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_rels/notesSlide40.xml.rels" ContentType="application/vnd.openxmlformats-package.relationships+xml"/>
  <Override PartName="/ppt/notesSlides/_rels/notesSlide41.xml.rels" ContentType="application/vnd.openxmlformats-package.relationships+xml"/>
  <Override PartName="/ppt/notesSlides/_rels/notesSlide42.xml.rels" ContentType="application/vnd.openxmlformats-package.relationships+xml"/>
  <Override PartName="/ppt/notesSlides/_rels/notesSlide43.xml.rels" ContentType="application/vnd.openxmlformats-package.relationships+xml"/>
  <Override PartName="/ppt/notesSlides/_rels/notesSlide44.xml.rels" ContentType="application/vnd.openxmlformats-package.relationships+xml"/>
  <Override PartName="/ppt/notesSlides/_rels/notesSlide45.xml.rels" ContentType="application/vnd.openxmlformats-package.relationships+xml"/>
  <Override PartName="/ppt/notesSlides/_rels/notesSlide46.xml.rels" ContentType="application/vnd.openxmlformats-package.relationships+xml"/>
  <Override PartName="/ppt/notesSlides/_rels/notesSlide47.xml.rels" ContentType="application/vnd.openxmlformats-package.relationships+xml"/>
  <Override PartName="/ppt/notesSlides/_rels/notesSlide48.xml.rels" ContentType="application/vnd.openxmlformats-package.relationships+xml"/>
  <Override PartName="/ppt/notesSlides/_rels/notesSlide49.xml.rels" ContentType="application/vnd.openxmlformats-package.relationships+xml"/>
  <Override PartName="/ppt/notesSlides/_rels/notesSlide50.xml.rels" ContentType="application/vnd.openxmlformats-package.relationships+xml"/>
  <Override PartName="/ppt/notesSlides/_rels/notesSlide51.xml.rels" ContentType="application/vnd.openxmlformats-package.relationships+xml"/>
  <Override PartName="/ppt/notesSlides/_rels/notesSlide52.xml.rels" ContentType="application/vnd.openxmlformats-package.relationships+xml"/>
  <Override PartName="/ppt/notesSlides/_rels/notesSlide53.xml.rels" ContentType="application/vnd.openxmlformats-package.relationships+xml"/>
  <Override PartName="/ppt/notesSlides/_rels/notesSlide54.xml.rels" ContentType="application/vnd.openxmlformats-package.relationships+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slideMasters/slideMaster1.xml" ContentType="application/vnd.openxmlformats-officedocument.presentationml.slideMaster+xml"/>
  <Override PartName="/ppt/slideMasters/_rels/slideMaster1.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10.xml" ContentType="application/vnd.openxmlformats-officedocument.presentationml.slideLayout+xml"/>
  <Override PartName="/ppt/slideLayouts/slideLayout5.xml" ContentType="application/vnd.openxmlformats-officedocument.presentationml.slideLayout+xml"/>
  <Override PartName="/ppt/slideLayouts/slideLayout11.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12.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10.xml.rels" ContentType="application/vnd.openxmlformats-package.relationships+xml"/>
  <Override PartName="/ppt/slideLayouts/_rels/slideLayout5.xml.rels" ContentType="application/vnd.openxmlformats-package.relationships+xml"/>
  <Override PartName="/ppt/slideLayouts/_rels/slideLayout11.xml.rels" ContentType="application/vnd.openxmlformats-package.relationships+xml"/>
  <Override PartName="/ppt/slideLayouts/_rels/slideLayout6.xml.rels" ContentType="application/vnd.openxmlformats-package.relationships+xml"/>
  <Override PartName="/ppt/slideLayouts/_rels/slideLayout12.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notesMasters/notesMaster1.xml" ContentType="application/vnd.openxmlformats-officedocument.presentationml.notesMaster+xml"/>
  <Override PartName="/ppt/notesMasters/_rels/notesMaster1.xml.rels" ContentType="application/vnd.openxmlformats-package.relationships+xml"/>
  <Override PartName="/ppt/presProps.xml" ContentType="application/vnd.openxmlformats-officedocument.presentationml.presProps+xml"/>
  <Override PartName="/ppt/theme/theme1.xml" ContentType="application/vnd.openxmlformats-officedocument.theme+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32.xml" ContentType="application/vnd.openxmlformats-officedocument.presentationml.slide+xml"/>
  <Override PartName="/ppt/slides/slide54.xml" ContentType="application/vnd.openxmlformats-officedocument.presentationml.slide+xml"/>
  <Override PartName="/ppt/slides/slide11.xml" ContentType="application/vnd.openxmlformats-officedocument.presentationml.slide+xml"/>
  <Override PartName="/ppt/slides/slide33.xml" ContentType="application/vnd.openxmlformats-officedocument.presentationml.slide+xml"/>
  <Override PartName="/ppt/slides/slide55.xml" ContentType="application/vnd.openxmlformats-officedocument.presentationml.slide+xml"/>
  <Override PartName="/ppt/slides/slide12.xml" ContentType="application/vnd.openxmlformats-officedocument.presentationml.slide+xml"/>
  <Override PartName="/ppt/slides/slide34.xml" ContentType="application/vnd.openxmlformats-officedocument.presentationml.slide+xml"/>
  <Override PartName="/ppt/slides/slide56.xml" ContentType="application/vnd.openxmlformats-officedocument.presentationml.slide+xml"/>
  <Override PartName="/ppt/slides/slide13.xml" ContentType="application/vnd.openxmlformats-officedocument.presentationml.slide+xml"/>
  <Override PartName="/ppt/slides/slide35.xml" ContentType="application/vnd.openxmlformats-officedocument.presentationml.slide+xml"/>
  <Override PartName="/ppt/slides/slide14.xml" ContentType="application/vnd.openxmlformats-officedocument.presentationml.slide+xml"/>
  <Override PartName="/ppt/slides/slide36.xml" ContentType="application/vnd.openxmlformats-officedocument.presentationml.slide+xml"/>
  <Override PartName="/ppt/slides/slide15.xml" ContentType="application/vnd.openxmlformats-officedocument.presentationml.slide+xml"/>
  <Override PartName="/ppt/slides/slide37.xml" ContentType="application/vnd.openxmlformats-officedocument.presentationml.slide+xml"/>
  <Override PartName="/ppt/slides/slide16.xml" ContentType="application/vnd.openxmlformats-officedocument.presentationml.slide+xml"/>
  <Override PartName="/ppt/slides/slide38.xml" ContentType="application/vnd.openxmlformats-officedocument.presentationml.slide+xml"/>
  <Override PartName="/ppt/slides/slide17.xml" ContentType="application/vnd.openxmlformats-officedocument.presentationml.slide+xml"/>
  <Override PartName="/ppt/slides/slide39.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42.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slides/_rels/slide54.xml.rels" ContentType="application/vnd.openxmlformats-package.relationships+xml"/>
  <Override PartName="/ppt/slides/_rels/slide32.xml.rels" ContentType="application/vnd.openxmlformats-package.relationships+xml"/>
  <Override PartName="/ppt/slides/_rels/slide10.xml.rels" ContentType="application/vnd.openxmlformats-package.relationships+xml"/>
  <Override PartName="/ppt/slides/_rels/slide55.xml.rels" ContentType="application/vnd.openxmlformats-package.relationships+xml"/>
  <Override PartName="/ppt/slides/_rels/slide33.xml.rels" ContentType="application/vnd.openxmlformats-package.relationships+xml"/>
  <Override PartName="/ppt/slides/_rels/slide11.xml.rels" ContentType="application/vnd.openxmlformats-package.relationships+xml"/>
  <Override PartName="/ppt/slides/_rels/slide56.xml.rels" ContentType="application/vnd.openxmlformats-package.relationships+xml"/>
  <Override PartName="/ppt/slides/_rels/slide34.xml.rels" ContentType="application/vnd.openxmlformats-package.relationships+xml"/>
  <Override PartName="/ppt/slides/_rels/slide12.xml.rels" ContentType="application/vnd.openxmlformats-package.relationships+xml"/>
  <Override PartName="/ppt/slides/_rels/slide35.xml.rels" ContentType="application/vnd.openxmlformats-package.relationships+xml"/>
  <Override PartName="/ppt/slides/_rels/slide13.xml.rels" ContentType="application/vnd.openxmlformats-package.relationships+xml"/>
  <Override PartName="/ppt/slides/_rels/slide36.xml.rels" ContentType="application/vnd.openxmlformats-package.relationships+xml"/>
  <Override PartName="/ppt/slides/_rels/slide14.xml.rels" ContentType="application/vnd.openxmlformats-package.relationships+xml"/>
  <Override PartName="/ppt/slides/_rels/slide37.xml.rels" ContentType="application/vnd.openxmlformats-package.relationships+xml"/>
  <Override PartName="/ppt/slides/_rels/slide15.xml.rels" ContentType="application/vnd.openxmlformats-package.relationships+xml"/>
  <Override PartName="/ppt/slides/_rels/slide38.xml.rels" ContentType="application/vnd.openxmlformats-package.relationships+xml"/>
  <Override PartName="/ppt/slides/_rels/slide16.xml.rels" ContentType="application/vnd.openxmlformats-package.relationships+xml"/>
  <Override PartName="/ppt/slides/_rels/slide39.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42.xml.rels" ContentType="application/vnd.openxmlformats-package.relationships+xml"/>
  <Override PartName="/ppt/slides/_rels/slide20.xml.rels" ContentType="application/vnd.openxmlformats-package.relationships+xml"/>
  <Override PartName="/ppt/slides/_rels/slide43.xml.rels" ContentType="application/vnd.openxmlformats-package.relationships+xml"/>
  <Override PartName="/ppt/slides/_rels/slide21.xml.rels" ContentType="application/vnd.openxmlformats-package.relationships+xml"/>
  <Override PartName="/ppt/slides/_rels/slide44.xml.rels" ContentType="application/vnd.openxmlformats-package.relationships+xml"/>
  <Override PartName="/ppt/slides/_rels/slide22.xml.rels" ContentType="application/vnd.openxmlformats-package.relationships+xml"/>
  <Override PartName="/ppt/slides/_rels/slide45.xml.rels" ContentType="application/vnd.openxmlformats-package.relationships+xml"/>
  <Override PartName="/ppt/slides/_rels/slide23.xml.rels" ContentType="application/vnd.openxmlformats-package.relationships+xml"/>
  <Override PartName="/ppt/slides/_rels/slide46.xml.rels" ContentType="application/vnd.openxmlformats-package.relationships+xml"/>
  <Override PartName="/ppt/slides/_rels/slide24.xml.rels" ContentType="application/vnd.openxmlformats-package.relationships+xml"/>
  <Override PartName="/ppt/slides/_rels/slide47.xml.rels" ContentType="application/vnd.openxmlformats-package.relationships+xml"/>
  <Override PartName="/ppt/slides/_rels/slide25.xml.rels" ContentType="application/vnd.openxmlformats-package.relationships+xml"/>
  <Override PartName="/ppt/slides/_rels/slide48.xml.rels" ContentType="application/vnd.openxmlformats-package.relationships+xml"/>
  <Override PartName="/ppt/slides/_rels/slide26.xml.rels" ContentType="application/vnd.openxmlformats-package.relationships+xml"/>
  <Override PartName="/ppt/slides/_rels/slide49.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52.xml.rels" ContentType="application/vnd.openxmlformats-package.relationships+xml"/>
  <Override PartName="/ppt/slides/_rels/slide30.xml.rels" ContentType="application/vnd.openxmlformats-package.relationships+xml"/>
  <Override PartName="/ppt/slides/_rels/slide53.xml.rels" ContentType="application/vnd.openxmlformats-package.relationships+xml"/>
  <Override PartName="/ppt/slides/_rels/slide31.xml.rels" ContentType="application/vnd.openxmlformats-package.relationships+xml"/>
  <Override PartName="/ppt/slides/_rels/slide40.xml.rels" ContentType="application/vnd.openxmlformats-package.relationships+xml"/>
  <Override PartName="/ppt/slides/_rels/slide41.xml.rels" ContentType="application/vnd.openxmlformats-package.relationships+xml"/>
  <Override PartName="/ppt/slides/_rels/slide50.xml.rels" ContentType="application/vnd.openxmlformats-package.relationships+xml"/>
  <Override PartName="/ppt/slides/_rels/slide51.xml.rels" ContentType="application/vnd.openxmlformats-package.relationships+xml"/>
  <Override PartName="/ppt/slides/slide21.xml" ContentType="application/vnd.openxmlformats-officedocument.presentationml.slide+xml"/>
  <Override PartName="/ppt/slides/slide43.xml" ContentType="application/vnd.openxmlformats-officedocument.presentationml.slide+xml"/>
  <Override PartName="/ppt/slides/slide22.xml" ContentType="application/vnd.openxmlformats-officedocument.presentationml.slide+xml"/>
  <Override PartName="/ppt/slides/slide44.xml" ContentType="application/vnd.openxmlformats-officedocument.presentationml.slide+xml"/>
  <Override PartName="/ppt/slides/slide23.xml" ContentType="application/vnd.openxmlformats-officedocument.presentationml.slide+xml"/>
  <Override PartName="/ppt/slides/slide45.xml" ContentType="application/vnd.openxmlformats-officedocument.presentationml.slide+xml"/>
  <Override PartName="/ppt/slides/slide24.xml" ContentType="application/vnd.openxmlformats-officedocument.presentationml.slide+xml"/>
  <Override PartName="/ppt/slides/slide46.xml" ContentType="application/vnd.openxmlformats-officedocument.presentationml.slide+xml"/>
  <Override PartName="/ppt/slides/slide25.xml" ContentType="application/vnd.openxmlformats-officedocument.presentationml.slide+xml"/>
  <Override PartName="/ppt/slides/slide47.xml" ContentType="application/vnd.openxmlformats-officedocument.presentationml.slide+xml"/>
  <Override PartName="/ppt/slides/slide26.xml" ContentType="application/vnd.openxmlformats-officedocument.presentationml.slide+xml"/>
  <Override PartName="/ppt/slides/slide48.xml" ContentType="application/vnd.openxmlformats-officedocument.presentationml.slide+xml"/>
  <Override PartName="/ppt/slides/slide27.xml" ContentType="application/vnd.openxmlformats-officedocument.presentationml.slide+xml"/>
  <Override PartName="/ppt/slides/slide49.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52.xml" ContentType="application/vnd.openxmlformats-officedocument.presentationml.slide+xml"/>
  <Override PartName="/ppt/slides/slide31.xml" ContentType="application/vnd.openxmlformats-officedocument.presentationml.slide+xml"/>
  <Override PartName="/ppt/slides/slide53.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media/image1.png" ContentType="image/png"/>
  <Override PartName="/ppt/media/image2.png" ContentType="image/png"/>
  <Override PartName="/ppt/media/image30.png" ContentType="image/png"/>
  <Override PartName="/ppt/media/image3.png" ContentType="image/png"/>
  <Override PartName="/ppt/media/image4.png" ContentType="image/png"/>
  <Override PartName="/ppt/media/image32.png" ContentType="image/png"/>
  <Override PartName="/ppt/media/image10.png" ContentType="image/png"/>
  <Override PartName="/ppt/media/image5.png" ContentType="image/png"/>
  <Override PartName="/ppt/media/image6.png" ContentType="image/png"/>
  <Override PartName="/ppt/media/image11.png" ContentType="image/png"/>
  <Override PartName="/ppt/media/image7.png" ContentType="image/png"/>
  <Override PartName="/ppt/media/image12.png" ContentType="image/png"/>
  <Override PartName="/ppt/media/image8.png" ContentType="image/png"/>
  <Override PartName="/ppt/media/image13.png" ContentType="image/png"/>
  <Override PartName="/ppt/media/image9.png" ContentType="image/png"/>
  <Override PartName="/ppt/media/image14.png" ContentType="image/png"/>
  <Override PartName="/ppt/media/image15.png" ContentType="image/png"/>
  <Override PartName="/ppt/media/image16.png" ContentType="image/png"/>
  <Override PartName="/ppt/media/image33.jpeg" ContentType="image/jpeg"/>
  <Override PartName="/ppt/media/image17.png" ContentType="image/png"/>
  <Override PartName="/ppt/media/image18.png" ContentType="image/png"/>
  <Override PartName="/ppt/media/image31.jpeg" ContentType="image/jpeg"/>
  <Override PartName="/ppt/media/image19.png" ContentType="image/png"/>
  <Override PartName="/ppt/media/image20.png" ContentType="image/png"/>
  <Override PartName="/ppt/media/image21.png" ContentType="image/png"/>
  <Override PartName="/ppt/media/image22.jpeg" ContentType="image/jpeg"/>
  <Override PartName="/ppt/media/image27.png" ContentType="image/png"/>
  <Override PartName="/ppt/media/image23.png" ContentType="image/png"/>
  <Override PartName="/ppt/media/image24.png" ContentType="image/png"/>
  <Override PartName="/ppt/media/image25.png" ContentType="image/png"/>
  <Override PartName="/ppt/media/image26.png" ContentType="image/png"/>
  <Override PartName="/ppt/media/image28.png" ContentType="image/png"/>
  <Override PartName="/ppt/media/image29.png" ContentType="image/png"/>
  <Override PartName="/ppt/_rels/presentation.xml.rels" ContentType="application/vnd.openxmlformats-package.relationships+xml"/>
  <Override PartName="/_rels/.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notesMasterIdLst>
    <p:notesMasterId r:id="rId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Lst>
  <p:sldSz cx="9144000" cy="68580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slide" Target="slides/slide40.xml"/><Relationship Id="rId44" Type="http://schemas.openxmlformats.org/officeDocument/2006/relationships/slide" Target="slides/slide41.xml"/><Relationship Id="rId45" Type="http://schemas.openxmlformats.org/officeDocument/2006/relationships/slide" Target="slides/slide42.xml"/><Relationship Id="rId46" Type="http://schemas.openxmlformats.org/officeDocument/2006/relationships/slide" Target="slides/slide43.xml"/><Relationship Id="rId47" Type="http://schemas.openxmlformats.org/officeDocument/2006/relationships/slide" Target="slides/slide44.xml"/><Relationship Id="rId48" Type="http://schemas.openxmlformats.org/officeDocument/2006/relationships/slide" Target="slides/slide45.xml"/><Relationship Id="rId49" Type="http://schemas.openxmlformats.org/officeDocument/2006/relationships/slide" Target="slides/slide46.xml"/><Relationship Id="rId50" Type="http://schemas.openxmlformats.org/officeDocument/2006/relationships/slide" Target="slides/slide47.xml"/><Relationship Id="rId51" Type="http://schemas.openxmlformats.org/officeDocument/2006/relationships/slide" Target="slides/slide48.xml"/><Relationship Id="rId52" Type="http://schemas.openxmlformats.org/officeDocument/2006/relationships/slide" Target="slides/slide49.xml"/><Relationship Id="rId53" Type="http://schemas.openxmlformats.org/officeDocument/2006/relationships/slide" Target="slides/slide50.xml"/><Relationship Id="rId54" Type="http://schemas.openxmlformats.org/officeDocument/2006/relationships/slide" Target="slides/slide51.xml"/><Relationship Id="rId55" Type="http://schemas.openxmlformats.org/officeDocument/2006/relationships/slide" Target="slides/slide52.xml"/><Relationship Id="rId56" Type="http://schemas.openxmlformats.org/officeDocument/2006/relationships/slide" Target="slides/slide53.xml"/><Relationship Id="rId57" Type="http://schemas.openxmlformats.org/officeDocument/2006/relationships/slide" Target="slides/slide54.xml"/><Relationship Id="rId58" Type="http://schemas.openxmlformats.org/officeDocument/2006/relationships/slide" Target="slides/slide55.xml"/><Relationship Id="rId59" Type="http://schemas.openxmlformats.org/officeDocument/2006/relationships/slide" Target="slides/slide56.xml"/><Relationship Id="rId60"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 name="PlaceHolder 1"/>
          <p:cNvSpPr>
            <a:spLocks noGrp="1"/>
          </p:cNvSpPr>
          <p:nvPr>
            <p:ph type="sldImg"/>
          </p:nvPr>
        </p:nvSpPr>
        <p:spPr>
          <a:xfrm>
            <a:off x="216000" y="812520"/>
            <a:ext cx="7127280" cy="4008960"/>
          </a:xfrm>
          <a:prstGeom prst="rect">
            <a:avLst/>
          </a:prstGeom>
          <a:noFill/>
          <a:ln w="0">
            <a:noFill/>
          </a:ln>
        </p:spPr>
        <p:txBody>
          <a:bodyPr lIns="0" rIns="0" tIns="0" bIns="0" anchor="ctr">
            <a:noAutofit/>
          </a:bodyPr>
          <a:p>
            <a:r>
              <a:rPr b="0" lang="pt-BR" sz="1800" spc="-1" strike="noStrike">
                <a:solidFill>
                  <a:srgbClr val="000000"/>
                </a:solidFill>
                <a:latin typeface="Arial"/>
              </a:rPr>
              <a:t>Clique para mover o slide</a:t>
            </a:r>
            <a:endParaRPr b="0" lang="pt-BR" sz="1800" spc="-1" strike="noStrike">
              <a:solidFill>
                <a:srgbClr val="000000"/>
              </a:solidFill>
              <a:latin typeface="Arial"/>
            </a:endParaRPr>
          </a:p>
        </p:txBody>
      </p:sp>
      <p:sp>
        <p:nvSpPr>
          <p:cNvPr id="42"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0">
              <a:buNone/>
            </a:pPr>
            <a:r>
              <a:rPr b="0" lang="pt-BR" sz="2000" spc="-1" strike="noStrike">
                <a:solidFill>
                  <a:srgbClr val="000000"/>
                </a:solidFill>
                <a:latin typeface="Arial"/>
              </a:rPr>
              <a:t>Clique para editar o formato de notas</a:t>
            </a:r>
            <a:endParaRPr b="0" lang="pt-BR" sz="2000" spc="-1" strike="noStrike">
              <a:solidFill>
                <a:srgbClr val="000000"/>
              </a:solidFill>
              <a:latin typeface="Arial"/>
            </a:endParaRPr>
          </a:p>
        </p:txBody>
      </p:sp>
      <p:sp>
        <p:nvSpPr>
          <p:cNvPr id="43"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pt-BR" sz="1400" spc="-1" strike="noStrike">
                <a:solidFill>
                  <a:srgbClr val="000000"/>
                </a:solidFill>
                <a:latin typeface="Times New Roman"/>
              </a:rPr>
              <a:t>&lt;cabeçalho&gt;</a:t>
            </a:r>
            <a:endParaRPr b="0" lang="pt-BR" sz="1400" spc="-1" strike="noStrike">
              <a:solidFill>
                <a:srgbClr val="000000"/>
              </a:solidFill>
              <a:latin typeface="Times New Roman"/>
            </a:endParaRPr>
          </a:p>
        </p:txBody>
      </p:sp>
      <p:sp>
        <p:nvSpPr>
          <p:cNvPr id="44" name="PlaceHolder 4"/>
          <p:cNvSpPr>
            <a:spLocks noGrp="1"/>
          </p:cNvSpPr>
          <p:nvPr>
            <p:ph type="dt" idx="4"/>
          </p:nvPr>
        </p:nvSpPr>
        <p:spPr>
          <a:xfrm>
            <a:off x="4278960" y="0"/>
            <a:ext cx="3280680" cy="534240"/>
          </a:xfrm>
          <a:prstGeom prst="rect">
            <a:avLst/>
          </a:prstGeom>
          <a:noFill/>
          <a:ln w="0">
            <a:noFill/>
          </a:ln>
        </p:spPr>
        <p:txBody>
          <a:bodyPr lIns="0" rIns="0" tIns="0" bIns="0" anchor="t">
            <a:noAutofit/>
          </a:bodyPr>
          <a:lstStyle>
            <a:lvl1pPr indent="0" algn="r">
              <a:buNone/>
              <a:defRPr b="0" lang="pt-BR" sz="1400" spc="-1" strike="noStrike">
                <a:solidFill>
                  <a:srgbClr val="000000"/>
                </a:solidFill>
                <a:latin typeface="Times New Roman"/>
              </a:defRPr>
            </a:lvl1pPr>
          </a:lstStyle>
          <a:p>
            <a:pPr indent="0" algn="r">
              <a:buNone/>
            </a:pPr>
            <a:r>
              <a:rPr b="0" lang="pt-BR" sz="1400" spc="-1" strike="noStrike">
                <a:solidFill>
                  <a:srgbClr val="000000"/>
                </a:solidFill>
                <a:latin typeface="Times New Roman"/>
              </a:rPr>
              <a:t>&lt;data/hora&gt;</a:t>
            </a:r>
            <a:endParaRPr b="0" lang="pt-BR" sz="1400" spc="-1" strike="noStrike">
              <a:solidFill>
                <a:srgbClr val="000000"/>
              </a:solidFill>
              <a:latin typeface="Times New Roman"/>
            </a:endParaRPr>
          </a:p>
        </p:txBody>
      </p:sp>
      <p:sp>
        <p:nvSpPr>
          <p:cNvPr id="45" name="PlaceHolder 5"/>
          <p:cNvSpPr>
            <a:spLocks noGrp="1"/>
          </p:cNvSpPr>
          <p:nvPr>
            <p:ph type="ftr" idx="5"/>
          </p:nvPr>
        </p:nvSpPr>
        <p:spPr>
          <a:xfrm>
            <a:off x="0" y="10157400"/>
            <a:ext cx="3280680" cy="534240"/>
          </a:xfrm>
          <a:prstGeom prst="rect">
            <a:avLst/>
          </a:prstGeom>
          <a:noFill/>
          <a:ln w="0">
            <a:noFill/>
          </a:ln>
        </p:spPr>
        <p:txBody>
          <a:bodyPr lIns="0" rIns="0" tIns="0" bIns="0" anchor="b">
            <a:noAutofit/>
          </a:bodyPr>
          <a:lstStyle>
            <a:lvl1pPr indent="0">
              <a:buNone/>
              <a:defRPr b="0" lang="pt-BR" sz="1400" spc="-1" strike="noStrike">
                <a:solidFill>
                  <a:srgbClr val="000000"/>
                </a:solidFill>
                <a:latin typeface="Times New Roman"/>
              </a:defRPr>
            </a:lvl1pPr>
          </a:lstStyle>
          <a:p>
            <a:pPr indent="0">
              <a:buNone/>
            </a:pPr>
            <a:r>
              <a:rPr b="0" lang="pt-BR" sz="1400" spc="-1" strike="noStrike">
                <a:solidFill>
                  <a:srgbClr val="000000"/>
                </a:solidFill>
                <a:latin typeface="Times New Roman"/>
              </a:rPr>
              <a:t>&lt;rodapé&gt;</a:t>
            </a:r>
            <a:endParaRPr b="0" lang="pt-BR" sz="1400" spc="-1" strike="noStrike">
              <a:solidFill>
                <a:srgbClr val="000000"/>
              </a:solidFill>
              <a:latin typeface="Times New Roman"/>
            </a:endParaRPr>
          </a:p>
        </p:txBody>
      </p:sp>
      <p:sp>
        <p:nvSpPr>
          <p:cNvPr id="46" name="PlaceHolder 6"/>
          <p:cNvSpPr>
            <a:spLocks noGrp="1"/>
          </p:cNvSpPr>
          <p:nvPr>
            <p:ph type="sldNum" idx="6"/>
          </p:nvPr>
        </p:nvSpPr>
        <p:spPr>
          <a:xfrm>
            <a:off x="4278960" y="10157400"/>
            <a:ext cx="3280680" cy="534240"/>
          </a:xfrm>
          <a:prstGeom prst="rect">
            <a:avLst/>
          </a:prstGeom>
          <a:noFill/>
          <a:ln w="0">
            <a:noFill/>
          </a:ln>
        </p:spPr>
        <p:txBody>
          <a:bodyPr lIns="0" rIns="0" tIns="0" bIns="0" anchor="b">
            <a:noAutofit/>
          </a:bodyPr>
          <a:lstStyle>
            <a:lvl1pPr indent="0" algn="r">
              <a:buNone/>
              <a:defRPr b="0" lang="pt-BR" sz="1400" spc="-1" strike="noStrike">
                <a:solidFill>
                  <a:srgbClr val="000000"/>
                </a:solidFill>
                <a:latin typeface="Times New Roman"/>
              </a:defRPr>
            </a:lvl1pPr>
          </a:lstStyle>
          <a:p>
            <a:pPr indent="0" algn="r">
              <a:buNone/>
            </a:pPr>
            <a:fld id="{676290A6-F41B-485D-9954-D52CA56C29D3}" type="slidenum">
              <a:rPr b="0" lang="pt-BR" sz="1400" spc="-1" strike="noStrike">
                <a:solidFill>
                  <a:srgbClr val="000000"/>
                </a:solidFill>
                <a:latin typeface="Times New Roman"/>
              </a:rPr>
              <a:t>&lt;número&gt;</a:t>
            </a:fld>
            <a:endParaRPr b="0" lang="pt-BR"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40.xml.rels><?xml version="1.0" encoding="UTF-8"?>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
</Relationships>
</file>

<file path=ppt/notesSlides/_rels/notesSlide41.xml.rels><?xml version="1.0" encoding="UTF-8"?>
<Relationships xmlns="http://schemas.openxmlformats.org/package/2006/relationships"><Relationship Id="rId1" Type="http://schemas.openxmlformats.org/officeDocument/2006/relationships/slide" Target="../slides/slide41.xml"/><Relationship Id="rId2" Type="http://schemas.openxmlformats.org/officeDocument/2006/relationships/notesMaster" Target="../notesMasters/notesMaster1.xml"/>
</Relationships>
</file>

<file path=ppt/notesSlides/_rels/notesSlide42.xml.rels><?xml version="1.0" encoding="UTF-8"?>
<Relationships xmlns="http://schemas.openxmlformats.org/package/2006/relationships"><Relationship Id="rId1" Type="http://schemas.openxmlformats.org/officeDocument/2006/relationships/slide" Target="../slides/slide42.xml"/><Relationship Id="rId2" Type="http://schemas.openxmlformats.org/officeDocument/2006/relationships/notesMaster" Target="../notesMasters/notesMaster1.xml"/>
</Relationships>
</file>

<file path=ppt/notesSlides/_rels/notesSlide43.xml.rels><?xml version="1.0" encoding="UTF-8"?>
<Relationships xmlns="http://schemas.openxmlformats.org/package/2006/relationships"><Relationship Id="rId1" Type="http://schemas.openxmlformats.org/officeDocument/2006/relationships/slide" Target="../slides/slide43.xml"/><Relationship Id="rId2" Type="http://schemas.openxmlformats.org/officeDocument/2006/relationships/notesMaster" Target="../notesMasters/notesMaster1.xml"/>
</Relationships>
</file>

<file path=ppt/notesSlides/_rels/notesSlide44.xml.rels><?xml version="1.0" encoding="UTF-8"?>
<Relationships xmlns="http://schemas.openxmlformats.org/package/2006/relationships"><Relationship Id="rId1" Type="http://schemas.openxmlformats.org/officeDocument/2006/relationships/slide" Target="../slides/slide44.xml"/><Relationship Id="rId2" Type="http://schemas.openxmlformats.org/officeDocument/2006/relationships/notesMaster" Target="../notesMasters/notesMaster1.xml"/>
</Relationships>
</file>

<file path=ppt/notesSlides/_rels/notesSlide45.xml.rels><?xml version="1.0" encoding="UTF-8"?>
<Relationships xmlns="http://schemas.openxmlformats.org/package/2006/relationships"><Relationship Id="rId1" Type="http://schemas.openxmlformats.org/officeDocument/2006/relationships/slide" Target="../slides/slide45.xml"/><Relationship Id="rId2" Type="http://schemas.openxmlformats.org/officeDocument/2006/relationships/notesMaster" Target="../notesMasters/notesMaster1.xml"/>
</Relationships>
</file>

<file path=ppt/notesSlides/_rels/notesSlide46.xml.rels><?xml version="1.0" encoding="UTF-8"?>
<Relationships xmlns="http://schemas.openxmlformats.org/package/2006/relationships"><Relationship Id="rId1" Type="http://schemas.openxmlformats.org/officeDocument/2006/relationships/slide" Target="../slides/slide46.xml"/><Relationship Id="rId2" Type="http://schemas.openxmlformats.org/officeDocument/2006/relationships/notesMaster" Target="../notesMasters/notesMaster1.xml"/>
</Relationships>
</file>

<file path=ppt/notesSlides/_rels/notesSlide47.xml.rels><?xml version="1.0" encoding="UTF-8"?>
<Relationships xmlns="http://schemas.openxmlformats.org/package/2006/relationships"><Relationship Id="rId1" Type="http://schemas.openxmlformats.org/officeDocument/2006/relationships/slide" Target="../slides/slide47.xml"/><Relationship Id="rId2" Type="http://schemas.openxmlformats.org/officeDocument/2006/relationships/notesMaster" Target="../notesMasters/notesMaster1.xml"/>
</Relationships>
</file>

<file path=ppt/notesSlides/_rels/notesSlide48.xml.rels><?xml version="1.0" encoding="UTF-8"?>
<Relationships xmlns="http://schemas.openxmlformats.org/package/2006/relationships"><Relationship Id="rId1" Type="http://schemas.openxmlformats.org/officeDocument/2006/relationships/slide" Target="../slides/slide48.xml"/><Relationship Id="rId2" Type="http://schemas.openxmlformats.org/officeDocument/2006/relationships/notesMaster" Target="../notesMasters/notesMaster1.xml"/>
</Relationships>
</file>

<file path=ppt/notesSlides/_rels/notesSlide49.xml.rels><?xml version="1.0" encoding="UTF-8"?>
<Relationships xmlns="http://schemas.openxmlformats.org/package/2006/relationships"><Relationship Id="rId1" Type="http://schemas.openxmlformats.org/officeDocument/2006/relationships/slide" Target="../slides/slide49.xml"/><Relationship Id="rId2" Type="http://schemas.openxmlformats.org/officeDocument/2006/relationships/notesMaster" Target="../notesMasters/notesMaster1.xml"/>
</Relationships>
</file>

<file path=ppt/notesSlides/_rels/notesSlide50.xml.rels><?xml version="1.0" encoding="UTF-8"?>
<Relationships xmlns="http://schemas.openxmlformats.org/package/2006/relationships"><Relationship Id="rId1" Type="http://schemas.openxmlformats.org/officeDocument/2006/relationships/slide" Target="../slides/slide50.xml"/><Relationship Id="rId2" Type="http://schemas.openxmlformats.org/officeDocument/2006/relationships/notesMaster" Target="../notesMasters/notesMaster1.xml"/>
</Relationships>
</file>

<file path=ppt/notesSlides/_rels/notesSlide51.xml.rels><?xml version="1.0" encoding="UTF-8"?>
<Relationships xmlns="http://schemas.openxmlformats.org/package/2006/relationships"><Relationship Id="rId1" Type="http://schemas.openxmlformats.org/officeDocument/2006/relationships/slide" Target="../slides/slide51.xml"/><Relationship Id="rId2" Type="http://schemas.openxmlformats.org/officeDocument/2006/relationships/notesMaster" Target="../notesMasters/notesMaster1.xml"/>
</Relationships>
</file>

<file path=ppt/notesSlides/_rels/notesSlide52.xml.rels><?xml version="1.0" encoding="UTF-8"?>
<Relationships xmlns="http://schemas.openxmlformats.org/package/2006/relationships"><Relationship Id="rId1" Type="http://schemas.openxmlformats.org/officeDocument/2006/relationships/slide" Target="../slides/slide52.xml"/><Relationship Id="rId2" Type="http://schemas.openxmlformats.org/officeDocument/2006/relationships/notesMaster" Target="../notesMasters/notesMaster1.xml"/>
</Relationships>
</file>

<file path=ppt/notesSlides/_rels/notesSlide53.xml.rels><?xml version="1.0" encoding="UTF-8"?>
<Relationships xmlns="http://schemas.openxmlformats.org/package/2006/relationships"><Relationship Id="rId1" Type="http://schemas.openxmlformats.org/officeDocument/2006/relationships/slide" Target="../slides/slide53.xml"/><Relationship Id="rId2" Type="http://schemas.openxmlformats.org/officeDocument/2006/relationships/notesMaster" Target="../notesMasters/notesMaster1.xml"/>
</Relationships>
</file>

<file path=ppt/notesSlides/_rels/notesSlide54.xml.rels><?xml version="1.0" encoding="UTF-8"?>
<Relationships xmlns="http://schemas.openxmlformats.org/package/2006/relationships"><Relationship Id="rId1" Type="http://schemas.openxmlformats.org/officeDocument/2006/relationships/slide" Target="../slides/slide54.xml"/><Relationship Id="rId2" Type="http://schemas.openxmlformats.org/officeDocument/2006/relationships/notesMaster" Target="../notesMasters/notesMaster1.xml"/>
</Relationships>
</file>

<file path=ppt/notesSlides/notesSlide4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1" name="PlaceHolder 1"/>
          <p:cNvSpPr>
            <a:spLocks noGrp="1"/>
          </p:cNvSpPr>
          <p:nvPr>
            <p:ph type="sldImg"/>
          </p:nvPr>
        </p:nvSpPr>
        <p:spPr>
          <a:xfrm>
            <a:off x="1374840" y="1336680"/>
            <a:ext cx="4808160" cy="3606480"/>
          </a:xfrm>
          <a:prstGeom prst="rect">
            <a:avLst/>
          </a:prstGeom>
          <a:ln w="0">
            <a:noFill/>
          </a:ln>
        </p:spPr>
      </p:sp>
      <p:sp>
        <p:nvSpPr>
          <p:cNvPr id="462" name="PlaceHolder 2"/>
          <p:cNvSpPr>
            <a:spLocks noGrp="1"/>
          </p:cNvSpPr>
          <p:nvPr>
            <p:ph type="body"/>
          </p:nvPr>
        </p:nvSpPr>
        <p:spPr>
          <a:xfrm>
            <a:off x="755640" y="5145120"/>
            <a:ext cx="6046920" cy="4208760"/>
          </a:xfrm>
          <a:prstGeom prst="rect">
            <a:avLst/>
          </a:prstGeom>
          <a:noFill/>
          <a:ln w="0">
            <a:noFill/>
          </a:ln>
        </p:spPr>
        <p:txBody>
          <a:bodyPr lIns="0" rIns="0" tIns="0" bIns="0" anchor="t">
            <a:noAutofit/>
          </a:bodyPr>
          <a:p>
            <a:pPr marL="216000" indent="0">
              <a:buNone/>
            </a:pPr>
            <a:endParaRPr b="0" lang="pt-BR" sz="1800" spc="-1" strike="noStrike">
              <a:solidFill>
                <a:srgbClr val="000000"/>
              </a:solidFill>
              <a:latin typeface="Arial"/>
            </a:endParaRPr>
          </a:p>
        </p:txBody>
      </p:sp>
      <p:sp>
        <p:nvSpPr>
          <p:cNvPr id="463" name="PlaceHolder 3"/>
          <p:cNvSpPr>
            <a:spLocks noGrp="1"/>
          </p:cNvSpPr>
          <p:nvPr>
            <p:ph type="sldNum" idx="7"/>
          </p:nvPr>
        </p:nvSpPr>
        <p:spPr>
          <a:xfrm>
            <a:off x="4281480" y="10155240"/>
            <a:ext cx="3275280" cy="534960"/>
          </a:xfrm>
          <a:prstGeom prst="rect">
            <a:avLst/>
          </a:prstGeom>
          <a:noFill/>
          <a:ln w="0">
            <a:noFill/>
          </a:ln>
        </p:spPr>
        <p:txBody>
          <a:bodyPr lIns="0" rIns="0" tIns="0" bIns="0" anchor="b">
            <a:noAutofit/>
          </a:bodyPr>
          <a:lstStyle>
            <a:lvl1pPr indent="0" algn="r">
              <a:lnSpc>
                <a:spcPct val="100000"/>
              </a:lnSpc>
              <a:buNone/>
              <a:tabLst>
                <a:tab algn="l" pos="0"/>
              </a:tabLst>
              <a:defRPr b="0" lang="pt-BR" sz="1200" spc="-1" strike="noStrike">
                <a:solidFill>
                  <a:srgbClr val="000000"/>
                </a:solidFill>
                <a:latin typeface="+mn-lt"/>
                <a:ea typeface="+mn-ea"/>
              </a:defRPr>
            </a:lvl1pPr>
          </a:lstStyle>
          <a:p>
            <a:pPr indent="0" algn="r">
              <a:lnSpc>
                <a:spcPct val="100000"/>
              </a:lnSpc>
              <a:buNone/>
              <a:tabLst>
                <a:tab algn="l" pos="0"/>
              </a:tabLst>
            </a:pPr>
            <a:fld id="{9795494E-F4A0-4163-AA3E-E546AADDA2DC}" type="slidenum">
              <a:rPr b="0" lang="pt-BR" sz="1200" spc="-1" strike="noStrike">
                <a:solidFill>
                  <a:srgbClr val="000000"/>
                </a:solidFill>
                <a:latin typeface="+mn-lt"/>
                <a:ea typeface="+mn-ea"/>
              </a:rPr>
              <a:t>&lt;número&gt;</a:t>
            </a:fld>
            <a:endParaRPr b="0" lang="pt-BR" sz="1200" spc="-1" strike="noStrike">
              <a:solidFill>
                <a:srgbClr val="000000"/>
              </a:solidFill>
              <a:latin typeface="Times New Roman"/>
            </a:endParaRP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4" name="PlaceHolder 1"/>
          <p:cNvSpPr>
            <a:spLocks noGrp="1"/>
          </p:cNvSpPr>
          <p:nvPr>
            <p:ph type="sldImg"/>
          </p:nvPr>
        </p:nvSpPr>
        <p:spPr>
          <a:xfrm>
            <a:off x="1374840" y="1336680"/>
            <a:ext cx="4808160" cy="3606480"/>
          </a:xfrm>
          <a:prstGeom prst="rect">
            <a:avLst/>
          </a:prstGeom>
          <a:ln w="0">
            <a:noFill/>
          </a:ln>
        </p:spPr>
      </p:sp>
      <p:sp>
        <p:nvSpPr>
          <p:cNvPr id="465" name="PlaceHolder 2"/>
          <p:cNvSpPr>
            <a:spLocks noGrp="1"/>
          </p:cNvSpPr>
          <p:nvPr>
            <p:ph type="body"/>
          </p:nvPr>
        </p:nvSpPr>
        <p:spPr>
          <a:xfrm>
            <a:off x="755640" y="5145120"/>
            <a:ext cx="6046920" cy="4208760"/>
          </a:xfrm>
          <a:prstGeom prst="rect">
            <a:avLst/>
          </a:prstGeom>
          <a:noFill/>
          <a:ln w="0">
            <a:noFill/>
          </a:ln>
        </p:spPr>
        <p:txBody>
          <a:bodyPr lIns="0" rIns="0" tIns="0" bIns="0" anchor="t">
            <a:noAutofit/>
          </a:bodyPr>
          <a:p>
            <a:pPr marL="216000" indent="0">
              <a:buNone/>
            </a:pPr>
            <a:endParaRPr b="0" lang="pt-BR" sz="1800" spc="-1" strike="noStrike">
              <a:solidFill>
                <a:srgbClr val="000000"/>
              </a:solidFill>
              <a:latin typeface="Arial"/>
            </a:endParaRPr>
          </a:p>
        </p:txBody>
      </p:sp>
      <p:sp>
        <p:nvSpPr>
          <p:cNvPr id="466" name="PlaceHolder 3"/>
          <p:cNvSpPr>
            <a:spLocks noGrp="1"/>
          </p:cNvSpPr>
          <p:nvPr>
            <p:ph type="sldNum" idx="8"/>
          </p:nvPr>
        </p:nvSpPr>
        <p:spPr>
          <a:xfrm>
            <a:off x="4281480" y="10155240"/>
            <a:ext cx="3275280" cy="534960"/>
          </a:xfrm>
          <a:prstGeom prst="rect">
            <a:avLst/>
          </a:prstGeom>
          <a:noFill/>
          <a:ln w="0">
            <a:noFill/>
          </a:ln>
        </p:spPr>
        <p:txBody>
          <a:bodyPr lIns="0" rIns="0" tIns="0" bIns="0" anchor="b">
            <a:noAutofit/>
          </a:bodyPr>
          <a:lstStyle>
            <a:lvl1pPr indent="0" algn="r">
              <a:lnSpc>
                <a:spcPct val="100000"/>
              </a:lnSpc>
              <a:buNone/>
              <a:tabLst>
                <a:tab algn="l" pos="0"/>
              </a:tabLst>
              <a:defRPr b="0" lang="pt-BR" sz="1200" spc="-1" strike="noStrike">
                <a:solidFill>
                  <a:srgbClr val="000000"/>
                </a:solidFill>
                <a:latin typeface="+mn-lt"/>
                <a:ea typeface="+mn-ea"/>
              </a:defRPr>
            </a:lvl1pPr>
          </a:lstStyle>
          <a:p>
            <a:pPr indent="0" algn="r">
              <a:lnSpc>
                <a:spcPct val="100000"/>
              </a:lnSpc>
              <a:buNone/>
              <a:tabLst>
                <a:tab algn="l" pos="0"/>
              </a:tabLst>
            </a:pPr>
            <a:fld id="{38B901F5-809C-4E45-A45B-488EBB2C1066}" type="slidenum">
              <a:rPr b="0" lang="pt-BR" sz="1200" spc="-1" strike="noStrike">
                <a:solidFill>
                  <a:srgbClr val="000000"/>
                </a:solidFill>
                <a:latin typeface="+mn-lt"/>
                <a:ea typeface="+mn-ea"/>
              </a:rPr>
              <a:t>&lt;número&gt;</a:t>
            </a:fld>
            <a:endParaRPr b="0" lang="pt-BR" sz="1200" spc="-1" strike="noStrike">
              <a:solidFill>
                <a:srgbClr val="000000"/>
              </a:solidFill>
              <a:latin typeface="Times New Roman"/>
            </a:endParaRP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7" name="PlaceHolder 1"/>
          <p:cNvSpPr>
            <a:spLocks noGrp="1"/>
          </p:cNvSpPr>
          <p:nvPr>
            <p:ph type="sldImg"/>
          </p:nvPr>
        </p:nvSpPr>
        <p:spPr>
          <a:xfrm>
            <a:off x="1374840" y="1336680"/>
            <a:ext cx="4808160" cy="3606480"/>
          </a:xfrm>
          <a:prstGeom prst="rect">
            <a:avLst/>
          </a:prstGeom>
          <a:ln w="0">
            <a:noFill/>
          </a:ln>
        </p:spPr>
      </p:sp>
      <p:sp>
        <p:nvSpPr>
          <p:cNvPr id="468" name="PlaceHolder 2"/>
          <p:cNvSpPr>
            <a:spLocks noGrp="1"/>
          </p:cNvSpPr>
          <p:nvPr>
            <p:ph type="body"/>
          </p:nvPr>
        </p:nvSpPr>
        <p:spPr>
          <a:xfrm>
            <a:off x="755640" y="5145120"/>
            <a:ext cx="6046920" cy="4208760"/>
          </a:xfrm>
          <a:prstGeom prst="rect">
            <a:avLst/>
          </a:prstGeom>
          <a:noFill/>
          <a:ln w="0">
            <a:noFill/>
          </a:ln>
        </p:spPr>
        <p:txBody>
          <a:bodyPr lIns="0" rIns="0" tIns="0" bIns="0" anchor="t">
            <a:noAutofit/>
          </a:bodyPr>
          <a:p>
            <a:pPr marL="216000" indent="0">
              <a:buNone/>
            </a:pPr>
            <a:endParaRPr b="0" lang="pt-BR" sz="1800" spc="-1" strike="noStrike">
              <a:solidFill>
                <a:srgbClr val="000000"/>
              </a:solidFill>
              <a:latin typeface="Arial"/>
            </a:endParaRPr>
          </a:p>
        </p:txBody>
      </p:sp>
      <p:sp>
        <p:nvSpPr>
          <p:cNvPr id="469" name="PlaceHolder 3"/>
          <p:cNvSpPr>
            <a:spLocks noGrp="1"/>
          </p:cNvSpPr>
          <p:nvPr>
            <p:ph type="sldNum" idx="9"/>
          </p:nvPr>
        </p:nvSpPr>
        <p:spPr>
          <a:xfrm>
            <a:off x="4281480" y="10155240"/>
            <a:ext cx="3275280" cy="534960"/>
          </a:xfrm>
          <a:prstGeom prst="rect">
            <a:avLst/>
          </a:prstGeom>
          <a:noFill/>
          <a:ln w="0">
            <a:noFill/>
          </a:ln>
        </p:spPr>
        <p:txBody>
          <a:bodyPr lIns="0" rIns="0" tIns="0" bIns="0" anchor="b">
            <a:noAutofit/>
          </a:bodyPr>
          <a:lstStyle>
            <a:lvl1pPr indent="0" algn="r">
              <a:lnSpc>
                <a:spcPct val="100000"/>
              </a:lnSpc>
              <a:buNone/>
              <a:tabLst>
                <a:tab algn="l" pos="0"/>
              </a:tabLst>
              <a:defRPr b="0" lang="pt-BR" sz="1200" spc="-1" strike="noStrike">
                <a:solidFill>
                  <a:srgbClr val="000000"/>
                </a:solidFill>
                <a:latin typeface="+mn-lt"/>
                <a:ea typeface="+mn-ea"/>
              </a:defRPr>
            </a:lvl1pPr>
          </a:lstStyle>
          <a:p>
            <a:pPr indent="0" algn="r">
              <a:lnSpc>
                <a:spcPct val="100000"/>
              </a:lnSpc>
              <a:buNone/>
              <a:tabLst>
                <a:tab algn="l" pos="0"/>
              </a:tabLst>
            </a:pPr>
            <a:fld id="{98ABCDDC-EA7D-4C1D-9ED8-FDDCB9B74E3D}" type="slidenum">
              <a:rPr b="0" lang="pt-BR" sz="1200" spc="-1" strike="noStrike">
                <a:solidFill>
                  <a:srgbClr val="000000"/>
                </a:solidFill>
                <a:latin typeface="+mn-lt"/>
                <a:ea typeface="+mn-ea"/>
              </a:rPr>
              <a:t>&lt;número&gt;</a:t>
            </a:fld>
            <a:endParaRPr b="0" lang="pt-BR" sz="1200" spc="-1" strike="noStrike">
              <a:solidFill>
                <a:srgbClr val="000000"/>
              </a:solidFill>
              <a:latin typeface="Times New Roman"/>
            </a:endParaRP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0" name="PlaceHolder 1"/>
          <p:cNvSpPr>
            <a:spLocks noGrp="1"/>
          </p:cNvSpPr>
          <p:nvPr>
            <p:ph type="sldImg"/>
          </p:nvPr>
        </p:nvSpPr>
        <p:spPr>
          <a:xfrm>
            <a:off x="1374840" y="1336680"/>
            <a:ext cx="4808160" cy="3606480"/>
          </a:xfrm>
          <a:prstGeom prst="rect">
            <a:avLst/>
          </a:prstGeom>
          <a:ln w="0">
            <a:noFill/>
          </a:ln>
        </p:spPr>
      </p:sp>
      <p:sp>
        <p:nvSpPr>
          <p:cNvPr id="471" name="PlaceHolder 2"/>
          <p:cNvSpPr>
            <a:spLocks noGrp="1"/>
          </p:cNvSpPr>
          <p:nvPr>
            <p:ph type="body"/>
          </p:nvPr>
        </p:nvSpPr>
        <p:spPr>
          <a:xfrm>
            <a:off x="755640" y="5145120"/>
            <a:ext cx="6046920" cy="4208760"/>
          </a:xfrm>
          <a:prstGeom prst="rect">
            <a:avLst/>
          </a:prstGeom>
          <a:noFill/>
          <a:ln w="0">
            <a:noFill/>
          </a:ln>
        </p:spPr>
        <p:txBody>
          <a:bodyPr lIns="0" rIns="0" tIns="0" bIns="0" anchor="t">
            <a:noAutofit/>
          </a:bodyPr>
          <a:p>
            <a:pPr marL="216000" indent="0">
              <a:buNone/>
            </a:pPr>
            <a:endParaRPr b="0" lang="pt-BR" sz="1800" spc="-1" strike="noStrike">
              <a:solidFill>
                <a:srgbClr val="000000"/>
              </a:solidFill>
              <a:latin typeface="Arial"/>
            </a:endParaRPr>
          </a:p>
        </p:txBody>
      </p:sp>
      <p:sp>
        <p:nvSpPr>
          <p:cNvPr id="472" name="PlaceHolder 3"/>
          <p:cNvSpPr>
            <a:spLocks noGrp="1"/>
          </p:cNvSpPr>
          <p:nvPr>
            <p:ph type="sldNum" idx="10"/>
          </p:nvPr>
        </p:nvSpPr>
        <p:spPr>
          <a:xfrm>
            <a:off x="4281480" y="10155240"/>
            <a:ext cx="3275280" cy="534960"/>
          </a:xfrm>
          <a:prstGeom prst="rect">
            <a:avLst/>
          </a:prstGeom>
          <a:noFill/>
          <a:ln w="0">
            <a:noFill/>
          </a:ln>
        </p:spPr>
        <p:txBody>
          <a:bodyPr lIns="0" rIns="0" tIns="0" bIns="0" anchor="b">
            <a:noAutofit/>
          </a:bodyPr>
          <a:lstStyle>
            <a:lvl1pPr indent="0" algn="r">
              <a:lnSpc>
                <a:spcPct val="100000"/>
              </a:lnSpc>
              <a:buNone/>
              <a:tabLst>
                <a:tab algn="l" pos="0"/>
              </a:tabLst>
              <a:defRPr b="0" lang="pt-BR" sz="1200" spc="-1" strike="noStrike">
                <a:solidFill>
                  <a:srgbClr val="000000"/>
                </a:solidFill>
                <a:latin typeface="+mn-lt"/>
                <a:ea typeface="+mn-ea"/>
              </a:defRPr>
            </a:lvl1pPr>
          </a:lstStyle>
          <a:p>
            <a:pPr indent="0" algn="r">
              <a:lnSpc>
                <a:spcPct val="100000"/>
              </a:lnSpc>
              <a:buNone/>
              <a:tabLst>
                <a:tab algn="l" pos="0"/>
              </a:tabLst>
            </a:pPr>
            <a:fld id="{DC034929-5850-4399-82A1-1343D854EDEF}" type="slidenum">
              <a:rPr b="0" lang="pt-BR" sz="1200" spc="-1" strike="noStrike">
                <a:solidFill>
                  <a:srgbClr val="000000"/>
                </a:solidFill>
                <a:latin typeface="+mn-lt"/>
                <a:ea typeface="+mn-ea"/>
              </a:rPr>
              <a:t>&lt;número&gt;</a:t>
            </a:fld>
            <a:endParaRPr b="0" lang="pt-BR" sz="1200" spc="-1" strike="noStrike">
              <a:solidFill>
                <a:srgbClr val="000000"/>
              </a:solidFill>
              <a:latin typeface="Times New Roman"/>
            </a:endParaRP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3" name="PlaceHolder 1"/>
          <p:cNvSpPr>
            <a:spLocks noGrp="1"/>
          </p:cNvSpPr>
          <p:nvPr>
            <p:ph type="sldImg"/>
          </p:nvPr>
        </p:nvSpPr>
        <p:spPr>
          <a:xfrm>
            <a:off x="1374840" y="1336680"/>
            <a:ext cx="4808160" cy="3606480"/>
          </a:xfrm>
          <a:prstGeom prst="rect">
            <a:avLst/>
          </a:prstGeom>
          <a:ln w="0">
            <a:noFill/>
          </a:ln>
        </p:spPr>
      </p:sp>
      <p:sp>
        <p:nvSpPr>
          <p:cNvPr id="474" name="PlaceHolder 2"/>
          <p:cNvSpPr>
            <a:spLocks noGrp="1"/>
          </p:cNvSpPr>
          <p:nvPr>
            <p:ph type="body"/>
          </p:nvPr>
        </p:nvSpPr>
        <p:spPr>
          <a:xfrm>
            <a:off x="755640" y="5145120"/>
            <a:ext cx="6046920" cy="4208760"/>
          </a:xfrm>
          <a:prstGeom prst="rect">
            <a:avLst/>
          </a:prstGeom>
          <a:noFill/>
          <a:ln w="0">
            <a:noFill/>
          </a:ln>
        </p:spPr>
        <p:txBody>
          <a:bodyPr lIns="0" rIns="0" tIns="0" bIns="0" anchor="t">
            <a:noAutofit/>
          </a:bodyPr>
          <a:p>
            <a:pPr marL="216000" indent="0">
              <a:buNone/>
            </a:pPr>
            <a:endParaRPr b="0" lang="pt-BR" sz="1800" spc="-1" strike="noStrike">
              <a:solidFill>
                <a:srgbClr val="000000"/>
              </a:solidFill>
              <a:latin typeface="Arial"/>
            </a:endParaRPr>
          </a:p>
        </p:txBody>
      </p:sp>
      <p:sp>
        <p:nvSpPr>
          <p:cNvPr id="475" name="PlaceHolder 3"/>
          <p:cNvSpPr>
            <a:spLocks noGrp="1"/>
          </p:cNvSpPr>
          <p:nvPr>
            <p:ph type="sldNum" idx="11"/>
          </p:nvPr>
        </p:nvSpPr>
        <p:spPr>
          <a:xfrm>
            <a:off x="4281480" y="10155240"/>
            <a:ext cx="3275280" cy="534960"/>
          </a:xfrm>
          <a:prstGeom prst="rect">
            <a:avLst/>
          </a:prstGeom>
          <a:noFill/>
          <a:ln w="0">
            <a:noFill/>
          </a:ln>
        </p:spPr>
        <p:txBody>
          <a:bodyPr lIns="0" rIns="0" tIns="0" bIns="0" anchor="b">
            <a:noAutofit/>
          </a:bodyPr>
          <a:lstStyle>
            <a:lvl1pPr indent="0" algn="r">
              <a:lnSpc>
                <a:spcPct val="100000"/>
              </a:lnSpc>
              <a:buNone/>
              <a:tabLst>
                <a:tab algn="l" pos="0"/>
              </a:tabLst>
              <a:defRPr b="0" lang="pt-BR" sz="1200" spc="-1" strike="noStrike">
                <a:solidFill>
                  <a:srgbClr val="000000"/>
                </a:solidFill>
                <a:latin typeface="+mn-lt"/>
                <a:ea typeface="+mn-ea"/>
              </a:defRPr>
            </a:lvl1pPr>
          </a:lstStyle>
          <a:p>
            <a:pPr indent="0" algn="r">
              <a:lnSpc>
                <a:spcPct val="100000"/>
              </a:lnSpc>
              <a:buNone/>
              <a:tabLst>
                <a:tab algn="l" pos="0"/>
              </a:tabLst>
            </a:pPr>
            <a:fld id="{1D51857B-A748-4D59-B20D-05C5E2723305}" type="slidenum">
              <a:rPr b="0" lang="pt-BR" sz="1200" spc="-1" strike="noStrike">
                <a:solidFill>
                  <a:srgbClr val="000000"/>
                </a:solidFill>
                <a:latin typeface="+mn-lt"/>
                <a:ea typeface="+mn-ea"/>
              </a:rPr>
              <a:t>&lt;número&gt;</a:t>
            </a:fld>
            <a:endParaRPr b="0" lang="pt-BR" sz="1200" spc="-1" strike="noStrike">
              <a:solidFill>
                <a:srgbClr val="000000"/>
              </a:solidFill>
              <a:latin typeface="Times New Roman"/>
            </a:endParaRP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6" name="PlaceHolder 1"/>
          <p:cNvSpPr>
            <a:spLocks noGrp="1"/>
          </p:cNvSpPr>
          <p:nvPr>
            <p:ph type="sldImg"/>
          </p:nvPr>
        </p:nvSpPr>
        <p:spPr>
          <a:xfrm>
            <a:off x="1374840" y="1336680"/>
            <a:ext cx="4808160" cy="3606480"/>
          </a:xfrm>
          <a:prstGeom prst="rect">
            <a:avLst/>
          </a:prstGeom>
          <a:ln w="0">
            <a:noFill/>
          </a:ln>
        </p:spPr>
      </p:sp>
      <p:sp>
        <p:nvSpPr>
          <p:cNvPr id="477" name="PlaceHolder 2"/>
          <p:cNvSpPr>
            <a:spLocks noGrp="1"/>
          </p:cNvSpPr>
          <p:nvPr>
            <p:ph type="body"/>
          </p:nvPr>
        </p:nvSpPr>
        <p:spPr>
          <a:xfrm>
            <a:off x="755640" y="5145120"/>
            <a:ext cx="6046920" cy="4208760"/>
          </a:xfrm>
          <a:prstGeom prst="rect">
            <a:avLst/>
          </a:prstGeom>
          <a:noFill/>
          <a:ln w="0">
            <a:noFill/>
          </a:ln>
        </p:spPr>
        <p:txBody>
          <a:bodyPr lIns="0" rIns="0" tIns="0" bIns="0" anchor="t">
            <a:noAutofit/>
          </a:bodyPr>
          <a:p>
            <a:pPr marL="216000" indent="0">
              <a:buNone/>
            </a:pPr>
            <a:endParaRPr b="0" lang="pt-BR" sz="1800" spc="-1" strike="noStrike">
              <a:solidFill>
                <a:srgbClr val="000000"/>
              </a:solidFill>
              <a:latin typeface="Arial"/>
            </a:endParaRPr>
          </a:p>
        </p:txBody>
      </p:sp>
      <p:sp>
        <p:nvSpPr>
          <p:cNvPr id="478" name="PlaceHolder 3"/>
          <p:cNvSpPr>
            <a:spLocks noGrp="1"/>
          </p:cNvSpPr>
          <p:nvPr>
            <p:ph type="sldNum" idx="12"/>
          </p:nvPr>
        </p:nvSpPr>
        <p:spPr>
          <a:xfrm>
            <a:off x="4281480" y="10155240"/>
            <a:ext cx="3275280" cy="534960"/>
          </a:xfrm>
          <a:prstGeom prst="rect">
            <a:avLst/>
          </a:prstGeom>
          <a:noFill/>
          <a:ln w="0">
            <a:noFill/>
          </a:ln>
        </p:spPr>
        <p:txBody>
          <a:bodyPr lIns="0" rIns="0" tIns="0" bIns="0" anchor="b">
            <a:noAutofit/>
          </a:bodyPr>
          <a:lstStyle>
            <a:lvl1pPr indent="0" algn="r">
              <a:lnSpc>
                <a:spcPct val="100000"/>
              </a:lnSpc>
              <a:buNone/>
              <a:tabLst>
                <a:tab algn="l" pos="0"/>
              </a:tabLst>
              <a:defRPr b="0" lang="pt-BR" sz="1200" spc="-1" strike="noStrike">
                <a:solidFill>
                  <a:srgbClr val="000000"/>
                </a:solidFill>
                <a:latin typeface="+mn-lt"/>
                <a:ea typeface="+mn-ea"/>
              </a:defRPr>
            </a:lvl1pPr>
          </a:lstStyle>
          <a:p>
            <a:pPr indent="0" algn="r">
              <a:lnSpc>
                <a:spcPct val="100000"/>
              </a:lnSpc>
              <a:buNone/>
              <a:tabLst>
                <a:tab algn="l" pos="0"/>
              </a:tabLst>
            </a:pPr>
            <a:fld id="{80F1DFC0-D749-41C0-A973-68D527B6EC45}" type="slidenum">
              <a:rPr b="0" lang="pt-BR" sz="1200" spc="-1" strike="noStrike">
                <a:solidFill>
                  <a:srgbClr val="000000"/>
                </a:solidFill>
                <a:latin typeface="+mn-lt"/>
                <a:ea typeface="+mn-ea"/>
              </a:rPr>
              <a:t>&lt;número&gt;</a:t>
            </a:fld>
            <a:endParaRPr b="0" lang="pt-BR" sz="1200" spc="-1" strike="noStrike">
              <a:solidFill>
                <a:srgbClr val="000000"/>
              </a:solidFill>
              <a:latin typeface="Times New Roman"/>
            </a:endParaRP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9" name="PlaceHolder 1"/>
          <p:cNvSpPr>
            <a:spLocks noGrp="1"/>
          </p:cNvSpPr>
          <p:nvPr>
            <p:ph type="sldImg"/>
          </p:nvPr>
        </p:nvSpPr>
        <p:spPr>
          <a:xfrm>
            <a:off x="1374840" y="1336680"/>
            <a:ext cx="4808160" cy="3606480"/>
          </a:xfrm>
          <a:prstGeom prst="rect">
            <a:avLst/>
          </a:prstGeom>
          <a:ln w="0">
            <a:noFill/>
          </a:ln>
        </p:spPr>
      </p:sp>
      <p:sp>
        <p:nvSpPr>
          <p:cNvPr id="480" name="PlaceHolder 2"/>
          <p:cNvSpPr>
            <a:spLocks noGrp="1"/>
          </p:cNvSpPr>
          <p:nvPr>
            <p:ph type="body"/>
          </p:nvPr>
        </p:nvSpPr>
        <p:spPr>
          <a:xfrm>
            <a:off x="755640" y="5145120"/>
            <a:ext cx="6046920" cy="4208760"/>
          </a:xfrm>
          <a:prstGeom prst="rect">
            <a:avLst/>
          </a:prstGeom>
          <a:noFill/>
          <a:ln w="0">
            <a:noFill/>
          </a:ln>
        </p:spPr>
        <p:txBody>
          <a:bodyPr lIns="0" rIns="0" tIns="0" bIns="0" anchor="t">
            <a:noAutofit/>
          </a:bodyPr>
          <a:p>
            <a:pPr marL="216000" indent="0">
              <a:buNone/>
            </a:pPr>
            <a:endParaRPr b="0" lang="pt-BR" sz="1800" spc="-1" strike="noStrike">
              <a:solidFill>
                <a:srgbClr val="000000"/>
              </a:solidFill>
              <a:latin typeface="Arial"/>
            </a:endParaRPr>
          </a:p>
        </p:txBody>
      </p:sp>
      <p:sp>
        <p:nvSpPr>
          <p:cNvPr id="481" name="PlaceHolder 3"/>
          <p:cNvSpPr>
            <a:spLocks noGrp="1"/>
          </p:cNvSpPr>
          <p:nvPr>
            <p:ph type="sldNum" idx="13"/>
          </p:nvPr>
        </p:nvSpPr>
        <p:spPr>
          <a:xfrm>
            <a:off x="4281480" y="10155240"/>
            <a:ext cx="3275280" cy="534960"/>
          </a:xfrm>
          <a:prstGeom prst="rect">
            <a:avLst/>
          </a:prstGeom>
          <a:noFill/>
          <a:ln w="0">
            <a:noFill/>
          </a:ln>
        </p:spPr>
        <p:txBody>
          <a:bodyPr lIns="0" rIns="0" tIns="0" bIns="0" anchor="b">
            <a:noAutofit/>
          </a:bodyPr>
          <a:lstStyle>
            <a:lvl1pPr indent="0" algn="r">
              <a:lnSpc>
                <a:spcPct val="100000"/>
              </a:lnSpc>
              <a:buNone/>
              <a:tabLst>
                <a:tab algn="l" pos="0"/>
              </a:tabLst>
              <a:defRPr b="0" lang="pt-BR" sz="1200" spc="-1" strike="noStrike">
                <a:solidFill>
                  <a:srgbClr val="000000"/>
                </a:solidFill>
                <a:latin typeface="+mn-lt"/>
                <a:ea typeface="+mn-ea"/>
              </a:defRPr>
            </a:lvl1pPr>
          </a:lstStyle>
          <a:p>
            <a:pPr indent="0" algn="r">
              <a:lnSpc>
                <a:spcPct val="100000"/>
              </a:lnSpc>
              <a:buNone/>
              <a:tabLst>
                <a:tab algn="l" pos="0"/>
              </a:tabLst>
            </a:pPr>
            <a:fld id="{57C2695F-96AA-4207-A19F-2A990709157D}" type="slidenum">
              <a:rPr b="0" lang="pt-BR" sz="1200" spc="-1" strike="noStrike">
                <a:solidFill>
                  <a:srgbClr val="000000"/>
                </a:solidFill>
                <a:latin typeface="+mn-lt"/>
                <a:ea typeface="+mn-ea"/>
              </a:rPr>
              <a:t>&lt;número&gt;</a:t>
            </a:fld>
            <a:endParaRPr b="0" lang="pt-BR" sz="1200" spc="-1" strike="noStrike">
              <a:solidFill>
                <a:srgbClr val="000000"/>
              </a:solidFill>
              <a:latin typeface="Times New Roman"/>
            </a:endParaRP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2" name="PlaceHolder 1"/>
          <p:cNvSpPr>
            <a:spLocks noGrp="1"/>
          </p:cNvSpPr>
          <p:nvPr>
            <p:ph type="sldImg"/>
          </p:nvPr>
        </p:nvSpPr>
        <p:spPr>
          <a:xfrm>
            <a:off x="1374840" y="1336680"/>
            <a:ext cx="4808160" cy="3606480"/>
          </a:xfrm>
          <a:prstGeom prst="rect">
            <a:avLst/>
          </a:prstGeom>
          <a:ln w="0">
            <a:noFill/>
          </a:ln>
        </p:spPr>
      </p:sp>
      <p:sp>
        <p:nvSpPr>
          <p:cNvPr id="483" name="PlaceHolder 2"/>
          <p:cNvSpPr>
            <a:spLocks noGrp="1"/>
          </p:cNvSpPr>
          <p:nvPr>
            <p:ph type="body"/>
          </p:nvPr>
        </p:nvSpPr>
        <p:spPr>
          <a:xfrm>
            <a:off x="755640" y="5145120"/>
            <a:ext cx="6046920" cy="4208760"/>
          </a:xfrm>
          <a:prstGeom prst="rect">
            <a:avLst/>
          </a:prstGeom>
          <a:noFill/>
          <a:ln w="0">
            <a:noFill/>
          </a:ln>
        </p:spPr>
        <p:txBody>
          <a:bodyPr lIns="0" rIns="0" tIns="0" bIns="0" anchor="t">
            <a:noAutofit/>
          </a:bodyPr>
          <a:p>
            <a:pPr marL="216000" indent="0">
              <a:buNone/>
            </a:pPr>
            <a:endParaRPr b="0" lang="pt-BR" sz="1800" spc="-1" strike="noStrike">
              <a:solidFill>
                <a:srgbClr val="000000"/>
              </a:solidFill>
              <a:latin typeface="Arial"/>
            </a:endParaRPr>
          </a:p>
        </p:txBody>
      </p:sp>
      <p:sp>
        <p:nvSpPr>
          <p:cNvPr id="484" name="PlaceHolder 3"/>
          <p:cNvSpPr>
            <a:spLocks noGrp="1"/>
          </p:cNvSpPr>
          <p:nvPr>
            <p:ph type="sldNum" idx="14"/>
          </p:nvPr>
        </p:nvSpPr>
        <p:spPr>
          <a:xfrm>
            <a:off x="4281480" y="10155240"/>
            <a:ext cx="3275280" cy="534960"/>
          </a:xfrm>
          <a:prstGeom prst="rect">
            <a:avLst/>
          </a:prstGeom>
          <a:noFill/>
          <a:ln w="0">
            <a:noFill/>
          </a:ln>
        </p:spPr>
        <p:txBody>
          <a:bodyPr lIns="0" rIns="0" tIns="0" bIns="0" anchor="b">
            <a:noAutofit/>
          </a:bodyPr>
          <a:lstStyle>
            <a:lvl1pPr indent="0" algn="r">
              <a:lnSpc>
                <a:spcPct val="100000"/>
              </a:lnSpc>
              <a:buNone/>
              <a:tabLst>
                <a:tab algn="l" pos="0"/>
              </a:tabLst>
              <a:defRPr b="0" lang="pt-BR" sz="1200" spc="-1" strike="noStrike">
                <a:solidFill>
                  <a:srgbClr val="000000"/>
                </a:solidFill>
                <a:latin typeface="+mn-lt"/>
                <a:ea typeface="+mn-ea"/>
              </a:defRPr>
            </a:lvl1pPr>
          </a:lstStyle>
          <a:p>
            <a:pPr indent="0" algn="r">
              <a:lnSpc>
                <a:spcPct val="100000"/>
              </a:lnSpc>
              <a:buNone/>
              <a:tabLst>
                <a:tab algn="l" pos="0"/>
              </a:tabLst>
            </a:pPr>
            <a:fld id="{5FD28ED2-2B1B-4A78-83C2-015D1FE4DA32}" type="slidenum">
              <a:rPr b="0" lang="pt-BR" sz="1200" spc="-1" strike="noStrike">
                <a:solidFill>
                  <a:srgbClr val="000000"/>
                </a:solidFill>
                <a:latin typeface="+mn-lt"/>
                <a:ea typeface="+mn-ea"/>
              </a:rPr>
              <a:t>&lt;número&gt;</a:t>
            </a:fld>
            <a:endParaRPr b="0" lang="pt-BR" sz="1200" spc="-1" strike="noStrike">
              <a:solidFill>
                <a:srgbClr val="000000"/>
              </a:solidFill>
              <a:latin typeface="Times New Roman"/>
            </a:endParaRP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5" name="PlaceHolder 1"/>
          <p:cNvSpPr>
            <a:spLocks noGrp="1"/>
          </p:cNvSpPr>
          <p:nvPr>
            <p:ph type="sldImg"/>
          </p:nvPr>
        </p:nvSpPr>
        <p:spPr>
          <a:xfrm>
            <a:off x="1374840" y="1336680"/>
            <a:ext cx="4808160" cy="3606480"/>
          </a:xfrm>
          <a:prstGeom prst="rect">
            <a:avLst/>
          </a:prstGeom>
          <a:ln w="0">
            <a:noFill/>
          </a:ln>
        </p:spPr>
      </p:sp>
      <p:sp>
        <p:nvSpPr>
          <p:cNvPr id="486" name="PlaceHolder 2"/>
          <p:cNvSpPr>
            <a:spLocks noGrp="1"/>
          </p:cNvSpPr>
          <p:nvPr>
            <p:ph type="body"/>
          </p:nvPr>
        </p:nvSpPr>
        <p:spPr>
          <a:xfrm>
            <a:off x="755640" y="5145120"/>
            <a:ext cx="6046920" cy="4208760"/>
          </a:xfrm>
          <a:prstGeom prst="rect">
            <a:avLst/>
          </a:prstGeom>
          <a:noFill/>
          <a:ln w="0">
            <a:noFill/>
          </a:ln>
        </p:spPr>
        <p:txBody>
          <a:bodyPr lIns="0" rIns="0" tIns="0" bIns="0" anchor="t">
            <a:noAutofit/>
          </a:bodyPr>
          <a:p>
            <a:pPr marL="216000" indent="0">
              <a:buNone/>
            </a:pPr>
            <a:endParaRPr b="0" lang="pt-BR" sz="1800" spc="-1" strike="noStrike">
              <a:solidFill>
                <a:srgbClr val="000000"/>
              </a:solidFill>
              <a:latin typeface="Arial"/>
            </a:endParaRPr>
          </a:p>
        </p:txBody>
      </p:sp>
      <p:sp>
        <p:nvSpPr>
          <p:cNvPr id="487" name="PlaceHolder 3"/>
          <p:cNvSpPr>
            <a:spLocks noGrp="1"/>
          </p:cNvSpPr>
          <p:nvPr>
            <p:ph type="sldNum" idx="15"/>
          </p:nvPr>
        </p:nvSpPr>
        <p:spPr>
          <a:xfrm>
            <a:off x="4281480" y="10155240"/>
            <a:ext cx="3275280" cy="534960"/>
          </a:xfrm>
          <a:prstGeom prst="rect">
            <a:avLst/>
          </a:prstGeom>
          <a:noFill/>
          <a:ln w="0">
            <a:noFill/>
          </a:ln>
        </p:spPr>
        <p:txBody>
          <a:bodyPr lIns="0" rIns="0" tIns="0" bIns="0" anchor="b">
            <a:noAutofit/>
          </a:bodyPr>
          <a:lstStyle>
            <a:lvl1pPr indent="0" algn="r">
              <a:lnSpc>
                <a:spcPct val="100000"/>
              </a:lnSpc>
              <a:buNone/>
              <a:tabLst>
                <a:tab algn="l" pos="0"/>
              </a:tabLst>
              <a:defRPr b="0" lang="pt-BR" sz="1200" spc="-1" strike="noStrike">
                <a:solidFill>
                  <a:srgbClr val="000000"/>
                </a:solidFill>
                <a:latin typeface="+mn-lt"/>
                <a:ea typeface="+mn-ea"/>
              </a:defRPr>
            </a:lvl1pPr>
          </a:lstStyle>
          <a:p>
            <a:pPr indent="0" algn="r">
              <a:lnSpc>
                <a:spcPct val="100000"/>
              </a:lnSpc>
              <a:buNone/>
              <a:tabLst>
                <a:tab algn="l" pos="0"/>
              </a:tabLst>
            </a:pPr>
            <a:fld id="{E3A20EEA-2A00-4DBC-99FB-CEF47A6627DE}" type="slidenum">
              <a:rPr b="0" lang="pt-BR" sz="1200" spc="-1" strike="noStrike">
                <a:solidFill>
                  <a:srgbClr val="000000"/>
                </a:solidFill>
                <a:latin typeface="+mn-lt"/>
                <a:ea typeface="+mn-ea"/>
              </a:rPr>
              <a:t>&lt;número&gt;</a:t>
            </a:fld>
            <a:endParaRPr b="0" lang="pt-BR" sz="1200" spc="-1" strike="noStrike">
              <a:solidFill>
                <a:srgbClr val="000000"/>
              </a:solidFill>
              <a:latin typeface="Times New Roman"/>
            </a:endParaRP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8" name="PlaceHolder 1"/>
          <p:cNvSpPr>
            <a:spLocks noGrp="1"/>
          </p:cNvSpPr>
          <p:nvPr>
            <p:ph type="sldImg"/>
          </p:nvPr>
        </p:nvSpPr>
        <p:spPr>
          <a:xfrm>
            <a:off x="1374840" y="1336680"/>
            <a:ext cx="4808160" cy="3606480"/>
          </a:xfrm>
          <a:prstGeom prst="rect">
            <a:avLst/>
          </a:prstGeom>
          <a:ln w="0">
            <a:noFill/>
          </a:ln>
        </p:spPr>
      </p:sp>
      <p:sp>
        <p:nvSpPr>
          <p:cNvPr id="489" name="PlaceHolder 2"/>
          <p:cNvSpPr>
            <a:spLocks noGrp="1"/>
          </p:cNvSpPr>
          <p:nvPr>
            <p:ph type="body"/>
          </p:nvPr>
        </p:nvSpPr>
        <p:spPr>
          <a:xfrm>
            <a:off x="755640" y="5145120"/>
            <a:ext cx="6046920" cy="4208760"/>
          </a:xfrm>
          <a:prstGeom prst="rect">
            <a:avLst/>
          </a:prstGeom>
          <a:noFill/>
          <a:ln w="0">
            <a:noFill/>
          </a:ln>
        </p:spPr>
        <p:txBody>
          <a:bodyPr lIns="0" rIns="0" tIns="0" bIns="0" anchor="t">
            <a:noAutofit/>
          </a:bodyPr>
          <a:p>
            <a:pPr marL="216000" indent="0">
              <a:buNone/>
            </a:pPr>
            <a:endParaRPr b="0" lang="pt-BR" sz="1800" spc="-1" strike="noStrike">
              <a:solidFill>
                <a:srgbClr val="000000"/>
              </a:solidFill>
              <a:latin typeface="Arial"/>
            </a:endParaRPr>
          </a:p>
        </p:txBody>
      </p:sp>
      <p:sp>
        <p:nvSpPr>
          <p:cNvPr id="490" name="PlaceHolder 3"/>
          <p:cNvSpPr>
            <a:spLocks noGrp="1"/>
          </p:cNvSpPr>
          <p:nvPr>
            <p:ph type="sldNum" idx="16"/>
          </p:nvPr>
        </p:nvSpPr>
        <p:spPr>
          <a:xfrm>
            <a:off x="4281480" y="10155240"/>
            <a:ext cx="3275280" cy="534960"/>
          </a:xfrm>
          <a:prstGeom prst="rect">
            <a:avLst/>
          </a:prstGeom>
          <a:noFill/>
          <a:ln w="0">
            <a:noFill/>
          </a:ln>
        </p:spPr>
        <p:txBody>
          <a:bodyPr lIns="0" rIns="0" tIns="0" bIns="0" anchor="b">
            <a:noAutofit/>
          </a:bodyPr>
          <a:lstStyle>
            <a:lvl1pPr indent="0" algn="r">
              <a:lnSpc>
                <a:spcPct val="100000"/>
              </a:lnSpc>
              <a:buNone/>
              <a:tabLst>
                <a:tab algn="l" pos="0"/>
              </a:tabLst>
              <a:defRPr b="0" lang="pt-BR" sz="1200" spc="-1" strike="noStrike">
                <a:solidFill>
                  <a:srgbClr val="000000"/>
                </a:solidFill>
                <a:latin typeface="+mn-lt"/>
                <a:ea typeface="+mn-ea"/>
              </a:defRPr>
            </a:lvl1pPr>
          </a:lstStyle>
          <a:p>
            <a:pPr indent="0" algn="r">
              <a:lnSpc>
                <a:spcPct val="100000"/>
              </a:lnSpc>
              <a:buNone/>
              <a:tabLst>
                <a:tab algn="l" pos="0"/>
              </a:tabLst>
            </a:pPr>
            <a:fld id="{791BD3B9-AE49-4965-96DC-09AC1CF2212F}" type="slidenum">
              <a:rPr b="0" lang="pt-BR" sz="1200" spc="-1" strike="noStrike">
                <a:solidFill>
                  <a:srgbClr val="000000"/>
                </a:solidFill>
                <a:latin typeface="+mn-lt"/>
                <a:ea typeface="+mn-ea"/>
              </a:rPr>
              <a:t>&lt;número&gt;</a:t>
            </a:fld>
            <a:endParaRPr b="0" lang="pt-BR" sz="1200" spc="-1" strike="noStrike">
              <a:solidFill>
                <a:srgbClr val="000000"/>
              </a:solidFill>
              <a:latin typeface="Times New Roman"/>
            </a:endParaRP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1" name="PlaceHolder 1"/>
          <p:cNvSpPr>
            <a:spLocks noGrp="1"/>
          </p:cNvSpPr>
          <p:nvPr>
            <p:ph type="sldImg"/>
          </p:nvPr>
        </p:nvSpPr>
        <p:spPr>
          <a:xfrm>
            <a:off x="1374840" y="1336680"/>
            <a:ext cx="4808160" cy="3606480"/>
          </a:xfrm>
          <a:prstGeom prst="rect">
            <a:avLst/>
          </a:prstGeom>
          <a:ln w="0">
            <a:noFill/>
          </a:ln>
        </p:spPr>
      </p:sp>
      <p:sp>
        <p:nvSpPr>
          <p:cNvPr id="492" name="PlaceHolder 2"/>
          <p:cNvSpPr>
            <a:spLocks noGrp="1"/>
          </p:cNvSpPr>
          <p:nvPr>
            <p:ph type="body"/>
          </p:nvPr>
        </p:nvSpPr>
        <p:spPr>
          <a:xfrm>
            <a:off x="755640" y="5145120"/>
            <a:ext cx="6046920" cy="4208760"/>
          </a:xfrm>
          <a:prstGeom prst="rect">
            <a:avLst/>
          </a:prstGeom>
          <a:noFill/>
          <a:ln w="0">
            <a:noFill/>
          </a:ln>
        </p:spPr>
        <p:txBody>
          <a:bodyPr lIns="0" rIns="0" tIns="0" bIns="0" anchor="t">
            <a:noAutofit/>
          </a:bodyPr>
          <a:p>
            <a:pPr marL="216000" indent="0">
              <a:buNone/>
            </a:pPr>
            <a:endParaRPr b="0" lang="pt-BR" sz="1800" spc="-1" strike="noStrike">
              <a:solidFill>
                <a:srgbClr val="000000"/>
              </a:solidFill>
              <a:latin typeface="Arial"/>
            </a:endParaRPr>
          </a:p>
        </p:txBody>
      </p:sp>
      <p:sp>
        <p:nvSpPr>
          <p:cNvPr id="493" name="PlaceHolder 3"/>
          <p:cNvSpPr>
            <a:spLocks noGrp="1"/>
          </p:cNvSpPr>
          <p:nvPr>
            <p:ph type="sldNum" idx="17"/>
          </p:nvPr>
        </p:nvSpPr>
        <p:spPr>
          <a:xfrm>
            <a:off x="4281480" y="10155240"/>
            <a:ext cx="3275280" cy="534960"/>
          </a:xfrm>
          <a:prstGeom prst="rect">
            <a:avLst/>
          </a:prstGeom>
          <a:noFill/>
          <a:ln w="0">
            <a:noFill/>
          </a:ln>
        </p:spPr>
        <p:txBody>
          <a:bodyPr lIns="0" rIns="0" tIns="0" bIns="0" anchor="b">
            <a:noAutofit/>
          </a:bodyPr>
          <a:lstStyle>
            <a:lvl1pPr indent="0" algn="r">
              <a:lnSpc>
                <a:spcPct val="100000"/>
              </a:lnSpc>
              <a:buNone/>
              <a:tabLst>
                <a:tab algn="l" pos="0"/>
              </a:tabLst>
              <a:defRPr b="0" lang="pt-BR" sz="1200" spc="-1" strike="noStrike">
                <a:solidFill>
                  <a:srgbClr val="000000"/>
                </a:solidFill>
                <a:latin typeface="+mn-lt"/>
                <a:ea typeface="+mn-ea"/>
              </a:defRPr>
            </a:lvl1pPr>
          </a:lstStyle>
          <a:p>
            <a:pPr indent="0" algn="r">
              <a:lnSpc>
                <a:spcPct val="100000"/>
              </a:lnSpc>
              <a:buNone/>
              <a:tabLst>
                <a:tab algn="l" pos="0"/>
              </a:tabLst>
            </a:pPr>
            <a:fld id="{2BC2BED6-04FC-45B4-9F57-18810C8A5EE9}" type="slidenum">
              <a:rPr b="0" lang="pt-BR" sz="1200" spc="-1" strike="noStrike">
                <a:solidFill>
                  <a:srgbClr val="000000"/>
                </a:solidFill>
                <a:latin typeface="+mn-lt"/>
                <a:ea typeface="+mn-ea"/>
              </a:rPr>
              <a:t>&lt;número&gt;</a:t>
            </a:fld>
            <a:endParaRPr b="0" lang="pt-BR" sz="1200" spc="-1" strike="noStrike">
              <a:solidFill>
                <a:srgbClr val="000000"/>
              </a:solidFill>
              <a:latin typeface="Times New Roman"/>
            </a:endParaRP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4" name="PlaceHolder 1"/>
          <p:cNvSpPr>
            <a:spLocks noGrp="1"/>
          </p:cNvSpPr>
          <p:nvPr>
            <p:ph type="sldImg"/>
          </p:nvPr>
        </p:nvSpPr>
        <p:spPr>
          <a:xfrm>
            <a:off x="1374840" y="1336680"/>
            <a:ext cx="4808160" cy="3606480"/>
          </a:xfrm>
          <a:prstGeom prst="rect">
            <a:avLst/>
          </a:prstGeom>
          <a:ln w="0">
            <a:noFill/>
          </a:ln>
        </p:spPr>
      </p:sp>
      <p:sp>
        <p:nvSpPr>
          <p:cNvPr id="495" name="PlaceHolder 2"/>
          <p:cNvSpPr>
            <a:spLocks noGrp="1"/>
          </p:cNvSpPr>
          <p:nvPr>
            <p:ph type="body"/>
          </p:nvPr>
        </p:nvSpPr>
        <p:spPr>
          <a:xfrm>
            <a:off x="755640" y="5145120"/>
            <a:ext cx="6046920" cy="4208760"/>
          </a:xfrm>
          <a:prstGeom prst="rect">
            <a:avLst/>
          </a:prstGeom>
          <a:noFill/>
          <a:ln w="0">
            <a:noFill/>
          </a:ln>
        </p:spPr>
        <p:txBody>
          <a:bodyPr lIns="0" rIns="0" tIns="0" bIns="0" anchor="t">
            <a:noAutofit/>
          </a:bodyPr>
          <a:p>
            <a:pPr marL="216000" indent="0">
              <a:buNone/>
            </a:pPr>
            <a:endParaRPr b="0" lang="pt-BR" sz="1800" spc="-1" strike="noStrike">
              <a:solidFill>
                <a:srgbClr val="000000"/>
              </a:solidFill>
              <a:latin typeface="Arial"/>
            </a:endParaRPr>
          </a:p>
        </p:txBody>
      </p:sp>
      <p:sp>
        <p:nvSpPr>
          <p:cNvPr id="496" name="PlaceHolder 3"/>
          <p:cNvSpPr>
            <a:spLocks noGrp="1"/>
          </p:cNvSpPr>
          <p:nvPr>
            <p:ph type="sldNum" idx="18"/>
          </p:nvPr>
        </p:nvSpPr>
        <p:spPr>
          <a:xfrm>
            <a:off x="4281480" y="10155240"/>
            <a:ext cx="3275280" cy="534960"/>
          </a:xfrm>
          <a:prstGeom prst="rect">
            <a:avLst/>
          </a:prstGeom>
          <a:noFill/>
          <a:ln w="0">
            <a:noFill/>
          </a:ln>
        </p:spPr>
        <p:txBody>
          <a:bodyPr lIns="0" rIns="0" tIns="0" bIns="0" anchor="b">
            <a:noAutofit/>
          </a:bodyPr>
          <a:lstStyle>
            <a:lvl1pPr indent="0" algn="r">
              <a:lnSpc>
                <a:spcPct val="100000"/>
              </a:lnSpc>
              <a:buNone/>
              <a:tabLst>
                <a:tab algn="l" pos="0"/>
              </a:tabLst>
              <a:defRPr b="0" lang="pt-BR" sz="1200" spc="-1" strike="noStrike">
                <a:solidFill>
                  <a:srgbClr val="000000"/>
                </a:solidFill>
                <a:latin typeface="+mn-lt"/>
                <a:ea typeface="+mn-ea"/>
              </a:defRPr>
            </a:lvl1pPr>
          </a:lstStyle>
          <a:p>
            <a:pPr indent="0" algn="r">
              <a:lnSpc>
                <a:spcPct val="100000"/>
              </a:lnSpc>
              <a:buNone/>
              <a:tabLst>
                <a:tab algn="l" pos="0"/>
              </a:tabLst>
            </a:pPr>
            <a:fld id="{5ABDD03B-A1A4-49BD-A8A7-60DC18F2786A}" type="slidenum">
              <a:rPr b="0" lang="pt-BR" sz="1200" spc="-1" strike="noStrike">
                <a:solidFill>
                  <a:srgbClr val="000000"/>
                </a:solidFill>
                <a:latin typeface="+mn-lt"/>
                <a:ea typeface="+mn-ea"/>
              </a:rPr>
              <a:t>&lt;número&gt;</a:t>
            </a:fld>
            <a:endParaRPr b="0" lang="pt-BR" sz="1200" spc="-1" strike="noStrike">
              <a:solidFill>
                <a:srgbClr val="000000"/>
              </a:solidFill>
              <a:latin typeface="Times New Roman"/>
            </a:endParaRP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7" name="PlaceHolder 1"/>
          <p:cNvSpPr>
            <a:spLocks noGrp="1"/>
          </p:cNvSpPr>
          <p:nvPr>
            <p:ph type="sldImg"/>
          </p:nvPr>
        </p:nvSpPr>
        <p:spPr>
          <a:xfrm>
            <a:off x="1374840" y="1336680"/>
            <a:ext cx="4808160" cy="3606480"/>
          </a:xfrm>
          <a:prstGeom prst="rect">
            <a:avLst/>
          </a:prstGeom>
          <a:ln w="0">
            <a:noFill/>
          </a:ln>
        </p:spPr>
      </p:sp>
      <p:sp>
        <p:nvSpPr>
          <p:cNvPr id="498" name="PlaceHolder 2"/>
          <p:cNvSpPr>
            <a:spLocks noGrp="1"/>
          </p:cNvSpPr>
          <p:nvPr>
            <p:ph type="body"/>
          </p:nvPr>
        </p:nvSpPr>
        <p:spPr>
          <a:xfrm>
            <a:off x="755640" y="5145120"/>
            <a:ext cx="6046920" cy="4208760"/>
          </a:xfrm>
          <a:prstGeom prst="rect">
            <a:avLst/>
          </a:prstGeom>
          <a:noFill/>
          <a:ln w="0">
            <a:noFill/>
          </a:ln>
        </p:spPr>
        <p:txBody>
          <a:bodyPr lIns="0" rIns="0" tIns="0" bIns="0" anchor="t">
            <a:noAutofit/>
          </a:bodyPr>
          <a:p>
            <a:pPr marL="216000" indent="0">
              <a:buNone/>
            </a:pPr>
            <a:endParaRPr b="0" lang="pt-BR" sz="1800" spc="-1" strike="noStrike">
              <a:solidFill>
                <a:srgbClr val="000000"/>
              </a:solidFill>
              <a:latin typeface="Arial"/>
            </a:endParaRPr>
          </a:p>
        </p:txBody>
      </p:sp>
      <p:sp>
        <p:nvSpPr>
          <p:cNvPr id="499" name="PlaceHolder 3"/>
          <p:cNvSpPr>
            <a:spLocks noGrp="1"/>
          </p:cNvSpPr>
          <p:nvPr>
            <p:ph type="sldNum" idx="19"/>
          </p:nvPr>
        </p:nvSpPr>
        <p:spPr>
          <a:xfrm>
            <a:off x="4281480" y="10155240"/>
            <a:ext cx="3275280" cy="534960"/>
          </a:xfrm>
          <a:prstGeom prst="rect">
            <a:avLst/>
          </a:prstGeom>
          <a:noFill/>
          <a:ln w="0">
            <a:noFill/>
          </a:ln>
        </p:spPr>
        <p:txBody>
          <a:bodyPr lIns="0" rIns="0" tIns="0" bIns="0" anchor="b">
            <a:noAutofit/>
          </a:bodyPr>
          <a:lstStyle>
            <a:lvl1pPr indent="0" algn="r">
              <a:lnSpc>
                <a:spcPct val="100000"/>
              </a:lnSpc>
              <a:buNone/>
              <a:tabLst>
                <a:tab algn="l" pos="0"/>
              </a:tabLst>
              <a:defRPr b="0" lang="pt-BR" sz="1200" spc="-1" strike="noStrike">
                <a:solidFill>
                  <a:srgbClr val="000000"/>
                </a:solidFill>
                <a:latin typeface="+mn-lt"/>
                <a:ea typeface="+mn-ea"/>
              </a:defRPr>
            </a:lvl1pPr>
          </a:lstStyle>
          <a:p>
            <a:pPr indent="0" algn="r">
              <a:lnSpc>
                <a:spcPct val="100000"/>
              </a:lnSpc>
              <a:buNone/>
              <a:tabLst>
                <a:tab algn="l" pos="0"/>
              </a:tabLst>
            </a:pPr>
            <a:fld id="{12971DD0-B46F-4803-9F2D-BFB0C58D0675}" type="slidenum">
              <a:rPr b="0" lang="pt-BR" sz="1200" spc="-1" strike="noStrike">
                <a:solidFill>
                  <a:srgbClr val="000000"/>
                </a:solidFill>
                <a:latin typeface="+mn-lt"/>
                <a:ea typeface="+mn-ea"/>
              </a:rPr>
              <a:t>&lt;número&gt;</a:t>
            </a:fld>
            <a:endParaRPr b="0" lang="pt-BR" sz="1200" spc="-1" strike="noStrike">
              <a:solidFill>
                <a:srgbClr val="000000"/>
              </a:solidFill>
              <a:latin typeface="Times New Roman"/>
            </a:endParaRP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0" name="PlaceHolder 1"/>
          <p:cNvSpPr>
            <a:spLocks noGrp="1"/>
          </p:cNvSpPr>
          <p:nvPr>
            <p:ph type="sldImg"/>
          </p:nvPr>
        </p:nvSpPr>
        <p:spPr>
          <a:xfrm>
            <a:off x="1374840" y="1336680"/>
            <a:ext cx="4808160" cy="3606480"/>
          </a:xfrm>
          <a:prstGeom prst="rect">
            <a:avLst/>
          </a:prstGeom>
          <a:ln w="0">
            <a:noFill/>
          </a:ln>
        </p:spPr>
      </p:sp>
      <p:sp>
        <p:nvSpPr>
          <p:cNvPr id="501" name="PlaceHolder 2"/>
          <p:cNvSpPr>
            <a:spLocks noGrp="1"/>
          </p:cNvSpPr>
          <p:nvPr>
            <p:ph type="body"/>
          </p:nvPr>
        </p:nvSpPr>
        <p:spPr>
          <a:xfrm>
            <a:off x="755640" y="5145120"/>
            <a:ext cx="6046920" cy="4208760"/>
          </a:xfrm>
          <a:prstGeom prst="rect">
            <a:avLst/>
          </a:prstGeom>
          <a:noFill/>
          <a:ln w="0">
            <a:noFill/>
          </a:ln>
        </p:spPr>
        <p:txBody>
          <a:bodyPr lIns="0" rIns="0" tIns="0" bIns="0" anchor="t">
            <a:noAutofit/>
          </a:bodyPr>
          <a:p>
            <a:pPr marL="216000" indent="0">
              <a:buNone/>
            </a:pPr>
            <a:endParaRPr b="0" lang="pt-BR" sz="1800" spc="-1" strike="noStrike">
              <a:solidFill>
                <a:srgbClr val="000000"/>
              </a:solidFill>
              <a:latin typeface="Arial"/>
            </a:endParaRPr>
          </a:p>
        </p:txBody>
      </p:sp>
      <p:sp>
        <p:nvSpPr>
          <p:cNvPr id="502" name="PlaceHolder 3"/>
          <p:cNvSpPr>
            <a:spLocks noGrp="1"/>
          </p:cNvSpPr>
          <p:nvPr>
            <p:ph type="sldNum" idx="20"/>
          </p:nvPr>
        </p:nvSpPr>
        <p:spPr>
          <a:xfrm>
            <a:off x="4281480" y="10155240"/>
            <a:ext cx="3275280" cy="534960"/>
          </a:xfrm>
          <a:prstGeom prst="rect">
            <a:avLst/>
          </a:prstGeom>
          <a:noFill/>
          <a:ln w="0">
            <a:noFill/>
          </a:ln>
        </p:spPr>
        <p:txBody>
          <a:bodyPr lIns="0" rIns="0" tIns="0" bIns="0" anchor="b">
            <a:noAutofit/>
          </a:bodyPr>
          <a:lstStyle>
            <a:lvl1pPr indent="0" algn="r">
              <a:lnSpc>
                <a:spcPct val="100000"/>
              </a:lnSpc>
              <a:buNone/>
              <a:tabLst>
                <a:tab algn="l" pos="0"/>
              </a:tabLst>
              <a:defRPr b="0" lang="pt-BR" sz="1200" spc="-1" strike="noStrike">
                <a:solidFill>
                  <a:srgbClr val="000000"/>
                </a:solidFill>
                <a:latin typeface="+mn-lt"/>
                <a:ea typeface="+mn-ea"/>
              </a:defRPr>
            </a:lvl1pPr>
          </a:lstStyle>
          <a:p>
            <a:pPr indent="0" algn="r">
              <a:lnSpc>
                <a:spcPct val="100000"/>
              </a:lnSpc>
              <a:buNone/>
              <a:tabLst>
                <a:tab algn="l" pos="0"/>
              </a:tabLst>
            </a:pPr>
            <a:fld id="{56510BBE-04A4-4619-84D1-736B098E27BB}" type="slidenum">
              <a:rPr b="0" lang="pt-BR" sz="1200" spc="-1" strike="noStrike">
                <a:solidFill>
                  <a:srgbClr val="000000"/>
                </a:solidFill>
                <a:latin typeface="+mn-lt"/>
                <a:ea typeface="+mn-ea"/>
              </a:rPr>
              <a:t>&lt;número&gt;</a:t>
            </a:fld>
            <a:endParaRPr b="0" lang="pt-BR" sz="1200" spc="-1" strike="noStrike">
              <a:solidFill>
                <a:srgbClr val="000000"/>
              </a:solidFill>
              <a:latin typeface="Times New Roman"/>
            </a:endParaRP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3" name="PlaceHolder 1"/>
          <p:cNvSpPr>
            <a:spLocks noGrp="1"/>
          </p:cNvSpPr>
          <p:nvPr>
            <p:ph type="sldImg"/>
          </p:nvPr>
        </p:nvSpPr>
        <p:spPr>
          <a:xfrm>
            <a:off x="1374840" y="1336680"/>
            <a:ext cx="4808160" cy="3606480"/>
          </a:xfrm>
          <a:prstGeom prst="rect">
            <a:avLst/>
          </a:prstGeom>
          <a:ln w="0">
            <a:noFill/>
          </a:ln>
        </p:spPr>
      </p:sp>
      <p:sp>
        <p:nvSpPr>
          <p:cNvPr id="504" name="PlaceHolder 2"/>
          <p:cNvSpPr>
            <a:spLocks noGrp="1"/>
          </p:cNvSpPr>
          <p:nvPr>
            <p:ph type="body"/>
          </p:nvPr>
        </p:nvSpPr>
        <p:spPr>
          <a:xfrm>
            <a:off x="755640" y="5145120"/>
            <a:ext cx="6046920" cy="4208760"/>
          </a:xfrm>
          <a:prstGeom prst="rect">
            <a:avLst/>
          </a:prstGeom>
          <a:noFill/>
          <a:ln w="0">
            <a:noFill/>
          </a:ln>
        </p:spPr>
        <p:txBody>
          <a:bodyPr lIns="0" rIns="0" tIns="0" bIns="0" anchor="t">
            <a:noAutofit/>
          </a:bodyPr>
          <a:p>
            <a:pPr marL="216000" indent="0">
              <a:buNone/>
            </a:pPr>
            <a:endParaRPr b="0" lang="pt-BR" sz="1800" spc="-1" strike="noStrike">
              <a:solidFill>
                <a:srgbClr val="000000"/>
              </a:solidFill>
              <a:latin typeface="Arial"/>
            </a:endParaRPr>
          </a:p>
        </p:txBody>
      </p:sp>
      <p:sp>
        <p:nvSpPr>
          <p:cNvPr id="505" name="PlaceHolder 3"/>
          <p:cNvSpPr>
            <a:spLocks noGrp="1"/>
          </p:cNvSpPr>
          <p:nvPr>
            <p:ph type="sldNum" idx="21"/>
          </p:nvPr>
        </p:nvSpPr>
        <p:spPr>
          <a:xfrm>
            <a:off x="4281480" y="10155240"/>
            <a:ext cx="3275280" cy="534960"/>
          </a:xfrm>
          <a:prstGeom prst="rect">
            <a:avLst/>
          </a:prstGeom>
          <a:noFill/>
          <a:ln w="0">
            <a:noFill/>
          </a:ln>
        </p:spPr>
        <p:txBody>
          <a:bodyPr lIns="0" rIns="0" tIns="0" bIns="0" anchor="b">
            <a:noAutofit/>
          </a:bodyPr>
          <a:lstStyle>
            <a:lvl1pPr indent="0" algn="r">
              <a:lnSpc>
                <a:spcPct val="100000"/>
              </a:lnSpc>
              <a:buNone/>
              <a:tabLst>
                <a:tab algn="l" pos="0"/>
              </a:tabLst>
              <a:defRPr b="0" lang="pt-BR" sz="1200" spc="-1" strike="noStrike">
                <a:solidFill>
                  <a:srgbClr val="000000"/>
                </a:solidFill>
                <a:latin typeface="+mn-lt"/>
                <a:ea typeface="+mn-ea"/>
              </a:defRPr>
            </a:lvl1pPr>
          </a:lstStyle>
          <a:p>
            <a:pPr indent="0" algn="r">
              <a:lnSpc>
                <a:spcPct val="100000"/>
              </a:lnSpc>
              <a:buNone/>
              <a:tabLst>
                <a:tab algn="l" pos="0"/>
              </a:tabLst>
            </a:pPr>
            <a:fld id="{B8C8C833-E1C9-446E-8373-E8EB3631FA66}" type="slidenum">
              <a:rPr b="0" lang="pt-BR" sz="1200" spc="-1" strike="noStrike">
                <a:solidFill>
                  <a:srgbClr val="000000"/>
                </a:solidFill>
                <a:latin typeface="+mn-lt"/>
                <a:ea typeface="+mn-ea"/>
              </a:rPr>
              <a:t>&lt;número&gt;</a:t>
            </a:fld>
            <a:endParaRPr b="0" lang="pt-BR" sz="1200" spc="-1" strike="noStrike">
              <a:solidFill>
                <a:srgbClr val="000000"/>
              </a:solidFill>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
          </p:nvPr>
        </p:nvSpPr>
        <p:spPr/>
        <p:txBody>
          <a:bodyPr/>
          <a:p>
            <a:r>
              <a:t>Footer</a:t>
            </a:r>
          </a:p>
        </p:txBody>
      </p:sp>
      <p:sp>
        <p:nvSpPr>
          <p:cNvPr id="3" name="PlaceHolder 2"/>
          <p:cNvSpPr>
            <a:spLocks noGrp="1"/>
          </p:cNvSpPr>
          <p:nvPr>
            <p:ph type="sldNum" idx="2"/>
          </p:nvPr>
        </p:nvSpPr>
        <p:spPr/>
        <p:txBody>
          <a:bodyPr/>
          <a:p>
            <a:fld id="{2B3A9693-C466-4CE8-AB82-63B1AD6B68F7}" type="slidenum">
              <a:t>&lt;#&gt;</a:t>
            </a:fld>
          </a:p>
        </p:txBody>
      </p:sp>
      <p:sp>
        <p:nvSpPr>
          <p:cNvPr id="4" name="PlaceHolder 3"/>
          <p:cNvSpPr>
            <a:spLocks noGrp="1"/>
          </p:cNvSpPr>
          <p:nvPr>
            <p:ph type="dt" idx="3"/>
          </p:nvPr>
        </p:nvSpPr>
        <p:spPr/>
        <p:txBody>
          <a:bodyPr/>
          <a:p>
            <a:r>
              <a:rPr lang="pt-BR"/>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pt-BR" sz="1800" spc="-1" strike="noStrike">
              <a:solidFill>
                <a:srgbClr val="000000"/>
              </a:solidFill>
              <a:latin typeface="Arial"/>
            </a:endParaRPr>
          </a:p>
        </p:txBody>
      </p:sp>
      <p:sp>
        <p:nvSpPr>
          <p:cNvPr id="6"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pt-BR" sz="3200" spc="-1" strike="noStrike">
              <a:solidFill>
                <a:srgbClr val="000000"/>
              </a:solidFill>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C6041451-5F61-41DC-868C-D1D53656C7DB}" type="slidenum">
              <a:t>&lt;#&gt;</a:t>
            </a:fld>
          </a:p>
        </p:txBody>
      </p:sp>
      <p:sp>
        <p:nvSpPr>
          <p:cNvPr id="6" name="PlaceHolder 5"/>
          <p:cNvSpPr>
            <a:spLocks noGrp="1"/>
          </p:cNvSpPr>
          <p:nvPr>
            <p:ph type="dt" idx="3"/>
          </p:nvPr>
        </p:nvSpPr>
        <p:spPr/>
        <p:txBody>
          <a:bodyPr/>
          <a:p>
            <a:r>
              <a:rPr lang="pt-BR"/>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pt-BR" sz="1800" spc="-1" strike="noStrike">
              <a:solidFill>
                <a:srgbClr val="000000"/>
              </a:solidFill>
              <a:latin typeface="Arial"/>
            </a:endParaRPr>
          </a:p>
        </p:txBody>
      </p:sp>
      <p:sp>
        <p:nvSpPr>
          <p:cNvPr id="8"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pt-BR" sz="1800" spc="-1" strike="noStrike">
              <a:solidFill>
                <a:srgbClr val="000000"/>
              </a:solidFill>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5253308B-C131-46EF-A7F8-EA484D1CFCE8}" type="slidenum">
              <a:t>&lt;#&gt;</a:t>
            </a:fld>
          </a:p>
        </p:txBody>
      </p:sp>
      <p:sp>
        <p:nvSpPr>
          <p:cNvPr id="6" name="PlaceHolder 5"/>
          <p:cNvSpPr>
            <a:spLocks noGrp="1"/>
          </p:cNvSpPr>
          <p:nvPr>
            <p:ph type="dt" idx="3"/>
          </p:nvPr>
        </p:nvSpPr>
        <p:spPr/>
        <p:txBody>
          <a:bodyPr/>
          <a:p>
            <a:r>
              <a:rPr lang="pt-BR"/>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pt-BR" sz="1800" spc="-1" strike="noStrike">
              <a:solidFill>
                <a:srgbClr val="000000"/>
              </a:solidFill>
              <a:latin typeface="Arial"/>
            </a:endParaRPr>
          </a:p>
        </p:txBody>
      </p:sp>
      <p:sp>
        <p:nvSpPr>
          <p:cNvPr id="10" name="PlaceHolder 2"/>
          <p:cNvSpPr>
            <a:spLocks noGrp="1"/>
          </p:cNvSpPr>
          <p:nvPr>
            <p:ph/>
          </p:nvPr>
        </p:nvSpPr>
        <p:spPr>
          <a:xfrm>
            <a:off x="457200" y="1604520"/>
            <a:ext cx="4015800" cy="3977280"/>
          </a:xfrm>
          <a:prstGeom prst="rect">
            <a:avLst/>
          </a:prstGeom>
          <a:noFill/>
          <a:ln w="0">
            <a:noFill/>
          </a:ln>
        </p:spPr>
        <p:txBody>
          <a:bodyPr lIns="0" rIns="0" tIns="0" bIns="0" anchor="t">
            <a:normAutofit/>
          </a:bodyPr>
          <a:p>
            <a:pPr indent="0">
              <a:spcBef>
                <a:spcPts val="1417"/>
              </a:spcBef>
              <a:buNone/>
            </a:pPr>
            <a:endParaRPr b="0" lang="pt-BR" sz="1800" spc="-1" strike="noStrike">
              <a:solidFill>
                <a:srgbClr val="000000"/>
              </a:solidFill>
              <a:latin typeface="Arial"/>
            </a:endParaRPr>
          </a:p>
        </p:txBody>
      </p:sp>
      <p:sp>
        <p:nvSpPr>
          <p:cNvPr id="11" name="PlaceHolder 3"/>
          <p:cNvSpPr>
            <a:spLocks noGrp="1"/>
          </p:cNvSpPr>
          <p:nvPr>
            <p:ph/>
          </p:nvPr>
        </p:nvSpPr>
        <p:spPr>
          <a:xfrm>
            <a:off x="4674240" y="1604520"/>
            <a:ext cx="4015800" cy="3977280"/>
          </a:xfrm>
          <a:prstGeom prst="rect">
            <a:avLst/>
          </a:prstGeom>
          <a:noFill/>
          <a:ln w="0">
            <a:noFill/>
          </a:ln>
        </p:spPr>
        <p:txBody>
          <a:bodyPr lIns="0" rIns="0" tIns="0" bIns="0" anchor="t">
            <a:normAutofit/>
          </a:bodyPr>
          <a:p>
            <a:pPr indent="0">
              <a:spcBef>
                <a:spcPts val="1417"/>
              </a:spcBef>
              <a:buNone/>
            </a:pPr>
            <a:endParaRPr b="0" lang="pt-BR" sz="1800" spc="-1" strike="noStrike">
              <a:solidFill>
                <a:srgbClr val="000000"/>
              </a:solidFill>
              <a:latin typeface="Arial"/>
            </a:endParaRPr>
          </a:p>
        </p:txBody>
      </p:sp>
      <p:sp>
        <p:nvSpPr>
          <p:cNvPr id="5" name="PlaceHolder 4"/>
          <p:cNvSpPr>
            <a:spLocks noGrp="1"/>
          </p:cNvSpPr>
          <p:nvPr>
            <p:ph type="ftr" idx="1"/>
          </p:nvPr>
        </p:nvSpPr>
        <p:spPr/>
        <p:txBody>
          <a:bodyPr/>
          <a:p>
            <a:r>
              <a:t>Footer</a:t>
            </a:r>
          </a:p>
        </p:txBody>
      </p:sp>
      <p:sp>
        <p:nvSpPr>
          <p:cNvPr id="6" name="PlaceHolder 5"/>
          <p:cNvSpPr>
            <a:spLocks noGrp="1"/>
          </p:cNvSpPr>
          <p:nvPr>
            <p:ph type="sldNum" idx="2"/>
          </p:nvPr>
        </p:nvSpPr>
        <p:spPr/>
        <p:txBody>
          <a:bodyPr/>
          <a:p>
            <a:fld id="{4D64FE7B-1154-4CCC-82B0-1A7C2E8C3FC2}" type="slidenum">
              <a:t>&lt;#&gt;</a:t>
            </a:fld>
          </a:p>
        </p:txBody>
      </p:sp>
      <p:sp>
        <p:nvSpPr>
          <p:cNvPr id="7" name="PlaceHolder 6"/>
          <p:cNvSpPr>
            <a:spLocks noGrp="1"/>
          </p:cNvSpPr>
          <p:nvPr>
            <p:ph type="dt" idx="3"/>
          </p:nvPr>
        </p:nvSpPr>
        <p:spPr/>
        <p:txBody>
          <a:bodyPr/>
          <a:p>
            <a:r>
              <a:rPr lang="pt-BR"/>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pt-BR" sz="1800" spc="-1" strike="noStrike">
              <a:solidFill>
                <a:srgbClr val="000000"/>
              </a:solidFill>
              <a:latin typeface="Arial"/>
            </a:endParaRPr>
          </a:p>
        </p:txBody>
      </p:sp>
      <p:sp>
        <p:nvSpPr>
          <p:cNvPr id="3" name="PlaceHolder 2"/>
          <p:cNvSpPr>
            <a:spLocks noGrp="1"/>
          </p:cNvSpPr>
          <p:nvPr>
            <p:ph type="ftr" idx="1"/>
          </p:nvPr>
        </p:nvSpPr>
        <p:spPr/>
        <p:txBody>
          <a:bodyPr/>
          <a:p>
            <a:r>
              <a:t>Footer</a:t>
            </a:r>
          </a:p>
        </p:txBody>
      </p:sp>
      <p:sp>
        <p:nvSpPr>
          <p:cNvPr id="4" name="PlaceHolder 3"/>
          <p:cNvSpPr>
            <a:spLocks noGrp="1"/>
          </p:cNvSpPr>
          <p:nvPr>
            <p:ph type="sldNum" idx="2"/>
          </p:nvPr>
        </p:nvSpPr>
        <p:spPr/>
        <p:txBody>
          <a:bodyPr/>
          <a:p>
            <a:fld id="{78EFA9FD-8896-42DC-BB35-84BCBA5AA8D4}" type="slidenum">
              <a:t>&lt;#&gt;</a:t>
            </a:fld>
          </a:p>
        </p:txBody>
      </p:sp>
      <p:sp>
        <p:nvSpPr>
          <p:cNvPr id="5" name="PlaceHolder 4"/>
          <p:cNvSpPr>
            <a:spLocks noGrp="1"/>
          </p:cNvSpPr>
          <p:nvPr>
            <p:ph type="dt" idx="3"/>
          </p:nvPr>
        </p:nvSpPr>
        <p:spPr/>
        <p:txBody>
          <a:bodyPr/>
          <a:p>
            <a:r>
              <a:rPr lang="pt-BR"/>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457200" y="273600"/>
            <a:ext cx="8229240" cy="5307840"/>
          </a:xfrm>
          <a:prstGeom prst="rect">
            <a:avLst/>
          </a:prstGeom>
          <a:noFill/>
          <a:ln w="0">
            <a:noFill/>
          </a:ln>
        </p:spPr>
        <p:txBody>
          <a:bodyPr lIns="0" rIns="0" tIns="0" bIns="0" anchor="ctr">
            <a:noAutofit/>
          </a:bodyPr>
          <a:p>
            <a:pPr algn="ctr"/>
            <a:endParaRPr b="0" lang="pt-BR" sz="3200" spc="-1" strike="noStrike">
              <a:solidFill>
                <a:srgbClr val="000000"/>
              </a:solidFill>
              <a:latin typeface="Arial"/>
            </a:endParaRPr>
          </a:p>
        </p:txBody>
      </p:sp>
      <p:sp>
        <p:nvSpPr>
          <p:cNvPr id="3" name="PlaceHolder 2"/>
          <p:cNvSpPr>
            <a:spLocks noGrp="1"/>
          </p:cNvSpPr>
          <p:nvPr>
            <p:ph type="ftr" idx="1"/>
          </p:nvPr>
        </p:nvSpPr>
        <p:spPr/>
        <p:txBody>
          <a:bodyPr/>
          <a:p>
            <a:r>
              <a:t>Footer</a:t>
            </a:r>
          </a:p>
        </p:txBody>
      </p:sp>
      <p:sp>
        <p:nvSpPr>
          <p:cNvPr id="4" name="PlaceHolder 3"/>
          <p:cNvSpPr>
            <a:spLocks noGrp="1"/>
          </p:cNvSpPr>
          <p:nvPr>
            <p:ph type="sldNum" idx="2"/>
          </p:nvPr>
        </p:nvSpPr>
        <p:spPr/>
        <p:txBody>
          <a:bodyPr/>
          <a:p>
            <a:fld id="{954C4F09-F8FB-4B28-BF83-AA65756D09BA}" type="slidenum">
              <a:t>&lt;#&gt;</a:t>
            </a:fld>
          </a:p>
        </p:txBody>
      </p:sp>
      <p:sp>
        <p:nvSpPr>
          <p:cNvPr id="5" name="PlaceHolder 4"/>
          <p:cNvSpPr>
            <a:spLocks noGrp="1"/>
          </p:cNvSpPr>
          <p:nvPr>
            <p:ph type="dt" idx="3"/>
          </p:nvPr>
        </p:nvSpPr>
        <p:spPr/>
        <p:txBody>
          <a:bodyPr/>
          <a:p>
            <a:r>
              <a:rPr lang="pt-BR"/>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pt-BR" sz="1800" spc="-1" strike="noStrike">
              <a:solidFill>
                <a:srgbClr val="000000"/>
              </a:solidFill>
              <a:latin typeface="Arial"/>
            </a:endParaRPr>
          </a:p>
        </p:txBody>
      </p:sp>
      <p:sp>
        <p:nvSpPr>
          <p:cNvPr id="15" name="PlaceHolder 2"/>
          <p:cNvSpPr>
            <a:spLocks noGrp="1"/>
          </p:cNvSpPr>
          <p:nvPr>
            <p:ph/>
          </p:nvPr>
        </p:nvSpPr>
        <p:spPr>
          <a:xfrm>
            <a:off x="457200" y="1604520"/>
            <a:ext cx="4015800" cy="1896840"/>
          </a:xfrm>
          <a:prstGeom prst="rect">
            <a:avLst/>
          </a:prstGeom>
          <a:noFill/>
          <a:ln w="0">
            <a:noFill/>
          </a:ln>
        </p:spPr>
        <p:txBody>
          <a:bodyPr lIns="0" rIns="0" tIns="0" bIns="0" anchor="t">
            <a:normAutofit/>
          </a:bodyPr>
          <a:p>
            <a:pPr indent="0">
              <a:spcBef>
                <a:spcPts val="1417"/>
              </a:spcBef>
              <a:buNone/>
            </a:pPr>
            <a:endParaRPr b="0" lang="pt-BR" sz="1800" spc="-1" strike="noStrike">
              <a:solidFill>
                <a:srgbClr val="000000"/>
              </a:solidFill>
              <a:latin typeface="Arial"/>
            </a:endParaRPr>
          </a:p>
        </p:txBody>
      </p:sp>
      <p:sp>
        <p:nvSpPr>
          <p:cNvPr id="16" name="PlaceHolder 3"/>
          <p:cNvSpPr>
            <a:spLocks noGrp="1"/>
          </p:cNvSpPr>
          <p:nvPr>
            <p:ph/>
          </p:nvPr>
        </p:nvSpPr>
        <p:spPr>
          <a:xfrm>
            <a:off x="4674240" y="1604520"/>
            <a:ext cx="4015800" cy="3977280"/>
          </a:xfrm>
          <a:prstGeom prst="rect">
            <a:avLst/>
          </a:prstGeom>
          <a:noFill/>
          <a:ln w="0">
            <a:noFill/>
          </a:ln>
        </p:spPr>
        <p:txBody>
          <a:bodyPr lIns="0" rIns="0" tIns="0" bIns="0" anchor="t">
            <a:normAutofit/>
          </a:bodyPr>
          <a:p>
            <a:pPr indent="0">
              <a:spcBef>
                <a:spcPts val="1417"/>
              </a:spcBef>
              <a:buNone/>
            </a:pPr>
            <a:endParaRPr b="0" lang="pt-BR" sz="1800" spc="-1" strike="noStrike">
              <a:solidFill>
                <a:srgbClr val="000000"/>
              </a:solidFill>
              <a:latin typeface="Arial"/>
            </a:endParaRPr>
          </a:p>
        </p:txBody>
      </p:sp>
      <p:sp>
        <p:nvSpPr>
          <p:cNvPr id="17" name="PlaceHolder 4"/>
          <p:cNvSpPr>
            <a:spLocks noGrp="1"/>
          </p:cNvSpPr>
          <p:nvPr>
            <p:ph/>
          </p:nvPr>
        </p:nvSpPr>
        <p:spPr>
          <a:xfrm>
            <a:off x="457200" y="3682080"/>
            <a:ext cx="4015800" cy="1896840"/>
          </a:xfrm>
          <a:prstGeom prst="rect">
            <a:avLst/>
          </a:prstGeom>
          <a:noFill/>
          <a:ln w="0">
            <a:noFill/>
          </a:ln>
        </p:spPr>
        <p:txBody>
          <a:bodyPr lIns="0" rIns="0" tIns="0" bIns="0" anchor="t">
            <a:normAutofit/>
          </a:bodyPr>
          <a:p>
            <a:pPr indent="0">
              <a:spcBef>
                <a:spcPts val="1417"/>
              </a:spcBef>
              <a:buNone/>
            </a:pPr>
            <a:endParaRPr b="0" lang="pt-BR" sz="1800" spc="-1" strike="noStrike">
              <a:solidFill>
                <a:srgbClr val="000000"/>
              </a:solidFill>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BD5136DB-143A-49E7-A9C5-0A78405CFDB3}" type="slidenum">
              <a:t>&lt;#&gt;</a:t>
            </a:fld>
          </a:p>
        </p:txBody>
      </p:sp>
      <p:sp>
        <p:nvSpPr>
          <p:cNvPr id="8" name="PlaceHolder 7"/>
          <p:cNvSpPr>
            <a:spLocks noGrp="1"/>
          </p:cNvSpPr>
          <p:nvPr>
            <p:ph type="dt" idx="3"/>
          </p:nvPr>
        </p:nvSpPr>
        <p:spPr/>
        <p:txBody>
          <a:bodyPr/>
          <a:p>
            <a:r>
              <a:rPr lang="pt-BR"/>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pt-BR" sz="1800" spc="-1" strike="noStrike">
              <a:solidFill>
                <a:srgbClr val="000000"/>
              </a:solidFill>
              <a:latin typeface="Arial"/>
            </a:endParaRPr>
          </a:p>
        </p:txBody>
      </p:sp>
      <p:sp>
        <p:nvSpPr>
          <p:cNvPr id="19" name="PlaceHolder 2"/>
          <p:cNvSpPr>
            <a:spLocks noGrp="1"/>
          </p:cNvSpPr>
          <p:nvPr>
            <p:ph/>
          </p:nvPr>
        </p:nvSpPr>
        <p:spPr>
          <a:xfrm>
            <a:off x="457200" y="1604520"/>
            <a:ext cx="4015800" cy="3977280"/>
          </a:xfrm>
          <a:prstGeom prst="rect">
            <a:avLst/>
          </a:prstGeom>
          <a:noFill/>
          <a:ln w="0">
            <a:noFill/>
          </a:ln>
        </p:spPr>
        <p:txBody>
          <a:bodyPr lIns="0" rIns="0" tIns="0" bIns="0" anchor="t">
            <a:normAutofit/>
          </a:bodyPr>
          <a:p>
            <a:pPr indent="0">
              <a:spcBef>
                <a:spcPts val="1417"/>
              </a:spcBef>
              <a:buNone/>
            </a:pPr>
            <a:endParaRPr b="0" lang="pt-BR" sz="1800" spc="-1" strike="noStrike">
              <a:solidFill>
                <a:srgbClr val="000000"/>
              </a:solidFill>
              <a:latin typeface="Arial"/>
            </a:endParaRPr>
          </a:p>
        </p:txBody>
      </p:sp>
      <p:sp>
        <p:nvSpPr>
          <p:cNvPr id="20" name="PlaceHolder 3"/>
          <p:cNvSpPr>
            <a:spLocks noGrp="1"/>
          </p:cNvSpPr>
          <p:nvPr>
            <p:ph/>
          </p:nvPr>
        </p:nvSpPr>
        <p:spPr>
          <a:xfrm>
            <a:off x="4674240" y="1604520"/>
            <a:ext cx="4015800" cy="1896840"/>
          </a:xfrm>
          <a:prstGeom prst="rect">
            <a:avLst/>
          </a:prstGeom>
          <a:noFill/>
          <a:ln w="0">
            <a:noFill/>
          </a:ln>
        </p:spPr>
        <p:txBody>
          <a:bodyPr lIns="0" rIns="0" tIns="0" bIns="0" anchor="t">
            <a:normAutofit/>
          </a:bodyPr>
          <a:p>
            <a:pPr indent="0">
              <a:spcBef>
                <a:spcPts val="1417"/>
              </a:spcBef>
              <a:buNone/>
            </a:pPr>
            <a:endParaRPr b="0" lang="pt-BR" sz="1800" spc="-1" strike="noStrike">
              <a:solidFill>
                <a:srgbClr val="000000"/>
              </a:solidFill>
              <a:latin typeface="Arial"/>
            </a:endParaRPr>
          </a:p>
        </p:txBody>
      </p:sp>
      <p:sp>
        <p:nvSpPr>
          <p:cNvPr id="21" name="PlaceHolder 4"/>
          <p:cNvSpPr>
            <a:spLocks noGrp="1"/>
          </p:cNvSpPr>
          <p:nvPr>
            <p:ph/>
          </p:nvPr>
        </p:nvSpPr>
        <p:spPr>
          <a:xfrm>
            <a:off x="4674240" y="3682080"/>
            <a:ext cx="4015800" cy="1896840"/>
          </a:xfrm>
          <a:prstGeom prst="rect">
            <a:avLst/>
          </a:prstGeom>
          <a:noFill/>
          <a:ln w="0">
            <a:noFill/>
          </a:ln>
        </p:spPr>
        <p:txBody>
          <a:bodyPr lIns="0" rIns="0" tIns="0" bIns="0" anchor="t">
            <a:normAutofit/>
          </a:bodyPr>
          <a:p>
            <a:pPr indent="0">
              <a:spcBef>
                <a:spcPts val="1417"/>
              </a:spcBef>
              <a:buNone/>
            </a:pPr>
            <a:endParaRPr b="0" lang="pt-BR" sz="1800" spc="-1" strike="noStrike">
              <a:solidFill>
                <a:srgbClr val="000000"/>
              </a:solidFill>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E709C17C-C248-410E-95B5-E65C2FE45E28}" type="slidenum">
              <a:t>&lt;#&gt;</a:t>
            </a:fld>
          </a:p>
        </p:txBody>
      </p:sp>
      <p:sp>
        <p:nvSpPr>
          <p:cNvPr id="8" name="PlaceHolder 7"/>
          <p:cNvSpPr>
            <a:spLocks noGrp="1"/>
          </p:cNvSpPr>
          <p:nvPr>
            <p:ph type="dt" idx="3"/>
          </p:nvPr>
        </p:nvSpPr>
        <p:spPr/>
        <p:txBody>
          <a:bodyPr/>
          <a:p>
            <a:r>
              <a:rPr lang="pt-BR"/>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pt-BR" sz="1800" spc="-1" strike="noStrike">
              <a:solidFill>
                <a:srgbClr val="000000"/>
              </a:solidFill>
              <a:latin typeface="Arial"/>
            </a:endParaRPr>
          </a:p>
        </p:txBody>
      </p:sp>
      <p:sp>
        <p:nvSpPr>
          <p:cNvPr id="23" name="PlaceHolder 2"/>
          <p:cNvSpPr>
            <a:spLocks noGrp="1"/>
          </p:cNvSpPr>
          <p:nvPr>
            <p:ph/>
          </p:nvPr>
        </p:nvSpPr>
        <p:spPr>
          <a:xfrm>
            <a:off x="457200" y="1604520"/>
            <a:ext cx="4015800" cy="1896840"/>
          </a:xfrm>
          <a:prstGeom prst="rect">
            <a:avLst/>
          </a:prstGeom>
          <a:noFill/>
          <a:ln w="0">
            <a:noFill/>
          </a:ln>
        </p:spPr>
        <p:txBody>
          <a:bodyPr lIns="0" rIns="0" tIns="0" bIns="0" anchor="t">
            <a:normAutofit/>
          </a:bodyPr>
          <a:p>
            <a:pPr indent="0">
              <a:spcBef>
                <a:spcPts val="1417"/>
              </a:spcBef>
              <a:buNone/>
            </a:pPr>
            <a:endParaRPr b="0" lang="pt-BR" sz="1800" spc="-1" strike="noStrike">
              <a:solidFill>
                <a:srgbClr val="000000"/>
              </a:solidFill>
              <a:latin typeface="Arial"/>
            </a:endParaRPr>
          </a:p>
        </p:txBody>
      </p:sp>
      <p:sp>
        <p:nvSpPr>
          <p:cNvPr id="24" name="PlaceHolder 3"/>
          <p:cNvSpPr>
            <a:spLocks noGrp="1"/>
          </p:cNvSpPr>
          <p:nvPr>
            <p:ph/>
          </p:nvPr>
        </p:nvSpPr>
        <p:spPr>
          <a:xfrm>
            <a:off x="4674240" y="1604520"/>
            <a:ext cx="4015800" cy="1896840"/>
          </a:xfrm>
          <a:prstGeom prst="rect">
            <a:avLst/>
          </a:prstGeom>
          <a:noFill/>
          <a:ln w="0">
            <a:noFill/>
          </a:ln>
        </p:spPr>
        <p:txBody>
          <a:bodyPr lIns="0" rIns="0" tIns="0" bIns="0" anchor="t">
            <a:normAutofit/>
          </a:bodyPr>
          <a:p>
            <a:pPr indent="0">
              <a:spcBef>
                <a:spcPts val="1417"/>
              </a:spcBef>
              <a:buNone/>
            </a:pPr>
            <a:endParaRPr b="0" lang="pt-BR" sz="1800" spc="-1" strike="noStrike">
              <a:solidFill>
                <a:srgbClr val="000000"/>
              </a:solidFill>
              <a:latin typeface="Arial"/>
            </a:endParaRPr>
          </a:p>
        </p:txBody>
      </p:sp>
      <p:sp>
        <p:nvSpPr>
          <p:cNvPr id="25" name="PlaceHolder 4"/>
          <p:cNvSpPr>
            <a:spLocks noGrp="1"/>
          </p:cNvSpPr>
          <p:nvPr>
            <p:ph/>
          </p:nvPr>
        </p:nvSpPr>
        <p:spPr>
          <a:xfrm>
            <a:off x="457200" y="3682080"/>
            <a:ext cx="8229240" cy="1896840"/>
          </a:xfrm>
          <a:prstGeom prst="rect">
            <a:avLst/>
          </a:prstGeom>
          <a:noFill/>
          <a:ln w="0">
            <a:noFill/>
          </a:ln>
        </p:spPr>
        <p:txBody>
          <a:bodyPr lIns="0" rIns="0" tIns="0" bIns="0" anchor="t">
            <a:normAutofit/>
          </a:bodyPr>
          <a:p>
            <a:pPr indent="0">
              <a:spcBef>
                <a:spcPts val="1417"/>
              </a:spcBef>
              <a:buNone/>
            </a:pPr>
            <a:endParaRPr b="0" lang="pt-BR" sz="1800" spc="-1" strike="noStrike">
              <a:solidFill>
                <a:srgbClr val="000000"/>
              </a:solidFill>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C245D8FB-0328-45D2-9E61-ECA20DA402C1}" type="slidenum">
              <a:t>&lt;#&gt;</a:t>
            </a:fld>
          </a:p>
        </p:txBody>
      </p:sp>
      <p:sp>
        <p:nvSpPr>
          <p:cNvPr id="8" name="PlaceHolder 7"/>
          <p:cNvSpPr>
            <a:spLocks noGrp="1"/>
          </p:cNvSpPr>
          <p:nvPr>
            <p:ph type="dt" idx="3"/>
          </p:nvPr>
        </p:nvSpPr>
        <p:spPr/>
        <p:txBody>
          <a:bodyPr/>
          <a:p>
            <a:r>
              <a:rPr lang="pt-BR"/>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pt-BR" sz="1800" spc="-1" strike="noStrike">
              <a:solidFill>
                <a:srgbClr val="000000"/>
              </a:solidFill>
              <a:latin typeface="Arial"/>
            </a:endParaRPr>
          </a:p>
        </p:txBody>
      </p:sp>
      <p:sp>
        <p:nvSpPr>
          <p:cNvPr id="27" name="PlaceHolder 2"/>
          <p:cNvSpPr>
            <a:spLocks noGrp="1"/>
          </p:cNvSpPr>
          <p:nvPr>
            <p:ph/>
          </p:nvPr>
        </p:nvSpPr>
        <p:spPr>
          <a:xfrm>
            <a:off x="457200" y="1604520"/>
            <a:ext cx="8229240" cy="1896840"/>
          </a:xfrm>
          <a:prstGeom prst="rect">
            <a:avLst/>
          </a:prstGeom>
          <a:noFill/>
          <a:ln w="0">
            <a:noFill/>
          </a:ln>
        </p:spPr>
        <p:txBody>
          <a:bodyPr lIns="0" rIns="0" tIns="0" bIns="0" anchor="t">
            <a:normAutofit/>
          </a:bodyPr>
          <a:p>
            <a:pPr indent="0">
              <a:spcBef>
                <a:spcPts val="1417"/>
              </a:spcBef>
              <a:buNone/>
            </a:pPr>
            <a:endParaRPr b="0" lang="pt-BR" sz="1800" spc="-1" strike="noStrike">
              <a:solidFill>
                <a:srgbClr val="000000"/>
              </a:solidFill>
              <a:latin typeface="Arial"/>
            </a:endParaRPr>
          </a:p>
        </p:txBody>
      </p:sp>
      <p:sp>
        <p:nvSpPr>
          <p:cNvPr id="28" name="PlaceHolder 3"/>
          <p:cNvSpPr>
            <a:spLocks noGrp="1"/>
          </p:cNvSpPr>
          <p:nvPr>
            <p:ph/>
          </p:nvPr>
        </p:nvSpPr>
        <p:spPr>
          <a:xfrm>
            <a:off x="457200" y="3682080"/>
            <a:ext cx="8229240" cy="1896840"/>
          </a:xfrm>
          <a:prstGeom prst="rect">
            <a:avLst/>
          </a:prstGeom>
          <a:noFill/>
          <a:ln w="0">
            <a:noFill/>
          </a:ln>
        </p:spPr>
        <p:txBody>
          <a:bodyPr lIns="0" rIns="0" tIns="0" bIns="0" anchor="t">
            <a:normAutofit/>
          </a:bodyPr>
          <a:p>
            <a:pPr indent="0">
              <a:spcBef>
                <a:spcPts val="1417"/>
              </a:spcBef>
              <a:buNone/>
            </a:pPr>
            <a:endParaRPr b="0" lang="pt-BR" sz="1800" spc="-1" strike="noStrike">
              <a:solidFill>
                <a:srgbClr val="000000"/>
              </a:solidFill>
              <a:latin typeface="Arial"/>
            </a:endParaRPr>
          </a:p>
        </p:txBody>
      </p:sp>
      <p:sp>
        <p:nvSpPr>
          <p:cNvPr id="5" name="PlaceHolder 4"/>
          <p:cNvSpPr>
            <a:spLocks noGrp="1"/>
          </p:cNvSpPr>
          <p:nvPr>
            <p:ph type="ftr" idx="1"/>
          </p:nvPr>
        </p:nvSpPr>
        <p:spPr/>
        <p:txBody>
          <a:bodyPr/>
          <a:p>
            <a:r>
              <a:t>Footer</a:t>
            </a:r>
          </a:p>
        </p:txBody>
      </p:sp>
      <p:sp>
        <p:nvSpPr>
          <p:cNvPr id="6" name="PlaceHolder 5"/>
          <p:cNvSpPr>
            <a:spLocks noGrp="1"/>
          </p:cNvSpPr>
          <p:nvPr>
            <p:ph type="sldNum" idx="2"/>
          </p:nvPr>
        </p:nvSpPr>
        <p:spPr/>
        <p:txBody>
          <a:bodyPr/>
          <a:p>
            <a:fld id="{FD03A6C4-CA5D-4E93-80BE-1DAF07D2C435}" type="slidenum">
              <a:t>&lt;#&gt;</a:t>
            </a:fld>
          </a:p>
        </p:txBody>
      </p:sp>
      <p:sp>
        <p:nvSpPr>
          <p:cNvPr id="7" name="PlaceHolder 6"/>
          <p:cNvSpPr>
            <a:spLocks noGrp="1"/>
          </p:cNvSpPr>
          <p:nvPr>
            <p:ph type="dt" idx="3"/>
          </p:nvPr>
        </p:nvSpPr>
        <p:spPr/>
        <p:txBody>
          <a:bodyPr/>
          <a:p>
            <a:r>
              <a:rPr lang="pt-BR"/>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pt-BR" sz="1800" spc="-1" strike="noStrike">
              <a:solidFill>
                <a:srgbClr val="000000"/>
              </a:solidFill>
              <a:latin typeface="Arial"/>
            </a:endParaRPr>
          </a:p>
        </p:txBody>
      </p:sp>
      <p:sp>
        <p:nvSpPr>
          <p:cNvPr id="30" name="PlaceHolder 2"/>
          <p:cNvSpPr>
            <a:spLocks noGrp="1"/>
          </p:cNvSpPr>
          <p:nvPr>
            <p:ph/>
          </p:nvPr>
        </p:nvSpPr>
        <p:spPr>
          <a:xfrm>
            <a:off x="457200" y="1604520"/>
            <a:ext cx="4015800" cy="1896840"/>
          </a:xfrm>
          <a:prstGeom prst="rect">
            <a:avLst/>
          </a:prstGeom>
          <a:noFill/>
          <a:ln w="0">
            <a:noFill/>
          </a:ln>
        </p:spPr>
        <p:txBody>
          <a:bodyPr lIns="0" rIns="0" tIns="0" bIns="0" anchor="t">
            <a:normAutofit/>
          </a:bodyPr>
          <a:p>
            <a:pPr indent="0">
              <a:spcBef>
                <a:spcPts val="1417"/>
              </a:spcBef>
              <a:buNone/>
            </a:pPr>
            <a:endParaRPr b="0" lang="pt-BR" sz="1800" spc="-1" strike="noStrike">
              <a:solidFill>
                <a:srgbClr val="000000"/>
              </a:solidFill>
              <a:latin typeface="Arial"/>
            </a:endParaRPr>
          </a:p>
        </p:txBody>
      </p:sp>
      <p:sp>
        <p:nvSpPr>
          <p:cNvPr id="31" name="PlaceHolder 3"/>
          <p:cNvSpPr>
            <a:spLocks noGrp="1"/>
          </p:cNvSpPr>
          <p:nvPr>
            <p:ph/>
          </p:nvPr>
        </p:nvSpPr>
        <p:spPr>
          <a:xfrm>
            <a:off x="4674240" y="1604520"/>
            <a:ext cx="4015800" cy="1896840"/>
          </a:xfrm>
          <a:prstGeom prst="rect">
            <a:avLst/>
          </a:prstGeom>
          <a:noFill/>
          <a:ln w="0">
            <a:noFill/>
          </a:ln>
        </p:spPr>
        <p:txBody>
          <a:bodyPr lIns="0" rIns="0" tIns="0" bIns="0" anchor="t">
            <a:normAutofit/>
          </a:bodyPr>
          <a:p>
            <a:pPr indent="0">
              <a:spcBef>
                <a:spcPts val="1417"/>
              </a:spcBef>
              <a:buNone/>
            </a:pPr>
            <a:endParaRPr b="0" lang="pt-BR" sz="1800" spc="-1" strike="noStrike">
              <a:solidFill>
                <a:srgbClr val="000000"/>
              </a:solidFill>
              <a:latin typeface="Arial"/>
            </a:endParaRPr>
          </a:p>
        </p:txBody>
      </p:sp>
      <p:sp>
        <p:nvSpPr>
          <p:cNvPr id="32" name="PlaceHolder 4"/>
          <p:cNvSpPr>
            <a:spLocks noGrp="1"/>
          </p:cNvSpPr>
          <p:nvPr>
            <p:ph/>
          </p:nvPr>
        </p:nvSpPr>
        <p:spPr>
          <a:xfrm>
            <a:off x="457200" y="3682080"/>
            <a:ext cx="4015800" cy="1896840"/>
          </a:xfrm>
          <a:prstGeom prst="rect">
            <a:avLst/>
          </a:prstGeom>
          <a:noFill/>
          <a:ln w="0">
            <a:noFill/>
          </a:ln>
        </p:spPr>
        <p:txBody>
          <a:bodyPr lIns="0" rIns="0" tIns="0" bIns="0" anchor="t">
            <a:normAutofit/>
          </a:bodyPr>
          <a:p>
            <a:pPr indent="0">
              <a:spcBef>
                <a:spcPts val="1417"/>
              </a:spcBef>
              <a:buNone/>
            </a:pPr>
            <a:endParaRPr b="0" lang="pt-BR" sz="1800" spc="-1" strike="noStrike">
              <a:solidFill>
                <a:srgbClr val="000000"/>
              </a:solidFill>
              <a:latin typeface="Arial"/>
            </a:endParaRPr>
          </a:p>
        </p:txBody>
      </p:sp>
      <p:sp>
        <p:nvSpPr>
          <p:cNvPr id="33" name="PlaceHolder 5"/>
          <p:cNvSpPr>
            <a:spLocks noGrp="1"/>
          </p:cNvSpPr>
          <p:nvPr>
            <p:ph/>
          </p:nvPr>
        </p:nvSpPr>
        <p:spPr>
          <a:xfrm>
            <a:off x="4674240" y="3682080"/>
            <a:ext cx="4015800" cy="1896840"/>
          </a:xfrm>
          <a:prstGeom prst="rect">
            <a:avLst/>
          </a:prstGeom>
          <a:noFill/>
          <a:ln w="0">
            <a:noFill/>
          </a:ln>
        </p:spPr>
        <p:txBody>
          <a:bodyPr lIns="0" rIns="0" tIns="0" bIns="0" anchor="t">
            <a:normAutofit/>
          </a:bodyPr>
          <a:p>
            <a:pPr indent="0">
              <a:spcBef>
                <a:spcPts val="1417"/>
              </a:spcBef>
              <a:buNone/>
            </a:pPr>
            <a:endParaRPr b="0" lang="pt-BR" sz="1800" spc="-1" strike="noStrike">
              <a:solidFill>
                <a:srgbClr val="000000"/>
              </a:solidFill>
              <a:latin typeface="Arial"/>
            </a:endParaRPr>
          </a:p>
        </p:txBody>
      </p:sp>
      <p:sp>
        <p:nvSpPr>
          <p:cNvPr id="7" name="PlaceHolder 6"/>
          <p:cNvSpPr>
            <a:spLocks noGrp="1"/>
          </p:cNvSpPr>
          <p:nvPr>
            <p:ph type="ftr" idx="1"/>
          </p:nvPr>
        </p:nvSpPr>
        <p:spPr/>
        <p:txBody>
          <a:bodyPr/>
          <a:p>
            <a:r>
              <a:t>Footer</a:t>
            </a:r>
          </a:p>
        </p:txBody>
      </p:sp>
      <p:sp>
        <p:nvSpPr>
          <p:cNvPr id="8" name="PlaceHolder 7"/>
          <p:cNvSpPr>
            <a:spLocks noGrp="1"/>
          </p:cNvSpPr>
          <p:nvPr>
            <p:ph type="sldNum" idx="2"/>
          </p:nvPr>
        </p:nvSpPr>
        <p:spPr/>
        <p:txBody>
          <a:bodyPr/>
          <a:p>
            <a:fld id="{F43D43F5-F155-46DC-806C-EA06769DB6FE}" type="slidenum">
              <a:t>&lt;#&gt;</a:t>
            </a:fld>
          </a:p>
        </p:txBody>
      </p:sp>
      <p:sp>
        <p:nvSpPr>
          <p:cNvPr id="9" name="PlaceHolder 8"/>
          <p:cNvSpPr>
            <a:spLocks noGrp="1"/>
          </p:cNvSpPr>
          <p:nvPr>
            <p:ph type="dt" idx="3"/>
          </p:nvPr>
        </p:nvSpPr>
        <p:spPr/>
        <p:txBody>
          <a:bodyPr/>
          <a:p>
            <a:r>
              <a:rPr lang="pt-BR"/>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pt-BR" sz="1800" spc="-1" strike="noStrike">
              <a:solidFill>
                <a:srgbClr val="000000"/>
              </a:solidFill>
              <a:latin typeface="Arial"/>
            </a:endParaRPr>
          </a:p>
        </p:txBody>
      </p:sp>
      <p:sp>
        <p:nvSpPr>
          <p:cNvPr id="35" name="PlaceHolder 2"/>
          <p:cNvSpPr>
            <a:spLocks noGrp="1"/>
          </p:cNvSpPr>
          <p:nvPr>
            <p:ph/>
          </p:nvPr>
        </p:nvSpPr>
        <p:spPr>
          <a:xfrm>
            <a:off x="457200" y="1604520"/>
            <a:ext cx="2649600" cy="1896840"/>
          </a:xfrm>
          <a:prstGeom prst="rect">
            <a:avLst/>
          </a:prstGeom>
          <a:noFill/>
          <a:ln w="0">
            <a:noFill/>
          </a:ln>
        </p:spPr>
        <p:txBody>
          <a:bodyPr lIns="0" rIns="0" tIns="0" bIns="0" anchor="t">
            <a:normAutofit/>
          </a:bodyPr>
          <a:p>
            <a:pPr indent="0">
              <a:spcBef>
                <a:spcPts val="1417"/>
              </a:spcBef>
              <a:buNone/>
            </a:pPr>
            <a:endParaRPr b="0" lang="pt-BR" sz="1800" spc="-1" strike="noStrike">
              <a:solidFill>
                <a:srgbClr val="000000"/>
              </a:solidFill>
              <a:latin typeface="Arial"/>
            </a:endParaRPr>
          </a:p>
        </p:txBody>
      </p:sp>
      <p:sp>
        <p:nvSpPr>
          <p:cNvPr id="36" name="PlaceHolder 3"/>
          <p:cNvSpPr>
            <a:spLocks noGrp="1"/>
          </p:cNvSpPr>
          <p:nvPr>
            <p:ph/>
          </p:nvPr>
        </p:nvSpPr>
        <p:spPr>
          <a:xfrm>
            <a:off x="3239640" y="1604520"/>
            <a:ext cx="2649600" cy="1896840"/>
          </a:xfrm>
          <a:prstGeom prst="rect">
            <a:avLst/>
          </a:prstGeom>
          <a:noFill/>
          <a:ln w="0">
            <a:noFill/>
          </a:ln>
        </p:spPr>
        <p:txBody>
          <a:bodyPr lIns="0" rIns="0" tIns="0" bIns="0" anchor="t">
            <a:normAutofit/>
          </a:bodyPr>
          <a:p>
            <a:pPr indent="0">
              <a:spcBef>
                <a:spcPts val="1417"/>
              </a:spcBef>
              <a:buNone/>
            </a:pPr>
            <a:endParaRPr b="0" lang="pt-BR" sz="1800" spc="-1" strike="noStrike">
              <a:solidFill>
                <a:srgbClr val="000000"/>
              </a:solidFill>
              <a:latin typeface="Arial"/>
            </a:endParaRPr>
          </a:p>
        </p:txBody>
      </p:sp>
      <p:sp>
        <p:nvSpPr>
          <p:cNvPr id="37" name="PlaceHolder 4"/>
          <p:cNvSpPr>
            <a:spLocks noGrp="1"/>
          </p:cNvSpPr>
          <p:nvPr>
            <p:ph/>
          </p:nvPr>
        </p:nvSpPr>
        <p:spPr>
          <a:xfrm>
            <a:off x="6022080" y="1604520"/>
            <a:ext cx="2649600" cy="1896840"/>
          </a:xfrm>
          <a:prstGeom prst="rect">
            <a:avLst/>
          </a:prstGeom>
          <a:noFill/>
          <a:ln w="0">
            <a:noFill/>
          </a:ln>
        </p:spPr>
        <p:txBody>
          <a:bodyPr lIns="0" rIns="0" tIns="0" bIns="0" anchor="t">
            <a:normAutofit/>
          </a:bodyPr>
          <a:p>
            <a:pPr indent="0">
              <a:spcBef>
                <a:spcPts val="1417"/>
              </a:spcBef>
              <a:buNone/>
            </a:pPr>
            <a:endParaRPr b="0" lang="pt-BR" sz="1800" spc="-1" strike="noStrike">
              <a:solidFill>
                <a:srgbClr val="000000"/>
              </a:solidFill>
              <a:latin typeface="Arial"/>
            </a:endParaRPr>
          </a:p>
        </p:txBody>
      </p:sp>
      <p:sp>
        <p:nvSpPr>
          <p:cNvPr id="38" name="PlaceHolder 5"/>
          <p:cNvSpPr>
            <a:spLocks noGrp="1"/>
          </p:cNvSpPr>
          <p:nvPr>
            <p:ph/>
          </p:nvPr>
        </p:nvSpPr>
        <p:spPr>
          <a:xfrm>
            <a:off x="457200" y="3682080"/>
            <a:ext cx="2649600" cy="1896840"/>
          </a:xfrm>
          <a:prstGeom prst="rect">
            <a:avLst/>
          </a:prstGeom>
          <a:noFill/>
          <a:ln w="0">
            <a:noFill/>
          </a:ln>
        </p:spPr>
        <p:txBody>
          <a:bodyPr lIns="0" rIns="0" tIns="0" bIns="0" anchor="t">
            <a:normAutofit/>
          </a:bodyPr>
          <a:p>
            <a:pPr indent="0">
              <a:spcBef>
                <a:spcPts val="1417"/>
              </a:spcBef>
              <a:buNone/>
            </a:pPr>
            <a:endParaRPr b="0" lang="pt-BR" sz="1800" spc="-1" strike="noStrike">
              <a:solidFill>
                <a:srgbClr val="000000"/>
              </a:solidFill>
              <a:latin typeface="Arial"/>
            </a:endParaRPr>
          </a:p>
        </p:txBody>
      </p:sp>
      <p:sp>
        <p:nvSpPr>
          <p:cNvPr id="39" name="PlaceHolder 6"/>
          <p:cNvSpPr>
            <a:spLocks noGrp="1"/>
          </p:cNvSpPr>
          <p:nvPr>
            <p:ph/>
          </p:nvPr>
        </p:nvSpPr>
        <p:spPr>
          <a:xfrm>
            <a:off x="3239640" y="3682080"/>
            <a:ext cx="2649600" cy="1896840"/>
          </a:xfrm>
          <a:prstGeom prst="rect">
            <a:avLst/>
          </a:prstGeom>
          <a:noFill/>
          <a:ln w="0">
            <a:noFill/>
          </a:ln>
        </p:spPr>
        <p:txBody>
          <a:bodyPr lIns="0" rIns="0" tIns="0" bIns="0" anchor="t">
            <a:normAutofit/>
          </a:bodyPr>
          <a:p>
            <a:pPr indent="0">
              <a:spcBef>
                <a:spcPts val="1417"/>
              </a:spcBef>
              <a:buNone/>
            </a:pPr>
            <a:endParaRPr b="0" lang="pt-BR" sz="1800" spc="-1" strike="noStrike">
              <a:solidFill>
                <a:srgbClr val="000000"/>
              </a:solidFill>
              <a:latin typeface="Arial"/>
            </a:endParaRPr>
          </a:p>
        </p:txBody>
      </p:sp>
      <p:sp>
        <p:nvSpPr>
          <p:cNvPr id="40" name="PlaceHolder 7"/>
          <p:cNvSpPr>
            <a:spLocks noGrp="1"/>
          </p:cNvSpPr>
          <p:nvPr>
            <p:ph/>
          </p:nvPr>
        </p:nvSpPr>
        <p:spPr>
          <a:xfrm>
            <a:off x="6022080" y="3682080"/>
            <a:ext cx="2649600" cy="1896840"/>
          </a:xfrm>
          <a:prstGeom prst="rect">
            <a:avLst/>
          </a:prstGeom>
          <a:noFill/>
          <a:ln w="0">
            <a:noFill/>
          </a:ln>
        </p:spPr>
        <p:txBody>
          <a:bodyPr lIns="0" rIns="0" tIns="0" bIns="0" anchor="t">
            <a:normAutofit/>
          </a:bodyPr>
          <a:p>
            <a:pPr indent="0">
              <a:spcBef>
                <a:spcPts val="1417"/>
              </a:spcBef>
              <a:buNone/>
            </a:pPr>
            <a:endParaRPr b="0" lang="pt-BR" sz="1800" spc="-1" strike="noStrike">
              <a:solidFill>
                <a:srgbClr val="000000"/>
              </a:solidFill>
              <a:latin typeface="Arial"/>
            </a:endParaRPr>
          </a:p>
        </p:txBody>
      </p:sp>
      <p:sp>
        <p:nvSpPr>
          <p:cNvPr id="9" name="PlaceHolder 8"/>
          <p:cNvSpPr>
            <a:spLocks noGrp="1"/>
          </p:cNvSpPr>
          <p:nvPr>
            <p:ph type="ftr" idx="1"/>
          </p:nvPr>
        </p:nvSpPr>
        <p:spPr/>
        <p:txBody>
          <a:bodyPr/>
          <a:p>
            <a:r>
              <a:t>Footer</a:t>
            </a:r>
          </a:p>
        </p:txBody>
      </p:sp>
      <p:sp>
        <p:nvSpPr>
          <p:cNvPr id="10" name="PlaceHolder 9"/>
          <p:cNvSpPr>
            <a:spLocks noGrp="1"/>
          </p:cNvSpPr>
          <p:nvPr>
            <p:ph type="sldNum" idx="2"/>
          </p:nvPr>
        </p:nvSpPr>
        <p:spPr/>
        <p:txBody>
          <a:bodyPr/>
          <a:p>
            <a:fld id="{33638ACD-4135-4D1B-8562-11995B1D0F7B}" type="slidenum">
              <a:t>&lt;#&gt;</a:t>
            </a:fld>
          </a:p>
        </p:txBody>
      </p:sp>
      <p:sp>
        <p:nvSpPr>
          <p:cNvPr id="11" name="PlaceHolder 10"/>
          <p:cNvSpPr>
            <a:spLocks noGrp="1"/>
          </p:cNvSpPr>
          <p:nvPr>
            <p:ph type="dt" idx="3"/>
          </p:nvPr>
        </p:nvSpPr>
        <p:spPr/>
        <p:txBody>
          <a:bodyPr/>
          <a:p>
            <a:r>
              <a:rPr lang="pt-BR"/>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ftr" idx="1"/>
          </p:nvPr>
        </p:nvSpPr>
        <p:spPr>
          <a:xfrm>
            <a:off x="3029040" y="6356520"/>
            <a:ext cx="3075840" cy="354600"/>
          </a:xfrm>
          <a:prstGeom prst="rect">
            <a:avLst/>
          </a:prstGeom>
          <a:noFill/>
          <a:ln w="0">
            <a:noFill/>
          </a:ln>
        </p:spPr>
        <p:txBody>
          <a:bodyPr lIns="90000" rIns="90000" tIns="45000" bIns="45000" anchor="ctr">
            <a:noAutofit/>
          </a:bodyPr>
          <a:lstStyle>
            <a:lvl1pPr indent="0" algn="ctr">
              <a:lnSpc>
                <a:spcPct val="100000"/>
              </a:lnSpc>
              <a:buNone/>
              <a:tabLst>
                <a:tab algn="l" pos="0"/>
              </a:tabLst>
              <a:defRPr b="0" lang="pt-BR" sz="1400" spc="-1" strike="noStrike">
                <a:solidFill>
                  <a:srgbClr val="000000"/>
                </a:solidFill>
                <a:latin typeface="Times New Roman"/>
                <a:ea typeface="DejaVu Sans"/>
              </a:defRPr>
            </a:lvl1pPr>
          </a:lstStyle>
          <a:p>
            <a:pPr indent="0" algn="ctr">
              <a:lnSpc>
                <a:spcPct val="100000"/>
              </a:lnSpc>
              <a:buNone/>
              <a:tabLst>
                <a:tab algn="l" pos="0"/>
              </a:tabLst>
            </a:pPr>
            <a:r>
              <a:rPr b="0" lang="pt-BR" sz="1400" spc="-1" strike="noStrike">
                <a:solidFill>
                  <a:srgbClr val="000000"/>
                </a:solidFill>
                <a:latin typeface="Times New Roman"/>
                <a:ea typeface="DejaVu Sans"/>
              </a:rPr>
              <a:t>&lt;rodapé&gt;</a:t>
            </a:r>
            <a:endParaRPr b="0" lang="pt-BR" sz="1400" spc="-1" strike="noStrike">
              <a:solidFill>
                <a:srgbClr val="000000"/>
              </a:solidFill>
              <a:latin typeface="Times New Roman"/>
            </a:endParaRPr>
          </a:p>
        </p:txBody>
      </p:sp>
      <p:sp>
        <p:nvSpPr>
          <p:cNvPr id="1" name="PlaceHolder 2"/>
          <p:cNvSpPr>
            <a:spLocks noGrp="1"/>
          </p:cNvSpPr>
          <p:nvPr>
            <p:ph type="sldNum" idx="2"/>
          </p:nvPr>
        </p:nvSpPr>
        <p:spPr>
          <a:xfrm>
            <a:off x="6458040" y="6356520"/>
            <a:ext cx="2046960" cy="354600"/>
          </a:xfrm>
          <a:prstGeom prst="rect">
            <a:avLst/>
          </a:prstGeom>
          <a:noFill/>
          <a:ln w="0">
            <a:noFill/>
          </a:ln>
        </p:spPr>
        <p:txBody>
          <a:bodyPr lIns="90000" rIns="90000" tIns="45000" bIns="45000" anchor="ctr">
            <a:noAutofit/>
          </a:bodyPr>
          <a:lstStyle>
            <a:lvl1pPr indent="0" algn="r">
              <a:lnSpc>
                <a:spcPct val="100000"/>
              </a:lnSpc>
              <a:buNone/>
              <a:tabLst>
                <a:tab algn="l" pos="0"/>
              </a:tabLst>
              <a:defRPr b="0" lang="pt-BR" sz="1200" spc="-1" strike="noStrike">
                <a:solidFill>
                  <a:srgbClr val="8b8b8b"/>
                </a:solidFill>
                <a:latin typeface="Calibri"/>
                <a:ea typeface="DejaVu Sans"/>
              </a:defRPr>
            </a:lvl1pPr>
          </a:lstStyle>
          <a:p>
            <a:pPr indent="0" algn="r">
              <a:lnSpc>
                <a:spcPct val="100000"/>
              </a:lnSpc>
              <a:buNone/>
              <a:tabLst>
                <a:tab algn="l" pos="0"/>
              </a:tabLst>
            </a:pPr>
            <a:fld id="{8582B710-A0A1-4C68-9C0D-0F4633612DE5}" type="slidenum">
              <a:rPr b="0" lang="pt-BR" sz="1200" spc="-1" strike="noStrike">
                <a:solidFill>
                  <a:srgbClr val="8b8b8b"/>
                </a:solidFill>
                <a:latin typeface="Calibri"/>
                <a:ea typeface="DejaVu Sans"/>
              </a:rPr>
              <a:t>&lt;número&gt;</a:t>
            </a:fld>
            <a:endParaRPr b="0" lang="pt-BR" sz="1200" spc="-1" strike="noStrike">
              <a:solidFill>
                <a:srgbClr val="000000"/>
              </a:solidFill>
              <a:latin typeface="Times New Roman"/>
            </a:endParaRPr>
          </a:p>
        </p:txBody>
      </p:sp>
      <p:sp>
        <p:nvSpPr>
          <p:cNvPr id="2" name="PlaceHolder 3"/>
          <p:cNvSpPr>
            <a:spLocks noGrp="1"/>
          </p:cNvSpPr>
          <p:nvPr>
            <p:ph type="dt" idx="3"/>
          </p:nvPr>
        </p:nvSpPr>
        <p:spPr>
          <a:xfrm>
            <a:off x="628560" y="6356520"/>
            <a:ext cx="2046960" cy="354600"/>
          </a:xfrm>
          <a:prstGeom prst="rect">
            <a:avLst/>
          </a:prstGeom>
          <a:noFill/>
          <a:ln w="0">
            <a:noFill/>
          </a:ln>
        </p:spPr>
        <p:txBody>
          <a:bodyPr lIns="90000" rIns="90000" tIns="45000" bIns="45000" anchor="ctr">
            <a:noAutofit/>
          </a:bodyPr>
          <a:lstStyle>
            <a:lvl1pPr indent="0">
              <a:buNone/>
              <a:defRPr b="0" lang="pt-BR" sz="1400" spc="-1" strike="noStrike">
                <a:solidFill>
                  <a:srgbClr val="000000"/>
                </a:solidFill>
                <a:latin typeface="Times New Roman"/>
              </a:defRPr>
            </a:lvl1pPr>
          </a:lstStyle>
          <a:p>
            <a:pPr indent="0">
              <a:buNone/>
            </a:pPr>
            <a:r>
              <a:rPr b="0" lang="pt-BR" sz="1400" spc="-1" strike="noStrike">
                <a:solidFill>
                  <a:srgbClr val="000000"/>
                </a:solidFill>
                <a:latin typeface="Times New Roman"/>
              </a:rPr>
              <a:t>&lt;data/hora&gt;</a:t>
            </a:r>
            <a:endParaRPr b="0" lang="pt-BR" sz="1400" spc="-1" strike="noStrike">
              <a:solidFill>
                <a:srgbClr val="000000"/>
              </a:solidFill>
              <a:latin typeface="Times New Roman"/>
            </a:endParaRPr>
          </a:p>
        </p:txBody>
      </p:sp>
      <p:sp>
        <p:nvSpPr>
          <p:cNvPr id="3" name="PlaceHolder 4"/>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r>
              <a:rPr b="0" lang="pt-BR" sz="1800" spc="-1" strike="noStrike">
                <a:solidFill>
                  <a:srgbClr val="000000"/>
                </a:solidFill>
                <a:latin typeface="Arial"/>
              </a:rPr>
              <a:t>Clique para editar o formato do texto do título</a:t>
            </a:r>
            <a:endParaRPr b="0" lang="pt-BR" sz="1800" spc="-1" strike="noStrike">
              <a:solidFill>
                <a:srgbClr val="000000"/>
              </a:solidFill>
              <a:latin typeface="Arial"/>
            </a:endParaRPr>
          </a:p>
        </p:txBody>
      </p:sp>
      <p:sp>
        <p:nvSpPr>
          <p:cNvPr id="4"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pt-BR" sz="1800" spc="-1" strike="noStrike">
                <a:solidFill>
                  <a:srgbClr val="000000"/>
                </a:solidFill>
                <a:latin typeface="Arial"/>
              </a:rPr>
              <a:t>Clique para editar o formato do texto da estrutura de tópicos</a:t>
            </a:r>
            <a:endParaRPr b="0" lang="pt-B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pt-BR" sz="1800" spc="-1" strike="noStrike">
                <a:solidFill>
                  <a:srgbClr val="000000"/>
                </a:solidFill>
                <a:latin typeface="Arial"/>
              </a:rPr>
              <a:t>2.º nível da estrutura de tópicos</a:t>
            </a:r>
            <a:endParaRPr b="0" lang="pt-B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pt-BR" sz="1800" spc="-1" strike="noStrike">
                <a:solidFill>
                  <a:srgbClr val="000000"/>
                </a:solidFill>
                <a:latin typeface="Arial"/>
              </a:rPr>
              <a:t>3.º nível da estrutura de tópicos</a:t>
            </a:r>
            <a:endParaRPr b="0" lang="pt-B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pt-BR" sz="1800" spc="-1" strike="noStrike">
                <a:solidFill>
                  <a:srgbClr val="000000"/>
                </a:solidFill>
                <a:latin typeface="Arial"/>
              </a:rPr>
              <a:t>4.º nível da estrutura de tópicos</a:t>
            </a:r>
            <a:endParaRPr b="0" lang="pt-B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pt-BR" sz="2000" spc="-1" strike="noStrike">
                <a:solidFill>
                  <a:srgbClr val="000000"/>
                </a:solidFill>
                <a:latin typeface="Arial"/>
              </a:rPr>
              <a:t>5.º nível da estrutura de tópicos</a:t>
            </a:r>
            <a:endParaRPr b="0" lang="pt-BR"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pt-BR" sz="2000" spc="-1" strike="noStrike">
                <a:solidFill>
                  <a:srgbClr val="000000"/>
                </a:solidFill>
                <a:latin typeface="Arial"/>
              </a:rPr>
              <a:t>6.º nível da estrutura de tópicos</a:t>
            </a:r>
            <a:endParaRPr b="0" lang="pt-BR"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pt-BR" sz="2000" spc="-1" strike="noStrike">
                <a:solidFill>
                  <a:srgbClr val="000000"/>
                </a:solidFill>
                <a:latin typeface="Arial"/>
              </a:rPr>
              <a:t>7.º nível da estrutura de tópicos</a:t>
            </a:r>
            <a:endParaRPr b="0" lang="pt-BR"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png"/><Relationship Id="rId3"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png"/><Relationship Id="rId3"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png"/><Relationship Id="rId3"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png"/><Relationship Id="rId3"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png"/><Relationship Id="rId3" Type="http://schemas.openxmlformats.org/officeDocument/2006/relationships/slideLayout" Target="../slideLayouts/slideLayout1.xml"/>
</Relationships>
</file>

<file path=ppt/slides/_rels/slide9.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png"/><Relationship Id="rId3" Type="http://schemas.openxmlformats.org/officeDocument/2006/relationships/slideLayout" Target="../slideLayouts/slideLayout1.xml"/>
</Relationships>
</file>

<file path=ppt/slides/_rels/slide1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png"/><Relationship Id="rId3" Type="http://schemas.openxmlformats.org/officeDocument/2006/relationships/slideLayout" Target="../slideLayouts/slideLayout1.xml"/>
</Relationships>
</file>

<file path=ppt/slides/_rels/slide1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png"/><Relationship Id="rId3" Type="http://schemas.openxmlformats.org/officeDocument/2006/relationships/slideLayout" Target="../slideLayouts/slideLayout1.xml"/>
</Relationships>
</file>

<file path=ppt/slides/_rels/slide13.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
</Relationships>
</file>

<file path=ppt/slides/_rels/slide14.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png"/><Relationship Id="rId3" Type="http://schemas.openxmlformats.org/officeDocument/2006/relationships/hyperlink" Target="http://www.bb.com.br/" TargetMode="External"/><Relationship Id="rId4" Type="http://schemas.openxmlformats.org/officeDocument/2006/relationships/slideLayout" Target="../slideLayouts/slideLayout1.xml"/>
</Relationships>
</file>

<file path=ppt/slides/_rels/slide15.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png"/><Relationship Id="rId3" Type="http://schemas.openxmlformats.org/officeDocument/2006/relationships/slideLayout" Target="../slideLayouts/slideLayout1.xml"/>
</Relationships>
</file>

<file path=ppt/slides/_rels/slide16.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png"/><Relationship Id="rId3" Type="http://schemas.openxmlformats.org/officeDocument/2006/relationships/slideLayout" Target="../slideLayouts/slideLayout1.xml"/>
</Relationships>
</file>

<file path=ppt/slides/_rels/slide17.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png"/><Relationship Id="rId3" Type="http://schemas.openxmlformats.org/officeDocument/2006/relationships/slideLayout" Target="../slideLayouts/slideLayout1.xml"/>
</Relationships>
</file>

<file path=ppt/slides/_rels/slide18.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
</Relationships>
</file>

<file path=ppt/slides/_rels/slide19.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
</Relationships>
</file>

<file path=ppt/slides/_rels/slide20.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png"/><Relationship Id="rId3" Type="http://schemas.openxmlformats.org/officeDocument/2006/relationships/slideLayout" Target="../slideLayouts/slideLayout1.xml"/>
</Relationships>
</file>

<file path=ppt/slides/_rels/slide2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slideLayout" Target="../slideLayouts/slideLayout1.xml"/>
</Relationships>
</file>

<file path=ppt/slides/_rels/slide2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png"/><Relationship Id="rId3" Type="http://schemas.openxmlformats.org/officeDocument/2006/relationships/slideLayout" Target="../slideLayouts/slideLayout1.xml"/>
</Relationships>
</file>

<file path=ppt/slides/_rels/slide23.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png"/><Relationship Id="rId3" Type="http://schemas.openxmlformats.org/officeDocument/2006/relationships/image" Target="../media/image8.png"/><Relationship Id="rId4" Type="http://schemas.openxmlformats.org/officeDocument/2006/relationships/slideLayout" Target="../slideLayouts/slideLayout1.xml"/>
</Relationships>
</file>

<file path=ppt/slides/_rels/slide24.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png"/><Relationship Id="rId3" Type="http://schemas.openxmlformats.org/officeDocument/2006/relationships/image" Target="../media/image9.png"/><Relationship Id="rId4" Type="http://schemas.openxmlformats.org/officeDocument/2006/relationships/slideLayout" Target="../slideLayouts/slideLayout1.xml"/>
</Relationships>
</file>

<file path=ppt/slides/_rels/slide25.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0.png"/><Relationship Id="rId3" Type="http://schemas.openxmlformats.org/officeDocument/2006/relationships/slideLayout" Target="../slideLayouts/slideLayout1.xml"/>
</Relationships>
</file>

<file path=ppt/slides/_rels/slide26.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png"/><Relationship Id="rId3" Type="http://schemas.openxmlformats.org/officeDocument/2006/relationships/image" Target="../media/image11.png"/><Relationship Id="rId4" Type="http://schemas.openxmlformats.org/officeDocument/2006/relationships/slideLayout" Target="../slideLayouts/slideLayout1.xml"/>
</Relationships>
</file>

<file path=ppt/slides/_rels/slide27.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png"/><Relationship Id="rId3" Type="http://schemas.openxmlformats.org/officeDocument/2006/relationships/image" Target="../media/image12.png"/><Relationship Id="rId4" Type="http://schemas.openxmlformats.org/officeDocument/2006/relationships/slideLayout" Target="../slideLayouts/slideLayout1.xml"/>
</Relationships>
</file>

<file path=ppt/slides/_rels/slide28.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png"/><Relationship Id="rId3" Type="http://schemas.openxmlformats.org/officeDocument/2006/relationships/image" Target="../media/image13.png"/><Relationship Id="rId4" Type="http://schemas.openxmlformats.org/officeDocument/2006/relationships/slideLayout" Target="../slideLayouts/slideLayout1.xml"/>
</Relationships>
</file>

<file path=ppt/slides/_rels/slide29.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4.png"/><Relationship Id="rId3" Type="http://schemas.openxmlformats.org/officeDocument/2006/relationships/slideLayout" Target="../slideLayouts/slideLayout1.xml"/>
</Relationships>
</file>

<file path=ppt/slides/_rels/slide30.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png"/><Relationship Id="rId3" Type="http://schemas.openxmlformats.org/officeDocument/2006/relationships/image" Target="../media/image15.png"/><Relationship Id="rId4" Type="http://schemas.openxmlformats.org/officeDocument/2006/relationships/slideLayout" Target="../slideLayouts/slideLayout1.xml"/>
</Relationships>
</file>

<file path=ppt/slides/_rels/slide3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6.png"/><Relationship Id="rId3" Type="http://schemas.openxmlformats.org/officeDocument/2006/relationships/slideLayout" Target="../slideLayouts/slideLayout1.xml"/>
</Relationships>
</file>

<file path=ppt/slides/_rels/slide3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png"/><Relationship Id="rId3" Type="http://schemas.openxmlformats.org/officeDocument/2006/relationships/slideLayout" Target="../slideLayouts/slideLayout1.xml"/>
</Relationships>
</file>

<file path=ppt/slides/_rels/slide33.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png"/><Relationship Id="rId3" Type="http://schemas.openxmlformats.org/officeDocument/2006/relationships/slideLayout" Target="../slideLayouts/slideLayout1.xml"/>
</Relationships>
</file>

<file path=ppt/slides/_rels/slide34.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png"/><Relationship Id="rId3" Type="http://schemas.openxmlformats.org/officeDocument/2006/relationships/slideLayout" Target="../slideLayouts/slideLayout1.xml"/>
</Relationships>
</file>

<file path=ppt/slides/_rels/slide35.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png"/><Relationship Id="rId3" Type="http://schemas.openxmlformats.org/officeDocument/2006/relationships/slideLayout" Target="../slideLayouts/slideLayout1.xml"/>
</Relationships>
</file>

<file path=ppt/slides/_rels/slide36.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png"/><Relationship Id="rId3" Type="http://schemas.openxmlformats.org/officeDocument/2006/relationships/slideLayout" Target="../slideLayouts/slideLayout1.xml"/>
</Relationships>
</file>

<file path=ppt/slides/_rels/slide37.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7.png"/><Relationship Id="rId3" Type="http://schemas.openxmlformats.org/officeDocument/2006/relationships/slideLayout" Target="../slideLayouts/slideLayout1.xml"/>
</Relationships>
</file>

<file path=ppt/slides/_rels/slide38.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png"/><Relationship Id="rId3" Type="http://schemas.openxmlformats.org/officeDocument/2006/relationships/image" Target="../media/image18.png"/><Relationship Id="rId4" Type="http://schemas.openxmlformats.org/officeDocument/2006/relationships/slideLayout" Target="../slideLayouts/slideLayout1.xml"/>
</Relationships>
</file>

<file path=ppt/slides/_rels/slide39.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png"/><Relationship Id="rId3" Type="http://schemas.openxmlformats.org/officeDocument/2006/relationships/image" Target="../media/image19.png"/><Relationship Id="rId4" Type="http://schemas.openxmlformats.org/officeDocument/2006/relationships/slideLayout" Target="../slideLayouts/slideLayout1.xml"/>
</Relationships>
</file>

<file path=ppt/slides/_rels/slide40.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0.png"/><Relationship Id="rId3" Type="http://schemas.openxmlformats.org/officeDocument/2006/relationships/slideLayout" Target="../slideLayouts/slideLayout1.xml"/><Relationship Id="rId4" Type="http://schemas.openxmlformats.org/officeDocument/2006/relationships/notesSlide" Target="../notesSlides/notesSlide40.xml"/>
</Relationships>
</file>

<file path=ppt/slides/_rels/slide4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1.png"/><Relationship Id="rId3" Type="http://schemas.openxmlformats.org/officeDocument/2006/relationships/slideLayout" Target="../slideLayouts/slideLayout1.xml"/><Relationship Id="rId4" Type="http://schemas.openxmlformats.org/officeDocument/2006/relationships/notesSlide" Target="../notesSlides/notesSlide41.xml"/>
</Relationships>
</file>

<file path=ppt/slides/_rels/slide4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png"/><Relationship Id="rId3" Type="http://schemas.openxmlformats.org/officeDocument/2006/relationships/slideLayout" Target="../slideLayouts/slideLayout1.xml"/><Relationship Id="rId4" Type="http://schemas.openxmlformats.org/officeDocument/2006/relationships/notesSlide" Target="../notesSlides/notesSlide42.xml"/>
</Relationships>
</file>

<file path=ppt/slides/_rels/slide43.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2.jpeg"/><Relationship Id="rId3" Type="http://schemas.openxmlformats.org/officeDocument/2006/relationships/slideLayout" Target="../slideLayouts/slideLayout1.xml"/><Relationship Id="rId4" Type="http://schemas.openxmlformats.org/officeDocument/2006/relationships/notesSlide" Target="../notesSlides/notesSlide43.xml"/>
</Relationships>
</file>

<file path=ppt/slides/_rels/slide44.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notesSlide" Target="../notesSlides/notesSlide44.xml"/>
</Relationships>
</file>

<file path=ppt/slides/_rels/slide45.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3.png"/><Relationship Id="rId3" Type="http://schemas.openxmlformats.org/officeDocument/2006/relationships/slideLayout" Target="../slideLayouts/slideLayout1.xml"/><Relationship Id="rId4" Type="http://schemas.openxmlformats.org/officeDocument/2006/relationships/notesSlide" Target="../notesSlides/notesSlide45.xml"/>
</Relationships>
</file>

<file path=ppt/slides/_rels/slide46.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png"/><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slideLayout" Target="../slideLayouts/slideLayout1.xml"/><Relationship Id="rId6" Type="http://schemas.openxmlformats.org/officeDocument/2006/relationships/notesSlide" Target="../notesSlides/notesSlide46.xml"/>
</Relationships>
</file>

<file path=ppt/slides/_rels/slide47.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6.png"/><Relationship Id="rId3" Type="http://schemas.openxmlformats.org/officeDocument/2006/relationships/slideLayout" Target="../slideLayouts/slideLayout1.xml"/><Relationship Id="rId4" Type="http://schemas.openxmlformats.org/officeDocument/2006/relationships/notesSlide" Target="../notesSlides/notesSlide47.xml"/>
</Relationships>
</file>

<file path=ppt/slides/_rels/slide48.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png"/><Relationship Id="rId3" Type="http://schemas.openxmlformats.org/officeDocument/2006/relationships/slideLayout" Target="../slideLayouts/slideLayout1.xml"/><Relationship Id="rId4" Type="http://schemas.openxmlformats.org/officeDocument/2006/relationships/notesSlide" Target="../notesSlides/notesSlide48.xml"/>
</Relationships>
</file>

<file path=ppt/slides/_rels/slide49.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png"/><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29.png"/><Relationship Id="rId6" Type="http://schemas.openxmlformats.org/officeDocument/2006/relationships/slideLayout" Target="../slideLayouts/slideLayout1.xml"/><Relationship Id="rId7" Type="http://schemas.openxmlformats.org/officeDocument/2006/relationships/notesSlide" Target="../notesSlides/notesSlide49.xml"/>
</Relationships>
</file>

<file path=ppt/slides/_rels/slide50.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png"/><Relationship Id="rId3" Type="http://schemas.openxmlformats.org/officeDocument/2006/relationships/image" Target="../media/image30.png"/><Relationship Id="rId4" Type="http://schemas.openxmlformats.org/officeDocument/2006/relationships/slideLayout" Target="../slideLayouts/slideLayout1.xml"/><Relationship Id="rId5" Type="http://schemas.openxmlformats.org/officeDocument/2006/relationships/notesSlide" Target="../notesSlides/notesSlide50.xml"/>
</Relationships>
</file>

<file path=ppt/slides/_rels/slide5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png"/><Relationship Id="rId3" Type="http://schemas.openxmlformats.org/officeDocument/2006/relationships/image" Target="../media/image31.jpeg"/><Relationship Id="rId4" Type="http://schemas.openxmlformats.org/officeDocument/2006/relationships/slideLayout" Target="../slideLayouts/slideLayout1.xml"/><Relationship Id="rId5" Type="http://schemas.openxmlformats.org/officeDocument/2006/relationships/notesSlide" Target="../notesSlides/notesSlide51.xml"/>
</Relationships>
</file>

<file path=ppt/slides/_rels/slide5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32.png"/><Relationship Id="rId3" Type="http://schemas.openxmlformats.org/officeDocument/2006/relationships/slideLayout" Target="../slideLayouts/slideLayout1.xml"/><Relationship Id="rId4" Type="http://schemas.openxmlformats.org/officeDocument/2006/relationships/notesSlide" Target="../notesSlides/notesSlide52.xml"/>
</Relationships>
</file>

<file path=ppt/slides/_rels/slide53.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png"/><Relationship Id="rId3" Type="http://schemas.openxmlformats.org/officeDocument/2006/relationships/slideLayout" Target="../slideLayouts/slideLayout1.xml"/><Relationship Id="rId4" Type="http://schemas.openxmlformats.org/officeDocument/2006/relationships/notesSlide" Target="../notesSlides/notesSlide53.xml"/>
</Relationships>
</file>

<file path=ppt/slides/_rels/slide54.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33.jpeg"/><Relationship Id="rId3" Type="http://schemas.openxmlformats.org/officeDocument/2006/relationships/slideLayout" Target="../slideLayouts/slideLayout1.xml"/><Relationship Id="rId4" Type="http://schemas.openxmlformats.org/officeDocument/2006/relationships/notesSlide" Target="../notesSlides/notesSlide54.xml"/>
</Relationships>
</file>

<file path=ppt/slides/_rels/slide55.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png"/><Relationship Id="rId3" Type="http://schemas.openxmlformats.org/officeDocument/2006/relationships/slideLayout" Target="../slideLayouts/slideLayout1.xml"/>
</Relationships>
</file>

<file path=ppt/slides/_rels/slide56.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png"/><Relationship Id="rId3"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47" name="Retângulo 7"/>
          <p:cNvSpPr/>
          <p:nvPr/>
        </p:nvSpPr>
        <p:spPr>
          <a:xfrm>
            <a:off x="209520" y="2634840"/>
            <a:ext cx="8686800" cy="9036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endParaRPr b="0" lang="pt-BR" sz="1800" spc="-1" strike="noStrike">
              <a:solidFill>
                <a:schemeClr val="lt1"/>
              </a:solidFill>
              <a:latin typeface="Calibri"/>
              <a:ea typeface="DejaVu Sans"/>
            </a:endParaRPr>
          </a:p>
        </p:txBody>
      </p:sp>
      <p:sp>
        <p:nvSpPr>
          <p:cNvPr id="48" name="CaixaDeTexto 8"/>
          <p:cNvSpPr/>
          <p:nvPr/>
        </p:nvSpPr>
        <p:spPr>
          <a:xfrm>
            <a:off x="311400" y="400320"/>
            <a:ext cx="8542080" cy="2588400"/>
          </a:xfrm>
          <a:prstGeom prst="rect">
            <a:avLst/>
          </a:prstGeom>
          <a:noFill/>
          <a:ln w="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t">
            <a:spAutoFit/>
          </a:bodyPr>
          <a:p>
            <a:pPr>
              <a:lnSpc>
                <a:spcPct val="100000"/>
              </a:lnSpc>
            </a:pPr>
            <a:r>
              <a:rPr b="1" lang="pt-BR" sz="2800" spc="-41" strike="noStrike">
                <a:solidFill>
                  <a:srgbClr val="ffffff"/>
                </a:solidFill>
                <a:latin typeface="Calibri"/>
                <a:ea typeface="DejaVu Sans"/>
              </a:rPr>
              <a:t>MULTIPLICAÇÃO AÇÕES DE IMPLANTAÇÃO DO NOVO SISTEMA FEDERAL  - BB GESTÃO AGIL - BANCO DO BRASIL/FNAS INTEGRADO AO AGILIZASUAS</a:t>
            </a:r>
            <a:endParaRPr b="0" lang="pt-BR" sz="2800" spc="-1" strike="noStrike">
              <a:solidFill>
                <a:srgbClr val="000000"/>
              </a:solidFill>
              <a:latin typeface="Arial"/>
            </a:endParaRPr>
          </a:p>
          <a:p>
            <a:pPr>
              <a:lnSpc>
                <a:spcPct val="100000"/>
              </a:lnSpc>
            </a:pPr>
            <a:endParaRPr b="0" lang="pt-BR" sz="2800" spc="-1" strike="noStrike">
              <a:solidFill>
                <a:srgbClr val="000000"/>
              </a:solidFill>
              <a:latin typeface="Arial"/>
            </a:endParaRPr>
          </a:p>
          <a:p>
            <a:pPr>
              <a:lnSpc>
                <a:spcPct val="100000"/>
              </a:lnSpc>
            </a:pPr>
            <a:r>
              <a:rPr b="1" lang="pt-BR" sz="2800" spc="-41" strike="noStrike">
                <a:solidFill>
                  <a:srgbClr val="ffffff"/>
                </a:solidFill>
                <a:latin typeface="Calibri"/>
                <a:ea typeface="DejaVu Sans"/>
              </a:rPr>
              <a:t>REUNIÃO VIRTUAL  FEAS - APOIO TÉCNICO - INTRODUÇÃO</a:t>
            </a:r>
            <a:endParaRPr b="0" lang="pt-BR" sz="28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
        <p:nvSpPr>
          <p:cNvPr id="49" name="CaixaDeTexto 9"/>
          <p:cNvSpPr/>
          <p:nvPr/>
        </p:nvSpPr>
        <p:spPr>
          <a:xfrm>
            <a:off x="368280" y="3240000"/>
            <a:ext cx="8700840" cy="1796040"/>
          </a:xfrm>
          <a:prstGeom prst="rect">
            <a:avLst/>
          </a:prstGeom>
          <a:noFill/>
          <a:ln w="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t">
            <a:spAutoFit/>
          </a:bodyPr>
          <a:p>
            <a:pPr algn="ctr">
              <a:lnSpc>
                <a:spcPct val="100000"/>
              </a:lnSpc>
            </a:pPr>
            <a:endParaRPr b="0" lang="pt-BR" sz="2800" spc="-1" strike="noStrike">
              <a:solidFill>
                <a:srgbClr val="000000"/>
              </a:solidFill>
              <a:latin typeface="Arial"/>
            </a:endParaRPr>
          </a:p>
          <a:p>
            <a:pPr algn="ctr">
              <a:lnSpc>
                <a:spcPct val="100000"/>
              </a:lnSpc>
            </a:pPr>
            <a:r>
              <a:rPr b="1" lang="pt-BR" sz="2800" spc="-41" strike="noStrike">
                <a:solidFill>
                  <a:srgbClr val="ffffff"/>
                </a:solidFill>
                <a:latin typeface="Calibri"/>
                <a:ea typeface="DejaVu Sans"/>
              </a:rPr>
              <a:t>NOVO SISTEMA DE PRESTAÇÃO DE CONTAS FEDERAL ( BB GESTÃO ÁGIL INTEGRADO AO AGILIZASUAS)</a:t>
            </a:r>
            <a:endParaRPr b="0" lang="pt-BR" sz="2800" spc="-1" strike="noStrike">
              <a:solidFill>
                <a:srgbClr val="000000"/>
              </a:solidFill>
              <a:latin typeface="Arial"/>
            </a:endParaRPr>
          </a:p>
          <a:p>
            <a:pPr algn="ctr">
              <a:lnSpc>
                <a:spcPct val="100000"/>
              </a:lnSpc>
            </a:pPr>
            <a:r>
              <a:rPr b="1" lang="pt-BR" sz="2800" spc="-41" strike="noStrike">
                <a:solidFill>
                  <a:srgbClr val="ffffff"/>
                </a:solidFill>
                <a:latin typeface="Calibri"/>
                <a:ea typeface="DejaVu Sans"/>
              </a:rPr>
              <a:t>(Portaria MDS 1043/2024 EM VIGOR DESDE 01/01/2025) </a:t>
            </a:r>
            <a:endParaRPr b="0" lang="pt-BR" sz="2800" spc="-1" strike="noStrike">
              <a:solidFill>
                <a:srgbClr val="000000"/>
              </a:solidFill>
              <a:latin typeface="Arial"/>
            </a:endParaRPr>
          </a:p>
        </p:txBody>
      </p:sp>
      <p:sp>
        <p:nvSpPr>
          <p:cNvPr id="50" name="Retângulo 1"/>
          <p:cNvSpPr/>
          <p:nvPr/>
        </p:nvSpPr>
        <p:spPr>
          <a:xfrm>
            <a:off x="0" y="5608800"/>
            <a:ext cx="9133560" cy="123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endParaRPr b="0" lang="pt-BR" sz="1800" spc="-1" strike="noStrike">
              <a:solidFill>
                <a:schemeClr val="lt1"/>
              </a:solidFill>
              <a:latin typeface="Calibri"/>
              <a:ea typeface="DejaVu Sans"/>
            </a:endParaRPr>
          </a:p>
        </p:txBody>
      </p:sp>
      <p:pic>
        <p:nvPicPr>
          <p:cNvPr id="51" name="Imagem 3" descr=""/>
          <p:cNvPicPr/>
          <p:nvPr/>
        </p:nvPicPr>
        <p:blipFill>
          <a:blip r:embed="rId2"/>
          <a:stretch/>
        </p:blipFill>
        <p:spPr>
          <a:xfrm>
            <a:off x="2265840" y="5821920"/>
            <a:ext cx="1954080" cy="812520"/>
          </a:xfrm>
          <a:prstGeom prst="rect">
            <a:avLst/>
          </a:prstGeom>
          <a:ln w="0">
            <a:noFill/>
          </a:ln>
        </p:spPr>
      </p:pic>
      <p:pic>
        <p:nvPicPr>
          <p:cNvPr id="52" name="Imagem 5" descr=""/>
          <p:cNvPicPr/>
          <p:nvPr/>
        </p:nvPicPr>
        <p:blipFill>
          <a:blip r:embed="rId3"/>
          <a:stretch/>
        </p:blipFill>
        <p:spPr>
          <a:xfrm>
            <a:off x="4662360" y="5821920"/>
            <a:ext cx="4137120" cy="812520"/>
          </a:xfrm>
          <a:prstGeom prst="rect">
            <a:avLst/>
          </a:prstGeom>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53" name="CaixaDeTexto 16"/>
          <p:cNvSpPr/>
          <p:nvPr/>
        </p:nvSpPr>
        <p:spPr>
          <a:xfrm>
            <a:off x="360000" y="317160"/>
            <a:ext cx="8275680" cy="94284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pt-BR" sz="2800" spc="-41" strike="noStrike">
                <a:solidFill>
                  <a:srgbClr val="ffffff"/>
                </a:solidFill>
                <a:latin typeface="Calibri"/>
                <a:ea typeface="DejaVu Sans"/>
              </a:rPr>
              <a:t>NOVO SISTEMA DE PRESTAÇÃO DE CONTAS FEDERAL (  BB GESTÃO ÁGIL INTEGRADO AO AGILIZASUAS )  </a:t>
            </a:r>
            <a:endParaRPr b="0" lang="pt-BR" sz="2800" spc="-1" strike="noStrike">
              <a:solidFill>
                <a:srgbClr val="000000"/>
              </a:solidFill>
              <a:latin typeface="Arial"/>
            </a:endParaRPr>
          </a:p>
        </p:txBody>
      </p:sp>
      <p:pic>
        <p:nvPicPr>
          <p:cNvPr id="54" name="Imagem 2" descr=""/>
          <p:cNvPicPr/>
          <p:nvPr/>
        </p:nvPicPr>
        <p:blipFill>
          <a:blip r:embed="rId2"/>
          <a:stretch/>
        </p:blipFill>
        <p:spPr>
          <a:xfrm>
            <a:off x="5413680" y="5945400"/>
            <a:ext cx="3248280" cy="645120"/>
          </a:xfrm>
          <a:prstGeom prst="rect">
            <a:avLst/>
          </a:prstGeom>
          <a:ln w="0">
            <a:noFill/>
          </a:ln>
        </p:spPr>
      </p:pic>
      <p:sp>
        <p:nvSpPr>
          <p:cNvPr id="55" name="CaixaDeTexto 6"/>
          <p:cNvSpPr/>
          <p:nvPr/>
        </p:nvSpPr>
        <p:spPr>
          <a:xfrm>
            <a:off x="533160" y="1456920"/>
            <a:ext cx="7744680" cy="319824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endParaRPr b="0" lang="pt-BR" sz="3600" spc="-1" strike="noStrike">
              <a:solidFill>
                <a:srgbClr val="000000"/>
              </a:solidFill>
              <a:latin typeface="Arial"/>
            </a:endParaRPr>
          </a:p>
          <a:p>
            <a:pPr algn="ctr">
              <a:lnSpc>
                <a:spcPct val="100000"/>
              </a:lnSpc>
            </a:pPr>
            <a:r>
              <a:rPr b="1" lang="pt-BR" sz="4000" spc="-41" strike="noStrike">
                <a:solidFill>
                  <a:srgbClr val="ffc000"/>
                </a:solidFill>
                <a:latin typeface="Calibri"/>
                <a:ea typeface="DejaVu Sans"/>
              </a:rPr>
              <a:t>PORTARIA MDS Nº 1.043/2024</a:t>
            </a:r>
            <a:endParaRPr b="0" lang="pt-BR" sz="4000" spc="-1" strike="noStrike">
              <a:solidFill>
                <a:srgbClr val="000000"/>
              </a:solidFill>
              <a:latin typeface="Arial"/>
            </a:endParaRPr>
          </a:p>
          <a:p>
            <a:pPr algn="ctr">
              <a:lnSpc>
                <a:spcPct val="100000"/>
              </a:lnSpc>
            </a:pPr>
            <a:r>
              <a:rPr b="1" lang="pt-BR" sz="4000" spc="-41" strike="noStrike">
                <a:solidFill>
                  <a:srgbClr val="ffc000"/>
                </a:solidFill>
                <a:latin typeface="Calibri"/>
                <a:ea typeface="DejaVu Sans"/>
              </a:rPr>
              <a:t> </a:t>
            </a:r>
            <a:endParaRPr b="0" lang="pt-BR" sz="4000" spc="-1" strike="noStrike">
              <a:solidFill>
                <a:srgbClr val="000000"/>
              </a:solidFill>
              <a:latin typeface="Arial"/>
            </a:endParaRPr>
          </a:p>
          <a:p>
            <a:pPr algn="just">
              <a:lnSpc>
                <a:spcPct val="100000"/>
              </a:lnSpc>
            </a:pPr>
            <a:r>
              <a:rPr b="1" lang="pt-BR" sz="4000" spc="-41" strike="noStrike">
                <a:solidFill>
                  <a:srgbClr val="ffffff"/>
                </a:solidFill>
                <a:latin typeface="Calibri"/>
                <a:ea typeface="DejaVu Sans"/>
              </a:rPr>
              <a:t> </a:t>
            </a:r>
            <a:endParaRPr b="0" lang="pt-BR" sz="4000" spc="-1" strike="noStrike">
              <a:solidFill>
                <a:srgbClr val="000000"/>
              </a:solidFill>
              <a:latin typeface="Arial"/>
            </a:endParaRPr>
          </a:p>
          <a:p>
            <a:pPr>
              <a:lnSpc>
                <a:spcPct val="100000"/>
              </a:lnSpc>
            </a:pPr>
            <a:endParaRPr b="0" lang="pt-BR" sz="24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56" name="CaixaDeTexto 16"/>
          <p:cNvSpPr/>
          <p:nvPr/>
        </p:nvSpPr>
        <p:spPr>
          <a:xfrm>
            <a:off x="360000" y="317160"/>
            <a:ext cx="8275680" cy="94284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pt-BR" sz="2800" spc="-41" strike="noStrike">
                <a:solidFill>
                  <a:srgbClr val="ffffff"/>
                </a:solidFill>
                <a:latin typeface="Calibri"/>
                <a:ea typeface="DejaVu Sans"/>
              </a:rPr>
              <a:t>NOVO SISTEMA DE PRESTAÇÃO DE CONTAS FEDERAL       (  BB GESTÃO ÁGIL INTEGRADO AO AGILIZASUAS )  </a:t>
            </a:r>
            <a:endParaRPr b="0" lang="pt-BR" sz="2800" spc="-1" strike="noStrike">
              <a:solidFill>
                <a:srgbClr val="000000"/>
              </a:solidFill>
              <a:latin typeface="Arial"/>
            </a:endParaRPr>
          </a:p>
        </p:txBody>
      </p:sp>
      <p:sp>
        <p:nvSpPr>
          <p:cNvPr id="57" name="CaixaDeTexto 6"/>
          <p:cNvSpPr/>
          <p:nvPr/>
        </p:nvSpPr>
        <p:spPr>
          <a:xfrm>
            <a:off x="708840" y="1260000"/>
            <a:ext cx="7926840" cy="584856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r>
              <a:rPr b="1" lang="pt-BR" sz="2200" spc="-41" strike="noStrike">
                <a:solidFill>
                  <a:srgbClr val="ffffff"/>
                </a:solidFill>
                <a:latin typeface="Calibri"/>
                <a:ea typeface="DejaVu Sans"/>
              </a:rPr>
              <a:t>PORTARIA MDS 1043/2024,   24 DE DEZEMBRO DE 2024:</a:t>
            </a:r>
            <a:endParaRPr b="0" lang="pt-BR" sz="2200" spc="-1" strike="noStrike">
              <a:solidFill>
                <a:srgbClr val="000000"/>
              </a:solidFill>
              <a:latin typeface="Arial"/>
            </a:endParaRPr>
          </a:p>
          <a:p>
            <a:pPr algn="just">
              <a:lnSpc>
                <a:spcPct val="100000"/>
              </a:lnSpc>
            </a:pPr>
            <a:r>
              <a:rPr b="1" lang="pt-BR" sz="2200" spc="-41" strike="noStrike">
                <a:solidFill>
                  <a:srgbClr val="ffffff"/>
                </a:solidFill>
                <a:latin typeface="Calibri"/>
                <a:ea typeface="DejaVu Sans"/>
              </a:rPr>
              <a:t>A Portaria trata da forma de transferência, execução, guarda documental e prestação de contas do cofinanciamento federal dos serviços, programas e projetos socioassistenciais;</a:t>
            </a: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r>
              <a:rPr b="1" lang="pt-BR" sz="2200" spc="-41" strike="noStrike">
                <a:solidFill>
                  <a:srgbClr val="ffffff"/>
                </a:solidFill>
                <a:latin typeface="Calibri"/>
                <a:ea typeface="DejaVu Sans"/>
              </a:rPr>
              <a:t>Os capítulos de prestação de contas e guarda documental são aplicados às programações do ESTRUTURASUAS (Ex-SIGTV);</a:t>
            </a: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r>
              <a:rPr b="1" lang="pt-BR" sz="2200" spc="-41" strike="noStrike">
                <a:solidFill>
                  <a:srgbClr val="ffffff"/>
                </a:solidFill>
                <a:latin typeface="Calibri"/>
                <a:ea typeface="DejaVu Sans"/>
              </a:rPr>
              <a:t>Os recursos do IGDSUAS e IGDPBF tem a operacionalização do repasse, sua guarda documental e preenchimento das informações da execução disciplinados na Portaria.</a:t>
            </a: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r>
              <a:rPr b="1" lang="pt-BR" sz="2200" spc="-41" strike="noStrike">
                <a:solidFill>
                  <a:srgbClr val="ffffff"/>
                </a:solidFill>
                <a:latin typeface="Calibri"/>
                <a:ea typeface="DejaVu Sans"/>
              </a:rPr>
              <a:t>A vigência da Portaria passa a contar a partir de 1º janeiro de 2025.</a:t>
            </a:r>
            <a:endParaRPr b="0" lang="pt-BR" sz="2200" spc="-1" strike="noStrike">
              <a:solidFill>
                <a:srgbClr val="000000"/>
              </a:solidFill>
              <a:latin typeface="Arial"/>
            </a:endParaRPr>
          </a:p>
          <a:p>
            <a:pPr algn="just">
              <a:lnSpc>
                <a:spcPct val="100000"/>
              </a:lnSpc>
            </a:pPr>
            <a:r>
              <a:rPr b="1" lang="pt-BR" sz="2200" spc="-41" strike="noStrike">
                <a:solidFill>
                  <a:srgbClr val="ffffff"/>
                </a:solidFill>
                <a:latin typeface="Calibri"/>
                <a:ea typeface="DejaVu Sans"/>
              </a:rPr>
              <a:t> </a:t>
            </a: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58" name="CaixaDeTexto 16"/>
          <p:cNvSpPr/>
          <p:nvPr/>
        </p:nvSpPr>
        <p:spPr>
          <a:xfrm>
            <a:off x="360000" y="317160"/>
            <a:ext cx="8275680" cy="94284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pt-BR" sz="2800" spc="-41" strike="noStrike">
                <a:solidFill>
                  <a:srgbClr val="ffffff"/>
                </a:solidFill>
                <a:latin typeface="Calibri"/>
                <a:ea typeface="DejaVu Sans"/>
              </a:rPr>
              <a:t>NOVO SISTEMA DE PRESTAÇÃO DE CONTAS FEDERAL (  BB GESTÃO ÁGIL INTEGRADO AO AGILIZASUAS )  </a:t>
            </a:r>
            <a:endParaRPr b="0" lang="pt-BR" sz="2800" spc="-1" strike="noStrike">
              <a:solidFill>
                <a:srgbClr val="000000"/>
              </a:solidFill>
              <a:latin typeface="Arial"/>
            </a:endParaRPr>
          </a:p>
        </p:txBody>
      </p:sp>
      <p:pic>
        <p:nvPicPr>
          <p:cNvPr id="59" name="Imagem 2" descr=""/>
          <p:cNvPicPr/>
          <p:nvPr/>
        </p:nvPicPr>
        <p:blipFill>
          <a:blip r:embed="rId2"/>
          <a:stretch/>
        </p:blipFill>
        <p:spPr>
          <a:xfrm>
            <a:off x="5413680" y="5945400"/>
            <a:ext cx="3248280" cy="645120"/>
          </a:xfrm>
          <a:prstGeom prst="rect">
            <a:avLst/>
          </a:prstGeom>
          <a:ln w="0">
            <a:noFill/>
          </a:ln>
        </p:spPr>
      </p:pic>
      <p:sp>
        <p:nvSpPr>
          <p:cNvPr id="60" name="CaixaDeTexto 6"/>
          <p:cNvSpPr/>
          <p:nvPr/>
        </p:nvSpPr>
        <p:spPr>
          <a:xfrm>
            <a:off x="533160" y="1456920"/>
            <a:ext cx="7744680" cy="517824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r>
              <a:rPr b="1" lang="pt-BR" sz="2200" spc="-41" strike="noStrike">
                <a:solidFill>
                  <a:srgbClr val="ffffff"/>
                </a:solidFill>
                <a:latin typeface="Calibri"/>
                <a:ea typeface="DejaVu Sans"/>
              </a:rPr>
              <a:t>PORTARIA MDS 1.043/2024  -  ALTERAÇÕES IMPORTANTES:</a:t>
            </a: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r>
              <a:rPr b="1" lang="pt-BR" sz="2200" spc="-41" strike="noStrike">
                <a:solidFill>
                  <a:srgbClr val="ffffff"/>
                </a:solidFill>
                <a:latin typeface="Calibri"/>
                <a:ea typeface="DejaVu Sans"/>
              </a:rPr>
              <a:t>Maior detalhamento acerca das possibilidades e vedações na execução dos recursos federais;</a:t>
            </a: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r>
              <a:rPr b="1" lang="pt-BR" sz="2200" spc="-41" strike="noStrike">
                <a:solidFill>
                  <a:srgbClr val="ffffff"/>
                </a:solidFill>
                <a:latin typeface="Calibri"/>
                <a:ea typeface="DejaVu Sans"/>
              </a:rPr>
              <a:t>Alteração no sistema de prestação de contas, instituindo o Agilizasuas em  substituição ao Demonstrativo; </a:t>
            </a: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r>
              <a:rPr b="1" lang="pt-BR" sz="2200" spc="-41" strike="noStrike">
                <a:solidFill>
                  <a:srgbClr val="ffffff"/>
                </a:solidFill>
                <a:latin typeface="Calibri"/>
                <a:ea typeface="DejaVu Sans"/>
              </a:rPr>
              <a:t>Traz o fluxo operacional dos recursos de maneira mais clara;</a:t>
            </a: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r>
              <a:rPr b="1" lang="pt-BR" sz="2200" spc="-41" strike="noStrike">
                <a:solidFill>
                  <a:srgbClr val="ffffff"/>
                </a:solidFill>
                <a:latin typeface="Calibri"/>
                <a:ea typeface="DejaVu Sans"/>
              </a:rPr>
              <a:t>Agrega as diretrizes de guarda documental que anteriormente tinha normativo próprio. </a:t>
            </a:r>
            <a:endParaRPr b="0" lang="pt-BR" sz="2200" spc="-1" strike="noStrike">
              <a:solidFill>
                <a:srgbClr val="000000"/>
              </a:solidFill>
              <a:latin typeface="Arial"/>
            </a:endParaRPr>
          </a:p>
          <a:p>
            <a:pPr algn="just">
              <a:lnSpc>
                <a:spcPct val="100000"/>
              </a:lnSpc>
            </a:pPr>
            <a:r>
              <a:rPr b="1" lang="pt-BR" sz="2200" spc="-41" strike="noStrike">
                <a:solidFill>
                  <a:srgbClr val="ffffff"/>
                </a:solidFill>
                <a:latin typeface="Calibri"/>
                <a:ea typeface="DejaVu Sans"/>
              </a:rPr>
              <a:t> </a:t>
            </a: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61" name="CaixaDeTexto 16"/>
          <p:cNvSpPr/>
          <p:nvPr/>
        </p:nvSpPr>
        <p:spPr>
          <a:xfrm>
            <a:off x="336960" y="59040"/>
            <a:ext cx="8275680" cy="94284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pt-BR" sz="2800" spc="-41" strike="noStrike">
                <a:solidFill>
                  <a:srgbClr val="ffffff"/>
                </a:solidFill>
                <a:latin typeface="Calibri"/>
                <a:ea typeface="DejaVu Sans"/>
              </a:rPr>
              <a:t>NOVO SISTEMA DE PRESTAÇÃO DE CONTAS FEDERAL        (  BB GESTÃO ÁGIL INTEGRADO AO AGILIZASUAS )  </a:t>
            </a:r>
            <a:endParaRPr b="0" lang="pt-BR" sz="2800" spc="-1" strike="noStrike">
              <a:solidFill>
                <a:srgbClr val="000000"/>
              </a:solidFill>
              <a:latin typeface="Arial"/>
            </a:endParaRPr>
          </a:p>
        </p:txBody>
      </p:sp>
      <p:pic>
        <p:nvPicPr>
          <p:cNvPr id="62" name="Imagem 2" descr=""/>
          <p:cNvPicPr/>
          <p:nvPr/>
        </p:nvPicPr>
        <p:blipFill>
          <a:blip r:embed="rId2"/>
          <a:stretch/>
        </p:blipFill>
        <p:spPr>
          <a:xfrm>
            <a:off x="5413680" y="5945400"/>
            <a:ext cx="3248280" cy="645120"/>
          </a:xfrm>
          <a:prstGeom prst="rect">
            <a:avLst/>
          </a:prstGeom>
          <a:ln w="0">
            <a:noFill/>
          </a:ln>
        </p:spPr>
      </p:pic>
      <p:sp>
        <p:nvSpPr>
          <p:cNvPr id="63" name="CaixaDeTexto 6"/>
          <p:cNvSpPr/>
          <p:nvPr/>
        </p:nvSpPr>
        <p:spPr>
          <a:xfrm>
            <a:off x="360000" y="783360"/>
            <a:ext cx="8252640" cy="618372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r>
              <a:rPr b="1" lang="pt-BR" sz="2200" spc="-41" strike="noStrike">
                <a:solidFill>
                  <a:srgbClr val="ffffff"/>
                </a:solidFill>
                <a:latin typeface="Calibri"/>
                <a:ea typeface="DejaVu Sans"/>
              </a:rPr>
              <a:t>NORMAS REVOGADAS PELA PORTARIA MDS 1043/2024</a:t>
            </a: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r>
              <a:rPr b="1" lang="pt-BR" sz="2200" spc="-41" strike="noStrike">
                <a:solidFill>
                  <a:srgbClr val="ffffff"/>
                </a:solidFill>
                <a:latin typeface="Calibri"/>
                <a:ea typeface="DejaVu Sans"/>
              </a:rPr>
              <a:t>1. PORTARIA Nº MDS 113, de 10 de dezembro de 2015 e Portaria Nº MDS 967, de 22 de março de 2018 (Regulamentava o cofinanciamento federal do SUAS e a transferência de recursos na modalidade fundo a fundo);</a:t>
            </a:r>
            <a:endParaRPr b="0" lang="pt-BR" sz="2200" spc="-1" strike="noStrike">
              <a:solidFill>
                <a:srgbClr val="000000"/>
              </a:solidFill>
              <a:latin typeface="Arial"/>
            </a:endParaRPr>
          </a:p>
          <a:p>
            <a:pPr algn="just">
              <a:lnSpc>
                <a:spcPct val="100000"/>
              </a:lnSpc>
            </a:pPr>
            <a:r>
              <a:rPr b="1" lang="pt-BR" sz="2200" spc="-41" strike="noStrike">
                <a:solidFill>
                  <a:srgbClr val="ffffff"/>
                </a:solidFill>
                <a:latin typeface="Calibri"/>
                <a:ea typeface="DejaVu Sans"/>
              </a:rPr>
              <a:t>2. PORTARIA Nº MDS 137, de 3 de outubro de  2016  (Regulamentava a compensação de débitos);</a:t>
            </a:r>
            <a:endParaRPr b="0" lang="pt-BR" sz="2200" spc="-1" strike="noStrike">
              <a:solidFill>
                <a:srgbClr val="000000"/>
              </a:solidFill>
              <a:latin typeface="Arial"/>
            </a:endParaRPr>
          </a:p>
          <a:p>
            <a:pPr algn="just">
              <a:lnSpc>
                <a:spcPct val="100000"/>
              </a:lnSpc>
            </a:pPr>
            <a:r>
              <a:rPr b="1" lang="pt-BR" sz="2200" spc="-41" strike="noStrike">
                <a:solidFill>
                  <a:srgbClr val="ffffff"/>
                </a:solidFill>
                <a:latin typeface="Calibri"/>
                <a:ea typeface="DejaVu Sans"/>
              </a:rPr>
              <a:t>3. PORTARIA SNAS Nº 124, de 29 de junho de  2017 e PORTARIA SNAS Nº  30, DE 2 de março de  2022 ( Regulamentava a guarda documental); </a:t>
            </a:r>
            <a:endParaRPr b="0" lang="pt-BR" sz="2200" spc="-1" strike="noStrike">
              <a:solidFill>
                <a:srgbClr val="000000"/>
              </a:solidFill>
              <a:latin typeface="Arial"/>
            </a:endParaRPr>
          </a:p>
          <a:p>
            <a:pPr algn="just">
              <a:lnSpc>
                <a:spcPct val="100000"/>
              </a:lnSpc>
            </a:pPr>
            <a:r>
              <a:rPr b="1" lang="pt-BR" sz="2200" spc="-41" strike="noStrike">
                <a:solidFill>
                  <a:srgbClr val="ffffff"/>
                </a:solidFill>
                <a:latin typeface="Calibri"/>
                <a:ea typeface="DejaVu Sans"/>
              </a:rPr>
              <a:t>4. PORTARIA MC Nº 942, de 17 de maio de 2019 (Delegava competências aos Secretário de Gestão de fundos e transferências);</a:t>
            </a:r>
            <a:endParaRPr b="0" lang="pt-BR" sz="2200" spc="-1" strike="noStrike">
              <a:solidFill>
                <a:srgbClr val="000000"/>
              </a:solidFill>
              <a:latin typeface="Arial"/>
            </a:endParaRPr>
          </a:p>
          <a:p>
            <a:pPr algn="just">
              <a:lnSpc>
                <a:spcPct val="100000"/>
              </a:lnSpc>
            </a:pPr>
            <a:r>
              <a:rPr b="1" lang="pt-BR" sz="2200" spc="-41" strike="noStrike">
                <a:solidFill>
                  <a:srgbClr val="ffffff"/>
                </a:solidFill>
                <a:latin typeface="Calibri"/>
                <a:ea typeface="DejaVu Sans"/>
              </a:rPr>
              <a:t>5. PORTARIA MC Nº 837, DE 7 DE DEZEMBRO DE 2022 (Institui o Sistema Integrado de Prestação de Contas – SIPC).</a:t>
            </a:r>
            <a:endParaRPr b="0" lang="pt-BR" sz="2200" spc="-1" strike="noStrike">
              <a:solidFill>
                <a:srgbClr val="000000"/>
              </a:solidFill>
              <a:latin typeface="Arial"/>
            </a:endParaRPr>
          </a:p>
          <a:p>
            <a:pPr algn="just">
              <a:lnSpc>
                <a:spcPct val="100000"/>
              </a:lnSpc>
            </a:pPr>
            <a:r>
              <a:rPr b="1" lang="pt-BR" sz="2200" spc="-41" strike="noStrike">
                <a:solidFill>
                  <a:srgbClr val="ffffff"/>
                </a:solidFill>
                <a:latin typeface="Calibri"/>
                <a:ea typeface="DejaVu Sans"/>
              </a:rPr>
              <a:t> </a:t>
            </a: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64" name="CaixaDeTexto 16"/>
          <p:cNvSpPr/>
          <p:nvPr/>
        </p:nvSpPr>
        <p:spPr>
          <a:xfrm>
            <a:off x="336960" y="59040"/>
            <a:ext cx="8275680" cy="94284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pt-BR" sz="2800" spc="-41" strike="noStrike">
                <a:solidFill>
                  <a:srgbClr val="ffffff"/>
                </a:solidFill>
                <a:latin typeface="Calibri"/>
                <a:ea typeface="DejaVu Sans"/>
              </a:rPr>
              <a:t>NOVO SISTEMA DE PRESTAÇÃO DE CONTAS FEDERAL        (  BB GESTÃO ÁGIL INTEGRADO AO AGILIZASUAS )  </a:t>
            </a:r>
            <a:endParaRPr b="0" lang="pt-BR" sz="2800" spc="-1" strike="noStrike">
              <a:solidFill>
                <a:srgbClr val="000000"/>
              </a:solidFill>
              <a:latin typeface="Arial"/>
            </a:endParaRPr>
          </a:p>
        </p:txBody>
      </p:sp>
      <p:sp>
        <p:nvSpPr>
          <p:cNvPr id="65" name="CaixaDeTexto 6"/>
          <p:cNvSpPr/>
          <p:nvPr/>
        </p:nvSpPr>
        <p:spPr>
          <a:xfrm>
            <a:off x="683640" y="980640"/>
            <a:ext cx="7943760" cy="6518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r>
              <a:rPr b="1" lang="pt-BR" sz="2200" spc="-41" strike="noStrike">
                <a:solidFill>
                  <a:srgbClr val="ffffff"/>
                </a:solidFill>
                <a:latin typeface="Calibri"/>
                <a:ea typeface="DejaVu Sans"/>
              </a:rPr>
              <a:t>A NOVA PRESTAÇÃO DE CONTAS NA PORTARIA 1043/2024: </a:t>
            </a:r>
            <a:endParaRPr b="0" lang="pt-BR" sz="2200" spc="-1" strike="noStrike">
              <a:solidFill>
                <a:srgbClr val="000000"/>
              </a:solidFill>
              <a:latin typeface="Arial"/>
            </a:endParaRPr>
          </a:p>
          <a:p>
            <a:pPr algn="just">
              <a:lnSpc>
                <a:spcPct val="100000"/>
              </a:lnSpc>
            </a:pPr>
            <a:r>
              <a:rPr b="1" lang="pt-BR" sz="2200" spc="-41" strike="noStrike">
                <a:solidFill>
                  <a:srgbClr val="ffffff"/>
                </a:solidFill>
                <a:latin typeface="Calibri"/>
                <a:ea typeface="DejaVu Sans"/>
              </a:rPr>
              <a:t>As prestação de contas serão realizadas por meio do Agilizasuas, sistema informatizado disponibilizado  pelo MDS para informação dos gastos realizados no exercício financeiro  dos recursos repassados na modalidade fundo a fundo;</a:t>
            </a:r>
            <a:endParaRPr b="0" lang="pt-BR" sz="2200" spc="-1" strike="noStrike">
              <a:solidFill>
                <a:srgbClr val="000000"/>
              </a:solidFill>
              <a:latin typeface="Arial"/>
            </a:endParaRPr>
          </a:p>
          <a:p>
            <a:pPr algn="just">
              <a:lnSpc>
                <a:spcPct val="100000"/>
              </a:lnSpc>
            </a:pPr>
            <a:r>
              <a:rPr b="1" lang="pt-BR" sz="2200" spc="-41" strike="noStrike">
                <a:solidFill>
                  <a:srgbClr val="ffffff"/>
                </a:solidFill>
                <a:latin typeface="Calibri"/>
                <a:ea typeface="DejaVu Sans"/>
              </a:rPr>
              <a:t>Os municípios deverão alimentar as informações sobre a classificação das despesas e dos documentos comprobatórios das despesas na plataforma do BB Gestão Ágil;</a:t>
            </a:r>
            <a:endParaRPr b="0" lang="pt-BR" sz="2200" spc="-1" strike="noStrike">
              <a:solidFill>
                <a:srgbClr val="000000"/>
              </a:solidFill>
              <a:latin typeface="Arial"/>
            </a:endParaRPr>
          </a:p>
          <a:p>
            <a:pPr algn="just">
              <a:lnSpc>
                <a:spcPct val="100000"/>
              </a:lnSpc>
            </a:pPr>
            <a:r>
              <a:rPr b="1" lang="pt-BR" sz="2200" spc="-41" strike="noStrike">
                <a:solidFill>
                  <a:srgbClr val="ffffff"/>
                </a:solidFill>
                <a:latin typeface="Calibri"/>
                <a:ea typeface="DejaVu Sans"/>
              </a:rPr>
              <a:t>As informações serão migradas diariamente da plataforma do Banco do Brasil para o Agilizasuas;</a:t>
            </a:r>
            <a:endParaRPr b="0" lang="pt-BR" sz="2200" spc="-1" strike="noStrike">
              <a:solidFill>
                <a:srgbClr val="000000"/>
              </a:solidFill>
              <a:latin typeface="Arial"/>
            </a:endParaRPr>
          </a:p>
          <a:p>
            <a:pPr algn="just">
              <a:lnSpc>
                <a:spcPct val="100000"/>
              </a:lnSpc>
            </a:pPr>
            <a:r>
              <a:rPr b="1" lang="pt-BR" sz="2200" spc="-41" strike="noStrike">
                <a:solidFill>
                  <a:srgbClr val="ffffff"/>
                </a:solidFill>
                <a:latin typeface="Calibri"/>
                <a:ea typeface="DejaVu Sans"/>
              </a:rPr>
              <a:t>Os gestores complementarão as informações referentes ao pagamento de pessoal, da utilização dos recursos próprios e do cofinanciamento estadual no Agilizasuas;</a:t>
            </a:r>
            <a:endParaRPr b="0" lang="pt-BR" sz="2200" spc="-1" strike="noStrike">
              <a:solidFill>
                <a:srgbClr val="000000"/>
              </a:solidFill>
              <a:latin typeface="Arial"/>
            </a:endParaRPr>
          </a:p>
          <a:p>
            <a:pPr algn="just">
              <a:lnSpc>
                <a:spcPct val="100000"/>
              </a:lnSpc>
            </a:pPr>
            <a:r>
              <a:rPr b="1" lang="pt-BR" sz="2200" spc="-41" strike="noStrike">
                <a:solidFill>
                  <a:srgbClr val="ffffff"/>
                </a:solidFill>
                <a:latin typeface="Calibri"/>
                <a:ea typeface="DejaVu Sans"/>
              </a:rPr>
              <a:t>O parecer do Conselho (CMAS OU CEAS) será preenchido no Agilizasuas.</a:t>
            </a:r>
            <a:endParaRPr b="0" lang="pt-BR" sz="2200" spc="-1" strike="noStrike">
              <a:solidFill>
                <a:srgbClr val="000000"/>
              </a:solidFill>
              <a:latin typeface="Arial"/>
            </a:endParaRPr>
          </a:p>
          <a:p>
            <a:pPr algn="just">
              <a:lnSpc>
                <a:spcPct val="100000"/>
              </a:lnSpc>
            </a:pPr>
            <a:r>
              <a:rPr b="1" lang="pt-BR" sz="2200" spc="-41" strike="noStrike">
                <a:solidFill>
                  <a:srgbClr val="ffffff"/>
                </a:solidFill>
                <a:latin typeface="Calibri"/>
                <a:ea typeface="DejaVu Sans"/>
              </a:rPr>
              <a:t> </a:t>
            </a: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66" name="CaixaDeTexto 16"/>
          <p:cNvSpPr/>
          <p:nvPr/>
        </p:nvSpPr>
        <p:spPr>
          <a:xfrm>
            <a:off x="336960" y="59040"/>
            <a:ext cx="8275680" cy="94284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pt-BR" sz="2800" spc="-41" strike="noStrike">
                <a:solidFill>
                  <a:srgbClr val="ffffff"/>
                </a:solidFill>
                <a:latin typeface="Calibri"/>
                <a:ea typeface="DejaVu Sans"/>
              </a:rPr>
              <a:t>NOVO SISTEMA DE PRESTAÇÃO DE CONTAS FEDERAL        (  BB GESTÃO ÁGIL INTEGRADO AO AGILIZASUAS )  </a:t>
            </a:r>
            <a:endParaRPr b="0" lang="pt-BR" sz="2800" spc="-1" strike="noStrike">
              <a:solidFill>
                <a:srgbClr val="000000"/>
              </a:solidFill>
              <a:latin typeface="Arial"/>
            </a:endParaRPr>
          </a:p>
        </p:txBody>
      </p:sp>
      <p:pic>
        <p:nvPicPr>
          <p:cNvPr id="67" name="Imagem 2" descr=""/>
          <p:cNvPicPr/>
          <p:nvPr/>
        </p:nvPicPr>
        <p:blipFill>
          <a:blip r:embed="rId2"/>
          <a:stretch/>
        </p:blipFill>
        <p:spPr>
          <a:xfrm>
            <a:off x="5413680" y="5945400"/>
            <a:ext cx="3248280" cy="645120"/>
          </a:xfrm>
          <a:prstGeom prst="rect">
            <a:avLst/>
          </a:prstGeom>
          <a:ln w="0">
            <a:noFill/>
          </a:ln>
        </p:spPr>
      </p:pic>
      <p:sp>
        <p:nvSpPr>
          <p:cNvPr id="68" name="CaixaDeTexto 6"/>
          <p:cNvSpPr/>
          <p:nvPr/>
        </p:nvSpPr>
        <p:spPr>
          <a:xfrm>
            <a:off x="718200" y="824400"/>
            <a:ext cx="7943760" cy="618372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tabLst>
                <a:tab algn="l" pos="408240"/>
              </a:tabLst>
            </a:pPr>
            <a:r>
              <a:rPr b="1" lang="pt-BR" sz="2200" spc="-41" strike="noStrike">
                <a:solidFill>
                  <a:srgbClr val="ffc000"/>
                </a:solidFill>
                <a:latin typeface="Calibri"/>
                <a:ea typeface="DejaVu Sans"/>
              </a:rPr>
              <a:t>PRAZOS PORTARIA MDS 1043/2024  - GESTOR:</a:t>
            </a:r>
            <a:endParaRPr b="0" lang="pt-BR" sz="2200" spc="-1" strike="noStrike">
              <a:solidFill>
                <a:srgbClr val="000000"/>
              </a:solidFill>
              <a:latin typeface="Arial"/>
            </a:endParaRPr>
          </a:p>
          <a:p>
            <a:pPr algn="just">
              <a:lnSpc>
                <a:spcPct val="100000"/>
              </a:lnSpc>
              <a:tabLst>
                <a:tab algn="l" pos="408240"/>
              </a:tabLst>
            </a:pPr>
            <a:r>
              <a:rPr b="1" lang="pt-BR" sz="2200" spc="-41" strike="noStrike">
                <a:solidFill>
                  <a:srgbClr val="ffffff"/>
                </a:solidFill>
                <a:latin typeface="Calibri"/>
                <a:ea typeface="DejaVu Sans"/>
              </a:rPr>
              <a:t>Inserir as informações das despesas ao longo  do ano no BB Gestão Ágil;</a:t>
            </a:r>
            <a:endParaRPr b="0" lang="pt-BR" sz="2200" spc="-1" strike="noStrike">
              <a:solidFill>
                <a:srgbClr val="000000"/>
              </a:solidFill>
              <a:latin typeface="Arial"/>
            </a:endParaRPr>
          </a:p>
          <a:p>
            <a:pPr algn="just">
              <a:lnSpc>
                <a:spcPct val="100000"/>
              </a:lnSpc>
              <a:tabLst>
                <a:tab algn="l" pos="408240"/>
              </a:tabLst>
            </a:pPr>
            <a:r>
              <a:rPr b="1" lang="pt-BR" sz="2200" spc="-41" strike="noStrike">
                <a:solidFill>
                  <a:srgbClr val="ffffff"/>
                </a:solidFill>
                <a:latin typeface="Calibri"/>
                <a:ea typeface="DejaVu Sans"/>
              </a:rPr>
              <a:t>A gestão deve finalizar o envio das informações no BB Gestão Ágil e Agilizasuas para consolidar a prestação de contas;</a:t>
            </a:r>
            <a:endParaRPr b="0" lang="pt-BR" sz="2200" spc="-1" strike="noStrike">
              <a:solidFill>
                <a:srgbClr val="000000"/>
              </a:solidFill>
              <a:latin typeface="Arial"/>
            </a:endParaRPr>
          </a:p>
          <a:p>
            <a:pPr algn="just">
              <a:lnSpc>
                <a:spcPct val="100000"/>
              </a:lnSpc>
              <a:tabLst>
                <a:tab algn="l" pos="408240"/>
              </a:tabLst>
            </a:pPr>
            <a:endParaRPr b="0" lang="pt-BR" sz="2200" spc="-1" strike="noStrike">
              <a:solidFill>
                <a:srgbClr val="000000"/>
              </a:solidFill>
              <a:latin typeface="Arial"/>
            </a:endParaRPr>
          </a:p>
          <a:p>
            <a:pPr algn="just">
              <a:lnSpc>
                <a:spcPct val="100000"/>
              </a:lnSpc>
              <a:tabLst>
                <a:tab algn="l" pos="408240"/>
              </a:tabLst>
            </a:pPr>
            <a:r>
              <a:rPr b="1" lang="pt-BR" sz="2200" spc="-41" strike="noStrike">
                <a:solidFill>
                  <a:srgbClr val="ffc000"/>
                </a:solidFill>
                <a:latin typeface="Calibri"/>
                <a:ea typeface="DejaVu Sans"/>
              </a:rPr>
              <a:t>Prestação de contas de 2024: Gestão até 30/09/2025 (ANO TRANSIÇÃO) </a:t>
            </a:r>
            <a:endParaRPr b="0" lang="pt-BR" sz="2200" spc="-1" strike="noStrike">
              <a:solidFill>
                <a:srgbClr val="000000"/>
              </a:solidFill>
              <a:latin typeface="Arial"/>
            </a:endParaRPr>
          </a:p>
          <a:p>
            <a:pPr algn="just">
              <a:lnSpc>
                <a:spcPct val="100000"/>
              </a:lnSpc>
              <a:tabLst>
                <a:tab algn="l" pos="408240"/>
              </a:tabLst>
            </a:pPr>
            <a:endParaRPr b="0" lang="pt-BR" sz="2200" spc="-1" strike="noStrike">
              <a:solidFill>
                <a:srgbClr val="000000"/>
              </a:solidFill>
              <a:latin typeface="Arial"/>
            </a:endParaRPr>
          </a:p>
          <a:p>
            <a:pPr algn="just">
              <a:lnSpc>
                <a:spcPct val="100000"/>
              </a:lnSpc>
              <a:tabLst>
                <a:tab algn="l" pos="408240"/>
              </a:tabLst>
            </a:pPr>
            <a:r>
              <a:rPr b="1" lang="pt-BR" sz="2200" spc="-41" strike="noStrike">
                <a:solidFill>
                  <a:srgbClr val="ffc000"/>
                </a:solidFill>
                <a:latin typeface="Calibri"/>
                <a:ea typeface="DejaVu Sans"/>
              </a:rPr>
              <a:t>Prestação de contas a partir de 2025: Gestão até 01/03/2026</a:t>
            </a:r>
            <a:endParaRPr b="0" lang="pt-BR" sz="2200" spc="-1" strike="noStrike">
              <a:solidFill>
                <a:srgbClr val="000000"/>
              </a:solidFill>
              <a:latin typeface="Arial"/>
            </a:endParaRPr>
          </a:p>
          <a:p>
            <a:pPr algn="just">
              <a:lnSpc>
                <a:spcPct val="100000"/>
              </a:lnSpc>
              <a:tabLst>
                <a:tab algn="l" pos="408240"/>
              </a:tabLst>
            </a:pPr>
            <a:endParaRPr b="0" lang="pt-BR" sz="2200" spc="-1" strike="noStrike">
              <a:solidFill>
                <a:srgbClr val="000000"/>
              </a:solidFill>
              <a:latin typeface="Arial"/>
            </a:endParaRPr>
          </a:p>
          <a:p>
            <a:pPr algn="just">
              <a:lnSpc>
                <a:spcPct val="100000"/>
              </a:lnSpc>
              <a:tabLst>
                <a:tab algn="l" pos="408240"/>
              </a:tabLst>
            </a:pPr>
            <a:r>
              <a:rPr b="1" lang="pt-BR" sz="2200" spc="-41" strike="noStrike">
                <a:solidFill>
                  <a:srgbClr val="ffffff"/>
                </a:solidFill>
                <a:latin typeface="Calibri"/>
                <a:ea typeface="DejaVu Sans"/>
              </a:rPr>
              <a:t>Fechando o preenchimento  da Gestão o sistema gera os relatórios e os disponibiliza para auditoria e controle social.</a:t>
            </a:r>
            <a:endParaRPr b="0" lang="pt-BR" sz="2200" spc="-1" strike="noStrike">
              <a:solidFill>
                <a:srgbClr val="000000"/>
              </a:solidFill>
              <a:latin typeface="Arial"/>
            </a:endParaRPr>
          </a:p>
          <a:p>
            <a:pPr algn="just">
              <a:lnSpc>
                <a:spcPct val="100000"/>
              </a:lnSpc>
              <a:tabLst>
                <a:tab algn="l" pos="408240"/>
              </a:tabLst>
            </a:pPr>
            <a:endParaRPr b="0" lang="pt-BR" sz="2200" spc="-1" strike="noStrike">
              <a:solidFill>
                <a:srgbClr val="000000"/>
              </a:solidFill>
              <a:latin typeface="Arial"/>
            </a:endParaRPr>
          </a:p>
          <a:p>
            <a:pPr algn="just">
              <a:lnSpc>
                <a:spcPct val="100000"/>
              </a:lnSpc>
              <a:tabLst>
                <a:tab algn="l" pos="408240"/>
              </a:tabLst>
            </a:pPr>
            <a:r>
              <a:rPr b="1" lang="pt-BR" sz="2200" spc="-41" strike="noStrike">
                <a:solidFill>
                  <a:srgbClr val="ffffff"/>
                </a:solidFill>
                <a:latin typeface="Calibri"/>
                <a:ea typeface="DejaVu Sans"/>
              </a:rPr>
              <a:t> </a:t>
            </a:r>
            <a:endParaRPr b="0" lang="pt-BR" sz="2200" spc="-1" strike="noStrike">
              <a:solidFill>
                <a:srgbClr val="000000"/>
              </a:solidFill>
              <a:latin typeface="Arial"/>
            </a:endParaRPr>
          </a:p>
          <a:p>
            <a:pPr>
              <a:lnSpc>
                <a:spcPct val="100000"/>
              </a:lnSpc>
              <a:tabLst>
                <a:tab algn="l" pos="408240"/>
              </a:tabLst>
            </a:pPr>
            <a:endParaRPr b="0" lang="pt-BR" sz="2400" spc="-1" strike="noStrike">
              <a:solidFill>
                <a:srgbClr val="000000"/>
              </a:solidFill>
              <a:latin typeface="Arial"/>
            </a:endParaRPr>
          </a:p>
          <a:p>
            <a:pPr>
              <a:lnSpc>
                <a:spcPct val="100000"/>
              </a:lnSpc>
              <a:tabLst>
                <a:tab algn="l" pos="408240"/>
              </a:tabLst>
            </a:pPr>
            <a:endParaRPr b="0" lang="pt-BR"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69" name="CaixaDeTexto 16"/>
          <p:cNvSpPr/>
          <p:nvPr/>
        </p:nvSpPr>
        <p:spPr>
          <a:xfrm>
            <a:off x="336960" y="59040"/>
            <a:ext cx="8275680" cy="94284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pt-BR" sz="2800" spc="-41" strike="noStrike">
                <a:solidFill>
                  <a:srgbClr val="ffffff"/>
                </a:solidFill>
                <a:latin typeface="Calibri"/>
                <a:ea typeface="DejaVu Sans"/>
              </a:rPr>
              <a:t>NOVO SISTEMA DE PRESTAÇÃO DE CONTAS FEDERAL        (  BB GESTÃO ÁGIL INTEGRADO AO AGILIZASUAS )  </a:t>
            </a:r>
            <a:endParaRPr b="0" lang="pt-BR" sz="2800" spc="-1" strike="noStrike">
              <a:solidFill>
                <a:srgbClr val="000000"/>
              </a:solidFill>
              <a:latin typeface="Arial"/>
            </a:endParaRPr>
          </a:p>
        </p:txBody>
      </p:sp>
      <p:pic>
        <p:nvPicPr>
          <p:cNvPr id="70" name="Imagem 2" descr=""/>
          <p:cNvPicPr/>
          <p:nvPr/>
        </p:nvPicPr>
        <p:blipFill>
          <a:blip r:embed="rId2"/>
          <a:stretch/>
        </p:blipFill>
        <p:spPr>
          <a:xfrm>
            <a:off x="5413680" y="5945400"/>
            <a:ext cx="3248280" cy="645120"/>
          </a:xfrm>
          <a:prstGeom prst="rect">
            <a:avLst/>
          </a:prstGeom>
          <a:ln w="0">
            <a:noFill/>
          </a:ln>
        </p:spPr>
      </p:pic>
      <p:sp>
        <p:nvSpPr>
          <p:cNvPr id="71" name="CaixaDeTexto 6"/>
          <p:cNvSpPr/>
          <p:nvPr/>
        </p:nvSpPr>
        <p:spPr>
          <a:xfrm>
            <a:off x="668880" y="783360"/>
            <a:ext cx="7943760" cy="6518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nSpc>
                <a:spcPct val="100000"/>
              </a:lnSpc>
            </a:pPr>
            <a:r>
              <a:rPr b="1" lang="pt-BR" sz="2200" spc="-41" strike="noStrike">
                <a:solidFill>
                  <a:srgbClr val="ffc000"/>
                </a:solidFill>
                <a:latin typeface="Calibri"/>
                <a:ea typeface="DejaVu Sans"/>
              </a:rPr>
              <a:t>PRAZOS AGILIZASUAS CONTROLE SOCIAL (CMAS):</a:t>
            </a:r>
            <a:endParaRPr b="0" lang="pt-BR" sz="2200" spc="-1" strike="noStrike">
              <a:solidFill>
                <a:srgbClr val="000000"/>
              </a:solidFill>
              <a:latin typeface="Arial"/>
            </a:endParaRPr>
          </a:p>
          <a:p>
            <a:pPr>
              <a:lnSpc>
                <a:spcPct val="100000"/>
              </a:lnSpc>
            </a:pPr>
            <a:r>
              <a:rPr b="1" lang="pt-BR" sz="2200" spc="-41" strike="noStrike">
                <a:solidFill>
                  <a:srgbClr val="ffffff"/>
                </a:solidFill>
                <a:latin typeface="Calibri"/>
                <a:ea typeface="DejaVu Sans"/>
              </a:rPr>
              <a:t>O controle social (CMAS) deve  deliberar e finalizar para gerar a apuração da prestação de contas AGILIZASUAS;</a:t>
            </a: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r>
              <a:rPr b="1" lang="pt-BR" sz="2200" spc="-41" strike="noStrike">
                <a:solidFill>
                  <a:srgbClr val="ffc000"/>
                </a:solidFill>
                <a:latin typeface="Calibri"/>
                <a:ea typeface="DejaVu Sans"/>
              </a:rPr>
              <a:t>Prestação de contas de 2024: Controle Social  até 30 de dezembro de 2025 (TRANSIÇÃO) </a:t>
            </a: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r>
              <a:rPr b="1" lang="pt-BR" sz="2200" spc="-41" strike="noStrike">
                <a:solidFill>
                  <a:srgbClr val="ffc000"/>
                </a:solidFill>
                <a:latin typeface="Calibri"/>
                <a:ea typeface="DejaVu Sans"/>
              </a:rPr>
              <a:t>A partir da Prestação de contas de 2025: Até 30 de abril do ano seguinte ao exercício (2026)</a:t>
            </a: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r>
              <a:rPr b="1" lang="pt-BR" sz="2200" spc="-41" strike="noStrike">
                <a:solidFill>
                  <a:srgbClr val="ffffff"/>
                </a:solidFill>
                <a:latin typeface="Calibri"/>
                <a:ea typeface="DejaVu Sans"/>
              </a:rPr>
              <a:t>Não percam os prazos. </a:t>
            </a:r>
            <a:endParaRPr b="0" lang="pt-BR" sz="2200" spc="-1" strike="noStrike">
              <a:solidFill>
                <a:srgbClr val="000000"/>
              </a:solidFill>
              <a:latin typeface="Arial"/>
            </a:endParaRPr>
          </a:p>
          <a:p>
            <a:pPr algn="just">
              <a:lnSpc>
                <a:spcPct val="100000"/>
              </a:lnSpc>
            </a:pPr>
            <a:r>
              <a:rPr b="1" lang="pt-BR" sz="2200" spc="-41" strike="noStrike">
                <a:solidFill>
                  <a:srgbClr val="ffffff"/>
                </a:solidFill>
                <a:latin typeface="Calibri"/>
                <a:ea typeface="DejaVu Sans"/>
              </a:rPr>
              <a:t>O Descumprimento de prazos pode gerar tomada de conta especial.</a:t>
            </a:r>
            <a:endParaRPr b="0" lang="pt-BR" sz="2200" spc="-1" strike="noStrike">
              <a:solidFill>
                <a:srgbClr val="000000"/>
              </a:solidFill>
              <a:latin typeface="Arial"/>
            </a:endParaRPr>
          </a:p>
          <a:p>
            <a:pPr algn="just">
              <a:lnSpc>
                <a:spcPct val="100000"/>
              </a:lnSpc>
            </a:pPr>
            <a:r>
              <a:rPr b="1" lang="pt-BR" sz="2200" spc="-41" strike="noStrike">
                <a:solidFill>
                  <a:srgbClr val="ffffff"/>
                </a:solidFill>
                <a:latin typeface="Calibri"/>
                <a:ea typeface="DejaVu Sans"/>
              </a:rPr>
              <a:t>Mantenha os Sistemas BB Gestão Ágil e Agilizasuas atualizados para garantir a transparência e a regularidade da sua gestão.</a:t>
            </a: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r>
              <a:rPr b="1" lang="pt-BR" sz="2200" spc="-41" strike="noStrike">
                <a:solidFill>
                  <a:srgbClr val="ffffff"/>
                </a:solidFill>
                <a:latin typeface="Calibri"/>
                <a:ea typeface="DejaVu Sans"/>
              </a:rPr>
              <a:t> </a:t>
            </a: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72" name="CaixaDeTexto 1"/>
          <p:cNvSpPr/>
          <p:nvPr/>
        </p:nvSpPr>
        <p:spPr>
          <a:xfrm>
            <a:off x="891000" y="180000"/>
            <a:ext cx="7744680" cy="94284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pt-BR" sz="2800" spc="-41" strike="noStrike">
                <a:solidFill>
                  <a:srgbClr val="ffffff"/>
                </a:solidFill>
                <a:latin typeface="Calibri"/>
                <a:ea typeface="DejaVu Sans"/>
              </a:rPr>
              <a:t>NOVO SISTEMA DE PRESTAÇÃO DE CONTAS FEDERAL (  BB GESTÃO ÁGIL INTEGRADO AO AGILIZASUAS )  </a:t>
            </a:r>
            <a:endParaRPr b="0" lang="pt-BR" sz="2800" spc="-1" strike="noStrike">
              <a:solidFill>
                <a:srgbClr val="000000"/>
              </a:solidFill>
              <a:latin typeface="Arial"/>
            </a:endParaRPr>
          </a:p>
        </p:txBody>
      </p:sp>
      <p:sp>
        <p:nvSpPr>
          <p:cNvPr id="73" name="CaixaDeTexto 2"/>
          <p:cNvSpPr/>
          <p:nvPr/>
        </p:nvSpPr>
        <p:spPr>
          <a:xfrm>
            <a:off x="501120" y="1886040"/>
            <a:ext cx="8316000" cy="30276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r>
              <a:rPr b="1" lang="pt-BR" sz="1400" spc="-1" strike="noStrike">
                <a:solidFill>
                  <a:srgbClr val="ffffff"/>
                </a:solidFill>
                <a:latin typeface="Arial"/>
                <a:ea typeface="DejaVu Sans"/>
              </a:rPr>
              <a:t> </a:t>
            </a:r>
            <a:endParaRPr b="0" lang="pt-BR" sz="1400" spc="-1" strike="noStrike">
              <a:solidFill>
                <a:srgbClr val="000000"/>
              </a:solidFill>
              <a:latin typeface="Arial"/>
            </a:endParaRPr>
          </a:p>
        </p:txBody>
      </p:sp>
      <p:sp>
        <p:nvSpPr>
          <p:cNvPr id="74" name="CaixaDeTexto 3"/>
          <p:cNvSpPr/>
          <p:nvPr/>
        </p:nvSpPr>
        <p:spPr>
          <a:xfrm>
            <a:off x="540000" y="1260000"/>
            <a:ext cx="8275680" cy="883440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r>
              <a:rPr b="1" lang="pt-BR" sz="2200" spc="-41" strike="noStrike">
                <a:solidFill>
                  <a:srgbClr val="ffffff"/>
                </a:solidFill>
                <a:latin typeface="Calibri"/>
                <a:ea typeface="DejaVu Sans"/>
              </a:rPr>
              <a:t>O Sistema Agilizasuas é uma plataforma integrada ao BB Gestão Ágil que substituiu, a partir de 2024 o Demonstrativo Sintético Anual da Execução Física-Financeira preenchido anualmente no SAA/CAD SUAS (utilizado até 2023).  </a:t>
            </a: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r>
              <a:rPr b="1" lang="pt-BR" sz="2200" spc="-41" strike="noStrike">
                <a:solidFill>
                  <a:srgbClr val="ffffff"/>
                </a:solidFill>
                <a:latin typeface="Calibri"/>
                <a:ea typeface="DejaVu Sans"/>
              </a:rPr>
              <a:t>O SAA/CAD SUAS  continuará em uso pelos Estados e Municípios  para retificação das prestações de contas anteriores a 2023.</a:t>
            </a: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r>
              <a:rPr b="1" lang="pt-BR" sz="2200" spc="-41" strike="noStrike">
                <a:solidFill>
                  <a:srgbClr val="ffffff"/>
                </a:solidFill>
                <a:latin typeface="Calibri"/>
                <a:ea typeface="DejaVu Sans"/>
              </a:rPr>
              <a:t>O novo Sistema  BB Gestão Agil e Agilizasuas veem aperfeiçoar a prestação de contas dos recursos repassados na modalidade fundo a fundo, no âmbito Ministério de Desenvolvimento e Assistência Social, Família e Combate à Fome - MDS/FNAS e reúne informações  detalhadas sobre recursos creditados e debitados, aplicações financeiras e  detalha os gastos, com categorização de recursos executados.</a:t>
            </a: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75" name="CaixaDeTexto 10"/>
          <p:cNvSpPr/>
          <p:nvPr/>
        </p:nvSpPr>
        <p:spPr>
          <a:xfrm>
            <a:off x="467640" y="404640"/>
            <a:ext cx="8280720" cy="112608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endParaRPr b="0" lang="pt-BR" sz="2000" spc="-1" strike="noStrike">
              <a:solidFill>
                <a:srgbClr val="000000"/>
              </a:solidFill>
              <a:latin typeface="Arial"/>
            </a:endParaRPr>
          </a:p>
          <a:p>
            <a:pPr algn="ctr">
              <a:lnSpc>
                <a:spcPct val="100000"/>
              </a:lnSpc>
            </a:pPr>
            <a:r>
              <a:rPr b="1" lang="pt-BR" sz="2400" spc="-41" strike="noStrike">
                <a:solidFill>
                  <a:srgbClr val="ffffff"/>
                </a:solidFill>
                <a:latin typeface="Calibri"/>
                <a:ea typeface="DejaVu Sans"/>
              </a:rPr>
              <a:t>PRÉ REQUISITOS DO NOVO SISTEMA DE PRESTAÇÃO DE CONTAS FEDERAL (AGILIZASUAS INTEGRADO AO BB GESTÃO ÁGIL)</a:t>
            </a:r>
            <a:endParaRPr b="0" lang="pt-BR" sz="2400" spc="-1" strike="noStrike">
              <a:solidFill>
                <a:srgbClr val="000000"/>
              </a:solidFill>
              <a:latin typeface="Arial"/>
            </a:endParaRPr>
          </a:p>
        </p:txBody>
      </p:sp>
      <p:pic>
        <p:nvPicPr>
          <p:cNvPr id="76" name="Imagem 6" descr=""/>
          <p:cNvPicPr/>
          <p:nvPr/>
        </p:nvPicPr>
        <p:blipFill>
          <a:blip r:embed="rId2"/>
          <a:stretch/>
        </p:blipFill>
        <p:spPr>
          <a:xfrm>
            <a:off x="5413680" y="5945400"/>
            <a:ext cx="3248280" cy="645120"/>
          </a:xfrm>
          <a:prstGeom prst="rect">
            <a:avLst/>
          </a:prstGeom>
          <a:ln w="0">
            <a:noFill/>
          </a:ln>
        </p:spPr>
      </p:pic>
      <p:sp>
        <p:nvSpPr>
          <p:cNvPr id="77" name="CaixaDeTexto 11"/>
          <p:cNvSpPr/>
          <p:nvPr/>
        </p:nvSpPr>
        <p:spPr>
          <a:xfrm>
            <a:off x="786960" y="1599120"/>
            <a:ext cx="7744680" cy="1460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
        <p:nvSpPr>
          <p:cNvPr id="78" name="Retângulo 2"/>
          <p:cNvSpPr/>
          <p:nvPr/>
        </p:nvSpPr>
        <p:spPr>
          <a:xfrm>
            <a:off x="467640" y="2061000"/>
            <a:ext cx="7877880" cy="6186960"/>
          </a:xfrm>
          <a:prstGeom prst="rect">
            <a:avLst/>
          </a:prstGeom>
          <a:noFill/>
          <a:ln w="0">
            <a:noFill/>
          </a:ln>
        </p:spPr>
        <p:style>
          <a:lnRef idx="0"/>
          <a:fillRef idx="0"/>
          <a:effectRef idx="0"/>
          <a:fontRef idx="minor"/>
        </p:style>
        <p:txBody>
          <a:bodyPr lIns="0" rIns="0" tIns="0" bIns="0" anchor="t">
            <a:spAutoFit/>
          </a:bodyPr>
          <a:p>
            <a:pPr>
              <a:lnSpc>
                <a:spcPct val="100000"/>
              </a:lnSpc>
            </a:pPr>
            <a:endParaRPr b="0" lang="pt-BR" sz="2200" spc="-1" strike="noStrike">
              <a:solidFill>
                <a:srgbClr val="000000"/>
              </a:solidFill>
              <a:latin typeface="Arial"/>
            </a:endParaRPr>
          </a:p>
          <a:p>
            <a:pPr algn="ctr">
              <a:lnSpc>
                <a:spcPct val="100000"/>
              </a:lnSpc>
            </a:pPr>
            <a:r>
              <a:rPr b="1" lang="pt-BR" sz="3600" spc="-41" strike="noStrike">
                <a:solidFill>
                  <a:srgbClr val="ffc000"/>
                </a:solidFill>
                <a:latin typeface="Calibri"/>
                <a:ea typeface="DejaVu Sans"/>
              </a:rPr>
              <a:t>BB GESTÃO ÁGIL</a:t>
            </a:r>
            <a:endParaRPr b="0" lang="pt-BR" sz="3600" spc="-1" strike="noStrike">
              <a:solidFill>
                <a:srgbClr val="000000"/>
              </a:solidFill>
              <a:latin typeface="Arial"/>
            </a:endParaRPr>
          </a:p>
          <a:p>
            <a:pPr algn="ctr">
              <a:lnSpc>
                <a:spcPct val="100000"/>
              </a:lnSpc>
            </a:pPr>
            <a:r>
              <a:rPr b="1" lang="pt-BR" sz="3600" spc="-41" strike="noStrike">
                <a:solidFill>
                  <a:srgbClr val="ffc000"/>
                </a:solidFill>
                <a:latin typeface="Calibri"/>
                <a:ea typeface="DejaVu Sans"/>
              </a:rPr>
              <a:t>PLATAFORMA DO BANCO DO BRASIL</a:t>
            </a:r>
            <a:endParaRPr b="0" lang="pt-BR" sz="3600" spc="-1" strike="noStrike">
              <a:solidFill>
                <a:srgbClr val="000000"/>
              </a:solidFill>
              <a:latin typeface="Arial"/>
            </a:endParaRPr>
          </a:p>
          <a:p>
            <a:pPr algn="ctr">
              <a:lnSpc>
                <a:spcPct val="100000"/>
              </a:lnSpc>
            </a:pPr>
            <a:r>
              <a:rPr b="1" lang="pt-BR" sz="3600" spc="-41" strike="noStrike">
                <a:solidFill>
                  <a:srgbClr val="ffc000"/>
                </a:solidFill>
                <a:latin typeface="Calibri"/>
                <a:ea typeface="DejaVu Sans"/>
              </a:rPr>
              <a:t>https://www.bb.com.br</a:t>
            </a:r>
            <a:endParaRPr b="0" lang="pt-BR" sz="3600" spc="-1" strike="noStrike">
              <a:solidFill>
                <a:srgbClr val="000000"/>
              </a:solidFill>
              <a:latin typeface="Arial"/>
            </a:endParaRPr>
          </a:p>
          <a:p>
            <a:pPr algn="ctr">
              <a:lnSpc>
                <a:spcPct val="100000"/>
              </a:lnSpc>
            </a:pPr>
            <a:endParaRPr b="0" lang="pt-BR" sz="3600" spc="-1" strike="noStrike">
              <a:solidFill>
                <a:srgbClr val="000000"/>
              </a:solidFill>
              <a:latin typeface="Arial"/>
            </a:endParaRPr>
          </a:p>
          <a:p>
            <a:pPr algn="ctr">
              <a:lnSpc>
                <a:spcPct val="100000"/>
              </a:lnSpc>
            </a:pPr>
            <a:r>
              <a:rPr b="1" lang="pt-BR" sz="3600" spc="-41" strike="noStrike">
                <a:solidFill>
                  <a:srgbClr val="ffffff"/>
                </a:solidFill>
                <a:latin typeface="Calibri"/>
                <a:ea typeface="DejaVu Sans"/>
              </a:rPr>
              <a:t>Setor Público</a:t>
            </a:r>
            <a:endParaRPr b="0" lang="pt-BR" sz="3600" spc="-1" strike="noStrike">
              <a:solidFill>
                <a:srgbClr val="000000"/>
              </a:solidFill>
              <a:latin typeface="Arial"/>
            </a:endParaRPr>
          </a:p>
          <a:p>
            <a:pPr algn="ctr">
              <a:lnSpc>
                <a:spcPct val="100000"/>
              </a:lnSpc>
            </a:pPr>
            <a:endParaRPr b="0" lang="pt-BR" sz="3600" spc="-1" strike="noStrike">
              <a:solidFill>
                <a:srgbClr val="000000"/>
              </a:solidFill>
              <a:latin typeface="Arial"/>
            </a:endParaRPr>
          </a:p>
          <a:p>
            <a:pPr algn="ctr">
              <a:lnSpc>
                <a:spcPct val="100000"/>
              </a:lnSpc>
            </a:pPr>
            <a:r>
              <a:rPr b="1" lang="pt-BR" sz="3600" spc="-41" strike="noStrike">
                <a:solidFill>
                  <a:srgbClr val="ffc000"/>
                </a:solidFill>
                <a:latin typeface="Calibri"/>
                <a:ea typeface="DejaVu Sans"/>
              </a:rPr>
              <a:t> </a:t>
            </a:r>
            <a:endParaRPr b="0" lang="pt-BR" sz="3600" spc="-1" strike="noStrike">
              <a:solidFill>
                <a:srgbClr val="000000"/>
              </a:solidFill>
              <a:latin typeface="Arial"/>
            </a:endParaRPr>
          </a:p>
          <a:p>
            <a:pPr>
              <a:lnSpc>
                <a:spcPct val="100000"/>
              </a:lnSpc>
            </a:pPr>
            <a:endParaRPr b="0" lang="pt-BR" sz="2200" spc="-1" strike="noStrike">
              <a:solidFill>
                <a:srgbClr val="000000"/>
              </a:solidFill>
              <a:latin typeface="Arial"/>
            </a:endParaRPr>
          </a:p>
          <a:p>
            <a:pPr>
              <a:lnSpc>
                <a:spcPct val="100000"/>
              </a:lnSpc>
            </a:pPr>
            <a:r>
              <a:rPr b="1" lang="pt-BR" sz="2200" spc="-41" strike="noStrike">
                <a:solidFill>
                  <a:srgbClr val="ffffff"/>
                </a:solidFill>
                <a:latin typeface="Calibri"/>
                <a:ea typeface="DejaVu Sans"/>
              </a:rPr>
              <a:t> </a:t>
            </a: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p:txBody>
      </p:sp>
      <p:sp>
        <p:nvSpPr>
          <p:cNvPr id="79" name="Rectangle 1"/>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80" name="CaixaDeTexto 10"/>
          <p:cNvSpPr/>
          <p:nvPr/>
        </p:nvSpPr>
        <p:spPr>
          <a:xfrm>
            <a:off x="720000" y="180000"/>
            <a:ext cx="7744680" cy="167436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endParaRPr b="0" lang="pt-BR" sz="2000" spc="-1" strike="noStrike">
              <a:solidFill>
                <a:srgbClr val="000000"/>
              </a:solidFill>
              <a:latin typeface="Arial"/>
            </a:endParaRPr>
          </a:p>
          <a:p>
            <a:pPr algn="ctr">
              <a:lnSpc>
                <a:spcPct val="100000"/>
              </a:lnSpc>
            </a:pPr>
            <a:r>
              <a:rPr b="1" lang="pt-BR" sz="2800" spc="-41" strike="noStrike">
                <a:solidFill>
                  <a:srgbClr val="ffffff"/>
                </a:solidFill>
                <a:latin typeface="Calibri"/>
                <a:ea typeface="DejaVu Sans"/>
              </a:rPr>
              <a:t>PRÉ REQUISITOS DO NOVO SISTEMA DE PRESTAÇÃO DE CONTAS FEDERAL (AGILIZASUAS INTEGRADO AO BB GESTÃO ÁGIL)</a:t>
            </a:r>
            <a:endParaRPr b="0" lang="pt-BR" sz="2800" spc="-1" strike="noStrike">
              <a:solidFill>
                <a:srgbClr val="000000"/>
              </a:solidFill>
              <a:latin typeface="Arial"/>
            </a:endParaRPr>
          </a:p>
        </p:txBody>
      </p:sp>
      <p:pic>
        <p:nvPicPr>
          <p:cNvPr id="81" name="Imagem 6" descr=""/>
          <p:cNvPicPr/>
          <p:nvPr/>
        </p:nvPicPr>
        <p:blipFill>
          <a:blip r:embed="rId2"/>
          <a:stretch/>
        </p:blipFill>
        <p:spPr>
          <a:xfrm>
            <a:off x="5413680" y="5945400"/>
            <a:ext cx="3248280" cy="645120"/>
          </a:xfrm>
          <a:prstGeom prst="rect">
            <a:avLst/>
          </a:prstGeom>
          <a:ln w="0">
            <a:noFill/>
          </a:ln>
        </p:spPr>
      </p:pic>
      <p:sp>
        <p:nvSpPr>
          <p:cNvPr id="82" name="CaixaDeTexto 11"/>
          <p:cNvSpPr/>
          <p:nvPr/>
        </p:nvSpPr>
        <p:spPr>
          <a:xfrm>
            <a:off x="786960" y="1599120"/>
            <a:ext cx="7744680" cy="1460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
        <p:nvSpPr>
          <p:cNvPr id="83" name="Retângulo 2"/>
          <p:cNvSpPr/>
          <p:nvPr/>
        </p:nvSpPr>
        <p:spPr>
          <a:xfrm>
            <a:off x="519480" y="1821600"/>
            <a:ext cx="7722360" cy="6034320"/>
          </a:xfrm>
          <a:prstGeom prst="rect">
            <a:avLst/>
          </a:prstGeom>
          <a:noFill/>
          <a:ln w="0">
            <a:noFill/>
          </a:ln>
        </p:spPr>
        <p:style>
          <a:lnRef idx="0"/>
          <a:fillRef idx="0"/>
          <a:effectRef idx="0"/>
          <a:fontRef idx="minor"/>
        </p:style>
        <p:txBody>
          <a:bodyPr wrap="none" lIns="0" rIns="0" tIns="0" bIns="0" anchor="t">
            <a:spAutoFit/>
          </a:bodyPr>
          <a:p>
            <a:pPr>
              <a:lnSpc>
                <a:spcPct val="100000"/>
              </a:lnSpc>
            </a:pPr>
            <a:endParaRPr b="0" lang="pt-BR" sz="2200" spc="-1" strike="noStrike">
              <a:solidFill>
                <a:srgbClr val="000000"/>
              </a:solidFill>
              <a:latin typeface="Arial"/>
            </a:endParaRPr>
          </a:p>
          <a:p>
            <a:pPr>
              <a:lnSpc>
                <a:spcPct val="100000"/>
              </a:lnSpc>
            </a:pPr>
            <a:r>
              <a:rPr b="1" lang="pt-BR" sz="2200" spc="-41" strike="noStrike">
                <a:solidFill>
                  <a:srgbClr val="ffffff"/>
                </a:solidFill>
                <a:latin typeface="Calibri"/>
                <a:ea typeface="DejaVu Sans"/>
              </a:rPr>
              <a:t>Pré-requisitos da solução para o município:</a:t>
            </a: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a:p>
            <a:pPr>
              <a:lnSpc>
                <a:spcPct val="100000"/>
              </a:lnSpc>
              <a:spcBef>
                <a:spcPts val="601"/>
              </a:spcBef>
            </a:pPr>
            <a:r>
              <a:rPr b="1" lang="pt-BR" sz="2200" spc="-41" strike="noStrike">
                <a:solidFill>
                  <a:srgbClr val="ffffff"/>
                </a:solidFill>
                <a:latin typeface="Calibri"/>
                <a:ea typeface="DejaVu Sans"/>
              </a:rPr>
              <a:t>I - SISTEMA BB GESTÃO ÁGIL:</a:t>
            </a:r>
            <a:endParaRPr b="0" lang="pt-BR" sz="2200" spc="-1" strike="noStrike">
              <a:solidFill>
                <a:srgbClr val="000000"/>
              </a:solidFill>
              <a:latin typeface="Arial"/>
            </a:endParaRPr>
          </a:p>
          <a:p>
            <a:pPr>
              <a:lnSpc>
                <a:spcPct val="100000"/>
              </a:lnSpc>
              <a:spcBef>
                <a:spcPts val="601"/>
              </a:spcBef>
            </a:pPr>
            <a:r>
              <a:rPr b="1" lang="pt-BR" sz="2200" spc="-41" strike="noStrike">
                <a:solidFill>
                  <a:srgbClr val="ffffff"/>
                </a:solidFill>
                <a:latin typeface="Calibri"/>
                <a:ea typeface="DejaVu Sans"/>
              </a:rPr>
              <a:t>a)  Acesso à internet via operadora de telefonia celular ou rede wi-fi;</a:t>
            </a:r>
            <a:endParaRPr b="0" lang="pt-BR" sz="2200" spc="-1" strike="noStrike">
              <a:solidFill>
                <a:srgbClr val="000000"/>
              </a:solidFill>
              <a:latin typeface="Arial"/>
            </a:endParaRPr>
          </a:p>
          <a:p>
            <a:pPr>
              <a:lnSpc>
                <a:spcPct val="100000"/>
              </a:lnSpc>
              <a:spcBef>
                <a:spcPts val="601"/>
              </a:spcBef>
            </a:pPr>
            <a:r>
              <a:rPr b="1" lang="pt-BR" sz="2200" spc="-41" strike="noStrike">
                <a:solidFill>
                  <a:srgbClr val="ffffff"/>
                </a:solidFill>
                <a:latin typeface="Calibri"/>
                <a:ea typeface="DejaVu Sans"/>
              </a:rPr>
              <a:t>b) Adesão ao BB Digital Setor Público ou BB Digital PJ;</a:t>
            </a:r>
            <a:endParaRPr b="0" lang="pt-BR" sz="2200" spc="-1" strike="noStrike">
              <a:solidFill>
                <a:srgbClr val="000000"/>
              </a:solidFill>
              <a:latin typeface="Arial"/>
            </a:endParaRPr>
          </a:p>
          <a:p>
            <a:pPr>
              <a:lnSpc>
                <a:spcPct val="100000"/>
              </a:lnSpc>
              <a:spcBef>
                <a:spcPts val="601"/>
              </a:spcBef>
            </a:pPr>
            <a:r>
              <a:rPr b="1" lang="pt-BR" sz="2200" spc="-41" strike="noStrike">
                <a:solidFill>
                  <a:srgbClr val="ffffff"/>
                </a:solidFill>
                <a:latin typeface="Calibri"/>
                <a:ea typeface="DejaVu Sans"/>
              </a:rPr>
              <a:t>c) Chave J e senha de acesso ao BB Digital (administrador e perfis);</a:t>
            </a:r>
            <a:endParaRPr b="0" lang="pt-BR" sz="2200" spc="-1" strike="noStrike">
              <a:solidFill>
                <a:srgbClr val="000000"/>
              </a:solidFill>
              <a:latin typeface="Arial"/>
            </a:endParaRPr>
          </a:p>
          <a:p>
            <a:pPr>
              <a:lnSpc>
                <a:spcPct val="100000"/>
              </a:lnSpc>
              <a:spcBef>
                <a:spcPts val="601"/>
              </a:spcBef>
            </a:pPr>
            <a:r>
              <a:rPr b="1" lang="pt-BR" sz="2200" spc="-41" strike="noStrike">
                <a:solidFill>
                  <a:srgbClr val="ffffff"/>
                </a:solidFill>
                <a:latin typeface="Calibri"/>
                <a:ea typeface="DejaVu Sans"/>
              </a:rPr>
              <a:t>d) Senha eletrônica da conta corrente (oito dígitos), para confirmação </a:t>
            </a:r>
            <a:endParaRPr b="0" lang="pt-BR" sz="2200" spc="-1" strike="noStrike">
              <a:solidFill>
                <a:srgbClr val="000000"/>
              </a:solidFill>
              <a:latin typeface="Arial"/>
            </a:endParaRPr>
          </a:p>
          <a:p>
            <a:pPr>
              <a:lnSpc>
                <a:spcPct val="100000"/>
              </a:lnSpc>
              <a:spcBef>
                <a:spcPts val="601"/>
              </a:spcBef>
            </a:pPr>
            <a:r>
              <a:rPr b="1" lang="pt-BR" sz="2200" spc="-41" strike="noStrike">
                <a:solidFill>
                  <a:srgbClr val="ffffff"/>
                </a:solidFill>
                <a:latin typeface="Calibri"/>
                <a:ea typeface="DejaVu Sans"/>
              </a:rPr>
              <a:t>das transações</a:t>
            </a:r>
            <a:endParaRPr b="0" lang="pt-BR" sz="2200" spc="-1" strike="noStrike">
              <a:solidFill>
                <a:srgbClr val="000000"/>
              </a:solidFill>
              <a:latin typeface="Arial"/>
            </a:endParaRPr>
          </a:p>
          <a:p>
            <a:pPr>
              <a:lnSpc>
                <a:spcPct val="100000"/>
              </a:lnSpc>
            </a:pPr>
            <a:endParaRPr b="0" lang="pt-BR" sz="1800" spc="-1" strike="noStrike">
              <a:solidFill>
                <a:srgbClr val="000000"/>
              </a:solidFill>
              <a:latin typeface="Arial"/>
            </a:endParaRPr>
          </a:p>
          <a:p>
            <a:pPr>
              <a:lnSpc>
                <a:spcPct val="100000"/>
              </a:lnSpc>
            </a:pPr>
            <a:r>
              <a:rPr b="1" lang="pt-BR" sz="1800" spc="-41" strike="noStrike">
                <a:solidFill>
                  <a:srgbClr val="ffffff"/>
                </a:solidFill>
                <a:latin typeface="Calibri"/>
                <a:ea typeface="DejaVu Sans"/>
              </a:rPr>
              <a:t>https://www.bb.com.br</a:t>
            </a:r>
            <a:endParaRPr b="0" lang="pt-BR" sz="1800" spc="-1" strike="noStrike">
              <a:solidFill>
                <a:srgbClr val="000000"/>
              </a:solidFill>
              <a:latin typeface="Arial"/>
            </a:endParaRPr>
          </a:p>
          <a:p>
            <a:pPr>
              <a:lnSpc>
                <a:spcPct val="100000"/>
              </a:lnSpc>
            </a:pPr>
            <a:endParaRPr b="0" lang="pt-BR" sz="2200" spc="-1" strike="noStrike">
              <a:solidFill>
                <a:srgbClr val="000000"/>
              </a:solidFill>
              <a:latin typeface="Arial"/>
            </a:endParaRPr>
          </a:p>
          <a:p>
            <a:pPr>
              <a:lnSpc>
                <a:spcPct val="100000"/>
              </a:lnSpc>
            </a:pPr>
            <a:r>
              <a:rPr b="1" lang="pt-BR" sz="2200" spc="-41" strike="noStrike">
                <a:solidFill>
                  <a:srgbClr val="ffffff"/>
                </a:solidFill>
                <a:latin typeface="Calibri"/>
                <a:ea typeface="DejaVu Sans"/>
              </a:rPr>
              <a:t> </a:t>
            </a: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p:txBody>
      </p:sp>
      <p:sp>
        <p:nvSpPr>
          <p:cNvPr id="84" name="Rectangle 1"/>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85" name="CaixaDeTexto 4"/>
          <p:cNvSpPr/>
          <p:nvPr/>
        </p:nvSpPr>
        <p:spPr>
          <a:xfrm>
            <a:off x="720000" y="0"/>
            <a:ext cx="8104680" cy="124776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endParaRPr b="0" lang="pt-BR" sz="2000" spc="-1" strike="noStrike">
              <a:solidFill>
                <a:srgbClr val="000000"/>
              </a:solidFill>
              <a:latin typeface="Arial"/>
            </a:endParaRPr>
          </a:p>
          <a:p>
            <a:pPr algn="ctr">
              <a:lnSpc>
                <a:spcPct val="100000"/>
              </a:lnSpc>
            </a:pPr>
            <a:r>
              <a:rPr b="1" lang="pt-BR" sz="2800" spc="-41" strike="noStrike">
                <a:solidFill>
                  <a:srgbClr val="ffffff"/>
                </a:solidFill>
                <a:latin typeface="Calibri"/>
                <a:ea typeface="DejaVu Sans"/>
              </a:rPr>
              <a:t>NOVO SISTEMA DE PRESTAÇÃO DE CONTAS FEDERAL (AGILIZASUAS INTEGRADO AO BB GESTÃO ÁGIL)</a:t>
            </a:r>
            <a:endParaRPr b="0" lang="pt-BR" sz="2800" spc="-1" strike="noStrike">
              <a:solidFill>
                <a:srgbClr val="000000"/>
              </a:solidFill>
              <a:latin typeface="Arial"/>
            </a:endParaRPr>
          </a:p>
        </p:txBody>
      </p:sp>
      <p:pic>
        <p:nvPicPr>
          <p:cNvPr id="86" name="Imagem 4" descr=""/>
          <p:cNvPicPr/>
          <p:nvPr/>
        </p:nvPicPr>
        <p:blipFill>
          <a:blip r:embed="rId2"/>
          <a:stretch/>
        </p:blipFill>
        <p:spPr>
          <a:xfrm>
            <a:off x="5413680" y="5945400"/>
            <a:ext cx="3248280" cy="645120"/>
          </a:xfrm>
          <a:prstGeom prst="rect">
            <a:avLst/>
          </a:prstGeom>
          <a:ln w="0">
            <a:noFill/>
          </a:ln>
        </p:spPr>
      </p:pic>
      <p:sp>
        <p:nvSpPr>
          <p:cNvPr id="87" name="CaixaDeTexto 7"/>
          <p:cNvSpPr/>
          <p:nvPr/>
        </p:nvSpPr>
        <p:spPr>
          <a:xfrm>
            <a:off x="540000" y="1260000"/>
            <a:ext cx="7991640" cy="682344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r>
              <a:rPr b="1" lang="pt-BR" sz="2200" spc="-41" strike="noStrike">
                <a:solidFill>
                  <a:srgbClr val="ffffff"/>
                </a:solidFill>
                <a:latin typeface="Calibri"/>
                <a:ea typeface="DejaVu Sans"/>
              </a:rPr>
              <a:t>Como cadastrar no BB Gestão Ágil?</a:t>
            </a:r>
            <a:endParaRPr b="0" lang="pt-BR" sz="2200" spc="-1" strike="noStrike">
              <a:solidFill>
                <a:srgbClr val="000000"/>
              </a:solidFill>
              <a:latin typeface="Arial"/>
            </a:endParaRPr>
          </a:p>
          <a:p>
            <a:pPr algn="just">
              <a:lnSpc>
                <a:spcPct val="100000"/>
              </a:lnSpc>
            </a:pPr>
            <a:r>
              <a:rPr b="1" lang="pt-BR" sz="2200" spc="-41" strike="noStrike">
                <a:solidFill>
                  <a:srgbClr val="ffffff"/>
                </a:solidFill>
                <a:latin typeface="Calibri"/>
                <a:ea typeface="DejaVu Sans"/>
              </a:rPr>
              <a:t>O cadastro da “Chave J” é obtido junto ao Gerente do Banco do Brasil da região e precisa ser solicitada pelo representante da Instituição (Administrador – Secretário(a) de Assistência Social) para ACESSAR o AgilizaSuas/BB Gestão Ágil (Circular SNAS/DFNAS 02/2024)</a:t>
            </a: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r>
              <a:rPr b="1" lang="pt-BR" sz="2200" spc="-41" strike="noStrike">
                <a:solidFill>
                  <a:srgbClr val="ffffff"/>
                </a:solidFill>
                <a:latin typeface="Calibri"/>
                <a:ea typeface="DejaVu Sans"/>
              </a:rPr>
              <a:t>A “Chave J” é um código que todo usuário (Secretário de Assistência Social/Adjunto, Ordenador, Gestor e Técnicos) cadastrados recebem para acessar o Sistema. </a:t>
            </a: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r>
              <a:rPr b="1" lang="pt-BR" sz="2200" spc="-41" strike="noStrike">
                <a:solidFill>
                  <a:srgbClr val="ffffff"/>
                </a:solidFill>
                <a:latin typeface="Calibri"/>
                <a:ea typeface="DejaVu Sans"/>
              </a:rPr>
              <a:t>Após entrar com a “chave J” será solicitada uma senha para autenticação do usuário. A SENHA É DE USO PESSOAL E NÃO DEVE SER TRANSFERIDA A TERCEIROS.</a:t>
            </a: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88" name="CaixaDeTexto 4"/>
          <p:cNvSpPr/>
          <p:nvPr/>
        </p:nvSpPr>
        <p:spPr>
          <a:xfrm>
            <a:off x="323640" y="0"/>
            <a:ext cx="8496720" cy="155268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endParaRPr b="0" lang="pt-BR" sz="2000" spc="-1" strike="noStrike">
              <a:solidFill>
                <a:srgbClr val="000000"/>
              </a:solidFill>
              <a:latin typeface="Arial"/>
            </a:endParaRPr>
          </a:p>
          <a:p>
            <a:pPr algn="ctr">
              <a:lnSpc>
                <a:spcPct val="100000"/>
              </a:lnSpc>
            </a:pPr>
            <a:r>
              <a:rPr b="1" lang="pt-BR" sz="2400" spc="-41" strike="noStrike">
                <a:solidFill>
                  <a:srgbClr val="ffffff"/>
                </a:solidFill>
                <a:latin typeface="Calibri"/>
                <a:ea typeface="DejaVu Sans"/>
              </a:rPr>
              <a:t>NOVO SISTEMA DE PRESTAÇÃO DE CONTAS FEDERAL (AGILIZASUAS INTEGRADO AO BB GESTÃO ÁGIL)</a:t>
            </a:r>
            <a:endParaRPr b="0" lang="pt-BR" sz="2400" spc="-1" strike="noStrike">
              <a:solidFill>
                <a:srgbClr val="000000"/>
              </a:solidFill>
              <a:latin typeface="Arial"/>
            </a:endParaRPr>
          </a:p>
          <a:p>
            <a:pPr algn="ctr">
              <a:lnSpc>
                <a:spcPct val="100000"/>
              </a:lnSpc>
            </a:pPr>
            <a:endParaRPr b="0" lang="pt-BR" sz="2800" spc="-1" strike="noStrike">
              <a:solidFill>
                <a:srgbClr val="000000"/>
              </a:solidFill>
              <a:latin typeface="Arial"/>
            </a:endParaRPr>
          </a:p>
        </p:txBody>
      </p:sp>
      <p:sp>
        <p:nvSpPr>
          <p:cNvPr id="89" name="CaixaDeTexto 5"/>
          <p:cNvSpPr/>
          <p:nvPr/>
        </p:nvSpPr>
        <p:spPr>
          <a:xfrm>
            <a:off x="323640" y="1052640"/>
            <a:ext cx="8316000" cy="609156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r>
              <a:rPr b="1" lang="pt-BR" sz="2200" spc="-41" strike="noStrike">
                <a:solidFill>
                  <a:srgbClr val="ffffff"/>
                </a:solidFill>
                <a:latin typeface="Calibri"/>
                <a:ea typeface="DejaVu Sans"/>
              </a:rPr>
              <a:t>O Representante da Instituição (Administrador) tem a obrigação de ter acesso a “Chave J” das contas vinculadas ao FNAS junto ao Banco do Brasil.</a:t>
            </a: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r>
              <a:rPr b="1" lang="pt-BR" sz="2200" spc="-41" strike="noStrike">
                <a:solidFill>
                  <a:srgbClr val="ffffff"/>
                </a:solidFill>
                <a:latin typeface="Calibri"/>
                <a:ea typeface="DejaVu Sans"/>
              </a:rPr>
              <a:t>O  Representante (Administrador), após obter cadastro/perfil cadastra e permite o acesso dos demais  gestores e técnicos no Sistema integrado  BB Gestão Ágil do Banco do Brasil. </a:t>
            </a: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r>
              <a:rPr b="1" lang="pt-BR" sz="2200" spc="-41" strike="noStrike">
                <a:solidFill>
                  <a:srgbClr val="ffffff"/>
                </a:solidFill>
                <a:latin typeface="Calibri"/>
                <a:ea typeface="DejaVu Sans"/>
              </a:rPr>
              <a:t>O novo Sistema é  OBRIGATÓRIO para a Prestação de Contas 2024 das Contas do SUAS de recursos federais.</a:t>
            </a: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r>
              <a:rPr b="1" lang="pt-BR" sz="2200" spc="-41" strike="noStrike">
                <a:solidFill>
                  <a:srgbClr val="ffffff"/>
                </a:solidFill>
                <a:latin typeface="Calibri"/>
                <a:ea typeface="DejaVu Sans"/>
              </a:rPr>
              <a:t>O Sistema do Banco do Brasil já está disponível, desde agosto/2024 para alimentação dos dados da Prestação de Contas para o  lançamento  retroativo de todas as informações (2024) no novo Sistema. </a:t>
            </a: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1400" spc="-1" strike="noStrike">
              <a:solidFill>
                <a:srgbClr val="000000"/>
              </a:solidFill>
              <a:latin typeface="Arial"/>
            </a:endParaRPr>
          </a:p>
          <a:p>
            <a:pPr algn="just">
              <a:lnSpc>
                <a:spcPct val="100000"/>
              </a:lnSpc>
            </a:pPr>
            <a:endParaRPr b="0" lang="pt-BR" sz="1400" spc="-1" strike="noStrike">
              <a:solidFill>
                <a:srgbClr val="000000"/>
              </a:solidFill>
              <a:latin typeface="Arial"/>
            </a:endParaRPr>
          </a:p>
          <a:p>
            <a:pPr algn="just">
              <a:lnSpc>
                <a:spcPct val="100000"/>
              </a:lnSpc>
            </a:pPr>
            <a:endParaRPr b="0" lang="pt-BR" sz="1400" spc="-1" strike="noStrike">
              <a:solidFill>
                <a:srgbClr val="000000"/>
              </a:solidFill>
              <a:latin typeface="Arial"/>
            </a:endParaRPr>
          </a:p>
        </p:txBody>
      </p:sp>
      <p:sp>
        <p:nvSpPr>
          <p:cNvPr id="90" name="CaixaDeTexto 7"/>
          <p:cNvSpPr/>
          <p:nvPr/>
        </p:nvSpPr>
        <p:spPr>
          <a:xfrm>
            <a:off x="786960" y="1731960"/>
            <a:ext cx="7744680" cy="1460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91" name="CaixaDeTexto 12"/>
          <p:cNvSpPr/>
          <p:nvPr/>
        </p:nvSpPr>
        <p:spPr>
          <a:xfrm>
            <a:off x="467640" y="332640"/>
            <a:ext cx="8352720" cy="82116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pt-BR" sz="2400" spc="-41" strike="noStrike">
                <a:solidFill>
                  <a:srgbClr val="ffffff"/>
                </a:solidFill>
                <a:latin typeface="Calibri"/>
                <a:ea typeface="DejaVu Sans"/>
              </a:rPr>
              <a:t>ACESSO AO  NOVO SISTEMA DE PRESTAÇÃO DE CONTAS FEDERAL (AGILIZASUAS INTEGRADO AO BB GESTÃO ÁGIL)</a:t>
            </a:r>
            <a:endParaRPr b="0" lang="pt-BR" sz="2400" spc="-1" strike="noStrike">
              <a:solidFill>
                <a:srgbClr val="000000"/>
              </a:solidFill>
              <a:latin typeface="Arial"/>
            </a:endParaRPr>
          </a:p>
        </p:txBody>
      </p:sp>
      <p:pic>
        <p:nvPicPr>
          <p:cNvPr id="92" name="Imagem 7" descr=""/>
          <p:cNvPicPr/>
          <p:nvPr/>
        </p:nvPicPr>
        <p:blipFill>
          <a:blip r:embed="rId2"/>
          <a:stretch/>
        </p:blipFill>
        <p:spPr>
          <a:xfrm>
            <a:off x="5413680" y="5945400"/>
            <a:ext cx="3248280" cy="645120"/>
          </a:xfrm>
          <a:prstGeom prst="rect">
            <a:avLst/>
          </a:prstGeom>
          <a:ln w="0">
            <a:noFill/>
          </a:ln>
        </p:spPr>
      </p:pic>
      <p:sp>
        <p:nvSpPr>
          <p:cNvPr id="93" name="CaixaDeTexto 14"/>
          <p:cNvSpPr/>
          <p:nvPr/>
        </p:nvSpPr>
        <p:spPr>
          <a:xfrm>
            <a:off x="786960" y="1731960"/>
            <a:ext cx="7744680" cy="1460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
        <p:nvSpPr>
          <p:cNvPr id="94" name="Retângulo 4"/>
          <p:cNvSpPr/>
          <p:nvPr/>
        </p:nvSpPr>
        <p:spPr>
          <a:xfrm>
            <a:off x="360000" y="1342440"/>
            <a:ext cx="8636400" cy="56260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endParaRPr b="0" lang="pt-BR" sz="1400" spc="-1" strike="noStrike">
              <a:solidFill>
                <a:srgbClr val="000000"/>
              </a:solidFill>
              <a:latin typeface="Arial"/>
            </a:endParaRPr>
          </a:p>
          <a:p>
            <a:pPr>
              <a:lnSpc>
                <a:spcPct val="100000"/>
              </a:lnSpc>
            </a:pPr>
            <a:r>
              <a:rPr b="1" lang="pt-BR" sz="2200" spc="-41" strike="noStrike">
                <a:solidFill>
                  <a:srgbClr val="ffffff"/>
                </a:solidFill>
                <a:latin typeface="Calibri"/>
                <a:ea typeface="DejaVu Sans"/>
              </a:rPr>
              <a:t>A solução pode ser acessada via a web (</a:t>
            </a:r>
            <a:r>
              <a:rPr b="1" lang="pt-BR" sz="2200" spc="-41" strike="noStrike" u="sng">
                <a:solidFill>
                  <a:srgbClr val="0563c1"/>
                </a:solidFill>
                <a:uFillTx/>
                <a:latin typeface="Calibri"/>
                <a:ea typeface="DejaVu Sans"/>
                <a:hlinkClick r:id="rId3"/>
              </a:rPr>
              <a:t>www.bb.com.br</a:t>
            </a:r>
            <a:r>
              <a:rPr b="1" lang="pt-BR" sz="2200" spc="-41" strike="noStrike">
                <a:solidFill>
                  <a:srgbClr val="ffffff"/>
                </a:solidFill>
                <a:latin typeface="Calibri"/>
                <a:ea typeface="DejaVu Sans"/>
              </a:rPr>
              <a:t>), disponível no BB Digital PJ ou Setor Público e disponibilizada ao ente beneficiário/executante (Estado ou Município) do repasse, para que efetue a conciliação financeira e inclua as informações que facilitarão a prestação de contas. </a:t>
            </a:r>
            <a:endParaRPr b="0" lang="pt-BR" sz="2200" spc="-1" strike="noStrike">
              <a:solidFill>
                <a:srgbClr val="000000"/>
              </a:solidFill>
              <a:latin typeface="Arial"/>
            </a:endParaRPr>
          </a:p>
          <a:p>
            <a:pPr>
              <a:lnSpc>
                <a:spcPct val="100000"/>
              </a:lnSpc>
            </a:pPr>
            <a:r>
              <a:rPr b="1" lang="pt-BR" sz="2200" spc="-41" strike="noStrike">
                <a:solidFill>
                  <a:srgbClr val="ffffff"/>
                </a:solidFill>
                <a:latin typeface="Calibri"/>
                <a:ea typeface="DejaVu Sans"/>
              </a:rPr>
              <a:t>Para permissão de acesso precisa dos dados do técnico/gestor (RG, CPF e ato de nomeação).</a:t>
            </a: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a:p>
            <a:pPr>
              <a:lnSpc>
                <a:spcPct val="100000"/>
              </a:lnSpc>
            </a:pPr>
            <a:r>
              <a:rPr b="1" lang="pt-BR" sz="2200" spc="-41" strike="noStrike">
                <a:solidFill>
                  <a:srgbClr val="ffffff"/>
                </a:solidFill>
                <a:latin typeface="Calibri"/>
                <a:ea typeface="DejaVu Sans"/>
              </a:rPr>
              <a:t>Ao fazer  o primeiro acesso o Sistema poderá solicitar a instalação do Módulo de Segurança (Procurar a TI do ente beneficiário/executante). </a:t>
            </a:r>
            <a:endParaRPr b="0" lang="pt-BR" sz="2200" spc="-1" strike="noStrike">
              <a:solidFill>
                <a:srgbClr val="000000"/>
              </a:solidFill>
              <a:latin typeface="Arial"/>
            </a:endParaRPr>
          </a:p>
          <a:p>
            <a:pPr>
              <a:lnSpc>
                <a:spcPct val="100000"/>
              </a:lnSpc>
            </a:pPr>
            <a:r>
              <a:rPr b="1" lang="pt-BR" sz="2200" spc="-41" strike="noStrike">
                <a:solidFill>
                  <a:srgbClr val="ffffff"/>
                </a:solidFill>
                <a:latin typeface="Calibri"/>
                <a:ea typeface="DejaVu Sans"/>
              </a:rPr>
              <a:t>Neste caso precisa concordar com os termos de adesão ao módulo de segurança e cadastrar o  IP Do computador no Banco do Brasil  para somente depois permitir o   acesso com o login e senha previamente autorizados.</a:t>
            </a:r>
            <a:endParaRPr b="0" lang="pt-BR" sz="2200" spc="-1" strike="noStrike">
              <a:solidFill>
                <a:srgbClr val="000000"/>
              </a:solidFill>
              <a:latin typeface="Arial"/>
            </a:endParaRPr>
          </a:p>
          <a:p>
            <a:pPr>
              <a:lnSpc>
                <a:spcPct val="100000"/>
              </a:lnSpc>
            </a:pPr>
            <a:endParaRPr b="0" lang="pt-BR" sz="14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p:txBody>
      </p:sp>
      <p:sp>
        <p:nvSpPr>
          <p:cNvPr id="95" name="Rectangle 2"/>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96" name="CaixaDeTexto 25"/>
          <p:cNvSpPr/>
          <p:nvPr/>
        </p:nvSpPr>
        <p:spPr>
          <a:xfrm>
            <a:off x="323640" y="0"/>
            <a:ext cx="8492040" cy="112608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endParaRPr b="0" lang="pt-BR" sz="2000" spc="-1" strike="noStrike">
              <a:solidFill>
                <a:srgbClr val="000000"/>
              </a:solidFill>
              <a:latin typeface="Arial"/>
            </a:endParaRPr>
          </a:p>
          <a:p>
            <a:pPr algn="ctr">
              <a:lnSpc>
                <a:spcPct val="100000"/>
              </a:lnSpc>
            </a:pPr>
            <a:r>
              <a:rPr b="1" lang="pt-BR" sz="2400" spc="-41" strike="noStrike">
                <a:solidFill>
                  <a:srgbClr val="ffffff"/>
                </a:solidFill>
                <a:latin typeface="Calibri"/>
                <a:ea typeface="DejaVu Sans"/>
              </a:rPr>
              <a:t>PERFIS DE  ACESSO AO  NOVO SISTEMA DE PRESTAÇÃO DE CONTAS FEDERAL (AGILIZASUAS INTEGRADO AO BB GESTÃO ÁGIL)</a:t>
            </a:r>
            <a:endParaRPr b="0" lang="pt-BR" sz="2400" spc="-1" strike="noStrike">
              <a:solidFill>
                <a:srgbClr val="000000"/>
              </a:solidFill>
              <a:latin typeface="Arial"/>
            </a:endParaRPr>
          </a:p>
        </p:txBody>
      </p:sp>
      <p:pic>
        <p:nvPicPr>
          <p:cNvPr id="97" name="Imagem 12" descr=""/>
          <p:cNvPicPr/>
          <p:nvPr/>
        </p:nvPicPr>
        <p:blipFill>
          <a:blip r:embed="rId2"/>
          <a:stretch/>
        </p:blipFill>
        <p:spPr>
          <a:xfrm>
            <a:off x="5413680" y="5945400"/>
            <a:ext cx="3248280" cy="645120"/>
          </a:xfrm>
          <a:prstGeom prst="rect">
            <a:avLst/>
          </a:prstGeom>
          <a:ln w="0">
            <a:noFill/>
          </a:ln>
        </p:spPr>
      </p:pic>
      <p:sp>
        <p:nvSpPr>
          <p:cNvPr id="98" name="CaixaDeTexto 26"/>
          <p:cNvSpPr/>
          <p:nvPr/>
        </p:nvSpPr>
        <p:spPr>
          <a:xfrm>
            <a:off x="786960" y="1731960"/>
            <a:ext cx="7744680" cy="1460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
        <p:nvSpPr>
          <p:cNvPr id="99" name="Retângulo 9"/>
          <p:cNvSpPr/>
          <p:nvPr/>
        </p:nvSpPr>
        <p:spPr>
          <a:xfrm>
            <a:off x="180000" y="1980000"/>
            <a:ext cx="7744680" cy="126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endParaRPr b="0" lang="pt-BR" sz="1400" spc="-1" strike="noStrike">
              <a:solidFill>
                <a:srgbClr val="000000"/>
              </a:solidFill>
              <a:latin typeface="Arial"/>
            </a:endParaRPr>
          </a:p>
          <a:p>
            <a:pPr>
              <a:lnSpc>
                <a:spcPct val="100000"/>
              </a:lnSpc>
            </a:pPr>
            <a:endParaRPr b="0" lang="pt-BR" sz="14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p:txBody>
      </p:sp>
      <p:sp>
        <p:nvSpPr>
          <p:cNvPr id="100" name="Rectangle 7"/>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sp>
        <p:nvSpPr>
          <p:cNvPr id="101" name="Retângulo 75"/>
          <p:cNvSpPr/>
          <p:nvPr/>
        </p:nvSpPr>
        <p:spPr>
          <a:xfrm>
            <a:off x="360000" y="1440000"/>
            <a:ext cx="8455680" cy="5227920"/>
          </a:xfrm>
          <a:prstGeom prst="rect">
            <a:avLst/>
          </a:prstGeom>
          <a:noFill/>
          <a:ln w="0">
            <a:noFill/>
          </a:ln>
        </p:spPr>
        <p:style>
          <a:lnRef idx="0"/>
          <a:fillRef idx="0"/>
          <a:effectRef idx="0"/>
          <a:fontRef idx="minor"/>
        </p:style>
        <p:txBody>
          <a:bodyPr lIns="0" rIns="0" tIns="0" bIns="0" anchor="t">
            <a:noAutofit/>
          </a:bodyPr>
          <a:p>
            <a:pPr>
              <a:lnSpc>
                <a:spcPct val="100000"/>
              </a:lnSpc>
            </a:pPr>
            <a:r>
              <a:rPr b="1" lang="pt-BR" sz="2200" spc="-41" strike="noStrike">
                <a:solidFill>
                  <a:srgbClr val="ffffff"/>
                </a:solidFill>
                <a:latin typeface="Calibri"/>
                <a:ea typeface="DejaVu Sans"/>
              </a:rPr>
              <a:t>A critério do Administrador de Segurança, podem ser concedidos três tipos de acesso:</a:t>
            </a:r>
            <a:endParaRPr b="0" lang="pt-BR" sz="2200" spc="-1" strike="noStrike">
              <a:solidFill>
                <a:srgbClr val="000000"/>
              </a:solidFill>
              <a:latin typeface="Arial"/>
            </a:endParaRPr>
          </a:p>
          <a:p>
            <a:pPr>
              <a:lnSpc>
                <a:spcPct val="100000"/>
              </a:lnSpc>
            </a:pPr>
            <a:r>
              <a:rPr b="1" lang="pt-BR" sz="2200" spc="-41" strike="noStrike">
                <a:solidFill>
                  <a:srgbClr val="ffffff"/>
                </a:solidFill>
                <a:latin typeface="Calibri"/>
                <a:ea typeface="DejaVu Sans"/>
              </a:rPr>
              <a:t>1. Perfil de Consulta: consulta extrato e informações de prestação de contas já vinculadas aos lançamentos do extrato.</a:t>
            </a: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a:p>
            <a:pPr>
              <a:lnSpc>
                <a:spcPct val="100000"/>
              </a:lnSpc>
            </a:pPr>
            <a:r>
              <a:rPr b="1" lang="pt-BR" sz="2200" spc="-41" strike="noStrike">
                <a:solidFill>
                  <a:srgbClr val="ffffff"/>
                </a:solidFill>
                <a:latin typeface="Calibri"/>
                <a:ea typeface="DejaVu Sans"/>
              </a:rPr>
              <a:t>2. Perfil de Prestação de Contas: inserção de prestação de contas (inserção/edição/exclusão de dados no sistema).</a:t>
            </a: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a:p>
            <a:pPr>
              <a:lnSpc>
                <a:spcPct val="100000"/>
              </a:lnSpc>
            </a:pPr>
            <a:r>
              <a:rPr b="1" lang="pt-BR" sz="2200" spc="-41" strike="noStrike">
                <a:solidFill>
                  <a:srgbClr val="ffffff"/>
                </a:solidFill>
                <a:latin typeface="Calibri"/>
                <a:ea typeface="DejaVu Sans"/>
              </a:rPr>
              <a:t>3. Perfil de Finanças: consulta a painel de gestão com dados compilados da prestação de contas realizadas.</a:t>
            </a: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a:p>
            <a:pPr>
              <a:lnSpc>
                <a:spcPct val="100000"/>
              </a:lnSpc>
            </a:pPr>
            <a:r>
              <a:rPr b="1" lang="pt-BR" sz="2200" spc="-41" strike="noStrike">
                <a:solidFill>
                  <a:srgbClr val="ffffff"/>
                </a:solidFill>
                <a:latin typeface="Calibri"/>
                <a:ea typeface="DejaVu Sans"/>
              </a:rPr>
              <a:t>OBS: Podem ser concedidos os três tipos de acessos para cada chave J, à critério do Administrador de  Segurança. </a:t>
            </a:r>
            <a:endParaRPr b="0" lang="pt-BR" sz="2200" spc="-1" strike="noStrike">
              <a:solidFill>
                <a:srgbClr val="000000"/>
              </a:solidFill>
              <a:latin typeface="Arial"/>
            </a:endParaRPr>
          </a:p>
          <a:p>
            <a:pPr>
              <a:lnSpc>
                <a:spcPct val="100000"/>
              </a:lnSpc>
            </a:pPr>
            <a:r>
              <a:rPr b="1" lang="pt-BR" sz="2200" spc="-41" strike="noStrike">
                <a:solidFill>
                  <a:srgbClr val="ffffff"/>
                </a:solidFill>
                <a:latin typeface="Calibri"/>
                <a:ea typeface="DejaVu Sans"/>
              </a:rPr>
              <a:t>É importante alinhamento interno.</a:t>
            </a: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02" name="CaixaDeTexto 27"/>
          <p:cNvSpPr/>
          <p:nvPr/>
        </p:nvSpPr>
        <p:spPr>
          <a:xfrm>
            <a:off x="395640" y="404640"/>
            <a:ext cx="8496720" cy="82116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pt-BR" sz="2400" spc="-41" strike="noStrike">
                <a:solidFill>
                  <a:srgbClr val="ffffff"/>
                </a:solidFill>
                <a:latin typeface="Calibri"/>
                <a:ea typeface="DejaVu Sans"/>
              </a:rPr>
              <a:t>COMO PRESTAR CONTAS NO  NOVO SISTEMA DE PRESTAÇÃO DE CONTAS FEDERAL (AGILIZASUAS INTEGRADO AO BB GESTÃO ÁGIL)</a:t>
            </a:r>
            <a:endParaRPr b="0" lang="pt-BR" sz="2400" spc="-1" strike="noStrike">
              <a:solidFill>
                <a:srgbClr val="000000"/>
              </a:solidFill>
              <a:latin typeface="Arial"/>
            </a:endParaRPr>
          </a:p>
        </p:txBody>
      </p:sp>
      <p:pic>
        <p:nvPicPr>
          <p:cNvPr id="103" name="Imagem 13" descr=""/>
          <p:cNvPicPr/>
          <p:nvPr/>
        </p:nvPicPr>
        <p:blipFill>
          <a:blip r:embed="rId2"/>
          <a:stretch/>
        </p:blipFill>
        <p:spPr>
          <a:xfrm>
            <a:off x="5413680" y="5945400"/>
            <a:ext cx="3248280" cy="645120"/>
          </a:xfrm>
          <a:prstGeom prst="rect">
            <a:avLst/>
          </a:prstGeom>
          <a:ln w="0">
            <a:noFill/>
          </a:ln>
        </p:spPr>
      </p:pic>
      <p:sp>
        <p:nvSpPr>
          <p:cNvPr id="104" name="CaixaDeTexto 28"/>
          <p:cNvSpPr/>
          <p:nvPr/>
        </p:nvSpPr>
        <p:spPr>
          <a:xfrm>
            <a:off x="786960" y="1731960"/>
            <a:ext cx="7744680" cy="1460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
        <p:nvSpPr>
          <p:cNvPr id="105" name="Retângulo 10"/>
          <p:cNvSpPr/>
          <p:nvPr/>
        </p:nvSpPr>
        <p:spPr>
          <a:xfrm>
            <a:off x="180000" y="2700000"/>
            <a:ext cx="7744680" cy="126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endParaRPr b="0" lang="pt-BR" sz="1400" spc="-1" strike="noStrike">
              <a:solidFill>
                <a:srgbClr val="000000"/>
              </a:solidFill>
              <a:latin typeface="Arial"/>
            </a:endParaRPr>
          </a:p>
          <a:p>
            <a:pPr>
              <a:lnSpc>
                <a:spcPct val="100000"/>
              </a:lnSpc>
            </a:pPr>
            <a:endParaRPr b="0" lang="pt-BR" sz="14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p:txBody>
      </p:sp>
      <p:sp>
        <p:nvSpPr>
          <p:cNvPr id="106" name="Rectangle 8"/>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sp>
        <p:nvSpPr>
          <p:cNvPr id="107" name="Retângulo 81"/>
          <p:cNvSpPr/>
          <p:nvPr/>
        </p:nvSpPr>
        <p:spPr>
          <a:xfrm>
            <a:off x="540000" y="1800000"/>
            <a:ext cx="8455680" cy="3065040"/>
          </a:xfrm>
          <a:prstGeom prst="rect">
            <a:avLst/>
          </a:prstGeom>
          <a:noFill/>
          <a:ln w="0">
            <a:noFill/>
          </a:ln>
        </p:spPr>
        <p:style>
          <a:lnRef idx="0"/>
          <a:fillRef idx="0"/>
          <a:effectRef idx="0"/>
          <a:fontRef idx="minor"/>
        </p:style>
        <p:txBody>
          <a:bodyPr lIns="0" rIns="0" tIns="0" bIns="0" anchor="t">
            <a:noAutofit/>
          </a:bodyPr>
          <a:p>
            <a:pPr>
              <a:lnSpc>
                <a:spcPct val="100000"/>
              </a:lnSpc>
            </a:pPr>
            <a:r>
              <a:rPr b="1" lang="pt-BR" sz="2200" spc="-41" strike="noStrike">
                <a:solidFill>
                  <a:srgbClr val="ffffff"/>
                </a:solidFill>
                <a:latin typeface="Calibri"/>
                <a:ea typeface="DejaVu Sans"/>
              </a:rPr>
              <a:t>Ao acessar o BB Digital, com Chave J e senha, clique em:</a:t>
            </a: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a:p>
            <a:pPr>
              <a:lnSpc>
                <a:spcPct val="100000"/>
              </a:lnSpc>
            </a:pPr>
            <a:r>
              <a:rPr b="1" lang="pt-BR" sz="2200" spc="-41" strike="noStrike">
                <a:solidFill>
                  <a:srgbClr val="ffffff"/>
                </a:solidFill>
                <a:latin typeface="Calibri"/>
                <a:ea typeface="DejaVu Sans"/>
              </a:rPr>
              <a:t>GESTÃO ÁGIL &gt; PRESTAÇÃO DE CONTAS&gt;PRESTAR CONTAS.</a:t>
            </a: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a:p>
            <a:pPr>
              <a:lnSpc>
                <a:spcPct val="100000"/>
              </a:lnSpc>
            </a:pPr>
            <a:r>
              <a:rPr b="1" lang="pt-BR" sz="2200" spc="-41" strike="noStrike">
                <a:solidFill>
                  <a:srgbClr val="ffffff"/>
                </a:solidFill>
                <a:latin typeface="Calibri"/>
                <a:ea typeface="DejaVu Sans"/>
              </a:rPr>
              <a:t>Em todas as telas do sistema BB Gestão Ágil, no canto superior direito</a:t>
            </a:r>
            <a:endParaRPr b="0" lang="pt-BR" sz="2200" spc="-1" strike="noStrike">
              <a:solidFill>
                <a:srgbClr val="000000"/>
              </a:solidFill>
              <a:latin typeface="Arial"/>
            </a:endParaRPr>
          </a:p>
          <a:p>
            <a:pPr>
              <a:lnSpc>
                <a:spcPct val="100000"/>
              </a:lnSpc>
            </a:pPr>
            <a:r>
              <a:rPr b="1" lang="pt-BR" sz="2200" spc="-41" strike="noStrike">
                <a:solidFill>
                  <a:srgbClr val="ffffff"/>
                </a:solidFill>
                <a:latin typeface="Calibri"/>
                <a:ea typeface="DejaVu Sans"/>
              </a:rPr>
              <a:t>são disponibilizados um Tour Virtual e um Canal de Comunicação para</a:t>
            </a:r>
            <a:endParaRPr b="0" lang="pt-BR" sz="2200" spc="-1" strike="noStrike">
              <a:solidFill>
                <a:srgbClr val="000000"/>
              </a:solidFill>
              <a:latin typeface="Arial"/>
            </a:endParaRPr>
          </a:p>
          <a:p>
            <a:pPr>
              <a:lnSpc>
                <a:spcPct val="100000"/>
              </a:lnSpc>
            </a:pPr>
            <a:r>
              <a:rPr b="1" lang="pt-BR" sz="2200" spc="-41" strike="noStrike">
                <a:solidFill>
                  <a:srgbClr val="ffffff"/>
                </a:solidFill>
                <a:latin typeface="Calibri"/>
                <a:ea typeface="DejaVu Sans"/>
              </a:rPr>
              <a:t>feedback.</a:t>
            </a: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a:p>
            <a:pPr>
              <a:lnSpc>
                <a:spcPct val="100000"/>
              </a:lnSpc>
            </a:pPr>
            <a:r>
              <a:rPr b="1" lang="pt-BR" sz="2200" spc="-41" strike="noStrike">
                <a:solidFill>
                  <a:srgbClr val="ffffff"/>
                </a:solidFill>
                <a:latin typeface="Calibri"/>
                <a:ea typeface="DejaVu Sans"/>
              </a:rPr>
              <a:t>A solução é intuitiva e os beneficiários localizarão todas as suas contas cadastradas com a indicação do programa vinculado assim como o saldo disponível em cada uma.</a:t>
            </a: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08" name="CaixaDeTexto 33"/>
          <p:cNvSpPr/>
          <p:nvPr/>
        </p:nvSpPr>
        <p:spPr>
          <a:xfrm>
            <a:off x="467640" y="332640"/>
            <a:ext cx="8352720" cy="82116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pt-BR" sz="2400" spc="-41" strike="noStrike">
                <a:solidFill>
                  <a:srgbClr val="ffffff"/>
                </a:solidFill>
                <a:latin typeface="Calibri"/>
                <a:ea typeface="DejaVu Sans"/>
              </a:rPr>
              <a:t>COMO PRESTAR CONTAS NO  NOVO SISTEMA DE PRESTAÇÃO DE CONTAS FEDERAL (AGILIZASUAS INTEGRADO AO BB GESTÃO ÁGIL)</a:t>
            </a:r>
            <a:endParaRPr b="0" lang="pt-BR" sz="2400" spc="-1" strike="noStrike">
              <a:solidFill>
                <a:srgbClr val="000000"/>
              </a:solidFill>
              <a:latin typeface="Arial"/>
            </a:endParaRPr>
          </a:p>
        </p:txBody>
      </p:sp>
      <p:pic>
        <p:nvPicPr>
          <p:cNvPr id="109" name="Imagem 16" descr=""/>
          <p:cNvPicPr/>
          <p:nvPr/>
        </p:nvPicPr>
        <p:blipFill>
          <a:blip r:embed="rId2"/>
          <a:stretch/>
        </p:blipFill>
        <p:spPr>
          <a:xfrm>
            <a:off x="5413680" y="5945400"/>
            <a:ext cx="3248280" cy="645120"/>
          </a:xfrm>
          <a:prstGeom prst="rect">
            <a:avLst/>
          </a:prstGeom>
          <a:ln w="0">
            <a:noFill/>
          </a:ln>
        </p:spPr>
      </p:pic>
      <p:sp>
        <p:nvSpPr>
          <p:cNvPr id="110" name="CaixaDeTexto 34"/>
          <p:cNvSpPr/>
          <p:nvPr/>
        </p:nvSpPr>
        <p:spPr>
          <a:xfrm>
            <a:off x="786960" y="1731960"/>
            <a:ext cx="7744680" cy="1460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
        <p:nvSpPr>
          <p:cNvPr id="111" name="Retângulo 13"/>
          <p:cNvSpPr/>
          <p:nvPr/>
        </p:nvSpPr>
        <p:spPr>
          <a:xfrm>
            <a:off x="180000" y="2700000"/>
            <a:ext cx="7744680" cy="126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endParaRPr b="0" lang="pt-BR" sz="1400" spc="-1" strike="noStrike">
              <a:solidFill>
                <a:srgbClr val="000000"/>
              </a:solidFill>
              <a:latin typeface="Arial"/>
            </a:endParaRPr>
          </a:p>
          <a:p>
            <a:pPr>
              <a:lnSpc>
                <a:spcPct val="100000"/>
              </a:lnSpc>
            </a:pPr>
            <a:endParaRPr b="0" lang="pt-BR" sz="14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p:txBody>
      </p:sp>
      <p:sp>
        <p:nvSpPr>
          <p:cNvPr id="112" name="Rectangle 11"/>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sp>
        <p:nvSpPr>
          <p:cNvPr id="113" name="Retângulo 87"/>
          <p:cNvSpPr/>
          <p:nvPr/>
        </p:nvSpPr>
        <p:spPr>
          <a:xfrm>
            <a:off x="611640" y="1839600"/>
            <a:ext cx="8095680" cy="5018040"/>
          </a:xfrm>
          <a:prstGeom prst="rect">
            <a:avLst/>
          </a:prstGeom>
          <a:noFill/>
          <a:ln w="0">
            <a:noFill/>
          </a:ln>
        </p:spPr>
        <p:style>
          <a:lnRef idx="0"/>
          <a:fillRef idx="0"/>
          <a:effectRef idx="0"/>
          <a:fontRef idx="minor"/>
        </p:style>
        <p:txBody>
          <a:bodyPr lIns="0" rIns="0" tIns="0" bIns="0" anchor="t">
            <a:noAutofit/>
          </a:bodyPr>
          <a:p>
            <a:pPr algn="just">
              <a:lnSpc>
                <a:spcPct val="100000"/>
              </a:lnSpc>
            </a:pPr>
            <a:r>
              <a:rPr b="1" lang="pt-BR" sz="1600" spc="-41" strike="noStrike">
                <a:solidFill>
                  <a:srgbClr val="ffffff"/>
                </a:solidFill>
                <a:latin typeface="Arial"/>
                <a:ea typeface="DejaVu Sans"/>
              </a:rPr>
              <a:t>Ao clicar no lançamento é possível classificar conforme categorias pré-definidas pelo Repassador para o programa de governo ao qual a conta está vinculada. </a:t>
            </a:r>
            <a:endParaRPr b="0" lang="pt-BR" sz="1600" spc="-1" strike="noStrike">
              <a:solidFill>
                <a:srgbClr val="000000"/>
              </a:solidFill>
              <a:latin typeface="Arial"/>
            </a:endParaRPr>
          </a:p>
          <a:p>
            <a:pPr algn="just">
              <a:lnSpc>
                <a:spcPct val="100000"/>
              </a:lnSpc>
            </a:pPr>
            <a:r>
              <a:rPr b="1" lang="pt-BR" sz="1600" spc="-41" strike="noStrike">
                <a:solidFill>
                  <a:srgbClr val="ffffff"/>
                </a:solidFill>
                <a:latin typeface="Arial"/>
                <a:ea typeface="DejaVu Sans"/>
              </a:rPr>
              <a:t>Selecionada a categoria principal, novas opções para preenchimento aparecerão ao lado, caso haja subcategorias cadastradas.</a:t>
            </a:r>
            <a:endParaRPr b="0" lang="pt-BR" sz="1600" spc="-1" strike="noStrike">
              <a:solidFill>
                <a:srgbClr val="000000"/>
              </a:solidFill>
              <a:latin typeface="Arial"/>
            </a:endParaRPr>
          </a:p>
          <a:p>
            <a:pPr algn="just">
              <a:lnSpc>
                <a:spcPct val="100000"/>
              </a:lnSpc>
            </a:pPr>
            <a:endParaRPr b="0" lang="pt-BR" sz="1600" spc="-1" strike="noStrike">
              <a:solidFill>
                <a:srgbClr val="000000"/>
              </a:solidFill>
              <a:latin typeface="Arial"/>
            </a:endParaRPr>
          </a:p>
          <a:p>
            <a:pPr algn="just">
              <a:lnSpc>
                <a:spcPct val="100000"/>
              </a:lnSpc>
            </a:pPr>
            <a:r>
              <a:rPr b="1" lang="pt-BR" sz="1600" spc="-41" strike="noStrike">
                <a:solidFill>
                  <a:srgbClr val="ffffff"/>
                </a:solidFill>
                <a:latin typeface="Arial"/>
                <a:ea typeface="DejaVu Sans"/>
              </a:rPr>
              <a:t>É necessário classificar o lançamento até o último nível de subcategorias disponível. </a:t>
            </a:r>
            <a:endParaRPr b="0" lang="pt-BR" sz="1600" spc="-1" strike="noStrike">
              <a:solidFill>
                <a:srgbClr val="000000"/>
              </a:solidFill>
              <a:latin typeface="Arial"/>
            </a:endParaRPr>
          </a:p>
          <a:p>
            <a:pPr algn="just">
              <a:lnSpc>
                <a:spcPct val="100000"/>
              </a:lnSpc>
            </a:pPr>
            <a:r>
              <a:rPr b="1" lang="pt-BR" sz="1600" spc="-41" strike="noStrike">
                <a:solidFill>
                  <a:srgbClr val="ffffff"/>
                </a:solidFill>
                <a:latin typeface="Arial"/>
                <a:ea typeface="DejaVu Sans"/>
              </a:rPr>
              <a:t>O sistema permite apenas uma categoria e uma subcategoria por despesa.</a:t>
            </a:r>
            <a:endParaRPr b="0" lang="pt-BR" sz="1600" spc="-1" strike="noStrike">
              <a:solidFill>
                <a:srgbClr val="000000"/>
              </a:solidFill>
              <a:latin typeface="Arial"/>
            </a:endParaRPr>
          </a:p>
          <a:p>
            <a:pPr algn="just">
              <a:lnSpc>
                <a:spcPct val="100000"/>
              </a:lnSpc>
            </a:pPr>
            <a:endParaRPr b="0" lang="pt-BR" sz="1600" spc="-1" strike="noStrike">
              <a:solidFill>
                <a:srgbClr val="000000"/>
              </a:solidFill>
              <a:latin typeface="Arial"/>
            </a:endParaRPr>
          </a:p>
          <a:p>
            <a:pPr algn="just">
              <a:lnSpc>
                <a:spcPct val="100000"/>
              </a:lnSpc>
            </a:pPr>
            <a:r>
              <a:rPr b="1" lang="pt-BR" sz="1600" spc="-41" strike="noStrike">
                <a:solidFill>
                  <a:srgbClr val="ffffff"/>
                </a:solidFill>
                <a:latin typeface="Arial"/>
                <a:ea typeface="DejaVu Sans"/>
              </a:rPr>
              <a:t>O sistema critica quando os documentos de despesa  informados são inferiores ao débito, mas permite que superiores podem ser incluídos um ou mais documentos</a:t>
            </a:r>
            <a:r>
              <a:rPr b="1" lang="pt-BR" sz="1600" spc="-41" strike="noStrike">
                <a:solidFill>
                  <a:srgbClr val="ffffff"/>
                </a:solidFill>
                <a:latin typeface="Arial"/>
                <a:ea typeface="DejaVu Sans"/>
              </a:rPr>
              <a:t>	</a:t>
            </a:r>
            <a:r>
              <a:rPr b="1" lang="pt-BR" sz="1600" spc="-41" strike="noStrike">
                <a:solidFill>
                  <a:srgbClr val="ffffff"/>
                </a:solidFill>
                <a:latin typeface="Arial"/>
                <a:ea typeface="DejaVu Sans"/>
              </a:rPr>
              <a:t>de despesa que comprovem o débito</a:t>
            </a:r>
            <a:endParaRPr b="0" lang="pt-BR" sz="1600" spc="-1" strike="noStrike">
              <a:solidFill>
                <a:srgbClr val="000000"/>
              </a:solidFill>
              <a:latin typeface="Arial"/>
            </a:endParaRPr>
          </a:p>
          <a:p>
            <a:pPr algn="just">
              <a:lnSpc>
                <a:spcPct val="100000"/>
              </a:lnSpc>
            </a:pPr>
            <a:endParaRPr b="0" lang="pt-BR" sz="1600" spc="-1" strike="noStrike">
              <a:solidFill>
                <a:srgbClr val="000000"/>
              </a:solidFill>
              <a:latin typeface="Arial"/>
            </a:endParaRPr>
          </a:p>
          <a:p>
            <a:pPr algn="just">
              <a:lnSpc>
                <a:spcPct val="100000"/>
              </a:lnSpc>
            </a:pPr>
            <a:r>
              <a:rPr b="1" lang="pt-BR" sz="1600" spc="-41" strike="noStrike">
                <a:solidFill>
                  <a:srgbClr val="ffffff"/>
                </a:solidFill>
                <a:latin typeface="Arial"/>
                <a:ea typeface="DejaVu Sans"/>
              </a:rPr>
              <a:t>Se a despesa representar mais de uma categoria OU subcategoria listada, deve ser escolhida aquela mais relevante ou representativa</a:t>
            </a:r>
            <a:endParaRPr b="0" lang="pt-BR" sz="1600" spc="-1" strike="noStrike">
              <a:solidFill>
                <a:srgbClr val="000000"/>
              </a:solidFill>
              <a:latin typeface="Arial"/>
            </a:endParaRPr>
          </a:p>
          <a:p>
            <a:pPr>
              <a:lnSpc>
                <a:spcPct val="100000"/>
              </a:lnSpc>
            </a:pPr>
            <a:endParaRPr b="0" lang="pt-BR" sz="1800" spc="-1" strike="noStrike">
              <a:solidFill>
                <a:srgbClr val="000000"/>
              </a:solidFill>
              <a:latin typeface="Arial"/>
            </a:endParaRPr>
          </a:p>
          <a:p>
            <a:pPr>
              <a:lnSpc>
                <a:spcPct val="100000"/>
              </a:lnSpc>
            </a:pP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14" name="CaixaDeTexto 48"/>
          <p:cNvSpPr/>
          <p:nvPr/>
        </p:nvSpPr>
        <p:spPr>
          <a:xfrm>
            <a:off x="323640" y="260640"/>
            <a:ext cx="8640720" cy="82116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pt-BR" sz="2400" spc="-41" strike="noStrike">
                <a:solidFill>
                  <a:srgbClr val="ffffff"/>
                </a:solidFill>
                <a:latin typeface="Calibri"/>
                <a:ea typeface="DejaVu Sans"/>
              </a:rPr>
              <a:t>COMO PRESTAR CONTAS NO  NOVO SISTEMA DE PRESTAÇÃO DE CONTAS FEDERAL (AGILIZASUAS INTEGRADO AO BB GESTÃO ÁGIL)</a:t>
            </a:r>
            <a:endParaRPr b="0" lang="pt-BR" sz="2400" spc="-1" strike="noStrike">
              <a:solidFill>
                <a:srgbClr val="000000"/>
              </a:solidFill>
              <a:latin typeface="Arial"/>
            </a:endParaRPr>
          </a:p>
        </p:txBody>
      </p:sp>
      <p:sp>
        <p:nvSpPr>
          <p:cNvPr id="115" name="CaixaDeTexto 49"/>
          <p:cNvSpPr/>
          <p:nvPr/>
        </p:nvSpPr>
        <p:spPr>
          <a:xfrm>
            <a:off x="786960" y="1731960"/>
            <a:ext cx="7744680" cy="1460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
        <p:nvSpPr>
          <p:cNvPr id="116" name="Retângulo 21"/>
          <p:cNvSpPr/>
          <p:nvPr/>
        </p:nvSpPr>
        <p:spPr>
          <a:xfrm>
            <a:off x="180000" y="2700000"/>
            <a:ext cx="7744680" cy="126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endParaRPr b="0" lang="pt-BR" sz="1400" spc="-1" strike="noStrike">
              <a:solidFill>
                <a:srgbClr val="000000"/>
              </a:solidFill>
              <a:latin typeface="Arial"/>
            </a:endParaRPr>
          </a:p>
          <a:p>
            <a:pPr>
              <a:lnSpc>
                <a:spcPct val="100000"/>
              </a:lnSpc>
            </a:pPr>
            <a:endParaRPr b="0" lang="pt-BR" sz="14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p:txBody>
      </p:sp>
      <p:sp>
        <p:nvSpPr>
          <p:cNvPr id="117" name="Rectangle 19"/>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sp>
        <p:nvSpPr>
          <p:cNvPr id="118" name="Retângulo 93"/>
          <p:cNvSpPr/>
          <p:nvPr/>
        </p:nvSpPr>
        <p:spPr>
          <a:xfrm>
            <a:off x="683640" y="1340640"/>
            <a:ext cx="8095680" cy="501804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p:txBody>
      </p:sp>
      <p:graphicFrame>
        <p:nvGraphicFramePr>
          <p:cNvPr id="119" name="Tabela 94"/>
          <p:cNvGraphicFramePr/>
          <p:nvPr/>
        </p:nvGraphicFramePr>
        <p:xfrm>
          <a:off x="827640" y="1556640"/>
          <a:ext cx="7379280" cy="5001120"/>
        </p:xfrm>
        <a:graphic>
          <a:graphicData uri="http://schemas.openxmlformats.org/drawingml/2006/table">
            <a:tbl>
              <a:tblPr/>
              <a:tblGrid>
                <a:gridCol w="1131480"/>
                <a:gridCol w="3924720"/>
                <a:gridCol w="1305000"/>
                <a:gridCol w="1018440"/>
              </a:tblGrid>
              <a:tr h="333360">
                <a:tc>
                  <a:txBody>
                    <a:bodyPr lIns="90000" rIns="90000" anchor="t">
                      <a:noAutofit/>
                    </a:bodyPr>
                    <a:p>
                      <a:pPr marL="122400">
                        <a:lnSpc>
                          <a:spcPct val="100000"/>
                        </a:lnSpc>
                        <a:spcBef>
                          <a:spcPts val="615"/>
                        </a:spcBef>
                      </a:pPr>
                      <a:r>
                        <a:rPr b="1" lang="pt-BR" sz="1000" spc="-7" strike="noStrike">
                          <a:solidFill>
                            <a:srgbClr val="000000"/>
                          </a:solidFill>
                          <a:latin typeface="Arial"/>
                          <a:ea typeface="DejaVu Sans"/>
                        </a:rPr>
                        <a:t>Categoria</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marL="12240" algn="ctr">
                        <a:lnSpc>
                          <a:spcPct val="100000"/>
                        </a:lnSpc>
                        <a:spcBef>
                          <a:spcPts val="615"/>
                        </a:spcBef>
                      </a:pPr>
                      <a:r>
                        <a:rPr b="1" lang="pt-BR" sz="1000" spc="-7" strike="noStrike">
                          <a:solidFill>
                            <a:srgbClr val="000000"/>
                          </a:solidFill>
                          <a:latin typeface="Arial"/>
                          <a:ea typeface="DejaVu Sans"/>
                        </a:rPr>
                        <a:t>Subcategoria</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marL="51480">
                        <a:lnSpc>
                          <a:spcPct val="100000"/>
                        </a:lnSpc>
                        <a:spcBef>
                          <a:spcPts val="615"/>
                        </a:spcBef>
                      </a:pPr>
                      <a:r>
                        <a:rPr b="1" lang="pt-BR" sz="1000" spc="-1" strike="noStrike">
                          <a:solidFill>
                            <a:srgbClr val="000000"/>
                          </a:solidFill>
                          <a:latin typeface="Arial"/>
                          <a:ea typeface="DejaVu Sans"/>
                        </a:rPr>
                        <a:t>Documento</a:t>
                      </a:r>
                      <a:r>
                        <a:rPr b="1" lang="pt-BR" sz="1000" spc="43" strike="noStrike">
                          <a:solidFill>
                            <a:srgbClr val="000000"/>
                          </a:solidFill>
                          <a:latin typeface="Arial"/>
                          <a:ea typeface="DejaVu Sans"/>
                        </a:rPr>
                        <a:t> </a:t>
                      </a:r>
                      <a:r>
                        <a:rPr b="1" lang="pt-BR" sz="1000" spc="-7" strike="noStrike">
                          <a:solidFill>
                            <a:srgbClr val="000000"/>
                          </a:solidFill>
                          <a:latin typeface="Arial"/>
                          <a:ea typeface="DejaVu Sans"/>
                        </a:rPr>
                        <a:t>fiscal?</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marL="78480" indent="113040">
                        <a:lnSpc>
                          <a:spcPct val="110000"/>
                        </a:lnSpc>
                        <a:spcBef>
                          <a:spcPts val="232"/>
                        </a:spcBef>
                        <a:tabLst>
                          <a:tab algn="l" pos="0"/>
                        </a:tabLst>
                      </a:pPr>
                      <a:r>
                        <a:rPr b="1" lang="pt-BR" sz="1000" spc="-12" strike="noStrike">
                          <a:solidFill>
                            <a:srgbClr val="000000"/>
                          </a:solidFill>
                          <a:latin typeface="Arial"/>
                          <a:ea typeface="DejaVu Sans"/>
                        </a:rPr>
                        <a:t>Tipo </a:t>
                      </a:r>
                      <a:r>
                        <a:rPr b="1" lang="pt-BR" sz="1000" spc="-7" strike="noStrike">
                          <a:solidFill>
                            <a:srgbClr val="000000"/>
                          </a:solidFill>
                          <a:latin typeface="Arial"/>
                          <a:ea typeface="DejaVu Sans"/>
                        </a:rPr>
                        <a:t>Documento</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r>
              <a:tr h="190440">
                <a:tc>
                  <a:txBody>
                    <a:bodyPr lIns="90000" rIns="90000" anchor="t">
                      <a:noAutofit/>
                    </a:bodyPr>
                    <a:p>
                      <a:pPr>
                        <a:lnSpc>
                          <a:spcPct val="100000"/>
                        </a:lnSpc>
                      </a:pPr>
                      <a:r>
                        <a:rPr b="0" lang="pt-BR" sz="800" spc="-7" strike="noStrike">
                          <a:solidFill>
                            <a:srgbClr val="000000"/>
                          </a:solidFill>
                          <a:latin typeface="Arial"/>
                          <a:ea typeface="DejaVu Sans"/>
                        </a:rPr>
                        <a:t>Custeio</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ts val="635"/>
                        </a:lnSpc>
                        <a:spcBef>
                          <a:spcPts val="26"/>
                        </a:spcBef>
                      </a:pPr>
                      <a:r>
                        <a:rPr b="0" lang="pt-BR" sz="800" spc="-1" strike="noStrike">
                          <a:solidFill>
                            <a:srgbClr val="000000"/>
                          </a:solidFill>
                          <a:latin typeface="Times New Roman"/>
                          <a:ea typeface="DejaVu Sans"/>
                        </a:rPr>
                        <a:t>Combustíveis</a:t>
                      </a:r>
                      <a:r>
                        <a:rPr b="0" lang="pt-BR" sz="800" spc="29" strike="noStrike">
                          <a:solidFill>
                            <a:srgbClr val="000000"/>
                          </a:solidFill>
                          <a:latin typeface="Times New Roman"/>
                          <a:ea typeface="DejaVu Sans"/>
                        </a:rPr>
                        <a:t> </a:t>
                      </a:r>
                      <a:r>
                        <a:rPr b="0" lang="pt-BR" sz="800" spc="-1" strike="noStrike">
                          <a:solidFill>
                            <a:srgbClr val="000000"/>
                          </a:solidFill>
                          <a:latin typeface="Times New Roman"/>
                          <a:ea typeface="DejaVu Sans"/>
                        </a:rPr>
                        <a:t>e</a:t>
                      </a:r>
                      <a:r>
                        <a:rPr b="0" lang="pt-BR" sz="800" spc="32" strike="noStrike">
                          <a:solidFill>
                            <a:srgbClr val="000000"/>
                          </a:solidFill>
                          <a:latin typeface="Times New Roman"/>
                          <a:ea typeface="DejaVu Sans"/>
                        </a:rPr>
                        <a:t> </a:t>
                      </a:r>
                      <a:r>
                        <a:rPr b="0" lang="pt-BR" sz="800" spc="-1" strike="noStrike">
                          <a:solidFill>
                            <a:srgbClr val="000000"/>
                          </a:solidFill>
                          <a:latin typeface="Times New Roman"/>
                          <a:ea typeface="DejaVu Sans"/>
                        </a:rPr>
                        <a:t>Lubrificantes</a:t>
                      </a:r>
                      <a:r>
                        <a:rPr b="0" lang="pt-BR" sz="800" spc="32" strike="noStrike">
                          <a:solidFill>
                            <a:srgbClr val="000000"/>
                          </a:solidFill>
                          <a:latin typeface="Times New Roman"/>
                          <a:ea typeface="DejaVu Sans"/>
                        </a:rPr>
                        <a:t> </a:t>
                      </a:r>
                      <a:r>
                        <a:rPr b="0" lang="pt-BR" sz="800" spc="-7" strike="noStrike">
                          <a:solidFill>
                            <a:srgbClr val="000000"/>
                          </a:solidFill>
                          <a:latin typeface="Times New Roman"/>
                          <a:ea typeface="DejaVu Sans"/>
                        </a:rPr>
                        <a:t>Automotivos</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800" spc="-15" strike="noStrike">
                          <a:solidFill>
                            <a:srgbClr val="000000"/>
                          </a:solidFill>
                          <a:latin typeface="Arial"/>
                          <a:ea typeface="DejaVu Sans"/>
                        </a:rPr>
                        <a:t>Sim</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800" spc="-1" strike="noStrike">
                          <a:solidFill>
                            <a:srgbClr val="000000"/>
                          </a:solidFill>
                          <a:latin typeface="Arial"/>
                          <a:ea typeface="DejaVu Sans"/>
                        </a:rPr>
                        <a:t>Notas</a:t>
                      </a:r>
                      <a:r>
                        <a:rPr b="0" lang="pt-BR" sz="800" spc="-26" strike="noStrike">
                          <a:solidFill>
                            <a:srgbClr val="000000"/>
                          </a:solidFill>
                          <a:latin typeface="Arial"/>
                          <a:ea typeface="DejaVu Sans"/>
                        </a:rPr>
                        <a:t> </a:t>
                      </a:r>
                      <a:r>
                        <a:rPr b="0" lang="pt-BR" sz="800" spc="-7" strike="noStrike">
                          <a:solidFill>
                            <a:srgbClr val="000000"/>
                          </a:solidFill>
                          <a:latin typeface="Arial"/>
                          <a:ea typeface="DejaVu Sans"/>
                        </a:rPr>
                        <a:t>Fiscais</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r>
              <a:tr h="190440">
                <a:tc>
                  <a:txBody>
                    <a:bodyPr lIns="90000" rIns="90000" anchor="t">
                      <a:noAutofit/>
                    </a:bodyPr>
                    <a:p>
                      <a:pPr>
                        <a:lnSpc>
                          <a:spcPct val="100000"/>
                        </a:lnSpc>
                      </a:pPr>
                      <a:r>
                        <a:rPr b="0" lang="pt-BR" sz="800" spc="-7" strike="noStrike">
                          <a:solidFill>
                            <a:srgbClr val="000000"/>
                          </a:solidFill>
                          <a:latin typeface="Arial"/>
                          <a:ea typeface="DejaVu Sans"/>
                        </a:rPr>
                        <a:t>Custeio</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ts val="635"/>
                        </a:lnSpc>
                        <a:spcBef>
                          <a:spcPts val="26"/>
                        </a:spcBef>
                      </a:pPr>
                      <a:r>
                        <a:rPr b="0" lang="pt-BR" sz="800" spc="-1" strike="noStrike">
                          <a:solidFill>
                            <a:srgbClr val="000000"/>
                          </a:solidFill>
                          <a:latin typeface="Times New Roman"/>
                          <a:ea typeface="DejaVu Sans"/>
                        </a:rPr>
                        <a:t>Conta</a:t>
                      </a:r>
                      <a:r>
                        <a:rPr b="0" lang="pt-BR" sz="800" spc="-26" strike="noStrike">
                          <a:solidFill>
                            <a:srgbClr val="000000"/>
                          </a:solidFill>
                          <a:latin typeface="Times New Roman"/>
                          <a:ea typeface="DejaVu Sans"/>
                        </a:rPr>
                        <a:t> </a:t>
                      </a:r>
                      <a:r>
                        <a:rPr b="0" lang="pt-BR" sz="800" spc="-1" strike="noStrike">
                          <a:solidFill>
                            <a:srgbClr val="000000"/>
                          </a:solidFill>
                          <a:latin typeface="Times New Roman"/>
                          <a:ea typeface="DejaVu Sans"/>
                        </a:rPr>
                        <a:t>de</a:t>
                      </a:r>
                      <a:r>
                        <a:rPr b="0" lang="pt-BR" sz="800" spc="-21" strike="noStrike">
                          <a:solidFill>
                            <a:srgbClr val="000000"/>
                          </a:solidFill>
                          <a:latin typeface="Times New Roman"/>
                          <a:ea typeface="DejaVu Sans"/>
                        </a:rPr>
                        <a:t> </a:t>
                      </a:r>
                      <a:r>
                        <a:rPr b="0" lang="pt-BR" sz="800" spc="-1" strike="noStrike">
                          <a:solidFill>
                            <a:srgbClr val="000000"/>
                          </a:solidFill>
                          <a:latin typeface="Times New Roman"/>
                          <a:ea typeface="DejaVu Sans"/>
                        </a:rPr>
                        <a:t>Água</a:t>
                      </a:r>
                      <a:r>
                        <a:rPr b="0" lang="pt-BR" sz="800" spc="-21" strike="noStrike">
                          <a:solidFill>
                            <a:srgbClr val="000000"/>
                          </a:solidFill>
                          <a:latin typeface="Times New Roman"/>
                          <a:ea typeface="DejaVu Sans"/>
                        </a:rPr>
                        <a:t> </a:t>
                      </a:r>
                      <a:r>
                        <a:rPr b="0" lang="pt-BR" sz="800" spc="-1" strike="noStrike">
                          <a:solidFill>
                            <a:srgbClr val="000000"/>
                          </a:solidFill>
                          <a:latin typeface="Times New Roman"/>
                          <a:ea typeface="DejaVu Sans"/>
                        </a:rPr>
                        <a:t>e</a:t>
                      </a:r>
                      <a:r>
                        <a:rPr b="0" lang="pt-BR" sz="800" spc="-26" strike="noStrike">
                          <a:solidFill>
                            <a:srgbClr val="000000"/>
                          </a:solidFill>
                          <a:latin typeface="Times New Roman"/>
                          <a:ea typeface="DejaVu Sans"/>
                        </a:rPr>
                        <a:t> </a:t>
                      </a:r>
                      <a:r>
                        <a:rPr b="0" lang="pt-BR" sz="800" spc="-7" strike="noStrike">
                          <a:solidFill>
                            <a:srgbClr val="000000"/>
                          </a:solidFill>
                          <a:latin typeface="Times New Roman"/>
                          <a:ea typeface="DejaVu Sans"/>
                        </a:rPr>
                        <a:t>Esgoto</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800" spc="-15" strike="noStrike">
                          <a:solidFill>
                            <a:srgbClr val="000000"/>
                          </a:solidFill>
                          <a:latin typeface="Arial"/>
                          <a:ea typeface="DejaVu Sans"/>
                        </a:rPr>
                        <a:t>Sim</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800" spc="-7" strike="noStrike">
                          <a:solidFill>
                            <a:srgbClr val="000000"/>
                          </a:solidFill>
                          <a:latin typeface="Arial"/>
                          <a:ea typeface="DejaVu Sans"/>
                        </a:rPr>
                        <a:t>Recibo</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r>
              <a:tr h="190440">
                <a:tc>
                  <a:txBody>
                    <a:bodyPr lIns="90000" rIns="90000" anchor="t">
                      <a:noAutofit/>
                    </a:bodyPr>
                    <a:p>
                      <a:pPr>
                        <a:lnSpc>
                          <a:spcPct val="100000"/>
                        </a:lnSpc>
                      </a:pPr>
                      <a:r>
                        <a:rPr b="0" lang="pt-BR" sz="800" spc="-7" strike="noStrike">
                          <a:solidFill>
                            <a:srgbClr val="000000"/>
                          </a:solidFill>
                          <a:latin typeface="Arial"/>
                          <a:ea typeface="DejaVu Sans"/>
                        </a:rPr>
                        <a:t>Custeio</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ts val="635"/>
                        </a:lnSpc>
                        <a:spcBef>
                          <a:spcPts val="26"/>
                        </a:spcBef>
                      </a:pPr>
                      <a:r>
                        <a:rPr b="0" lang="pt-BR" sz="800" spc="-1" strike="noStrike">
                          <a:solidFill>
                            <a:srgbClr val="000000"/>
                          </a:solidFill>
                          <a:latin typeface="Times New Roman"/>
                          <a:ea typeface="DejaVu Sans"/>
                        </a:rPr>
                        <a:t>Conta</a:t>
                      </a:r>
                      <a:r>
                        <a:rPr b="0" lang="pt-BR" sz="800" spc="-26" strike="noStrike">
                          <a:solidFill>
                            <a:srgbClr val="000000"/>
                          </a:solidFill>
                          <a:latin typeface="Times New Roman"/>
                          <a:ea typeface="DejaVu Sans"/>
                        </a:rPr>
                        <a:t> </a:t>
                      </a:r>
                      <a:r>
                        <a:rPr b="0" lang="pt-BR" sz="800" spc="-1" strike="noStrike">
                          <a:solidFill>
                            <a:srgbClr val="000000"/>
                          </a:solidFill>
                          <a:latin typeface="Times New Roman"/>
                          <a:ea typeface="DejaVu Sans"/>
                        </a:rPr>
                        <a:t>de</a:t>
                      </a:r>
                      <a:r>
                        <a:rPr b="0" lang="pt-BR" sz="800" spc="-21" strike="noStrike">
                          <a:solidFill>
                            <a:srgbClr val="000000"/>
                          </a:solidFill>
                          <a:latin typeface="Times New Roman"/>
                          <a:ea typeface="DejaVu Sans"/>
                        </a:rPr>
                        <a:t> </a:t>
                      </a:r>
                      <a:r>
                        <a:rPr b="0" lang="pt-BR" sz="800" spc="-15" strike="noStrike">
                          <a:solidFill>
                            <a:srgbClr val="000000"/>
                          </a:solidFill>
                          <a:latin typeface="Times New Roman"/>
                          <a:ea typeface="DejaVu Sans"/>
                        </a:rPr>
                        <a:t>Luz</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800" spc="-15" strike="noStrike">
                          <a:solidFill>
                            <a:srgbClr val="000000"/>
                          </a:solidFill>
                          <a:latin typeface="Arial"/>
                          <a:ea typeface="DejaVu Sans"/>
                        </a:rPr>
                        <a:t>Sim</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800" spc="-7" strike="noStrike">
                          <a:solidFill>
                            <a:srgbClr val="000000"/>
                          </a:solidFill>
                          <a:latin typeface="Arial"/>
                          <a:ea typeface="DejaVu Sans"/>
                        </a:rPr>
                        <a:t>Recibo</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r>
              <a:tr h="190440">
                <a:tc>
                  <a:txBody>
                    <a:bodyPr lIns="90000" rIns="90000" anchor="t">
                      <a:noAutofit/>
                    </a:bodyPr>
                    <a:p>
                      <a:pPr>
                        <a:lnSpc>
                          <a:spcPct val="100000"/>
                        </a:lnSpc>
                      </a:pPr>
                      <a:r>
                        <a:rPr b="0" lang="pt-BR" sz="800" spc="-7" strike="noStrike">
                          <a:solidFill>
                            <a:srgbClr val="000000"/>
                          </a:solidFill>
                          <a:latin typeface="Arial"/>
                          <a:ea typeface="DejaVu Sans"/>
                        </a:rPr>
                        <a:t>Custeio</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ts val="635"/>
                        </a:lnSpc>
                        <a:spcBef>
                          <a:spcPts val="26"/>
                        </a:spcBef>
                      </a:pPr>
                      <a:r>
                        <a:rPr b="0" lang="pt-BR" sz="800" spc="-1" strike="noStrike">
                          <a:solidFill>
                            <a:srgbClr val="000000"/>
                          </a:solidFill>
                          <a:latin typeface="Times New Roman"/>
                          <a:ea typeface="DejaVu Sans"/>
                        </a:rPr>
                        <a:t>Gêneros</a:t>
                      </a:r>
                      <a:r>
                        <a:rPr b="0" lang="pt-BR" sz="800" spc="-32" strike="noStrike">
                          <a:solidFill>
                            <a:srgbClr val="000000"/>
                          </a:solidFill>
                          <a:latin typeface="Times New Roman"/>
                          <a:ea typeface="DejaVu Sans"/>
                        </a:rPr>
                        <a:t> </a:t>
                      </a:r>
                      <a:r>
                        <a:rPr b="0" lang="pt-BR" sz="800" spc="-1" strike="noStrike">
                          <a:solidFill>
                            <a:srgbClr val="000000"/>
                          </a:solidFill>
                          <a:latin typeface="Times New Roman"/>
                          <a:ea typeface="DejaVu Sans"/>
                        </a:rPr>
                        <a:t>de</a:t>
                      </a:r>
                      <a:r>
                        <a:rPr b="0" lang="pt-BR" sz="800" spc="-29" strike="noStrike">
                          <a:solidFill>
                            <a:srgbClr val="000000"/>
                          </a:solidFill>
                          <a:latin typeface="Times New Roman"/>
                          <a:ea typeface="DejaVu Sans"/>
                        </a:rPr>
                        <a:t> </a:t>
                      </a:r>
                      <a:r>
                        <a:rPr b="0" lang="pt-BR" sz="800" spc="-7" strike="noStrike">
                          <a:solidFill>
                            <a:srgbClr val="000000"/>
                          </a:solidFill>
                          <a:latin typeface="Times New Roman"/>
                          <a:ea typeface="DejaVu Sans"/>
                        </a:rPr>
                        <a:t>Alimentação</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800" spc="-15" strike="noStrike">
                          <a:solidFill>
                            <a:srgbClr val="000000"/>
                          </a:solidFill>
                          <a:latin typeface="Arial"/>
                          <a:ea typeface="DejaVu Sans"/>
                        </a:rPr>
                        <a:t>Sim</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800" spc="-1" strike="noStrike">
                          <a:solidFill>
                            <a:srgbClr val="000000"/>
                          </a:solidFill>
                          <a:latin typeface="Arial"/>
                          <a:ea typeface="DejaVu Sans"/>
                        </a:rPr>
                        <a:t>Notas</a:t>
                      </a:r>
                      <a:r>
                        <a:rPr b="0" lang="pt-BR" sz="800" spc="-26" strike="noStrike">
                          <a:solidFill>
                            <a:srgbClr val="000000"/>
                          </a:solidFill>
                          <a:latin typeface="Arial"/>
                          <a:ea typeface="DejaVu Sans"/>
                        </a:rPr>
                        <a:t> </a:t>
                      </a:r>
                      <a:r>
                        <a:rPr b="0" lang="pt-BR" sz="800" spc="-7" strike="noStrike">
                          <a:solidFill>
                            <a:srgbClr val="000000"/>
                          </a:solidFill>
                          <a:latin typeface="Arial"/>
                          <a:ea typeface="DejaVu Sans"/>
                        </a:rPr>
                        <a:t>Fiscais</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r>
              <a:tr h="190440">
                <a:tc>
                  <a:txBody>
                    <a:bodyPr lIns="90000" rIns="90000" anchor="t">
                      <a:noAutofit/>
                    </a:bodyPr>
                    <a:p>
                      <a:pPr>
                        <a:lnSpc>
                          <a:spcPct val="100000"/>
                        </a:lnSpc>
                      </a:pPr>
                      <a:r>
                        <a:rPr b="0" lang="pt-BR" sz="800" spc="-7" strike="noStrike">
                          <a:solidFill>
                            <a:srgbClr val="000000"/>
                          </a:solidFill>
                          <a:latin typeface="Arial"/>
                          <a:ea typeface="DejaVu Sans"/>
                        </a:rPr>
                        <a:t>Custeio</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ts val="635"/>
                        </a:lnSpc>
                        <a:spcBef>
                          <a:spcPts val="26"/>
                        </a:spcBef>
                      </a:pPr>
                      <a:r>
                        <a:rPr b="0" lang="pt-BR" sz="800" spc="-1" strike="noStrike">
                          <a:solidFill>
                            <a:srgbClr val="000000"/>
                          </a:solidFill>
                          <a:latin typeface="Times New Roman"/>
                          <a:ea typeface="DejaVu Sans"/>
                        </a:rPr>
                        <a:t>Locação</a:t>
                      </a:r>
                      <a:r>
                        <a:rPr b="0" lang="pt-BR" sz="800" spc="-38" strike="noStrike">
                          <a:solidFill>
                            <a:srgbClr val="000000"/>
                          </a:solidFill>
                          <a:latin typeface="Times New Roman"/>
                          <a:ea typeface="DejaVu Sans"/>
                        </a:rPr>
                        <a:t> </a:t>
                      </a:r>
                      <a:r>
                        <a:rPr b="0" lang="pt-BR" sz="800" spc="-1" strike="noStrike">
                          <a:solidFill>
                            <a:srgbClr val="000000"/>
                          </a:solidFill>
                          <a:latin typeface="Times New Roman"/>
                          <a:ea typeface="DejaVu Sans"/>
                        </a:rPr>
                        <a:t>de</a:t>
                      </a:r>
                      <a:r>
                        <a:rPr b="0" lang="pt-BR" sz="800" spc="-38" strike="noStrike">
                          <a:solidFill>
                            <a:srgbClr val="000000"/>
                          </a:solidFill>
                          <a:latin typeface="Times New Roman"/>
                          <a:ea typeface="DejaVu Sans"/>
                        </a:rPr>
                        <a:t> </a:t>
                      </a:r>
                      <a:r>
                        <a:rPr b="0" lang="pt-BR" sz="800" spc="-7" strike="noStrike">
                          <a:solidFill>
                            <a:srgbClr val="000000"/>
                          </a:solidFill>
                          <a:latin typeface="Times New Roman"/>
                          <a:ea typeface="DejaVu Sans"/>
                        </a:rPr>
                        <a:t>Imóveis</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800" spc="-15" strike="noStrike">
                          <a:solidFill>
                            <a:srgbClr val="000000"/>
                          </a:solidFill>
                          <a:latin typeface="Arial"/>
                          <a:ea typeface="DejaVu Sans"/>
                        </a:rPr>
                        <a:t>Não</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800" spc="-7" strike="noStrike">
                          <a:solidFill>
                            <a:srgbClr val="000000"/>
                          </a:solidFill>
                          <a:latin typeface="Arial"/>
                          <a:ea typeface="DejaVu Sans"/>
                        </a:rPr>
                        <a:t>Recibo</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r>
              <a:tr h="190440">
                <a:tc>
                  <a:txBody>
                    <a:bodyPr lIns="90000" rIns="90000" anchor="t">
                      <a:noAutofit/>
                    </a:bodyPr>
                    <a:p>
                      <a:pPr>
                        <a:lnSpc>
                          <a:spcPct val="100000"/>
                        </a:lnSpc>
                      </a:pPr>
                      <a:r>
                        <a:rPr b="0" lang="pt-BR" sz="800" spc="-7" strike="noStrike">
                          <a:solidFill>
                            <a:srgbClr val="000000"/>
                          </a:solidFill>
                          <a:latin typeface="Arial"/>
                          <a:ea typeface="DejaVu Sans"/>
                        </a:rPr>
                        <a:t>Custeio</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ts val="635"/>
                        </a:lnSpc>
                        <a:spcBef>
                          <a:spcPts val="26"/>
                        </a:spcBef>
                      </a:pPr>
                      <a:r>
                        <a:rPr b="0" lang="pt-BR" sz="800" spc="-7" strike="noStrike">
                          <a:solidFill>
                            <a:srgbClr val="000000"/>
                          </a:solidFill>
                          <a:latin typeface="Times New Roman"/>
                          <a:ea typeface="DejaVu Sans"/>
                        </a:rPr>
                        <a:t>Locação de Materiais Permanentes</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800" spc="-15" strike="noStrike">
                          <a:solidFill>
                            <a:srgbClr val="000000"/>
                          </a:solidFill>
                          <a:latin typeface="Arial"/>
                          <a:ea typeface="DejaVu Sans"/>
                        </a:rPr>
                        <a:t>Sim</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800" spc="-7" strike="noStrike">
                          <a:solidFill>
                            <a:srgbClr val="000000"/>
                          </a:solidFill>
                          <a:latin typeface="Arial"/>
                          <a:ea typeface="DejaVu Sans"/>
                        </a:rPr>
                        <a:t>Recibo</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r>
              <a:tr h="190440">
                <a:tc>
                  <a:txBody>
                    <a:bodyPr lIns="90000" rIns="90000" anchor="t">
                      <a:noAutofit/>
                    </a:bodyPr>
                    <a:p>
                      <a:pPr>
                        <a:lnSpc>
                          <a:spcPct val="100000"/>
                        </a:lnSpc>
                      </a:pPr>
                      <a:r>
                        <a:rPr b="0" lang="pt-BR" sz="800" spc="-7" strike="noStrike">
                          <a:solidFill>
                            <a:srgbClr val="000000"/>
                          </a:solidFill>
                          <a:latin typeface="Arial"/>
                          <a:ea typeface="DejaVu Sans"/>
                        </a:rPr>
                        <a:t>Custeio</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ts val="635"/>
                        </a:lnSpc>
                        <a:spcBef>
                          <a:spcPts val="26"/>
                        </a:spcBef>
                      </a:pPr>
                      <a:r>
                        <a:rPr b="0" lang="pt-BR" sz="800" spc="-1" strike="noStrike">
                          <a:solidFill>
                            <a:srgbClr val="000000"/>
                          </a:solidFill>
                          <a:latin typeface="Times New Roman"/>
                          <a:ea typeface="DejaVu Sans"/>
                        </a:rPr>
                        <a:t>Locação</a:t>
                      </a:r>
                      <a:r>
                        <a:rPr b="0" lang="pt-BR" sz="800" spc="-38" strike="noStrike">
                          <a:solidFill>
                            <a:srgbClr val="000000"/>
                          </a:solidFill>
                          <a:latin typeface="Times New Roman"/>
                          <a:ea typeface="DejaVu Sans"/>
                        </a:rPr>
                        <a:t> </a:t>
                      </a:r>
                      <a:r>
                        <a:rPr b="0" lang="pt-BR" sz="800" spc="-1" strike="noStrike">
                          <a:solidFill>
                            <a:srgbClr val="000000"/>
                          </a:solidFill>
                          <a:latin typeface="Times New Roman"/>
                          <a:ea typeface="DejaVu Sans"/>
                        </a:rPr>
                        <a:t>de</a:t>
                      </a:r>
                      <a:r>
                        <a:rPr b="0" lang="pt-BR" sz="800" spc="-38" strike="noStrike">
                          <a:solidFill>
                            <a:srgbClr val="000000"/>
                          </a:solidFill>
                          <a:latin typeface="Times New Roman"/>
                          <a:ea typeface="DejaVu Sans"/>
                        </a:rPr>
                        <a:t> </a:t>
                      </a:r>
                      <a:r>
                        <a:rPr b="0" lang="pt-BR" sz="800" spc="-7" strike="noStrike">
                          <a:solidFill>
                            <a:srgbClr val="000000"/>
                          </a:solidFill>
                          <a:latin typeface="Times New Roman"/>
                          <a:ea typeface="DejaVu Sans"/>
                        </a:rPr>
                        <a:t>Veículos</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800" spc="-15" strike="noStrike">
                          <a:solidFill>
                            <a:srgbClr val="000000"/>
                          </a:solidFill>
                          <a:latin typeface="Arial"/>
                          <a:ea typeface="DejaVu Sans"/>
                        </a:rPr>
                        <a:t>Sim</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800" spc="-7" strike="noStrike">
                          <a:solidFill>
                            <a:srgbClr val="000000"/>
                          </a:solidFill>
                          <a:latin typeface="Arial"/>
                          <a:ea typeface="DejaVu Sans"/>
                        </a:rPr>
                        <a:t>Recibo</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r>
              <a:tr h="190440">
                <a:tc>
                  <a:txBody>
                    <a:bodyPr lIns="90000" rIns="90000" anchor="t">
                      <a:noAutofit/>
                    </a:bodyPr>
                    <a:p>
                      <a:pPr>
                        <a:lnSpc>
                          <a:spcPct val="100000"/>
                        </a:lnSpc>
                      </a:pPr>
                      <a:r>
                        <a:rPr b="0" lang="pt-BR" sz="800" spc="-7" strike="noStrike">
                          <a:solidFill>
                            <a:srgbClr val="000000"/>
                          </a:solidFill>
                          <a:latin typeface="Arial"/>
                          <a:ea typeface="DejaVu Sans"/>
                        </a:rPr>
                        <a:t>Custeio</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ts val="635"/>
                        </a:lnSpc>
                        <a:spcBef>
                          <a:spcPts val="26"/>
                        </a:spcBef>
                      </a:pPr>
                      <a:r>
                        <a:rPr b="0" lang="pt-BR" sz="800" spc="-1" strike="noStrike">
                          <a:solidFill>
                            <a:srgbClr val="000000"/>
                          </a:solidFill>
                          <a:latin typeface="Times New Roman"/>
                          <a:ea typeface="DejaVu Sans"/>
                        </a:rPr>
                        <a:t>Material</a:t>
                      </a:r>
                      <a:r>
                        <a:rPr b="0" lang="pt-BR" sz="800" spc="-26" strike="noStrike">
                          <a:solidFill>
                            <a:srgbClr val="000000"/>
                          </a:solidFill>
                          <a:latin typeface="Times New Roman"/>
                          <a:ea typeface="DejaVu Sans"/>
                        </a:rPr>
                        <a:t> </a:t>
                      </a:r>
                      <a:r>
                        <a:rPr b="0" lang="pt-BR" sz="800" spc="-1" strike="noStrike">
                          <a:solidFill>
                            <a:srgbClr val="000000"/>
                          </a:solidFill>
                          <a:latin typeface="Times New Roman"/>
                          <a:ea typeface="DejaVu Sans"/>
                        </a:rPr>
                        <a:t>de</a:t>
                      </a:r>
                      <a:r>
                        <a:rPr b="0" lang="pt-BR" sz="800" spc="-32" strike="noStrike">
                          <a:solidFill>
                            <a:srgbClr val="000000"/>
                          </a:solidFill>
                          <a:latin typeface="Times New Roman"/>
                          <a:ea typeface="DejaVu Sans"/>
                        </a:rPr>
                        <a:t> </a:t>
                      </a:r>
                      <a:r>
                        <a:rPr b="0" lang="pt-BR" sz="800" spc="-1" strike="noStrike">
                          <a:solidFill>
                            <a:srgbClr val="000000"/>
                          </a:solidFill>
                          <a:latin typeface="Times New Roman"/>
                          <a:ea typeface="DejaVu Sans"/>
                        </a:rPr>
                        <a:t>Cama,</a:t>
                      </a:r>
                      <a:r>
                        <a:rPr b="0" lang="pt-BR" sz="800" spc="-26" strike="noStrike">
                          <a:solidFill>
                            <a:srgbClr val="000000"/>
                          </a:solidFill>
                          <a:latin typeface="Times New Roman"/>
                          <a:ea typeface="DejaVu Sans"/>
                        </a:rPr>
                        <a:t> </a:t>
                      </a:r>
                      <a:r>
                        <a:rPr b="0" lang="pt-BR" sz="800" spc="-1" strike="noStrike">
                          <a:solidFill>
                            <a:srgbClr val="000000"/>
                          </a:solidFill>
                          <a:latin typeface="Times New Roman"/>
                          <a:ea typeface="DejaVu Sans"/>
                        </a:rPr>
                        <a:t>Mesa</a:t>
                      </a:r>
                      <a:r>
                        <a:rPr b="0" lang="pt-BR" sz="800" spc="-29" strike="noStrike">
                          <a:solidFill>
                            <a:srgbClr val="000000"/>
                          </a:solidFill>
                          <a:latin typeface="Times New Roman"/>
                          <a:ea typeface="DejaVu Sans"/>
                        </a:rPr>
                        <a:t> </a:t>
                      </a:r>
                      <a:r>
                        <a:rPr b="0" lang="pt-BR" sz="800" spc="-1" strike="noStrike">
                          <a:solidFill>
                            <a:srgbClr val="000000"/>
                          </a:solidFill>
                          <a:latin typeface="Times New Roman"/>
                          <a:ea typeface="DejaVu Sans"/>
                        </a:rPr>
                        <a:t>e</a:t>
                      </a:r>
                      <a:r>
                        <a:rPr b="0" lang="pt-BR" sz="800" spc="-29" strike="noStrike">
                          <a:solidFill>
                            <a:srgbClr val="000000"/>
                          </a:solidFill>
                          <a:latin typeface="Times New Roman"/>
                          <a:ea typeface="DejaVu Sans"/>
                        </a:rPr>
                        <a:t> </a:t>
                      </a:r>
                      <a:r>
                        <a:rPr b="0" lang="pt-BR" sz="800" spc="-7" strike="noStrike">
                          <a:solidFill>
                            <a:srgbClr val="000000"/>
                          </a:solidFill>
                          <a:latin typeface="Times New Roman"/>
                          <a:ea typeface="DejaVu Sans"/>
                        </a:rPr>
                        <a:t>Banho</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800" spc="-15" strike="noStrike">
                          <a:solidFill>
                            <a:srgbClr val="000000"/>
                          </a:solidFill>
                          <a:latin typeface="Arial"/>
                          <a:ea typeface="DejaVu Sans"/>
                        </a:rPr>
                        <a:t>Sim</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800" spc="-1" strike="noStrike">
                          <a:solidFill>
                            <a:srgbClr val="000000"/>
                          </a:solidFill>
                          <a:latin typeface="Arial"/>
                          <a:ea typeface="DejaVu Sans"/>
                        </a:rPr>
                        <a:t>Notas</a:t>
                      </a:r>
                      <a:r>
                        <a:rPr b="0" lang="pt-BR" sz="800" spc="-26" strike="noStrike">
                          <a:solidFill>
                            <a:srgbClr val="000000"/>
                          </a:solidFill>
                          <a:latin typeface="Arial"/>
                          <a:ea typeface="DejaVu Sans"/>
                        </a:rPr>
                        <a:t> </a:t>
                      </a:r>
                      <a:r>
                        <a:rPr b="0" lang="pt-BR" sz="800" spc="-7" strike="noStrike">
                          <a:solidFill>
                            <a:srgbClr val="000000"/>
                          </a:solidFill>
                          <a:latin typeface="Arial"/>
                          <a:ea typeface="DejaVu Sans"/>
                        </a:rPr>
                        <a:t>Fiscais</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r>
              <a:tr h="190440">
                <a:tc>
                  <a:txBody>
                    <a:bodyPr lIns="90000" rIns="90000" anchor="t">
                      <a:noAutofit/>
                    </a:bodyPr>
                    <a:p>
                      <a:pPr>
                        <a:lnSpc>
                          <a:spcPct val="100000"/>
                        </a:lnSpc>
                      </a:pPr>
                      <a:r>
                        <a:rPr b="0" lang="pt-BR" sz="800" spc="-7" strike="noStrike">
                          <a:solidFill>
                            <a:srgbClr val="000000"/>
                          </a:solidFill>
                          <a:latin typeface="Arial"/>
                          <a:ea typeface="DejaVu Sans"/>
                        </a:rPr>
                        <a:t>Custeio</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ts val="635"/>
                        </a:lnSpc>
                        <a:spcBef>
                          <a:spcPts val="26"/>
                        </a:spcBef>
                      </a:pPr>
                      <a:r>
                        <a:rPr b="0" lang="pt-BR" sz="800" spc="-1" strike="noStrike">
                          <a:solidFill>
                            <a:srgbClr val="000000"/>
                          </a:solidFill>
                          <a:latin typeface="Times New Roman"/>
                          <a:ea typeface="DejaVu Sans"/>
                        </a:rPr>
                        <a:t>Material</a:t>
                      </a:r>
                      <a:r>
                        <a:rPr b="0" lang="pt-BR" sz="800" spc="-24" strike="noStrike">
                          <a:solidFill>
                            <a:srgbClr val="000000"/>
                          </a:solidFill>
                          <a:latin typeface="Times New Roman"/>
                          <a:ea typeface="DejaVu Sans"/>
                        </a:rPr>
                        <a:t> </a:t>
                      </a:r>
                      <a:r>
                        <a:rPr b="0" lang="pt-BR" sz="800" spc="-1" strike="noStrike">
                          <a:solidFill>
                            <a:srgbClr val="000000"/>
                          </a:solidFill>
                          <a:latin typeface="Times New Roman"/>
                          <a:ea typeface="DejaVu Sans"/>
                        </a:rPr>
                        <a:t>de</a:t>
                      </a:r>
                      <a:r>
                        <a:rPr b="0" lang="pt-BR" sz="800" spc="-26" strike="noStrike">
                          <a:solidFill>
                            <a:srgbClr val="000000"/>
                          </a:solidFill>
                          <a:latin typeface="Times New Roman"/>
                          <a:ea typeface="DejaVu Sans"/>
                        </a:rPr>
                        <a:t> </a:t>
                      </a:r>
                      <a:r>
                        <a:rPr b="0" lang="pt-BR" sz="800" spc="-1" strike="noStrike">
                          <a:solidFill>
                            <a:srgbClr val="000000"/>
                          </a:solidFill>
                          <a:latin typeface="Times New Roman"/>
                          <a:ea typeface="DejaVu Sans"/>
                        </a:rPr>
                        <a:t>Copa</a:t>
                      </a:r>
                      <a:r>
                        <a:rPr b="0" lang="pt-BR" sz="800" spc="-26" strike="noStrike">
                          <a:solidFill>
                            <a:srgbClr val="000000"/>
                          </a:solidFill>
                          <a:latin typeface="Times New Roman"/>
                          <a:ea typeface="DejaVu Sans"/>
                        </a:rPr>
                        <a:t> </a:t>
                      </a:r>
                      <a:r>
                        <a:rPr b="0" lang="pt-BR" sz="800" spc="-1" strike="noStrike">
                          <a:solidFill>
                            <a:srgbClr val="000000"/>
                          </a:solidFill>
                          <a:latin typeface="Times New Roman"/>
                          <a:ea typeface="DejaVu Sans"/>
                        </a:rPr>
                        <a:t>e</a:t>
                      </a:r>
                      <a:r>
                        <a:rPr b="0" lang="pt-BR" sz="800" spc="-26" strike="noStrike">
                          <a:solidFill>
                            <a:srgbClr val="000000"/>
                          </a:solidFill>
                          <a:latin typeface="Times New Roman"/>
                          <a:ea typeface="DejaVu Sans"/>
                        </a:rPr>
                        <a:t> </a:t>
                      </a:r>
                      <a:r>
                        <a:rPr b="0" lang="pt-BR" sz="800" spc="-7" strike="noStrike">
                          <a:solidFill>
                            <a:srgbClr val="000000"/>
                          </a:solidFill>
                          <a:latin typeface="Times New Roman"/>
                          <a:ea typeface="DejaVu Sans"/>
                        </a:rPr>
                        <a:t>Cozinha</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800" spc="-15" strike="noStrike">
                          <a:solidFill>
                            <a:srgbClr val="000000"/>
                          </a:solidFill>
                          <a:latin typeface="Arial"/>
                          <a:ea typeface="DejaVu Sans"/>
                        </a:rPr>
                        <a:t>Sim</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800" spc="-1" strike="noStrike">
                          <a:solidFill>
                            <a:srgbClr val="000000"/>
                          </a:solidFill>
                          <a:latin typeface="Arial"/>
                          <a:ea typeface="DejaVu Sans"/>
                        </a:rPr>
                        <a:t>Notas</a:t>
                      </a:r>
                      <a:r>
                        <a:rPr b="0" lang="pt-BR" sz="800" spc="-26" strike="noStrike">
                          <a:solidFill>
                            <a:srgbClr val="000000"/>
                          </a:solidFill>
                          <a:latin typeface="Arial"/>
                          <a:ea typeface="DejaVu Sans"/>
                        </a:rPr>
                        <a:t> </a:t>
                      </a:r>
                      <a:r>
                        <a:rPr b="0" lang="pt-BR" sz="800" spc="-7" strike="noStrike">
                          <a:solidFill>
                            <a:srgbClr val="000000"/>
                          </a:solidFill>
                          <a:latin typeface="Arial"/>
                          <a:ea typeface="DejaVu Sans"/>
                        </a:rPr>
                        <a:t>Fiscais</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r>
              <a:tr h="190440">
                <a:tc>
                  <a:txBody>
                    <a:bodyPr lIns="90000" rIns="90000" anchor="t">
                      <a:noAutofit/>
                    </a:bodyPr>
                    <a:p>
                      <a:pPr>
                        <a:lnSpc>
                          <a:spcPct val="100000"/>
                        </a:lnSpc>
                      </a:pPr>
                      <a:r>
                        <a:rPr b="0" lang="pt-BR" sz="800" spc="-7" strike="noStrike">
                          <a:solidFill>
                            <a:srgbClr val="000000"/>
                          </a:solidFill>
                          <a:latin typeface="Arial"/>
                          <a:ea typeface="DejaVu Sans"/>
                        </a:rPr>
                        <a:t>Custeio</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ts val="635"/>
                        </a:lnSpc>
                        <a:spcBef>
                          <a:spcPts val="26"/>
                        </a:spcBef>
                      </a:pPr>
                      <a:r>
                        <a:rPr b="0" lang="pt-BR" sz="800" spc="-1" strike="noStrike">
                          <a:solidFill>
                            <a:srgbClr val="000000"/>
                          </a:solidFill>
                          <a:latin typeface="Times New Roman"/>
                          <a:ea typeface="DejaVu Sans"/>
                        </a:rPr>
                        <a:t>Material</a:t>
                      </a:r>
                      <a:r>
                        <a:rPr b="0" lang="pt-BR" sz="800" spc="-29" strike="noStrike">
                          <a:solidFill>
                            <a:srgbClr val="000000"/>
                          </a:solidFill>
                          <a:latin typeface="Times New Roman"/>
                          <a:ea typeface="DejaVu Sans"/>
                        </a:rPr>
                        <a:t> </a:t>
                      </a:r>
                      <a:r>
                        <a:rPr b="0" lang="pt-BR" sz="800" spc="-1" strike="noStrike">
                          <a:solidFill>
                            <a:srgbClr val="000000"/>
                          </a:solidFill>
                          <a:latin typeface="Times New Roman"/>
                          <a:ea typeface="DejaVu Sans"/>
                        </a:rPr>
                        <a:t>de</a:t>
                      </a:r>
                      <a:r>
                        <a:rPr b="0" lang="pt-BR" sz="800" spc="-32" strike="noStrike">
                          <a:solidFill>
                            <a:srgbClr val="000000"/>
                          </a:solidFill>
                          <a:latin typeface="Times New Roman"/>
                          <a:ea typeface="DejaVu Sans"/>
                        </a:rPr>
                        <a:t> </a:t>
                      </a:r>
                      <a:r>
                        <a:rPr b="0" lang="pt-BR" sz="800" spc="-7" strike="noStrike">
                          <a:solidFill>
                            <a:srgbClr val="000000"/>
                          </a:solidFill>
                          <a:latin typeface="Times New Roman"/>
                          <a:ea typeface="DejaVu Sans"/>
                        </a:rPr>
                        <a:t>Expediente</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800" spc="-15" strike="noStrike">
                          <a:solidFill>
                            <a:srgbClr val="000000"/>
                          </a:solidFill>
                          <a:latin typeface="Arial"/>
                          <a:ea typeface="DejaVu Sans"/>
                        </a:rPr>
                        <a:t>Sim</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800" spc="-1" strike="noStrike">
                          <a:solidFill>
                            <a:srgbClr val="000000"/>
                          </a:solidFill>
                          <a:latin typeface="Arial"/>
                          <a:ea typeface="DejaVu Sans"/>
                        </a:rPr>
                        <a:t>Notas</a:t>
                      </a:r>
                      <a:r>
                        <a:rPr b="0" lang="pt-BR" sz="800" spc="-26" strike="noStrike">
                          <a:solidFill>
                            <a:srgbClr val="000000"/>
                          </a:solidFill>
                          <a:latin typeface="Arial"/>
                          <a:ea typeface="DejaVu Sans"/>
                        </a:rPr>
                        <a:t> </a:t>
                      </a:r>
                      <a:r>
                        <a:rPr b="0" lang="pt-BR" sz="800" spc="-7" strike="noStrike">
                          <a:solidFill>
                            <a:srgbClr val="000000"/>
                          </a:solidFill>
                          <a:latin typeface="Arial"/>
                          <a:ea typeface="DejaVu Sans"/>
                        </a:rPr>
                        <a:t>Fiscais</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r>
              <a:tr h="190440">
                <a:tc>
                  <a:txBody>
                    <a:bodyPr lIns="90000" rIns="90000" anchor="t">
                      <a:noAutofit/>
                    </a:bodyPr>
                    <a:p>
                      <a:pPr>
                        <a:lnSpc>
                          <a:spcPct val="100000"/>
                        </a:lnSpc>
                      </a:pPr>
                      <a:r>
                        <a:rPr b="0" lang="pt-BR" sz="800" spc="-7" strike="noStrike">
                          <a:solidFill>
                            <a:srgbClr val="000000"/>
                          </a:solidFill>
                          <a:latin typeface="Arial"/>
                          <a:ea typeface="DejaVu Sans"/>
                        </a:rPr>
                        <a:t>Custeio</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ts val="635"/>
                        </a:lnSpc>
                        <a:spcBef>
                          <a:spcPts val="26"/>
                        </a:spcBef>
                      </a:pPr>
                      <a:r>
                        <a:rPr b="0" lang="pt-BR" sz="800" spc="-1" strike="noStrike">
                          <a:solidFill>
                            <a:srgbClr val="000000"/>
                          </a:solidFill>
                          <a:latin typeface="Times New Roman"/>
                          <a:ea typeface="DejaVu Sans"/>
                        </a:rPr>
                        <a:t>Material</a:t>
                      </a:r>
                      <a:r>
                        <a:rPr b="0" lang="pt-BR" sz="800" spc="-29" strike="noStrike">
                          <a:solidFill>
                            <a:srgbClr val="000000"/>
                          </a:solidFill>
                          <a:latin typeface="Times New Roman"/>
                          <a:ea typeface="DejaVu Sans"/>
                        </a:rPr>
                        <a:t> </a:t>
                      </a:r>
                      <a:r>
                        <a:rPr b="0" lang="pt-BR" sz="800" spc="-1" strike="noStrike">
                          <a:solidFill>
                            <a:srgbClr val="000000"/>
                          </a:solidFill>
                          <a:latin typeface="Times New Roman"/>
                          <a:ea typeface="DejaVu Sans"/>
                        </a:rPr>
                        <a:t>de</a:t>
                      </a:r>
                      <a:r>
                        <a:rPr b="0" lang="pt-BR" sz="800" spc="-29" strike="noStrike">
                          <a:solidFill>
                            <a:srgbClr val="000000"/>
                          </a:solidFill>
                          <a:latin typeface="Times New Roman"/>
                          <a:ea typeface="DejaVu Sans"/>
                        </a:rPr>
                        <a:t> </a:t>
                      </a:r>
                      <a:r>
                        <a:rPr b="0" lang="pt-BR" sz="800" spc="-1" strike="noStrike">
                          <a:solidFill>
                            <a:srgbClr val="000000"/>
                          </a:solidFill>
                          <a:latin typeface="Times New Roman"/>
                          <a:ea typeface="DejaVu Sans"/>
                        </a:rPr>
                        <a:t>Limpeza</a:t>
                      </a:r>
                      <a:r>
                        <a:rPr b="0" lang="pt-BR" sz="800" spc="-35" strike="noStrike">
                          <a:solidFill>
                            <a:srgbClr val="000000"/>
                          </a:solidFill>
                          <a:latin typeface="Times New Roman"/>
                          <a:ea typeface="DejaVu Sans"/>
                        </a:rPr>
                        <a:t> </a:t>
                      </a:r>
                      <a:r>
                        <a:rPr b="0" lang="pt-BR" sz="800" spc="-1" strike="noStrike">
                          <a:solidFill>
                            <a:srgbClr val="000000"/>
                          </a:solidFill>
                          <a:latin typeface="Times New Roman"/>
                          <a:ea typeface="DejaVu Sans"/>
                        </a:rPr>
                        <a:t>e</a:t>
                      </a:r>
                      <a:r>
                        <a:rPr b="0" lang="pt-BR" sz="800" spc="-32" strike="noStrike">
                          <a:solidFill>
                            <a:srgbClr val="000000"/>
                          </a:solidFill>
                          <a:latin typeface="Times New Roman"/>
                          <a:ea typeface="DejaVu Sans"/>
                        </a:rPr>
                        <a:t> </a:t>
                      </a:r>
                      <a:r>
                        <a:rPr b="0" lang="pt-BR" sz="800" spc="-1" strike="noStrike">
                          <a:solidFill>
                            <a:srgbClr val="000000"/>
                          </a:solidFill>
                          <a:latin typeface="Times New Roman"/>
                          <a:ea typeface="DejaVu Sans"/>
                        </a:rPr>
                        <a:t>Produção</a:t>
                      </a:r>
                      <a:r>
                        <a:rPr b="0" lang="pt-BR" sz="800" spc="-32" strike="noStrike">
                          <a:solidFill>
                            <a:srgbClr val="000000"/>
                          </a:solidFill>
                          <a:latin typeface="Times New Roman"/>
                          <a:ea typeface="DejaVu Sans"/>
                        </a:rPr>
                        <a:t> </a:t>
                      </a:r>
                      <a:r>
                        <a:rPr b="0" lang="pt-BR" sz="800" spc="-1" strike="noStrike">
                          <a:solidFill>
                            <a:srgbClr val="000000"/>
                          </a:solidFill>
                          <a:latin typeface="Times New Roman"/>
                          <a:ea typeface="DejaVu Sans"/>
                        </a:rPr>
                        <a:t>de</a:t>
                      </a:r>
                      <a:r>
                        <a:rPr b="0" lang="pt-BR" sz="800" spc="-26" strike="noStrike">
                          <a:solidFill>
                            <a:srgbClr val="000000"/>
                          </a:solidFill>
                          <a:latin typeface="Times New Roman"/>
                          <a:ea typeface="DejaVu Sans"/>
                        </a:rPr>
                        <a:t> </a:t>
                      </a:r>
                      <a:r>
                        <a:rPr b="0" lang="pt-BR" sz="800" spc="-7" strike="noStrike">
                          <a:solidFill>
                            <a:srgbClr val="000000"/>
                          </a:solidFill>
                          <a:latin typeface="Times New Roman"/>
                          <a:ea typeface="DejaVu Sans"/>
                        </a:rPr>
                        <a:t>Higienização</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800" spc="-15" strike="noStrike">
                          <a:solidFill>
                            <a:srgbClr val="000000"/>
                          </a:solidFill>
                          <a:latin typeface="Arial"/>
                          <a:ea typeface="DejaVu Sans"/>
                        </a:rPr>
                        <a:t>Sim</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800" spc="-1" strike="noStrike">
                          <a:solidFill>
                            <a:srgbClr val="000000"/>
                          </a:solidFill>
                          <a:latin typeface="Arial"/>
                          <a:ea typeface="DejaVu Sans"/>
                        </a:rPr>
                        <a:t>Notas</a:t>
                      </a:r>
                      <a:r>
                        <a:rPr b="0" lang="pt-BR" sz="800" spc="-26" strike="noStrike">
                          <a:solidFill>
                            <a:srgbClr val="000000"/>
                          </a:solidFill>
                          <a:latin typeface="Arial"/>
                          <a:ea typeface="DejaVu Sans"/>
                        </a:rPr>
                        <a:t> </a:t>
                      </a:r>
                      <a:r>
                        <a:rPr b="0" lang="pt-BR" sz="800" spc="-7" strike="noStrike">
                          <a:solidFill>
                            <a:srgbClr val="000000"/>
                          </a:solidFill>
                          <a:latin typeface="Arial"/>
                          <a:ea typeface="DejaVu Sans"/>
                        </a:rPr>
                        <a:t>Fiscais</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r>
              <a:tr h="190440">
                <a:tc>
                  <a:txBody>
                    <a:bodyPr lIns="90000" rIns="90000" anchor="t">
                      <a:noAutofit/>
                    </a:bodyPr>
                    <a:p>
                      <a:pPr>
                        <a:lnSpc>
                          <a:spcPct val="100000"/>
                        </a:lnSpc>
                      </a:pPr>
                      <a:r>
                        <a:rPr b="0" lang="pt-BR" sz="800" spc="-7" strike="noStrike">
                          <a:solidFill>
                            <a:srgbClr val="000000"/>
                          </a:solidFill>
                          <a:latin typeface="Arial"/>
                          <a:ea typeface="DejaVu Sans"/>
                        </a:rPr>
                        <a:t>Custeio</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ts val="635"/>
                        </a:lnSpc>
                        <a:spcBef>
                          <a:spcPts val="26"/>
                        </a:spcBef>
                      </a:pPr>
                      <a:r>
                        <a:rPr b="0" lang="pt-BR" sz="800" spc="-1" strike="noStrike">
                          <a:solidFill>
                            <a:srgbClr val="000000"/>
                          </a:solidFill>
                          <a:latin typeface="Times New Roman"/>
                          <a:ea typeface="DejaVu Sans"/>
                        </a:rPr>
                        <a:t>Material</a:t>
                      </a:r>
                      <a:r>
                        <a:rPr b="0" lang="pt-BR" sz="800" spc="-38" strike="noStrike">
                          <a:solidFill>
                            <a:srgbClr val="000000"/>
                          </a:solidFill>
                          <a:latin typeface="Times New Roman"/>
                          <a:ea typeface="DejaVu Sans"/>
                        </a:rPr>
                        <a:t> </a:t>
                      </a:r>
                      <a:r>
                        <a:rPr b="0" lang="pt-BR" sz="800" spc="-1" strike="noStrike">
                          <a:solidFill>
                            <a:srgbClr val="000000"/>
                          </a:solidFill>
                          <a:latin typeface="Times New Roman"/>
                          <a:ea typeface="DejaVu Sans"/>
                        </a:rPr>
                        <a:t>Educativo</a:t>
                      </a:r>
                      <a:r>
                        <a:rPr b="0" lang="pt-BR" sz="800" spc="-32" strike="noStrike">
                          <a:solidFill>
                            <a:srgbClr val="000000"/>
                          </a:solidFill>
                          <a:latin typeface="Times New Roman"/>
                          <a:ea typeface="DejaVu Sans"/>
                        </a:rPr>
                        <a:t> </a:t>
                      </a:r>
                      <a:r>
                        <a:rPr b="0" lang="pt-BR" sz="800" spc="-1" strike="noStrike">
                          <a:solidFill>
                            <a:srgbClr val="000000"/>
                          </a:solidFill>
                          <a:latin typeface="Times New Roman"/>
                          <a:ea typeface="DejaVu Sans"/>
                        </a:rPr>
                        <a:t>e</a:t>
                      </a:r>
                      <a:r>
                        <a:rPr b="0" lang="pt-BR" sz="800" spc="-41" strike="noStrike">
                          <a:solidFill>
                            <a:srgbClr val="000000"/>
                          </a:solidFill>
                          <a:latin typeface="Times New Roman"/>
                          <a:ea typeface="DejaVu Sans"/>
                        </a:rPr>
                        <a:t> </a:t>
                      </a:r>
                      <a:r>
                        <a:rPr b="0" lang="pt-BR" sz="800" spc="-7" strike="noStrike">
                          <a:solidFill>
                            <a:srgbClr val="000000"/>
                          </a:solidFill>
                          <a:latin typeface="Times New Roman"/>
                          <a:ea typeface="DejaVu Sans"/>
                        </a:rPr>
                        <a:t>Esportivo</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800" spc="-15" strike="noStrike">
                          <a:solidFill>
                            <a:srgbClr val="000000"/>
                          </a:solidFill>
                          <a:latin typeface="Arial"/>
                          <a:ea typeface="DejaVu Sans"/>
                        </a:rPr>
                        <a:t>Sim</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800" spc="-1" strike="noStrike">
                          <a:solidFill>
                            <a:srgbClr val="000000"/>
                          </a:solidFill>
                          <a:latin typeface="Arial"/>
                          <a:ea typeface="DejaVu Sans"/>
                        </a:rPr>
                        <a:t>Notas</a:t>
                      </a:r>
                      <a:r>
                        <a:rPr b="0" lang="pt-BR" sz="800" spc="-26" strike="noStrike">
                          <a:solidFill>
                            <a:srgbClr val="000000"/>
                          </a:solidFill>
                          <a:latin typeface="Arial"/>
                          <a:ea typeface="DejaVu Sans"/>
                        </a:rPr>
                        <a:t> </a:t>
                      </a:r>
                      <a:r>
                        <a:rPr b="0" lang="pt-BR" sz="800" spc="-7" strike="noStrike">
                          <a:solidFill>
                            <a:srgbClr val="000000"/>
                          </a:solidFill>
                          <a:latin typeface="Arial"/>
                          <a:ea typeface="DejaVu Sans"/>
                        </a:rPr>
                        <a:t>Fiscais</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r>
              <a:tr h="190440">
                <a:tc>
                  <a:txBody>
                    <a:bodyPr lIns="90000" rIns="90000" anchor="t">
                      <a:noAutofit/>
                    </a:bodyPr>
                    <a:p>
                      <a:pPr>
                        <a:lnSpc>
                          <a:spcPct val="100000"/>
                        </a:lnSpc>
                      </a:pPr>
                      <a:r>
                        <a:rPr b="0" lang="pt-BR" sz="800" spc="-7" strike="noStrike">
                          <a:solidFill>
                            <a:srgbClr val="000000"/>
                          </a:solidFill>
                          <a:latin typeface="Arial"/>
                          <a:ea typeface="DejaVu Sans"/>
                        </a:rPr>
                        <a:t>Custeio</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ts val="635"/>
                        </a:lnSpc>
                        <a:spcBef>
                          <a:spcPts val="26"/>
                        </a:spcBef>
                      </a:pPr>
                      <a:r>
                        <a:rPr b="0" lang="pt-BR" sz="800" spc="-1" strike="noStrike">
                          <a:solidFill>
                            <a:srgbClr val="000000"/>
                          </a:solidFill>
                          <a:latin typeface="Times New Roman"/>
                          <a:ea typeface="DejaVu Sans"/>
                        </a:rPr>
                        <a:t>Material</a:t>
                      </a:r>
                      <a:r>
                        <a:rPr b="0" lang="pt-BR" sz="800" spc="-35" strike="noStrike">
                          <a:solidFill>
                            <a:srgbClr val="000000"/>
                          </a:solidFill>
                          <a:latin typeface="Times New Roman"/>
                          <a:ea typeface="DejaVu Sans"/>
                        </a:rPr>
                        <a:t> </a:t>
                      </a:r>
                      <a:r>
                        <a:rPr b="0" lang="pt-BR" sz="800" spc="-1" strike="noStrike">
                          <a:solidFill>
                            <a:srgbClr val="000000"/>
                          </a:solidFill>
                          <a:latin typeface="Times New Roman"/>
                          <a:ea typeface="DejaVu Sans"/>
                        </a:rPr>
                        <a:t>para</a:t>
                      </a:r>
                      <a:r>
                        <a:rPr b="0" lang="pt-BR" sz="800" spc="-35" strike="noStrike">
                          <a:solidFill>
                            <a:srgbClr val="000000"/>
                          </a:solidFill>
                          <a:latin typeface="Times New Roman"/>
                          <a:ea typeface="DejaVu Sans"/>
                        </a:rPr>
                        <a:t> </a:t>
                      </a:r>
                      <a:r>
                        <a:rPr b="0" lang="pt-BR" sz="800" spc="-1" strike="noStrike">
                          <a:solidFill>
                            <a:srgbClr val="000000"/>
                          </a:solidFill>
                          <a:latin typeface="Times New Roman"/>
                          <a:ea typeface="DejaVu Sans"/>
                        </a:rPr>
                        <a:t>Manutenção</a:t>
                      </a:r>
                      <a:r>
                        <a:rPr b="0" lang="pt-BR" sz="800" spc="-38" strike="noStrike">
                          <a:solidFill>
                            <a:srgbClr val="000000"/>
                          </a:solidFill>
                          <a:latin typeface="Times New Roman"/>
                          <a:ea typeface="DejaVu Sans"/>
                        </a:rPr>
                        <a:t> </a:t>
                      </a:r>
                      <a:r>
                        <a:rPr b="0" lang="pt-BR" sz="800" spc="-1" strike="noStrike">
                          <a:solidFill>
                            <a:srgbClr val="000000"/>
                          </a:solidFill>
                          <a:latin typeface="Times New Roman"/>
                          <a:ea typeface="DejaVu Sans"/>
                        </a:rPr>
                        <a:t>de</a:t>
                      </a:r>
                      <a:r>
                        <a:rPr b="0" lang="pt-BR" sz="800" spc="-35" strike="noStrike">
                          <a:solidFill>
                            <a:srgbClr val="000000"/>
                          </a:solidFill>
                          <a:latin typeface="Times New Roman"/>
                          <a:ea typeface="DejaVu Sans"/>
                        </a:rPr>
                        <a:t> </a:t>
                      </a:r>
                      <a:r>
                        <a:rPr b="0" lang="pt-BR" sz="800" spc="-1" strike="noStrike">
                          <a:solidFill>
                            <a:srgbClr val="000000"/>
                          </a:solidFill>
                          <a:latin typeface="Times New Roman"/>
                          <a:ea typeface="DejaVu Sans"/>
                        </a:rPr>
                        <a:t>Bens</a:t>
                      </a:r>
                      <a:r>
                        <a:rPr b="0" lang="pt-BR" sz="800" spc="-38" strike="noStrike">
                          <a:solidFill>
                            <a:srgbClr val="000000"/>
                          </a:solidFill>
                          <a:latin typeface="Times New Roman"/>
                          <a:ea typeface="DejaVu Sans"/>
                        </a:rPr>
                        <a:t> </a:t>
                      </a:r>
                      <a:r>
                        <a:rPr b="0" lang="pt-BR" sz="800" spc="-7" strike="noStrike">
                          <a:solidFill>
                            <a:srgbClr val="000000"/>
                          </a:solidFill>
                          <a:latin typeface="Times New Roman"/>
                          <a:ea typeface="DejaVu Sans"/>
                        </a:rPr>
                        <a:t>Imóveis</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800" spc="-15" strike="noStrike">
                          <a:solidFill>
                            <a:srgbClr val="000000"/>
                          </a:solidFill>
                          <a:latin typeface="Arial"/>
                          <a:ea typeface="DejaVu Sans"/>
                        </a:rPr>
                        <a:t>Sim</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800" spc="-1" strike="noStrike">
                          <a:solidFill>
                            <a:srgbClr val="000000"/>
                          </a:solidFill>
                          <a:latin typeface="Arial"/>
                          <a:ea typeface="DejaVu Sans"/>
                        </a:rPr>
                        <a:t>Notas</a:t>
                      </a:r>
                      <a:r>
                        <a:rPr b="0" lang="pt-BR" sz="800" spc="-26" strike="noStrike">
                          <a:solidFill>
                            <a:srgbClr val="000000"/>
                          </a:solidFill>
                          <a:latin typeface="Arial"/>
                          <a:ea typeface="DejaVu Sans"/>
                        </a:rPr>
                        <a:t> </a:t>
                      </a:r>
                      <a:r>
                        <a:rPr b="0" lang="pt-BR" sz="800" spc="-7" strike="noStrike">
                          <a:solidFill>
                            <a:srgbClr val="000000"/>
                          </a:solidFill>
                          <a:latin typeface="Arial"/>
                          <a:ea typeface="DejaVu Sans"/>
                        </a:rPr>
                        <a:t>Fiscais</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r>
              <a:tr h="190440">
                <a:tc>
                  <a:txBody>
                    <a:bodyPr lIns="90000" rIns="90000" anchor="t">
                      <a:noAutofit/>
                    </a:bodyPr>
                    <a:p>
                      <a:pPr>
                        <a:lnSpc>
                          <a:spcPct val="100000"/>
                        </a:lnSpc>
                      </a:pPr>
                      <a:r>
                        <a:rPr b="0" lang="pt-BR" sz="800" spc="-7" strike="noStrike">
                          <a:solidFill>
                            <a:srgbClr val="000000"/>
                          </a:solidFill>
                          <a:latin typeface="Arial"/>
                          <a:ea typeface="DejaVu Sans"/>
                        </a:rPr>
                        <a:t>Custeio</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ts val="635"/>
                        </a:lnSpc>
                        <a:spcBef>
                          <a:spcPts val="26"/>
                        </a:spcBef>
                      </a:pPr>
                      <a:r>
                        <a:rPr b="0" lang="pt-BR" sz="800" spc="-1" strike="noStrike">
                          <a:solidFill>
                            <a:srgbClr val="000000"/>
                          </a:solidFill>
                          <a:latin typeface="Times New Roman"/>
                          <a:ea typeface="DejaVu Sans"/>
                        </a:rPr>
                        <a:t>Material</a:t>
                      </a:r>
                      <a:r>
                        <a:rPr b="0" lang="pt-BR" sz="800" spc="-35" strike="noStrike">
                          <a:solidFill>
                            <a:srgbClr val="000000"/>
                          </a:solidFill>
                          <a:latin typeface="Times New Roman"/>
                          <a:ea typeface="DejaVu Sans"/>
                        </a:rPr>
                        <a:t> </a:t>
                      </a:r>
                      <a:r>
                        <a:rPr b="0" lang="pt-BR" sz="800" spc="-1" strike="noStrike">
                          <a:solidFill>
                            <a:srgbClr val="000000"/>
                          </a:solidFill>
                          <a:latin typeface="Times New Roman"/>
                          <a:ea typeface="DejaVu Sans"/>
                        </a:rPr>
                        <a:t>para</a:t>
                      </a:r>
                      <a:r>
                        <a:rPr b="0" lang="pt-BR" sz="800" spc="-35" strike="noStrike">
                          <a:solidFill>
                            <a:srgbClr val="000000"/>
                          </a:solidFill>
                          <a:latin typeface="Times New Roman"/>
                          <a:ea typeface="DejaVu Sans"/>
                        </a:rPr>
                        <a:t> </a:t>
                      </a:r>
                      <a:r>
                        <a:rPr b="0" lang="pt-BR" sz="800" spc="-1" strike="noStrike">
                          <a:solidFill>
                            <a:srgbClr val="000000"/>
                          </a:solidFill>
                          <a:latin typeface="Times New Roman"/>
                          <a:ea typeface="DejaVu Sans"/>
                        </a:rPr>
                        <a:t>Manutenção</a:t>
                      </a:r>
                      <a:r>
                        <a:rPr b="0" lang="pt-BR" sz="800" spc="-38" strike="noStrike">
                          <a:solidFill>
                            <a:srgbClr val="000000"/>
                          </a:solidFill>
                          <a:latin typeface="Times New Roman"/>
                          <a:ea typeface="DejaVu Sans"/>
                        </a:rPr>
                        <a:t> </a:t>
                      </a:r>
                      <a:r>
                        <a:rPr b="0" lang="pt-BR" sz="800" spc="-1" strike="noStrike">
                          <a:solidFill>
                            <a:srgbClr val="000000"/>
                          </a:solidFill>
                          <a:latin typeface="Times New Roman"/>
                          <a:ea typeface="DejaVu Sans"/>
                        </a:rPr>
                        <a:t>de</a:t>
                      </a:r>
                      <a:r>
                        <a:rPr b="0" lang="pt-BR" sz="800" spc="-35" strike="noStrike">
                          <a:solidFill>
                            <a:srgbClr val="000000"/>
                          </a:solidFill>
                          <a:latin typeface="Times New Roman"/>
                          <a:ea typeface="DejaVu Sans"/>
                        </a:rPr>
                        <a:t> </a:t>
                      </a:r>
                      <a:r>
                        <a:rPr b="0" lang="pt-BR" sz="800" spc="-1" strike="noStrike">
                          <a:solidFill>
                            <a:srgbClr val="000000"/>
                          </a:solidFill>
                          <a:latin typeface="Times New Roman"/>
                          <a:ea typeface="DejaVu Sans"/>
                        </a:rPr>
                        <a:t>Bens</a:t>
                      </a:r>
                      <a:r>
                        <a:rPr b="0" lang="pt-BR" sz="800" spc="-38" strike="noStrike">
                          <a:solidFill>
                            <a:srgbClr val="000000"/>
                          </a:solidFill>
                          <a:latin typeface="Times New Roman"/>
                          <a:ea typeface="DejaVu Sans"/>
                        </a:rPr>
                        <a:t> </a:t>
                      </a:r>
                      <a:r>
                        <a:rPr b="0" lang="pt-BR" sz="800" spc="-7" strike="noStrike">
                          <a:solidFill>
                            <a:srgbClr val="000000"/>
                          </a:solidFill>
                          <a:latin typeface="Times New Roman"/>
                          <a:ea typeface="DejaVu Sans"/>
                        </a:rPr>
                        <a:t>Móveis</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800" spc="-15" strike="noStrike">
                          <a:solidFill>
                            <a:srgbClr val="000000"/>
                          </a:solidFill>
                          <a:latin typeface="Arial"/>
                          <a:ea typeface="DejaVu Sans"/>
                        </a:rPr>
                        <a:t>Sim</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800" spc="-1" strike="noStrike">
                          <a:solidFill>
                            <a:srgbClr val="000000"/>
                          </a:solidFill>
                          <a:latin typeface="Arial"/>
                          <a:ea typeface="DejaVu Sans"/>
                        </a:rPr>
                        <a:t>Notas</a:t>
                      </a:r>
                      <a:r>
                        <a:rPr b="0" lang="pt-BR" sz="800" spc="-26" strike="noStrike">
                          <a:solidFill>
                            <a:srgbClr val="000000"/>
                          </a:solidFill>
                          <a:latin typeface="Arial"/>
                          <a:ea typeface="DejaVu Sans"/>
                        </a:rPr>
                        <a:t> </a:t>
                      </a:r>
                      <a:r>
                        <a:rPr b="0" lang="pt-BR" sz="800" spc="-7" strike="noStrike">
                          <a:solidFill>
                            <a:srgbClr val="000000"/>
                          </a:solidFill>
                          <a:latin typeface="Arial"/>
                          <a:ea typeface="DejaVu Sans"/>
                        </a:rPr>
                        <a:t>Fiscais</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r>
              <a:tr h="190440">
                <a:tc>
                  <a:txBody>
                    <a:bodyPr lIns="90000" rIns="90000" anchor="t">
                      <a:noAutofit/>
                    </a:bodyPr>
                    <a:p>
                      <a:pPr>
                        <a:lnSpc>
                          <a:spcPct val="100000"/>
                        </a:lnSpc>
                      </a:pPr>
                      <a:r>
                        <a:rPr b="0" lang="pt-BR" sz="800" spc="-7" strike="noStrike">
                          <a:solidFill>
                            <a:srgbClr val="000000"/>
                          </a:solidFill>
                          <a:latin typeface="Arial"/>
                          <a:ea typeface="DejaVu Sans"/>
                        </a:rPr>
                        <a:t>Custeio</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ts val="635"/>
                        </a:lnSpc>
                        <a:spcBef>
                          <a:spcPts val="26"/>
                        </a:spcBef>
                      </a:pPr>
                      <a:r>
                        <a:rPr b="0" lang="pt-BR" sz="800" spc="-1" strike="noStrike">
                          <a:solidFill>
                            <a:srgbClr val="000000"/>
                          </a:solidFill>
                          <a:latin typeface="Times New Roman"/>
                          <a:ea typeface="DejaVu Sans"/>
                        </a:rPr>
                        <a:t>Material</a:t>
                      </a:r>
                      <a:r>
                        <a:rPr b="0" lang="pt-BR" sz="800" spc="-35" strike="noStrike">
                          <a:solidFill>
                            <a:srgbClr val="000000"/>
                          </a:solidFill>
                          <a:latin typeface="Times New Roman"/>
                          <a:ea typeface="DejaVu Sans"/>
                        </a:rPr>
                        <a:t> </a:t>
                      </a:r>
                      <a:r>
                        <a:rPr b="0" lang="pt-BR" sz="800" spc="-1" strike="noStrike">
                          <a:solidFill>
                            <a:srgbClr val="000000"/>
                          </a:solidFill>
                          <a:latin typeface="Times New Roman"/>
                          <a:ea typeface="DejaVu Sans"/>
                        </a:rPr>
                        <a:t>para</a:t>
                      </a:r>
                      <a:r>
                        <a:rPr b="0" lang="pt-BR" sz="800" spc="-38" strike="noStrike">
                          <a:solidFill>
                            <a:srgbClr val="000000"/>
                          </a:solidFill>
                          <a:latin typeface="Times New Roman"/>
                          <a:ea typeface="DejaVu Sans"/>
                        </a:rPr>
                        <a:t> </a:t>
                      </a:r>
                      <a:r>
                        <a:rPr b="0" lang="pt-BR" sz="800" spc="-1" strike="noStrike">
                          <a:solidFill>
                            <a:srgbClr val="000000"/>
                          </a:solidFill>
                          <a:latin typeface="Times New Roman"/>
                          <a:ea typeface="DejaVu Sans"/>
                        </a:rPr>
                        <a:t>Manutenção</a:t>
                      </a:r>
                      <a:r>
                        <a:rPr b="0" lang="pt-BR" sz="800" spc="-38" strike="noStrike">
                          <a:solidFill>
                            <a:srgbClr val="000000"/>
                          </a:solidFill>
                          <a:latin typeface="Times New Roman"/>
                          <a:ea typeface="DejaVu Sans"/>
                        </a:rPr>
                        <a:t> </a:t>
                      </a:r>
                      <a:r>
                        <a:rPr b="0" lang="pt-BR" sz="800" spc="-1" strike="noStrike">
                          <a:solidFill>
                            <a:srgbClr val="000000"/>
                          </a:solidFill>
                          <a:latin typeface="Times New Roman"/>
                          <a:ea typeface="DejaVu Sans"/>
                        </a:rPr>
                        <a:t>de</a:t>
                      </a:r>
                      <a:r>
                        <a:rPr b="0" lang="pt-BR" sz="800" spc="-38" strike="noStrike">
                          <a:solidFill>
                            <a:srgbClr val="000000"/>
                          </a:solidFill>
                          <a:latin typeface="Times New Roman"/>
                          <a:ea typeface="DejaVu Sans"/>
                        </a:rPr>
                        <a:t> </a:t>
                      </a:r>
                      <a:r>
                        <a:rPr b="0" lang="pt-BR" sz="800" spc="-7" strike="noStrike">
                          <a:solidFill>
                            <a:srgbClr val="000000"/>
                          </a:solidFill>
                          <a:latin typeface="Times New Roman"/>
                          <a:ea typeface="DejaVu Sans"/>
                        </a:rPr>
                        <a:t>Veículos</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800" spc="-15" strike="noStrike">
                          <a:solidFill>
                            <a:srgbClr val="000000"/>
                          </a:solidFill>
                          <a:latin typeface="Arial"/>
                          <a:ea typeface="DejaVu Sans"/>
                        </a:rPr>
                        <a:t>Sim</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800" spc="-1" strike="noStrike">
                          <a:solidFill>
                            <a:srgbClr val="000000"/>
                          </a:solidFill>
                          <a:latin typeface="Arial"/>
                          <a:ea typeface="DejaVu Sans"/>
                        </a:rPr>
                        <a:t>Notas</a:t>
                      </a:r>
                      <a:r>
                        <a:rPr b="0" lang="pt-BR" sz="800" spc="-26" strike="noStrike">
                          <a:solidFill>
                            <a:srgbClr val="000000"/>
                          </a:solidFill>
                          <a:latin typeface="Arial"/>
                          <a:ea typeface="DejaVu Sans"/>
                        </a:rPr>
                        <a:t> </a:t>
                      </a:r>
                      <a:r>
                        <a:rPr b="0" lang="pt-BR" sz="800" spc="-7" strike="noStrike">
                          <a:solidFill>
                            <a:srgbClr val="000000"/>
                          </a:solidFill>
                          <a:latin typeface="Arial"/>
                          <a:ea typeface="DejaVu Sans"/>
                        </a:rPr>
                        <a:t>Fiscais</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r>
              <a:tr h="190440">
                <a:tc>
                  <a:txBody>
                    <a:bodyPr lIns="90000" rIns="90000" anchor="t">
                      <a:noAutofit/>
                    </a:bodyPr>
                    <a:p>
                      <a:pPr>
                        <a:lnSpc>
                          <a:spcPct val="100000"/>
                        </a:lnSpc>
                      </a:pPr>
                      <a:r>
                        <a:rPr b="0" lang="pt-BR" sz="800" spc="-7" strike="noStrike">
                          <a:solidFill>
                            <a:srgbClr val="000000"/>
                          </a:solidFill>
                          <a:latin typeface="Arial"/>
                          <a:ea typeface="DejaVu Sans"/>
                        </a:rPr>
                        <a:t>Custeio</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ts val="635"/>
                        </a:lnSpc>
                        <a:spcBef>
                          <a:spcPts val="26"/>
                        </a:spcBef>
                      </a:pPr>
                      <a:r>
                        <a:rPr b="0" lang="pt-BR" sz="800" spc="-1" strike="noStrike">
                          <a:solidFill>
                            <a:srgbClr val="000000"/>
                          </a:solidFill>
                          <a:latin typeface="Times New Roman"/>
                          <a:ea typeface="DejaVu Sans"/>
                        </a:rPr>
                        <a:t>Material</a:t>
                      </a:r>
                      <a:r>
                        <a:rPr b="0" lang="pt-BR" sz="800" spc="-35" strike="noStrike">
                          <a:solidFill>
                            <a:srgbClr val="000000"/>
                          </a:solidFill>
                          <a:latin typeface="Times New Roman"/>
                          <a:ea typeface="DejaVu Sans"/>
                        </a:rPr>
                        <a:t> </a:t>
                      </a:r>
                      <a:r>
                        <a:rPr b="0" lang="pt-BR" sz="800" spc="-1" strike="noStrike">
                          <a:solidFill>
                            <a:srgbClr val="000000"/>
                          </a:solidFill>
                          <a:latin typeface="Times New Roman"/>
                          <a:ea typeface="DejaVu Sans"/>
                        </a:rPr>
                        <a:t>para</a:t>
                      </a:r>
                      <a:r>
                        <a:rPr b="0" lang="pt-BR" sz="800" spc="-38" strike="noStrike">
                          <a:solidFill>
                            <a:srgbClr val="000000"/>
                          </a:solidFill>
                          <a:latin typeface="Times New Roman"/>
                          <a:ea typeface="DejaVu Sans"/>
                        </a:rPr>
                        <a:t> </a:t>
                      </a:r>
                      <a:r>
                        <a:rPr b="0" lang="pt-BR" sz="800" spc="-1" strike="noStrike">
                          <a:solidFill>
                            <a:srgbClr val="000000"/>
                          </a:solidFill>
                          <a:latin typeface="Times New Roman"/>
                          <a:ea typeface="DejaVu Sans"/>
                        </a:rPr>
                        <a:t>Manutenção</a:t>
                      </a:r>
                      <a:r>
                        <a:rPr b="0" lang="pt-BR" sz="800" spc="-38" strike="noStrike">
                          <a:solidFill>
                            <a:srgbClr val="000000"/>
                          </a:solidFill>
                          <a:latin typeface="Times New Roman"/>
                          <a:ea typeface="DejaVu Sans"/>
                        </a:rPr>
                        <a:t> </a:t>
                      </a:r>
                      <a:r>
                        <a:rPr b="0" lang="pt-BR" sz="800" spc="-1" strike="noStrike">
                          <a:solidFill>
                            <a:srgbClr val="000000"/>
                          </a:solidFill>
                          <a:latin typeface="Times New Roman"/>
                          <a:ea typeface="DejaVu Sans"/>
                        </a:rPr>
                        <a:t>de</a:t>
                      </a:r>
                      <a:r>
                        <a:rPr b="0" lang="pt-BR" sz="800" spc="-38" strike="noStrike">
                          <a:solidFill>
                            <a:srgbClr val="000000"/>
                          </a:solidFill>
                          <a:latin typeface="Times New Roman"/>
                          <a:ea typeface="DejaVu Sans"/>
                        </a:rPr>
                        <a:t> </a:t>
                      </a:r>
                      <a:r>
                        <a:rPr b="0" lang="pt-BR" sz="800" spc="-7" strike="noStrike">
                          <a:solidFill>
                            <a:srgbClr val="000000"/>
                          </a:solidFill>
                          <a:latin typeface="Times New Roman"/>
                          <a:ea typeface="DejaVu Sans"/>
                        </a:rPr>
                        <a:t>Embarcações</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800" spc="-15" strike="noStrike">
                          <a:solidFill>
                            <a:srgbClr val="000000"/>
                          </a:solidFill>
                          <a:latin typeface="Arial"/>
                          <a:ea typeface="DejaVu Sans"/>
                        </a:rPr>
                        <a:t>Sim</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800" spc="-1" strike="noStrike">
                          <a:solidFill>
                            <a:srgbClr val="000000"/>
                          </a:solidFill>
                          <a:latin typeface="Arial"/>
                          <a:ea typeface="DejaVu Sans"/>
                        </a:rPr>
                        <a:t>Notas</a:t>
                      </a:r>
                      <a:r>
                        <a:rPr b="0" lang="pt-BR" sz="800" spc="-26" strike="noStrike">
                          <a:solidFill>
                            <a:srgbClr val="000000"/>
                          </a:solidFill>
                          <a:latin typeface="Arial"/>
                          <a:ea typeface="DejaVu Sans"/>
                        </a:rPr>
                        <a:t> </a:t>
                      </a:r>
                      <a:r>
                        <a:rPr b="0" lang="pt-BR" sz="800" spc="-7" strike="noStrike">
                          <a:solidFill>
                            <a:srgbClr val="000000"/>
                          </a:solidFill>
                          <a:latin typeface="Arial"/>
                          <a:ea typeface="DejaVu Sans"/>
                        </a:rPr>
                        <a:t>Fiscais</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r>
              <a:tr h="190440">
                <a:tc>
                  <a:txBody>
                    <a:bodyPr lIns="90000" rIns="90000" anchor="t">
                      <a:noAutofit/>
                    </a:bodyPr>
                    <a:p>
                      <a:pPr>
                        <a:lnSpc>
                          <a:spcPct val="100000"/>
                        </a:lnSpc>
                      </a:pPr>
                      <a:r>
                        <a:rPr b="0" lang="pt-BR" sz="800" spc="-7" strike="noStrike">
                          <a:solidFill>
                            <a:srgbClr val="000000"/>
                          </a:solidFill>
                          <a:latin typeface="Arial"/>
                          <a:ea typeface="DejaVu Sans"/>
                        </a:rPr>
                        <a:t>Custeio</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ts val="635"/>
                        </a:lnSpc>
                        <a:spcBef>
                          <a:spcPts val="26"/>
                        </a:spcBef>
                      </a:pPr>
                      <a:r>
                        <a:rPr b="0" lang="pt-BR" sz="800" spc="-7" strike="noStrike">
                          <a:solidFill>
                            <a:srgbClr val="000000"/>
                          </a:solidFill>
                          <a:latin typeface="Times New Roman"/>
                          <a:ea typeface="DejaVu Sans"/>
                        </a:rPr>
                        <a:t>Vestuário</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800" spc="-15" strike="noStrike">
                          <a:solidFill>
                            <a:srgbClr val="000000"/>
                          </a:solidFill>
                          <a:latin typeface="Arial"/>
                          <a:ea typeface="DejaVu Sans"/>
                        </a:rPr>
                        <a:t>Sim</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800" spc="-1" strike="noStrike">
                          <a:solidFill>
                            <a:srgbClr val="000000"/>
                          </a:solidFill>
                          <a:latin typeface="Arial"/>
                          <a:ea typeface="DejaVu Sans"/>
                        </a:rPr>
                        <a:t>Notas</a:t>
                      </a:r>
                      <a:r>
                        <a:rPr b="0" lang="pt-BR" sz="800" spc="-26" strike="noStrike">
                          <a:solidFill>
                            <a:srgbClr val="000000"/>
                          </a:solidFill>
                          <a:latin typeface="Arial"/>
                          <a:ea typeface="DejaVu Sans"/>
                        </a:rPr>
                        <a:t> </a:t>
                      </a:r>
                      <a:r>
                        <a:rPr b="0" lang="pt-BR" sz="800" spc="-7" strike="noStrike">
                          <a:solidFill>
                            <a:srgbClr val="000000"/>
                          </a:solidFill>
                          <a:latin typeface="Arial"/>
                          <a:ea typeface="DejaVu Sans"/>
                        </a:rPr>
                        <a:t>Fiscais</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r>
              <a:tr h="190440">
                <a:tc>
                  <a:txBody>
                    <a:bodyPr lIns="90000" rIns="90000" anchor="t">
                      <a:noAutofit/>
                    </a:bodyPr>
                    <a:p>
                      <a:pPr>
                        <a:lnSpc>
                          <a:spcPct val="100000"/>
                        </a:lnSpc>
                      </a:pPr>
                      <a:r>
                        <a:rPr b="0" lang="pt-BR" sz="800" spc="-7" strike="noStrike">
                          <a:solidFill>
                            <a:srgbClr val="000000"/>
                          </a:solidFill>
                          <a:latin typeface="Arial"/>
                          <a:ea typeface="DejaVu Sans"/>
                        </a:rPr>
                        <a:t>Custeio</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ts val="635"/>
                        </a:lnSpc>
                        <a:spcBef>
                          <a:spcPts val="26"/>
                        </a:spcBef>
                      </a:pPr>
                      <a:r>
                        <a:rPr b="0" lang="pt-BR" sz="800" spc="-1" strike="noStrike">
                          <a:solidFill>
                            <a:srgbClr val="000000"/>
                          </a:solidFill>
                          <a:latin typeface="Times New Roman"/>
                          <a:ea typeface="DejaVu Sans"/>
                        </a:rPr>
                        <a:t>Equipamentos</a:t>
                      </a:r>
                      <a:r>
                        <a:rPr b="0" lang="pt-BR" sz="800" spc="32" strike="noStrike">
                          <a:solidFill>
                            <a:srgbClr val="000000"/>
                          </a:solidFill>
                          <a:latin typeface="Times New Roman"/>
                          <a:ea typeface="DejaVu Sans"/>
                        </a:rPr>
                        <a:t> </a:t>
                      </a:r>
                      <a:r>
                        <a:rPr b="0" lang="pt-BR" sz="800" spc="-1" strike="noStrike">
                          <a:solidFill>
                            <a:srgbClr val="000000"/>
                          </a:solidFill>
                          <a:latin typeface="Times New Roman"/>
                          <a:ea typeface="DejaVu Sans"/>
                        </a:rPr>
                        <a:t>de</a:t>
                      </a:r>
                      <a:r>
                        <a:rPr b="0" lang="pt-BR" sz="800" spc="32" strike="noStrike">
                          <a:solidFill>
                            <a:srgbClr val="000000"/>
                          </a:solidFill>
                          <a:latin typeface="Times New Roman"/>
                          <a:ea typeface="DejaVu Sans"/>
                        </a:rPr>
                        <a:t> </a:t>
                      </a:r>
                      <a:r>
                        <a:rPr b="0" lang="pt-BR" sz="800" spc="-1" strike="noStrike">
                          <a:solidFill>
                            <a:srgbClr val="000000"/>
                          </a:solidFill>
                          <a:latin typeface="Times New Roman"/>
                          <a:ea typeface="DejaVu Sans"/>
                        </a:rPr>
                        <a:t>Proteção</a:t>
                      </a:r>
                      <a:r>
                        <a:rPr b="0" lang="pt-BR" sz="800" spc="35" strike="noStrike">
                          <a:solidFill>
                            <a:srgbClr val="000000"/>
                          </a:solidFill>
                          <a:latin typeface="Times New Roman"/>
                          <a:ea typeface="DejaVu Sans"/>
                        </a:rPr>
                        <a:t> </a:t>
                      </a:r>
                      <a:r>
                        <a:rPr b="0" lang="pt-BR" sz="800" spc="-1" strike="noStrike">
                          <a:solidFill>
                            <a:srgbClr val="000000"/>
                          </a:solidFill>
                          <a:latin typeface="Times New Roman"/>
                          <a:ea typeface="DejaVu Sans"/>
                        </a:rPr>
                        <a:t>Individual</a:t>
                      </a:r>
                      <a:r>
                        <a:rPr b="0" lang="pt-BR" sz="800" spc="32" strike="noStrike">
                          <a:solidFill>
                            <a:srgbClr val="000000"/>
                          </a:solidFill>
                          <a:latin typeface="Times New Roman"/>
                          <a:ea typeface="DejaVu Sans"/>
                        </a:rPr>
                        <a:t> </a:t>
                      </a:r>
                      <a:r>
                        <a:rPr b="0" lang="pt-BR" sz="800" spc="-7" strike="noStrike">
                          <a:solidFill>
                            <a:srgbClr val="000000"/>
                          </a:solidFill>
                          <a:latin typeface="Times New Roman"/>
                          <a:ea typeface="DejaVu Sans"/>
                        </a:rPr>
                        <a:t>(EPIs)</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800" spc="-15" strike="noStrike">
                          <a:solidFill>
                            <a:srgbClr val="000000"/>
                          </a:solidFill>
                          <a:latin typeface="Arial"/>
                          <a:ea typeface="DejaVu Sans"/>
                        </a:rPr>
                        <a:t>Sim</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800" spc="-1" strike="noStrike">
                          <a:solidFill>
                            <a:srgbClr val="000000"/>
                          </a:solidFill>
                          <a:latin typeface="Arial"/>
                          <a:ea typeface="DejaVu Sans"/>
                        </a:rPr>
                        <a:t>Notas</a:t>
                      </a:r>
                      <a:r>
                        <a:rPr b="0" lang="pt-BR" sz="800" spc="-26" strike="noStrike">
                          <a:solidFill>
                            <a:srgbClr val="000000"/>
                          </a:solidFill>
                          <a:latin typeface="Arial"/>
                          <a:ea typeface="DejaVu Sans"/>
                        </a:rPr>
                        <a:t> </a:t>
                      </a:r>
                      <a:r>
                        <a:rPr b="0" lang="pt-BR" sz="800" spc="-7" strike="noStrike">
                          <a:solidFill>
                            <a:srgbClr val="000000"/>
                          </a:solidFill>
                          <a:latin typeface="Arial"/>
                          <a:ea typeface="DejaVu Sans"/>
                        </a:rPr>
                        <a:t>Fiscais</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r>
              <a:tr h="190440">
                <a:tc>
                  <a:txBody>
                    <a:bodyPr lIns="90000" rIns="90000" anchor="t">
                      <a:noAutofit/>
                    </a:bodyPr>
                    <a:p>
                      <a:pPr>
                        <a:lnSpc>
                          <a:spcPct val="100000"/>
                        </a:lnSpc>
                      </a:pPr>
                      <a:r>
                        <a:rPr b="0" lang="pt-BR" sz="800" spc="-7" strike="noStrike">
                          <a:solidFill>
                            <a:srgbClr val="000000"/>
                          </a:solidFill>
                          <a:latin typeface="Arial"/>
                          <a:ea typeface="DejaVu Sans"/>
                        </a:rPr>
                        <a:t>Custeio</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ts val="635"/>
                        </a:lnSpc>
                        <a:spcBef>
                          <a:spcPts val="26"/>
                        </a:spcBef>
                      </a:pPr>
                      <a:r>
                        <a:rPr b="0" lang="pt-BR" sz="800" spc="-7" strike="noStrike">
                          <a:solidFill>
                            <a:srgbClr val="000000"/>
                          </a:solidFill>
                          <a:latin typeface="Times New Roman"/>
                          <a:ea typeface="DejaVu Sans"/>
                        </a:rPr>
                        <a:t>Outros</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800" spc="-15" strike="noStrike">
                          <a:solidFill>
                            <a:srgbClr val="000000"/>
                          </a:solidFill>
                          <a:latin typeface="Arial"/>
                          <a:ea typeface="DejaVu Sans"/>
                        </a:rPr>
                        <a:t>Sim</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800" spc="-1" strike="noStrike">
                          <a:solidFill>
                            <a:srgbClr val="000000"/>
                          </a:solidFill>
                          <a:latin typeface="Arial"/>
                          <a:ea typeface="DejaVu Sans"/>
                        </a:rPr>
                        <a:t>Notas</a:t>
                      </a:r>
                      <a:r>
                        <a:rPr b="0" lang="pt-BR" sz="800" spc="-26" strike="noStrike">
                          <a:solidFill>
                            <a:srgbClr val="000000"/>
                          </a:solidFill>
                          <a:latin typeface="Arial"/>
                          <a:ea typeface="DejaVu Sans"/>
                        </a:rPr>
                        <a:t> </a:t>
                      </a:r>
                      <a:r>
                        <a:rPr b="0" lang="pt-BR" sz="800" spc="-7" strike="noStrike">
                          <a:solidFill>
                            <a:srgbClr val="000000"/>
                          </a:solidFill>
                          <a:latin typeface="Arial"/>
                          <a:ea typeface="DejaVu Sans"/>
                        </a:rPr>
                        <a:t>Fiscais</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r>
              <a:tr h="285840">
                <a:tc>
                  <a:txBody>
                    <a:bodyPr lIns="90000" rIns="90000" anchor="t">
                      <a:noAutofit/>
                    </a:bodyPr>
                    <a:p>
                      <a:pPr>
                        <a:lnSpc>
                          <a:spcPct val="100000"/>
                        </a:lnSpc>
                      </a:pPr>
                      <a:r>
                        <a:rPr b="0" lang="pt-BR" sz="800" spc="-7" strike="noStrike">
                          <a:solidFill>
                            <a:srgbClr val="000000"/>
                          </a:solidFill>
                          <a:latin typeface="Arial"/>
                          <a:ea typeface="DejaVu Sans"/>
                        </a:rPr>
                        <a:t>Custeio</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ts val="635"/>
                        </a:lnSpc>
                        <a:spcBef>
                          <a:spcPts val="26"/>
                        </a:spcBef>
                      </a:pPr>
                      <a:r>
                        <a:rPr b="0" lang="pt-BR" sz="800" spc="-7" strike="noStrike">
                          <a:solidFill>
                            <a:srgbClr val="000000"/>
                          </a:solidFill>
                          <a:latin typeface="Times New Roman"/>
                          <a:ea typeface="DejaVu Sans"/>
                        </a:rPr>
                        <a:t>Diárias</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800" spc="-15" strike="noStrike">
                          <a:solidFill>
                            <a:srgbClr val="000000"/>
                          </a:solidFill>
                          <a:latin typeface="Arial"/>
                          <a:ea typeface="DejaVu Sans"/>
                        </a:rPr>
                        <a:t>Não</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endParaRPr b="0" lang="pt-BR" sz="1400" spc="-1" strike="noStrike">
                        <a:solidFill>
                          <a:srgbClr val="000000"/>
                        </a:solidFill>
                        <a:latin typeface="Arial"/>
                        <a:ea typeface="DejaVu Sans"/>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r>
              <a:tr h="190440">
                <a:tc>
                  <a:txBody>
                    <a:bodyPr lIns="90000" rIns="90000" anchor="t">
                      <a:noAutofit/>
                    </a:bodyPr>
                    <a:p>
                      <a:pPr>
                        <a:lnSpc>
                          <a:spcPct val="100000"/>
                        </a:lnSpc>
                      </a:pPr>
                      <a:r>
                        <a:rPr b="0" lang="pt-BR" sz="800" spc="-7" strike="noStrike">
                          <a:solidFill>
                            <a:srgbClr val="000000"/>
                          </a:solidFill>
                          <a:latin typeface="Arial"/>
                          <a:ea typeface="DejaVu Sans"/>
                        </a:rPr>
                        <a:t>Custeio</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800" spc="-1" strike="noStrike">
                          <a:solidFill>
                            <a:srgbClr val="000000"/>
                          </a:solidFill>
                          <a:latin typeface="Arial"/>
                          <a:ea typeface="DejaVu Sans"/>
                        </a:rPr>
                        <a:t>Passagens</a:t>
                      </a:r>
                      <a:r>
                        <a:rPr b="0" lang="pt-BR" sz="800" spc="32" strike="noStrike">
                          <a:solidFill>
                            <a:srgbClr val="000000"/>
                          </a:solidFill>
                          <a:latin typeface="Arial"/>
                          <a:ea typeface="DejaVu Sans"/>
                        </a:rPr>
                        <a:t> </a:t>
                      </a:r>
                      <a:r>
                        <a:rPr b="0" lang="pt-BR" sz="800" spc="-7" strike="noStrike">
                          <a:solidFill>
                            <a:srgbClr val="000000"/>
                          </a:solidFill>
                          <a:latin typeface="Arial"/>
                          <a:ea typeface="DejaVu Sans"/>
                        </a:rPr>
                        <a:t>Aéreas</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800" spc="-15" strike="noStrike">
                          <a:solidFill>
                            <a:srgbClr val="000000"/>
                          </a:solidFill>
                          <a:latin typeface="Arial"/>
                          <a:ea typeface="DejaVu Sans"/>
                        </a:rPr>
                        <a:t>Sim</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800" spc="-1" strike="noStrike">
                          <a:solidFill>
                            <a:srgbClr val="000000"/>
                          </a:solidFill>
                          <a:latin typeface="Arial"/>
                          <a:ea typeface="DejaVu Sans"/>
                        </a:rPr>
                        <a:t>Notas</a:t>
                      </a:r>
                      <a:r>
                        <a:rPr b="0" lang="pt-BR" sz="800" spc="-32" strike="noStrike">
                          <a:solidFill>
                            <a:srgbClr val="000000"/>
                          </a:solidFill>
                          <a:latin typeface="Arial"/>
                          <a:ea typeface="DejaVu Sans"/>
                        </a:rPr>
                        <a:t> </a:t>
                      </a:r>
                      <a:r>
                        <a:rPr b="0" lang="pt-BR" sz="800" spc="-7" strike="noStrike">
                          <a:solidFill>
                            <a:srgbClr val="000000"/>
                          </a:solidFill>
                          <a:latin typeface="Arial"/>
                          <a:ea typeface="DejaVu Sans"/>
                        </a:rPr>
                        <a:t>Fiscais</a:t>
                      </a:r>
                      <a:endParaRPr b="0" lang="pt-BR" sz="8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r>
            </a:tbl>
          </a:graphicData>
        </a:graphic>
      </p:graphicFrame>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20" name="CaixaDeTexto 50"/>
          <p:cNvSpPr/>
          <p:nvPr/>
        </p:nvSpPr>
        <p:spPr>
          <a:xfrm>
            <a:off x="891000" y="125640"/>
            <a:ext cx="7744680" cy="11869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pt-BR" sz="2400" spc="-41" strike="noStrike">
                <a:solidFill>
                  <a:srgbClr val="ffffff"/>
                </a:solidFill>
                <a:latin typeface="Calibri"/>
                <a:ea typeface="DejaVu Sans"/>
              </a:rPr>
              <a:t>COMO PRESTAR CONTAS NO  NOVO SISTEMA DE PRESTAÇÃO DE CONTAS FEDERAL (AGILIZASUAS INTEGRADO AO BB GESTÃO ÁGIL)</a:t>
            </a:r>
            <a:endParaRPr b="0" lang="pt-BR" sz="2400" spc="-1" strike="noStrike">
              <a:solidFill>
                <a:srgbClr val="000000"/>
              </a:solidFill>
              <a:latin typeface="Arial"/>
            </a:endParaRPr>
          </a:p>
        </p:txBody>
      </p:sp>
      <p:sp>
        <p:nvSpPr>
          <p:cNvPr id="121" name="CaixaDeTexto 51"/>
          <p:cNvSpPr/>
          <p:nvPr/>
        </p:nvSpPr>
        <p:spPr>
          <a:xfrm>
            <a:off x="786960" y="1731960"/>
            <a:ext cx="7744680" cy="1460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
        <p:nvSpPr>
          <p:cNvPr id="122" name="Retângulo 22"/>
          <p:cNvSpPr/>
          <p:nvPr/>
        </p:nvSpPr>
        <p:spPr>
          <a:xfrm>
            <a:off x="180000" y="2700000"/>
            <a:ext cx="7744680" cy="126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endParaRPr b="0" lang="pt-BR" sz="1400" spc="-1" strike="noStrike">
              <a:solidFill>
                <a:srgbClr val="000000"/>
              </a:solidFill>
              <a:latin typeface="Arial"/>
            </a:endParaRPr>
          </a:p>
          <a:p>
            <a:pPr>
              <a:lnSpc>
                <a:spcPct val="100000"/>
              </a:lnSpc>
            </a:pPr>
            <a:endParaRPr b="0" lang="pt-BR" sz="14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p:txBody>
      </p:sp>
      <p:sp>
        <p:nvSpPr>
          <p:cNvPr id="123" name="Rectangle 20"/>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sp>
        <p:nvSpPr>
          <p:cNvPr id="124" name="Retângulo 100"/>
          <p:cNvSpPr/>
          <p:nvPr/>
        </p:nvSpPr>
        <p:spPr>
          <a:xfrm>
            <a:off x="720000" y="1547640"/>
            <a:ext cx="8095680" cy="501804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p:txBody>
      </p:sp>
      <p:graphicFrame>
        <p:nvGraphicFramePr>
          <p:cNvPr id="125" name="Tabela 101"/>
          <p:cNvGraphicFramePr/>
          <p:nvPr/>
        </p:nvGraphicFramePr>
        <p:xfrm>
          <a:off x="971640" y="1700640"/>
          <a:ext cx="7346160" cy="4392360"/>
        </p:xfrm>
        <a:graphic>
          <a:graphicData uri="http://schemas.openxmlformats.org/drawingml/2006/table">
            <a:tbl>
              <a:tblPr/>
              <a:tblGrid>
                <a:gridCol w="1046520"/>
                <a:gridCol w="3628440"/>
                <a:gridCol w="1206720"/>
                <a:gridCol w="1464840"/>
              </a:tblGrid>
              <a:tr h="313920">
                <a:tc>
                  <a:txBody>
                    <a:bodyPr lIns="90000" rIns="90000" anchor="t">
                      <a:noAutofit/>
                    </a:bodyPr>
                    <a:p>
                      <a:pPr>
                        <a:lnSpc>
                          <a:spcPct val="100000"/>
                        </a:lnSpc>
                      </a:pPr>
                      <a:r>
                        <a:rPr b="0" lang="pt-BR" sz="1000" spc="-7" strike="noStrike">
                          <a:solidFill>
                            <a:srgbClr val="000000"/>
                          </a:solidFill>
                          <a:latin typeface="Arial"/>
                          <a:ea typeface="DejaVu Sans"/>
                        </a:rPr>
                        <a:t>Investimento</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ts val="635"/>
                        </a:lnSpc>
                        <a:spcBef>
                          <a:spcPts val="26"/>
                        </a:spcBef>
                      </a:pPr>
                      <a:r>
                        <a:rPr b="0" lang="pt-BR" sz="1000" spc="-7" strike="noStrike">
                          <a:solidFill>
                            <a:srgbClr val="000000"/>
                          </a:solidFill>
                          <a:latin typeface="Times New Roman"/>
                          <a:ea typeface="DejaVu Sans"/>
                        </a:rPr>
                        <a:t>Artigos Esportivos ou</a:t>
                      </a:r>
                      <a:r>
                        <a:rPr b="0" lang="pt-BR" sz="1000" spc="-1" strike="noStrike">
                          <a:solidFill>
                            <a:srgbClr val="000000"/>
                          </a:solidFill>
                          <a:latin typeface="Times New Roman"/>
                          <a:ea typeface="DejaVu Sans"/>
                        </a:rPr>
                        <a:t> </a:t>
                      </a:r>
                      <a:r>
                        <a:rPr b="0" lang="pt-BR" sz="1000" spc="-7" strike="noStrike">
                          <a:solidFill>
                            <a:srgbClr val="000000"/>
                          </a:solidFill>
                          <a:latin typeface="Times New Roman"/>
                          <a:ea typeface="DejaVu Sans"/>
                        </a:rPr>
                        <a:t>Lúdicos</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1000" spc="-15" strike="noStrike">
                          <a:solidFill>
                            <a:srgbClr val="000000"/>
                          </a:solidFill>
                          <a:latin typeface="Arial"/>
                          <a:ea typeface="DejaVu Sans"/>
                        </a:rPr>
                        <a:t>Sim</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1000" spc="-1" strike="noStrike">
                          <a:solidFill>
                            <a:srgbClr val="000000"/>
                          </a:solidFill>
                          <a:latin typeface="Arial"/>
                          <a:ea typeface="DejaVu Sans"/>
                        </a:rPr>
                        <a:t>Notas</a:t>
                      </a:r>
                      <a:r>
                        <a:rPr b="0" lang="pt-BR" sz="1000" spc="-26" strike="noStrike">
                          <a:solidFill>
                            <a:srgbClr val="000000"/>
                          </a:solidFill>
                          <a:latin typeface="Arial"/>
                          <a:ea typeface="DejaVu Sans"/>
                        </a:rPr>
                        <a:t> </a:t>
                      </a:r>
                      <a:r>
                        <a:rPr b="0" lang="pt-BR" sz="1000" spc="-7" strike="noStrike">
                          <a:solidFill>
                            <a:srgbClr val="000000"/>
                          </a:solidFill>
                          <a:latin typeface="Arial"/>
                          <a:ea typeface="DejaVu Sans"/>
                        </a:rPr>
                        <a:t>Fiscais</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r>
              <a:tr h="313920">
                <a:tc>
                  <a:txBody>
                    <a:bodyPr lIns="90000" rIns="90000" anchor="t">
                      <a:noAutofit/>
                    </a:bodyPr>
                    <a:p>
                      <a:pPr>
                        <a:lnSpc>
                          <a:spcPct val="100000"/>
                        </a:lnSpc>
                      </a:pPr>
                      <a:r>
                        <a:rPr b="0" lang="pt-BR" sz="1000" spc="-7" strike="noStrike">
                          <a:solidFill>
                            <a:srgbClr val="000000"/>
                          </a:solidFill>
                          <a:latin typeface="Arial"/>
                          <a:ea typeface="DejaVu Sans"/>
                        </a:rPr>
                        <a:t>Investimento</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ts val="635"/>
                        </a:lnSpc>
                        <a:spcBef>
                          <a:spcPts val="26"/>
                        </a:spcBef>
                      </a:pPr>
                      <a:r>
                        <a:rPr b="0" lang="pt-BR" sz="1000" spc="-1" strike="noStrike">
                          <a:solidFill>
                            <a:srgbClr val="000000"/>
                          </a:solidFill>
                          <a:latin typeface="Times New Roman"/>
                          <a:ea typeface="DejaVu Sans"/>
                        </a:rPr>
                        <a:t>Automóvel</a:t>
                      </a:r>
                      <a:r>
                        <a:rPr b="0" lang="pt-BR" sz="1000" spc="38" strike="noStrike">
                          <a:solidFill>
                            <a:srgbClr val="000000"/>
                          </a:solidFill>
                          <a:latin typeface="Times New Roman"/>
                          <a:ea typeface="DejaVu Sans"/>
                        </a:rPr>
                        <a:t> </a:t>
                      </a:r>
                      <a:r>
                        <a:rPr b="0" lang="pt-BR" sz="1000" spc="-7" strike="noStrike">
                          <a:solidFill>
                            <a:srgbClr val="000000"/>
                          </a:solidFill>
                          <a:latin typeface="Times New Roman"/>
                          <a:ea typeface="DejaVu Sans"/>
                        </a:rPr>
                        <a:t>Básico</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1000" spc="-15" strike="noStrike">
                          <a:solidFill>
                            <a:srgbClr val="000000"/>
                          </a:solidFill>
                          <a:latin typeface="Arial"/>
                          <a:ea typeface="DejaVu Sans"/>
                        </a:rPr>
                        <a:t>Sim</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1000" spc="-1" strike="noStrike">
                          <a:solidFill>
                            <a:srgbClr val="000000"/>
                          </a:solidFill>
                          <a:latin typeface="Arial"/>
                          <a:ea typeface="DejaVu Sans"/>
                        </a:rPr>
                        <a:t>Notas</a:t>
                      </a:r>
                      <a:r>
                        <a:rPr b="0" lang="pt-BR" sz="1000" spc="-26" strike="noStrike">
                          <a:solidFill>
                            <a:srgbClr val="000000"/>
                          </a:solidFill>
                          <a:latin typeface="Arial"/>
                          <a:ea typeface="DejaVu Sans"/>
                        </a:rPr>
                        <a:t> </a:t>
                      </a:r>
                      <a:r>
                        <a:rPr b="0" lang="pt-BR" sz="1000" spc="-7" strike="noStrike">
                          <a:solidFill>
                            <a:srgbClr val="000000"/>
                          </a:solidFill>
                          <a:latin typeface="Arial"/>
                          <a:ea typeface="DejaVu Sans"/>
                        </a:rPr>
                        <a:t>Fiscais</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r>
              <a:tr h="313920">
                <a:tc>
                  <a:txBody>
                    <a:bodyPr lIns="90000" rIns="90000" anchor="t">
                      <a:noAutofit/>
                    </a:bodyPr>
                    <a:p>
                      <a:pPr>
                        <a:lnSpc>
                          <a:spcPct val="100000"/>
                        </a:lnSpc>
                      </a:pPr>
                      <a:r>
                        <a:rPr b="0" lang="pt-BR" sz="1000" spc="-7" strike="noStrike">
                          <a:solidFill>
                            <a:srgbClr val="000000"/>
                          </a:solidFill>
                          <a:latin typeface="Arial"/>
                          <a:ea typeface="DejaVu Sans"/>
                        </a:rPr>
                        <a:t>Investimento</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ts val="635"/>
                        </a:lnSpc>
                        <a:spcBef>
                          <a:spcPts val="26"/>
                        </a:spcBef>
                      </a:pPr>
                      <a:r>
                        <a:rPr b="0" lang="pt-BR" sz="1000" spc="-1" strike="noStrike">
                          <a:solidFill>
                            <a:srgbClr val="000000"/>
                          </a:solidFill>
                          <a:latin typeface="Times New Roman"/>
                          <a:ea typeface="DejaVu Sans"/>
                        </a:rPr>
                        <a:t>Automóvel</a:t>
                      </a:r>
                      <a:r>
                        <a:rPr b="0" lang="pt-BR" sz="1000" spc="38" strike="noStrike">
                          <a:solidFill>
                            <a:srgbClr val="000000"/>
                          </a:solidFill>
                          <a:latin typeface="Times New Roman"/>
                          <a:ea typeface="DejaVu Sans"/>
                        </a:rPr>
                        <a:t> </a:t>
                      </a:r>
                      <a:r>
                        <a:rPr b="0" lang="pt-BR" sz="1000" spc="-7" strike="noStrike">
                          <a:solidFill>
                            <a:srgbClr val="000000"/>
                          </a:solidFill>
                          <a:latin typeface="Times New Roman"/>
                          <a:ea typeface="DejaVu Sans"/>
                        </a:rPr>
                        <a:t>Utilitário</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1000" spc="-15" strike="noStrike">
                          <a:solidFill>
                            <a:srgbClr val="000000"/>
                          </a:solidFill>
                          <a:latin typeface="Arial"/>
                          <a:ea typeface="DejaVu Sans"/>
                        </a:rPr>
                        <a:t>Sim</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1000" spc="-1" strike="noStrike">
                          <a:solidFill>
                            <a:srgbClr val="000000"/>
                          </a:solidFill>
                          <a:latin typeface="Arial"/>
                          <a:ea typeface="DejaVu Sans"/>
                        </a:rPr>
                        <a:t>Notas</a:t>
                      </a:r>
                      <a:r>
                        <a:rPr b="0" lang="pt-BR" sz="1000" spc="-26" strike="noStrike">
                          <a:solidFill>
                            <a:srgbClr val="000000"/>
                          </a:solidFill>
                          <a:latin typeface="Arial"/>
                          <a:ea typeface="DejaVu Sans"/>
                        </a:rPr>
                        <a:t> </a:t>
                      </a:r>
                      <a:r>
                        <a:rPr b="0" lang="pt-BR" sz="1000" spc="-7" strike="noStrike">
                          <a:solidFill>
                            <a:srgbClr val="000000"/>
                          </a:solidFill>
                          <a:latin typeface="Arial"/>
                          <a:ea typeface="DejaVu Sans"/>
                        </a:rPr>
                        <a:t>Fiscais</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r>
              <a:tr h="313920">
                <a:tc>
                  <a:txBody>
                    <a:bodyPr lIns="90000" rIns="90000" anchor="t">
                      <a:noAutofit/>
                    </a:bodyPr>
                    <a:p>
                      <a:pPr>
                        <a:lnSpc>
                          <a:spcPct val="100000"/>
                        </a:lnSpc>
                      </a:pPr>
                      <a:r>
                        <a:rPr b="0" lang="pt-BR" sz="1000" spc="-7" strike="noStrike">
                          <a:solidFill>
                            <a:srgbClr val="000000"/>
                          </a:solidFill>
                          <a:latin typeface="Arial"/>
                          <a:ea typeface="DejaVu Sans"/>
                        </a:rPr>
                        <a:t>Investimento</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ts val="635"/>
                        </a:lnSpc>
                        <a:spcBef>
                          <a:spcPts val="26"/>
                        </a:spcBef>
                      </a:pPr>
                      <a:r>
                        <a:rPr b="0" lang="pt-BR" sz="1000" spc="-1" strike="noStrike">
                          <a:solidFill>
                            <a:srgbClr val="000000"/>
                          </a:solidFill>
                          <a:latin typeface="Times New Roman"/>
                          <a:ea typeface="DejaVu Sans"/>
                        </a:rPr>
                        <a:t>Coleções</a:t>
                      </a:r>
                      <a:r>
                        <a:rPr b="0" lang="pt-BR" sz="1000" spc="-38" strike="noStrike">
                          <a:solidFill>
                            <a:srgbClr val="000000"/>
                          </a:solidFill>
                          <a:latin typeface="Times New Roman"/>
                          <a:ea typeface="DejaVu Sans"/>
                        </a:rPr>
                        <a:t> </a:t>
                      </a:r>
                      <a:r>
                        <a:rPr b="0" lang="pt-BR" sz="1000" spc="-1" strike="noStrike">
                          <a:solidFill>
                            <a:srgbClr val="000000"/>
                          </a:solidFill>
                          <a:latin typeface="Times New Roman"/>
                          <a:ea typeface="DejaVu Sans"/>
                        </a:rPr>
                        <a:t>de</a:t>
                      </a:r>
                      <a:r>
                        <a:rPr b="0" lang="pt-BR" sz="1000" spc="-35" strike="noStrike">
                          <a:solidFill>
                            <a:srgbClr val="000000"/>
                          </a:solidFill>
                          <a:latin typeface="Times New Roman"/>
                          <a:ea typeface="DejaVu Sans"/>
                        </a:rPr>
                        <a:t> </a:t>
                      </a:r>
                      <a:r>
                        <a:rPr b="0" lang="pt-BR" sz="1000" spc="-1" strike="noStrike">
                          <a:solidFill>
                            <a:srgbClr val="000000"/>
                          </a:solidFill>
                          <a:latin typeface="Times New Roman"/>
                          <a:ea typeface="DejaVu Sans"/>
                        </a:rPr>
                        <a:t>Livros</a:t>
                      </a:r>
                      <a:r>
                        <a:rPr b="0" lang="pt-BR" sz="1000" spc="-35" strike="noStrike">
                          <a:solidFill>
                            <a:srgbClr val="000000"/>
                          </a:solidFill>
                          <a:latin typeface="Times New Roman"/>
                          <a:ea typeface="DejaVu Sans"/>
                        </a:rPr>
                        <a:t> </a:t>
                      </a:r>
                      <a:r>
                        <a:rPr b="0" lang="pt-BR" sz="1000" spc="-1" strike="noStrike">
                          <a:solidFill>
                            <a:srgbClr val="000000"/>
                          </a:solidFill>
                          <a:latin typeface="Times New Roman"/>
                          <a:ea typeface="DejaVu Sans"/>
                        </a:rPr>
                        <a:t>ou</a:t>
                      </a:r>
                      <a:r>
                        <a:rPr b="0" lang="pt-BR" sz="1000" spc="-35" strike="noStrike">
                          <a:solidFill>
                            <a:srgbClr val="000000"/>
                          </a:solidFill>
                          <a:latin typeface="Times New Roman"/>
                          <a:ea typeface="DejaVu Sans"/>
                        </a:rPr>
                        <a:t> </a:t>
                      </a:r>
                      <a:r>
                        <a:rPr b="0" lang="pt-BR" sz="1000" spc="-7" strike="noStrike">
                          <a:solidFill>
                            <a:srgbClr val="000000"/>
                          </a:solidFill>
                          <a:latin typeface="Times New Roman"/>
                          <a:ea typeface="DejaVu Sans"/>
                        </a:rPr>
                        <a:t>Filmes</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1000" spc="-15" strike="noStrike">
                          <a:solidFill>
                            <a:srgbClr val="000000"/>
                          </a:solidFill>
                          <a:latin typeface="Arial"/>
                          <a:ea typeface="DejaVu Sans"/>
                        </a:rPr>
                        <a:t>Sim</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1000" spc="-1" strike="noStrike">
                          <a:solidFill>
                            <a:srgbClr val="000000"/>
                          </a:solidFill>
                          <a:latin typeface="Arial"/>
                          <a:ea typeface="DejaVu Sans"/>
                        </a:rPr>
                        <a:t>Notas</a:t>
                      </a:r>
                      <a:r>
                        <a:rPr b="0" lang="pt-BR" sz="1000" spc="-26" strike="noStrike">
                          <a:solidFill>
                            <a:srgbClr val="000000"/>
                          </a:solidFill>
                          <a:latin typeface="Arial"/>
                          <a:ea typeface="DejaVu Sans"/>
                        </a:rPr>
                        <a:t> </a:t>
                      </a:r>
                      <a:r>
                        <a:rPr b="0" lang="pt-BR" sz="1000" spc="-7" strike="noStrike">
                          <a:solidFill>
                            <a:srgbClr val="000000"/>
                          </a:solidFill>
                          <a:latin typeface="Arial"/>
                          <a:ea typeface="DejaVu Sans"/>
                        </a:rPr>
                        <a:t>Fiscais</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r>
              <a:tr h="313920">
                <a:tc>
                  <a:txBody>
                    <a:bodyPr lIns="90000" rIns="90000" anchor="t">
                      <a:noAutofit/>
                    </a:bodyPr>
                    <a:p>
                      <a:pPr>
                        <a:lnSpc>
                          <a:spcPct val="100000"/>
                        </a:lnSpc>
                      </a:pPr>
                      <a:r>
                        <a:rPr b="0" lang="pt-BR" sz="1000" spc="-7" strike="noStrike">
                          <a:solidFill>
                            <a:srgbClr val="000000"/>
                          </a:solidFill>
                          <a:latin typeface="Arial"/>
                          <a:ea typeface="DejaVu Sans"/>
                        </a:rPr>
                        <a:t>Investimento</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ts val="635"/>
                        </a:lnSpc>
                        <a:spcBef>
                          <a:spcPts val="26"/>
                        </a:spcBef>
                      </a:pPr>
                      <a:r>
                        <a:rPr b="0" lang="pt-BR" sz="1000" spc="-7" strike="noStrike">
                          <a:solidFill>
                            <a:srgbClr val="000000"/>
                          </a:solidFill>
                          <a:latin typeface="Times New Roman"/>
                          <a:ea typeface="DejaVu Sans"/>
                        </a:rPr>
                        <a:t>Eletroeletrônicos</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1000" spc="-15" strike="noStrike">
                          <a:solidFill>
                            <a:srgbClr val="000000"/>
                          </a:solidFill>
                          <a:latin typeface="Arial"/>
                          <a:ea typeface="DejaVu Sans"/>
                        </a:rPr>
                        <a:t>Sim</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1000" spc="-1" strike="noStrike">
                          <a:solidFill>
                            <a:srgbClr val="000000"/>
                          </a:solidFill>
                          <a:latin typeface="Arial"/>
                          <a:ea typeface="DejaVu Sans"/>
                        </a:rPr>
                        <a:t>Notas</a:t>
                      </a:r>
                      <a:r>
                        <a:rPr b="0" lang="pt-BR" sz="1000" spc="-26" strike="noStrike">
                          <a:solidFill>
                            <a:srgbClr val="000000"/>
                          </a:solidFill>
                          <a:latin typeface="Arial"/>
                          <a:ea typeface="DejaVu Sans"/>
                        </a:rPr>
                        <a:t> </a:t>
                      </a:r>
                      <a:r>
                        <a:rPr b="0" lang="pt-BR" sz="1000" spc="-7" strike="noStrike">
                          <a:solidFill>
                            <a:srgbClr val="000000"/>
                          </a:solidFill>
                          <a:latin typeface="Arial"/>
                          <a:ea typeface="DejaVu Sans"/>
                        </a:rPr>
                        <a:t>Fiscais</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r>
              <a:tr h="313920">
                <a:tc>
                  <a:txBody>
                    <a:bodyPr lIns="90000" rIns="90000" anchor="t">
                      <a:noAutofit/>
                    </a:bodyPr>
                    <a:p>
                      <a:pPr>
                        <a:lnSpc>
                          <a:spcPct val="100000"/>
                        </a:lnSpc>
                      </a:pPr>
                      <a:r>
                        <a:rPr b="0" lang="pt-BR" sz="1000" spc="-7" strike="noStrike">
                          <a:solidFill>
                            <a:srgbClr val="000000"/>
                          </a:solidFill>
                          <a:latin typeface="Arial"/>
                          <a:ea typeface="DejaVu Sans"/>
                        </a:rPr>
                        <a:t>Investimento</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ts val="635"/>
                        </a:lnSpc>
                        <a:spcBef>
                          <a:spcPts val="26"/>
                        </a:spcBef>
                      </a:pPr>
                      <a:r>
                        <a:rPr b="0" lang="pt-BR" sz="1000" spc="-7" strike="noStrike">
                          <a:solidFill>
                            <a:srgbClr val="000000"/>
                          </a:solidFill>
                          <a:latin typeface="Times New Roman"/>
                          <a:ea typeface="DejaVu Sans"/>
                        </a:rPr>
                        <a:t>Embarcação</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1000" spc="-15" strike="noStrike">
                          <a:solidFill>
                            <a:srgbClr val="000000"/>
                          </a:solidFill>
                          <a:latin typeface="Arial"/>
                          <a:ea typeface="DejaVu Sans"/>
                        </a:rPr>
                        <a:t>Sim</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1000" spc="-1" strike="noStrike">
                          <a:solidFill>
                            <a:srgbClr val="000000"/>
                          </a:solidFill>
                          <a:latin typeface="Arial"/>
                          <a:ea typeface="DejaVu Sans"/>
                        </a:rPr>
                        <a:t>Notas</a:t>
                      </a:r>
                      <a:r>
                        <a:rPr b="0" lang="pt-BR" sz="1000" spc="-26" strike="noStrike">
                          <a:solidFill>
                            <a:srgbClr val="000000"/>
                          </a:solidFill>
                          <a:latin typeface="Arial"/>
                          <a:ea typeface="DejaVu Sans"/>
                        </a:rPr>
                        <a:t> </a:t>
                      </a:r>
                      <a:r>
                        <a:rPr b="0" lang="pt-BR" sz="1000" spc="-7" strike="noStrike">
                          <a:solidFill>
                            <a:srgbClr val="000000"/>
                          </a:solidFill>
                          <a:latin typeface="Arial"/>
                          <a:ea typeface="DejaVu Sans"/>
                        </a:rPr>
                        <a:t>Fiscais</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r>
              <a:tr h="313920">
                <a:tc>
                  <a:txBody>
                    <a:bodyPr lIns="90000" rIns="90000" anchor="t">
                      <a:noAutofit/>
                    </a:bodyPr>
                    <a:p>
                      <a:pPr>
                        <a:lnSpc>
                          <a:spcPct val="100000"/>
                        </a:lnSpc>
                      </a:pPr>
                      <a:r>
                        <a:rPr b="0" lang="pt-BR" sz="1000" spc="-7" strike="noStrike">
                          <a:solidFill>
                            <a:srgbClr val="000000"/>
                          </a:solidFill>
                          <a:latin typeface="Arial"/>
                          <a:ea typeface="DejaVu Sans"/>
                        </a:rPr>
                        <a:t>Investimento</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ts val="635"/>
                        </a:lnSpc>
                        <a:spcBef>
                          <a:spcPts val="26"/>
                        </a:spcBef>
                      </a:pPr>
                      <a:r>
                        <a:rPr b="0" lang="pt-BR" sz="1000" spc="-1" strike="noStrike">
                          <a:solidFill>
                            <a:srgbClr val="000000"/>
                          </a:solidFill>
                          <a:latin typeface="Times New Roman"/>
                          <a:ea typeface="DejaVu Sans"/>
                        </a:rPr>
                        <a:t>Instrumentos</a:t>
                      </a:r>
                      <a:r>
                        <a:rPr b="0" lang="pt-BR" sz="1000" spc="55" strike="noStrike">
                          <a:solidFill>
                            <a:srgbClr val="000000"/>
                          </a:solidFill>
                          <a:latin typeface="Times New Roman"/>
                          <a:ea typeface="DejaVu Sans"/>
                        </a:rPr>
                        <a:t> </a:t>
                      </a:r>
                      <a:r>
                        <a:rPr b="0" lang="pt-BR" sz="1000" spc="-7" strike="noStrike">
                          <a:solidFill>
                            <a:srgbClr val="000000"/>
                          </a:solidFill>
                          <a:latin typeface="Times New Roman"/>
                          <a:ea typeface="DejaVu Sans"/>
                        </a:rPr>
                        <a:t>Musicais</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1000" spc="-15" strike="noStrike">
                          <a:solidFill>
                            <a:srgbClr val="000000"/>
                          </a:solidFill>
                          <a:latin typeface="Arial"/>
                          <a:ea typeface="DejaVu Sans"/>
                        </a:rPr>
                        <a:t>Sim</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1000" spc="-1" strike="noStrike">
                          <a:solidFill>
                            <a:srgbClr val="000000"/>
                          </a:solidFill>
                          <a:latin typeface="Arial"/>
                          <a:ea typeface="DejaVu Sans"/>
                        </a:rPr>
                        <a:t>Notas</a:t>
                      </a:r>
                      <a:r>
                        <a:rPr b="0" lang="pt-BR" sz="1000" spc="-26" strike="noStrike">
                          <a:solidFill>
                            <a:srgbClr val="000000"/>
                          </a:solidFill>
                          <a:latin typeface="Arial"/>
                          <a:ea typeface="DejaVu Sans"/>
                        </a:rPr>
                        <a:t> </a:t>
                      </a:r>
                      <a:r>
                        <a:rPr b="0" lang="pt-BR" sz="1000" spc="-7" strike="noStrike">
                          <a:solidFill>
                            <a:srgbClr val="000000"/>
                          </a:solidFill>
                          <a:latin typeface="Arial"/>
                          <a:ea typeface="DejaVu Sans"/>
                        </a:rPr>
                        <a:t>Fiscais</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r>
              <a:tr h="313920">
                <a:tc>
                  <a:txBody>
                    <a:bodyPr lIns="90000" rIns="90000" anchor="t">
                      <a:noAutofit/>
                    </a:bodyPr>
                    <a:p>
                      <a:pPr>
                        <a:lnSpc>
                          <a:spcPct val="100000"/>
                        </a:lnSpc>
                      </a:pPr>
                      <a:r>
                        <a:rPr b="0" lang="pt-BR" sz="1000" spc="-7" strike="noStrike">
                          <a:solidFill>
                            <a:srgbClr val="000000"/>
                          </a:solidFill>
                          <a:latin typeface="Arial"/>
                          <a:ea typeface="DejaVu Sans"/>
                        </a:rPr>
                        <a:t>Investimento</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ts val="635"/>
                        </a:lnSpc>
                        <a:spcBef>
                          <a:spcPts val="26"/>
                        </a:spcBef>
                      </a:pPr>
                      <a:r>
                        <a:rPr b="0" lang="pt-BR" sz="1000" spc="-7" strike="noStrike">
                          <a:solidFill>
                            <a:srgbClr val="000000"/>
                          </a:solidFill>
                          <a:latin typeface="Times New Roman"/>
                          <a:ea typeface="DejaVu Sans"/>
                        </a:rPr>
                        <a:t>Microonibus</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1000" spc="-15" strike="noStrike">
                          <a:solidFill>
                            <a:srgbClr val="000000"/>
                          </a:solidFill>
                          <a:latin typeface="Arial"/>
                          <a:ea typeface="DejaVu Sans"/>
                        </a:rPr>
                        <a:t>Sim</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1000" spc="-1" strike="noStrike">
                          <a:solidFill>
                            <a:srgbClr val="000000"/>
                          </a:solidFill>
                          <a:latin typeface="Arial"/>
                          <a:ea typeface="DejaVu Sans"/>
                        </a:rPr>
                        <a:t>Notas</a:t>
                      </a:r>
                      <a:r>
                        <a:rPr b="0" lang="pt-BR" sz="1000" spc="-26" strike="noStrike">
                          <a:solidFill>
                            <a:srgbClr val="000000"/>
                          </a:solidFill>
                          <a:latin typeface="Arial"/>
                          <a:ea typeface="DejaVu Sans"/>
                        </a:rPr>
                        <a:t> </a:t>
                      </a:r>
                      <a:r>
                        <a:rPr b="0" lang="pt-BR" sz="1000" spc="-7" strike="noStrike">
                          <a:solidFill>
                            <a:srgbClr val="000000"/>
                          </a:solidFill>
                          <a:latin typeface="Arial"/>
                          <a:ea typeface="DejaVu Sans"/>
                        </a:rPr>
                        <a:t>Fiscais</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r>
              <a:tr h="313920">
                <a:tc>
                  <a:txBody>
                    <a:bodyPr lIns="90000" rIns="90000" anchor="t">
                      <a:noAutofit/>
                    </a:bodyPr>
                    <a:p>
                      <a:pPr>
                        <a:lnSpc>
                          <a:spcPct val="100000"/>
                        </a:lnSpc>
                      </a:pPr>
                      <a:r>
                        <a:rPr b="0" lang="pt-BR" sz="1000" spc="-7" strike="noStrike">
                          <a:solidFill>
                            <a:srgbClr val="000000"/>
                          </a:solidFill>
                          <a:latin typeface="Arial"/>
                          <a:ea typeface="DejaVu Sans"/>
                        </a:rPr>
                        <a:t>Investimento</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ts val="635"/>
                        </a:lnSpc>
                        <a:spcBef>
                          <a:spcPts val="26"/>
                        </a:spcBef>
                      </a:pPr>
                      <a:r>
                        <a:rPr b="0" lang="pt-BR" sz="1000" spc="-7" strike="noStrike">
                          <a:solidFill>
                            <a:srgbClr val="000000"/>
                          </a:solidFill>
                          <a:latin typeface="Times New Roman"/>
                          <a:ea typeface="DejaVu Sans"/>
                        </a:rPr>
                        <a:t>Mobiliário</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1000" spc="-15" strike="noStrike">
                          <a:solidFill>
                            <a:srgbClr val="000000"/>
                          </a:solidFill>
                          <a:latin typeface="Arial"/>
                          <a:ea typeface="DejaVu Sans"/>
                        </a:rPr>
                        <a:t>Sim</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1000" spc="-1" strike="noStrike">
                          <a:solidFill>
                            <a:srgbClr val="000000"/>
                          </a:solidFill>
                          <a:latin typeface="Arial"/>
                          <a:ea typeface="DejaVu Sans"/>
                        </a:rPr>
                        <a:t>Notas</a:t>
                      </a:r>
                      <a:r>
                        <a:rPr b="0" lang="pt-BR" sz="1000" spc="-26" strike="noStrike">
                          <a:solidFill>
                            <a:srgbClr val="000000"/>
                          </a:solidFill>
                          <a:latin typeface="Arial"/>
                          <a:ea typeface="DejaVu Sans"/>
                        </a:rPr>
                        <a:t> </a:t>
                      </a:r>
                      <a:r>
                        <a:rPr b="0" lang="pt-BR" sz="1000" spc="-7" strike="noStrike">
                          <a:solidFill>
                            <a:srgbClr val="000000"/>
                          </a:solidFill>
                          <a:latin typeface="Arial"/>
                          <a:ea typeface="DejaVu Sans"/>
                        </a:rPr>
                        <a:t>Fiscais</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r>
              <a:tr h="313920">
                <a:tc>
                  <a:txBody>
                    <a:bodyPr lIns="90000" rIns="90000" anchor="t">
                      <a:noAutofit/>
                    </a:bodyPr>
                    <a:p>
                      <a:pPr>
                        <a:lnSpc>
                          <a:spcPct val="100000"/>
                        </a:lnSpc>
                      </a:pPr>
                      <a:r>
                        <a:rPr b="0" lang="pt-BR" sz="1000" spc="-7" strike="noStrike">
                          <a:solidFill>
                            <a:srgbClr val="000000"/>
                          </a:solidFill>
                          <a:latin typeface="Arial"/>
                          <a:ea typeface="DejaVu Sans"/>
                        </a:rPr>
                        <a:t>Investimento</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ts val="635"/>
                        </a:lnSpc>
                        <a:spcBef>
                          <a:spcPts val="26"/>
                        </a:spcBef>
                      </a:pPr>
                      <a:r>
                        <a:rPr b="0" lang="pt-BR" sz="1000" spc="-7" strike="noStrike">
                          <a:solidFill>
                            <a:srgbClr val="000000"/>
                          </a:solidFill>
                          <a:latin typeface="Times New Roman"/>
                          <a:ea typeface="DejaVu Sans"/>
                        </a:rPr>
                        <a:t>Onibus</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1000" spc="-15" strike="noStrike">
                          <a:solidFill>
                            <a:srgbClr val="000000"/>
                          </a:solidFill>
                          <a:latin typeface="Arial"/>
                          <a:ea typeface="DejaVu Sans"/>
                        </a:rPr>
                        <a:t>Sim</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1000" spc="-1" strike="noStrike">
                          <a:solidFill>
                            <a:srgbClr val="000000"/>
                          </a:solidFill>
                          <a:latin typeface="Arial"/>
                          <a:ea typeface="DejaVu Sans"/>
                        </a:rPr>
                        <a:t>Notas</a:t>
                      </a:r>
                      <a:r>
                        <a:rPr b="0" lang="pt-BR" sz="1000" spc="-26" strike="noStrike">
                          <a:solidFill>
                            <a:srgbClr val="000000"/>
                          </a:solidFill>
                          <a:latin typeface="Arial"/>
                          <a:ea typeface="DejaVu Sans"/>
                        </a:rPr>
                        <a:t> </a:t>
                      </a:r>
                      <a:r>
                        <a:rPr b="0" lang="pt-BR" sz="1000" spc="-7" strike="noStrike">
                          <a:solidFill>
                            <a:srgbClr val="000000"/>
                          </a:solidFill>
                          <a:latin typeface="Arial"/>
                          <a:ea typeface="DejaVu Sans"/>
                        </a:rPr>
                        <a:t>Fiscais</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r>
              <a:tr h="313920">
                <a:tc>
                  <a:txBody>
                    <a:bodyPr lIns="90000" rIns="90000" anchor="t">
                      <a:noAutofit/>
                    </a:bodyPr>
                    <a:p>
                      <a:pPr>
                        <a:lnSpc>
                          <a:spcPct val="100000"/>
                        </a:lnSpc>
                      </a:pPr>
                      <a:r>
                        <a:rPr b="0" lang="pt-BR" sz="1000" spc="-7" strike="noStrike">
                          <a:solidFill>
                            <a:srgbClr val="000000"/>
                          </a:solidFill>
                          <a:latin typeface="Arial"/>
                          <a:ea typeface="DejaVu Sans"/>
                        </a:rPr>
                        <a:t>Investimento</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ts val="635"/>
                        </a:lnSpc>
                        <a:spcBef>
                          <a:spcPts val="26"/>
                        </a:spcBef>
                      </a:pPr>
                      <a:r>
                        <a:rPr b="0" lang="pt-BR" sz="1000" spc="-1" strike="noStrike">
                          <a:solidFill>
                            <a:srgbClr val="000000"/>
                          </a:solidFill>
                          <a:latin typeface="Times New Roman"/>
                          <a:ea typeface="DejaVu Sans"/>
                        </a:rPr>
                        <a:t>Utensílios</a:t>
                      </a:r>
                      <a:r>
                        <a:rPr b="0" lang="pt-BR" sz="1000" spc="38" strike="noStrike">
                          <a:solidFill>
                            <a:srgbClr val="000000"/>
                          </a:solidFill>
                          <a:latin typeface="Times New Roman"/>
                          <a:ea typeface="DejaVu Sans"/>
                        </a:rPr>
                        <a:t> </a:t>
                      </a:r>
                      <a:r>
                        <a:rPr b="0" lang="pt-BR" sz="1000" spc="-7" strike="noStrike">
                          <a:solidFill>
                            <a:srgbClr val="000000"/>
                          </a:solidFill>
                          <a:latin typeface="Times New Roman"/>
                          <a:ea typeface="DejaVu Sans"/>
                        </a:rPr>
                        <a:t>Gerais</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1000" spc="-15" strike="noStrike">
                          <a:solidFill>
                            <a:srgbClr val="000000"/>
                          </a:solidFill>
                          <a:latin typeface="Arial"/>
                          <a:ea typeface="DejaVu Sans"/>
                        </a:rPr>
                        <a:t>Sim</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1000" spc="-1" strike="noStrike">
                          <a:solidFill>
                            <a:srgbClr val="000000"/>
                          </a:solidFill>
                          <a:latin typeface="Arial"/>
                          <a:ea typeface="DejaVu Sans"/>
                        </a:rPr>
                        <a:t>Notas</a:t>
                      </a:r>
                      <a:r>
                        <a:rPr b="0" lang="pt-BR" sz="1000" spc="-26" strike="noStrike">
                          <a:solidFill>
                            <a:srgbClr val="000000"/>
                          </a:solidFill>
                          <a:latin typeface="Arial"/>
                          <a:ea typeface="DejaVu Sans"/>
                        </a:rPr>
                        <a:t> </a:t>
                      </a:r>
                      <a:r>
                        <a:rPr b="0" lang="pt-BR" sz="1000" spc="-7" strike="noStrike">
                          <a:solidFill>
                            <a:srgbClr val="000000"/>
                          </a:solidFill>
                          <a:latin typeface="Arial"/>
                          <a:ea typeface="DejaVu Sans"/>
                        </a:rPr>
                        <a:t>Fiscais</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r>
              <a:tr h="313920">
                <a:tc>
                  <a:txBody>
                    <a:bodyPr lIns="90000" rIns="90000" anchor="t">
                      <a:noAutofit/>
                    </a:bodyPr>
                    <a:p>
                      <a:pPr>
                        <a:lnSpc>
                          <a:spcPct val="100000"/>
                        </a:lnSpc>
                      </a:pPr>
                      <a:r>
                        <a:rPr b="0" lang="pt-BR" sz="1000" spc="-7" strike="noStrike">
                          <a:solidFill>
                            <a:srgbClr val="000000"/>
                          </a:solidFill>
                          <a:latin typeface="Arial"/>
                          <a:ea typeface="DejaVu Sans"/>
                        </a:rPr>
                        <a:t>Investimento</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ts val="635"/>
                        </a:lnSpc>
                        <a:spcBef>
                          <a:spcPts val="26"/>
                        </a:spcBef>
                      </a:pPr>
                      <a:r>
                        <a:rPr b="0" lang="pt-BR" sz="1000" spc="-1" strike="noStrike">
                          <a:solidFill>
                            <a:srgbClr val="000000"/>
                          </a:solidFill>
                          <a:latin typeface="Times New Roman"/>
                          <a:ea typeface="DejaVu Sans"/>
                        </a:rPr>
                        <a:t>Utensílios</a:t>
                      </a:r>
                      <a:r>
                        <a:rPr b="0" lang="pt-BR" sz="1000" spc="38" strike="noStrike">
                          <a:solidFill>
                            <a:srgbClr val="000000"/>
                          </a:solidFill>
                          <a:latin typeface="Times New Roman"/>
                          <a:ea typeface="DejaVu Sans"/>
                        </a:rPr>
                        <a:t> </a:t>
                      </a:r>
                      <a:r>
                        <a:rPr b="0" lang="pt-BR" sz="1000" spc="-7" strike="noStrike">
                          <a:solidFill>
                            <a:srgbClr val="000000"/>
                          </a:solidFill>
                          <a:latin typeface="Times New Roman"/>
                          <a:ea typeface="DejaVu Sans"/>
                        </a:rPr>
                        <a:t>Veículares</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1000" spc="-15" strike="noStrike">
                          <a:solidFill>
                            <a:srgbClr val="000000"/>
                          </a:solidFill>
                          <a:latin typeface="Arial"/>
                          <a:ea typeface="DejaVu Sans"/>
                        </a:rPr>
                        <a:t>Sim</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1000" spc="-1" strike="noStrike">
                          <a:solidFill>
                            <a:srgbClr val="000000"/>
                          </a:solidFill>
                          <a:latin typeface="Arial"/>
                          <a:ea typeface="DejaVu Sans"/>
                        </a:rPr>
                        <a:t>Notas</a:t>
                      </a:r>
                      <a:r>
                        <a:rPr b="0" lang="pt-BR" sz="1000" spc="-26" strike="noStrike">
                          <a:solidFill>
                            <a:srgbClr val="000000"/>
                          </a:solidFill>
                          <a:latin typeface="Arial"/>
                          <a:ea typeface="DejaVu Sans"/>
                        </a:rPr>
                        <a:t> </a:t>
                      </a:r>
                      <a:r>
                        <a:rPr b="0" lang="pt-BR" sz="1000" spc="-7" strike="noStrike">
                          <a:solidFill>
                            <a:srgbClr val="000000"/>
                          </a:solidFill>
                          <a:latin typeface="Arial"/>
                          <a:ea typeface="DejaVu Sans"/>
                        </a:rPr>
                        <a:t>Fiscais</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r>
              <a:tr h="313920">
                <a:tc>
                  <a:txBody>
                    <a:bodyPr lIns="90000" rIns="90000" anchor="t">
                      <a:noAutofit/>
                    </a:bodyPr>
                    <a:p>
                      <a:pPr>
                        <a:lnSpc>
                          <a:spcPct val="100000"/>
                        </a:lnSpc>
                      </a:pPr>
                      <a:r>
                        <a:rPr b="0" lang="pt-BR" sz="1000" spc="-7" strike="noStrike">
                          <a:solidFill>
                            <a:srgbClr val="000000"/>
                          </a:solidFill>
                          <a:latin typeface="Arial"/>
                          <a:ea typeface="DejaVu Sans"/>
                        </a:rPr>
                        <a:t>Investimento</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ts val="635"/>
                        </a:lnSpc>
                        <a:spcBef>
                          <a:spcPts val="26"/>
                        </a:spcBef>
                      </a:pPr>
                      <a:r>
                        <a:rPr b="0" lang="pt-BR" sz="1000" spc="-15" strike="noStrike">
                          <a:solidFill>
                            <a:srgbClr val="000000"/>
                          </a:solidFill>
                          <a:latin typeface="Times New Roman"/>
                          <a:ea typeface="DejaVu Sans"/>
                        </a:rPr>
                        <a:t>Van</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1000" spc="-15" strike="noStrike">
                          <a:solidFill>
                            <a:srgbClr val="000000"/>
                          </a:solidFill>
                          <a:latin typeface="Arial"/>
                          <a:ea typeface="DejaVu Sans"/>
                        </a:rPr>
                        <a:t>Sim</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1000" spc="-1" strike="noStrike">
                          <a:solidFill>
                            <a:srgbClr val="000000"/>
                          </a:solidFill>
                          <a:latin typeface="Arial"/>
                          <a:ea typeface="DejaVu Sans"/>
                        </a:rPr>
                        <a:t>Notas</a:t>
                      </a:r>
                      <a:r>
                        <a:rPr b="0" lang="pt-BR" sz="1000" spc="-26" strike="noStrike">
                          <a:solidFill>
                            <a:srgbClr val="000000"/>
                          </a:solidFill>
                          <a:latin typeface="Arial"/>
                          <a:ea typeface="DejaVu Sans"/>
                        </a:rPr>
                        <a:t> </a:t>
                      </a:r>
                      <a:r>
                        <a:rPr b="0" lang="pt-BR" sz="1000" spc="-7" strike="noStrike">
                          <a:solidFill>
                            <a:srgbClr val="000000"/>
                          </a:solidFill>
                          <a:latin typeface="Arial"/>
                          <a:ea typeface="DejaVu Sans"/>
                        </a:rPr>
                        <a:t>Fiscais</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r>
              <a:tr h="311400">
                <a:tc>
                  <a:txBody>
                    <a:bodyPr lIns="90000" rIns="90000" anchor="t">
                      <a:noAutofit/>
                    </a:bodyPr>
                    <a:p>
                      <a:pPr>
                        <a:lnSpc>
                          <a:spcPct val="100000"/>
                        </a:lnSpc>
                      </a:pPr>
                      <a:r>
                        <a:rPr b="0" lang="pt-BR" sz="1000" spc="-7" strike="noStrike">
                          <a:solidFill>
                            <a:srgbClr val="000000"/>
                          </a:solidFill>
                          <a:latin typeface="Arial"/>
                          <a:ea typeface="DejaVu Sans"/>
                        </a:rPr>
                        <a:t>Investimento</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ts val="635"/>
                        </a:lnSpc>
                        <a:spcBef>
                          <a:spcPts val="26"/>
                        </a:spcBef>
                      </a:pPr>
                      <a:r>
                        <a:rPr b="0" lang="pt-BR" sz="1000" spc="-7" strike="noStrike">
                          <a:solidFill>
                            <a:srgbClr val="000000"/>
                          </a:solidFill>
                          <a:latin typeface="Times New Roman"/>
                          <a:ea typeface="DejaVu Sans"/>
                        </a:rPr>
                        <a:t>Outros</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1000" spc="-15" strike="noStrike">
                          <a:solidFill>
                            <a:srgbClr val="000000"/>
                          </a:solidFill>
                          <a:latin typeface="Arial"/>
                          <a:ea typeface="DejaVu Sans"/>
                        </a:rPr>
                        <a:t>Sim</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1000" spc="-1" strike="noStrike">
                          <a:solidFill>
                            <a:srgbClr val="000000"/>
                          </a:solidFill>
                          <a:latin typeface="Arial"/>
                          <a:ea typeface="DejaVu Sans"/>
                        </a:rPr>
                        <a:t>Notas</a:t>
                      </a:r>
                      <a:r>
                        <a:rPr b="0" lang="pt-BR" sz="1000" spc="-26" strike="noStrike">
                          <a:solidFill>
                            <a:srgbClr val="000000"/>
                          </a:solidFill>
                          <a:latin typeface="Arial"/>
                          <a:ea typeface="DejaVu Sans"/>
                        </a:rPr>
                        <a:t> </a:t>
                      </a:r>
                      <a:r>
                        <a:rPr b="0" lang="pt-BR" sz="1000" spc="-7" strike="noStrike">
                          <a:solidFill>
                            <a:srgbClr val="000000"/>
                          </a:solidFill>
                          <a:latin typeface="Arial"/>
                          <a:ea typeface="DejaVu Sans"/>
                        </a:rPr>
                        <a:t>Fiscais</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r>
            </a:tbl>
          </a:graphicData>
        </a:graphic>
      </p:graphicFrame>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26" name="CaixaDeTexto 52"/>
          <p:cNvSpPr/>
          <p:nvPr/>
        </p:nvSpPr>
        <p:spPr>
          <a:xfrm>
            <a:off x="891000" y="125640"/>
            <a:ext cx="7744680" cy="136944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pt-BR" sz="2800" spc="-41" strike="noStrike">
                <a:solidFill>
                  <a:srgbClr val="ffffff"/>
                </a:solidFill>
                <a:latin typeface="Calibri"/>
                <a:ea typeface="DejaVu Sans"/>
              </a:rPr>
              <a:t>COMO PRESTAR CONTAS NO  NOVO SISTEMA DE PRESTAÇÃO DE CONTAS FEDERAL (AGILIZASUAS INTEGRADO AO BB GESTÃO ÁGIL)</a:t>
            </a:r>
            <a:endParaRPr b="0" lang="pt-BR" sz="2800" spc="-1" strike="noStrike">
              <a:solidFill>
                <a:srgbClr val="000000"/>
              </a:solidFill>
              <a:latin typeface="Arial"/>
            </a:endParaRPr>
          </a:p>
        </p:txBody>
      </p:sp>
      <p:pic>
        <p:nvPicPr>
          <p:cNvPr id="127" name="Imagem 26" descr=""/>
          <p:cNvPicPr/>
          <p:nvPr/>
        </p:nvPicPr>
        <p:blipFill>
          <a:blip r:embed="rId2"/>
          <a:stretch/>
        </p:blipFill>
        <p:spPr>
          <a:xfrm>
            <a:off x="5413680" y="5945400"/>
            <a:ext cx="3248280" cy="645120"/>
          </a:xfrm>
          <a:prstGeom prst="rect">
            <a:avLst/>
          </a:prstGeom>
          <a:ln w="0">
            <a:noFill/>
          </a:ln>
        </p:spPr>
      </p:pic>
      <p:sp>
        <p:nvSpPr>
          <p:cNvPr id="128" name="CaixaDeTexto 53"/>
          <p:cNvSpPr/>
          <p:nvPr/>
        </p:nvSpPr>
        <p:spPr>
          <a:xfrm>
            <a:off x="786960" y="1731960"/>
            <a:ext cx="7744680" cy="1460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
        <p:nvSpPr>
          <p:cNvPr id="129" name="Retângulo 23"/>
          <p:cNvSpPr/>
          <p:nvPr/>
        </p:nvSpPr>
        <p:spPr>
          <a:xfrm>
            <a:off x="180000" y="2700000"/>
            <a:ext cx="7744680" cy="126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endParaRPr b="0" lang="pt-BR" sz="1400" spc="-1" strike="noStrike">
              <a:solidFill>
                <a:srgbClr val="000000"/>
              </a:solidFill>
              <a:latin typeface="Arial"/>
            </a:endParaRPr>
          </a:p>
          <a:p>
            <a:pPr>
              <a:lnSpc>
                <a:spcPct val="100000"/>
              </a:lnSpc>
            </a:pPr>
            <a:endParaRPr b="0" lang="pt-BR" sz="14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p:txBody>
      </p:sp>
      <p:sp>
        <p:nvSpPr>
          <p:cNvPr id="130" name="Rectangle 21"/>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sp>
        <p:nvSpPr>
          <p:cNvPr id="131" name="Retângulo 107"/>
          <p:cNvSpPr/>
          <p:nvPr/>
        </p:nvSpPr>
        <p:spPr>
          <a:xfrm>
            <a:off x="720000" y="1547640"/>
            <a:ext cx="8095680" cy="501804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p:txBody>
      </p:sp>
      <p:graphicFrame>
        <p:nvGraphicFramePr>
          <p:cNvPr id="132" name="Tabela 108"/>
          <p:cNvGraphicFramePr/>
          <p:nvPr/>
        </p:nvGraphicFramePr>
        <p:xfrm>
          <a:off x="1280160" y="1980000"/>
          <a:ext cx="6636600" cy="3060000"/>
        </p:xfrm>
        <a:graphic>
          <a:graphicData uri="http://schemas.openxmlformats.org/drawingml/2006/table">
            <a:tbl>
              <a:tblPr/>
              <a:tblGrid>
                <a:gridCol w="1018080"/>
                <a:gridCol w="3529800"/>
                <a:gridCol w="1173960"/>
                <a:gridCol w="915120"/>
              </a:tblGrid>
              <a:tr h="672480">
                <a:tc>
                  <a:txBody>
                    <a:bodyPr lIns="90000" rIns="90000" anchor="t">
                      <a:noAutofit/>
                    </a:bodyPr>
                    <a:p>
                      <a:pPr>
                        <a:lnSpc>
                          <a:spcPct val="100000"/>
                        </a:lnSpc>
                      </a:pPr>
                      <a:r>
                        <a:rPr b="0" lang="pt-BR" sz="1000" spc="-7" strike="noStrike">
                          <a:solidFill>
                            <a:srgbClr val="000000"/>
                          </a:solidFill>
                          <a:latin typeface="Arial"/>
                          <a:ea typeface="DejaVu Sans"/>
                        </a:rPr>
                        <a:t>Serviços</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ts val="635"/>
                        </a:lnSpc>
                        <a:spcBef>
                          <a:spcPts val="26"/>
                        </a:spcBef>
                      </a:pPr>
                      <a:r>
                        <a:rPr b="0" lang="pt-BR" sz="1000" spc="-1" strike="noStrike">
                          <a:solidFill>
                            <a:srgbClr val="000000"/>
                          </a:solidFill>
                          <a:latin typeface="Times New Roman"/>
                          <a:ea typeface="DejaVu Sans"/>
                        </a:rPr>
                        <a:t>Contratação</a:t>
                      </a:r>
                      <a:r>
                        <a:rPr b="0" lang="pt-BR" sz="1000" spc="-32" strike="noStrike">
                          <a:solidFill>
                            <a:srgbClr val="000000"/>
                          </a:solidFill>
                          <a:latin typeface="Times New Roman"/>
                          <a:ea typeface="DejaVu Sans"/>
                        </a:rPr>
                        <a:t> </a:t>
                      </a:r>
                      <a:r>
                        <a:rPr b="0" lang="pt-BR" sz="1000" spc="-1" strike="noStrike">
                          <a:solidFill>
                            <a:srgbClr val="000000"/>
                          </a:solidFill>
                          <a:latin typeface="Times New Roman"/>
                          <a:ea typeface="DejaVu Sans"/>
                        </a:rPr>
                        <a:t>de</a:t>
                      </a:r>
                      <a:r>
                        <a:rPr b="0" lang="pt-BR" sz="1000" spc="-32" strike="noStrike">
                          <a:solidFill>
                            <a:srgbClr val="000000"/>
                          </a:solidFill>
                          <a:latin typeface="Times New Roman"/>
                          <a:ea typeface="DejaVu Sans"/>
                        </a:rPr>
                        <a:t> </a:t>
                      </a:r>
                      <a:r>
                        <a:rPr b="0" lang="pt-BR" sz="1000" spc="-1" strike="noStrike">
                          <a:solidFill>
                            <a:srgbClr val="000000"/>
                          </a:solidFill>
                          <a:latin typeface="Times New Roman"/>
                          <a:ea typeface="DejaVu Sans"/>
                        </a:rPr>
                        <a:t>PJ</a:t>
                      </a:r>
                      <a:r>
                        <a:rPr b="0" lang="pt-BR" sz="1000" spc="-24" strike="noStrike">
                          <a:solidFill>
                            <a:srgbClr val="000000"/>
                          </a:solidFill>
                          <a:latin typeface="Times New Roman"/>
                          <a:ea typeface="DejaVu Sans"/>
                        </a:rPr>
                        <a:t> </a:t>
                      </a:r>
                      <a:r>
                        <a:rPr b="0" lang="pt-BR" sz="1000" spc="-1" strike="noStrike">
                          <a:solidFill>
                            <a:srgbClr val="000000"/>
                          </a:solidFill>
                          <a:latin typeface="Times New Roman"/>
                          <a:ea typeface="DejaVu Sans"/>
                        </a:rPr>
                        <a:t>para</a:t>
                      </a:r>
                      <a:r>
                        <a:rPr b="0" lang="pt-BR" sz="1000" spc="-29" strike="noStrike">
                          <a:solidFill>
                            <a:srgbClr val="000000"/>
                          </a:solidFill>
                          <a:latin typeface="Times New Roman"/>
                          <a:ea typeface="DejaVu Sans"/>
                        </a:rPr>
                        <a:t> </a:t>
                      </a:r>
                      <a:r>
                        <a:rPr b="0" lang="pt-BR" sz="1000" spc="-1" strike="noStrike">
                          <a:solidFill>
                            <a:srgbClr val="000000"/>
                          </a:solidFill>
                          <a:latin typeface="Times New Roman"/>
                          <a:ea typeface="DejaVu Sans"/>
                        </a:rPr>
                        <a:t>realização</a:t>
                      </a:r>
                      <a:r>
                        <a:rPr b="0" lang="pt-BR" sz="1000" spc="-26" strike="noStrike">
                          <a:solidFill>
                            <a:srgbClr val="000000"/>
                          </a:solidFill>
                          <a:latin typeface="Times New Roman"/>
                          <a:ea typeface="DejaVu Sans"/>
                        </a:rPr>
                        <a:t> </a:t>
                      </a:r>
                      <a:r>
                        <a:rPr b="0" lang="pt-BR" sz="1000" spc="-1" strike="noStrike">
                          <a:solidFill>
                            <a:srgbClr val="000000"/>
                          </a:solidFill>
                          <a:latin typeface="Times New Roman"/>
                          <a:ea typeface="DejaVu Sans"/>
                        </a:rPr>
                        <a:t>de</a:t>
                      </a:r>
                      <a:r>
                        <a:rPr b="0" lang="pt-BR" sz="1000" spc="-32" strike="noStrike">
                          <a:solidFill>
                            <a:srgbClr val="000000"/>
                          </a:solidFill>
                          <a:latin typeface="Times New Roman"/>
                          <a:ea typeface="DejaVu Sans"/>
                        </a:rPr>
                        <a:t> </a:t>
                      </a:r>
                      <a:r>
                        <a:rPr b="0" lang="pt-BR" sz="1000" spc="-7" strike="noStrike">
                          <a:solidFill>
                            <a:srgbClr val="000000"/>
                          </a:solidFill>
                          <a:latin typeface="Times New Roman"/>
                          <a:ea typeface="DejaVu Sans"/>
                        </a:rPr>
                        <a:t>serviço</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1000" spc="-15" strike="noStrike">
                          <a:solidFill>
                            <a:srgbClr val="000000"/>
                          </a:solidFill>
                          <a:latin typeface="Arial"/>
                          <a:ea typeface="DejaVu Sans"/>
                        </a:rPr>
                        <a:t>Sim</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1000" spc="-1" strike="noStrike">
                          <a:solidFill>
                            <a:srgbClr val="000000"/>
                          </a:solidFill>
                          <a:latin typeface="Arial"/>
                          <a:ea typeface="DejaVu Sans"/>
                        </a:rPr>
                        <a:t>Notas</a:t>
                      </a:r>
                      <a:r>
                        <a:rPr b="0" lang="pt-BR" sz="1000" spc="-26" strike="noStrike">
                          <a:solidFill>
                            <a:srgbClr val="000000"/>
                          </a:solidFill>
                          <a:latin typeface="Arial"/>
                          <a:ea typeface="DejaVu Sans"/>
                        </a:rPr>
                        <a:t> </a:t>
                      </a:r>
                      <a:r>
                        <a:rPr b="0" lang="pt-BR" sz="1000" spc="-7" strike="noStrike">
                          <a:solidFill>
                            <a:srgbClr val="000000"/>
                          </a:solidFill>
                          <a:latin typeface="Arial"/>
                          <a:ea typeface="DejaVu Sans"/>
                        </a:rPr>
                        <a:t>Fiscais</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r>
              <a:tr h="672480">
                <a:tc>
                  <a:txBody>
                    <a:bodyPr lIns="90000" rIns="90000" anchor="t">
                      <a:noAutofit/>
                    </a:bodyPr>
                    <a:p>
                      <a:pPr>
                        <a:lnSpc>
                          <a:spcPct val="100000"/>
                        </a:lnSpc>
                      </a:pPr>
                      <a:r>
                        <a:rPr b="0" lang="pt-BR" sz="1000" spc="-7" strike="noStrike">
                          <a:solidFill>
                            <a:srgbClr val="000000"/>
                          </a:solidFill>
                          <a:latin typeface="Arial"/>
                          <a:ea typeface="DejaVu Sans"/>
                        </a:rPr>
                        <a:t>Serviços</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ts val="635"/>
                        </a:lnSpc>
                        <a:spcBef>
                          <a:spcPts val="26"/>
                        </a:spcBef>
                      </a:pPr>
                      <a:r>
                        <a:rPr b="0" lang="pt-BR" sz="1000" spc="-1" strike="noStrike">
                          <a:solidFill>
                            <a:srgbClr val="000000"/>
                          </a:solidFill>
                          <a:latin typeface="Times New Roman"/>
                          <a:ea typeface="DejaVu Sans"/>
                        </a:rPr>
                        <a:t>Pagamento</a:t>
                      </a:r>
                      <a:r>
                        <a:rPr b="0" lang="pt-BR" sz="1000" spc="32" strike="noStrike">
                          <a:solidFill>
                            <a:srgbClr val="000000"/>
                          </a:solidFill>
                          <a:latin typeface="Times New Roman"/>
                          <a:ea typeface="DejaVu Sans"/>
                        </a:rPr>
                        <a:t> </a:t>
                      </a:r>
                      <a:r>
                        <a:rPr b="0" lang="pt-BR" sz="1000" spc="-1" strike="noStrike">
                          <a:solidFill>
                            <a:srgbClr val="000000"/>
                          </a:solidFill>
                          <a:latin typeface="Times New Roman"/>
                          <a:ea typeface="DejaVu Sans"/>
                        </a:rPr>
                        <a:t>de</a:t>
                      </a:r>
                      <a:r>
                        <a:rPr b="0" lang="pt-BR" sz="1000" spc="24" strike="noStrike">
                          <a:solidFill>
                            <a:srgbClr val="000000"/>
                          </a:solidFill>
                          <a:latin typeface="Times New Roman"/>
                          <a:ea typeface="DejaVu Sans"/>
                        </a:rPr>
                        <a:t> </a:t>
                      </a:r>
                      <a:r>
                        <a:rPr b="0" lang="pt-BR" sz="1000" spc="-1" strike="noStrike">
                          <a:solidFill>
                            <a:srgbClr val="000000"/>
                          </a:solidFill>
                          <a:latin typeface="Times New Roman"/>
                          <a:ea typeface="DejaVu Sans"/>
                        </a:rPr>
                        <a:t>não-</a:t>
                      </a:r>
                      <a:r>
                        <a:rPr b="0" lang="pt-BR" sz="1000" spc="-7" strike="noStrike">
                          <a:solidFill>
                            <a:srgbClr val="000000"/>
                          </a:solidFill>
                          <a:latin typeface="Times New Roman"/>
                          <a:ea typeface="DejaVu Sans"/>
                        </a:rPr>
                        <a:t>servidores</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1000" spc="-15" strike="noStrike">
                          <a:solidFill>
                            <a:srgbClr val="000000"/>
                          </a:solidFill>
                          <a:latin typeface="Arial"/>
                          <a:ea typeface="DejaVu Sans"/>
                        </a:rPr>
                        <a:t>Sim</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1000" spc="-1" strike="noStrike">
                          <a:solidFill>
                            <a:srgbClr val="000000"/>
                          </a:solidFill>
                          <a:latin typeface="Arial"/>
                          <a:ea typeface="DejaVu Sans"/>
                        </a:rPr>
                        <a:t>Notas</a:t>
                      </a:r>
                      <a:r>
                        <a:rPr b="0" lang="pt-BR" sz="1000" spc="-26" strike="noStrike">
                          <a:solidFill>
                            <a:srgbClr val="000000"/>
                          </a:solidFill>
                          <a:latin typeface="Arial"/>
                          <a:ea typeface="DejaVu Sans"/>
                        </a:rPr>
                        <a:t> </a:t>
                      </a:r>
                      <a:r>
                        <a:rPr b="0" lang="pt-BR" sz="1000" spc="-7" strike="noStrike">
                          <a:solidFill>
                            <a:srgbClr val="000000"/>
                          </a:solidFill>
                          <a:latin typeface="Arial"/>
                          <a:ea typeface="DejaVu Sans"/>
                        </a:rPr>
                        <a:t>Fiscais</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r>
              <a:tr h="417600">
                <a:tc>
                  <a:txBody>
                    <a:bodyPr lIns="90000" rIns="90000" anchor="t">
                      <a:noAutofit/>
                    </a:bodyPr>
                    <a:p>
                      <a:pPr>
                        <a:lnSpc>
                          <a:spcPct val="100000"/>
                        </a:lnSpc>
                      </a:pPr>
                      <a:r>
                        <a:rPr b="0" lang="pt-BR" sz="1000" spc="-7" strike="noStrike">
                          <a:solidFill>
                            <a:srgbClr val="000000"/>
                          </a:solidFill>
                          <a:latin typeface="Arial"/>
                          <a:ea typeface="DejaVu Sans"/>
                        </a:rPr>
                        <a:t>Serviços</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ts val="635"/>
                        </a:lnSpc>
                        <a:spcBef>
                          <a:spcPts val="26"/>
                        </a:spcBef>
                      </a:pPr>
                      <a:r>
                        <a:rPr b="0" lang="pt-BR" sz="1000" spc="-7" strike="noStrike">
                          <a:solidFill>
                            <a:srgbClr val="000000"/>
                          </a:solidFill>
                          <a:latin typeface="Times New Roman"/>
                          <a:ea typeface="DejaVu Sans"/>
                        </a:rPr>
                        <a:t>Pagamento de</a:t>
                      </a:r>
                      <a:r>
                        <a:rPr b="0" lang="pt-BR" sz="1000" spc="-12" strike="noStrike">
                          <a:solidFill>
                            <a:srgbClr val="000000"/>
                          </a:solidFill>
                          <a:latin typeface="Times New Roman"/>
                          <a:ea typeface="DejaVu Sans"/>
                        </a:rPr>
                        <a:t> </a:t>
                      </a:r>
                      <a:r>
                        <a:rPr b="0" lang="pt-BR" sz="1000" spc="-7" strike="noStrike">
                          <a:solidFill>
                            <a:srgbClr val="000000"/>
                          </a:solidFill>
                          <a:latin typeface="Times New Roman"/>
                          <a:ea typeface="DejaVu Sans"/>
                        </a:rPr>
                        <a:t>servidores</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1000" spc="-15" strike="noStrike">
                          <a:solidFill>
                            <a:srgbClr val="000000"/>
                          </a:solidFill>
                          <a:latin typeface="Arial"/>
                          <a:ea typeface="DejaVu Sans"/>
                        </a:rPr>
                        <a:t>Não</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endParaRPr b="0" lang="pt-BR" sz="1800" spc="-1" strike="noStrike">
                        <a:solidFill>
                          <a:srgbClr val="000000"/>
                        </a:solidFill>
                        <a:latin typeface="Arial"/>
                        <a:ea typeface="DejaVu Sans"/>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r>
              <a:tr h="672480">
                <a:tc>
                  <a:txBody>
                    <a:bodyPr lIns="90000" rIns="90000" anchor="t">
                      <a:noAutofit/>
                    </a:bodyPr>
                    <a:p>
                      <a:pPr>
                        <a:lnSpc>
                          <a:spcPct val="100000"/>
                        </a:lnSpc>
                      </a:pPr>
                      <a:r>
                        <a:rPr b="0" lang="pt-BR" sz="1000" spc="-7" strike="noStrike">
                          <a:solidFill>
                            <a:srgbClr val="000000"/>
                          </a:solidFill>
                          <a:latin typeface="Arial"/>
                          <a:ea typeface="DejaVu Sans"/>
                        </a:rPr>
                        <a:t>Serviços</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ts val="635"/>
                        </a:lnSpc>
                        <a:spcBef>
                          <a:spcPts val="26"/>
                        </a:spcBef>
                      </a:pPr>
                      <a:r>
                        <a:rPr b="0" lang="pt-BR" sz="1000" spc="-7" strike="noStrike">
                          <a:solidFill>
                            <a:srgbClr val="000000"/>
                          </a:solidFill>
                          <a:latin typeface="Times New Roman"/>
                          <a:ea typeface="DejaVu Sans"/>
                        </a:rPr>
                        <a:t>Outros</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1000" spc="-15" strike="noStrike">
                          <a:solidFill>
                            <a:srgbClr val="000000"/>
                          </a:solidFill>
                          <a:latin typeface="Arial"/>
                          <a:ea typeface="DejaVu Sans"/>
                        </a:rPr>
                        <a:t>Sim</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1000" spc="-1" strike="noStrike">
                          <a:solidFill>
                            <a:srgbClr val="000000"/>
                          </a:solidFill>
                          <a:latin typeface="Arial"/>
                          <a:ea typeface="DejaVu Sans"/>
                        </a:rPr>
                        <a:t>Notas</a:t>
                      </a:r>
                      <a:r>
                        <a:rPr b="0" lang="pt-BR" sz="1000" spc="-26" strike="noStrike">
                          <a:solidFill>
                            <a:srgbClr val="000000"/>
                          </a:solidFill>
                          <a:latin typeface="Arial"/>
                          <a:ea typeface="DejaVu Sans"/>
                        </a:rPr>
                        <a:t> </a:t>
                      </a:r>
                      <a:r>
                        <a:rPr b="0" lang="pt-BR" sz="1000" spc="-7" strike="noStrike">
                          <a:solidFill>
                            <a:srgbClr val="000000"/>
                          </a:solidFill>
                          <a:latin typeface="Arial"/>
                          <a:ea typeface="DejaVu Sans"/>
                        </a:rPr>
                        <a:t>Fiscais</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r>
              <a:tr h="624960">
                <a:tc>
                  <a:txBody>
                    <a:bodyPr lIns="90000" rIns="90000" anchor="t">
                      <a:noAutofit/>
                    </a:bodyPr>
                    <a:p>
                      <a:pPr>
                        <a:lnSpc>
                          <a:spcPct val="100000"/>
                        </a:lnSpc>
                      </a:pPr>
                      <a:r>
                        <a:rPr b="0" lang="pt-BR" sz="1000" spc="-7" strike="noStrike">
                          <a:solidFill>
                            <a:srgbClr val="000000"/>
                          </a:solidFill>
                          <a:latin typeface="Arial"/>
                          <a:ea typeface="DejaVu Sans"/>
                        </a:rPr>
                        <a:t>Parcerias</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ts val="635"/>
                        </a:lnSpc>
                        <a:spcBef>
                          <a:spcPts val="26"/>
                        </a:spcBef>
                      </a:pPr>
                      <a:r>
                        <a:rPr b="0" lang="pt-BR" sz="1000" spc="-7" strike="noStrike">
                          <a:solidFill>
                            <a:srgbClr val="000000"/>
                          </a:solidFill>
                          <a:latin typeface="Times New Roman"/>
                          <a:ea typeface="DejaVu Sans"/>
                        </a:rPr>
                        <a:t>Repasse a</a:t>
                      </a:r>
                      <a:r>
                        <a:rPr b="0" lang="pt-BR" sz="1000" spc="-1" strike="noStrike">
                          <a:solidFill>
                            <a:srgbClr val="000000"/>
                          </a:solidFill>
                          <a:latin typeface="Times New Roman"/>
                          <a:ea typeface="DejaVu Sans"/>
                        </a:rPr>
                        <a:t> </a:t>
                      </a:r>
                      <a:r>
                        <a:rPr b="0" lang="pt-BR" sz="1000" spc="-7" strike="noStrike">
                          <a:solidFill>
                            <a:srgbClr val="000000"/>
                          </a:solidFill>
                          <a:latin typeface="Times New Roman"/>
                          <a:ea typeface="DejaVu Sans"/>
                        </a:rPr>
                        <a:t>entidades</a:t>
                      </a:r>
                      <a:r>
                        <a:rPr b="0" lang="pt-BR" sz="1000" spc="-9" strike="noStrike">
                          <a:solidFill>
                            <a:srgbClr val="000000"/>
                          </a:solidFill>
                          <a:latin typeface="Times New Roman"/>
                          <a:ea typeface="DejaVu Sans"/>
                        </a:rPr>
                        <a:t> </a:t>
                      </a:r>
                      <a:r>
                        <a:rPr b="0" lang="pt-BR" sz="1000" spc="-7" strike="noStrike">
                          <a:solidFill>
                            <a:srgbClr val="000000"/>
                          </a:solidFill>
                          <a:latin typeface="Times New Roman"/>
                          <a:ea typeface="DejaVu Sans"/>
                        </a:rPr>
                        <a:t>socioassistenciais</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r>
                        <a:rPr b="0" lang="pt-BR" sz="1000" spc="-15" strike="noStrike">
                          <a:solidFill>
                            <a:srgbClr val="000000"/>
                          </a:solidFill>
                          <a:latin typeface="Arial"/>
                          <a:ea typeface="DejaVu Sans"/>
                        </a:rPr>
                        <a:t>Não</a:t>
                      </a:r>
                      <a:endParaRPr b="0" lang="pt-BR" sz="1000" spc="-1" strike="noStrike">
                        <a:solidFill>
                          <a:srgbClr val="000000"/>
                        </a:solidFill>
                        <a:latin typeface="Arial"/>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c>
                  <a:txBody>
                    <a:bodyPr lIns="90000" rIns="90000" anchor="t">
                      <a:noAutofit/>
                    </a:bodyPr>
                    <a:p>
                      <a:pPr>
                        <a:lnSpc>
                          <a:spcPct val="100000"/>
                        </a:lnSpc>
                      </a:pPr>
                      <a:endParaRPr b="0" lang="pt-BR" sz="1800" spc="-1" strike="noStrike">
                        <a:solidFill>
                          <a:srgbClr val="000000"/>
                        </a:solidFill>
                        <a:latin typeface="Arial"/>
                        <a:ea typeface="DejaVu Sans"/>
                      </a:endParaRPr>
                    </a:p>
                  </a:txBody>
                  <a:tcPr anchor="t" marL="90000" marR="90000">
                    <a:lnL w="12240">
                      <a:noFill/>
                      <a:prstDash val="solid"/>
                    </a:lnL>
                    <a:lnR w="12240">
                      <a:noFill/>
                      <a:prstDash val="solid"/>
                    </a:lnR>
                    <a:lnT w="12240">
                      <a:noFill/>
                      <a:prstDash val="solid"/>
                    </a:lnT>
                    <a:lnB w="12240">
                      <a:noFill/>
                      <a:prstDash val="solid"/>
                    </a:lnB>
                    <a:solidFill>
                      <a:srgbClr val="729fcf"/>
                    </a:solidFill>
                  </a:tcPr>
                </a:tc>
              </a:tr>
            </a:tbl>
          </a:graphicData>
        </a:graphic>
      </p:graphicFrame>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33" name="CaixaDeTexto 15"/>
          <p:cNvSpPr/>
          <p:nvPr/>
        </p:nvSpPr>
        <p:spPr>
          <a:xfrm>
            <a:off x="711000" y="-180000"/>
            <a:ext cx="7744680" cy="167436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endParaRPr b="0" lang="pt-BR" sz="2000" spc="-1" strike="noStrike">
              <a:solidFill>
                <a:srgbClr val="000000"/>
              </a:solidFill>
              <a:latin typeface="Arial"/>
            </a:endParaRPr>
          </a:p>
          <a:p>
            <a:pPr algn="ctr">
              <a:lnSpc>
                <a:spcPct val="100000"/>
              </a:lnSpc>
            </a:pPr>
            <a:r>
              <a:rPr b="1" lang="pt-BR" sz="2800" spc="-41" strike="noStrike">
                <a:solidFill>
                  <a:srgbClr val="ffffff"/>
                </a:solidFill>
                <a:latin typeface="Calibri"/>
                <a:ea typeface="DejaVu Sans"/>
              </a:rPr>
              <a:t>ACESSO AO  NOVO SISTEMA DE PRESTAÇÃO DE CONTAS FEDERAL (AGILIZASUAS INTEGRADO AO BB GESTÃO ÁGIL)</a:t>
            </a:r>
            <a:endParaRPr b="0" lang="pt-BR" sz="2800" spc="-1" strike="noStrike">
              <a:solidFill>
                <a:srgbClr val="000000"/>
              </a:solidFill>
              <a:latin typeface="Arial"/>
            </a:endParaRPr>
          </a:p>
        </p:txBody>
      </p:sp>
      <p:pic>
        <p:nvPicPr>
          <p:cNvPr id="134" name="Imagem 9" descr=""/>
          <p:cNvPicPr/>
          <p:nvPr/>
        </p:nvPicPr>
        <p:blipFill>
          <a:blip r:embed="rId2"/>
          <a:stretch/>
        </p:blipFill>
        <p:spPr>
          <a:xfrm>
            <a:off x="5413680" y="5945400"/>
            <a:ext cx="3248280" cy="645120"/>
          </a:xfrm>
          <a:prstGeom prst="rect">
            <a:avLst/>
          </a:prstGeom>
          <a:ln w="0">
            <a:noFill/>
          </a:ln>
        </p:spPr>
      </p:pic>
      <p:sp>
        <p:nvSpPr>
          <p:cNvPr id="135" name="CaixaDeTexto 20"/>
          <p:cNvSpPr/>
          <p:nvPr/>
        </p:nvSpPr>
        <p:spPr>
          <a:xfrm>
            <a:off x="786960" y="1731960"/>
            <a:ext cx="7744680" cy="1460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
        <p:nvSpPr>
          <p:cNvPr id="136" name="Retângulo 5"/>
          <p:cNvSpPr/>
          <p:nvPr/>
        </p:nvSpPr>
        <p:spPr>
          <a:xfrm>
            <a:off x="180000" y="2700000"/>
            <a:ext cx="7744680" cy="126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endParaRPr b="0" lang="pt-BR" sz="1400" spc="-1" strike="noStrike">
              <a:solidFill>
                <a:srgbClr val="000000"/>
              </a:solidFill>
              <a:latin typeface="Arial"/>
            </a:endParaRPr>
          </a:p>
          <a:p>
            <a:pPr>
              <a:lnSpc>
                <a:spcPct val="100000"/>
              </a:lnSpc>
            </a:pPr>
            <a:endParaRPr b="0" lang="pt-BR" sz="14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p:txBody>
      </p:sp>
      <p:sp>
        <p:nvSpPr>
          <p:cNvPr id="137" name="Rectangle 4"/>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pic>
        <p:nvPicPr>
          <p:cNvPr id="138" name="Imagem 114" descr=""/>
          <p:cNvPicPr/>
          <p:nvPr/>
        </p:nvPicPr>
        <p:blipFill>
          <a:blip r:embed="rId3"/>
          <a:stretch/>
        </p:blipFill>
        <p:spPr>
          <a:xfrm>
            <a:off x="5148000" y="1989000"/>
            <a:ext cx="2335680" cy="3415680"/>
          </a:xfrm>
          <a:prstGeom prst="rect">
            <a:avLst/>
          </a:prstGeom>
          <a:ln w="0">
            <a:noFill/>
          </a:ln>
        </p:spPr>
      </p:pic>
      <p:pic>
        <p:nvPicPr>
          <p:cNvPr id="139" name="Imagem 115" descr=""/>
          <p:cNvPicPr/>
          <p:nvPr/>
        </p:nvPicPr>
        <p:blipFill>
          <a:blip r:embed="rId4"/>
          <a:stretch/>
        </p:blipFill>
        <p:spPr>
          <a:xfrm>
            <a:off x="1619640" y="1989000"/>
            <a:ext cx="2335680" cy="3415680"/>
          </a:xfrm>
          <a:prstGeom prst="rect">
            <a:avLst/>
          </a:prstGeom>
          <a:ln w="0">
            <a:noFill/>
          </a:ln>
        </p:spPr>
      </p:pic>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40" name="CaixaDeTexto 21"/>
          <p:cNvSpPr/>
          <p:nvPr/>
        </p:nvSpPr>
        <p:spPr>
          <a:xfrm>
            <a:off x="351000" y="-54360"/>
            <a:ext cx="7744680" cy="167436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endParaRPr b="0" lang="pt-BR" sz="2000" spc="-1" strike="noStrike">
              <a:solidFill>
                <a:srgbClr val="000000"/>
              </a:solidFill>
              <a:latin typeface="Arial"/>
            </a:endParaRPr>
          </a:p>
          <a:p>
            <a:pPr algn="ctr">
              <a:lnSpc>
                <a:spcPct val="100000"/>
              </a:lnSpc>
            </a:pPr>
            <a:r>
              <a:rPr b="1" lang="pt-BR" sz="2800" spc="-41" strike="noStrike">
                <a:solidFill>
                  <a:srgbClr val="ffffff"/>
                </a:solidFill>
                <a:latin typeface="Calibri"/>
                <a:ea typeface="DejaVu Sans"/>
              </a:rPr>
              <a:t> </a:t>
            </a:r>
            <a:r>
              <a:rPr b="1" lang="pt-BR" sz="2800" spc="-41" strike="noStrike">
                <a:solidFill>
                  <a:srgbClr val="ffffff"/>
                </a:solidFill>
                <a:latin typeface="Calibri"/>
                <a:ea typeface="DejaVu Sans"/>
              </a:rPr>
              <a:t>ACESSO AO  NOVO SISTEMA DE PRESTAÇÃO DE CONTAS FEDERAL (AGILIZASUAS INTEGRADO AO BB GESTÃO ÁGIL)</a:t>
            </a:r>
            <a:endParaRPr b="0" lang="pt-BR" sz="2800" spc="-1" strike="noStrike">
              <a:solidFill>
                <a:srgbClr val="000000"/>
              </a:solidFill>
              <a:latin typeface="Arial"/>
            </a:endParaRPr>
          </a:p>
        </p:txBody>
      </p:sp>
      <p:sp>
        <p:nvSpPr>
          <p:cNvPr id="141" name="CaixaDeTexto 22"/>
          <p:cNvSpPr/>
          <p:nvPr/>
        </p:nvSpPr>
        <p:spPr>
          <a:xfrm>
            <a:off x="786960" y="1731960"/>
            <a:ext cx="7744680" cy="1460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
        <p:nvSpPr>
          <p:cNvPr id="142" name="Retângulo 6"/>
          <p:cNvSpPr/>
          <p:nvPr/>
        </p:nvSpPr>
        <p:spPr>
          <a:xfrm>
            <a:off x="180000" y="2700000"/>
            <a:ext cx="7744680" cy="126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endParaRPr b="0" lang="pt-BR" sz="1400" spc="-1" strike="noStrike">
              <a:solidFill>
                <a:srgbClr val="000000"/>
              </a:solidFill>
              <a:latin typeface="Arial"/>
            </a:endParaRPr>
          </a:p>
          <a:p>
            <a:pPr>
              <a:lnSpc>
                <a:spcPct val="100000"/>
              </a:lnSpc>
            </a:pPr>
            <a:endParaRPr b="0" lang="pt-BR" sz="14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p:txBody>
      </p:sp>
      <p:sp>
        <p:nvSpPr>
          <p:cNvPr id="143" name="Rectangle 5"/>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sp>
        <p:nvSpPr>
          <p:cNvPr id="144" name="Retângulo 121"/>
          <p:cNvSpPr/>
          <p:nvPr/>
        </p:nvSpPr>
        <p:spPr>
          <a:xfrm>
            <a:off x="180000" y="2476800"/>
            <a:ext cx="7735320" cy="43585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pt-BR" sz="1100" spc="-1" strike="noStrike">
                <a:solidFill>
                  <a:srgbClr val="ffffff"/>
                </a:solidFill>
                <a:latin typeface="BancoDoBrasilTitulos-Light"/>
                <a:ea typeface="DejaVu Sans"/>
              </a:rPr>
              <a:t>A concessão é feita pelo</a:t>
            </a:r>
            <a:endParaRPr b="0" lang="pt-BR" sz="1100" spc="-1" strike="noStrike">
              <a:solidFill>
                <a:srgbClr val="000000"/>
              </a:solidFill>
              <a:latin typeface="Arial"/>
            </a:endParaRPr>
          </a:p>
          <a:p>
            <a:pPr>
              <a:lnSpc>
                <a:spcPct val="100000"/>
              </a:lnSpc>
            </a:pPr>
            <a:r>
              <a:rPr b="0" lang="pt-BR" sz="1100" spc="-1" strike="noStrike">
                <a:solidFill>
                  <a:srgbClr val="ffffff"/>
                </a:solidFill>
                <a:latin typeface="BancoDoBrasilTitulos-Light"/>
                <a:ea typeface="DejaVu Sans"/>
              </a:rPr>
              <a:t>Administrador de Segurança (usuário</a:t>
            </a:r>
            <a:endParaRPr b="0" lang="pt-BR" sz="1100" spc="-1" strike="noStrike">
              <a:solidFill>
                <a:srgbClr val="000000"/>
              </a:solidFill>
              <a:latin typeface="Arial"/>
            </a:endParaRPr>
          </a:p>
          <a:p>
            <a:pPr>
              <a:lnSpc>
                <a:spcPct val="100000"/>
              </a:lnSpc>
            </a:pPr>
            <a:r>
              <a:rPr b="0" lang="pt-BR" sz="1100" spc="-1" strike="noStrike">
                <a:solidFill>
                  <a:srgbClr val="ffffff"/>
                </a:solidFill>
                <a:latin typeface="BancoDoBrasilTitulos-Light"/>
                <a:ea typeface="DejaVu Sans"/>
              </a:rPr>
              <a:t>com poderes e Chave J cadastrado</a:t>
            </a:r>
            <a:endParaRPr b="0" lang="pt-BR" sz="1100" spc="-1" strike="noStrike">
              <a:solidFill>
                <a:srgbClr val="000000"/>
              </a:solidFill>
              <a:latin typeface="Arial"/>
            </a:endParaRPr>
          </a:p>
          <a:p>
            <a:pPr>
              <a:lnSpc>
                <a:spcPct val="100000"/>
              </a:lnSpc>
            </a:pPr>
            <a:r>
              <a:rPr b="0" lang="pt-BR" sz="1100" spc="-1" strike="noStrike">
                <a:solidFill>
                  <a:srgbClr val="ffffff"/>
                </a:solidFill>
                <a:latin typeface="BancoDoBrasilTitulos-Light"/>
                <a:ea typeface="DejaVu Sans"/>
              </a:rPr>
              <a:t>pelo Gerente de Relacionamento Setor</a:t>
            </a:r>
            <a:endParaRPr b="0" lang="pt-BR" sz="1100" spc="-1" strike="noStrike">
              <a:solidFill>
                <a:srgbClr val="000000"/>
              </a:solidFill>
              <a:latin typeface="Arial"/>
            </a:endParaRPr>
          </a:p>
          <a:p>
            <a:pPr>
              <a:lnSpc>
                <a:spcPct val="100000"/>
              </a:lnSpc>
            </a:pPr>
            <a:r>
              <a:rPr b="0" lang="pt-BR" sz="1100" spc="-1" strike="noStrike">
                <a:solidFill>
                  <a:srgbClr val="ffffff"/>
                </a:solidFill>
                <a:latin typeface="BancoDoBrasilTitulos-Light"/>
                <a:ea typeface="DejaVu Sans"/>
              </a:rPr>
              <a:t>Público) que realizará a gestão dos</a:t>
            </a:r>
            <a:endParaRPr b="0" lang="pt-BR" sz="1100" spc="-1" strike="noStrike">
              <a:solidFill>
                <a:srgbClr val="000000"/>
              </a:solidFill>
              <a:latin typeface="Arial"/>
            </a:endParaRPr>
          </a:p>
          <a:p>
            <a:pPr>
              <a:lnSpc>
                <a:spcPct val="100000"/>
              </a:lnSpc>
            </a:pPr>
            <a:r>
              <a:rPr b="0" lang="pt-BR" sz="1100" spc="-1" strike="noStrike">
                <a:solidFill>
                  <a:srgbClr val="ffffff"/>
                </a:solidFill>
                <a:latin typeface="BancoDoBrasilTitulos-Light"/>
                <a:ea typeface="DejaVu Sans"/>
              </a:rPr>
              <a:t>acessos aos sistemas pelos demais</a:t>
            </a:r>
            <a:endParaRPr b="0" lang="pt-BR" sz="1100" spc="-1" strike="noStrike">
              <a:solidFill>
                <a:srgbClr val="000000"/>
              </a:solidFill>
              <a:latin typeface="Arial"/>
            </a:endParaRPr>
          </a:p>
          <a:p>
            <a:pPr>
              <a:lnSpc>
                <a:spcPct val="100000"/>
              </a:lnSpc>
            </a:pPr>
            <a:r>
              <a:rPr b="0" lang="pt-BR" sz="1100" spc="-1" strike="noStrike">
                <a:solidFill>
                  <a:srgbClr val="ffffff"/>
                </a:solidFill>
                <a:latin typeface="BancoDoBrasilTitulos-Light"/>
                <a:ea typeface="DejaVu Sans"/>
              </a:rPr>
              <a:t>usuários. </a:t>
            </a:r>
            <a:endParaRPr b="0" lang="pt-BR" sz="1100" spc="-1" strike="noStrike">
              <a:solidFill>
                <a:srgbClr val="000000"/>
              </a:solidFill>
              <a:latin typeface="Arial"/>
            </a:endParaRPr>
          </a:p>
          <a:p>
            <a:pPr>
              <a:lnSpc>
                <a:spcPct val="100000"/>
              </a:lnSpc>
            </a:pPr>
            <a:endParaRPr b="0" lang="pt-BR" sz="1100" spc="-1" strike="noStrike">
              <a:solidFill>
                <a:srgbClr val="000000"/>
              </a:solidFill>
              <a:latin typeface="Arial"/>
            </a:endParaRPr>
          </a:p>
          <a:p>
            <a:pPr>
              <a:lnSpc>
                <a:spcPct val="100000"/>
              </a:lnSpc>
            </a:pPr>
            <a:r>
              <a:rPr b="0" lang="pt-BR" sz="1100" spc="-1" strike="noStrike">
                <a:solidFill>
                  <a:srgbClr val="ffffff"/>
                </a:solidFill>
                <a:latin typeface="BancoDoBrasilTitulos-Light"/>
                <a:ea typeface="BancoDoBrasilTitulos-Light"/>
              </a:rPr>
              <a:t>Na lateral esquerda do BB Digital, abra</a:t>
            </a:r>
            <a:endParaRPr b="0" lang="pt-BR" sz="1100" spc="-1" strike="noStrike">
              <a:solidFill>
                <a:srgbClr val="000000"/>
              </a:solidFill>
              <a:latin typeface="Arial"/>
            </a:endParaRPr>
          </a:p>
          <a:p>
            <a:pPr>
              <a:lnSpc>
                <a:spcPct val="100000"/>
              </a:lnSpc>
            </a:pPr>
            <a:r>
              <a:rPr b="0" lang="pt-BR" sz="1100" spc="-1" strike="noStrike">
                <a:solidFill>
                  <a:srgbClr val="ffffff"/>
                </a:solidFill>
                <a:latin typeface="BancoDoBrasilTitulos-Light"/>
                <a:ea typeface="BancoDoBrasilTitulos-Light"/>
              </a:rPr>
              <a:t>o menu GESTÃO ÁGIL &gt;</a:t>
            </a:r>
            <a:endParaRPr b="0" lang="pt-BR" sz="1100" spc="-1" strike="noStrike">
              <a:solidFill>
                <a:srgbClr val="000000"/>
              </a:solidFill>
              <a:latin typeface="Arial"/>
            </a:endParaRPr>
          </a:p>
          <a:p>
            <a:pPr>
              <a:lnSpc>
                <a:spcPct val="100000"/>
              </a:lnSpc>
            </a:pPr>
            <a:r>
              <a:rPr b="0" lang="pt-BR" sz="1100" spc="-1" strike="noStrike">
                <a:solidFill>
                  <a:srgbClr val="ffffff"/>
                </a:solidFill>
                <a:latin typeface="BancoDoBrasilTitulos-Light"/>
                <a:ea typeface="BancoDoBrasilTitulos-Light"/>
              </a:rPr>
              <a:t>GERENCIAMENTO &gt; AUTORIZAR</a:t>
            </a:r>
            <a:endParaRPr b="0" lang="pt-BR" sz="1100" spc="-1" strike="noStrike">
              <a:solidFill>
                <a:srgbClr val="000000"/>
              </a:solidFill>
              <a:latin typeface="Arial"/>
            </a:endParaRPr>
          </a:p>
          <a:p>
            <a:pPr>
              <a:lnSpc>
                <a:spcPct val="100000"/>
              </a:lnSpc>
            </a:pPr>
            <a:r>
              <a:rPr b="0" lang="pt-BR" sz="1100" spc="-1" strike="noStrike">
                <a:solidFill>
                  <a:srgbClr val="ffffff"/>
                </a:solidFill>
                <a:latin typeface="BancoDoBrasilTitulos-Light"/>
                <a:ea typeface="BancoDoBrasilTitulos-Light"/>
              </a:rPr>
              <a:t>ACESSOS. </a:t>
            </a:r>
            <a:endParaRPr b="0" lang="pt-BR" sz="1100" spc="-1" strike="noStrike">
              <a:solidFill>
                <a:srgbClr val="000000"/>
              </a:solidFill>
              <a:latin typeface="Arial"/>
            </a:endParaRPr>
          </a:p>
          <a:p>
            <a:pPr>
              <a:lnSpc>
                <a:spcPct val="100000"/>
              </a:lnSpc>
            </a:pPr>
            <a:endParaRPr b="0" lang="pt-BR" sz="1100" spc="-1" strike="noStrike">
              <a:solidFill>
                <a:srgbClr val="000000"/>
              </a:solidFill>
              <a:latin typeface="Arial"/>
            </a:endParaRPr>
          </a:p>
          <a:p>
            <a:pPr>
              <a:lnSpc>
                <a:spcPct val="100000"/>
              </a:lnSpc>
            </a:pPr>
            <a:r>
              <a:rPr b="0" lang="pt-BR" sz="1100" spc="-1" strike="noStrike">
                <a:solidFill>
                  <a:srgbClr val="ffffff"/>
                </a:solidFill>
                <a:latin typeface="BancoDoBrasilTitulos-Light"/>
                <a:ea typeface="BancoDoBrasilTitulos-Light"/>
              </a:rPr>
              <a:t>Ao clicar em AUTORIZAR</a:t>
            </a:r>
            <a:endParaRPr b="0" lang="pt-BR" sz="1100" spc="-1" strike="noStrike">
              <a:solidFill>
                <a:srgbClr val="000000"/>
              </a:solidFill>
              <a:latin typeface="Arial"/>
            </a:endParaRPr>
          </a:p>
          <a:p>
            <a:pPr>
              <a:lnSpc>
                <a:spcPct val="100000"/>
              </a:lnSpc>
            </a:pPr>
            <a:r>
              <a:rPr b="0" lang="pt-BR" sz="1100" spc="-1" strike="noStrike">
                <a:solidFill>
                  <a:srgbClr val="ffffff"/>
                </a:solidFill>
                <a:latin typeface="BancoDoBrasilTitulos-Light"/>
                <a:ea typeface="BancoDoBrasilTitulos-Light"/>
              </a:rPr>
              <a:t>ACESSOS, o Administrador de</a:t>
            </a:r>
            <a:endParaRPr b="0" lang="pt-BR" sz="1100" spc="-1" strike="noStrike">
              <a:solidFill>
                <a:srgbClr val="000000"/>
              </a:solidFill>
              <a:latin typeface="Arial"/>
            </a:endParaRPr>
          </a:p>
          <a:p>
            <a:pPr>
              <a:lnSpc>
                <a:spcPct val="100000"/>
              </a:lnSpc>
            </a:pPr>
            <a:r>
              <a:rPr b="0" lang="pt-BR" sz="1100" spc="-1" strike="noStrike">
                <a:solidFill>
                  <a:srgbClr val="ffffff"/>
                </a:solidFill>
                <a:latin typeface="BancoDoBrasilTitulos-Light"/>
                <a:ea typeface="BancoDoBrasilTitulos-Light"/>
              </a:rPr>
              <a:t>Segurança será direcionado para a tela</a:t>
            </a:r>
            <a:endParaRPr b="0" lang="pt-BR" sz="1100" spc="-1" strike="noStrike">
              <a:solidFill>
                <a:srgbClr val="000000"/>
              </a:solidFill>
              <a:latin typeface="Arial"/>
            </a:endParaRPr>
          </a:p>
          <a:p>
            <a:pPr>
              <a:lnSpc>
                <a:spcPct val="100000"/>
              </a:lnSpc>
            </a:pPr>
            <a:r>
              <a:rPr b="0" lang="pt-BR" sz="1100" spc="-1" strike="noStrike">
                <a:solidFill>
                  <a:srgbClr val="ffffff"/>
                </a:solidFill>
                <a:latin typeface="BancoDoBrasilTitulos-Light"/>
                <a:ea typeface="BancoDoBrasilTitulos-Light"/>
              </a:rPr>
              <a:t>onde será possível selecionar a Chave</a:t>
            </a:r>
            <a:endParaRPr b="0" lang="pt-BR" sz="1100" spc="-1" strike="noStrike">
              <a:solidFill>
                <a:srgbClr val="000000"/>
              </a:solidFill>
              <a:latin typeface="Arial"/>
            </a:endParaRPr>
          </a:p>
          <a:p>
            <a:pPr>
              <a:lnSpc>
                <a:spcPct val="100000"/>
              </a:lnSpc>
            </a:pPr>
            <a:r>
              <a:rPr b="0" lang="pt-BR" sz="1100" spc="-1" strike="noStrike">
                <a:solidFill>
                  <a:srgbClr val="ffffff"/>
                </a:solidFill>
                <a:latin typeface="BancoDoBrasilTitulos-Light"/>
                <a:ea typeface="BancoDoBrasilTitulos-Light"/>
              </a:rPr>
              <a:t>J do usuário para quem deseja</a:t>
            </a:r>
            <a:endParaRPr b="0" lang="pt-BR" sz="1100" spc="-1" strike="noStrike">
              <a:solidFill>
                <a:srgbClr val="000000"/>
              </a:solidFill>
              <a:latin typeface="Arial"/>
            </a:endParaRPr>
          </a:p>
          <a:p>
            <a:pPr>
              <a:lnSpc>
                <a:spcPct val="100000"/>
              </a:lnSpc>
            </a:pPr>
            <a:r>
              <a:rPr b="0" lang="pt-BR" sz="1100" spc="-1" strike="noStrike">
                <a:solidFill>
                  <a:srgbClr val="ffffff"/>
                </a:solidFill>
                <a:latin typeface="BancoDoBrasilTitulos-Light"/>
                <a:ea typeface="BancoDoBrasilTitulos-Light"/>
              </a:rPr>
              <a:t>conceder acesso. </a:t>
            </a:r>
            <a:endParaRPr b="0" lang="pt-BR" sz="1100" spc="-1" strike="noStrike">
              <a:solidFill>
                <a:srgbClr val="000000"/>
              </a:solidFill>
              <a:latin typeface="Arial"/>
            </a:endParaRPr>
          </a:p>
          <a:p>
            <a:pPr>
              <a:lnSpc>
                <a:spcPct val="100000"/>
              </a:lnSpc>
            </a:pPr>
            <a:r>
              <a:rPr b="0" lang="pt-BR" sz="1100" spc="-1" strike="noStrike">
                <a:solidFill>
                  <a:srgbClr val="ffffff"/>
                </a:solidFill>
                <a:latin typeface="BancoDoBrasilTitulos-Light"/>
                <a:ea typeface="BancoDoBrasilTitulos-Light"/>
              </a:rPr>
              <a:t>Para o cadastramento da Chave J, o</a:t>
            </a:r>
            <a:endParaRPr b="0" lang="pt-BR" sz="1100" spc="-1" strike="noStrike">
              <a:solidFill>
                <a:srgbClr val="000000"/>
              </a:solidFill>
              <a:latin typeface="Arial"/>
            </a:endParaRPr>
          </a:p>
          <a:p>
            <a:pPr>
              <a:lnSpc>
                <a:spcPct val="100000"/>
              </a:lnSpc>
            </a:pPr>
            <a:r>
              <a:rPr b="0" lang="pt-BR" sz="1100" spc="-1" strike="noStrike">
                <a:solidFill>
                  <a:srgbClr val="ffffff"/>
                </a:solidFill>
                <a:latin typeface="BancoDoBrasilTitulos-Light"/>
                <a:ea typeface="BancoDoBrasilTitulos-Light"/>
              </a:rPr>
              <a:t>Administrador de Segurança deve</a:t>
            </a:r>
            <a:endParaRPr b="0" lang="pt-BR" sz="1100" spc="-1" strike="noStrike">
              <a:solidFill>
                <a:srgbClr val="000000"/>
              </a:solidFill>
              <a:latin typeface="Arial"/>
            </a:endParaRPr>
          </a:p>
          <a:p>
            <a:pPr>
              <a:lnSpc>
                <a:spcPct val="100000"/>
              </a:lnSpc>
            </a:pPr>
            <a:r>
              <a:rPr b="0" lang="pt-BR" sz="1100" spc="-1" strike="noStrike">
                <a:solidFill>
                  <a:srgbClr val="ffffff"/>
                </a:solidFill>
                <a:latin typeface="BancoDoBrasilTitulos-Light"/>
                <a:ea typeface="BancoDoBrasilTitulos-Light"/>
              </a:rPr>
              <a:t>clicar em GERENCIAMENTO &gt;</a:t>
            </a:r>
            <a:endParaRPr b="0" lang="pt-BR" sz="1100" spc="-1" strike="noStrike">
              <a:solidFill>
                <a:srgbClr val="000000"/>
              </a:solidFill>
              <a:latin typeface="Arial"/>
            </a:endParaRPr>
          </a:p>
          <a:p>
            <a:pPr>
              <a:lnSpc>
                <a:spcPct val="100000"/>
              </a:lnSpc>
            </a:pPr>
            <a:r>
              <a:rPr b="0" lang="pt-BR" sz="1100" spc="-1" strike="noStrike">
                <a:solidFill>
                  <a:srgbClr val="ffffff"/>
                </a:solidFill>
                <a:latin typeface="BancoDoBrasilTitulos-Light"/>
                <a:ea typeface="BancoDoBrasilTitulos-Light"/>
              </a:rPr>
              <a:t>USUÁRIO &gt; INCLUIR.</a:t>
            </a:r>
            <a:endParaRPr b="0" lang="pt-BR" sz="1100" spc="-1" strike="noStrike">
              <a:solidFill>
                <a:srgbClr val="000000"/>
              </a:solidFill>
              <a:latin typeface="Arial"/>
            </a:endParaRPr>
          </a:p>
        </p:txBody>
      </p:sp>
      <p:pic>
        <p:nvPicPr>
          <p:cNvPr id="145" name="Imagem 122" descr=""/>
          <p:cNvPicPr/>
          <p:nvPr/>
        </p:nvPicPr>
        <p:blipFill>
          <a:blip r:embed="rId2"/>
          <a:stretch/>
        </p:blipFill>
        <p:spPr>
          <a:xfrm>
            <a:off x="3133440" y="2476800"/>
            <a:ext cx="5321880" cy="4224600"/>
          </a:xfrm>
          <a:prstGeom prst="rect">
            <a:avLst/>
          </a:prstGeom>
          <a:ln w="0">
            <a:noFill/>
          </a:ln>
        </p:spPr>
      </p:pic>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46" name="CaixaDeTexto 23"/>
          <p:cNvSpPr/>
          <p:nvPr/>
        </p:nvSpPr>
        <p:spPr>
          <a:xfrm>
            <a:off x="900000" y="249840"/>
            <a:ext cx="7744680" cy="136944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pt-BR" sz="2800" spc="-41" strike="noStrike">
                <a:solidFill>
                  <a:srgbClr val="ffffff"/>
                </a:solidFill>
                <a:latin typeface="Calibri"/>
                <a:ea typeface="DejaVu Sans"/>
              </a:rPr>
              <a:t> </a:t>
            </a:r>
            <a:r>
              <a:rPr b="1" lang="pt-BR" sz="2800" spc="-41" strike="noStrike">
                <a:solidFill>
                  <a:srgbClr val="ffffff"/>
                </a:solidFill>
                <a:latin typeface="Calibri"/>
                <a:ea typeface="DejaVu Sans"/>
              </a:rPr>
              <a:t>ACESSO AO  NOVO SISTEMA DE PRESTAÇÃO DE CONTAS FEDERAL (AGILIZASUAS INTEGRADO AO BB GESTÃO ÁGIL)</a:t>
            </a:r>
            <a:endParaRPr b="0" lang="pt-BR" sz="2800" spc="-1" strike="noStrike">
              <a:solidFill>
                <a:srgbClr val="000000"/>
              </a:solidFill>
              <a:latin typeface="Arial"/>
            </a:endParaRPr>
          </a:p>
        </p:txBody>
      </p:sp>
      <p:pic>
        <p:nvPicPr>
          <p:cNvPr id="147" name="Imagem 11" descr=""/>
          <p:cNvPicPr/>
          <p:nvPr/>
        </p:nvPicPr>
        <p:blipFill>
          <a:blip r:embed="rId2"/>
          <a:stretch/>
        </p:blipFill>
        <p:spPr>
          <a:xfrm>
            <a:off x="5413680" y="5945400"/>
            <a:ext cx="3248280" cy="645120"/>
          </a:xfrm>
          <a:prstGeom prst="rect">
            <a:avLst/>
          </a:prstGeom>
          <a:ln w="0">
            <a:noFill/>
          </a:ln>
        </p:spPr>
      </p:pic>
      <p:sp>
        <p:nvSpPr>
          <p:cNvPr id="148" name="CaixaDeTexto 24"/>
          <p:cNvSpPr/>
          <p:nvPr/>
        </p:nvSpPr>
        <p:spPr>
          <a:xfrm>
            <a:off x="786960" y="1731960"/>
            <a:ext cx="7744680" cy="1460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
        <p:nvSpPr>
          <p:cNvPr id="149" name="Retângulo 8"/>
          <p:cNvSpPr/>
          <p:nvPr/>
        </p:nvSpPr>
        <p:spPr>
          <a:xfrm>
            <a:off x="180000" y="2700000"/>
            <a:ext cx="7744680" cy="126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endParaRPr b="0" lang="pt-BR" sz="1400" spc="-1" strike="noStrike">
              <a:solidFill>
                <a:srgbClr val="000000"/>
              </a:solidFill>
              <a:latin typeface="Arial"/>
            </a:endParaRPr>
          </a:p>
          <a:p>
            <a:pPr>
              <a:lnSpc>
                <a:spcPct val="100000"/>
              </a:lnSpc>
            </a:pPr>
            <a:endParaRPr b="0" lang="pt-BR" sz="14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p:txBody>
      </p:sp>
      <p:sp>
        <p:nvSpPr>
          <p:cNvPr id="150" name="Rectangle 6"/>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pic>
        <p:nvPicPr>
          <p:cNvPr id="151" name="Imagem 128" descr=""/>
          <p:cNvPicPr/>
          <p:nvPr/>
        </p:nvPicPr>
        <p:blipFill>
          <a:blip r:embed="rId3"/>
          <a:stretch/>
        </p:blipFill>
        <p:spPr>
          <a:xfrm>
            <a:off x="973800" y="1980360"/>
            <a:ext cx="6941880" cy="3235320"/>
          </a:xfrm>
          <a:prstGeom prst="rect">
            <a:avLst/>
          </a:prstGeom>
          <a:ln w="0">
            <a:noFill/>
          </a:ln>
        </p:spPr>
      </p:pic>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52" name="CaixaDeTexto 29"/>
          <p:cNvSpPr/>
          <p:nvPr/>
        </p:nvSpPr>
        <p:spPr>
          <a:xfrm>
            <a:off x="827640" y="332640"/>
            <a:ext cx="7744680" cy="136944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pt-BR" sz="2800" spc="-41" strike="noStrike">
                <a:solidFill>
                  <a:srgbClr val="ffffff"/>
                </a:solidFill>
                <a:latin typeface="Calibri"/>
                <a:ea typeface="DejaVu Sans"/>
              </a:rPr>
              <a:t>COMO PRESTAR CONTAS NO  NOVO SISTEMA DE PRESTAÇÃO DE CONTAS FEDERAL (AGILIZASUAS INTEGRADO AO BB GESTÃO ÁGIL)</a:t>
            </a:r>
            <a:endParaRPr b="0" lang="pt-BR" sz="2800" spc="-1" strike="noStrike">
              <a:solidFill>
                <a:srgbClr val="000000"/>
              </a:solidFill>
              <a:latin typeface="Arial"/>
            </a:endParaRPr>
          </a:p>
        </p:txBody>
      </p:sp>
      <p:pic>
        <p:nvPicPr>
          <p:cNvPr id="153" name="Imagem 14" descr=""/>
          <p:cNvPicPr/>
          <p:nvPr/>
        </p:nvPicPr>
        <p:blipFill>
          <a:blip r:embed="rId2"/>
          <a:stretch/>
        </p:blipFill>
        <p:spPr>
          <a:xfrm>
            <a:off x="5413680" y="5945400"/>
            <a:ext cx="3248280" cy="645120"/>
          </a:xfrm>
          <a:prstGeom prst="rect">
            <a:avLst/>
          </a:prstGeom>
          <a:ln w="0">
            <a:noFill/>
          </a:ln>
        </p:spPr>
      </p:pic>
      <p:sp>
        <p:nvSpPr>
          <p:cNvPr id="154" name="CaixaDeTexto 30"/>
          <p:cNvSpPr/>
          <p:nvPr/>
        </p:nvSpPr>
        <p:spPr>
          <a:xfrm>
            <a:off x="786960" y="1731960"/>
            <a:ext cx="7744680" cy="1460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
        <p:nvSpPr>
          <p:cNvPr id="155" name="Retângulo 11"/>
          <p:cNvSpPr/>
          <p:nvPr/>
        </p:nvSpPr>
        <p:spPr>
          <a:xfrm>
            <a:off x="180000" y="2700000"/>
            <a:ext cx="7744680" cy="126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endParaRPr b="0" lang="pt-BR" sz="1400" spc="-1" strike="noStrike">
              <a:solidFill>
                <a:srgbClr val="000000"/>
              </a:solidFill>
              <a:latin typeface="Arial"/>
            </a:endParaRPr>
          </a:p>
          <a:p>
            <a:pPr>
              <a:lnSpc>
                <a:spcPct val="100000"/>
              </a:lnSpc>
            </a:pPr>
            <a:endParaRPr b="0" lang="pt-BR" sz="14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p:txBody>
      </p:sp>
      <p:sp>
        <p:nvSpPr>
          <p:cNvPr id="156" name="Rectangle 9"/>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sp>
        <p:nvSpPr>
          <p:cNvPr id="157" name="Retângulo 134"/>
          <p:cNvSpPr/>
          <p:nvPr/>
        </p:nvSpPr>
        <p:spPr>
          <a:xfrm>
            <a:off x="360000" y="2765880"/>
            <a:ext cx="8455680" cy="208980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pic>
        <p:nvPicPr>
          <p:cNvPr id="158" name="Imagem 135" descr=""/>
          <p:cNvPicPr/>
          <p:nvPr/>
        </p:nvPicPr>
        <p:blipFill>
          <a:blip r:embed="rId3"/>
          <a:stretch/>
        </p:blipFill>
        <p:spPr>
          <a:xfrm>
            <a:off x="899640" y="1989000"/>
            <a:ext cx="7195680" cy="3565080"/>
          </a:xfrm>
          <a:prstGeom prst="rect">
            <a:avLst/>
          </a:prstGeom>
          <a:ln w="0">
            <a:noFill/>
          </a:ln>
        </p:spPr>
      </p:pic>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59" name="CaixaDeTexto 31"/>
          <p:cNvSpPr/>
          <p:nvPr/>
        </p:nvSpPr>
        <p:spPr>
          <a:xfrm>
            <a:off x="395640" y="188640"/>
            <a:ext cx="8280720" cy="82116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pt-BR" sz="2400" spc="-41" strike="noStrike">
                <a:solidFill>
                  <a:srgbClr val="ffffff"/>
                </a:solidFill>
                <a:latin typeface="Calibri"/>
                <a:ea typeface="DejaVu Sans"/>
              </a:rPr>
              <a:t>COMO PRESTAR CONTAS NO  NOVO SISTEMA DE PRESTAÇÃO DE CONTAS FEDERAL (AGILIZASUAS INTEGRADO AO BB GESTÃO ÁGIL)</a:t>
            </a:r>
            <a:endParaRPr b="0" lang="pt-BR" sz="2400" spc="-1" strike="noStrike">
              <a:solidFill>
                <a:srgbClr val="000000"/>
              </a:solidFill>
              <a:latin typeface="Arial"/>
            </a:endParaRPr>
          </a:p>
        </p:txBody>
      </p:sp>
      <p:sp>
        <p:nvSpPr>
          <p:cNvPr id="160" name="CaixaDeTexto 32"/>
          <p:cNvSpPr/>
          <p:nvPr/>
        </p:nvSpPr>
        <p:spPr>
          <a:xfrm>
            <a:off x="786960" y="1731960"/>
            <a:ext cx="7744680" cy="1460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
        <p:nvSpPr>
          <p:cNvPr id="161" name="Retângulo 12"/>
          <p:cNvSpPr/>
          <p:nvPr/>
        </p:nvSpPr>
        <p:spPr>
          <a:xfrm>
            <a:off x="180000" y="2700000"/>
            <a:ext cx="7744680" cy="126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endParaRPr b="0" lang="pt-BR" sz="1400" spc="-1" strike="noStrike">
              <a:solidFill>
                <a:srgbClr val="000000"/>
              </a:solidFill>
              <a:latin typeface="Arial"/>
            </a:endParaRPr>
          </a:p>
          <a:p>
            <a:pPr>
              <a:lnSpc>
                <a:spcPct val="100000"/>
              </a:lnSpc>
            </a:pPr>
            <a:endParaRPr b="0" lang="pt-BR" sz="14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p:txBody>
      </p:sp>
      <p:sp>
        <p:nvSpPr>
          <p:cNvPr id="162" name="Rectangle 10"/>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sp>
        <p:nvSpPr>
          <p:cNvPr id="163" name="Retângulo 141"/>
          <p:cNvSpPr/>
          <p:nvPr/>
        </p:nvSpPr>
        <p:spPr>
          <a:xfrm>
            <a:off x="539640" y="1340640"/>
            <a:ext cx="8239680" cy="2228040"/>
          </a:xfrm>
          <a:prstGeom prst="rect">
            <a:avLst/>
          </a:prstGeom>
          <a:noFill/>
          <a:ln w="0">
            <a:noFill/>
          </a:ln>
        </p:spPr>
        <p:style>
          <a:lnRef idx="0"/>
          <a:fillRef idx="0"/>
          <a:effectRef idx="0"/>
          <a:fontRef idx="minor"/>
        </p:style>
        <p:txBody>
          <a:bodyPr lIns="0" rIns="0" tIns="0" bIns="0" anchor="t">
            <a:noAutofit/>
          </a:bodyPr>
          <a:p>
            <a:pPr>
              <a:lnSpc>
                <a:spcPct val="100000"/>
              </a:lnSpc>
            </a:pPr>
            <a:r>
              <a:rPr b="1" lang="pt-BR" sz="2200" spc="-41" strike="noStrike">
                <a:solidFill>
                  <a:srgbClr val="ffffff"/>
                </a:solidFill>
                <a:latin typeface="Calibri"/>
                <a:ea typeface="DejaVu Sans"/>
              </a:rPr>
              <a:t>Selecionando a conta, aparecerá a relação de transações já realizadas, que podem ser filtradas por mês. Em cada transação aparecerá um ícone de alerta indicando o status de prestação.</a:t>
            </a: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a:p>
            <a:pPr>
              <a:lnSpc>
                <a:spcPct val="100000"/>
              </a:lnSpc>
            </a:pPr>
            <a:r>
              <a:rPr b="1" lang="pt-BR" sz="2200" spc="-41" strike="noStrike">
                <a:solidFill>
                  <a:srgbClr val="ffffff"/>
                </a:solidFill>
                <a:latin typeface="Calibri"/>
                <a:ea typeface="DejaVu Sans"/>
              </a:rPr>
              <a:t>Ícone vermelho indica alguma pendência. </a:t>
            </a:r>
            <a:endParaRPr b="0" lang="pt-BR" sz="2200" spc="-1" strike="noStrike">
              <a:solidFill>
                <a:srgbClr val="000000"/>
              </a:solidFill>
              <a:latin typeface="Arial"/>
            </a:endParaRPr>
          </a:p>
          <a:p>
            <a:pPr>
              <a:lnSpc>
                <a:spcPct val="100000"/>
              </a:lnSpc>
            </a:pPr>
            <a:r>
              <a:rPr b="1" lang="pt-BR" sz="2200" spc="-41" strike="noStrike">
                <a:solidFill>
                  <a:srgbClr val="ffffff"/>
                </a:solidFill>
                <a:latin typeface="Calibri"/>
                <a:ea typeface="DejaVu Sans"/>
              </a:rPr>
              <a:t>O ícone azul indica que não há pendência de prestação de  contas para aquele lançamento</a:t>
            </a:r>
            <a:endParaRPr b="0" lang="pt-BR" sz="2200" spc="-1" strike="noStrike">
              <a:solidFill>
                <a:srgbClr val="000000"/>
              </a:solidFill>
              <a:latin typeface="Arial"/>
            </a:endParaRPr>
          </a:p>
        </p:txBody>
      </p:sp>
      <p:pic>
        <p:nvPicPr>
          <p:cNvPr id="164" name="Imagem 142" descr=""/>
          <p:cNvPicPr/>
          <p:nvPr/>
        </p:nvPicPr>
        <p:blipFill>
          <a:blip r:embed="rId2"/>
          <a:stretch/>
        </p:blipFill>
        <p:spPr>
          <a:xfrm>
            <a:off x="1403640" y="4077000"/>
            <a:ext cx="5935680" cy="2336400"/>
          </a:xfrm>
          <a:prstGeom prst="rect">
            <a:avLst/>
          </a:prstGeom>
          <a:ln w="0">
            <a:noFill/>
          </a:ln>
        </p:spPr>
      </p:pic>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65" name="CaixaDeTexto 35"/>
          <p:cNvSpPr/>
          <p:nvPr/>
        </p:nvSpPr>
        <p:spPr>
          <a:xfrm>
            <a:off x="891000" y="125640"/>
            <a:ext cx="7744680" cy="136944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pt-BR" sz="2800" spc="-41" strike="noStrike">
                <a:solidFill>
                  <a:srgbClr val="ffffff"/>
                </a:solidFill>
                <a:latin typeface="Calibri"/>
                <a:ea typeface="DejaVu Sans"/>
              </a:rPr>
              <a:t>COMO PRESTAR CONTAS NO  NOVO SISTEMA DE PRESTAÇÃO DE CONTAS FEDERAL (AGILIZASUAS INTEGRADO AO BB GESTÃO ÁGIL)</a:t>
            </a:r>
            <a:endParaRPr b="0" lang="pt-BR" sz="2800" spc="-1" strike="noStrike">
              <a:solidFill>
                <a:srgbClr val="000000"/>
              </a:solidFill>
              <a:latin typeface="Arial"/>
            </a:endParaRPr>
          </a:p>
        </p:txBody>
      </p:sp>
      <p:pic>
        <p:nvPicPr>
          <p:cNvPr id="166" name="Imagem 17" descr=""/>
          <p:cNvPicPr/>
          <p:nvPr/>
        </p:nvPicPr>
        <p:blipFill>
          <a:blip r:embed="rId2"/>
          <a:stretch/>
        </p:blipFill>
        <p:spPr>
          <a:xfrm>
            <a:off x="5413680" y="5945400"/>
            <a:ext cx="3248280" cy="645120"/>
          </a:xfrm>
          <a:prstGeom prst="rect">
            <a:avLst/>
          </a:prstGeom>
          <a:ln w="0">
            <a:noFill/>
          </a:ln>
        </p:spPr>
      </p:pic>
      <p:sp>
        <p:nvSpPr>
          <p:cNvPr id="167" name="CaixaDeTexto 36"/>
          <p:cNvSpPr/>
          <p:nvPr/>
        </p:nvSpPr>
        <p:spPr>
          <a:xfrm>
            <a:off x="786960" y="1731960"/>
            <a:ext cx="7744680" cy="1460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
        <p:nvSpPr>
          <p:cNvPr id="168" name="Retângulo 14"/>
          <p:cNvSpPr/>
          <p:nvPr/>
        </p:nvSpPr>
        <p:spPr>
          <a:xfrm>
            <a:off x="180000" y="2700000"/>
            <a:ext cx="7744680" cy="126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endParaRPr b="0" lang="pt-BR" sz="1400" spc="-1" strike="noStrike">
              <a:solidFill>
                <a:srgbClr val="000000"/>
              </a:solidFill>
              <a:latin typeface="Arial"/>
            </a:endParaRPr>
          </a:p>
          <a:p>
            <a:pPr>
              <a:lnSpc>
                <a:spcPct val="100000"/>
              </a:lnSpc>
            </a:pPr>
            <a:endParaRPr b="0" lang="pt-BR" sz="14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p:txBody>
      </p:sp>
      <p:sp>
        <p:nvSpPr>
          <p:cNvPr id="169" name="Rectangle 12"/>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pic>
        <p:nvPicPr>
          <p:cNvPr id="170" name="Imagem 148" descr=""/>
          <p:cNvPicPr/>
          <p:nvPr/>
        </p:nvPicPr>
        <p:blipFill>
          <a:blip r:embed="rId3"/>
          <a:stretch/>
        </p:blipFill>
        <p:spPr>
          <a:xfrm>
            <a:off x="323640" y="1772640"/>
            <a:ext cx="8445600" cy="3663720"/>
          </a:xfrm>
          <a:prstGeom prst="rect">
            <a:avLst/>
          </a:prstGeom>
          <a:ln w="0">
            <a:noFill/>
          </a:ln>
        </p:spPr>
      </p:pic>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71" name="CaixaDeTexto 37"/>
          <p:cNvSpPr/>
          <p:nvPr/>
        </p:nvSpPr>
        <p:spPr>
          <a:xfrm>
            <a:off x="899640" y="116640"/>
            <a:ext cx="7744680" cy="136944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pt-BR" sz="2800" spc="-41" strike="noStrike">
                <a:solidFill>
                  <a:srgbClr val="ffffff"/>
                </a:solidFill>
                <a:latin typeface="Calibri"/>
                <a:ea typeface="DejaVu Sans"/>
              </a:rPr>
              <a:t>COMO PRESTAR CONTAS NO  NOVO SISTEMA DE PRESTAÇÃO DE CONTAS FEDERAL (AGILIZASUAS INTEGRADO AO BB GESTÃO ÁGIL)</a:t>
            </a:r>
            <a:endParaRPr b="0" lang="pt-BR" sz="2800" spc="-1" strike="noStrike">
              <a:solidFill>
                <a:srgbClr val="000000"/>
              </a:solidFill>
              <a:latin typeface="Arial"/>
            </a:endParaRPr>
          </a:p>
        </p:txBody>
      </p:sp>
      <p:pic>
        <p:nvPicPr>
          <p:cNvPr id="172" name="Imagem 18" descr=""/>
          <p:cNvPicPr/>
          <p:nvPr/>
        </p:nvPicPr>
        <p:blipFill>
          <a:blip r:embed="rId2"/>
          <a:stretch/>
        </p:blipFill>
        <p:spPr>
          <a:xfrm>
            <a:off x="5413680" y="5945400"/>
            <a:ext cx="3248280" cy="645120"/>
          </a:xfrm>
          <a:prstGeom prst="rect">
            <a:avLst/>
          </a:prstGeom>
          <a:ln w="0">
            <a:noFill/>
          </a:ln>
        </p:spPr>
      </p:pic>
      <p:sp>
        <p:nvSpPr>
          <p:cNvPr id="173" name="CaixaDeTexto 38"/>
          <p:cNvSpPr/>
          <p:nvPr/>
        </p:nvSpPr>
        <p:spPr>
          <a:xfrm>
            <a:off x="786960" y="1731960"/>
            <a:ext cx="7744680" cy="1460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
        <p:nvSpPr>
          <p:cNvPr id="174" name="Retângulo 15"/>
          <p:cNvSpPr/>
          <p:nvPr/>
        </p:nvSpPr>
        <p:spPr>
          <a:xfrm>
            <a:off x="180000" y="2700000"/>
            <a:ext cx="7744680" cy="126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endParaRPr b="0" lang="pt-BR" sz="1400" spc="-1" strike="noStrike">
              <a:solidFill>
                <a:srgbClr val="000000"/>
              </a:solidFill>
              <a:latin typeface="Arial"/>
            </a:endParaRPr>
          </a:p>
          <a:p>
            <a:pPr>
              <a:lnSpc>
                <a:spcPct val="100000"/>
              </a:lnSpc>
            </a:pPr>
            <a:endParaRPr b="0" lang="pt-BR" sz="14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p:txBody>
      </p:sp>
      <p:sp>
        <p:nvSpPr>
          <p:cNvPr id="175" name="Rectangle 13"/>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sp>
        <p:nvSpPr>
          <p:cNvPr id="176" name="Retângulo 154"/>
          <p:cNvSpPr/>
          <p:nvPr/>
        </p:nvSpPr>
        <p:spPr>
          <a:xfrm>
            <a:off x="467640" y="1628640"/>
            <a:ext cx="8456400" cy="554040"/>
          </a:xfrm>
          <a:prstGeom prst="rect">
            <a:avLst/>
          </a:prstGeom>
          <a:noFill/>
          <a:ln w="0">
            <a:noFill/>
          </a:ln>
        </p:spPr>
        <p:style>
          <a:lnRef idx="0"/>
          <a:fillRef idx="0"/>
          <a:effectRef idx="0"/>
          <a:fontRef idx="minor"/>
        </p:style>
        <p:txBody>
          <a:bodyPr lIns="0" rIns="0" tIns="0" bIns="0" anchor="t">
            <a:noAutofit/>
          </a:bodyPr>
          <a:p>
            <a:pPr>
              <a:lnSpc>
                <a:spcPct val="100000"/>
              </a:lnSpc>
            </a:pPr>
            <a:r>
              <a:rPr b="1" lang="pt-BR" sz="2200" spc="-41" strike="noStrike">
                <a:solidFill>
                  <a:srgbClr val="ffffff"/>
                </a:solidFill>
                <a:latin typeface="Calibri"/>
                <a:ea typeface="DejaVu Sans"/>
              </a:rPr>
              <a:t> </a:t>
            </a:r>
            <a:r>
              <a:rPr b="1" lang="pt-BR" sz="2200" spc="-41" strike="noStrike">
                <a:solidFill>
                  <a:srgbClr val="ffffff"/>
                </a:solidFill>
                <a:latin typeface="Calibri"/>
                <a:ea typeface="DejaVu Sans"/>
              </a:rPr>
              <a:t>Em caso de equívoco na classificação, é possível excluir a categoria e selecionar a correta</a:t>
            </a:r>
            <a:endParaRPr b="0" lang="pt-BR" sz="2200" spc="-1" strike="noStrike">
              <a:solidFill>
                <a:srgbClr val="000000"/>
              </a:solidFill>
              <a:latin typeface="Arial"/>
            </a:endParaRPr>
          </a:p>
        </p:txBody>
      </p:sp>
      <p:pic>
        <p:nvPicPr>
          <p:cNvPr id="177" name="Imagem 155" descr=""/>
          <p:cNvPicPr/>
          <p:nvPr/>
        </p:nvPicPr>
        <p:blipFill>
          <a:blip r:embed="rId3"/>
          <a:stretch/>
        </p:blipFill>
        <p:spPr>
          <a:xfrm>
            <a:off x="1475640" y="2565000"/>
            <a:ext cx="5688720" cy="1615680"/>
          </a:xfrm>
          <a:prstGeom prst="rect">
            <a:avLst/>
          </a:prstGeom>
          <a:ln w="0">
            <a:noFill/>
          </a:ln>
        </p:spPr>
      </p:pic>
      <p:sp>
        <p:nvSpPr>
          <p:cNvPr id="178" name="Retângulo 156"/>
          <p:cNvSpPr/>
          <p:nvPr/>
        </p:nvSpPr>
        <p:spPr>
          <a:xfrm>
            <a:off x="683640" y="4509000"/>
            <a:ext cx="7735680" cy="833040"/>
          </a:xfrm>
          <a:prstGeom prst="rect">
            <a:avLst/>
          </a:prstGeom>
          <a:noFill/>
          <a:ln w="0">
            <a:noFill/>
          </a:ln>
        </p:spPr>
        <p:style>
          <a:lnRef idx="0"/>
          <a:fillRef idx="0"/>
          <a:effectRef idx="0"/>
          <a:fontRef idx="minor"/>
        </p:style>
        <p:txBody>
          <a:bodyPr lIns="0" rIns="0" tIns="0" bIns="0" anchor="t">
            <a:noAutofit/>
          </a:bodyPr>
          <a:p>
            <a:pPr>
              <a:lnSpc>
                <a:spcPct val="100000"/>
              </a:lnSpc>
            </a:pPr>
            <a:r>
              <a:rPr b="1" lang="pt-BR" sz="2200" spc="-41" strike="noStrike">
                <a:solidFill>
                  <a:srgbClr val="ffffff"/>
                </a:solidFill>
                <a:latin typeface="Calibri"/>
                <a:ea typeface="DejaVu Sans"/>
              </a:rPr>
              <a:t>Ainda na consulta ao lançamento, deverá ser realizada a inserção dos documentos de despesa para a Prestação de Contas, clicando em INSERIR DOCUMENTO.</a:t>
            </a:r>
            <a:endParaRPr b="0" lang="pt-BR" sz="2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79" name="CaixaDeTexto 54"/>
          <p:cNvSpPr/>
          <p:nvPr/>
        </p:nvSpPr>
        <p:spPr>
          <a:xfrm>
            <a:off x="891000" y="0"/>
            <a:ext cx="7744680" cy="136944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pt-BR" sz="2800" spc="-41" strike="noStrike">
                <a:solidFill>
                  <a:srgbClr val="ffffff"/>
                </a:solidFill>
                <a:latin typeface="Calibri"/>
                <a:ea typeface="DejaVu Sans"/>
              </a:rPr>
              <a:t>COMO PRESTAR CONTAS NO  NOVO SISTEMA DE PRESTAÇÃO DE CONTAS FEDERAL (AGILIZASUAS INTEGRADO AO BB GESTÃO ÁGIL)</a:t>
            </a:r>
            <a:endParaRPr b="0" lang="pt-BR" sz="2800" spc="-1" strike="noStrike">
              <a:solidFill>
                <a:srgbClr val="000000"/>
              </a:solidFill>
              <a:latin typeface="Arial"/>
            </a:endParaRPr>
          </a:p>
        </p:txBody>
      </p:sp>
      <p:pic>
        <p:nvPicPr>
          <p:cNvPr id="180" name="Imagem 27" descr=""/>
          <p:cNvPicPr/>
          <p:nvPr/>
        </p:nvPicPr>
        <p:blipFill>
          <a:blip r:embed="rId2"/>
          <a:stretch/>
        </p:blipFill>
        <p:spPr>
          <a:xfrm>
            <a:off x="5413680" y="5945400"/>
            <a:ext cx="3248280" cy="645120"/>
          </a:xfrm>
          <a:prstGeom prst="rect">
            <a:avLst/>
          </a:prstGeom>
          <a:ln w="0">
            <a:noFill/>
          </a:ln>
        </p:spPr>
      </p:pic>
      <p:sp>
        <p:nvSpPr>
          <p:cNvPr id="181" name="CaixaDeTexto 55"/>
          <p:cNvSpPr/>
          <p:nvPr/>
        </p:nvSpPr>
        <p:spPr>
          <a:xfrm>
            <a:off x="786960" y="1731960"/>
            <a:ext cx="7744680" cy="1460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
        <p:nvSpPr>
          <p:cNvPr id="182" name="Retângulo 24"/>
          <p:cNvSpPr/>
          <p:nvPr/>
        </p:nvSpPr>
        <p:spPr>
          <a:xfrm>
            <a:off x="180000" y="2700000"/>
            <a:ext cx="7744680" cy="126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endParaRPr b="0" lang="pt-BR" sz="1400" spc="-1" strike="noStrike">
              <a:solidFill>
                <a:srgbClr val="000000"/>
              </a:solidFill>
              <a:latin typeface="Arial"/>
            </a:endParaRPr>
          </a:p>
          <a:p>
            <a:pPr>
              <a:lnSpc>
                <a:spcPct val="100000"/>
              </a:lnSpc>
            </a:pPr>
            <a:endParaRPr b="0" lang="pt-BR" sz="14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p:txBody>
      </p:sp>
      <p:sp>
        <p:nvSpPr>
          <p:cNvPr id="183" name="Rectangle 22"/>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sp>
        <p:nvSpPr>
          <p:cNvPr id="184" name="Retângulo 162"/>
          <p:cNvSpPr/>
          <p:nvPr/>
        </p:nvSpPr>
        <p:spPr>
          <a:xfrm>
            <a:off x="540000" y="1422360"/>
            <a:ext cx="8456400" cy="554040"/>
          </a:xfrm>
          <a:prstGeom prst="rect">
            <a:avLst/>
          </a:prstGeom>
          <a:noFill/>
          <a:ln w="0">
            <a:noFill/>
          </a:ln>
        </p:spPr>
        <p:style>
          <a:lnRef idx="0"/>
          <a:fillRef idx="0"/>
          <a:effectRef idx="0"/>
          <a:fontRef idx="minor"/>
        </p:style>
        <p:txBody>
          <a:bodyPr lIns="0" rIns="0" tIns="0" bIns="0" anchor="t">
            <a:noAutofit/>
          </a:bodyPr>
          <a:p>
            <a:pPr>
              <a:lnSpc>
                <a:spcPct val="100000"/>
              </a:lnSpc>
            </a:pPr>
            <a:r>
              <a:rPr b="1" lang="pt-BR" sz="2200" spc="-41" strike="noStrike">
                <a:solidFill>
                  <a:srgbClr val="ffffff"/>
                </a:solidFill>
                <a:latin typeface="Calibri"/>
                <a:ea typeface="DejaVu Sans"/>
              </a:rPr>
              <a:t> </a:t>
            </a:r>
            <a:endParaRPr b="0" lang="pt-BR" sz="2200" spc="-1" strike="noStrike">
              <a:solidFill>
                <a:srgbClr val="000000"/>
              </a:solidFill>
              <a:latin typeface="Arial"/>
            </a:endParaRPr>
          </a:p>
        </p:txBody>
      </p:sp>
      <p:sp>
        <p:nvSpPr>
          <p:cNvPr id="185" name="Retângulo 163"/>
          <p:cNvSpPr/>
          <p:nvPr/>
        </p:nvSpPr>
        <p:spPr>
          <a:xfrm>
            <a:off x="900000" y="3960000"/>
            <a:ext cx="7735680" cy="83304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pic>
        <p:nvPicPr>
          <p:cNvPr id="186" name="Imagem 164" descr=""/>
          <p:cNvPicPr/>
          <p:nvPr/>
        </p:nvPicPr>
        <p:blipFill>
          <a:blip r:embed="rId3"/>
          <a:stretch/>
        </p:blipFill>
        <p:spPr>
          <a:xfrm>
            <a:off x="900000" y="1800000"/>
            <a:ext cx="6836760" cy="3776760"/>
          </a:xfrm>
          <a:prstGeom prst="rect">
            <a:avLst/>
          </a:prstGeom>
          <a:ln w="0">
            <a:noFill/>
          </a:ln>
        </p:spPr>
      </p:pic>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87" name="CaixaDeTexto 39"/>
          <p:cNvSpPr/>
          <p:nvPr/>
        </p:nvSpPr>
        <p:spPr>
          <a:xfrm>
            <a:off x="891000" y="125640"/>
            <a:ext cx="7744680" cy="136944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pt-BR" sz="2800" spc="-41" strike="noStrike">
                <a:solidFill>
                  <a:srgbClr val="ffffff"/>
                </a:solidFill>
                <a:latin typeface="Calibri"/>
                <a:ea typeface="DejaVu Sans"/>
              </a:rPr>
              <a:t>COMO PRESTAR CONTAS NO  NOVO SISTEMA DE PRESTAÇÃO DE CONTAS FEDERAL (AGILIZASUAS INTEGRADO AO BB GESTÃO ÁGIL)</a:t>
            </a:r>
            <a:endParaRPr b="0" lang="pt-BR" sz="2800" spc="-1" strike="noStrike">
              <a:solidFill>
                <a:srgbClr val="000000"/>
              </a:solidFill>
              <a:latin typeface="Arial"/>
            </a:endParaRPr>
          </a:p>
        </p:txBody>
      </p:sp>
      <p:sp>
        <p:nvSpPr>
          <p:cNvPr id="188" name="CaixaDeTexto 40"/>
          <p:cNvSpPr/>
          <p:nvPr/>
        </p:nvSpPr>
        <p:spPr>
          <a:xfrm>
            <a:off x="786960" y="1731960"/>
            <a:ext cx="7744680" cy="1460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
        <p:nvSpPr>
          <p:cNvPr id="189" name="Retângulo 16"/>
          <p:cNvSpPr/>
          <p:nvPr/>
        </p:nvSpPr>
        <p:spPr>
          <a:xfrm>
            <a:off x="180000" y="2700000"/>
            <a:ext cx="7744680" cy="126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endParaRPr b="0" lang="pt-BR" sz="1400" spc="-1" strike="noStrike">
              <a:solidFill>
                <a:srgbClr val="000000"/>
              </a:solidFill>
              <a:latin typeface="Arial"/>
            </a:endParaRPr>
          </a:p>
          <a:p>
            <a:pPr>
              <a:lnSpc>
                <a:spcPct val="100000"/>
              </a:lnSpc>
            </a:pPr>
            <a:endParaRPr b="0" lang="pt-BR" sz="14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p:txBody>
      </p:sp>
      <p:sp>
        <p:nvSpPr>
          <p:cNvPr id="190" name="Rectangle 14"/>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sp>
        <p:nvSpPr>
          <p:cNvPr id="191" name="Retângulo 170"/>
          <p:cNvSpPr/>
          <p:nvPr/>
        </p:nvSpPr>
        <p:spPr>
          <a:xfrm>
            <a:off x="827640" y="1989000"/>
            <a:ext cx="8028720" cy="1670040"/>
          </a:xfrm>
          <a:prstGeom prst="rect">
            <a:avLst/>
          </a:prstGeom>
          <a:noFill/>
          <a:ln w="0">
            <a:noFill/>
          </a:ln>
        </p:spPr>
        <p:style>
          <a:lnRef idx="0"/>
          <a:fillRef idx="0"/>
          <a:effectRef idx="0"/>
          <a:fontRef idx="minor"/>
        </p:style>
        <p:txBody>
          <a:bodyPr lIns="0" rIns="0" tIns="0" bIns="0" anchor="t">
            <a:noAutofit/>
          </a:bodyPr>
          <a:p>
            <a:pPr>
              <a:lnSpc>
                <a:spcPct val="100000"/>
              </a:lnSpc>
            </a:pPr>
            <a:r>
              <a:rPr b="1" lang="pt-BR" sz="2200" spc="-41" strike="noStrike">
                <a:solidFill>
                  <a:srgbClr val="ffffff"/>
                </a:solidFill>
                <a:latin typeface="Calibri"/>
                <a:ea typeface="DejaVu Sans"/>
              </a:rPr>
              <a:t>Para inserir os dados dos documentos de despesa, o primeiro passo é selecionar entre NOTA FISCAL</a:t>
            </a:r>
            <a:endParaRPr b="0" lang="pt-BR" sz="2200" spc="-1" strike="noStrike">
              <a:solidFill>
                <a:srgbClr val="000000"/>
              </a:solidFill>
              <a:latin typeface="Arial"/>
            </a:endParaRPr>
          </a:p>
          <a:p>
            <a:pPr>
              <a:lnSpc>
                <a:spcPct val="100000"/>
              </a:lnSpc>
            </a:pPr>
            <a:r>
              <a:rPr b="1" lang="pt-BR" sz="2200" spc="-41" strike="noStrike">
                <a:solidFill>
                  <a:srgbClr val="ffffff"/>
                </a:solidFill>
                <a:latin typeface="Calibri"/>
                <a:ea typeface="DejaVu Sans"/>
              </a:rPr>
              <a:t>ELETRÔNICA ou OUTROS DOCUMENTOS DE DESPESA. Os tipos de documentos são definidos por</a:t>
            </a:r>
            <a:endParaRPr b="0" lang="pt-BR" sz="2200" spc="-1" strike="noStrike">
              <a:solidFill>
                <a:srgbClr val="000000"/>
              </a:solidFill>
              <a:latin typeface="Arial"/>
            </a:endParaRPr>
          </a:p>
          <a:p>
            <a:pPr>
              <a:lnSpc>
                <a:spcPct val="100000"/>
              </a:lnSpc>
            </a:pPr>
            <a:r>
              <a:rPr b="1" lang="pt-BR" sz="2200" spc="-41" strike="noStrike">
                <a:solidFill>
                  <a:srgbClr val="ffffff"/>
                </a:solidFill>
                <a:latin typeface="Calibri"/>
                <a:ea typeface="DejaVu Sans"/>
              </a:rPr>
              <a:t>programa pelo órgão/ente repassador.</a:t>
            </a: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p:txBody>
      </p:sp>
      <p:pic>
        <p:nvPicPr>
          <p:cNvPr id="192" name="Imagem 171" descr=""/>
          <p:cNvPicPr/>
          <p:nvPr/>
        </p:nvPicPr>
        <p:blipFill>
          <a:blip r:embed="rId2"/>
          <a:stretch/>
        </p:blipFill>
        <p:spPr>
          <a:xfrm>
            <a:off x="755640" y="4149000"/>
            <a:ext cx="7735680" cy="2289600"/>
          </a:xfrm>
          <a:prstGeom prst="rect">
            <a:avLst/>
          </a:prstGeom>
          <a:ln w="0">
            <a:noFill/>
          </a:ln>
        </p:spPr>
      </p:pic>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93" name="CaixaDeTexto 43"/>
          <p:cNvSpPr/>
          <p:nvPr/>
        </p:nvSpPr>
        <p:spPr>
          <a:xfrm>
            <a:off x="395640" y="125640"/>
            <a:ext cx="8352720" cy="82116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pt-BR" sz="2400" spc="-41" strike="noStrike">
                <a:solidFill>
                  <a:srgbClr val="ffffff"/>
                </a:solidFill>
                <a:latin typeface="Calibri"/>
                <a:ea typeface="DejaVu Sans"/>
              </a:rPr>
              <a:t>COMO PRESTAR CONTAS NO  NOVO SISTEMA DE PRESTAÇÃO DE CONTAS FEDERAL (AGILIZASUAS INTEGRADO AO BB GESTÃO ÁGIL)</a:t>
            </a:r>
            <a:endParaRPr b="0" lang="pt-BR" sz="2400" spc="-1" strike="noStrike">
              <a:solidFill>
                <a:srgbClr val="000000"/>
              </a:solidFill>
              <a:latin typeface="Arial"/>
            </a:endParaRPr>
          </a:p>
        </p:txBody>
      </p:sp>
      <p:pic>
        <p:nvPicPr>
          <p:cNvPr id="194" name="Imagem 21" descr=""/>
          <p:cNvPicPr/>
          <p:nvPr/>
        </p:nvPicPr>
        <p:blipFill>
          <a:blip r:embed="rId2"/>
          <a:stretch/>
        </p:blipFill>
        <p:spPr>
          <a:xfrm>
            <a:off x="5413680" y="5945400"/>
            <a:ext cx="3248280" cy="645120"/>
          </a:xfrm>
          <a:prstGeom prst="rect">
            <a:avLst/>
          </a:prstGeom>
          <a:ln w="0">
            <a:noFill/>
          </a:ln>
        </p:spPr>
      </p:pic>
      <p:sp>
        <p:nvSpPr>
          <p:cNvPr id="195" name="CaixaDeTexto 44"/>
          <p:cNvSpPr/>
          <p:nvPr/>
        </p:nvSpPr>
        <p:spPr>
          <a:xfrm>
            <a:off x="786960" y="1731960"/>
            <a:ext cx="7744680" cy="1460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
        <p:nvSpPr>
          <p:cNvPr id="196" name="Retângulo 18"/>
          <p:cNvSpPr/>
          <p:nvPr/>
        </p:nvSpPr>
        <p:spPr>
          <a:xfrm>
            <a:off x="180000" y="2700000"/>
            <a:ext cx="7744680" cy="126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endParaRPr b="0" lang="pt-BR" sz="1400" spc="-1" strike="noStrike">
              <a:solidFill>
                <a:srgbClr val="000000"/>
              </a:solidFill>
              <a:latin typeface="Arial"/>
            </a:endParaRPr>
          </a:p>
          <a:p>
            <a:pPr>
              <a:lnSpc>
                <a:spcPct val="100000"/>
              </a:lnSpc>
            </a:pPr>
            <a:endParaRPr b="0" lang="pt-BR" sz="14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p:txBody>
      </p:sp>
      <p:sp>
        <p:nvSpPr>
          <p:cNvPr id="197" name="Rectangle 16"/>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sp>
        <p:nvSpPr>
          <p:cNvPr id="198" name="Retângulo 177"/>
          <p:cNvSpPr/>
          <p:nvPr/>
        </p:nvSpPr>
        <p:spPr>
          <a:xfrm>
            <a:off x="683640" y="1268640"/>
            <a:ext cx="8028720" cy="3065040"/>
          </a:xfrm>
          <a:prstGeom prst="rect">
            <a:avLst/>
          </a:prstGeom>
          <a:noFill/>
          <a:ln w="0">
            <a:noFill/>
          </a:ln>
        </p:spPr>
        <p:style>
          <a:lnRef idx="0"/>
          <a:fillRef idx="0"/>
          <a:effectRef idx="0"/>
          <a:fontRef idx="minor"/>
        </p:style>
        <p:txBody>
          <a:bodyPr lIns="0" rIns="0" tIns="0" bIns="0" anchor="t">
            <a:noAutofit/>
          </a:bodyPr>
          <a:p>
            <a:pPr>
              <a:lnSpc>
                <a:spcPct val="100000"/>
              </a:lnSpc>
            </a:pPr>
            <a:r>
              <a:rPr b="1" lang="pt-BR" sz="2200" spc="-41" strike="noStrike">
                <a:solidFill>
                  <a:srgbClr val="ffffff"/>
                </a:solidFill>
                <a:latin typeface="Calibri"/>
                <a:ea typeface="DejaVu Sans"/>
              </a:rPr>
              <a:t>Além da classificação do lançamento e prestação de contas,  ao final da página tem a funcionalidade ANOTAÇÕES. Neste campo, pode ser vinculada informações do lançamento para facilitar a identificação de dados e realizar consultas posteriores por demais usuários autorizados. O campo de anotações é de uso exclusivo dos executantes e as informações gravadas não são disponibilizadas ao órgão/ente gestor do programa de governo.</a:t>
            </a: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p:txBody>
      </p:sp>
      <p:pic>
        <p:nvPicPr>
          <p:cNvPr id="199" name="Imagem 178" descr=""/>
          <p:cNvPicPr/>
          <p:nvPr/>
        </p:nvPicPr>
        <p:blipFill>
          <a:blip r:embed="rId3"/>
          <a:stretch/>
        </p:blipFill>
        <p:spPr>
          <a:xfrm>
            <a:off x="720000" y="4050360"/>
            <a:ext cx="3424320" cy="2245320"/>
          </a:xfrm>
          <a:prstGeom prst="rect">
            <a:avLst/>
          </a:prstGeom>
          <a:ln w="0">
            <a:noFill/>
          </a:ln>
        </p:spPr>
      </p:pic>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200" name="CaixaDeTexto 17"/>
          <p:cNvSpPr/>
          <p:nvPr/>
        </p:nvSpPr>
        <p:spPr>
          <a:xfrm>
            <a:off x="467640" y="125640"/>
            <a:ext cx="8208720" cy="82116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pt-BR" sz="2400" spc="-41" strike="noStrike">
                <a:solidFill>
                  <a:srgbClr val="ffffff"/>
                </a:solidFill>
                <a:latin typeface="Calibri"/>
                <a:ea typeface="DejaVu Sans"/>
              </a:rPr>
              <a:t>COMO PRESTAR CONTAS NO  NOVO SISTEMA DE PRESTAÇÃO DE CONTAS FEDERAL (AGILIZASUAS INTEGRADO AO BB GESTÃO ÁGIL)</a:t>
            </a:r>
            <a:endParaRPr b="0" lang="pt-BR" sz="2400" spc="-1" strike="noStrike">
              <a:solidFill>
                <a:srgbClr val="000000"/>
              </a:solidFill>
              <a:latin typeface="Arial"/>
            </a:endParaRPr>
          </a:p>
        </p:txBody>
      </p:sp>
      <p:sp>
        <p:nvSpPr>
          <p:cNvPr id="201" name="CaixaDeTexto 45"/>
          <p:cNvSpPr/>
          <p:nvPr/>
        </p:nvSpPr>
        <p:spPr>
          <a:xfrm>
            <a:off x="786960" y="1731960"/>
            <a:ext cx="7744680" cy="1460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
        <p:nvSpPr>
          <p:cNvPr id="202" name="Retângulo 19"/>
          <p:cNvSpPr/>
          <p:nvPr/>
        </p:nvSpPr>
        <p:spPr>
          <a:xfrm>
            <a:off x="180000" y="2700000"/>
            <a:ext cx="7744680" cy="126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endParaRPr b="0" lang="pt-BR" sz="1400" spc="-1" strike="noStrike">
              <a:solidFill>
                <a:srgbClr val="000000"/>
              </a:solidFill>
              <a:latin typeface="Arial"/>
            </a:endParaRPr>
          </a:p>
          <a:p>
            <a:pPr>
              <a:lnSpc>
                <a:spcPct val="100000"/>
              </a:lnSpc>
            </a:pPr>
            <a:endParaRPr b="0" lang="pt-BR" sz="14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p:txBody>
      </p:sp>
      <p:sp>
        <p:nvSpPr>
          <p:cNvPr id="203" name="Rectangle 17"/>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sp>
        <p:nvSpPr>
          <p:cNvPr id="204" name="Retângulo 184"/>
          <p:cNvSpPr/>
          <p:nvPr/>
        </p:nvSpPr>
        <p:spPr>
          <a:xfrm>
            <a:off x="611640" y="1196640"/>
            <a:ext cx="8028720" cy="278604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pt-BR" sz="2200" spc="-1" strike="noStrike">
              <a:solidFill>
                <a:srgbClr val="000000"/>
              </a:solidFill>
              <a:latin typeface="Arial"/>
            </a:endParaRPr>
          </a:p>
          <a:p>
            <a:pPr>
              <a:lnSpc>
                <a:spcPct val="100000"/>
              </a:lnSpc>
            </a:pPr>
            <a:r>
              <a:rPr b="1" lang="pt-BR" sz="2200" spc="-41" strike="noStrike">
                <a:solidFill>
                  <a:srgbClr val="ffffff"/>
                </a:solidFill>
                <a:latin typeface="Calibri"/>
                <a:ea typeface="DejaVu Sans"/>
              </a:rPr>
              <a:t>Soluções BB – OBN e PGT</a:t>
            </a:r>
            <a:endParaRPr b="0" lang="pt-BR" sz="2200" spc="-1" strike="noStrike">
              <a:solidFill>
                <a:srgbClr val="000000"/>
              </a:solidFill>
              <a:latin typeface="Arial"/>
            </a:endParaRPr>
          </a:p>
          <a:p>
            <a:pPr>
              <a:lnSpc>
                <a:spcPct val="100000"/>
              </a:lnSpc>
            </a:pPr>
            <a:r>
              <a:rPr b="1" lang="pt-BR" sz="2200" spc="-41" strike="noStrike">
                <a:solidFill>
                  <a:srgbClr val="ffffff"/>
                </a:solidFill>
                <a:latin typeface="Calibri"/>
                <a:ea typeface="DejaVu Sans"/>
              </a:rPr>
              <a:t>Na prestação de contas de pagamentos em lote que utilizam soluções do BB como o OBN e PGT, o mesmo procedimento deverá ser realizado para os lançamentos que fazem parte do lote.</a:t>
            </a:r>
            <a:endParaRPr b="0" lang="pt-BR" sz="2200" spc="-1" strike="noStrike">
              <a:solidFill>
                <a:srgbClr val="000000"/>
              </a:solidFill>
              <a:latin typeface="Arial"/>
            </a:endParaRPr>
          </a:p>
          <a:p>
            <a:pPr>
              <a:lnSpc>
                <a:spcPct val="100000"/>
              </a:lnSpc>
            </a:pPr>
            <a:r>
              <a:rPr b="1" lang="pt-BR" sz="2200" spc="-41" strike="noStrike">
                <a:solidFill>
                  <a:srgbClr val="ffffff"/>
                </a:solidFill>
                <a:latin typeface="Calibri"/>
                <a:ea typeface="DejaVu Sans"/>
              </a:rPr>
              <a:t>Os pagamentos em lote serão identificados pelo ícone amarelo. </a:t>
            </a:r>
            <a:endParaRPr b="0" lang="pt-BR" sz="2200" spc="-1" strike="noStrike">
              <a:solidFill>
                <a:srgbClr val="000000"/>
              </a:solidFill>
              <a:latin typeface="Arial"/>
            </a:endParaRPr>
          </a:p>
          <a:p>
            <a:pPr>
              <a:lnSpc>
                <a:spcPct val="100000"/>
              </a:lnSpc>
            </a:pPr>
            <a:r>
              <a:rPr b="1" lang="pt-BR" sz="2200" spc="-41" strike="noStrike">
                <a:solidFill>
                  <a:srgbClr val="ffffff"/>
                </a:solidFill>
                <a:latin typeface="Calibri"/>
                <a:ea typeface="DejaVu Sans"/>
              </a:rPr>
              <a:t>Ao</a:t>
            </a:r>
            <a:r>
              <a:rPr b="0" lang="pt-BR" sz="1800" spc="-1" strike="noStrike">
                <a:solidFill>
                  <a:srgbClr val="000000"/>
                </a:solidFill>
                <a:latin typeface="Arial"/>
                <a:ea typeface="DejaVu Sans"/>
              </a:rPr>
              <a:t> </a:t>
            </a:r>
            <a:r>
              <a:rPr b="1" lang="pt-BR" sz="2200" spc="-41" strike="noStrike">
                <a:solidFill>
                  <a:srgbClr val="ffffff"/>
                </a:solidFill>
                <a:latin typeface="Calibri"/>
                <a:ea typeface="DejaVu Sans"/>
              </a:rPr>
              <a:t>passar</a:t>
            </a:r>
            <a:r>
              <a:rPr b="0" lang="pt-BR" sz="1800" spc="-1" strike="noStrike">
                <a:solidFill>
                  <a:srgbClr val="000000"/>
                </a:solidFill>
                <a:latin typeface="Arial"/>
                <a:ea typeface="DejaVu Sans"/>
              </a:rPr>
              <a:t> </a:t>
            </a:r>
            <a:r>
              <a:rPr b="1" lang="pt-BR" sz="2200" spc="-41" strike="noStrike">
                <a:solidFill>
                  <a:srgbClr val="ffffff"/>
                </a:solidFill>
                <a:latin typeface="Calibri"/>
                <a:ea typeface="DejaVu Sans"/>
              </a:rPr>
              <a:t>o</a:t>
            </a:r>
            <a:r>
              <a:rPr b="0" lang="pt-BR" sz="1800" spc="-1" strike="noStrike">
                <a:solidFill>
                  <a:srgbClr val="000000"/>
                </a:solidFill>
                <a:latin typeface="Arial"/>
                <a:ea typeface="DejaVu Sans"/>
              </a:rPr>
              <a:t> </a:t>
            </a:r>
            <a:r>
              <a:rPr b="1" lang="pt-BR" sz="2200" spc="-41" strike="noStrike">
                <a:solidFill>
                  <a:srgbClr val="ffffff"/>
                </a:solidFill>
                <a:latin typeface="Calibri"/>
                <a:ea typeface="DejaVu Sans"/>
              </a:rPr>
              <a:t>mouse</a:t>
            </a:r>
            <a:r>
              <a:rPr b="0" lang="pt-BR" sz="1800" spc="-1" strike="noStrike">
                <a:solidFill>
                  <a:srgbClr val="000000"/>
                </a:solidFill>
                <a:latin typeface="Arial"/>
                <a:ea typeface="DejaVu Sans"/>
              </a:rPr>
              <a:t> </a:t>
            </a:r>
            <a:r>
              <a:rPr b="1" lang="pt-BR" sz="2200" spc="-41" strike="noStrike">
                <a:solidFill>
                  <a:srgbClr val="ffffff"/>
                </a:solidFill>
                <a:latin typeface="Calibri"/>
                <a:ea typeface="DejaVu Sans"/>
              </a:rPr>
              <a:t>sobre</a:t>
            </a:r>
            <a:r>
              <a:rPr b="0" lang="pt-BR" sz="1800" spc="-1" strike="noStrike">
                <a:solidFill>
                  <a:srgbClr val="000000"/>
                </a:solidFill>
                <a:latin typeface="Arial"/>
                <a:ea typeface="DejaVu Sans"/>
              </a:rPr>
              <a:t> </a:t>
            </a:r>
            <a:r>
              <a:rPr b="1" lang="pt-BR" sz="2200" spc="-41" strike="noStrike">
                <a:solidFill>
                  <a:srgbClr val="ffffff"/>
                </a:solidFill>
                <a:latin typeface="Calibri"/>
                <a:ea typeface="DejaVu Sans"/>
              </a:rPr>
              <a:t>ele</a:t>
            </a:r>
            <a:r>
              <a:rPr b="0" lang="pt-BR" sz="1800" spc="-1" strike="noStrike">
                <a:solidFill>
                  <a:srgbClr val="000000"/>
                </a:solidFill>
                <a:latin typeface="Arial"/>
                <a:ea typeface="DejaVu Sans"/>
              </a:rPr>
              <a:t> </a:t>
            </a:r>
            <a:r>
              <a:rPr b="1" lang="pt-BR" sz="2200" spc="-41" strike="noStrike">
                <a:solidFill>
                  <a:srgbClr val="ffffff"/>
                </a:solidFill>
                <a:latin typeface="Calibri"/>
                <a:ea typeface="DejaVu Sans"/>
              </a:rPr>
              <a:t>será</a:t>
            </a:r>
            <a:endParaRPr b="0" lang="pt-BR" sz="2200" spc="-1" strike="noStrike">
              <a:solidFill>
                <a:srgbClr val="000000"/>
              </a:solidFill>
              <a:latin typeface="Arial"/>
            </a:endParaRPr>
          </a:p>
          <a:p>
            <a:pPr>
              <a:lnSpc>
                <a:spcPct val="100000"/>
              </a:lnSpc>
            </a:pPr>
            <a:r>
              <a:rPr b="1" lang="pt-BR" sz="2200" spc="-41" strike="noStrike">
                <a:solidFill>
                  <a:srgbClr val="ffffff"/>
                </a:solidFill>
                <a:latin typeface="Calibri"/>
                <a:ea typeface="DejaVu Sans"/>
              </a:rPr>
              <a:t>informado quantos itens estão vinculados àquele débito principal.</a:t>
            </a: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p:txBody>
      </p:sp>
      <p:pic>
        <p:nvPicPr>
          <p:cNvPr id="205" name="Imagem 185" descr=""/>
          <p:cNvPicPr/>
          <p:nvPr/>
        </p:nvPicPr>
        <p:blipFill>
          <a:blip r:embed="rId2"/>
          <a:stretch/>
        </p:blipFill>
        <p:spPr>
          <a:xfrm>
            <a:off x="1547640" y="4365000"/>
            <a:ext cx="5576400" cy="1993680"/>
          </a:xfrm>
          <a:prstGeom prst="rect">
            <a:avLst/>
          </a:prstGeom>
          <a:ln w="0">
            <a:noFill/>
          </a:ln>
        </p:spPr>
      </p:pic>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206" name="CaixaDeTexto 41"/>
          <p:cNvSpPr/>
          <p:nvPr/>
        </p:nvSpPr>
        <p:spPr>
          <a:xfrm>
            <a:off x="395640" y="188640"/>
            <a:ext cx="8352720" cy="82116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pt-BR" sz="2400" spc="-41" strike="noStrike">
                <a:solidFill>
                  <a:srgbClr val="ffffff"/>
                </a:solidFill>
                <a:latin typeface="Calibri"/>
                <a:ea typeface="DejaVu Sans"/>
              </a:rPr>
              <a:t>COMO PRESTAR CONTAS NO  NOVO SISTEMA DE PRESTAÇÃO DE CONTAS FEDERAL (AGILIZASUAS INTEGRADO AO BB GESTÃO ÁGIL)</a:t>
            </a:r>
            <a:endParaRPr b="0" lang="pt-BR" sz="2400" spc="-1" strike="noStrike">
              <a:solidFill>
                <a:srgbClr val="000000"/>
              </a:solidFill>
              <a:latin typeface="Arial"/>
            </a:endParaRPr>
          </a:p>
        </p:txBody>
      </p:sp>
      <p:pic>
        <p:nvPicPr>
          <p:cNvPr id="207" name="Imagem 20" descr=""/>
          <p:cNvPicPr/>
          <p:nvPr/>
        </p:nvPicPr>
        <p:blipFill>
          <a:blip r:embed="rId2"/>
          <a:stretch/>
        </p:blipFill>
        <p:spPr>
          <a:xfrm>
            <a:off x="5413680" y="5945400"/>
            <a:ext cx="3248280" cy="645120"/>
          </a:xfrm>
          <a:prstGeom prst="rect">
            <a:avLst/>
          </a:prstGeom>
          <a:ln w="0">
            <a:noFill/>
          </a:ln>
        </p:spPr>
      </p:pic>
      <p:sp>
        <p:nvSpPr>
          <p:cNvPr id="208" name="CaixaDeTexto 42"/>
          <p:cNvSpPr/>
          <p:nvPr/>
        </p:nvSpPr>
        <p:spPr>
          <a:xfrm>
            <a:off x="891000" y="1690920"/>
            <a:ext cx="7744680" cy="1460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
        <p:nvSpPr>
          <p:cNvPr id="209" name="Retângulo 17"/>
          <p:cNvSpPr/>
          <p:nvPr/>
        </p:nvSpPr>
        <p:spPr>
          <a:xfrm>
            <a:off x="180000" y="2700000"/>
            <a:ext cx="7744680" cy="126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endParaRPr b="0" lang="pt-BR" sz="1400" spc="-1" strike="noStrike">
              <a:solidFill>
                <a:srgbClr val="000000"/>
              </a:solidFill>
              <a:latin typeface="Arial"/>
            </a:endParaRPr>
          </a:p>
          <a:p>
            <a:pPr>
              <a:lnSpc>
                <a:spcPct val="100000"/>
              </a:lnSpc>
            </a:pPr>
            <a:endParaRPr b="0" lang="pt-BR" sz="14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p:txBody>
      </p:sp>
      <p:sp>
        <p:nvSpPr>
          <p:cNvPr id="210" name="Rectangle 15"/>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sp>
        <p:nvSpPr>
          <p:cNvPr id="211" name="Retângulo 191"/>
          <p:cNvSpPr/>
          <p:nvPr/>
        </p:nvSpPr>
        <p:spPr>
          <a:xfrm>
            <a:off x="611640" y="1268640"/>
            <a:ext cx="8028720" cy="390564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pt-BR" sz="2200" spc="-1" strike="noStrike">
              <a:solidFill>
                <a:srgbClr val="000000"/>
              </a:solidFill>
              <a:latin typeface="Arial"/>
            </a:endParaRPr>
          </a:p>
          <a:p>
            <a:pPr>
              <a:lnSpc>
                <a:spcPct val="100000"/>
              </a:lnSpc>
            </a:pPr>
            <a:r>
              <a:rPr b="1" lang="pt-BR" sz="2200" spc="-41" strike="noStrike">
                <a:solidFill>
                  <a:srgbClr val="ffffff"/>
                </a:solidFill>
                <a:latin typeface="Calibri"/>
                <a:ea typeface="DejaVu Sans"/>
              </a:rPr>
              <a:t>Quando finalizada a inserção dos documentos de despesa, retornar ao EXTRATO DE PRESTAÇÃO DE CONTAS e será possível ver que o ícone de pendência inicialmente marcado em vermelho, agora estará azul, sem pendência.</a:t>
            </a: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a:p>
            <a:pPr>
              <a:lnSpc>
                <a:spcPct val="100000"/>
              </a:lnSpc>
            </a:pPr>
            <a:r>
              <a:rPr b="1" lang="pt-BR" sz="2200" spc="-41" strike="noStrike">
                <a:solidFill>
                  <a:srgbClr val="ffffff"/>
                </a:solidFill>
                <a:latin typeface="Calibri"/>
                <a:ea typeface="DejaVu Sans"/>
              </a:rPr>
              <a:t>Ao consultar o lançamento poderá identificar os documentos de despesa já vinculados e o detalhamento. </a:t>
            </a:r>
            <a:endParaRPr b="0" lang="pt-BR" sz="2200" spc="-1" strike="noStrike">
              <a:solidFill>
                <a:srgbClr val="000000"/>
              </a:solidFill>
              <a:latin typeface="Arial"/>
            </a:endParaRPr>
          </a:p>
          <a:p>
            <a:pPr>
              <a:lnSpc>
                <a:spcPct val="100000"/>
              </a:lnSpc>
            </a:pPr>
            <a:r>
              <a:rPr b="1" lang="pt-BR" sz="2200" spc="-41" strike="noStrike">
                <a:solidFill>
                  <a:srgbClr val="ffffff"/>
                </a:solidFill>
                <a:latin typeface="Calibri"/>
                <a:ea typeface="DejaVu Sans"/>
              </a:rPr>
              <a:t>Caso seja necessário, é possível realizar sua exclusão. </a:t>
            </a:r>
            <a:endParaRPr b="0" lang="pt-BR" sz="2200" spc="-1" strike="noStrike">
              <a:solidFill>
                <a:srgbClr val="000000"/>
              </a:solidFill>
              <a:latin typeface="Arial"/>
            </a:endParaRPr>
          </a:p>
          <a:p>
            <a:pPr>
              <a:lnSpc>
                <a:spcPct val="100000"/>
              </a:lnSpc>
            </a:pPr>
            <a:r>
              <a:rPr b="1" lang="pt-BR" sz="2200" spc="-41" strike="noStrike">
                <a:solidFill>
                  <a:srgbClr val="ffffff"/>
                </a:solidFill>
                <a:latin typeface="Calibri"/>
                <a:ea typeface="DejaVu Sans"/>
              </a:rPr>
              <a:t>Caso haja mais de um documento de despesa a ser vinculado ao lançamento é possível incluir novo documento pelo mesmo procedimento.</a:t>
            </a: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212" name="CaixaDeTexto 56"/>
          <p:cNvSpPr/>
          <p:nvPr/>
        </p:nvSpPr>
        <p:spPr>
          <a:xfrm>
            <a:off x="395640" y="404640"/>
            <a:ext cx="8424720" cy="136944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pt-BR" sz="2800" spc="-41" strike="noStrike">
                <a:solidFill>
                  <a:srgbClr val="ffffff"/>
                </a:solidFill>
                <a:latin typeface="Calibri"/>
                <a:ea typeface="DejaVu Sans"/>
              </a:rPr>
              <a:t>COMO PRESTAR CONTAS NO  NOVO SISTEMA DE PRESTAÇÃO DE CONTAS FEDERAL (AGILIZASUAS INTEGRADO AO BB GESTÃO ÁGIL)</a:t>
            </a:r>
            <a:endParaRPr b="0" lang="pt-BR" sz="2800" spc="-1" strike="noStrike">
              <a:solidFill>
                <a:srgbClr val="000000"/>
              </a:solidFill>
              <a:latin typeface="Arial"/>
            </a:endParaRPr>
          </a:p>
        </p:txBody>
      </p:sp>
      <p:pic>
        <p:nvPicPr>
          <p:cNvPr id="213" name="Imagem 28" descr=""/>
          <p:cNvPicPr/>
          <p:nvPr/>
        </p:nvPicPr>
        <p:blipFill>
          <a:blip r:embed="rId2"/>
          <a:stretch/>
        </p:blipFill>
        <p:spPr>
          <a:xfrm>
            <a:off x="5413680" y="5945400"/>
            <a:ext cx="3248280" cy="645120"/>
          </a:xfrm>
          <a:prstGeom prst="rect">
            <a:avLst/>
          </a:prstGeom>
          <a:ln w="0">
            <a:noFill/>
          </a:ln>
        </p:spPr>
      </p:pic>
      <p:sp>
        <p:nvSpPr>
          <p:cNvPr id="214" name="CaixaDeTexto 57"/>
          <p:cNvSpPr/>
          <p:nvPr/>
        </p:nvSpPr>
        <p:spPr>
          <a:xfrm>
            <a:off x="786960" y="1731960"/>
            <a:ext cx="7744680" cy="1460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
        <p:nvSpPr>
          <p:cNvPr id="215" name="Retângulo 3"/>
          <p:cNvSpPr/>
          <p:nvPr/>
        </p:nvSpPr>
        <p:spPr>
          <a:xfrm>
            <a:off x="180000" y="2700000"/>
            <a:ext cx="7744680" cy="126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endParaRPr b="0" lang="pt-BR" sz="1400" spc="-1" strike="noStrike">
              <a:solidFill>
                <a:srgbClr val="000000"/>
              </a:solidFill>
              <a:latin typeface="Arial"/>
            </a:endParaRPr>
          </a:p>
          <a:p>
            <a:pPr>
              <a:lnSpc>
                <a:spcPct val="100000"/>
              </a:lnSpc>
            </a:pPr>
            <a:endParaRPr b="0" lang="pt-BR" sz="14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p:txBody>
      </p:sp>
      <p:sp>
        <p:nvSpPr>
          <p:cNvPr id="216" name="Rectangle 3"/>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sp>
        <p:nvSpPr>
          <p:cNvPr id="217" name="Retângulo 197"/>
          <p:cNvSpPr/>
          <p:nvPr/>
        </p:nvSpPr>
        <p:spPr>
          <a:xfrm>
            <a:off x="786960" y="1565640"/>
            <a:ext cx="8028720" cy="278604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p:txBody>
      </p:sp>
      <p:sp>
        <p:nvSpPr>
          <p:cNvPr id="218" name="CaixaDeTexto 198"/>
          <p:cNvSpPr/>
          <p:nvPr/>
        </p:nvSpPr>
        <p:spPr>
          <a:xfrm>
            <a:off x="1043640" y="2277000"/>
            <a:ext cx="6637320" cy="245304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pPr>
            <a:r>
              <a:rPr b="1" lang="pt-BR" sz="3600" spc="-41" strike="noStrike">
                <a:solidFill>
                  <a:srgbClr val="ffc000"/>
                </a:solidFill>
                <a:latin typeface="Calibri"/>
                <a:ea typeface="DejaVu Sans"/>
              </a:rPr>
              <a:t>SISTEMA AGILIZASUAS</a:t>
            </a:r>
            <a:endParaRPr b="0" lang="pt-BR" sz="3600" spc="-1" strike="noStrike">
              <a:solidFill>
                <a:srgbClr val="000000"/>
              </a:solidFill>
              <a:latin typeface="Arial"/>
            </a:endParaRPr>
          </a:p>
          <a:p>
            <a:pPr algn="ctr">
              <a:lnSpc>
                <a:spcPct val="100000"/>
              </a:lnSpc>
            </a:pPr>
            <a:endParaRPr b="0" lang="pt-BR" sz="3600" spc="-1" strike="noStrike">
              <a:solidFill>
                <a:srgbClr val="000000"/>
              </a:solidFill>
              <a:latin typeface="Arial"/>
            </a:endParaRPr>
          </a:p>
          <a:p>
            <a:pPr algn="ctr">
              <a:lnSpc>
                <a:spcPct val="100000"/>
              </a:lnSpc>
            </a:pPr>
            <a:r>
              <a:rPr b="1" lang="pt-BR" sz="3600" spc="-41" strike="noStrike">
                <a:solidFill>
                  <a:srgbClr val="ffc000"/>
                </a:solidFill>
                <a:latin typeface="Calibri"/>
                <a:ea typeface="DejaVu Sans"/>
              </a:rPr>
              <a:t>ACESSO: GOV.BR</a:t>
            </a:r>
            <a:endParaRPr b="0" lang="pt-BR" sz="3600" spc="-1" strike="noStrike">
              <a:solidFill>
                <a:srgbClr val="000000"/>
              </a:solidFill>
              <a:latin typeface="Arial"/>
            </a:endParaRPr>
          </a:p>
          <a:p>
            <a:pPr>
              <a:lnSpc>
                <a:spcPct val="100000"/>
              </a:lnSpc>
            </a:pPr>
            <a:endParaRPr b="0" lang="pt-BR" sz="3600" spc="-1" strike="noStrike">
              <a:solidFill>
                <a:srgbClr val="000000"/>
              </a:solidFill>
              <a:latin typeface="Arial"/>
            </a:endParaRPr>
          </a:p>
          <a:p>
            <a:pPr algn="ctr">
              <a:lnSpc>
                <a:spcPct val="100000"/>
              </a:lnSpc>
            </a:pPr>
            <a:r>
              <a:rPr b="1" lang="pt-BR" sz="3600" spc="-41" strike="noStrike">
                <a:solidFill>
                  <a:srgbClr val="ffc000"/>
                </a:solidFill>
                <a:latin typeface="Calibri"/>
                <a:ea typeface="DejaVu Sans"/>
              </a:rPr>
              <a:t>https://agilizasuas.mds.gov.br</a:t>
            </a:r>
            <a:endParaRPr b="0" lang="pt-BR" sz="3600" spc="-1" strike="noStrike">
              <a:solidFill>
                <a:srgbClr val="000000"/>
              </a:solidFill>
              <a:latin typeface="Arial"/>
            </a:endParaRPr>
          </a:p>
          <a:p>
            <a:pPr>
              <a:lnSpc>
                <a:spcPct val="100000"/>
              </a:lnSpc>
            </a:pPr>
            <a:endParaRPr b="0" lang="pt-BR" sz="3600" spc="-1" strike="noStrike">
              <a:solidFill>
                <a:srgbClr val="000000"/>
              </a:solidFill>
              <a:latin typeface="Arial"/>
            </a:endParaRPr>
          </a:p>
          <a:p>
            <a:pPr>
              <a:lnSpc>
                <a:spcPct val="100000"/>
              </a:lnSpc>
            </a:pPr>
            <a:endParaRPr b="0" lang="pt-B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219" name="CaixaDeTexto 56"/>
          <p:cNvSpPr/>
          <p:nvPr/>
        </p:nvSpPr>
        <p:spPr>
          <a:xfrm>
            <a:off x="395640" y="125640"/>
            <a:ext cx="8280720" cy="82116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pt-BR" sz="2400" spc="-41" strike="noStrike">
                <a:solidFill>
                  <a:srgbClr val="ffffff"/>
                </a:solidFill>
                <a:latin typeface="Calibri"/>
                <a:ea typeface="DejaVu Sans"/>
              </a:rPr>
              <a:t>COMO PRESTAR CONTAS NO  NOVO SISTEMA DE PRESTAÇÃO DE CONTAS FEDERAL (AGILIZASUAS INTEGRADO AO BB GESTÃO ÁGIL)</a:t>
            </a:r>
            <a:endParaRPr b="0" lang="pt-BR" sz="2400" spc="-1" strike="noStrike">
              <a:solidFill>
                <a:srgbClr val="000000"/>
              </a:solidFill>
              <a:latin typeface="Arial"/>
            </a:endParaRPr>
          </a:p>
        </p:txBody>
      </p:sp>
      <p:pic>
        <p:nvPicPr>
          <p:cNvPr id="220" name="Imagem 28" descr=""/>
          <p:cNvPicPr/>
          <p:nvPr/>
        </p:nvPicPr>
        <p:blipFill>
          <a:blip r:embed="rId2"/>
          <a:stretch/>
        </p:blipFill>
        <p:spPr>
          <a:xfrm>
            <a:off x="5413680" y="5945400"/>
            <a:ext cx="3248280" cy="645120"/>
          </a:xfrm>
          <a:prstGeom prst="rect">
            <a:avLst/>
          </a:prstGeom>
          <a:ln w="0">
            <a:noFill/>
          </a:ln>
        </p:spPr>
      </p:pic>
      <p:sp>
        <p:nvSpPr>
          <p:cNvPr id="221" name="CaixaDeTexto 57"/>
          <p:cNvSpPr/>
          <p:nvPr/>
        </p:nvSpPr>
        <p:spPr>
          <a:xfrm>
            <a:off x="786960" y="1731960"/>
            <a:ext cx="7744680" cy="1460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
        <p:nvSpPr>
          <p:cNvPr id="222" name="Retângulo 3"/>
          <p:cNvSpPr/>
          <p:nvPr/>
        </p:nvSpPr>
        <p:spPr>
          <a:xfrm>
            <a:off x="180000" y="2700000"/>
            <a:ext cx="7744680" cy="126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endParaRPr b="0" lang="pt-BR" sz="1400" spc="-1" strike="noStrike">
              <a:solidFill>
                <a:srgbClr val="000000"/>
              </a:solidFill>
              <a:latin typeface="Arial"/>
            </a:endParaRPr>
          </a:p>
          <a:p>
            <a:pPr>
              <a:lnSpc>
                <a:spcPct val="100000"/>
              </a:lnSpc>
            </a:pPr>
            <a:endParaRPr b="0" lang="pt-BR" sz="14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p:txBody>
      </p:sp>
      <p:sp>
        <p:nvSpPr>
          <p:cNvPr id="223" name="Rectangle 3"/>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sp>
        <p:nvSpPr>
          <p:cNvPr id="224" name="Retângulo 197"/>
          <p:cNvSpPr/>
          <p:nvPr/>
        </p:nvSpPr>
        <p:spPr>
          <a:xfrm>
            <a:off x="786960" y="1565640"/>
            <a:ext cx="8028720" cy="278604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p:txBody>
      </p:sp>
      <p:sp>
        <p:nvSpPr>
          <p:cNvPr id="225" name="CaixaDeTexto 198"/>
          <p:cNvSpPr/>
          <p:nvPr/>
        </p:nvSpPr>
        <p:spPr>
          <a:xfrm>
            <a:off x="539640" y="1340640"/>
            <a:ext cx="8159040" cy="4239360"/>
          </a:xfrm>
          <a:prstGeom prst="rect">
            <a:avLst/>
          </a:prstGeom>
          <a:noFill/>
          <a:ln w="0">
            <a:noFill/>
          </a:ln>
        </p:spPr>
        <p:style>
          <a:lnRef idx="0"/>
          <a:fillRef idx="0"/>
          <a:effectRef idx="0"/>
          <a:fontRef idx="minor"/>
        </p:style>
        <p:txBody>
          <a:bodyPr lIns="90000" rIns="90000" tIns="45000" bIns="45000" anchor="t">
            <a:noAutofit/>
          </a:bodyPr>
          <a:p>
            <a:pPr algn="just">
              <a:lnSpc>
                <a:spcPct val="100000"/>
              </a:lnSpc>
            </a:pPr>
            <a:r>
              <a:rPr b="1" lang="pt-BR" sz="2400" spc="-41" strike="noStrike">
                <a:solidFill>
                  <a:srgbClr val="ffffff"/>
                </a:solidFill>
                <a:latin typeface="Calibri"/>
                <a:ea typeface="DejaVu Sans"/>
              </a:rPr>
              <a:t>O AGILIZASUAS é o novo sistema de prestação de contas de execução financeira dos recursos transferidos na modalidade fundo a fundo;</a:t>
            </a:r>
            <a:endParaRPr b="0" lang="pt-BR" sz="2400" spc="-1" strike="noStrike">
              <a:solidFill>
                <a:srgbClr val="000000"/>
              </a:solidFill>
              <a:latin typeface="Arial"/>
            </a:endParaRPr>
          </a:p>
          <a:p>
            <a:pPr algn="just">
              <a:lnSpc>
                <a:spcPct val="100000"/>
              </a:lnSpc>
            </a:pPr>
            <a:r>
              <a:rPr b="1" lang="pt-BR" sz="2400" spc="-41" strike="noStrike">
                <a:solidFill>
                  <a:srgbClr val="ffffff"/>
                </a:solidFill>
                <a:latin typeface="Calibri"/>
                <a:ea typeface="DejaVu Sans"/>
              </a:rPr>
              <a:t>Não substitui o transferegov (convênios e contratos de repasse) ou o  Estruturasuas (formalização de programações);</a:t>
            </a:r>
            <a:endParaRPr b="0" lang="pt-BR" sz="2400" spc="-1" strike="noStrike">
              <a:solidFill>
                <a:srgbClr val="000000"/>
              </a:solidFill>
              <a:latin typeface="Arial"/>
            </a:endParaRPr>
          </a:p>
          <a:p>
            <a:pPr algn="just">
              <a:lnSpc>
                <a:spcPct val="100000"/>
              </a:lnSpc>
            </a:pPr>
            <a:r>
              <a:rPr b="1" lang="pt-BR" sz="2400" spc="-41" strike="noStrike">
                <a:solidFill>
                  <a:srgbClr val="ffffff"/>
                </a:solidFill>
                <a:latin typeface="Calibri"/>
                <a:ea typeface="DejaVu Sans"/>
              </a:rPr>
              <a:t>O Agilizasuas irá utilizar informações preenchidas no BB Gestão Ágil como fonte primária  de dados, evitando retrabalho e preenchimento em duplicata;</a:t>
            </a:r>
            <a:endParaRPr b="0" lang="pt-BR" sz="2400" spc="-1" strike="noStrike">
              <a:solidFill>
                <a:srgbClr val="000000"/>
              </a:solidFill>
              <a:latin typeface="Arial"/>
            </a:endParaRPr>
          </a:p>
          <a:p>
            <a:pPr algn="just">
              <a:lnSpc>
                <a:spcPct val="100000"/>
              </a:lnSpc>
            </a:pPr>
            <a:r>
              <a:rPr b="1" lang="pt-BR" sz="2400" spc="-41" strike="noStrike">
                <a:solidFill>
                  <a:srgbClr val="ffffff"/>
                </a:solidFill>
                <a:latin typeface="Calibri"/>
                <a:ea typeface="DejaVu Sans"/>
              </a:rPr>
              <a:t>Ele é ágil porque funciona concomitante com a execução dos recursos, trazendo as informações permitindo a prestação de contas a medida que se gasta. </a:t>
            </a:r>
            <a:endParaRPr b="0" lang="pt-BR" sz="2400" spc="-1" strike="noStrike">
              <a:solidFill>
                <a:srgbClr val="000000"/>
              </a:solidFill>
              <a:latin typeface="Arial"/>
            </a:endParaRPr>
          </a:p>
          <a:p>
            <a:pPr algn="just">
              <a:lnSpc>
                <a:spcPct val="100000"/>
              </a:lnSpc>
            </a:pPr>
            <a:endParaRPr b="0" lang="pt-BR" sz="2400" spc="-1" strike="noStrike">
              <a:solidFill>
                <a:srgbClr val="000000"/>
              </a:solidFill>
              <a:latin typeface="Arial"/>
            </a:endParaRPr>
          </a:p>
          <a:p>
            <a:pPr>
              <a:lnSpc>
                <a:spcPct val="100000"/>
              </a:lnSpc>
            </a:pPr>
            <a:endParaRPr b="0" lang="pt-BR" sz="2400" spc="-1" strike="noStrike">
              <a:solidFill>
                <a:srgbClr val="000000"/>
              </a:solidFill>
              <a:latin typeface="Arial"/>
            </a:endParaRPr>
          </a:p>
          <a:p>
            <a:pPr>
              <a:lnSpc>
                <a:spcPct val="100000"/>
              </a:lnSpc>
            </a:pPr>
            <a:endParaRPr b="0" lang="pt-B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226" name="CaixaDeTexto 58"/>
          <p:cNvSpPr/>
          <p:nvPr/>
        </p:nvSpPr>
        <p:spPr>
          <a:xfrm>
            <a:off x="323640" y="125640"/>
            <a:ext cx="8568720" cy="82116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pt-BR" sz="2400" spc="-41" strike="noStrike">
                <a:solidFill>
                  <a:srgbClr val="ffffff"/>
                </a:solidFill>
                <a:latin typeface="Calibri"/>
                <a:ea typeface="DejaVu Sans"/>
              </a:rPr>
              <a:t>COMO PRESTAR CONTAS NO  NOVO SISTEMA DE PRESTAÇÃO DE CONTAS FEDERAL (AGILIZASUAS INTEGRADO AO BB GESTÃO ÁGIL)</a:t>
            </a:r>
            <a:endParaRPr b="0" lang="pt-BR" sz="2400" spc="-1" strike="noStrike">
              <a:solidFill>
                <a:srgbClr val="000000"/>
              </a:solidFill>
              <a:latin typeface="Arial"/>
            </a:endParaRPr>
          </a:p>
        </p:txBody>
      </p:sp>
      <p:pic>
        <p:nvPicPr>
          <p:cNvPr id="227" name="Imagem 29" descr=""/>
          <p:cNvPicPr/>
          <p:nvPr/>
        </p:nvPicPr>
        <p:blipFill>
          <a:blip r:embed="rId2"/>
          <a:stretch/>
        </p:blipFill>
        <p:spPr>
          <a:xfrm>
            <a:off x="5413680" y="5945400"/>
            <a:ext cx="3248280" cy="645120"/>
          </a:xfrm>
          <a:prstGeom prst="rect">
            <a:avLst/>
          </a:prstGeom>
          <a:ln w="0">
            <a:noFill/>
          </a:ln>
        </p:spPr>
      </p:pic>
      <p:sp>
        <p:nvSpPr>
          <p:cNvPr id="228" name="CaixaDeTexto 59"/>
          <p:cNvSpPr/>
          <p:nvPr/>
        </p:nvSpPr>
        <p:spPr>
          <a:xfrm>
            <a:off x="786960" y="1731960"/>
            <a:ext cx="7744680" cy="1460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
        <p:nvSpPr>
          <p:cNvPr id="229" name="Retângulo 25"/>
          <p:cNvSpPr/>
          <p:nvPr/>
        </p:nvSpPr>
        <p:spPr>
          <a:xfrm>
            <a:off x="180000" y="2700000"/>
            <a:ext cx="7744680" cy="126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endParaRPr b="0" lang="pt-BR" sz="1400" spc="-1" strike="noStrike">
              <a:solidFill>
                <a:srgbClr val="000000"/>
              </a:solidFill>
              <a:latin typeface="Arial"/>
            </a:endParaRPr>
          </a:p>
          <a:p>
            <a:pPr>
              <a:lnSpc>
                <a:spcPct val="100000"/>
              </a:lnSpc>
            </a:pPr>
            <a:endParaRPr b="0" lang="pt-BR" sz="14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p:txBody>
      </p:sp>
      <p:sp>
        <p:nvSpPr>
          <p:cNvPr id="230" name="Rectangle 23"/>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sp>
        <p:nvSpPr>
          <p:cNvPr id="231" name="CaixaDeTexto 213"/>
          <p:cNvSpPr/>
          <p:nvPr/>
        </p:nvSpPr>
        <p:spPr>
          <a:xfrm>
            <a:off x="539640" y="1124640"/>
            <a:ext cx="8064360" cy="5013000"/>
          </a:xfrm>
          <a:prstGeom prst="rect">
            <a:avLst/>
          </a:prstGeom>
          <a:noFill/>
          <a:ln w="0">
            <a:noFill/>
          </a:ln>
        </p:spPr>
        <p:style>
          <a:lnRef idx="0"/>
          <a:fillRef idx="0"/>
          <a:effectRef idx="0"/>
          <a:fontRef idx="minor"/>
        </p:style>
        <p:txBody>
          <a:bodyPr lIns="90000" rIns="90000" tIns="45000" bIns="45000" anchor="t">
            <a:noAutofit/>
          </a:bodyPr>
          <a:p>
            <a:pPr algn="just">
              <a:lnSpc>
                <a:spcPct val="100000"/>
              </a:lnSpc>
              <a:tabLst>
                <a:tab algn="l" pos="408240"/>
              </a:tabLst>
            </a:pPr>
            <a:r>
              <a:rPr b="1" lang="pt-BR" sz="2200" spc="-41" strike="noStrike">
                <a:solidFill>
                  <a:srgbClr val="ffffff"/>
                </a:solidFill>
                <a:latin typeface="Calibri"/>
                <a:ea typeface="DejaVu Sans"/>
              </a:rPr>
              <a:t>FLUXO DE INFORMAÇÕES   DO BB GESTAO ÁGIL X AGILIZASUAS:</a:t>
            </a:r>
            <a:endParaRPr b="0" lang="pt-BR" sz="2200" spc="-1" strike="noStrike">
              <a:solidFill>
                <a:srgbClr val="000000"/>
              </a:solidFill>
              <a:latin typeface="Arial"/>
            </a:endParaRPr>
          </a:p>
          <a:p>
            <a:pPr algn="just">
              <a:lnSpc>
                <a:spcPct val="100000"/>
              </a:lnSpc>
              <a:tabLst>
                <a:tab algn="l" pos="408240"/>
              </a:tabLst>
            </a:pPr>
            <a:r>
              <a:rPr b="1" lang="pt-BR" sz="2200" spc="-41" strike="noStrike">
                <a:solidFill>
                  <a:srgbClr val="ffffff"/>
                </a:solidFill>
                <a:latin typeface="Calibri"/>
                <a:ea typeface="DejaVu Sans"/>
              </a:rPr>
              <a:t>1) Após a execução do recurso, o Gestor acessa a aplicação do BB Gestão Ágil para classificar a despesa e informar o documento comprobatório;</a:t>
            </a:r>
            <a:endParaRPr b="0" lang="pt-BR" sz="2200" spc="-1" strike="noStrike">
              <a:solidFill>
                <a:srgbClr val="000000"/>
              </a:solidFill>
              <a:latin typeface="Arial"/>
            </a:endParaRPr>
          </a:p>
          <a:p>
            <a:pPr algn="just">
              <a:lnSpc>
                <a:spcPct val="100000"/>
              </a:lnSpc>
              <a:tabLst>
                <a:tab algn="l" pos="408240"/>
              </a:tabLst>
            </a:pPr>
            <a:r>
              <a:rPr b="1" lang="pt-BR" sz="2200" spc="-41" strike="noStrike">
                <a:solidFill>
                  <a:srgbClr val="ffffff"/>
                </a:solidFill>
                <a:latin typeface="Calibri"/>
                <a:ea typeface="DejaVu Sans"/>
              </a:rPr>
              <a:t>2) Os dados inseridos no BB Gestão Ágil são carregados no Agilizasuas no final do dia.</a:t>
            </a:r>
            <a:endParaRPr b="0" lang="pt-BR" sz="2200" spc="-1" strike="noStrike">
              <a:solidFill>
                <a:srgbClr val="000000"/>
              </a:solidFill>
              <a:latin typeface="Arial"/>
            </a:endParaRPr>
          </a:p>
          <a:p>
            <a:pPr algn="just">
              <a:lnSpc>
                <a:spcPct val="100000"/>
              </a:lnSpc>
              <a:tabLst>
                <a:tab algn="l" pos="408240"/>
              </a:tabLst>
            </a:pPr>
            <a:r>
              <a:rPr b="1" lang="pt-BR" sz="2200" spc="-41" strike="noStrike">
                <a:solidFill>
                  <a:srgbClr val="ffffff"/>
                </a:solidFill>
                <a:latin typeface="Calibri"/>
                <a:ea typeface="DejaVu Sans"/>
              </a:rPr>
              <a:t>3) O Gestor complementa os dados referente aos lançamentos e insere outras informações no Agilizasuas.</a:t>
            </a:r>
            <a:endParaRPr b="0" lang="pt-BR" sz="2200" spc="-1" strike="noStrike">
              <a:solidFill>
                <a:srgbClr val="000000"/>
              </a:solidFill>
              <a:latin typeface="Arial"/>
            </a:endParaRPr>
          </a:p>
          <a:p>
            <a:pPr algn="just">
              <a:lnSpc>
                <a:spcPct val="100000"/>
              </a:lnSpc>
              <a:tabLst>
                <a:tab algn="l" pos="408240"/>
              </a:tabLst>
            </a:pPr>
            <a:r>
              <a:rPr b="1" lang="pt-BR" sz="2200" spc="-41" strike="noStrike">
                <a:solidFill>
                  <a:srgbClr val="ffffff"/>
                </a:solidFill>
                <a:latin typeface="Calibri"/>
                <a:ea typeface="DejaVu Sans"/>
              </a:rPr>
              <a:t>4) O Gestor finaliza a prestação de contas no Agilizasuas, após os dados do exercício estarem preenchidos dentro do prazo da Portaria   MDS 1043/2024</a:t>
            </a:r>
            <a:endParaRPr b="0" lang="pt-BR" sz="2200" spc="-1" strike="noStrike">
              <a:solidFill>
                <a:srgbClr val="000000"/>
              </a:solidFill>
              <a:latin typeface="Arial"/>
            </a:endParaRPr>
          </a:p>
          <a:p>
            <a:pPr algn="just">
              <a:lnSpc>
                <a:spcPct val="100000"/>
              </a:lnSpc>
              <a:tabLst>
                <a:tab algn="l" pos="408240"/>
              </a:tabLst>
            </a:pPr>
            <a:r>
              <a:rPr b="1" lang="pt-BR" sz="2200" spc="-41" strike="noStrike">
                <a:solidFill>
                  <a:srgbClr val="ffffff"/>
                </a:solidFill>
                <a:latin typeface="Calibri"/>
                <a:ea typeface="DejaVu Sans"/>
              </a:rPr>
              <a:t>5) O Conselho realiza seu parecer no Agiliasuas e encaminha ao Fundo Nacional de Assistência Social – FNAS</a:t>
            </a:r>
            <a:endParaRPr b="0" lang="pt-BR" sz="2200" spc="-1" strike="noStrike">
              <a:solidFill>
                <a:srgbClr val="000000"/>
              </a:solidFill>
              <a:latin typeface="Arial"/>
            </a:endParaRPr>
          </a:p>
          <a:p>
            <a:pPr algn="just">
              <a:lnSpc>
                <a:spcPct val="100000"/>
              </a:lnSpc>
              <a:tabLst>
                <a:tab algn="l" pos="408240"/>
              </a:tabLst>
            </a:pPr>
            <a:r>
              <a:rPr b="1" lang="pt-BR" sz="2200" spc="-41" strike="noStrike">
                <a:solidFill>
                  <a:srgbClr val="ffffff"/>
                </a:solidFill>
                <a:latin typeface="Calibri"/>
                <a:ea typeface="DejaVu Sans"/>
              </a:rPr>
              <a:t>6) O FNAS realiza a análise das contas.</a:t>
            </a:r>
            <a:endParaRPr b="0" lang="pt-BR" sz="2200" spc="-1" strike="noStrike">
              <a:solidFill>
                <a:srgbClr val="000000"/>
              </a:solidFill>
              <a:latin typeface="Arial"/>
            </a:endParaRPr>
          </a:p>
          <a:p>
            <a:pPr algn="just">
              <a:lnSpc>
                <a:spcPct val="100000"/>
              </a:lnSpc>
              <a:tabLst>
                <a:tab algn="l" pos="408240"/>
              </a:tabLst>
            </a:pPr>
            <a:endParaRPr b="0" lang="pt-BR" sz="2200" spc="-1" strike="noStrike">
              <a:solidFill>
                <a:srgbClr val="000000"/>
              </a:solidFill>
              <a:latin typeface="Arial"/>
            </a:endParaRPr>
          </a:p>
          <a:p>
            <a:pPr algn="just">
              <a:lnSpc>
                <a:spcPct val="100000"/>
              </a:lnSpc>
              <a:tabLst>
                <a:tab algn="l" pos="408240"/>
              </a:tabLst>
            </a:pPr>
            <a:endParaRPr b="0" lang="pt-BR" sz="1800" spc="-1" strike="noStrike">
              <a:solidFill>
                <a:srgbClr val="000000"/>
              </a:solidFill>
              <a:latin typeface="Arial"/>
            </a:endParaRPr>
          </a:p>
          <a:p>
            <a:pPr algn="just">
              <a:lnSpc>
                <a:spcPct val="100000"/>
              </a:lnSpc>
              <a:tabLst>
                <a:tab algn="l" pos="408240"/>
              </a:tabLst>
            </a:pPr>
            <a:endParaRPr b="0" lang="pt-B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232" name="CaixaDeTexto 60"/>
          <p:cNvSpPr/>
          <p:nvPr/>
        </p:nvSpPr>
        <p:spPr>
          <a:xfrm>
            <a:off x="395640" y="332640"/>
            <a:ext cx="8352720" cy="82116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pt-BR" sz="2400" spc="-41" strike="noStrike">
                <a:solidFill>
                  <a:srgbClr val="ffffff"/>
                </a:solidFill>
                <a:latin typeface="Calibri"/>
                <a:ea typeface="DejaVu Sans"/>
              </a:rPr>
              <a:t>COMO PRESTAR CONTAS NO  NOVO SISTEMA DE PRESTAÇÃO DE CONTAS FEDERAL (AGILIZASUAS INTEGRADO AO BB GESTÃO ÁGIL)</a:t>
            </a:r>
            <a:endParaRPr b="0" lang="pt-BR" sz="2400" spc="-1" strike="noStrike">
              <a:solidFill>
                <a:srgbClr val="000000"/>
              </a:solidFill>
              <a:latin typeface="Arial"/>
            </a:endParaRPr>
          </a:p>
        </p:txBody>
      </p:sp>
      <p:pic>
        <p:nvPicPr>
          <p:cNvPr id="233" name="Imagem 30" descr=""/>
          <p:cNvPicPr/>
          <p:nvPr/>
        </p:nvPicPr>
        <p:blipFill>
          <a:blip r:embed="rId2"/>
          <a:stretch/>
        </p:blipFill>
        <p:spPr>
          <a:xfrm>
            <a:off x="5724000" y="6093360"/>
            <a:ext cx="2937960" cy="497160"/>
          </a:xfrm>
          <a:prstGeom prst="rect">
            <a:avLst/>
          </a:prstGeom>
          <a:ln w="0">
            <a:noFill/>
          </a:ln>
        </p:spPr>
      </p:pic>
      <p:sp>
        <p:nvSpPr>
          <p:cNvPr id="234" name="CaixaDeTexto 61"/>
          <p:cNvSpPr/>
          <p:nvPr/>
        </p:nvSpPr>
        <p:spPr>
          <a:xfrm>
            <a:off x="786960" y="1731960"/>
            <a:ext cx="7744680" cy="1460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
        <p:nvSpPr>
          <p:cNvPr id="235" name="Retângulo 26"/>
          <p:cNvSpPr/>
          <p:nvPr/>
        </p:nvSpPr>
        <p:spPr>
          <a:xfrm>
            <a:off x="180000" y="2700000"/>
            <a:ext cx="7744680" cy="126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endParaRPr b="0" lang="pt-BR" sz="1400" spc="-1" strike="noStrike">
              <a:solidFill>
                <a:srgbClr val="000000"/>
              </a:solidFill>
              <a:latin typeface="Arial"/>
            </a:endParaRPr>
          </a:p>
          <a:p>
            <a:pPr>
              <a:lnSpc>
                <a:spcPct val="100000"/>
              </a:lnSpc>
            </a:pPr>
            <a:endParaRPr b="0" lang="pt-BR" sz="14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p:txBody>
      </p:sp>
      <p:sp>
        <p:nvSpPr>
          <p:cNvPr id="236" name="Rectangle 24"/>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sp>
        <p:nvSpPr>
          <p:cNvPr id="237" name="Retângulo 219"/>
          <p:cNvSpPr/>
          <p:nvPr/>
        </p:nvSpPr>
        <p:spPr>
          <a:xfrm>
            <a:off x="786960" y="1565640"/>
            <a:ext cx="8028720" cy="278604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p:txBody>
      </p:sp>
      <p:sp>
        <p:nvSpPr>
          <p:cNvPr id="238" name="CaixaDeTexto 220"/>
          <p:cNvSpPr/>
          <p:nvPr/>
        </p:nvSpPr>
        <p:spPr>
          <a:xfrm>
            <a:off x="179640" y="1340640"/>
            <a:ext cx="8964000" cy="42739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pt-BR" sz="1800" spc="-1" strike="noStrike">
                <a:solidFill>
                  <a:srgbClr val="ffffff"/>
                </a:solidFill>
                <a:latin typeface="Arial"/>
                <a:ea typeface="DejaVu Sans"/>
              </a:rPr>
              <a:t>COMO SE ORGANIZAM AS CONTAS CORRENTES NO AGILIZASUAS?</a:t>
            </a:r>
            <a:endParaRPr b="0" lang="pt-BR" sz="1800" spc="-1" strike="noStrike">
              <a:solidFill>
                <a:srgbClr val="000000"/>
              </a:solidFill>
              <a:latin typeface="Arial"/>
            </a:endParaRPr>
          </a:p>
          <a:p>
            <a:pPr>
              <a:lnSpc>
                <a:spcPct val="100000"/>
              </a:lnSpc>
            </a:pPr>
            <a:endParaRPr b="0" lang="pt-BR" sz="1800" spc="-1" strike="noStrike">
              <a:solidFill>
                <a:srgbClr val="000000"/>
              </a:solidFill>
              <a:latin typeface="Arial"/>
            </a:endParaRPr>
          </a:p>
          <a:p>
            <a:pPr>
              <a:lnSpc>
                <a:spcPct val="100000"/>
              </a:lnSpc>
            </a:pPr>
            <a:r>
              <a:rPr b="0" lang="pt-BR" sz="1800" spc="-1" strike="noStrike">
                <a:solidFill>
                  <a:srgbClr val="ffffff"/>
                </a:solidFill>
                <a:latin typeface="Arial"/>
                <a:ea typeface="DejaVu Sans"/>
              </a:rPr>
              <a:t>Tipos de prestação de Contas</a:t>
            </a:r>
            <a:endParaRPr b="0" lang="pt-BR" sz="1800" spc="-1" strike="noStrike">
              <a:solidFill>
                <a:srgbClr val="000000"/>
              </a:solidFill>
              <a:latin typeface="Arial"/>
            </a:endParaRPr>
          </a:p>
          <a:p>
            <a:pPr>
              <a:lnSpc>
                <a:spcPct val="100000"/>
              </a:lnSpc>
            </a:pPr>
            <a:r>
              <a:rPr b="0" lang="pt-BR" sz="1800" spc="-1" strike="noStrike">
                <a:solidFill>
                  <a:srgbClr val="ffc000"/>
                </a:solidFill>
                <a:latin typeface="Arial"/>
                <a:ea typeface="DejaVu Sans"/>
              </a:rPr>
              <a:t>1) Serviços e Programas socioassistenciais</a:t>
            </a:r>
            <a:endParaRPr b="0" lang="pt-BR" sz="1800" spc="-1" strike="noStrike">
              <a:solidFill>
                <a:srgbClr val="000000"/>
              </a:solidFill>
              <a:latin typeface="Arial"/>
            </a:endParaRPr>
          </a:p>
          <a:p>
            <a:pPr marL="343080" indent="-343080">
              <a:lnSpc>
                <a:spcPct val="100000"/>
              </a:lnSpc>
              <a:buClr>
                <a:srgbClr val="ffffff"/>
              </a:buClr>
              <a:buFont typeface="OpenSymbol"/>
              <a:buChar char="-"/>
            </a:pPr>
            <a:r>
              <a:rPr b="0" lang="pt-BR" sz="1800" spc="-1" strike="noStrike">
                <a:solidFill>
                  <a:srgbClr val="ffffff"/>
                </a:solidFill>
                <a:latin typeface="Arial"/>
                <a:ea typeface="DejaVu Sans"/>
              </a:rPr>
              <a:t>Serviços de proteção social básica</a:t>
            </a:r>
            <a:endParaRPr b="0" lang="pt-BR" sz="1800" spc="-1" strike="noStrike">
              <a:solidFill>
                <a:srgbClr val="000000"/>
              </a:solidFill>
              <a:latin typeface="Arial"/>
            </a:endParaRPr>
          </a:p>
          <a:p>
            <a:pPr marL="343080" indent="-343080">
              <a:lnSpc>
                <a:spcPct val="100000"/>
              </a:lnSpc>
              <a:buClr>
                <a:srgbClr val="ffffff"/>
              </a:buClr>
              <a:buFont typeface="OpenSymbol"/>
              <a:buChar char="-"/>
            </a:pPr>
            <a:r>
              <a:rPr b="0" lang="pt-BR" sz="1800" spc="-1" strike="noStrike">
                <a:solidFill>
                  <a:srgbClr val="ffffff"/>
                </a:solidFill>
                <a:latin typeface="Arial"/>
                <a:ea typeface="DejaVu Sans"/>
              </a:rPr>
              <a:t>Serviços de proteção social especial</a:t>
            </a:r>
            <a:endParaRPr b="0" lang="pt-BR" sz="1800" spc="-1" strike="noStrike">
              <a:solidFill>
                <a:srgbClr val="000000"/>
              </a:solidFill>
              <a:latin typeface="Arial"/>
            </a:endParaRPr>
          </a:p>
          <a:p>
            <a:pPr marL="343080" indent="-343080">
              <a:lnSpc>
                <a:spcPct val="100000"/>
              </a:lnSpc>
              <a:buClr>
                <a:srgbClr val="ffffff"/>
              </a:buClr>
              <a:buFont typeface="OpenSymbol"/>
              <a:buChar char="-"/>
            </a:pPr>
            <a:r>
              <a:rPr b="0" lang="pt-BR" sz="1800" spc="-1" strike="noStrike">
                <a:solidFill>
                  <a:srgbClr val="ffffff"/>
                </a:solidFill>
                <a:latin typeface="Arial"/>
                <a:ea typeface="DejaVu Sans"/>
              </a:rPr>
              <a:t>Programas socioassistenciais </a:t>
            </a:r>
            <a:endParaRPr b="0" lang="pt-BR" sz="1800" spc="-1" strike="noStrike">
              <a:solidFill>
                <a:srgbClr val="000000"/>
              </a:solidFill>
              <a:latin typeface="Arial"/>
            </a:endParaRPr>
          </a:p>
          <a:p>
            <a:pPr marL="343080" indent="-343080">
              <a:lnSpc>
                <a:spcPct val="100000"/>
              </a:lnSpc>
              <a:buClr>
                <a:srgbClr val="ffffff"/>
              </a:buClr>
              <a:buFont typeface="OpenSymbol"/>
              <a:buChar char="-"/>
            </a:pPr>
            <a:r>
              <a:rPr b="0" lang="pt-BR" sz="1800" spc="-1" strike="noStrike">
                <a:solidFill>
                  <a:srgbClr val="ffffff"/>
                </a:solidFill>
                <a:latin typeface="Arial"/>
                <a:ea typeface="DejaVu Sans"/>
              </a:rPr>
              <a:t>Repasses de emergência</a:t>
            </a:r>
            <a:endParaRPr b="0" lang="pt-BR" sz="1800" spc="-1" strike="noStrike">
              <a:solidFill>
                <a:srgbClr val="000000"/>
              </a:solidFill>
              <a:latin typeface="Arial"/>
            </a:endParaRPr>
          </a:p>
          <a:p>
            <a:pPr>
              <a:lnSpc>
                <a:spcPct val="100000"/>
              </a:lnSpc>
            </a:pPr>
            <a:r>
              <a:rPr b="0" lang="pt-BR" sz="1800" spc="-1" strike="noStrike">
                <a:solidFill>
                  <a:srgbClr val="ffc000"/>
                </a:solidFill>
                <a:latin typeface="Arial"/>
                <a:ea typeface="DejaVu Sans"/>
              </a:rPr>
              <a:t>2) Transferencias SIGTV/Estruturasuas</a:t>
            </a:r>
            <a:endParaRPr b="0" lang="pt-BR" sz="1800" spc="-1" strike="noStrike">
              <a:solidFill>
                <a:srgbClr val="000000"/>
              </a:solidFill>
              <a:latin typeface="Arial"/>
            </a:endParaRPr>
          </a:p>
          <a:p>
            <a:pPr marL="343080" indent="-343080">
              <a:lnSpc>
                <a:spcPct val="100000"/>
              </a:lnSpc>
              <a:buClr>
                <a:srgbClr val="ffffff"/>
              </a:buClr>
              <a:buFont typeface="OpenSymbol"/>
              <a:buChar char="-"/>
            </a:pPr>
            <a:r>
              <a:rPr b="0" lang="pt-BR" sz="1800" spc="-1" strike="noStrike">
                <a:solidFill>
                  <a:srgbClr val="ffffff"/>
                </a:solidFill>
                <a:latin typeface="Arial"/>
                <a:ea typeface="DejaVu Sans"/>
              </a:rPr>
              <a:t>Incremento temporário – GND3</a:t>
            </a:r>
            <a:endParaRPr b="0" lang="pt-BR" sz="1800" spc="-1" strike="noStrike">
              <a:solidFill>
                <a:srgbClr val="000000"/>
              </a:solidFill>
              <a:latin typeface="Arial"/>
            </a:endParaRPr>
          </a:p>
          <a:p>
            <a:pPr marL="343080" indent="-343080">
              <a:lnSpc>
                <a:spcPct val="100000"/>
              </a:lnSpc>
              <a:buClr>
                <a:srgbClr val="ffffff"/>
              </a:buClr>
              <a:buFont typeface="OpenSymbol"/>
              <a:buChar char="-"/>
            </a:pPr>
            <a:r>
              <a:rPr b="0" lang="pt-BR" sz="1800" spc="-1" strike="noStrike">
                <a:solidFill>
                  <a:srgbClr val="ffffff"/>
                </a:solidFill>
                <a:latin typeface="Arial"/>
                <a:ea typeface="DejaVu Sans"/>
              </a:rPr>
              <a:t>Estruturação da rede – GND4</a:t>
            </a:r>
            <a:endParaRPr b="0" lang="pt-BR" sz="1800" spc="-1" strike="noStrike">
              <a:solidFill>
                <a:srgbClr val="000000"/>
              </a:solidFill>
              <a:latin typeface="Arial"/>
            </a:endParaRPr>
          </a:p>
          <a:p>
            <a:pPr>
              <a:lnSpc>
                <a:spcPct val="100000"/>
              </a:lnSpc>
            </a:pPr>
            <a:r>
              <a:rPr b="0" lang="pt-BR" sz="1800" spc="-1" strike="noStrike">
                <a:solidFill>
                  <a:srgbClr val="ffc000"/>
                </a:solidFill>
                <a:latin typeface="Arial"/>
                <a:ea typeface="DejaVu Sans"/>
              </a:rPr>
              <a:t>3) IGD SUAS</a:t>
            </a:r>
            <a:endParaRPr b="0" lang="pt-BR" sz="1800" spc="-1" strike="noStrike">
              <a:solidFill>
                <a:srgbClr val="000000"/>
              </a:solidFill>
              <a:latin typeface="Arial"/>
            </a:endParaRPr>
          </a:p>
          <a:p>
            <a:pPr marL="343080" indent="-343080">
              <a:lnSpc>
                <a:spcPct val="100000"/>
              </a:lnSpc>
              <a:buClr>
                <a:srgbClr val="ffffff"/>
              </a:buClr>
              <a:buFont typeface="OpenSymbol"/>
              <a:buChar char="-"/>
            </a:pPr>
            <a:r>
              <a:rPr b="0" lang="pt-BR" sz="1800" spc="-1" strike="noStrike">
                <a:solidFill>
                  <a:srgbClr val="ffffff"/>
                </a:solidFill>
                <a:latin typeface="Arial"/>
                <a:ea typeface="DejaVu Sans"/>
              </a:rPr>
              <a:t>IGD suas</a:t>
            </a:r>
            <a:endParaRPr b="0" lang="pt-BR" sz="1800" spc="-1" strike="noStrike">
              <a:solidFill>
                <a:srgbClr val="000000"/>
              </a:solidFill>
              <a:latin typeface="Arial"/>
            </a:endParaRPr>
          </a:p>
          <a:p>
            <a:pPr>
              <a:lnSpc>
                <a:spcPct val="100000"/>
              </a:lnSpc>
            </a:pPr>
            <a:r>
              <a:rPr b="0" lang="pt-BR" sz="1800" spc="-1" strike="noStrike">
                <a:solidFill>
                  <a:srgbClr val="ffc000"/>
                </a:solidFill>
                <a:latin typeface="Arial"/>
                <a:ea typeface="DejaVu Sans"/>
              </a:rPr>
              <a:t>4) IGD-PBF</a:t>
            </a:r>
            <a:endParaRPr b="0" lang="pt-BR" sz="1800" spc="-1" strike="noStrike">
              <a:solidFill>
                <a:srgbClr val="000000"/>
              </a:solidFill>
              <a:latin typeface="Arial"/>
            </a:endParaRPr>
          </a:p>
          <a:p>
            <a:pPr marL="343080" indent="-343080">
              <a:lnSpc>
                <a:spcPct val="100000"/>
              </a:lnSpc>
              <a:buClr>
                <a:srgbClr val="ffffff"/>
              </a:buClr>
              <a:buFont typeface="OpenSymbol"/>
              <a:buChar char="-"/>
            </a:pPr>
            <a:r>
              <a:rPr b="0" lang="pt-BR" sz="1800" spc="-1" strike="noStrike">
                <a:solidFill>
                  <a:srgbClr val="ffffff"/>
                </a:solidFill>
                <a:latin typeface="Arial"/>
                <a:ea typeface="DejaVu Sans"/>
              </a:rPr>
              <a:t>IGD PBF</a:t>
            </a:r>
            <a:endParaRPr b="0" lang="pt-BR" sz="1800" spc="-1" strike="noStrike">
              <a:solidFill>
                <a:srgbClr val="000000"/>
              </a:solidFill>
              <a:latin typeface="Arial"/>
            </a:endParaRPr>
          </a:p>
          <a:p>
            <a:pPr>
              <a:lnSpc>
                <a:spcPct val="100000"/>
              </a:lnSpc>
            </a:pPr>
            <a:r>
              <a:rPr b="0" lang="pt-BR" sz="1800" spc="-1" strike="noStrike">
                <a:solidFill>
                  <a:srgbClr val="ffc000"/>
                </a:solidFill>
                <a:latin typeface="Arial"/>
                <a:ea typeface="DejaVu Sans"/>
              </a:rPr>
              <a:t>OBS: Cada tipo de prestação de contas possui uma finalização e envio independente. </a:t>
            </a:r>
            <a:endParaRPr b="0" lang="pt-BR" sz="1800" spc="-1" strike="noStrike">
              <a:solidFill>
                <a:srgbClr val="000000"/>
              </a:solidFill>
              <a:latin typeface="Arial"/>
            </a:endParaRPr>
          </a:p>
          <a:p>
            <a:pPr>
              <a:lnSpc>
                <a:spcPct val="100000"/>
              </a:lnSpc>
            </a:pPr>
            <a:endParaRPr b="0" lang="pt-B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239" name="CaixaDeTexto 56"/>
          <p:cNvSpPr/>
          <p:nvPr/>
        </p:nvSpPr>
        <p:spPr>
          <a:xfrm>
            <a:off x="251640" y="188640"/>
            <a:ext cx="8712720" cy="82116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pt-BR" sz="2400" spc="-41" strike="noStrike">
                <a:solidFill>
                  <a:srgbClr val="ffffff"/>
                </a:solidFill>
                <a:latin typeface="Calibri"/>
                <a:ea typeface="DejaVu Sans"/>
              </a:rPr>
              <a:t>COMO PRESTAR CONTAS NO  NOVO SISTEMA DE PRESTAÇÃO DE CONTAS FEDERAL (AGILIZASUAS INTEGRADO AO BB GESTÃO ÁGIL)</a:t>
            </a:r>
            <a:endParaRPr b="0" lang="pt-BR" sz="2400" spc="-1" strike="noStrike">
              <a:solidFill>
                <a:srgbClr val="000000"/>
              </a:solidFill>
              <a:latin typeface="Arial"/>
            </a:endParaRPr>
          </a:p>
        </p:txBody>
      </p:sp>
      <p:sp>
        <p:nvSpPr>
          <p:cNvPr id="240" name="Retângulo 3"/>
          <p:cNvSpPr/>
          <p:nvPr/>
        </p:nvSpPr>
        <p:spPr>
          <a:xfrm>
            <a:off x="539640" y="1772640"/>
            <a:ext cx="8136720" cy="183780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spcBef>
                <a:spcPts val="805"/>
              </a:spcBef>
            </a:pPr>
            <a:r>
              <a:rPr b="1" lang="pt-BR" sz="1800" spc="-1" strike="noStrike">
                <a:solidFill>
                  <a:srgbClr val="ffffff"/>
                </a:solidFill>
                <a:latin typeface="Arial"/>
                <a:ea typeface="DejaVu Sans"/>
              </a:rPr>
              <a:t>Para qualquer indivíduo será solicitada identificação por meio do Gov.br, sem restrição do nível da conta. Após entrar com o CPF e senha no Gov.br, o sistema  irá identificar o usuário  no CADSUAS e concederá  o perfil referente ao seu cadastro.</a:t>
            </a:r>
            <a:endParaRPr b="0" lang="pt-BR" sz="1800" spc="-1" strike="noStrike">
              <a:solidFill>
                <a:srgbClr val="000000"/>
              </a:solidFill>
              <a:latin typeface="Arial"/>
            </a:endParaRPr>
          </a:p>
          <a:p>
            <a:pPr algn="just">
              <a:lnSpc>
                <a:spcPct val="100000"/>
              </a:lnSpc>
              <a:spcBef>
                <a:spcPts val="805"/>
              </a:spcBef>
            </a:pPr>
            <a:r>
              <a:rPr b="1" lang="pt-BR" sz="1800" spc="-1" strike="noStrike">
                <a:solidFill>
                  <a:srgbClr val="ffffff"/>
                </a:solidFill>
                <a:latin typeface="Arial"/>
                <a:ea typeface="DejaVu Sans"/>
              </a:rPr>
              <a:t>Os usuários que não estiverem cadastrados no CADSUAS assumirão o perfil público, que ainda está em desenvolvimento. </a:t>
            </a:r>
            <a:endParaRPr b="0" lang="pt-BR" sz="1800" spc="-1" strike="noStrike">
              <a:solidFill>
                <a:srgbClr val="000000"/>
              </a:solidFill>
              <a:latin typeface="Arial"/>
            </a:endParaRPr>
          </a:p>
        </p:txBody>
      </p:sp>
      <p:sp>
        <p:nvSpPr>
          <p:cNvPr id="241" name="Rectangle 3"/>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sp>
        <p:nvSpPr>
          <p:cNvPr id="242" name="Retângulo 197"/>
          <p:cNvSpPr/>
          <p:nvPr/>
        </p:nvSpPr>
        <p:spPr>
          <a:xfrm>
            <a:off x="786960" y="1565640"/>
            <a:ext cx="8028720" cy="278604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p:txBody>
      </p:sp>
      <p:pic>
        <p:nvPicPr>
          <p:cNvPr id="243" name="Imagem 1" descr=""/>
          <p:cNvPicPr/>
          <p:nvPr/>
        </p:nvPicPr>
        <p:blipFill>
          <a:blip r:embed="rId2"/>
          <a:stretch/>
        </p:blipFill>
        <p:spPr>
          <a:xfrm>
            <a:off x="2195640" y="3789000"/>
            <a:ext cx="4625280" cy="2755080"/>
          </a:xfrm>
          <a:prstGeom prst="rect">
            <a:avLst/>
          </a:prstGeom>
          <a:ln w="0">
            <a:noFill/>
          </a:ln>
        </p:spPr>
      </p:pic>
      <p:sp>
        <p:nvSpPr>
          <p:cNvPr id="244" name="Retângulo 2"/>
          <p:cNvSpPr/>
          <p:nvPr/>
        </p:nvSpPr>
        <p:spPr>
          <a:xfrm>
            <a:off x="2499120" y="1124640"/>
            <a:ext cx="3848040" cy="455400"/>
          </a:xfrm>
          <a:prstGeom prst="rect">
            <a:avLst/>
          </a:prstGeom>
          <a:noFill/>
          <a:ln w="0">
            <a:noFill/>
          </a:ln>
        </p:spPr>
        <p:style>
          <a:lnRef idx="0"/>
          <a:fillRef idx="0"/>
          <a:effectRef idx="0"/>
          <a:fontRef idx="minor"/>
        </p:style>
        <p:txBody>
          <a:bodyPr wrap="none" lIns="90000" rIns="90000" tIns="45000" bIns="45000" anchor="t">
            <a:spAutoFit/>
          </a:bodyPr>
          <a:p>
            <a:pPr algn="ctr">
              <a:lnSpc>
                <a:spcPct val="100000"/>
              </a:lnSpc>
            </a:pPr>
            <a:r>
              <a:rPr b="1" lang="pt-BR" sz="2400" spc="-41" strike="noStrike">
                <a:solidFill>
                  <a:srgbClr val="ffc000"/>
                </a:solidFill>
                <a:latin typeface="Calibri"/>
                <a:ea typeface="DejaVu Sans"/>
              </a:rPr>
              <a:t>https://agilizasuas.mds.gov.br</a:t>
            </a:r>
            <a:endParaRPr b="0" lang="pt-BR"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245" name="CaixaDeTexto 56"/>
          <p:cNvSpPr/>
          <p:nvPr/>
        </p:nvSpPr>
        <p:spPr>
          <a:xfrm>
            <a:off x="323640" y="188640"/>
            <a:ext cx="8424720" cy="82116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pt-BR" sz="2400" spc="-41" strike="noStrike">
                <a:solidFill>
                  <a:srgbClr val="ffffff"/>
                </a:solidFill>
                <a:latin typeface="Calibri"/>
                <a:ea typeface="DejaVu Sans"/>
              </a:rPr>
              <a:t>COMO PRESTAR CONTAS NO  NOVO SISTEMA DE PRESTAÇÃO DE CONTAS FEDERAL (AGILIZASUAS INTEGRADO AO BB GESTÃO ÁGIL)</a:t>
            </a:r>
            <a:endParaRPr b="0" lang="pt-BR" sz="2400" spc="-1" strike="noStrike">
              <a:solidFill>
                <a:srgbClr val="000000"/>
              </a:solidFill>
              <a:latin typeface="Arial"/>
            </a:endParaRPr>
          </a:p>
        </p:txBody>
      </p:sp>
      <p:pic>
        <p:nvPicPr>
          <p:cNvPr id="246" name="Imagem 28" descr=""/>
          <p:cNvPicPr/>
          <p:nvPr/>
        </p:nvPicPr>
        <p:blipFill>
          <a:blip r:embed="rId2"/>
          <a:stretch/>
        </p:blipFill>
        <p:spPr>
          <a:xfrm>
            <a:off x="5413680" y="5945400"/>
            <a:ext cx="3248280" cy="645120"/>
          </a:xfrm>
          <a:prstGeom prst="rect">
            <a:avLst/>
          </a:prstGeom>
          <a:ln w="0">
            <a:noFill/>
          </a:ln>
        </p:spPr>
      </p:pic>
      <p:sp>
        <p:nvSpPr>
          <p:cNvPr id="247" name="Rectangle 3"/>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sp>
        <p:nvSpPr>
          <p:cNvPr id="248" name="Retângulo 197"/>
          <p:cNvSpPr/>
          <p:nvPr/>
        </p:nvSpPr>
        <p:spPr>
          <a:xfrm>
            <a:off x="786960" y="1565640"/>
            <a:ext cx="8028720" cy="278604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a:p>
            <a:pPr>
              <a:lnSpc>
                <a:spcPct val="100000"/>
              </a:lnSpc>
            </a:pPr>
            <a:endParaRPr b="0" lang="pt-BR" sz="2200" spc="-1" strike="noStrike">
              <a:solidFill>
                <a:srgbClr val="000000"/>
              </a:solidFill>
              <a:latin typeface="Arial"/>
            </a:endParaRPr>
          </a:p>
        </p:txBody>
      </p:sp>
      <p:sp>
        <p:nvSpPr>
          <p:cNvPr id="249" name="Retângulo 2"/>
          <p:cNvSpPr/>
          <p:nvPr/>
        </p:nvSpPr>
        <p:spPr>
          <a:xfrm>
            <a:off x="323640" y="1052640"/>
            <a:ext cx="8424720" cy="45540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pt-BR" sz="2400" spc="-41" strike="noStrike">
                <a:solidFill>
                  <a:srgbClr val="ffc000"/>
                </a:solidFill>
                <a:latin typeface="Calibri"/>
                <a:ea typeface="DejaVu Sans"/>
              </a:rPr>
              <a:t>https://agilizasuas.mds.gov.br</a:t>
            </a:r>
            <a:endParaRPr b="0" lang="pt-BR" sz="2400" spc="-1" strike="noStrike">
              <a:solidFill>
                <a:srgbClr val="000000"/>
              </a:solidFill>
              <a:latin typeface="Arial"/>
            </a:endParaRPr>
          </a:p>
        </p:txBody>
      </p:sp>
      <p:pic>
        <p:nvPicPr>
          <p:cNvPr id="250" name="Image 97" descr=""/>
          <p:cNvPicPr/>
          <p:nvPr/>
        </p:nvPicPr>
        <p:blipFill>
          <a:blip r:embed="rId3"/>
          <a:stretch/>
        </p:blipFill>
        <p:spPr>
          <a:xfrm>
            <a:off x="827640" y="1628640"/>
            <a:ext cx="6986160" cy="2462400"/>
          </a:xfrm>
          <a:prstGeom prst="rect">
            <a:avLst/>
          </a:prstGeom>
          <a:ln w="0">
            <a:noFill/>
          </a:ln>
        </p:spPr>
      </p:pic>
      <p:sp>
        <p:nvSpPr>
          <p:cNvPr id="251" name="Rectangle 3"/>
          <p:cNvSpPr/>
          <p:nvPr/>
        </p:nvSpPr>
        <p:spPr>
          <a:xfrm>
            <a:off x="4480920" y="-13320"/>
            <a:ext cx="180360" cy="94248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000"/>
            </a:br>
            <a:endParaRPr b="0" lang="pt-BR" sz="1000" spc="-1" strike="noStrike">
              <a:solidFill>
                <a:srgbClr val="000000"/>
              </a:solidFill>
              <a:latin typeface="Arial"/>
            </a:endParaRPr>
          </a:p>
          <a:p>
            <a:pPr>
              <a:lnSpc>
                <a:spcPct val="100000"/>
              </a:lnSpc>
              <a:tabLst>
                <a:tab algn="l" pos="0"/>
              </a:tabLst>
            </a:pPr>
            <a:br>
              <a:rPr sz="1800"/>
            </a:br>
            <a:endParaRPr b="0" lang="pt-BR" sz="1800" spc="-1" strike="noStrike">
              <a:solidFill>
                <a:srgbClr val="000000"/>
              </a:solidFill>
              <a:latin typeface="Arial"/>
            </a:endParaRPr>
          </a:p>
        </p:txBody>
      </p:sp>
      <p:sp>
        <p:nvSpPr>
          <p:cNvPr id="252" name="Retângulo 5"/>
          <p:cNvSpPr/>
          <p:nvPr/>
        </p:nvSpPr>
        <p:spPr>
          <a:xfrm>
            <a:off x="-468720" y="4437000"/>
            <a:ext cx="9288720" cy="1186920"/>
          </a:xfrm>
          <a:prstGeom prst="rect">
            <a:avLst/>
          </a:prstGeom>
          <a:noFill/>
          <a:ln w="0">
            <a:noFill/>
          </a:ln>
        </p:spPr>
        <p:style>
          <a:lnRef idx="0"/>
          <a:fillRef idx="0"/>
          <a:effectRef idx="0"/>
          <a:fontRef idx="minor"/>
        </p:style>
        <p:txBody>
          <a:bodyPr lIns="90000" rIns="90000" tIns="45000" bIns="45000" anchor="t">
            <a:spAutoFit/>
          </a:bodyPr>
          <a:p>
            <a:pPr marL="810720" indent="448920" algn="just">
              <a:lnSpc>
                <a:spcPct val="100000"/>
              </a:lnSpc>
              <a:tabLst>
                <a:tab algn="l" pos="0"/>
              </a:tabLst>
            </a:pPr>
            <a:r>
              <a:rPr b="0" lang="pt-PT" sz="1800" spc="-1" strike="noStrike">
                <a:solidFill>
                  <a:srgbClr val="ffffff"/>
                </a:solidFill>
                <a:latin typeface="Nirmala UI Semilight"/>
                <a:ea typeface="Nirmala UI Semilight"/>
              </a:rPr>
              <a:t>“</a:t>
            </a:r>
            <a:r>
              <a:rPr b="0" lang="pt-PT" sz="1800" spc="-1" strike="noStrike">
                <a:solidFill>
                  <a:srgbClr val="ffffff"/>
                </a:solidFill>
                <a:latin typeface="Nirmala UI Semilight"/>
                <a:ea typeface="Nirmala UI Semilight"/>
              </a:rPr>
              <a:t>Delegação de Perfil”, que é a funcionalidade utilizada para delimitar quais colaboradores</a:t>
            </a:r>
            <a:r>
              <a:rPr b="0" lang="pt-PT" sz="1800" spc="-52" strike="noStrike">
                <a:solidFill>
                  <a:srgbClr val="ffffff"/>
                </a:solidFill>
                <a:latin typeface="Nirmala UI Semilight"/>
                <a:ea typeface="Nirmala UI Semilight"/>
              </a:rPr>
              <a:t> </a:t>
            </a:r>
            <a:r>
              <a:rPr b="0" lang="pt-PT" sz="1800" spc="-1" strike="noStrike">
                <a:solidFill>
                  <a:srgbClr val="ffffff"/>
                </a:solidFill>
                <a:latin typeface="Nirmala UI Semilight"/>
                <a:ea typeface="Nirmala UI Semilight"/>
              </a:rPr>
              <a:t>terão</a:t>
            </a:r>
            <a:r>
              <a:rPr b="0" lang="pt-PT" sz="1800" spc="-46" strike="noStrike">
                <a:solidFill>
                  <a:srgbClr val="ffffff"/>
                </a:solidFill>
                <a:latin typeface="Nirmala UI Semilight"/>
                <a:ea typeface="Nirmala UI Semilight"/>
              </a:rPr>
              <a:t> </a:t>
            </a:r>
            <a:r>
              <a:rPr b="0" lang="pt-PT" sz="1800" spc="-1" strike="noStrike">
                <a:solidFill>
                  <a:srgbClr val="ffffff"/>
                </a:solidFill>
                <a:latin typeface="Nirmala UI Semilight"/>
                <a:ea typeface="Nirmala UI Semilight"/>
              </a:rPr>
              <a:t>perfil</a:t>
            </a:r>
            <a:r>
              <a:rPr b="0" lang="pt-PT" sz="1800" spc="-46" strike="noStrike">
                <a:solidFill>
                  <a:srgbClr val="ffffff"/>
                </a:solidFill>
                <a:latin typeface="Nirmala UI Semilight"/>
                <a:ea typeface="Nirmala UI Semilight"/>
              </a:rPr>
              <a:t> </a:t>
            </a:r>
            <a:r>
              <a:rPr b="0" lang="pt-PT" sz="1800" spc="-1" strike="noStrike">
                <a:solidFill>
                  <a:srgbClr val="ffffff"/>
                </a:solidFill>
                <a:latin typeface="Nirmala UI Semilight"/>
                <a:ea typeface="Nirmala UI Semilight"/>
              </a:rPr>
              <a:t>para</a:t>
            </a:r>
            <a:r>
              <a:rPr b="0" lang="pt-PT" sz="1800" spc="-55" strike="noStrike">
                <a:solidFill>
                  <a:srgbClr val="ffffff"/>
                </a:solidFill>
                <a:latin typeface="Nirmala UI Semilight"/>
                <a:ea typeface="Nirmala UI Semilight"/>
              </a:rPr>
              <a:t> </a:t>
            </a:r>
            <a:r>
              <a:rPr b="0" lang="pt-PT" sz="1800" spc="-1" strike="noStrike">
                <a:solidFill>
                  <a:srgbClr val="ffffff"/>
                </a:solidFill>
                <a:latin typeface="Nirmala UI Semilight"/>
                <a:ea typeface="Nirmala UI Semilight"/>
              </a:rPr>
              <a:t>além</a:t>
            </a:r>
            <a:r>
              <a:rPr b="0" lang="pt-PT" sz="1800" spc="-55" strike="noStrike">
                <a:solidFill>
                  <a:srgbClr val="ffffff"/>
                </a:solidFill>
                <a:latin typeface="Nirmala UI Semilight"/>
                <a:ea typeface="Nirmala UI Semilight"/>
              </a:rPr>
              <a:t> </a:t>
            </a:r>
            <a:r>
              <a:rPr b="0" lang="pt-PT" sz="1800" spc="-1" strike="noStrike">
                <a:solidFill>
                  <a:srgbClr val="ffffff"/>
                </a:solidFill>
                <a:latin typeface="Nirmala UI Semilight"/>
                <a:ea typeface="Nirmala UI Semilight"/>
              </a:rPr>
              <a:t>da</a:t>
            </a:r>
            <a:r>
              <a:rPr b="0" lang="pt-PT" sz="1800" spc="-55" strike="noStrike">
                <a:solidFill>
                  <a:srgbClr val="ffffff"/>
                </a:solidFill>
                <a:latin typeface="Nirmala UI Semilight"/>
                <a:ea typeface="Nirmala UI Semilight"/>
              </a:rPr>
              <a:t> </a:t>
            </a:r>
            <a:r>
              <a:rPr b="0" lang="pt-PT" sz="1800" spc="-1" strike="noStrike">
                <a:solidFill>
                  <a:srgbClr val="ffffff"/>
                </a:solidFill>
                <a:latin typeface="Nirmala UI Semilight"/>
                <a:ea typeface="Nirmala UI Semilight"/>
              </a:rPr>
              <a:t>visualização.</a:t>
            </a:r>
            <a:r>
              <a:rPr b="0" lang="pt-PT" sz="1800" spc="-52" strike="noStrike">
                <a:solidFill>
                  <a:srgbClr val="ffffff"/>
                </a:solidFill>
                <a:latin typeface="Nirmala UI Semilight"/>
                <a:ea typeface="Nirmala UI Semilight"/>
              </a:rPr>
              <a:t> </a:t>
            </a:r>
            <a:r>
              <a:rPr b="0" lang="pt-PT" sz="1800" spc="-1" strike="noStrike">
                <a:solidFill>
                  <a:srgbClr val="ffffff"/>
                </a:solidFill>
                <a:latin typeface="Nirmala UI Semilight"/>
                <a:ea typeface="Nirmala UI Semilight"/>
              </a:rPr>
              <a:t>Isso</a:t>
            </a:r>
            <a:r>
              <a:rPr b="0" lang="pt-PT" sz="1800" spc="-55" strike="noStrike">
                <a:solidFill>
                  <a:srgbClr val="ffffff"/>
                </a:solidFill>
                <a:latin typeface="Nirmala UI Semilight"/>
                <a:ea typeface="Nirmala UI Semilight"/>
              </a:rPr>
              <a:t> </a:t>
            </a:r>
            <a:r>
              <a:rPr b="0" lang="pt-PT" sz="1800" spc="-1" strike="noStrike">
                <a:solidFill>
                  <a:srgbClr val="ffffff"/>
                </a:solidFill>
                <a:latin typeface="Nirmala UI Semilight"/>
                <a:ea typeface="Nirmala UI Semilight"/>
              </a:rPr>
              <a:t>tem</a:t>
            </a:r>
            <a:r>
              <a:rPr b="0" lang="pt-PT" sz="1800" spc="-55" strike="noStrike">
                <a:solidFill>
                  <a:srgbClr val="ffffff"/>
                </a:solidFill>
                <a:latin typeface="Nirmala UI Semilight"/>
                <a:ea typeface="Nirmala UI Semilight"/>
              </a:rPr>
              <a:t> </a:t>
            </a:r>
            <a:r>
              <a:rPr b="0" lang="pt-PT" sz="1800" spc="-1" strike="noStrike">
                <a:solidFill>
                  <a:srgbClr val="ffffff"/>
                </a:solidFill>
                <a:latin typeface="Nirmala UI Semilight"/>
                <a:ea typeface="Nirmala UI Semilight"/>
              </a:rPr>
              <a:t>que</a:t>
            </a:r>
            <a:r>
              <a:rPr b="0" lang="pt-PT" sz="1800" spc="-60" strike="noStrike">
                <a:solidFill>
                  <a:srgbClr val="ffffff"/>
                </a:solidFill>
                <a:latin typeface="Nirmala UI Semilight"/>
                <a:ea typeface="Nirmala UI Semilight"/>
              </a:rPr>
              <a:t> </a:t>
            </a:r>
            <a:r>
              <a:rPr b="0" lang="pt-PT" sz="1800" spc="-1" strike="noStrike">
                <a:solidFill>
                  <a:srgbClr val="ffffff"/>
                </a:solidFill>
                <a:latin typeface="Nirmala UI Semilight"/>
                <a:ea typeface="Nirmala UI Semilight"/>
              </a:rPr>
              <a:t>estar</a:t>
            </a:r>
            <a:r>
              <a:rPr b="0" lang="pt-PT" sz="1800" spc="-52" strike="noStrike">
                <a:solidFill>
                  <a:srgbClr val="ffffff"/>
                </a:solidFill>
                <a:latin typeface="Nirmala UI Semilight"/>
                <a:ea typeface="Nirmala UI Semilight"/>
              </a:rPr>
              <a:t> </a:t>
            </a:r>
            <a:r>
              <a:rPr b="0" lang="pt-PT" sz="1800" spc="-1" strike="noStrike">
                <a:solidFill>
                  <a:srgbClr val="ffffff"/>
                </a:solidFill>
                <a:latin typeface="Nirmala UI Semilight"/>
                <a:ea typeface="Nirmala UI Semilight"/>
              </a:rPr>
              <a:t>bem</a:t>
            </a:r>
            <a:r>
              <a:rPr b="0" lang="pt-PT" sz="1800" spc="-55" strike="noStrike">
                <a:solidFill>
                  <a:srgbClr val="ffffff"/>
                </a:solidFill>
                <a:latin typeface="Nirmala UI Semilight"/>
                <a:ea typeface="Nirmala UI Semilight"/>
              </a:rPr>
              <a:t> </a:t>
            </a:r>
            <a:r>
              <a:rPr b="0" lang="pt-PT" sz="1800" spc="-1" strike="noStrike">
                <a:solidFill>
                  <a:srgbClr val="ffffff"/>
                </a:solidFill>
                <a:latin typeface="Nirmala UI Semilight"/>
                <a:ea typeface="Nirmala UI Semilight"/>
              </a:rPr>
              <a:t>claro!! Todos podem visualizar as informações do sistema, mas apenas os colaboradores selecionados poderão inserir e modificar informações no AgilizaSUAS</a:t>
            </a:r>
            <a:endParaRPr b="0" lang="pt-B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253" name="CaixaDeTexto 46"/>
          <p:cNvSpPr/>
          <p:nvPr/>
        </p:nvSpPr>
        <p:spPr>
          <a:xfrm>
            <a:off x="395640" y="-99360"/>
            <a:ext cx="8420040" cy="112608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endParaRPr b="0" lang="pt-BR" sz="2000" spc="-1" strike="noStrike">
              <a:solidFill>
                <a:srgbClr val="000000"/>
              </a:solidFill>
              <a:latin typeface="Arial"/>
            </a:endParaRPr>
          </a:p>
          <a:p>
            <a:pPr algn="ctr">
              <a:lnSpc>
                <a:spcPct val="100000"/>
              </a:lnSpc>
            </a:pPr>
            <a:r>
              <a:rPr b="1" lang="pt-BR" sz="2400" spc="-41" strike="noStrike">
                <a:solidFill>
                  <a:srgbClr val="ffffff"/>
                </a:solidFill>
                <a:latin typeface="Calibri"/>
                <a:ea typeface="DejaVu Sans"/>
              </a:rPr>
              <a:t>PERFIS DE  ACESSO AO  NOVO SISTEMA DE PRESTAÇÃO DE CONTAS FEDERAL (AGILIZASUAS INTEGRADO AO BB GESTÃO ÁGIL)</a:t>
            </a:r>
            <a:endParaRPr b="0" lang="pt-BR" sz="2400" spc="-1" strike="noStrike">
              <a:solidFill>
                <a:srgbClr val="000000"/>
              </a:solidFill>
              <a:latin typeface="Arial"/>
            </a:endParaRPr>
          </a:p>
        </p:txBody>
      </p:sp>
      <p:pic>
        <p:nvPicPr>
          <p:cNvPr id="254" name="Imagem 23" descr=""/>
          <p:cNvPicPr/>
          <p:nvPr/>
        </p:nvPicPr>
        <p:blipFill>
          <a:blip r:embed="rId2"/>
          <a:stretch/>
        </p:blipFill>
        <p:spPr>
          <a:xfrm>
            <a:off x="5413680" y="5945400"/>
            <a:ext cx="3248280" cy="645120"/>
          </a:xfrm>
          <a:prstGeom prst="rect">
            <a:avLst/>
          </a:prstGeom>
          <a:ln w="0">
            <a:noFill/>
          </a:ln>
        </p:spPr>
      </p:pic>
      <p:sp>
        <p:nvSpPr>
          <p:cNvPr id="255" name="CaixaDeTexto 47"/>
          <p:cNvSpPr/>
          <p:nvPr/>
        </p:nvSpPr>
        <p:spPr>
          <a:xfrm>
            <a:off x="786960" y="1731960"/>
            <a:ext cx="7744680" cy="1460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
        <p:nvSpPr>
          <p:cNvPr id="256" name="Retângulo 20"/>
          <p:cNvSpPr/>
          <p:nvPr/>
        </p:nvSpPr>
        <p:spPr>
          <a:xfrm>
            <a:off x="180000" y="1980000"/>
            <a:ext cx="7744680" cy="126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endParaRPr b="0" lang="pt-BR" sz="1400" spc="-1" strike="noStrike">
              <a:solidFill>
                <a:srgbClr val="000000"/>
              </a:solidFill>
              <a:latin typeface="Arial"/>
            </a:endParaRPr>
          </a:p>
          <a:p>
            <a:pPr>
              <a:lnSpc>
                <a:spcPct val="100000"/>
              </a:lnSpc>
            </a:pPr>
            <a:endParaRPr b="0" lang="pt-BR" sz="14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p:txBody>
      </p:sp>
      <p:sp>
        <p:nvSpPr>
          <p:cNvPr id="257" name="Rectangle 18"/>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sp>
        <p:nvSpPr>
          <p:cNvPr id="258" name="Retângulo 204"/>
          <p:cNvSpPr/>
          <p:nvPr/>
        </p:nvSpPr>
        <p:spPr>
          <a:xfrm>
            <a:off x="360000" y="2765880"/>
            <a:ext cx="8455680" cy="390204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pic>
        <p:nvPicPr>
          <p:cNvPr id="259" name="Imagem 205" descr=""/>
          <p:cNvPicPr/>
          <p:nvPr/>
        </p:nvPicPr>
        <p:blipFill>
          <a:blip r:embed="rId3"/>
          <a:stretch/>
        </p:blipFill>
        <p:spPr>
          <a:xfrm rot="6600">
            <a:off x="758160" y="1203480"/>
            <a:ext cx="7280640" cy="2907000"/>
          </a:xfrm>
          <a:prstGeom prst="rect">
            <a:avLst/>
          </a:prstGeom>
          <a:ln w="0">
            <a:noFill/>
          </a:ln>
        </p:spPr>
      </p:pic>
      <p:sp>
        <p:nvSpPr>
          <p:cNvPr id="260" name="Retângulo 206"/>
          <p:cNvSpPr/>
          <p:nvPr/>
        </p:nvSpPr>
        <p:spPr>
          <a:xfrm>
            <a:off x="179640" y="4221000"/>
            <a:ext cx="8568720" cy="1728000"/>
          </a:xfrm>
          <a:prstGeom prst="rect">
            <a:avLst/>
          </a:prstGeom>
          <a:noFill/>
          <a:ln w="0">
            <a:noFill/>
          </a:ln>
        </p:spPr>
        <p:style>
          <a:lnRef idx="0"/>
          <a:fillRef idx="0"/>
          <a:effectRef idx="0"/>
          <a:fontRef idx="minor"/>
        </p:style>
        <p:txBody>
          <a:bodyPr lIns="90000" rIns="90000" tIns="45000" bIns="45000" anchor="t">
            <a:noAutofit/>
          </a:bodyPr>
          <a:p>
            <a:pPr algn="just">
              <a:lnSpc>
                <a:spcPct val="100000"/>
              </a:lnSpc>
            </a:pPr>
            <a:r>
              <a:rPr b="1" lang="pt-BR" sz="1600" spc="-41" strike="noStrike">
                <a:solidFill>
                  <a:srgbClr val="ffffff"/>
                </a:solidFill>
                <a:latin typeface="Calibri"/>
                <a:ea typeface="DejaVu Sans"/>
              </a:rPr>
              <a:t>Colaboradores</a:t>
            </a:r>
            <a:r>
              <a:rPr b="0" lang="pt-BR" sz="1600" spc="-1" strike="noStrike">
                <a:solidFill>
                  <a:srgbClr val="ffffff"/>
                </a:solidFill>
                <a:latin typeface="Times New Roman"/>
                <a:ea typeface="Segoe UI"/>
              </a:rPr>
              <a:t> </a:t>
            </a:r>
            <a:r>
              <a:rPr b="1" lang="pt-BR" sz="1600" spc="-41" strike="noStrike">
                <a:solidFill>
                  <a:srgbClr val="ffffff"/>
                </a:solidFill>
                <a:latin typeface="Calibri"/>
                <a:ea typeface="DejaVu Sans"/>
              </a:rPr>
              <a:t>precisam estar cadastrados no CadSUAS na Secretaria de Assistência Social. O GESTOR poderá escolher  os colaboradores  do órgão gestor  que poderá ter perfil para inserir e excluir informações, a quem terá o perfil de adjunto , mesmo acesso do Secretário(a) de Assistência social, com possibilidade de finalização das prestações de contas. </a:t>
            </a:r>
            <a:endParaRPr b="0" lang="pt-BR" sz="1600" spc="-1" strike="noStrike">
              <a:solidFill>
                <a:srgbClr val="000000"/>
              </a:solidFill>
              <a:latin typeface="Arial"/>
            </a:endParaRPr>
          </a:p>
          <a:p>
            <a:pPr>
              <a:lnSpc>
                <a:spcPct val="100000"/>
              </a:lnSpc>
            </a:pPr>
            <a:endParaRPr b="0" lang="pt-BR" sz="1600" spc="-1" strike="noStrike">
              <a:solidFill>
                <a:srgbClr val="000000"/>
              </a:solidFill>
              <a:latin typeface="Arial"/>
            </a:endParaRPr>
          </a:p>
          <a:p>
            <a:pPr>
              <a:lnSpc>
                <a:spcPct val="100000"/>
              </a:lnSpc>
            </a:pPr>
            <a:r>
              <a:rPr b="1" lang="pt-BR" sz="1600" spc="-41" strike="noStrike">
                <a:solidFill>
                  <a:schemeClr val="accent4"/>
                </a:solidFill>
                <a:latin typeface="Calibri"/>
                <a:ea typeface="DejaVu Sans"/>
              </a:rPr>
              <a:t>MANTER O CADSUAS SEMPRE ATUALIZADO!!! BASTA MARCAR O NOME DA PESSOA .</a:t>
            </a:r>
            <a:endParaRPr b="0" lang="pt-BR" sz="1600" spc="-1" strike="noStrike">
              <a:solidFill>
                <a:srgbClr val="000000"/>
              </a:solidFill>
              <a:latin typeface="Arial"/>
            </a:endParaRPr>
          </a:p>
          <a:p>
            <a:pPr>
              <a:lnSpc>
                <a:spcPct val="100000"/>
              </a:lnSpc>
            </a:pPr>
            <a:endParaRPr b="0" lang="pt-B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261" name="CaixaDeTexto 46"/>
          <p:cNvSpPr/>
          <p:nvPr/>
        </p:nvSpPr>
        <p:spPr>
          <a:xfrm>
            <a:off x="395640" y="332640"/>
            <a:ext cx="8348040" cy="82116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pt-BR" sz="2400" spc="-41" strike="noStrike">
                <a:solidFill>
                  <a:srgbClr val="ffffff"/>
                </a:solidFill>
                <a:latin typeface="Calibri"/>
                <a:ea typeface="DejaVu Sans"/>
              </a:rPr>
              <a:t>PERFIS DE  ACESSO AO  NOVO SISTEMA DE PRESTAÇÃO DE CONTAS FEDERAL (AGILIZASUAS INTEGRADO AO BB GESTÃO ÁGIL)</a:t>
            </a:r>
            <a:endParaRPr b="0" lang="pt-BR" sz="2400" spc="-1" strike="noStrike">
              <a:solidFill>
                <a:srgbClr val="000000"/>
              </a:solidFill>
              <a:latin typeface="Arial"/>
            </a:endParaRPr>
          </a:p>
        </p:txBody>
      </p:sp>
      <p:sp>
        <p:nvSpPr>
          <p:cNvPr id="262" name="CaixaDeTexto 47"/>
          <p:cNvSpPr/>
          <p:nvPr/>
        </p:nvSpPr>
        <p:spPr>
          <a:xfrm>
            <a:off x="786960" y="1731960"/>
            <a:ext cx="7744680" cy="1460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
        <p:nvSpPr>
          <p:cNvPr id="263" name="Retângulo 20"/>
          <p:cNvSpPr/>
          <p:nvPr/>
        </p:nvSpPr>
        <p:spPr>
          <a:xfrm>
            <a:off x="180000" y="1980000"/>
            <a:ext cx="7744680" cy="126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endParaRPr b="0" lang="pt-BR" sz="1400" spc="-1" strike="noStrike">
              <a:solidFill>
                <a:srgbClr val="000000"/>
              </a:solidFill>
              <a:latin typeface="Arial"/>
            </a:endParaRPr>
          </a:p>
          <a:p>
            <a:pPr>
              <a:lnSpc>
                <a:spcPct val="100000"/>
              </a:lnSpc>
            </a:pPr>
            <a:endParaRPr b="0" lang="pt-BR" sz="14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p:txBody>
      </p:sp>
      <p:sp>
        <p:nvSpPr>
          <p:cNvPr id="264" name="Rectangle 18"/>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sp>
        <p:nvSpPr>
          <p:cNvPr id="265" name="Retângulo 204"/>
          <p:cNvSpPr/>
          <p:nvPr/>
        </p:nvSpPr>
        <p:spPr>
          <a:xfrm>
            <a:off x="360000" y="2765880"/>
            <a:ext cx="8455680" cy="390204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266" name="Retângulo 206"/>
          <p:cNvSpPr/>
          <p:nvPr/>
        </p:nvSpPr>
        <p:spPr>
          <a:xfrm>
            <a:off x="180000" y="4525200"/>
            <a:ext cx="8096040" cy="19508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pt-BR" sz="1800" spc="-1" strike="noStrike">
              <a:solidFill>
                <a:srgbClr val="000000"/>
              </a:solidFill>
              <a:latin typeface="Arial"/>
            </a:endParaRPr>
          </a:p>
          <a:p>
            <a:pPr>
              <a:lnSpc>
                <a:spcPct val="100000"/>
              </a:lnSpc>
            </a:pPr>
            <a:endParaRPr b="0" lang="pt-BR" sz="1800" spc="-1" strike="noStrike">
              <a:solidFill>
                <a:srgbClr val="000000"/>
              </a:solidFill>
              <a:latin typeface="Arial"/>
            </a:endParaRPr>
          </a:p>
        </p:txBody>
      </p:sp>
      <p:pic>
        <p:nvPicPr>
          <p:cNvPr id="267" name="Image 107" descr=""/>
          <p:cNvPicPr/>
          <p:nvPr/>
        </p:nvPicPr>
        <p:blipFill>
          <a:blip r:embed="rId2"/>
          <a:stretch/>
        </p:blipFill>
        <p:spPr>
          <a:xfrm>
            <a:off x="603720" y="3079440"/>
            <a:ext cx="7590960" cy="3511440"/>
          </a:xfrm>
          <a:prstGeom prst="rect">
            <a:avLst/>
          </a:prstGeom>
          <a:ln w="0">
            <a:noFill/>
          </a:ln>
        </p:spPr>
      </p:pic>
      <p:sp>
        <p:nvSpPr>
          <p:cNvPr id="268" name="Retângulo 1"/>
          <p:cNvSpPr/>
          <p:nvPr/>
        </p:nvSpPr>
        <p:spPr>
          <a:xfrm>
            <a:off x="-348480" y="1288800"/>
            <a:ext cx="9164160" cy="1461240"/>
          </a:xfrm>
          <a:prstGeom prst="rect">
            <a:avLst/>
          </a:prstGeom>
          <a:noFill/>
          <a:ln w="0">
            <a:noFill/>
          </a:ln>
        </p:spPr>
        <p:style>
          <a:lnRef idx="0"/>
          <a:fillRef idx="0"/>
          <a:effectRef idx="0"/>
          <a:fontRef idx="minor"/>
        </p:style>
        <p:txBody>
          <a:bodyPr lIns="90000" rIns="90000" tIns="45000" bIns="45000" anchor="t">
            <a:spAutoFit/>
          </a:bodyPr>
          <a:p>
            <a:pPr marL="810720" indent="448920" algn="just">
              <a:lnSpc>
                <a:spcPct val="100000"/>
              </a:lnSpc>
              <a:spcBef>
                <a:spcPts val="300"/>
              </a:spcBef>
              <a:tabLst>
                <a:tab algn="l" pos="0"/>
              </a:tabLst>
            </a:pPr>
            <a:r>
              <a:rPr b="0" lang="pt-PT" sz="1800" spc="-1" strike="noStrike">
                <a:solidFill>
                  <a:srgbClr val="ffffff"/>
                </a:solidFill>
                <a:latin typeface="Nirmala UI Semilight"/>
                <a:ea typeface="Nirmala UI Semilight"/>
              </a:rPr>
              <a:t>O usuário deverá selecionar a funcionalidade “Prestação de Contas”. Ao fazê-la, surgirá na tela campos para realização da pesquisa do ente federado desejado. Para os gestores e colaboradores delegados, é permitida a edição da prestação de contas do ente federado ao qual está vinculado ao CadSUAS, podendo apenas visualizar as informações dos demais entes federados. </a:t>
            </a:r>
            <a:endParaRPr b="0" lang="pt-B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269" name="CaixaDeTexto 46"/>
          <p:cNvSpPr/>
          <p:nvPr/>
        </p:nvSpPr>
        <p:spPr>
          <a:xfrm>
            <a:off x="539640" y="0"/>
            <a:ext cx="8276040" cy="112608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endParaRPr b="0" lang="pt-BR" sz="2000" spc="-1" strike="noStrike">
              <a:solidFill>
                <a:srgbClr val="000000"/>
              </a:solidFill>
              <a:latin typeface="Arial"/>
            </a:endParaRPr>
          </a:p>
          <a:p>
            <a:pPr algn="ctr">
              <a:lnSpc>
                <a:spcPct val="100000"/>
              </a:lnSpc>
            </a:pPr>
            <a:r>
              <a:rPr b="1" lang="pt-BR" sz="2400" spc="-41" strike="noStrike">
                <a:solidFill>
                  <a:srgbClr val="ffffff"/>
                </a:solidFill>
                <a:latin typeface="Calibri"/>
                <a:ea typeface="DejaVu Sans"/>
              </a:rPr>
              <a:t>PERFIS DE  ACESSO AO  NOVO SISTEMA DE PRESTAÇÃO DE CONTAS FEDERAL (AGILIZASUAS INTEGRADO AO BB GESTÃO ÁGIL)</a:t>
            </a:r>
            <a:endParaRPr b="0" lang="pt-BR" sz="2400" spc="-1" strike="noStrike">
              <a:solidFill>
                <a:srgbClr val="000000"/>
              </a:solidFill>
              <a:latin typeface="Arial"/>
            </a:endParaRPr>
          </a:p>
        </p:txBody>
      </p:sp>
      <p:sp>
        <p:nvSpPr>
          <p:cNvPr id="270" name="CaixaDeTexto 47"/>
          <p:cNvSpPr/>
          <p:nvPr/>
        </p:nvSpPr>
        <p:spPr>
          <a:xfrm>
            <a:off x="786960" y="1731960"/>
            <a:ext cx="7744680" cy="1460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
        <p:nvSpPr>
          <p:cNvPr id="271" name="Retângulo 20"/>
          <p:cNvSpPr/>
          <p:nvPr/>
        </p:nvSpPr>
        <p:spPr>
          <a:xfrm>
            <a:off x="180000" y="1980000"/>
            <a:ext cx="7744680" cy="126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endParaRPr b="0" lang="pt-BR" sz="1400" spc="-1" strike="noStrike">
              <a:solidFill>
                <a:srgbClr val="000000"/>
              </a:solidFill>
              <a:latin typeface="Arial"/>
            </a:endParaRPr>
          </a:p>
          <a:p>
            <a:pPr>
              <a:lnSpc>
                <a:spcPct val="100000"/>
              </a:lnSpc>
            </a:pPr>
            <a:endParaRPr b="0" lang="pt-BR" sz="14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p:txBody>
      </p:sp>
      <p:sp>
        <p:nvSpPr>
          <p:cNvPr id="272" name="Rectangle 18"/>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sp>
        <p:nvSpPr>
          <p:cNvPr id="273" name="Retângulo 204"/>
          <p:cNvSpPr/>
          <p:nvPr/>
        </p:nvSpPr>
        <p:spPr>
          <a:xfrm>
            <a:off x="360000" y="2765880"/>
            <a:ext cx="8455680" cy="390204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274" name="Retângulo 206"/>
          <p:cNvSpPr/>
          <p:nvPr/>
        </p:nvSpPr>
        <p:spPr>
          <a:xfrm>
            <a:off x="180000" y="4525200"/>
            <a:ext cx="8096040" cy="19508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pt-BR" sz="1800" spc="-1" strike="noStrike">
              <a:solidFill>
                <a:srgbClr val="000000"/>
              </a:solidFill>
              <a:latin typeface="Arial"/>
            </a:endParaRPr>
          </a:p>
          <a:p>
            <a:pPr>
              <a:lnSpc>
                <a:spcPct val="100000"/>
              </a:lnSpc>
            </a:pPr>
            <a:endParaRPr b="0" lang="pt-BR" sz="1800" spc="-1" strike="noStrike">
              <a:solidFill>
                <a:srgbClr val="000000"/>
              </a:solidFill>
              <a:latin typeface="Arial"/>
            </a:endParaRPr>
          </a:p>
        </p:txBody>
      </p:sp>
      <p:sp>
        <p:nvSpPr>
          <p:cNvPr id="275" name="Retângulo 1"/>
          <p:cNvSpPr/>
          <p:nvPr/>
        </p:nvSpPr>
        <p:spPr>
          <a:xfrm>
            <a:off x="-20520" y="1124640"/>
            <a:ext cx="9164160" cy="1186920"/>
          </a:xfrm>
          <a:prstGeom prst="rect">
            <a:avLst/>
          </a:prstGeom>
          <a:noFill/>
          <a:ln w="0">
            <a:noFill/>
          </a:ln>
        </p:spPr>
        <p:style>
          <a:lnRef idx="0"/>
          <a:fillRef idx="0"/>
          <a:effectRef idx="0"/>
          <a:fontRef idx="minor"/>
        </p:style>
        <p:txBody>
          <a:bodyPr lIns="90000" rIns="90000" tIns="45000" bIns="45000" anchor="t">
            <a:spAutoFit/>
          </a:bodyPr>
          <a:p>
            <a:pPr marL="810720" indent="448920" algn="just">
              <a:lnSpc>
                <a:spcPct val="100000"/>
              </a:lnSpc>
              <a:spcBef>
                <a:spcPts val="300"/>
              </a:spcBef>
              <a:tabLst>
                <a:tab algn="l" pos="0"/>
              </a:tabLst>
            </a:pPr>
            <a:endParaRPr b="0" lang="pt-BR" sz="1800" spc="-1" strike="noStrike">
              <a:solidFill>
                <a:srgbClr val="000000"/>
              </a:solidFill>
              <a:latin typeface="Arial"/>
            </a:endParaRPr>
          </a:p>
          <a:p>
            <a:pPr marL="810720" indent="448920">
              <a:lnSpc>
                <a:spcPct val="100000"/>
              </a:lnSpc>
              <a:tabLst>
                <a:tab algn="l" pos="0"/>
              </a:tabLst>
            </a:pPr>
            <a:r>
              <a:rPr b="0" lang="pt-PT" sz="1800" spc="-1" strike="noStrike">
                <a:solidFill>
                  <a:srgbClr val="ffffff"/>
                </a:solidFill>
                <a:latin typeface="Arial"/>
                <a:ea typeface="DejaVu Sans"/>
              </a:rPr>
              <a:t>Ao realizar a pesquisa por municipio, aparecerá na tela -  7 (sete) funcionalidades que compõem a parte da prestação de contas:</a:t>
            </a:r>
            <a:endParaRPr b="0" lang="pt-BR" sz="1800" spc="-1" strike="noStrike">
              <a:solidFill>
                <a:srgbClr val="000000"/>
              </a:solidFill>
              <a:latin typeface="Arial"/>
            </a:endParaRPr>
          </a:p>
          <a:p>
            <a:pPr marL="810720" indent="448920">
              <a:lnSpc>
                <a:spcPct val="100000"/>
              </a:lnSpc>
              <a:tabLst>
                <a:tab algn="l" pos="0"/>
              </a:tabLst>
            </a:pPr>
            <a:r>
              <a:rPr b="0" lang="pt-PT" sz="1800" spc="-1" strike="noStrike">
                <a:solidFill>
                  <a:srgbClr val="ffffff"/>
                </a:solidFill>
                <a:latin typeface="Arial"/>
                <a:ea typeface="DejaVu Sans"/>
              </a:rPr>
              <a:t> </a:t>
            </a:r>
            <a:endParaRPr b="0" lang="pt-BR" sz="1800" spc="-1" strike="noStrike">
              <a:solidFill>
                <a:srgbClr val="000000"/>
              </a:solidFill>
              <a:latin typeface="Arial"/>
            </a:endParaRPr>
          </a:p>
        </p:txBody>
      </p:sp>
      <p:pic>
        <p:nvPicPr>
          <p:cNvPr id="276" name="Image 108" descr=""/>
          <p:cNvPicPr/>
          <p:nvPr/>
        </p:nvPicPr>
        <p:blipFill>
          <a:blip r:embed="rId2"/>
          <a:stretch/>
        </p:blipFill>
        <p:spPr>
          <a:xfrm>
            <a:off x="666360" y="2341080"/>
            <a:ext cx="7685280" cy="3854160"/>
          </a:xfrm>
          <a:prstGeom prst="rect">
            <a:avLst/>
          </a:prstGeom>
          <a:ln w="0">
            <a:noFill/>
          </a:ln>
        </p:spPr>
      </p:pic>
    </p:spTree>
  </p:cSld>
  <mc:AlternateContent>
    <mc:Choice Requires="p14">
      <p:transition spd="slow" p14:dur="2000"/>
    </mc:Choice>
    <mc:Fallback>
      <p:transition spd="slow"/>
    </mc:Fallback>
  </mc:AlternateContent>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277" name="CaixaDeTexto 46"/>
          <p:cNvSpPr/>
          <p:nvPr/>
        </p:nvSpPr>
        <p:spPr>
          <a:xfrm>
            <a:off x="559440" y="-234360"/>
            <a:ext cx="8256240" cy="112608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endParaRPr b="0" lang="pt-BR" sz="2000" spc="-1" strike="noStrike">
              <a:solidFill>
                <a:srgbClr val="000000"/>
              </a:solidFill>
              <a:latin typeface="Arial"/>
            </a:endParaRPr>
          </a:p>
          <a:p>
            <a:pPr algn="ctr">
              <a:lnSpc>
                <a:spcPct val="100000"/>
              </a:lnSpc>
            </a:pPr>
            <a:r>
              <a:rPr b="1" lang="pt-BR" sz="2400" spc="-41" strike="noStrike">
                <a:solidFill>
                  <a:srgbClr val="ffffff"/>
                </a:solidFill>
                <a:latin typeface="Calibri"/>
                <a:ea typeface="DejaVu Sans"/>
              </a:rPr>
              <a:t>PERFIS DE  ACESSO AO  NOVO SISTEMA DE PRESTAÇÃO DE CONTAS FEDERAL (AGILIZASUAS INTEGRADO AO BB GESTÃO ÁGIL)</a:t>
            </a:r>
            <a:endParaRPr b="0" lang="pt-BR" sz="2400" spc="-1" strike="noStrike">
              <a:solidFill>
                <a:srgbClr val="000000"/>
              </a:solidFill>
              <a:latin typeface="Arial"/>
            </a:endParaRPr>
          </a:p>
        </p:txBody>
      </p:sp>
      <p:pic>
        <p:nvPicPr>
          <p:cNvPr id="278" name="Imagem 23" descr=""/>
          <p:cNvPicPr/>
          <p:nvPr/>
        </p:nvPicPr>
        <p:blipFill>
          <a:blip r:embed="rId2"/>
          <a:stretch/>
        </p:blipFill>
        <p:spPr>
          <a:xfrm>
            <a:off x="5413680" y="5945400"/>
            <a:ext cx="3248280" cy="645120"/>
          </a:xfrm>
          <a:prstGeom prst="rect">
            <a:avLst/>
          </a:prstGeom>
          <a:ln w="0">
            <a:noFill/>
          </a:ln>
        </p:spPr>
      </p:pic>
      <p:sp>
        <p:nvSpPr>
          <p:cNvPr id="279" name="CaixaDeTexto 47"/>
          <p:cNvSpPr/>
          <p:nvPr/>
        </p:nvSpPr>
        <p:spPr>
          <a:xfrm>
            <a:off x="381960" y="1086120"/>
            <a:ext cx="8376480" cy="495684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r>
              <a:rPr b="1" lang="pt-PT" sz="1600" spc="-1" strike="noStrike">
                <a:solidFill>
                  <a:srgbClr val="ffffff"/>
                </a:solidFill>
                <a:latin typeface="Arial"/>
                <a:ea typeface="DejaVu Sans"/>
              </a:rPr>
              <a:t>1.Movimentação financeira</a:t>
            </a:r>
            <a:r>
              <a:rPr b="0" lang="pt-PT" sz="1600" spc="-1" strike="noStrike">
                <a:solidFill>
                  <a:srgbClr val="ffffff"/>
                </a:solidFill>
                <a:latin typeface="Arial"/>
                <a:ea typeface="DejaVu Sans"/>
              </a:rPr>
              <a:t>: possui as informações sobre os créditos e débitos da cada uma das contas correntes específicas dos Blocos de Financiamento, dos programas, das programações e demais transferências de recursos realizadas pelo FNAS;</a:t>
            </a:r>
            <a:endParaRPr b="0" lang="pt-BR" sz="1600" spc="-1" strike="noStrike">
              <a:solidFill>
                <a:srgbClr val="000000"/>
              </a:solidFill>
              <a:latin typeface="Arial"/>
            </a:endParaRPr>
          </a:p>
          <a:p>
            <a:pPr algn="just">
              <a:lnSpc>
                <a:spcPct val="100000"/>
              </a:lnSpc>
            </a:pPr>
            <a:r>
              <a:rPr b="1" lang="pt-PT" sz="1600" spc="-1" strike="noStrike">
                <a:solidFill>
                  <a:srgbClr val="ffffff"/>
                </a:solidFill>
                <a:latin typeface="Arial"/>
                <a:ea typeface="DejaVu Sans"/>
              </a:rPr>
              <a:t>2.Aplicação financeira: </a:t>
            </a:r>
            <a:r>
              <a:rPr b="0" lang="pt-PT" sz="1600" spc="-1" strike="noStrike">
                <a:solidFill>
                  <a:srgbClr val="ffffff"/>
                </a:solidFill>
                <a:latin typeface="Arial"/>
                <a:ea typeface="DejaVu Sans"/>
              </a:rPr>
              <a:t>apresenta as informações das movimentações das contas de aplicação financeira, com seus respectivos rendimentos;</a:t>
            </a:r>
            <a:endParaRPr b="0" lang="pt-BR" sz="1600" spc="-1" strike="noStrike">
              <a:solidFill>
                <a:srgbClr val="000000"/>
              </a:solidFill>
              <a:latin typeface="Arial"/>
            </a:endParaRPr>
          </a:p>
          <a:p>
            <a:pPr algn="just">
              <a:lnSpc>
                <a:spcPct val="100000"/>
              </a:lnSpc>
            </a:pPr>
            <a:r>
              <a:rPr b="1" lang="pt-PT" sz="1600" spc="-1" strike="noStrike">
                <a:solidFill>
                  <a:srgbClr val="ffffff"/>
                </a:solidFill>
                <a:latin typeface="Arial"/>
                <a:ea typeface="DejaVu Sans"/>
              </a:rPr>
              <a:t>3.Recursos próprios e recursos estaduais:</a:t>
            </a:r>
            <a:r>
              <a:rPr b="0" lang="pt-PT" sz="1600" spc="-1" strike="noStrike">
                <a:solidFill>
                  <a:srgbClr val="ffffff"/>
                </a:solidFill>
                <a:latin typeface="Arial"/>
                <a:ea typeface="DejaVu Sans"/>
              </a:rPr>
              <a:t> funcionalidade onde serão declaradas as destinações dos recursos próprios alocados e do cofinanciamento estadual no caso dos municípios;</a:t>
            </a:r>
            <a:endParaRPr b="0" lang="pt-BR" sz="1600" spc="-1" strike="noStrike">
              <a:solidFill>
                <a:srgbClr val="000000"/>
              </a:solidFill>
              <a:latin typeface="Arial"/>
            </a:endParaRPr>
          </a:p>
          <a:p>
            <a:pPr algn="just">
              <a:lnSpc>
                <a:spcPct val="100000"/>
              </a:lnSpc>
            </a:pPr>
            <a:r>
              <a:rPr b="1" lang="pt-PT" sz="1600" spc="-1" strike="noStrike">
                <a:solidFill>
                  <a:srgbClr val="ffffff"/>
                </a:solidFill>
                <a:latin typeface="Arial"/>
                <a:ea typeface="DejaVu Sans"/>
              </a:rPr>
              <a:t>4.Resumo executivo:</a:t>
            </a:r>
            <a:r>
              <a:rPr b="0" lang="pt-PT" sz="1600" spc="-1" strike="noStrike">
                <a:solidFill>
                  <a:srgbClr val="ffffff"/>
                </a:solidFill>
                <a:latin typeface="Arial"/>
                <a:ea typeface="DejaVu Sans"/>
              </a:rPr>
              <a:t> uma ferramenta de gestão, traz uma visão sobre as receitas, despesas e saldos, sob mais de um prisma, de forma a auxiliar o gestor em tomadas de decisão;</a:t>
            </a:r>
            <a:endParaRPr b="0" lang="pt-BR" sz="1600" spc="-1" strike="noStrike">
              <a:solidFill>
                <a:srgbClr val="000000"/>
              </a:solidFill>
              <a:latin typeface="Arial"/>
            </a:endParaRPr>
          </a:p>
          <a:p>
            <a:pPr algn="just">
              <a:lnSpc>
                <a:spcPct val="100000"/>
              </a:lnSpc>
            </a:pPr>
            <a:r>
              <a:rPr b="1" lang="pt-PT" sz="1600" spc="-1" strike="noStrike">
                <a:solidFill>
                  <a:srgbClr val="ffffff"/>
                </a:solidFill>
                <a:latin typeface="Arial"/>
                <a:ea typeface="DejaVu Sans"/>
              </a:rPr>
              <a:t>5.Comentário do gestor:</a:t>
            </a:r>
            <a:r>
              <a:rPr b="0" lang="pt-PT" sz="1600" spc="-1" strike="noStrike">
                <a:solidFill>
                  <a:srgbClr val="ffffff"/>
                </a:solidFill>
                <a:latin typeface="Arial"/>
                <a:ea typeface="DejaVu Sans"/>
              </a:rPr>
              <a:t> é o local em que o usuário poderá descrever suas observações acerca da execução dos recursos ou do preenchimento da prestação de contas, de forma a elucidar pontos que sejam necessários apresentação de justificativas ou explicações;</a:t>
            </a:r>
            <a:endParaRPr b="0" lang="pt-BR" sz="1600" spc="-1" strike="noStrike">
              <a:solidFill>
                <a:srgbClr val="000000"/>
              </a:solidFill>
              <a:latin typeface="Arial"/>
            </a:endParaRPr>
          </a:p>
          <a:p>
            <a:pPr algn="just">
              <a:lnSpc>
                <a:spcPct val="100000"/>
              </a:lnSpc>
            </a:pPr>
            <a:r>
              <a:rPr b="1" lang="pt-PT" sz="1600" spc="-1" strike="noStrike">
                <a:solidFill>
                  <a:srgbClr val="ffffff"/>
                </a:solidFill>
                <a:latin typeface="Arial"/>
                <a:ea typeface="DejaVu Sans"/>
              </a:rPr>
              <a:t>6.Pendências de preenchimento:</a:t>
            </a:r>
            <a:r>
              <a:rPr b="0" lang="pt-PT" sz="1600" spc="-1" strike="noStrike">
                <a:solidFill>
                  <a:srgbClr val="ffffff"/>
                </a:solidFill>
                <a:latin typeface="Arial"/>
                <a:ea typeface="DejaVu Sans"/>
              </a:rPr>
              <a:t> nessa funcionalidade, o usuário vai poder conferir se existem pendências de preenchimento nas suas prestações de contas, apontando o problema e como solucioná-lo; e</a:t>
            </a:r>
            <a:endParaRPr b="0" lang="pt-BR" sz="1600" spc="-1" strike="noStrike">
              <a:solidFill>
                <a:srgbClr val="000000"/>
              </a:solidFill>
              <a:latin typeface="Arial"/>
            </a:endParaRPr>
          </a:p>
          <a:p>
            <a:pPr>
              <a:lnSpc>
                <a:spcPct val="100000"/>
              </a:lnSpc>
            </a:pPr>
            <a:r>
              <a:rPr b="1" lang="pt-PT" sz="1600" spc="-1" strike="noStrike">
                <a:solidFill>
                  <a:srgbClr val="ffffff"/>
                </a:solidFill>
                <a:latin typeface="Arial"/>
                <a:ea typeface="DejaVu Sans"/>
              </a:rPr>
              <a:t>7. Finalização de prestação de contas:</a:t>
            </a:r>
            <a:r>
              <a:rPr b="0" lang="pt-PT" sz="1600" spc="-1" strike="noStrike">
                <a:solidFill>
                  <a:srgbClr val="ffffff"/>
                </a:solidFill>
                <a:latin typeface="Arial"/>
                <a:ea typeface="DejaVu Sans"/>
              </a:rPr>
              <a:t> funcionalidade que o gestor irá utilizar para finalizar cada tipo de prestação de contas, encaminhando- a para o respectivo Conselho de Assistência Social emitir seu parecer</a:t>
            </a:r>
            <a:endParaRPr b="0" lang="pt-BR" sz="1600" spc="-1" strike="noStrike">
              <a:solidFill>
                <a:srgbClr val="000000"/>
              </a:solidFill>
              <a:latin typeface="Arial"/>
            </a:endParaRPr>
          </a:p>
        </p:txBody>
      </p:sp>
      <p:sp>
        <p:nvSpPr>
          <p:cNvPr id="280" name="Retângulo 20"/>
          <p:cNvSpPr/>
          <p:nvPr/>
        </p:nvSpPr>
        <p:spPr>
          <a:xfrm>
            <a:off x="180000" y="1980000"/>
            <a:ext cx="7744680" cy="126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endParaRPr b="0" lang="pt-BR" sz="1400" spc="-1" strike="noStrike">
              <a:solidFill>
                <a:srgbClr val="000000"/>
              </a:solidFill>
              <a:latin typeface="Arial"/>
            </a:endParaRPr>
          </a:p>
          <a:p>
            <a:pPr>
              <a:lnSpc>
                <a:spcPct val="100000"/>
              </a:lnSpc>
            </a:pPr>
            <a:endParaRPr b="0" lang="pt-BR" sz="14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p:txBody>
      </p:sp>
      <p:sp>
        <p:nvSpPr>
          <p:cNvPr id="281" name="Rectangle 18"/>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sp>
        <p:nvSpPr>
          <p:cNvPr id="282" name="Retângulo 204"/>
          <p:cNvSpPr/>
          <p:nvPr/>
        </p:nvSpPr>
        <p:spPr>
          <a:xfrm>
            <a:off x="360000" y="2765880"/>
            <a:ext cx="8455680" cy="390204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283" name="Retângulo 206"/>
          <p:cNvSpPr/>
          <p:nvPr/>
        </p:nvSpPr>
        <p:spPr>
          <a:xfrm>
            <a:off x="180000" y="4525200"/>
            <a:ext cx="8096040" cy="19508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pt-BR" sz="1800" spc="-1" strike="noStrike">
              <a:solidFill>
                <a:srgbClr val="000000"/>
              </a:solidFill>
              <a:latin typeface="Arial"/>
            </a:endParaRPr>
          </a:p>
          <a:p>
            <a:pPr>
              <a:lnSpc>
                <a:spcPct val="100000"/>
              </a:lnSpc>
            </a:pPr>
            <a:endParaRPr b="0" lang="pt-B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284" name="CaixaDeTexto 46"/>
          <p:cNvSpPr/>
          <p:nvPr/>
        </p:nvSpPr>
        <p:spPr>
          <a:xfrm>
            <a:off x="251640" y="0"/>
            <a:ext cx="8712720" cy="112608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endParaRPr b="0" lang="pt-BR" sz="2000" spc="-1" strike="noStrike">
              <a:solidFill>
                <a:srgbClr val="000000"/>
              </a:solidFill>
              <a:latin typeface="Arial"/>
            </a:endParaRPr>
          </a:p>
          <a:p>
            <a:pPr algn="ctr">
              <a:lnSpc>
                <a:spcPct val="100000"/>
              </a:lnSpc>
            </a:pPr>
            <a:r>
              <a:rPr b="1" lang="pt-BR" sz="2400" spc="-41" strike="noStrike">
                <a:solidFill>
                  <a:srgbClr val="ffffff"/>
                </a:solidFill>
                <a:latin typeface="Calibri"/>
                <a:ea typeface="DejaVu Sans"/>
              </a:rPr>
              <a:t>PERFIS DE  ACESSO AO  NOVO SISTEMA DE PRESTAÇÃO DE CONTAS FEDERAL (AGILIZASUAS INTEGRADO AO BB GESTÃO ÁGIL)</a:t>
            </a:r>
            <a:endParaRPr b="0" lang="pt-BR" sz="2400" spc="-1" strike="noStrike">
              <a:solidFill>
                <a:srgbClr val="000000"/>
              </a:solidFill>
              <a:latin typeface="Arial"/>
            </a:endParaRPr>
          </a:p>
        </p:txBody>
      </p:sp>
      <p:sp>
        <p:nvSpPr>
          <p:cNvPr id="285" name="CaixaDeTexto 47"/>
          <p:cNvSpPr/>
          <p:nvPr/>
        </p:nvSpPr>
        <p:spPr>
          <a:xfrm>
            <a:off x="786960" y="1731960"/>
            <a:ext cx="7744680" cy="1460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
        <p:nvSpPr>
          <p:cNvPr id="286" name="Retângulo 20"/>
          <p:cNvSpPr/>
          <p:nvPr/>
        </p:nvSpPr>
        <p:spPr>
          <a:xfrm>
            <a:off x="180000" y="1980000"/>
            <a:ext cx="7744680" cy="126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endParaRPr b="0" lang="pt-BR" sz="1400" spc="-1" strike="noStrike">
              <a:solidFill>
                <a:srgbClr val="000000"/>
              </a:solidFill>
              <a:latin typeface="Arial"/>
            </a:endParaRPr>
          </a:p>
          <a:p>
            <a:pPr>
              <a:lnSpc>
                <a:spcPct val="100000"/>
              </a:lnSpc>
            </a:pPr>
            <a:endParaRPr b="0" lang="pt-BR" sz="14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p:txBody>
      </p:sp>
      <p:sp>
        <p:nvSpPr>
          <p:cNvPr id="287" name="Rectangle 18"/>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sp>
        <p:nvSpPr>
          <p:cNvPr id="288" name="Retângulo 204"/>
          <p:cNvSpPr/>
          <p:nvPr/>
        </p:nvSpPr>
        <p:spPr>
          <a:xfrm>
            <a:off x="360000" y="2765880"/>
            <a:ext cx="8455680" cy="390204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289" name="Retângulo 206"/>
          <p:cNvSpPr/>
          <p:nvPr/>
        </p:nvSpPr>
        <p:spPr>
          <a:xfrm>
            <a:off x="180000" y="4525200"/>
            <a:ext cx="8096040" cy="19508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pt-BR" sz="1800" spc="-1" strike="noStrike">
              <a:solidFill>
                <a:srgbClr val="000000"/>
              </a:solidFill>
              <a:latin typeface="Arial"/>
            </a:endParaRPr>
          </a:p>
          <a:p>
            <a:pPr>
              <a:lnSpc>
                <a:spcPct val="100000"/>
              </a:lnSpc>
            </a:pPr>
            <a:endParaRPr b="0" lang="pt-BR" sz="1800" spc="-1" strike="noStrike">
              <a:solidFill>
                <a:srgbClr val="000000"/>
              </a:solidFill>
              <a:latin typeface="Arial"/>
            </a:endParaRPr>
          </a:p>
        </p:txBody>
      </p:sp>
      <p:sp>
        <p:nvSpPr>
          <p:cNvPr id="290" name="Retângulo 1"/>
          <p:cNvSpPr/>
          <p:nvPr/>
        </p:nvSpPr>
        <p:spPr>
          <a:xfrm>
            <a:off x="-396720" y="1268640"/>
            <a:ext cx="9144720" cy="1461240"/>
          </a:xfrm>
          <a:prstGeom prst="rect">
            <a:avLst/>
          </a:prstGeom>
          <a:noFill/>
          <a:ln w="0">
            <a:noFill/>
          </a:ln>
        </p:spPr>
        <p:style>
          <a:lnRef idx="0"/>
          <a:fillRef idx="0"/>
          <a:effectRef idx="0"/>
          <a:fontRef idx="minor"/>
        </p:style>
        <p:txBody>
          <a:bodyPr lIns="90000" rIns="90000" tIns="45000" bIns="45000" anchor="t">
            <a:spAutoFit/>
          </a:bodyPr>
          <a:p>
            <a:pPr marL="810720" indent="448920" algn="just">
              <a:lnSpc>
                <a:spcPct val="100000"/>
              </a:lnSpc>
              <a:tabLst>
                <a:tab algn="l" pos="0"/>
              </a:tabLst>
            </a:pPr>
            <a:r>
              <a:rPr b="0" lang="pt-PT" sz="1800" spc="-1" strike="noStrike">
                <a:solidFill>
                  <a:srgbClr val="ffffff"/>
                </a:solidFill>
                <a:latin typeface="Arial"/>
                <a:ea typeface="DejaVu Sans"/>
              </a:rPr>
              <a:t>Uma vez selecionada a conta corrente(Movimentação), a pesquisa é efetuada automaticamente, sem a necessidade de pressionar outro botão. Como resultado da pesquisa, é apresentado um extrato da movimentação financeira da conta corrente, tal qual um extrato bancário, com as informações cadastradas no BB Gestão Ágil.</a:t>
            </a:r>
            <a:endParaRPr b="0" lang="pt-BR" sz="1800" spc="-1" strike="noStrike">
              <a:solidFill>
                <a:srgbClr val="000000"/>
              </a:solidFill>
              <a:latin typeface="Arial"/>
            </a:endParaRPr>
          </a:p>
        </p:txBody>
      </p:sp>
      <p:grpSp>
        <p:nvGrpSpPr>
          <p:cNvPr id="291" name="Group 119"/>
          <p:cNvGrpSpPr/>
          <p:nvPr/>
        </p:nvGrpSpPr>
        <p:grpSpPr>
          <a:xfrm>
            <a:off x="1403640" y="3141000"/>
            <a:ext cx="6270840" cy="3216240"/>
            <a:chOff x="1403640" y="3141000"/>
            <a:chExt cx="6270840" cy="3216240"/>
          </a:xfrm>
        </p:grpSpPr>
        <p:pic>
          <p:nvPicPr>
            <p:cNvPr id="292" name="Image 120" descr=""/>
            <p:cNvPicPr/>
            <p:nvPr/>
          </p:nvPicPr>
          <p:blipFill>
            <a:blip r:embed="rId2"/>
            <a:stretch/>
          </p:blipFill>
          <p:spPr>
            <a:xfrm>
              <a:off x="1403640" y="3141000"/>
              <a:ext cx="6270840" cy="3049920"/>
            </a:xfrm>
            <a:prstGeom prst="rect">
              <a:avLst/>
            </a:prstGeom>
            <a:ln w="0">
              <a:noFill/>
            </a:ln>
          </p:spPr>
        </p:pic>
        <p:sp>
          <p:nvSpPr>
            <p:cNvPr id="293" name="Graphic 121"/>
            <p:cNvSpPr/>
            <p:nvPr/>
          </p:nvSpPr>
          <p:spPr>
            <a:xfrm>
              <a:off x="4825080" y="3463200"/>
              <a:ext cx="390960" cy="304920"/>
            </a:xfrm>
            <a:custGeom>
              <a:avLst/>
              <a:gdLst>
                <a:gd name="textAreaLeft" fmla="*/ 0 w 390960"/>
                <a:gd name="textAreaRight" fmla="*/ 392400 w 390960"/>
                <a:gd name="textAreaTop" fmla="*/ 0 h 304920"/>
                <a:gd name="textAreaBottom" fmla="*/ 306360 h 304920"/>
              </a:gdLst>
              <a:ahLst/>
              <a:rect l="textAreaLeft" t="textAreaTop" r="textAreaRight" b="textAreaBottom"/>
              <a:pathLst>
                <a:path w="337820" h="374650">
                  <a:moveTo>
                    <a:pt x="168910" y="0"/>
                  </a:moveTo>
                  <a:lnTo>
                    <a:pt x="123986" y="6688"/>
                  </a:lnTo>
                  <a:lnTo>
                    <a:pt x="83631" y="25564"/>
                  </a:lnTo>
                  <a:lnTo>
                    <a:pt x="49450" y="54848"/>
                  </a:lnTo>
                  <a:lnTo>
                    <a:pt x="23048" y="92757"/>
                  </a:lnTo>
                  <a:lnTo>
                    <a:pt x="6029" y="137509"/>
                  </a:lnTo>
                  <a:lnTo>
                    <a:pt x="0" y="187325"/>
                  </a:lnTo>
                  <a:lnTo>
                    <a:pt x="6029" y="237096"/>
                  </a:lnTo>
                  <a:lnTo>
                    <a:pt x="23048" y="281836"/>
                  </a:lnTo>
                  <a:lnTo>
                    <a:pt x="49450" y="319754"/>
                  </a:lnTo>
                  <a:lnTo>
                    <a:pt x="83631" y="349057"/>
                  </a:lnTo>
                  <a:lnTo>
                    <a:pt x="123986" y="367953"/>
                  </a:lnTo>
                  <a:lnTo>
                    <a:pt x="168910" y="374650"/>
                  </a:lnTo>
                  <a:lnTo>
                    <a:pt x="213833" y="367953"/>
                  </a:lnTo>
                  <a:lnTo>
                    <a:pt x="254188" y="349057"/>
                  </a:lnTo>
                  <a:lnTo>
                    <a:pt x="288369" y="319754"/>
                  </a:lnTo>
                  <a:lnTo>
                    <a:pt x="314771" y="281836"/>
                  </a:lnTo>
                  <a:lnTo>
                    <a:pt x="331790" y="237096"/>
                  </a:lnTo>
                  <a:lnTo>
                    <a:pt x="337820" y="187325"/>
                  </a:lnTo>
                  <a:lnTo>
                    <a:pt x="331790" y="137509"/>
                  </a:lnTo>
                  <a:lnTo>
                    <a:pt x="314771" y="92757"/>
                  </a:lnTo>
                  <a:lnTo>
                    <a:pt x="288369" y="54848"/>
                  </a:lnTo>
                  <a:lnTo>
                    <a:pt x="254188" y="25564"/>
                  </a:lnTo>
                  <a:lnTo>
                    <a:pt x="213833" y="6688"/>
                  </a:lnTo>
                  <a:lnTo>
                    <a:pt x="168910" y="0"/>
                  </a:lnTo>
                  <a:close/>
                </a:path>
              </a:pathLst>
            </a:custGeom>
            <a:solidFill>
              <a:srgbClr val="ff0000"/>
            </a:solidFill>
            <a:ln w="0">
              <a:noFill/>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294" name="Graphic 122"/>
            <p:cNvSpPr/>
            <p:nvPr/>
          </p:nvSpPr>
          <p:spPr>
            <a:xfrm>
              <a:off x="4825080" y="3463200"/>
              <a:ext cx="390960" cy="304920"/>
            </a:xfrm>
            <a:custGeom>
              <a:avLst/>
              <a:gdLst>
                <a:gd name="textAreaLeft" fmla="*/ 0 w 390960"/>
                <a:gd name="textAreaRight" fmla="*/ 392400 w 390960"/>
                <a:gd name="textAreaTop" fmla="*/ 0 h 304920"/>
                <a:gd name="textAreaBottom" fmla="*/ 306360 h 304920"/>
              </a:gdLst>
              <a:ahLst/>
              <a:rect l="textAreaLeft" t="textAreaTop" r="textAreaRight" b="textAreaBottom"/>
              <a:pathLst>
                <a:path w="337820" h="374650">
                  <a:moveTo>
                    <a:pt x="0" y="187325"/>
                  </a:moveTo>
                  <a:lnTo>
                    <a:pt x="6029" y="137509"/>
                  </a:lnTo>
                  <a:lnTo>
                    <a:pt x="23048" y="92757"/>
                  </a:lnTo>
                  <a:lnTo>
                    <a:pt x="49450" y="54848"/>
                  </a:lnTo>
                  <a:lnTo>
                    <a:pt x="83631" y="25564"/>
                  </a:lnTo>
                  <a:lnTo>
                    <a:pt x="123986" y="6688"/>
                  </a:lnTo>
                  <a:lnTo>
                    <a:pt x="168910" y="0"/>
                  </a:lnTo>
                  <a:lnTo>
                    <a:pt x="213833" y="6688"/>
                  </a:lnTo>
                  <a:lnTo>
                    <a:pt x="254188" y="25564"/>
                  </a:lnTo>
                  <a:lnTo>
                    <a:pt x="288369" y="54848"/>
                  </a:lnTo>
                  <a:lnTo>
                    <a:pt x="314771" y="92757"/>
                  </a:lnTo>
                  <a:lnTo>
                    <a:pt x="331790" y="137509"/>
                  </a:lnTo>
                  <a:lnTo>
                    <a:pt x="337820" y="187325"/>
                  </a:lnTo>
                  <a:lnTo>
                    <a:pt x="331790" y="237096"/>
                  </a:lnTo>
                  <a:lnTo>
                    <a:pt x="314771" y="281836"/>
                  </a:lnTo>
                  <a:lnTo>
                    <a:pt x="288369" y="319754"/>
                  </a:lnTo>
                  <a:lnTo>
                    <a:pt x="254188" y="349057"/>
                  </a:lnTo>
                  <a:lnTo>
                    <a:pt x="213833" y="367953"/>
                  </a:lnTo>
                  <a:lnTo>
                    <a:pt x="168910" y="374650"/>
                  </a:lnTo>
                  <a:lnTo>
                    <a:pt x="123986" y="367953"/>
                  </a:lnTo>
                  <a:lnTo>
                    <a:pt x="83631" y="349057"/>
                  </a:lnTo>
                  <a:lnTo>
                    <a:pt x="49450" y="319754"/>
                  </a:lnTo>
                  <a:lnTo>
                    <a:pt x="23048" y="281836"/>
                  </a:lnTo>
                  <a:lnTo>
                    <a:pt x="6029" y="237096"/>
                  </a:lnTo>
                  <a:lnTo>
                    <a:pt x="0" y="187325"/>
                  </a:lnTo>
                  <a:close/>
                </a:path>
              </a:pathLst>
            </a:custGeom>
            <a:noFill/>
            <a:ln w="12700">
              <a:solidFill>
                <a:srgbClr val="172c51"/>
              </a:solidFill>
              <a:round/>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295" name="Graphic 123"/>
            <p:cNvSpPr/>
            <p:nvPr/>
          </p:nvSpPr>
          <p:spPr>
            <a:xfrm>
              <a:off x="6359400" y="3764160"/>
              <a:ext cx="390960" cy="325440"/>
            </a:xfrm>
            <a:custGeom>
              <a:avLst/>
              <a:gdLst>
                <a:gd name="textAreaLeft" fmla="*/ 0 w 390960"/>
                <a:gd name="textAreaRight" fmla="*/ 392400 w 390960"/>
                <a:gd name="textAreaTop" fmla="*/ 0 h 325440"/>
                <a:gd name="textAreaBottom" fmla="*/ 326880 h 325440"/>
              </a:gdLst>
              <a:ahLst/>
              <a:rect l="textAreaLeft" t="textAreaTop" r="textAreaRight" b="textAreaBottom"/>
              <a:pathLst>
                <a:path w="337820" h="400050">
                  <a:moveTo>
                    <a:pt x="168910" y="0"/>
                  </a:moveTo>
                  <a:lnTo>
                    <a:pt x="123986" y="7143"/>
                  </a:lnTo>
                  <a:lnTo>
                    <a:pt x="83631" y="27304"/>
                  </a:lnTo>
                  <a:lnTo>
                    <a:pt x="49450" y="58578"/>
                  </a:lnTo>
                  <a:lnTo>
                    <a:pt x="23048" y="99059"/>
                  </a:lnTo>
                  <a:lnTo>
                    <a:pt x="6029" y="146843"/>
                  </a:lnTo>
                  <a:lnTo>
                    <a:pt x="0" y="200025"/>
                  </a:lnTo>
                  <a:lnTo>
                    <a:pt x="6029" y="253206"/>
                  </a:lnTo>
                  <a:lnTo>
                    <a:pt x="23048" y="300990"/>
                  </a:lnTo>
                  <a:lnTo>
                    <a:pt x="49450" y="341471"/>
                  </a:lnTo>
                  <a:lnTo>
                    <a:pt x="83631" y="372745"/>
                  </a:lnTo>
                  <a:lnTo>
                    <a:pt x="123986" y="392906"/>
                  </a:lnTo>
                  <a:lnTo>
                    <a:pt x="168910" y="400050"/>
                  </a:lnTo>
                  <a:lnTo>
                    <a:pt x="213833" y="392906"/>
                  </a:lnTo>
                  <a:lnTo>
                    <a:pt x="254188" y="372745"/>
                  </a:lnTo>
                  <a:lnTo>
                    <a:pt x="288369" y="341471"/>
                  </a:lnTo>
                  <a:lnTo>
                    <a:pt x="314771" y="300990"/>
                  </a:lnTo>
                  <a:lnTo>
                    <a:pt x="331790" y="253206"/>
                  </a:lnTo>
                  <a:lnTo>
                    <a:pt x="337820" y="200025"/>
                  </a:lnTo>
                  <a:lnTo>
                    <a:pt x="331790" y="146843"/>
                  </a:lnTo>
                  <a:lnTo>
                    <a:pt x="314771" y="99059"/>
                  </a:lnTo>
                  <a:lnTo>
                    <a:pt x="288369" y="58578"/>
                  </a:lnTo>
                  <a:lnTo>
                    <a:pt x="254188" y="27304"/>
                  </a:lnTo>
                  <a:lnTo>
                    <a:pt x="213833" y="7143"/>
                  </a:lnTo>
                  <a:lnTo>
                    <a:pt x="168910" y="0"/>
                  </a:lnTo>
                  <a:close/>
                </a:path>
              </a:pathLst>
            </a:custGeom>
            <a:solidFill>
              <a:srgbClr val="ff0000"/>
            </a:solidFill>
            <a:ln w="0">
              <a:noFill/>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296" name="Graphic 124"/>
            <p:cNvSpPr/>
            <p:nvPr/>
          </p:nvSpPr>
          <p:spPr>
            <a:xfrm>
              <a:off x="6359400" y="3764160"/>
              <a:ext cx="390960" cy="325440"/>
            </a:xfrm>
            <a:custGeom>
              <a:avLst/>
              <a:gdLst>
                <a:gd name="textAreaLeft" fmla="*/ 0 w 390960"/>
                <a:gd name="textAreaRight" fmla="*/ 392400 w 390960"/>
                <a:gd name="textAreaTop" fmla="*/ 0 h 325440"/>
                <a:gd name="textAreaBottom" fmla="*/ 326880 h 325440"/>
              </a:gdLst>
              <a:ahLst/>
              <a:rect l="textAreaLeft" t="textAreaTop" r="textAreaRight" b="textAreaBottom"/>
              <a:pathLst>
                <a:path w="337820" h="400050">
                  <a:moveTo>
                    <a:pt x="0" y="200025"/>
                  </a:moveTo>
                  <a:lnTo>
                    <a:pt x="6029" y="146843"/>
                  </a:lnTo>
                  <a:lnTo>
                    <a:pt x="23048" y="99059"/>
                  </a:lnTo>
                  <a:lnTo>
                    <a:pt x="49450" y="58578"/>
                  </a:lnTo>
                  <a:lnTo>
                    <a:pt x="83631" y="27304"/>
                  </a:lnTo>
                  <a:lnTo>
                    <a:pt x="123986" y="7143"/>
                  </a:lnTo>
                  <a:lnTo>
                    <a:pt x="168910" y="0"/>
                  </a:lnTo>
                  <a:lnTo>
                    <a:pt x="213833" y="7143"/>
                  </a:lnTo>
                  <a:lnTo>
                    <a:pt x="254188" y="27304"/>
                  </a:lnTo>
                  <a:lnTo>
                    <a:pt x="288369" y="58578"/>
                  </a:lnTo>
                  <a:lnTo>
                    <a:pt x="314771" y="99059"/>
                  </a:lnTo>
                  <a:lnTo>
                    <a:pt x="331790" y="146843"/>
                  </a:lnTo>
                  <a:lnTo>
                    <a:pt x="337820" y="200025"/>
                  </a:lnTo>
                  <a:lnTo>
                    <a:pt x="331790" y="253206"/>
                  </a:lnTo>
                  <a:lnTo>
                    <a:pt x="314771" y="300990"/>
                  </a:lnTo>
                  <a:lnTo>
                    <a:pt x="288369" y="341471"/>
                  </a:lnTo>
                  <a:lnTo>
                    <a:pt x="254188" y="372745"/>
                  </a:lnTo>
                  <a:lnTo>
                    <a:pt x="213833" y="392906"/>
                  </a:lnTo>
                  <a:lnTo>
                    <a:pt x="168910" y="400050"/>
                  </a:lnTo>
                  <a:lnTo>
                    <a:pt x="123986" y="392906"/>
                  </a:lnTo>
                  <a:lnTo>
                    <a:pt x="83631" y="372745"/>
                  </a:lnTo>
                  <a:lnTo>
                    <a:pt x="49450" y="341471"/>
                  </a:lnTo>
                  <a:lnTo>
                    <a:pt x="23048" y="300990"/>
                  </a:lnTo>
                  <a:lnTo>
                    <a:pt x="6029" y="253206"/>
                  </a:lnTo>
                  <a:lnTo>
                    <a:pt x="0" y="200025"/>
                  </a:lnTo>
                  <a:close/>
                </a:path>
              </a:pathLst>
            </a:custGeom>
            <a:noFill/>
            <a:ln w="12699">
              <a:solidFill>
                <a:srgbClr val="172c51"/>
              </a:solidFill>
              <a:round/>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297" name="Graphic 125"/>
            <p:cNvSpPr/>
            <p:nvPr/>
          </p:nvSpPr>
          <p:spPr>
            <a:xfrm>
              <a:off x="4329360" y="4073760"/>
              <a:ext cx="390960" cy="304920"/>
            </a:xfrm>
            <a:custGeom>
              <a:avLst/>
              <a:gdLst>
                <a:gd name="textAreaLeft" fmla="*/ 0 w 390960"/>
                <a:gd name="textAreaRight" fmla="*/ 392400 w 390960"/>
                <a:gd name="textAreaTop" fmla="*/ 0 h 304920"/>
                <a:gd name="textAreaBottom" fmla="*/ 306360 h 304920"/>
              </a:gdLst>
              <a:ahLst/>
              <a:rect l="textAreaLeft" t="textAreaTop" r="textAreaRight" b="textAreaBottom"/>
              <a:pathLst>
                <a:path w="337820" h="374650">
                  <a:moveTo>
                    <a:pt x="168910" y="0"/>
                  </a:moveTo>
                  <a:lnTo>
                    <a:pt x="123986" y="6688"/>
                  </a:lnTo>
                  <a:lnTo>
                    <a:pt x="83631" y="25564"/>
                  </a:lnTo>
                  <a:lnTo>
                    <a:pt x="49450" y="54848"/>
                  </a:lnTo>
                  <a:lnTo>
                    <a:pt x="23048" y="92757"/>
                  </a:lnTo>
                  <a:lnTo>
                    <a:pt x="6029" y="137509"/>
                  </a:lnTo>
                  <a:lnTo>
                    <a:pt x="0" y="187325"/>
                  </a:lnTo>
                  <a:lnTo>
                    <a:pt x="6029" y="237096"/>
                  </a:lnTo>
                  <a:lnTo>
                    <a:pt x="23048" y="281836"/>
                  </a:lnTo>
                  <a:lnTo>
                    <a:pt x="49450" y="319754"/>
                  </a:lnTo>
                  <a:lnTo>
                    <a:pt x="83631" y="349057"/>
                  </a:lnTo>
                  <a:lnTo>
                    <a:pt x="123986" y="367953"/>
                  </a:lnTo>
                  <a:lnTo>
                    <a:pt x="168910" y="374650"/>
                  </a:lnTo>
                  <a:lnTo>
                    <a:pt x="213833" y="367953"/>
                  </a:lnTo>
                  <a:lnTo>
                    <a:pt x="254188" y="349057"/>
                  </a:lnTo>
                  <a:lnTo>
                    <a:pt x="288369" y="319754"/>
                  </a:lnTo>
                  <a:lnTo>
                    <a:pt x="314771" y="281836"/>
                  </a:lnTo>
                  <a:lnTo>
                    <a:pt x="331790" y="237096"/>
                  </a:lnTo>
                  <a:lnTo>
                    <a:pt x="337820" y="187325"/>
                  </a:lnTo>
                  <a:lnTo>
                    <a:pt x="331790" y="137509"/>
                  </a:lnTo>
                  <a:lnTo>
                    <a:pt x="314771" y="92757"/>
                  </a:lnTo>
                  <a:lnTo>
                    <a:pt x="288369" y="54848"/>
                  </a:lnTo>
                  <a:lnTo>
                    <a:pt x="254188" y="25564"/>
                  </a:lnTo>
                  <a:lnTo>
                    <a:pt x="213833" y="6688"/>
                  </a:lnTo>
                  <a:lnTo>
                    <a:pt x="168910" y="0"/>
                  </a:lnTo>
                  <a:close/>
                </a:path>
              </a:pathLst>
            </a:custGeom>
            <a:solidFill>
              <a:srgbClr val="ff0000"/>
            </a:solidFill>
            <a:ln w="0">
              <a:noFill/>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298" name="Graphic 126"/>
            <p:cNvSpPr/>
            <p:nvPr/>
          </p:nvSpPr>
          <p:spPr>
            <a:xfrm>
              <a:off x="4329360" y="4073760"/>
              <a:ext cx="390960" cy="304920"/>
            </a:xfrm>
            <a:custGeom>
              <a:avLst/>
              <a:gdLst>
                <a:gd name="textAreaLeft" fmla="*/ 0 w 390960"/>
                <a:gd name="textAreaRight" fmla="*/ 392400 w 390960"/>
                <a:gd name="textAreaTop" fmla="*/ 0 h 304920"/>
                <a:gd name="textAreaBottom" fmla="*/ 306360 h 304920"/>
              </a:gdLst>
              <a:ahLst/>
              <a:rect l="textAreaLeft" t="textAreaTop" r="textAreaRight" b="textAreaBottom"/>
              <a:pathLst>
                <a:path w="337820" h="374650">
                  <a:moveTo>
                    <a:pt x="0" y="187325"/>
                  </a:moveTo>
                  <a:lnTo>
                    <a:pt x="6029" y="137509"/>
                  </a:lnTo>
                  <a:lnTo>
                    <a:pt x="23048" y="92757"/>
                  </a:lnTo>
                  <a:lnTo>
                    <a:pt x="49450" y="54848"/>
                  </a:lnTo>
                  <a:lnTo>
                    <a:pt x="83631" y="25564"/>
                  </a:lnTo>
                  <a:lnTo>
                    <a:pt x="123986" y="6688"/>
                  </a:lnTo>
                  <a:lnTo>
                    <a:pt x="168910" y="0"/>
                  </a:lnTo>
                  <a:lnTo>
                    <a:pt x="213833" y="6688"/>
                  </a:lnTo>
                  <a:lnTo>
                    <a:pt x="254188" y="25564"/>
                  </a:lnTo>
                  <a:lnTo>
                    <a:pt x="288369" y="54848"/>
                  </a:lnTo>
                  <a:lnTo>
                    <a:pt x="314771" y="92757"/>
                  </a:lnTo>
                  <a:lnTo>
                    <a:pt x="331790" y="137509"/>
                  </a:lnTo>
                  <a:lnTo>
                    <a:pt x="337820" y="187325"/>
                  </a:lnTo>
                  <a:lnTo>
                    <a:pt x="331790" y="237096"/>
                  </a:lnTo>
                  <a:lnTo>
                    <a:pt x="314771" y="281836"/>
                  </a:lnTo>
                  <a:lnTo>
                    <a:pt x="288369" y="319754"/>
                  </a:lnTo>
                  <a:lnTo>
                    <a:pt x="254188" y="349057"/>
                  </a:lnTo>
                  <a:lnTo>
                    <a:pt x="213833" y="367953"/>
                  </a:lnTo>
                  <a:lnTo>
                    <a:pt x="168910" y="374650"/>
                  </a:lnTo>
                  <a:lnTo>
                    <a:pt x="123986" y="367953"/>
                  </a:lnTo>
                  <a:lnTo>
                    <a:pt x="83631" y="349057"/>
                  </a:lnTo>
                  <a:lnTo>
                    <a:pt x="49450" y="319754"/>
                  </a:lnTo>
                  <a:lnTo>
                    <a:pt x="23048" y="281836"/>
                  </a:lnTo>
                  <a:lnTo>
                    <a:pt x="6029" y="237096"/>
                  </a:lnTo>
                  <a:lnTo>
                    <a:pt x="0" y="187325"/>
                  </a:lnTo>
                  <a:close/>
                </a:path>
              </a:pathLst>
            </a:custGeom>
            <a:noFill/>
            <a:ln w="12700">
              <a:solidFill>
                <a:srgbClr val="172c51"/>
              </a:solidFill>
              <a:round/>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299" name="Graphic 127"/>
            <p:cNvSpPr/>
            <p:nvPr/>
          </p:nvSpPr>
          <p:spPr>
            <a:xfrm>
              <a:off x="5090760" y="4282920"/>
              <a:ext cx="390960" cy="289440"/>
            </a:xfrm>
            <a:custGeom>
              <a:avLst/>
              <a:gdLst>
                <a:gd name="textAreaLeft" fmla="*/ 0 w 390960"/>
                <a:gd name="textAreaRight" fmla="*/ 392400 w 390960"/>
                <a:gd name="textAreaTop" fmla="*/ 0 h 289440"/>
                <a:gd name="textAreaBottom" fmla="*/ 290880 h 289440"/>
              </a:gdLst>
              <a:ahLst/>
              <a:rect l="textAreaLeft" t="textAreaTop" r="textAreaRight" b="textAreaBottom"/>
              <a:pathLst>
                <a:path w="337820" h="355600">
                  <a:moveTo>
                    <a:pt x="168910" y="0"/>
                  </a:moveTo>
                  <a:lnTo>
                    <a:pt x="123986" y="6352"/>
                  </a:lnTo>
                  <a:lnTo>
                    <a:pt x="83631" y="24280"/>
                  </a:lnTo>
                  <a:lnTo>
                    <a:pt x="49450" y="52085"/>
                  </a:lnTo>
                  <a:lnTo>
                    <a:pt x="23048" y="88072"/>
                  </a:lnTo>
                  <a:lnTo>
                    <a:pt x="6029" y="130542"/>
                  </a:lnTo>
                  <a:lnTo>
                    <a:pt x="0" y="177800"/>
                  </a:lnTo>
                  <a:lnTo>
                    <a:pt x="6029" y="225057"/>
                  </a:lnTo>
                  <a:lnTo>
                    <a:pt x="23048" y="267527"/>
                  </a:lnTo>
                  <a:lnTo>
                    <a:pt x="49450" y="303514"/>
                  </a:lnTo>
                  <a:lnTo>
                    <a:pt x="83631" y="331319"/>
                  </a:lnTo>
                  <a:lnTo>
                    <a:pt x="123986" y="349247"/>
                  </a:lnTo>
                  <a:lnTo>
                    <a:pt x="168910" y="355600"/>
                  </a:lnTo>
                  <a:lnTo>
                    <a:pt x="213833" y="349247"/>
                  </a:lnTo>
                  <a:lnTo>
                    <a:pt x="254188" y="331319"/>
                  </a:lnTo>
                  <a:lnTo>
                    <a:pt x="288369" y="303514"/>
                  </a:lnTo>
                  <a:lnTo>
                    <a:pt x="314771" y="267527"/>
                  </a:lnTo>
                  <a:lnTo>
                    <a:pt x="331790" y="225057"/>
                  </a:lnTo>
                  <a:lnTo>
                    <a:pt x="337820" y="177800"/>
                  </a:lnTo>
                  <a:lnTo>
                    <a:pt x="331790" y="130542"/>
                  </a:lnTo>
                  <a:lnTo>
                    <a:pt x="314771" y="88072"/>
                  </a:lnTo>
                  <a:lnTo>
                    <a:pt x="288369" y="52085"/>
                  </a:lnTo>
                  <a:lnTo>
                    <a:pt x="254188" y="24280"/>
                  </a:lnTo>
                  <a:lnTo>
                    <a:pt x="213833" y="6352"/>
                  </a:lnTo>
                  <a:lnTo>
                    <a:pt x="168910" y="0"/>
                  </a:lnTo>
                  <a:close/>
                </a:path>
              </a:pathLst>
            </a:custGeom>
            <a:solidFill>
              <a:srgbClr val="ff0000"/>
            </a:solidFill>
            <a:ln w="0">
              <a:noFill/>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300" name="Graphic 128"/>
            <p:cNvSpPr/>
            <p:nvPr/>
          </p:nvSpPr>
          <p:spPr>
            <a:xfrm>
              <a:off x="5090760" y="4282920"/>
              <a:ext cx="390960" cy="289440"/>
            </a:xfrm>
            <a:custGeom>
              <a:avLst/>
              <a:gdLst>
                <a:gd name="textAreaLeft" fmla="*/ 0 w 390960"/>
                <a:gd name="textAreaRight" fmla="*/ 392400 w 390960"/>
                <a:gd name="textAreaTop" fmla="*/ 0 h 289440"/>
                <a:gd name="textAreaBottom" fmla="*/ 290880 h 289440"/>
              </a:gdLst>
              <a:ahLst/>
              <a:rect l="textAreaLeft" t="textAreaTop" r="textAreaRight" b="textAreaBottom"/>
              <a:pathLst>
                <a:path w="337820" h="355600">
                  <a:moveTo>
                    <a:pt x="0" y="177800"/>
                  </a:moveTo>
                  <a:lnTo>
                    <a:pt x="6029" y="130542"/>
                  </a:lnTo>
                  <a:lnTo>
                    <a:pt x="23048" y="88072"/>
                  </a:lnTo>
                  <a:lnTo>
                    <a:pt x="49450" y="52085"/>
                  </a:lnTo>
                  <a:lnTo>
                    <a:pt x="83631" y="24280"/>
                  </a:lnTo>
                  <a:lnTo>
                    <a:pt x="123986" y="6352"/>
                  </a:lnTo>
                  <a:lnTo>
                    <a:pt x="168910" y="0"/>
                  </a:lnTo>
                  <a:lnTo>
                    <a:pt x="213833" y="6352"/>
                  </a:lnTo>
                  <a:lnTo>
                    <a:pt x="254188" y="24280"/>
                  </a:lnTo>
                  <a:lnTo>
                    <a:pt x="288369" y="52085"/>
                  </a:lnTo>
                  <a:lnTo>
                    <a:pt x="314771" y="88072"/>
                  </a:lnTo>
                  <a:lnTo>
                    <a:pt x="331790" y="130542"/>
                  </a:lnTo>
                  <a:lnTo>
                    <a:pt x="337820" y="177800"/>
                  </a:lnTo>
                  <a:lnTo>
                    <a:pt x="331790" y="225057"/>
                  </a:lnTo>
                  <a:lnTo>
                    <a:pt x="314771" y="267527"/>
                  </a:lnTo>
                  <a:lnTo>
                    <a:pt x="288369" y="303514"/>
                  </a:lnTo>
                  <a:lnTo>
                    <a:pt x="254188" y="331319"/>
                  </a:lnTo>
                  <a:lnTo>
                    <a:pt x="213833" y="349247"/>
                  </a:lnTo>
                  <a:lnTo>
                    <a:pt x="168910" y="355600"/>
                  </a:lnTo>
                  <a:lnTo>
                    <a:pt x="123986" y="349247"/>
                  </a:lnTo>
                  <a:lnTo>
                    <a:pt x="83631" y="331319"/>
                  </a:lnTo>
                  <a:lnTo>
                    <a:pt x="49450" y="303514"/>
                  </a:lnTo>
                  <a:lnTo>
                    <a:pt x="23048" y="267527"/>
                  </a:lnTo>
                  <a:lnTo>
                    <a:pt x="6029" y="225057"/>
                  </a:lnTo>
                  <a:lnTo>
                    <a:pt x="0" y="177800"/>
                  </a:lnTo>
                  <a:close/>
                </a:path>
              </a:pathLst>
            </a:custGeom>
            <a:noFill/>
            <a:ln w="12700">
              <a:solidFill>
                <a:srgbClr val="172c51"/>
              </a:solidFill>
              <a:round/>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301" name="Graphic 129"/>
            <p:cNvSpPr/>
            <p:nvPr/>
          </p:nvSpPr>
          <p:spPr>
            <a:xfrm>
              <a:off x="7244280" y="4480200"/>
              <a:ext cx="390960" cy="315360"/>
            </a:xfrm>
            <a:custGeom>
              <a:avLst/>
              <a:gdLst>
                <a:gd name="textAreaLeft" fmla="*/ 0 w 390960"/>
                <a:gd name="textAreaRight" fmla="*/ 392400 w 390960"/>
                <a:gd name="textAreaTop" fmla="*/ 0 h 315360"/>
                <a:gd name="textAreaBottom" fmla="*/ 316800 h 315360"/>
              </a:gdLst>
              <a:ahLst/>
              <a:rect l="textAreaLeft" t="textAreaTop" r="textAreaRight" b="textAreaBottom"/>
              <a:pathLst>
                <a:path w="337820" h="387350">
                  <a:moveTo>
                    <a:pt x="168910" y="0"/>
                  </a:moveTo>
                  <a:lnTo>
                    <a:pt x="123986" y="6920"/>
                  </a:lnTo>
                  <a:lnTo>
                    <a:pt x="83631" y="26448"/>
                  </a:lnTo>
                  <a:lnTo>
                    <a:pt x="49450" y="56737"/>
                  </a:lnTo>
                  <a:lnTo>
                    <a:pt x="23048" y="95936"/>
                  </a:lnTo>
                  <a:lnTo>
                    <a:pt x="6029" y="142198"/>
                  </a:lnTo>
                  <a:lnTo>
                    <a:pt x="0" y="193675"/>
                  </a:lnTo>
                  <a:lnTo>
                    <a:pt x="6029" y="245151"/>
                  </a:lnTo>
                  <a:lnTo>
                    <a:pt x="23048" y="291413"/>
                  </a:lnTo>
                  <a:lnTo>
                    <a:pt x="49450" y="330612"/>
                  </a:lnTo>
                  <a:lnTo>
                    <a:pt x="83631" y="360901"/>
                  </a:lnTo>
                  <a:lnTo>
                    <a:pt x="123986" y="380429"/>
                  </a:lnTo>
                  <a:lnTo>
                    <a:pt x="168910" y="387350"/>
                  </a:lnTo>
                  <a:lnTo>
                    <a:pt x="213833" y="380429"/>
                  </a:lnTo>
                  <a:lnTo>
                    <a:pt x="254188" y="360901"/>
                  </a:lnTo>
                  <a:lnTo>
                    <a:pt x="288369" y="330612"/>
                  </a:lnTo>
                  <a:lnTo>
                    <a:pt x="314771" y="291413"/>
                  </a:lnTo>
                  <a:lnTo>
                    <a:pt x="331790" y="245151"/>
                  </a:lnTo>
                  <a:lnTo>
                    <a:pt x="337820" y="193675"/>
                  </a:lnTo>
                  <a:lnTo>
                    <a:pt x="331790" y="142198"/>
                  </a:lnTo>
                  <a:lnTo>
                    <a:pt x="314771" y="95936"/>
                  </a:lnTo>
                  <a:lnTo>
                    <a:pt x="288369" y="56737"/>
                  </a:lnTo>
                  <a:lnTo>
                    <a:pt x="254188" y="26448"/>
                  </a:lnTo>
                  <a:lnTo>
                    <a:pt x="213833" y="6920"/>
                  </a:lnTo>
                  <a:lnTo>
                    <a:pt x="168910" y="0"/>
                  </a:lnTo>
                  <a:close/>
                </a:path>
              </a:pathLst>
            </a:custGeom>
            <a:solidFill>
              <a:srgbClr val="ff0000"/>
            </a:solidFill>
            <a:ln w="0">
              <a:noFill/>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302" name="Graphic 130"/>
            <p:cNvSpPr/>
            <p:nvPr/>
          </p:nvSpPr>
          <p:spPr>
            <a:xfrm>
              <a:off x="7244280" y="4480200"/>
              <a:ext cx="390960" cy="315360"/>
            </a:xfrm>
            <a:custGeom>
              <a:avLst/>
              <a:gdLst>
                <a:gd name="textAreaLeft" fmla="*/ 0 w 390960"/>
                <a:gd name="textAreaRight" fmla="*/ 392400 w 390960"/>
                <a:gd name="textAreaTop" fmla="*/ 0 h 315360"/>
                <a:gd name="textAreaBottom" fmla="*/ 316800 h 315360"/>
              </a:gdLst>
              <a:ahLst/>
              <a:rect l="textAreaLeft" t="textAreaTop" r="textAreaRight" b="textAreaBottom"/>
              <a:pathLst>
                <a:path w="337820" h="387350">
                  <a:moveTo>
                    <a:pt x="0" y="193675"/>
                  </a:moveTo>
                  <a:lnTo>
                    <a:pt x="6029" y="142198"/>
                  </a:lnTo>
                  <a:lnTo>
                    <a:pt x="23048" y="95936"/>
                  </a:lnTo>
                  <a:lnTo>
                    <a:pt x="49450" y="56737"/>
                  </a:lnTo>
                  <a:lnTo>
                    <a:pt x="83631" y="26448"/>
                  </a:lnTo>
                  <a:lnTo>
                    <a:pt x="123986" y="6920"/>
                  </a:lnTo>
                  <a:lnTo>
                    <a:pt x="168910" y="0"/>
                  </a:lnTo>
                  <a:lnTo>
                    <a:pt x="213833" y="6920"/>
                  </a:lnTo>
                  <a:lnTo>
                    <a:pt x="254188" y="26448"/>
                  </a:lnTo>
                  <a:lnTo>
                    <a:pt x="288369" y="56737"/>
                  </a:lnTo>
                  <a:lnTo>
                    <a:pt x="314771" y="95936"/>
                  </a:lnTo>
                  <a:lnTo>
                    <a:pt x="331790" y="142198"/>
                  </a:lnTo>
                  <a:lnTo>
                    <a:pt x="337820" y="193675"/>
                  </a:lnTo>
                  <a:lnTo>
                    <a:pt x="331790" y="245151"/>
                  </a:lnTo>
                  <a:lnTo>
                    <a:pt x="314771" y="291413"/>
                  </a:lnTo>
                  <a:lnTo>
                    <a:pt x="288369" y="330612"/>
                  </a:lnTo>
                  <a:lnTo>
                    <a:pt x="254188" y="360901"/>
                  </a:lnTo>
                  <a:lnTo>
                    <a:pt x="213833" y="380429"/>
                  </a:lnTo>
                  <a:lnTo>
                    <a:pt x="168910" y="387350"/>
                  </a:lnTo>
                  <a:lnTo>
                    <a:pt x="123986" y="380429"/>
                  </a:lnTo>
                  <a:lnTo>
                    <a:pt x="83631" y="360901"/>
                  </a:lnTo>
                  <a:lnTo>
                    <a:pt x="49450" y="330612"/>
                  </a:lnTo>
                  <a:lnTo>
                    <a:pt x="23048" y="291413"/>
                  </a:lnTo>
                  <a:lnTo>
                    <a:pt x="6029" y="245151"/>
                  </a:lnTo>
                  <a:lnTo>
                    <a:pt x="0" y="193675"/>
                  </a:lnTo>
                  <a:close/>
                </a:path>
              </a:pathLst>
            </a:custGeom>
            <a:noFill/>
            <a:ln w="12699">
              <a:solidFill>
                <a:srgbClr val="172c51"/>
              </a:solidFill>
              <a:round/>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303" name="Graphic 131"/>
            <p:cNvSpPr/>
            <p:nvPr/>
          </p:nvSpPr>
          <p:spPr>
            <a:xfrm>
              <a:off x="1815840" y="4926600"/>
              <a:ext cx="390960" cy="294120"/>
            </a:xfrm>
            <a:custGeom>
              <a:avLst/>
              <a:gdLst>
                <a:gd name="textAreaLeft" fmla="*/ 0 w 390960"/>
                <a:gd name="textAreaRight" fmla="*/ 392400 w 390960"/>
                <a:gd name="textAreaTop" fmla="*/ 0 h 294120"/>
                <a:gd name="textAreaBottom" fmla="*/ 295560 h 294120"/>
              </a:gdLst>
              <a:ahLst/>
              <a:rect l="textAreaLeft" t="textAreaTop" r="textAreaRight" b="textAreaBottom"/>
              <a:pathLst>
                <a:path w="337820" h="361950">
                  <a:moveTo>
                    <a:pt x="168909" y="0"/>
                  </a:moveTo>
                  <a:lnTo>
                    <a:pt x="123986" y="6464"/>
                  </a:lnTo>
                  <a:lnTo>
                    <a:pt x="83631" y="24708"/>
                  </a:lnTo>
                  <a:lnTo>
                    <a:pt x="49450" y="53006"/>
                  </a:lnTo>
                  <a:lnTo>
                    <a:pt x="23048" y="89633"/>
                  </a:lnTo>
                  <a:lnTo>
                    <a:pt x="6029" y="132864"/>
                  </a:lnTo>
                  <a:lnTo>
                    <a:pt x="0" y="180975"/>
                  </a:lnTo>
                  <a:lnTo>
                    <a:pt x="6029" y="229085"/>
                  </a:lnTo>
                  <a:lnTo>
                    <a:pt x="23048" y="272316"/>
                  </a:lnTo>
                  <a:lnTo>
                    <a:pt x="49450" y="308943"/>
                  </a:lnTo>
                  <a:lnTo>
                    <a:pt x="83631" y="337241"/>
                  </a:lnTo>
                  <a:lnTo>
                    <a:pt x="123986" y="355485"/>
                  </a:lnTo>
                  <a:lnTo>
                    <a:pt x="168909" y="361950"/>
                  </a:lnTo>
                  <a:lnTo>
                    <a:pt x="213833" y="355485"/>
                  </a:lnTo>
                  <a:lnTo>
                    <a:pt x="254188" y="337241"/>
                  </a:lnTo>
                  <a:lnTo>
                    <a:pt x="288369" y="308943"/>
                  </a:lnTo>
                  <a:lnTo>
                    <a:pt x="314771" y="272316"/>
                  </a:lnTo>
                  <a:lnTo>
                    <a:pt x="331790" y="229085"/>
                  </a:lnTo>
                  <a:lnTo>
                    <a:pt x="337819" y="180975"/>
                  </a:lnTo>
                  <a:lnTo>
                    <a:pt x="331790" y="132864"/>
                  </a:lnTo>
                  <a:lnTo>
                    <a:pt x="314771" y="89633"/>
                  </a:lnTo>
                  <a:lnTo>
                    <a:pt x="288369" y="53006"/>
                  </a:lnTo>
                  <a:lnTo>
                    <a:pt x="254188" y="24708"/>
                  </a:lnTo>
                  <a:lnTo>
                    <a:pt x="213833" y="6464"/>
                  </a:lnTo>
                  <a:lnTo>
                    <a:pt x="168909" y="0"/>
                  </a:lnTo>
                  <a:close/>
                </a:path>
              </a:pathLst>
            </a:custGeom>
            <a:solidFill>
              <a:srgbClr val="ff0000"/>
            </a:solidFill>
            <a:ln w="0">
              <a:noFill/>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304" name="Graphic 132"/>
            <p:cNvSpPr/>
            <p:nvPr/>
          </p:nvSpPr>
          <p:spPr>
            <a:xfrm>
              <a:off x="1815840" y="4926600"/>
              <a:ext cx="390960" cy="294120"/>
            </a:xfrm>
            <a:custGeom>
              <a:avLst/>
              <a:gdLst>
                <a:gd name="textAreaLeft" fmla="*/ 0 w 390960"/>
                <a:gd name="textAreaRight" fmla="*/ 392400 w 390960"/>
                <a:gd name="textAreaTop" fmla="*/ 0 h 294120"/>
                <a:gd name="textAreaBottom" fmla="*/ 295560 h 294120"/>
              </a:gdLst>
              <a:ahLst/>
              <a:rect l="textAreaLeft" t="textAreaTop" r="textAreaRight" b="textAreaBottom"/>
              <a:pathLst>
                <a:path w="337820" h="361950">
                  <a:moveTo>
                    <a:pt x="0" y="180975"/>
                  </a:moveTo>
                  <a:lnTo>
                    <a:pt x="6029" y="132864"/>
                  </a:lnTo>
                  <a:lnTo>
                    <a:pt x="23048" y="89633"/>
                  </a:lnTo>
                  <a:lnTo>
                    <a:pt x="49450" y="53006"/>
                  </a:lnTo>
                  <a:lnTo>
                    <a:pt x="83631" y="24708"/>
                  </a:lnTo>
                  <a:lnTo>
                    <a:pt x="123986" y="6464"/>
                  </a:lnTo>
                  <a:lnTo>
                    <a:pt x="168909" y="0"/>
                  </a:lnTo>
                  <a:lnTo>
                    <a:pt x="213833" y="6464"/>
                  </a:lnTo>
                  <a:lnTo>
                    <a:pt x="254188" y="24708"/>
                  </a:lnTo>
                  <a:lnTo>
                    <a:pt x="288369" y="53006"/>
                  </a:lnTo>
                  <a:lnTo>
                    <a:pt x="314771" y="89633"/>
                  </a:lnTo>
                  <a:lnTo>
                    <a:pt x="331790" y="132864"/>
                  </a:lnTo>
                  <a:lnTo>
                    <a:pt x="337819" y="180975"/>
                  </a:lnTo>
                  <a:lnTo>
                    <a:pt x="331790" y="229085"/>
                  </a:lnTo>
                  <a:lnTo>
                    <a:pt x="314771" y="272316"/>
                  </a:lnTo>
                  <a:lnTo>
                    <a:pt x="288369" y="308943"/>
                  </a:lnTo>
                  <a:lnTo>
                    <a:pt x="254188" y="337241"/>
                  </a:lnTo>
                  <a:lnTo>
                    <a:pt x="213833" y="355485"/>
                  </a:lnTo>
                  <a:lnTo>
                    <a:pt x="168909" y="361950"/>
                  </a:lnTo>
                  <a:lnTo>
                    <a:pt x="123986" y="355485"/>
                  </a:lnTo>
                  <a:lnTo>
                    <a:pt x="83631" y="337241"/>
                  </a:lnTo>
                  <a:lnTo>
                    <a:pt x="49450" y="308943"/>
                  </a:lnTo>
                  <a:lnTo>
                    <a:pt x="23048" y="272316"/>
                  </a:lnTo>
                  <a:lnTo>
                    <a:pt x="6029" y="229085"/>
                  </a:lnTo>
                  <a:lnTo>
                    <a:pt x="0" y="180975"/>
                  </a:lnTo>
                  <a:close/>
                </a:path>
              </a:pathLst>
            </a:custGeom>
            <a:noFill/>
            <a:ln w="12700">
              <a:solidFill>
                <a:srgbClr val="172c51"/>
              </a:solidFill>
              <a:round/>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305" name="Graphic 133"/>
            <p:cNvSpPr/>
            <p:nvPr/>
          </p:nvSpPr>
          <p:spPr>
            <a:xfrm>
              <a:off x="6816600" y="4983840"/>
              <a:ext cx="390960" cy="283680"/>
            </a:xfrm>
            <a:custGeom>
              <a:avLst/>
              <a:gdLst>
                <a:gd name="textAreaLeft" fmla="*/ 0 w 390960"/>
                <a:gd name="textAreaRight" fmla="*/ 392400 w 390960"/>
                <a:gd name="textAreaTop" fmla="*/ 0 h 283680"/>
                <a:gd name="textAreaBottom" fmla="*/ 285120 h 283680"/>
              </a:gdLst>
              <a:ahLst/>
              <a:rect l="textAreaLeft" t="textAreaTop" r="textAreaRight" b="textAreaBottom"/>
              <a:pathLst>
                <a:path w="337820" h="349250">
                  <a:moveTo>
                    <a:pt x="168910" y="0"/>
                  </a:moveTo>
                  <a:lnTo>
                    <a:pt x="123986" y="6232"/>
                  </a:lnTo>
                  <a:lnTo>
                    <a:pt x="83631" y="23824"/>
                  </a:lnTo>
                  <a:lnTo>
                    <a:pt x="49450" y="51117"/>
                  </a:lnTo>
                  <a:lnTo>
                    <a:pt x="23048" y="86454"/>
                  </a:lnTo>
                  <a:lnTo>
                    <a:pt x="6029" y="128175"/>
                  </a:lnTo>
                  <a:lnTo>
                    <a:pt x="0" y="174625"/>
                  </a:lnTo>
                  <a:lnTo>
                    <a:pt x="6029" y="221029"/>
                  </a:lnTo>
                  <a:lnTo>
                    <a:pt x="23048" y="262739"/>
                  </a:lnTo>
                  <a:lnTo>
                    <a:pt x="49450" y="298084"/>
                  </a:lnTo>
                  <a:lnTo>
                    <a:pt x="83631" y="325397"/>
                  </a:lnTo>
                  <a:lnTo>
                    <a:pt x="123986" y="343008"/>
                  </a:lnTo>
                  <a:lnTo>
                    <a:pt x="168910" y="349250"/>
                  </a:lnTo>
                  <a:lnTo>
                    <a:pt x="213833" y="343008"/>
                  </a:lnTo>
                  <a:lnTo>
                    <a:pt x="254188" y="325397"/>
                  </a:lnTo>
                  <a:lnTo>
                    <a:pt x="288369" y="298084"/>
                  </a:lnTo>
                  <a:lnTo>
                    <a:pt x="314771" y="262739"/>
                  </a:lnTo>
                  <a:lnTo>
                    <a:pt x="331790" y="221029"/>
                  </a:lnTo>
                  <a:lnTo>
                    <a:pt x="337820" y="174625"/>
                  </a:lnTo>
                  <a:lnTo>
                    <a:pt x="331790" y="128175"/>
                  </a:lnTo>
                  <a:lnTo>
                    <a:pt x="314771" y="86454"/>
                  </a:lnTo>
                  <a:lnTo>
                    <a:pt x="288369" y="51117"/>
                  </a:lnTo>
                  <a:lnTo>
                    <a:pt x="254188" y="23824"/>
                  </a:lnTo>
                  <a:lnTo>
                    <a:pt x="213833" y="6232"/>
                  </a:lnTo>
                  <a:lnTo>
                    <a:pt x="168910" y="0"/>
                  </a:lnTo>
                  <a:close/>
                </a:path>
              </a:pathLst>
            </a:custGeom>
            <a:solidFill>
              <a:srgbClr val="ff0000"/>
            </a:solidFill>
            <a:ln w="0">
              <a:noFill/>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306" name="Graphic 134"/>
            <p:cNvSpPr/>
            <p:nvPr/>
          </p:nvSpPr>
          <p:spPr>
            <a:xfrm>
              <a:off x="6816600" y="4983840"/>
              <a:ext cx="390960" cy="283680"/>
            </a:xfrm>
            <a:custGeom>
              <a:avLst/>
              <a:gdLst>
                <a:gd name="textAreaLeft" fmla="*/ 0 w 390960"/>
                <a:gd name="textAreaRight" fmla="*/ 392400 w 390960"/>
                <a:gd name="textAreaTop" fmla="*/ 0 h 283680"/>
                <a:gd name="textAreaBottom" fmla="*/ 285120 h 283680"/>
              </a:gdLst>
              <a:ahLst/>
              <a:rect l="textAreaLeft" t="textAreaTop" r="textAreaRight" b="textAreaBottom"/>
              <a:pathLst>
                <a:path w="337820" h="349250">
                  <a:moveTo>
                    <a:pt x="0" y="174625"/>
                  </a:moveTo>
                  <a:lnTo>
                    <a:pt x="6029" y="128175"/>
                  </a:lnTo>
                  <a:lnTo>
                    <a:pt x="23048" y="86454"/>
                  </a:lnTo>
                  <a:lnTo>
                    <a:pt x="49450" y="51117"/>
                  </a:lnTo>
                  <a:lnTo>
                    <a:pt x="83631" y="23824"/>
                  </a:lnTo>
                  <a:lnTo>
                    <a:pt x="123986" y="6232"/>
                  </a:lnTo>
                  <a:lnTo>
                    <a:pt x="168910" y="0"/>
                  </a:lnTo>
                  <a:lnTo>
                    <a:pt x="213833" y="6232"/>
                  </a:lnTo>
                  <a:lnTo>
                    <a:pt x="254188" y="23824"/>
                  </a:lnTo>
                  <a:lnTo>
                    <a:pt x="288369" y="51117"/>
                  </a:lnTo>
                  <a:lnTo>
                    <a:pt x="314771" y="86454"/>
                  </a:lnTo>
                  <a:lnTo>
                    <a:pt x="331790" y="128175"/>
                  </a:lnTo>
                  <a:lnTo>
                    <a:pt x="337820" y="174625"/>
                  </a:lnTo>
                  <a:lnTo>
                    <a:pt x="331790" y="221029"/>
                  </a:lnTo>
                  <a:lnTo>
                    <a:pt x="314771" y="262739"/>
                  </a:lnTo>
                  <a:lnTo>
                    <a:pt x="288369" y="298084"/>
                  </a:lnTo>
                  <a:lnTo>
                    <a:pt x="254188" y="325397"/>
                  </a:lnTo>
                  <a:lnTo>
                    <a:pt x="213833" y="343008"/>
                  </a:lnTo>
                  <a:lnTo>
                    <a:pt x="168910" y="349250"/>
                  </a:lnTo>
                  <a:lnTo>
                    <a:pt x="123986" y="343008"/>
                  </a:lnTo>
                  <a:lnTo>
                    <a:pt x="83631" y="325397"/>
                  </a:lnTo>
                  <a:lnTo>
                    <a:pt x="49450" y="298084"/>
                  </a:lnTo>
                  <a:lnTo>
                    <a:pt x="23048" y="262739"/>
                  </a:lnTo>
                  <a:lnTo>
                    <a:pt x="6029" y="221029"/>
                  </a:lnTo>
                  <a:lnTo>
                    <a:pt x="0" y="174625"/>
                  </a:lnTo>
                  <a:close/>
                </a:path>
              </a:pathLst>
            </a:custGeom>
            <a:noFill/>
            <a:ln w="12699">
              <a:solidFill>
                <a:srgbClr val="172c51"/>
              </a:solidFill>
              <a:round/>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307" name="Graphic 135"/>
            <p:cNvSpPr/>
            <p:nvPr/>
          </p:nvSpPr>
          <p:spPr>
            <a:xfrm>
              <a:off x="5496480" y="5798160"/>
              <a:ext cx="390960" cy="304920"/>
            </a:xfrm>
            <a:custGeom>
              <a:avLst/>
              <a:gdLst>
                <a:gd name="textAreaLeft" fmla="*/ 0 w 390960"/>
                <a:gd name="textAreaRight" fmla="*/ 392400 w 390960"/>
                <a:gd name="textAreaTop" fmla="*/ 0 h 304920"/>
                <a:gd name="textAreaBottom" fmla="*/ 306360 h 304920"/>
              </a:gdLst>
              <a:ahLst/>
              <a:rect l="textAreaLeft" t="textAreaTop" r="textAreaRight" b="textAreaBottom"/>
              <a:pathLst>
                <a:path w="337820" h="374650">
                  <a:moveTo>
                    <a:pt x="168910" y="0"/>
                  </a:moveTo>
                  <a:lnTo>
                    <a:pt x="123986" y="6688"/>
                  </a:lnTo>
                  <a:lnTo>
                    <a:pt x="83631" y="25564"/>
                  </a:lnTo>
                  <a:lnTo>
                    <a:pt x="49450" y="54848"/>
                  </a:lnTo>
                  <a:lnTo>
                    <a:pt x="23048" y="92757"/>
                  </a:lnTo>
                  <a:lnTo>
                    <a:pt x="6029" y="137509"/>
                  </a:lnTo>
                  <a:lnTo>
                    <a:pt x="0" y="187325"/>
                  </a:lnTo>
                  <a:lnTo>
                    <a:pt x="6029" y="237096"/>
                  </a:lnTo>
                  <a:lnTo>
                    <a:pt x="23048" y="281836"/>
                  </a:lnTo>
                  <a:lnTo>
                    <a:pt x="49450" y="319754"/>
                  </a:lnTo>
                  <a:lnTo>
                    <a:pt x="83631" y="349057"/>
                  </a:lnTo>
                  <a:lnTo>
                    <a:pt x="123986" y="367953"/>
                  </a:lnTo>
                  <a:lnTo>
                    <a:pt x="168910" y="374650"/>
                  </a:lnTo>
                  <a:lnTo>
                    <a:pt x="213833" y="367953"/>
                  </a:lnTo>
                  <a:lnTo>
                    <a:pt x="254188" y="349057"/>
                  </a:lnTo>
                  <a:lnTo>
                    <a:pt x="288369" y="319754"/>
                  </a:lnTo>
                  <a:lnTo>
                    <a:pt x="314771" y="281836"/>
                  </a:lnTo>
                  <a:lnTo>
                    <a:pt x="331790" y="237096"/>
                  </a:lnTo>
                  <a:lnTo>
                    <a:pt x="337820" y="187325"/>
                  </a:lnTo>
                  <a:lnTo>
                    <a:pt x="331790" y="137509"/>
                  </a:lnTo>
                  <a:lnTo>
                    <a:pt x="314771" y="92757"/>
                  </a:lnTo>
                  <a:lnTo>
                    <a:pt x="288369" y="54848"/>
                  </a:lnTo>
                  <a:lnTo>
                    <a:pt x="254188" y="25564"/>
                  </a:lnTo>
                  <a:lnTo>
                    <a:pt x="213833" y="6688"/>
                  </a:lnTo>
                  <a:lnTo>
                    <a:pt x="168910" y="0"/>
                  </a:lnTo>
                  <a:close/>
                </a:path>
              </a:pathLst>
            </a:custGeom>
            <a:solidFill>
              <a:srgbClr val="ff0000"/>
            </a:solidFill>
            <a:ln w="0">
              <a:noFill/>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308" name="Graphic 136"/>
            <p:cNvSpPr/>
            <p:nvPr/>
          </p:nvSpPr>
          <p:spPr>
            <a:xfrm>
              <a:off x="5496480" y="5798160"/>
              <a:ext cx="390960" cy="304920"/>
            </a:xfrm>
            <a:custGeom>
              <a:avLst/>
              <a:gdLst>
                <a:gd name="textAreaLeft" fmla="*/ 0 w 390960"/>
                <a:gd name="textAreaRight" fmla="*/ 392400 w 390960"/>
                <a:gd name="textAreaTop" fmla="*/ 0 h 304920"/>
                <a:gd name="textAreaBottom" fmla="*/ 306360 h 304920"/>
              </a:gdLst>
              <a:ahLst/>
              <a:rect l="textAreaLeft" t="textAreaTop" r="textAreaRight" b="textAreaBottom"/>
              <a:pathLst>
                <a:path w="337820" h="374650">
                  <a:moveTo>
                    <a:pt x="0" y="187325"/>
                  </a:moveTo>
                  <a:lnTo>
                    <a:pt x="6029" y="137509"/>
                  </a:lnTo>
                  <a:lnTo>
                    <a:pt x="23048" y="92757"/>
                  </a:lnTo>
                  <a:lnTo>
                    <a:pt x="49450" y="54848"/>
                  </a:lnTo>
                  <a:lnTo>
                    <a:pt x="83631" y="25564"/>
                  </a:lnTo>
                  <a:lnTo>
                    <a:pt x="123986" y="6688"/>
                  </a:lnTo>
                  <a:lnTo>
                    <a:pt x="168910" y="0"/>
                  </a:lnTo>
                  <a:lnTo>
                    <a:pt x="213833" y="6688"/>
                  </a:lnTo>
                  <a:lnTo>
                    <a:pt x="254188" y="25564"/>
                  </a:lnTo>
                  <a:lnTo>
                    <a:pt x="288369" y="54848"/>
                  </a:lnTo>
                  <a:lnTo>
                    <a:pt x="314771" y="92757"/>
                  </a:lnTo>
                  <a:lnTo>
                    <a:pt x="331790" y="137509"/>
                  </a:lnTo>
                  <a:lnTo>
                    <a:pt x="337820" y="187325"/>
                  </a:lnTo>
                  <a:lnTo>
                    <a:pt x="331790" y="237096"/>
                  </a:lnTo>
                  <a:lnTo>
                    <a:pt x="314771" y="281836"/>
                  </a:lnTo>
                  <a:lnTo>
                    <a:pt x="288369" y="319754"/>
                  </a:lnTo>
                  <a:lnTo>
                    <a:pt x="254188" y="349057"/>
                  </a:lnTo>
                  <a:lnTo>
                    <a:pt x="213833" y="367953"/>
                  </a:lnTo>
                  <a:lnTo>
                    <a:pt x="168910" y="374650"/>
                  </a:lnTo>
                  <a:lnTo>
                    <a:pt x="123986" y="367953"/>
                  </a:lnTo>
                  <a:lnTo>
                    <a:pt x="83631" y="349057"/>
                  </a:lnTo>
                  <a:lnTo>
                    <a:pt x="49450" y="319754"/>
                  </a:lnTo>
                  <a:lnTo>
                    <a:pt x="23048" y="281836"/>
                  </a:lnTo>
                  <a:lnTo>
                    <a:pt x="6029" y="237096"/>
                  </a:lnTo>
                  <a:lnTo>
                    <a:pt x="0" y="187325"/>
                  </a:lnTo>
                  <a:close/>
                </a:path>
              </a:pathLst>
            </a:custGeom>
            <a:noFill/>
            <a:ln w="12700">
              <a:solidFill>
                <a:srgbClr val="172c51"/>
              </a:solidFill>
              <a:round/>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309" name="Graphic 137"/>
            <p:cNvSpPr/>
            <p:nvPr/>
          </p:nvSpPr>
          <p:spPr>
            <a:xfrm>
              <a:off x="4832640" y="6057720"/>
              <a:ext cx="390960" cy="299520"/>
            </a:xfrm>
            <a:custGeom>
              <a:avLst/>
              <a:gdLst>
                <a:gd name="textAreaLeft" fmla="*/ 0 w 390960"/>
                <a:gd name="textAreaRight" fmla="*/ 392400 w 390960"/>
                <a:gd name="textAreaTop" fmla="*/ 0 h 299520"/>
                <a:gd name="textAreaBottom" fmla="*/ 300960 h 299520"/>
              </a:gdLst>
              <a:ahLst/>
              <a:rect l="textAreaLeft" t="textAreaTop" r="textAreaRight" b="textAreaBottom"/>
              <a:pathLst>
                <a:path w="337820" h="368300">
                  <a:moveTo>
                    <a:pt x="168910" y="0"/>
                  </a:moveTo>
                  <a:lnTo>
                    <a:pt x="123986" y="6576"/>
                  </a:lnTo>
                  <a:lnTo>
                    <a:pt x="83631" y="25136"/>
                  </a:lnTo>
                  <a:lnTo>
                    <a:pt x="49450" y="53927"/>
                  </a:lnTo>
                  <a:lnTo>
                    <a:pt x="23048" y="91195"/>
                  </a:lnTo>
                  <a:lnTo>
                    <a:pt x="6029" y="135187"/>
                  </a:lnTo>
                  <a:lnTo>
                    <a:pt x="0" y="184150"/>
                  </a:lnTo>
                  <a:lnTo>
                    <a:pt x="6029" y="233112"/>
                  </a:lnTo>
                  <a:lnTo>
                    <a:pt x="23048" y="277104"/>
                  </a:lnTo>
                  <a:lnTo>
                    <a:pt x="49450" y="314372"/>
                  </a:lnTo>
                  <a:lnTo>
                    <a:pt x="83631" y="343163"/>
                  </a:lnTo>
                  <a:lnTo>
                    <a:pt x="123986" y="361723"/>
                  </a:lnTo>
                  <a:lnTo>
                    <a:pt x="168910" y="368300"/>
                  </a:lnTo>
                  <a:lnTo>
                    <a:pt x="213833" y="361723"/>
                  </a:lnTo>
                  <a:lnTo>
                    <a:pt x="254188" y="343163"/>
                  </a:lnTo>
                  <a:lnTo>
                    <a:pt x="288369" y="314372"/>
                  </a:lnTo>
                  <a:lnTo>
                    <a:pt x="314771" y="277104"/>
                  </a:lnTo>
                  <a:lnTo>
                    <a:pt x="331790" y="233112"/>
                  </a:lnTo>
                  <a:lnTo>
                    <a:pt x="337820" y="184150"/>
                  </a:lnTo>
                  <a:lnTo>
                    <a:pt x="331790" y="135187"/>
                  </a:lnTo>
                  <a:lnTo>
                    <a:pt x="314771" y="91195"/>
                  </a:lnTo>
                  <a:lnTo>
                    <a:pt x="288369" y="53927"/>
                  </a:lnTo>
                  <a:lnTo>
                    <a:pt x="254188" y="25136"/>
                  </a:lnTo>
                  <a:lnTo>
                    <a:pt x="213833" y="6576"/>
                  </a:lnTo>
                  <a:lnTo>
                    <a:pt x="168910" y="0"/>
                  </a:lnTo>
                  <a:close/>
                </a:path>
              </a:pathLst>
            </a:custGeom>
            <a:solidFill>
              <a:srgbClr val="ff0000"/>
            </a:solidFill>
            <a:ln w="0">
              <a:noFill/>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310" name="Graphic 138"/>
            <p:cNvSpPr/>
            <p:nvPr/>
          </p:nvSpPr>
          <p:spPr>
            <a:xfrm>
              <a:off x="4832640" y="6057720"/>
              <a:ext cx="390960" cy="299520"/>
            </a:xfrm>
            <a:custGeom>
              <a:avLst/>
              <a:gdLst>
                <a:gd name="textAreaLeft" fmla="*/ 0 w 390960"/>
                <a:gd name="textAreaRight" fmla="*/ 392400 w 390960"/>
                <a:gd name="textAreaTop" fmla="*/ 0 h 299520"/>
                <a:gd name="textAreaBottom" fmla="*/ 300960 h 299520"/>
              </a:gdLst>
              <a:ahLst/>
              <a:rect l="textAreaLeft" t="textAreaTop" r="textAreaRight" b="textAreaBottom"/>
              <a:pathLst>
                <a:path w="337820" h="368300">
                  <a:moveTo>
                    <a:pt x="0" y="184150"/>
                  </a:moveTo>
                  <a:lnTo>
                    <a:pt x="6029" y="135187"/>
                  </a:lnTo>
                  <a:lnTo>
                    <a:pt x="23048" y="91195"/>
                  </a:lnTo>
                  <a:lnTo>
                    <a:pt x="49450" y="53927"/>
                  </a:lnTo>
                  <a:lnTo>
                    <a:pt x="83631" y="25136"/>
                  </a:lnTo>
                  <a:lnTo>
                    <a:pt x="123986" y="6576"/>
                  </a:lnTo>
                  <a:lnTo>
                    <a:pt x="168910" y="0"/>
                  </a:lnTo>
                  <a:lnTo>
                    <a:pt x="213833" y="6576"/>
                  </a:lnTo>
                  <a:lnTo>
                    <a:pt x="254188" y="25136"/>
                  </a:lnTo>
                  <a:lnTo>
                    <a:pt x="288369" y="53927"/>
                  </a:lnTo>
                  <a:lnTo>
                    <a:pt x="314771" y="91195"/>
                  </a:lnTo>
                  <a:lnTo>
                    <a:pt x="331790" y="135187"/>
                  </a:lnTo>
                  <a:lnTo>
                    <a:pt x="337820" y="184150"/>
                  </a:lnTo>
                  <a:lnTo>
                    <a:pt x="331790" y="233112"/>
                  </a:lnTo>
                  <a:lnTo>
                    <a:pt x="314771" y="277104"/>
                  </a:lnTo>
                  <a:lnTo>
                    <a:pt x="288369" y="314372"/>
                  </a:lnTo>
                  <a:lnTo>
                    <a:pt x="254188" y="343163"/>
                  </a:lnTo>
                  <a:lnTo>
                    <a:pt x="213833" y="361723"/>
                  </a:lnTo>
                  <a:lnTo>
                    <a:pt x="168910" y="368300"/>
                  </a:lnTo>
                  <a:lnTo>
                    <a:pt x="123986" y="361723"/>
                  </a:lnTo>
                  <a:lnTo>
                    <a:pt x="83631" y="343163"/>
                  </a:lnTo>
                  <a:lnTo>
                    <a:pt x="49450" y="314372"/>
                  </a:lnTo>
                  <a:lnTo>
                    <a:pt x="23048" y="277104"/>
                  </a:lnTo>
                  <a:lnTo>
                    <a:pt x="6029" y="233112"/>
                  </a:lnTo>
                  <a:lnTo>
                    <a:pt x="0" y="184150"/>
                  </a:lnTo>
                  <a:close/>
                </a:path>
              </a:pathLst>
            </a:custGeom>
            <a:noFill/>
            <a:ln w="12699">
              <a:solidFill>
                <a:srgbClr val="172c51"/>
              </a:solidFill>
              <a:round/>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311" name="Textbox 139"/>
            <p:cNvSpPr/>
            <p:nvPr/>
          </p:nvSpPr>
          <p:spPr>
            <a:xfrm>
              <a:off x="4996800" y="3571200"/>
              <a:ext cx="87840" cy="102600"/>
            </a:xfrm>
            <a:prstGeom prst="rect">
              <a:avLst/>
            </a:prstGeom>
            <a:noFill/>
            <a:ln w="0">
              <a:noFill/>
            </a:ln>
          </p:spPr>
          <p:style>
            <a:lnRef idx="0"/>
            <a:fillRef idx="0"/>
            <a:effectRef idx="0"/>
            <a:fontRef idx="minor"/>
          </p:style>
          <p:txBody>
            <a:bodyPr lIns="0" rIns="0" tIns="0" bIns="0" anchor="t">
              <a:noAutofit/>
            </a:bodyPr>
            <a:p>
              <a:pPr>
                <a:lnSpc>
                  <a:spcPts val="995"/>
                </a:lnSpc>
              </a:pPr>
              <a:r>
                <a:rPr b="0" lang="pt-PT" sz="1000" spc="-52" strike="noStrike">
                  <a:solidFill>
                    <a:srgbClr val="ffffff"/>
                  </a:solidFill>
                  <a:latin typeface="Calibri"/>
                  <a:ea typeface="Nirmala UI Semilight"/>
                </a:rPr>
                <a:t>1</a:t>
              </a:r>
              <a:endParaRPr b="0" lang="pt-BR" sz="1000" spc="-1" strike="noStrike">
                <a:solidFill>
                  <a:srgbClr val="000000"/>
                </a:solidFill>
                <a:latin typeface="Arial"/>
              </a:endParaRPr>
            </a:p>
          </p:txBody>
        </p:sp>
        <p:sp>
          <p:nvSpPr>
            <p:cNvPr id="312" name="Textbox 140"/>
            <p:cNvSpPr/>
            <p:nvPr/>
          </p:nvSpPr>
          <p:spPr>
            <a:xfrm>
              <a:off x="6531480" y="3875400"/>
              <a:ext cx="87840" cy="102600"/>
            </a:xfrm>
            <a:prstGeom prst="rect">
              <a:avLst/>
            </a:prstGeom>
            <a:noFill/>
            <a:ln w="0">
              <a:noFill/>
            </a:ln>
          </p:spPr>
          <p:style>
            <a:lnRef idx="0"/>
            <a:fillRef idx="0"/>
            <a:effectRef idx="0"/>
            <a:fontRef idx="minor"/>
          </p:style>
          <p:txBody>
            <a:bodyPr lIns="0" rIns="0" tIns="0" bIns="0" anchor="t">
              <a:noAutofit/>
            </a:bodyPr>
            <a:p>
              <a:pPr>
                <a:lnSpc>
                  <a:spcPts val="995"/>
                </a:lnSpc>
              </a:pPr>
              <a:r>
                <a:rPr b="0" lang="pt-PT" sz="1000" spc="-52" strike="noStrike">
                  <a:solidFill>
                    <a:srgbClr val="ffffff"/>
                  </a:solidFill>
                  <a:latin typeface="Calibri"/>
                  <a:ea typeface="Nirmala UI Semilight"/>
                </a:rPr>
                <a:t>2</a:t>
              </a:r>
              <a:endParaRPr b="0" lang="pt-BR" sz="1000" spc="-1" strike="noStrike">
                <a:solidFill>
                  <a:srgbClr val="000000"/>
                </a:solidFill>
                <a:latin typeface="Arial"/>
              </a:endParaRPr>
            </a:p>
          </p:txBody>
        </p:sp>
        <p:sp>
          <p:nvSpPr>
            <p:cNvPr id="313" name="Textbox 141"/>
            <p:cNvSpPr/>
            <p:nvPr/>
          </p:nvSpPr>
          <p:spPr>
            <a:xfrm>
              <a:off x="4500720" y="4183200"/>
              <a:ext cx="87840" cy="102600"/>
            </a:xfrm>
            <a:prstGeom prst="rect">
              <a:avLst/>
            </a:prstGeom>
            <a:noFill/>
            <a:ln w="0">
              <a:noFill/>
            </a:ln>
          </p:spPr>
          <p:style>
            <a:lnRef idx="0"/>
            <a:fillRef idx="0"/>
            <a:effectRef idx="0"/>
            <a:fontRef idx="minor"/>
          </p:style>
          <p:txBody>
            <a:bodyPr lIns="0" rIns="0" tIns="0" bIns="0" anchor="t">
              <a:noAutofit/>
            </a:bodyPr>
            <a:p>
              <a:pPr>
                <a:lnSpc>
                  <a:spcPts val="995"/>
                </a:lnSpc>
              </a:pPr>
              <a:r>
                <a:rPr b="0" lang="pt-PT" sz="1000" spc="-52" strike="noStrike">
                  <a:solidFill>
                    <a:srgbClr val="ffffff"/>
                  </a:solidFill>
                  <a:latin typeface="Calibri"/>
                  <a:ea typeface="Nirmala UI Semilight"/>
                </a:rPr>
                <a:t>3</a:t>
              </a:r>
              <a:endParaRPr b="0" lang="pt-BR" sz="1000" spc="-1" strike="noStrike">
                <a:solidFill>
                  <a:srgbClr val="000000"/>
                </a:solidFill>
                <a:latin typeface="Arial"/>
              </a:endParaRPr>
            </a:p>
          </p:txBody>
        </p:sp>
        <p:sp>
          <p:nvSpPr>
            <p:cNvPr id="314" name="Textbox 142"/>
            <p:cNvSpPr/>
            <p:nvPr/>
          </p:nvSpPr>
          <p:spPr>
            <a:xfrm>
              <a:off x="5262120" y="4391280"/>
              <a:ext cx="87840" cy="102240"/>
            </a:xfrm>
            <a:prstGeom prst="rect">
              <a:avLst/>
            </a:prstGeom>
            <a:noFill/>
            <a:ln w="0">
              <a:noFill/>
            </a:ln>
          </p:spPr>
          <p:style>
            <a:lnRef idx="0"/>
            <a:fillRef idx="0"/>
            <a:effectRef idx="0"/>
            <a:fontRef idx="minor"/>
          </p:style>
          <p:txBody>
            <a:bodyPr lIns="0" rIns="0" tIns="0" bIns="0" anchor="t">
              <a:noAutofit/>
            </a:bodyPr>
            <a:p>
              <a:pPr>
                <a:lnSpc>
                  <a:spcPts val="995"/>
                </a:lnSpc>
              </a:pPr>
              <a:r>
                <a:rPr b="0" lang="pt-PT" sz="1000" spc="-52" strike="noStrike">
                  <a:solidFill>
                    <a:srgbClr val="ffffff"/>
                  </a:solidFill>
                  <a:latin typeface="Calibri"/>
                  <a:ea typeface="Nirmala UI Semilight"/>
                </a:rPr>
                <a:t>4</a:t>
              </a:r>
              <a:endParaRPr b="0" lang="pt-BR" sz="1000" spc="-1" strike="noStrike">
                <a:solidFill>
                  <a:srgbClr val="000000"/>
                </a:solidFill>
                <a:latin typeface="Arial"/>
              </a:endParaRPr>
            </a:p>
          </p:txBody>
        </p:sp>
        <p:sp>
          <p:nvSpPr>
            <p:cNvPr id="315" name="Textbox 143"/>
            <p:cNvSpPr/>
            <p:nvPr/>
          </p:nvSpPr>
          <p:spPr>
            <a:xfrm>
              <a:off x="7416720" y="4591440"/>
              <a:ext cx="87840" cy="102600"/>
            </a:xfrm>
            <a:prstGeom prst="rect">
              <a:avLst/>
            </a:prstGeom>
            <a:noFill/>
            <a:ln w="0">
              <a:noFill/>
            </a:ln>
          </p:spPr>
          <p:style>
            <a:lnRef idx="0"/>
            <a:fillRef idx="0"/>
            <a:effectRef idx="0"/>
            <a:fontRef idx="minor"/>
          </p:style>
          <p:txBody>
            <a:bodyPr lIns="0" rIns="0" tIns="0" bIns="0" anchor="t">
              <a:noAutofit/>
            </a:bodyPr>
            <a:p>
              <a:pPr>
                <a:lnSpc>
                  <a:spcPts val="995"/>
                </a:lnSpc>
              </a:pPr>
              <a:r>
                <a:rPr b="0" lang="pt-PT" sz="1000" spc="-52" strike="noStrike">
                  <a:solidFill>
                    <a:srgbClr val="ffffff"/>
                  </a:solidFill>
                  <a:latin typeface="Calibri"/>
                  <a:ea typeface="Nirmala UI Semilight"/>
                </a:rPr>
                <a:t>5</a:t>
              </a:r>
              <a:endParaRPr b="0" lang="pt-BR" sz="1000" spc="-1" strike="noStrike">
                <a:solidFill>
                  <a:srgbClr val="000000"/>
                </a:solidFill>
                <a:latin typeface="Arial"/>
              </a:endParaRPr>
            </a:p>
          </p:txBody>
        </p:sp>
        <p:sp>
          <p:nvSpPr>
            <p:cNvPr id="316" name="Textbox 144"/>
            <p:cNvSpPr/>
            <p:nvPr/>
          </p:nvSpPr>
          <p:spPr>
            <a:xfrm>
              <a:off x="1986840" y="5035320"/>
              <a:ext cx="87840" cy="102240"/>
            </a:xfrm>
            <a:prstGeom prst="rect">
              <a:avLst/>
            </a:prstGeom>
            <a:noFill/>
            <a:ln w="0">
              <a:noFill/>
            </a:ln>
          </p:spPr>
          <p:style>
            <a:lnRef idx="0"/>
            <a:fillRef idx="0"/>
            <a:effectRef idx="0"/>
            <a:fontRef idx="minor"/>
          </p:style>
          <p:txBody>
            <a:bodyPr lIns="0" rIns="0" tIns="0" bIns="0" anchor="t">
              <a:noAutofit/>
            </a:bodyPr>
            <a:p>
              <a:pPr>
                <a:lnSpc>
                  <a:spcPts val="995"/>
                </a:lnSpc>
              </a:pPr>
              <a:r>
                <a:rPr b="0" lang="pt-PT" sz="1000" spc="-52" strike="noStrike">
                  <a:solidFill>
                    <a:srgbClr val="ffffff"/>
                  </a:solidFill>
                  <a:latin typeface="Calibri"/>
                  <a:ea typeface="Nirmala UI Semilight"/>
                </a:rPr>
                <a:t>6</a:t>
              </a:r>
              <a:endParaRPr b="0" lang="pt-BR" sz="1000" spc="-1" strike="noStrike">
                <a:solidFill>
                  <a:srgbClr val="000000"/>
                </a:solidFill>
                <a:latin typeface="Arial"/>
              </a:endParaRPr>
            </a:p>
          </p:txBody>
        </p:sp>
        <p:sp>
          <p:nvSpPr>
            <p:cNvPr id="317" name="Textbox 145"/>
            <p:cNvSpPr/>
            <p:nvPr/>
          </p:nvSpPr>
          <p:spPr>
            <a:xfrm>
              <a:off x="6988680" y="5091120"/>
              <a:ext cx="87840" cy="102240"/>
            </a:xfrm>
            <a:prstGeom prst="rect">
              <a:avLst/>
            </a:prstGeom>
            <a:noFill/>
            <a:ln w="0">
              <a:noFill/>
            </a:ln>
          </p:spPr>
          <p:style>
            <a:lnRef idx="0"/>
            <a:fillRef idx="0"/>
            <a:effectRef idx="0"/>
            <a:fontRef idx="minor"/>
          </p:style>
          <p:txBody>
            <a:bodyPr lIns="0" rIns="0" tIns="0" bIns="0" anchor="t">
              <a:noAutofit/>
            </a:bodyPr>
            <a:p>
              <a:pPr>
                <a:lnSpc>
                  <a:spcPts val="995"/>
                </a:lnSpc>
              </a:pPr>
              <a:r>
                <a:rPr b="0" lang="pt-PT" sz="1000" spc="-52" strike="noStrike">
                  <a:solidFill>
                    <a:srgbClr val="ffffff"/>
                  </a:solidFill>
                  <a:latin typeface="Calibri"/>
                  <a:ea typeface="Nirmala UI Semilight"/>
                </a:rPr>
                <a:t>7</a:t>
              </a:r>
              <a:endParaRPr b="0" lang="pt-BR" sz="1000" spc="-1" strike="noStrike">
                <a:solidFill>
                  <a:srgbClr val="000000"/>
                </a:solidFill>
                <a:latin typeface="Arial"/>
              </a:endParaRPr>
            </a:p>
          </p:txBody>
        </p:sp>
        <p:sp>
          <p:nvSpPr>
            <p:cNvPr id="318" name="Textbox 146"/>
            <p:cNvSpPr/>
            <p:nvPr/>
          </p:nvSpPr>
          <p:spPr>
            <a:xfrm>
              <a:off x="5669280" y="5908320"/>
              <a:ext cx="87840" cy="102240"/>
            </a:xfrm>
            <a:prstGeom prst="rect">
              <a:avLst/>
            </a:prstGeom>
            <a:noFill/>
            <a:ln w="0">
              <a:noFill/>
            </a:ln>
          </p:spPr>
          <p:style>
            <a:lnRef idx="0"/>
            <a:fillRef idx="0"/>
            <a:effectRef idx="0"/>
            <a:fontRef idx="minor"/>
          </p:style>
          <p:txBody>
            <a:bodyPr lIns="0" rIns="0" tIns="0" bIns="0" anchor="t">
              <a:noAutofit/>
            </a:bodyPr>
            <a:p>
              <a:pPr>
                <a:lnSpc>
                  <a:spcPts val="995"/>
                </a:lnSpc>
              </a:pPr>
              <a:r>
                <a:rPr b="0" lang="pt-PT" sz="1000" spc="-52" strike="noStrike">
                  <a:solidFill>
                    <a:srgbClr val="ffffff"/>
                  </a:solidFill>
                  <a:latin typeface="Calibri"/>
                  <a:ea typeface="Nirmala UI Semilight"/>
                </a:rPr>
                <a:t>8</a:t>
              </a:r>
              <a:endParaRPr b="0" lang="pt-BR" sz="1000" spc="-1" strike="noStrike">
                <a:solidFill>
                  <a:srgbClr val="000000"/>
                </a:solidFill>
                <a:latin typeface="Arial"/>
              </a:endParaRPr>
            </a:p>
          </p:txBody>
        </p:sp>
        <p:sp>
          <p:nvSpPr>
            <p:cNvPr id="319" name="Textbox 147"/>
            <p:cNvSpPr/>
            <p:nvPr/>
          </p:nvSpPr>
          <p:spPr>
            <a:xfrm>
              <a:off x="5005440" y="6167160"/>
              <a:ext cx="87840" cy="102240"/>
            </a:xfrm>
            <a:prstGeom prst="rect">
              <a:avLst/>
            </a:prstGeom>
            <a:noFill/>
            <a:ln w="0">
              <a:noFill/>
            </a:ln>
          </p:spPr>
          <p:style>
            <a:lnRef idx="0"/>
            <a:fillRef idx="0"/>
            <a:effectRef idx="0"/>
            <a:fontRef idx="minor"/>
          </p:style>
          <p:txBody>
            <a:bodyPr lIns="0" rIns="0" tIns="0" bIns="0" anchor="t">
              <a:noAutofit/>
            </a:bodyPr>
            <a:p>
              <a:pPr>
                <a:lnSpc>
                  <a:spcPts val="995"/>
                </a:lnSpc>
              </a:pPr>
              <a:r>
                <a:rPr b="0" lang="pt-PT" sz="1000" spc="-52" strike="noStrike">
                  <a:solidFill>
                    <a:srgbClr val="ffffff"/>
                  </a:solidFill>
                  <a:latin typeface="Calibri"/>
                  <a:ea typeface="Nirmala UI Semilight"/>
                </a:rPr>
                <a:t>9</a:t>
              </a:r>
              <a:endParaRPr b="0" lang="pt-BR" sz="1000" spc="-1" strike="noStrike">
                <a:solidFill>
                  <a:srgbClr val="000000"/>
                </a:solidFill>
                <a:latin typeface="Arial"/>
              </a:endParaRPr>
            </a:p>
          </p:txBody>
        </p:sp>
      </p:grpSp>
    </p:spTree>
  </p:cSld>
  <mc:AlternateContent>
    <mc:Choice Requires="p14">
      <p:transition spd="slow" p14:dur="2000"/>
    </mc:Choice>
    <mc:Fallback>
      <p:transition spd="slow"/>
    </mc:Fallback>
  </mc:AlternateContent>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320" name="CaixaDeTexto 46"/>
          <p:cNvSpPr/>
          <p:nvPr/>
        </p:nvSpPr>
        <p:spPr>
          <a:xfrm>
            <a:off x="251640" y="-99360"/>
            <a:ext cx="8640720" cy="112608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endParaRPr b="0" lang="pt-BR" sz="2000" spc="-1" strike="noStrike">
              <a:solidFill>
                <a:srgbClr val="000000"/>
              </a:solidFill>
              <a:latin typeface="Arial"/>
            </a:endParaRPr>
          </a:p>
          <a:p>
            <a:pPr algn="ctr">
              <a:lnSpc>
                <a:spcPct val="100000"/>
              </a:lnSpc>
            </a:pPr>
            <a:r>
              <a:rPr b="1" lang="pt-BR" sz="2400" spc="-41" strike="noStrike">
                <a:solidFill>
                  <a:srgbClr val="ffffff"/>
                </a:solidFill>
                <a:latin typeface="Calibri"/>
                <a:ea typeface="DejaVu Sans"/>
              </a:rPr>
              <a:t>PERFIS DE  ACESSO AO  NOVO SISTEMA DE PRESTAÇÃO DE CONTAS FEDERAL (AGILIZASUAS INTEGRADO AO BB GESTÃO ÁGIL)</a:t>
            </a:r>
            <a:endParaRPr b="0" lang="pt-BR" sz="2400" spc="-1" strike="noStrike">
              <a:solidFill>
                <a:srgbClr val="000000"/>
              </a:solidFill>
              <a:latin typeface="Arial"/>
            </a:endParaRPr>
          </a:p>
        </p:txBody>
      </p:sp>
      <p:sp>
        <p:nvSpPr>
          <p:cNvPr id="321" name="CaixaDeTexto 47"/>
          <p:cNvSpPr/>
          <p:nvPr/>
        </p:nvSpPr>
        <p:spPr>
          <a:xfrm>
            <a:off x="786960" y="1731960"/>
            <a:ext cx="7744680" cy="1460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
        <p:nvSpPr>
          <p:cNvPr id="322" name="Retângulo 20"/>
          <p:cNvSpPr/>
          <p:nvPr/>
        </p:nvSpPr>
        <p:spPr>
          <a:xfrm>
            <a:off x="180000" y="1980000"/>
            <a:ext cx="7744680" cy="126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endParaRPr b="0" lang="pt-BR" sz="1400" spc="-1" strike="noStrike">
              <a:solidFill>
                <a:srgbClr val="000000"/>
              </a:solidFill>
              <a:latin typeface="Arial"/>
            </a:endParaRPr>
          </a:p>
          <a:p>
            <a:pPr>
              <a:lnSpc>
                <a:spcPct val="100000"/>
              </a:lnSpc>
            </a:pPr>
            <a:endParaRPr b="0" lang="pt-BR" sz="14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p:txBody>
      </p:sp>
      <p:sp>
        <p:nvSpPr>
          <p:cNvPr id="323" name="Rectangle 18"/>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sp>
        <p:nvSpPr>
          <p:cNvPr id="324" name="Retângulo 204"/>
          <p:cNvSpPr/>
          <p:nvPr/>
        </p:nvSpPr>
        <p:spPr>
          <a:xfrm>
            <a:off x="360000" y="2765880"/>
            <a:ext cx="8455680" cy="390204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325" name="Retângulo 206"/>
          <p:cNvSpPr/>
          <p:nvPr/>
        </p:nvSpPr>
        <p:spPr>
          <a:xfrm>
            <a:off x="180000" y="4525200"/>
            <a:ext cx="8096040" cy="19508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pt-BR" sz="1800" spc="-1" strike="noStrike">
              <a:solidFill>
                <a:srgbClr val="000000"/>
              </a:solidFill>
              <a:latin typeface="Arial"/>
            </a:endParaRPr>
          </a:p>
          <a:p>
            <a:pPr>
              <a:lnSpc>
                <a:spcPct val="100000"/>
              </a:lnSpc>
            </a:pPr>
            <a:endParaRPr b="0" lang="pt-BR" sz="1800" spc="-1" strike="noStrike">
              <a:solidFill>
                <a:srgbClr val="000000"/>
              </a:solidFill>
              <a:latin typeface="Arial"/>
            </a:endParaRPr>
          </a:p>
        </p:txBody>
      </p:sp>
      <p:sp>
        <p:nvSpPr>
          <p:cNvPr id="326" name="Retângulo 1"/>
          <p:cNvSpPr/>
          <p:nvPr/>
        </p:nvSpPr>
        <p:spPr>
          <a:xfrm>
            <a:off x="395640" y="1268640"/>
            <a:ext cx="8455680" cy="6230520"/>
          </a:xfrm>
          <a:prstGeom prst="rect">
            <a:avLst/>
          </a:prstGeom>
          <a:noFill/>
          <a:ln w="0">
            <a:noFill/>
          </a:ln>
        </p:spPr>
        <p:style>
          <a:lnRef idx="0"/>
          <a:fillRef idx="0"/>
          <a:effectRef idx="0"/>
          <a:fontRef idx="minor"/>
        </p:style>
        <p:txBody>
          <a:bodyPr lIns="90000" rIns="90000" tIns="45000" bIns="45000" anchor="t">
            <a:spAutoFit/>
          </a:bodyPr>
          <a:p>
            <a:pPr marL="343080" indent="-343080">
              <a:lnSpc>
                <a:spcPct val="100000"/>
              </a:lnSpc>
              <a:spcBef>
                <a:spcPts val="601"/>
              </a:spcBef>
              <a:spcAft>
                <a:spcPts val="601"/>
              </a:spcAft>
              <a:buClr>
                <a:srgbClr val="ffffff"/>
              </a:buClr>
              <a:buFont typeface="Arial"/>
              <a:buAutoNum type="arabicPeriod"/>
              <a:tabLst>
                <a:tab algn="l" pos="0"/>
              </a:tabLst>
            </a:pPr>
            <a:r>
              <a:rPr b="0" lang="pt-PT" sz="1650" spc="-1" strike="noStrike">
                <a:solidFill>
                  <a:srgbClr val="ffffff"/>
                </a:solidFill>
                <a:latin typeface="Arial"/>
                <a:ea typeface="DejaVu Sans"/>
              </a:rPr>
              <a:t>Informação quanto a periodicidade em que os dados são migrados do BB Gestão Ágil para o AgilizaSuas.</a:t>
            </a:r>
            <a:endParaRPr b="0" lang="pt-BR" sz="1650" spc="-1" strike="noStrike">
              <a:solidFill>
                <a:srgbClr val="000000"/>
              </a:solidFill>
              <a:latin typeface="Arial"/>
            </a:endParaRPr>
          </a:p>
          <a:p>
            <a:pPr marL="343080" indent="-343080">
              <a:lnSpc>
                <a:spcPct val="100000"/>
              </a:lnSpc>
              <a:spcBef>
                <a:spcPts val="601"/>
              </a:spcBef>
              <a:spcAft>
                <a:spcPts val="601"/>
              </a:spcAft>
              <a:buClr>
                <a:srgbClr val="ffffff"/>
              </a:buClr>
              <a:buFont typeface="Arial"/>
              <a:buAutoNum type="arabicPeriod"/>
              <a:tabLst>
                <a:tab algn="l" pos="0"/>
              </a:tabLst>
            </a:pPr>
            <a:r>
              <a:rPr b="0" lang="pt-PT" sz="1650" spc="-1" strike="noStrike">
                <a:solidFill>
                  <a:srgbClr val="ffffff"/>
                </a:solidFill>
                <a:latin typeface="Arial"/>
                <a:ea typeface="DejaVu Sans"/>
              </a:rPr>
              <a:t>Informação quanto a existência de pendências de preenchimento na prestação de contas. Ao clicar no link da informação, abre-se uma tabela com todas as pendências da conta corrente pesquisada.</a:t>
            </a:r>
            <a:endParaRPr b="0" lang="pt-BR" sz="1650" spc="-1" strike="noStrike">
              <a:solidFill>
                <a:srgbClr val="000000"/>
              </a:solidFill>
              <a:latin typeface="Arial"/>
            </a:endParaRPr>
          </a:p>
          <a:p>
            <a:pPr marL="343080" indent="-343080">
              <a:lnSpc>
                <a:spcPct val="100000"/>
              </a:lnSpc>
              <a:spcBef>
                <a:spcPts val="601"/>
              </a:spcBef>
              <a:spcAft>
                <a:spcPts val="601"/>
              </a:spcAft>
              <a:buClr>
                <a:srgbClr val="ffffff"/>
              </a:buClr>
              <a:buFont typeface="Arial"/>
              <a:buAutoNum type="arabicPeriod"/>
              <a:tabLst>
                <a:tab algn="l" pos="0"/>
              </a:tabLst>
            </a:pPr>
            <a:r>
              <a:rPr b="0" lang="pt-PT" sz="1650" spc="-1" strike="noStrike">
                <a:solidFill>
                  <a:srgbClr val="ffffff"/>
                </a:solidFill>
                <a:latin typeface="Arial"/>
                <a:ea typeface="DejaVu Sans"/>
              </a:rPr>
              <a:t>Nome da conta corrente selecionada, conforme sua destinação.</a:t>
            </a:r>
            <a:endParaRPr b="0" lang="pt-BR" sz="1650" spc="-1" strike="noStrike">
              <a:solidFill>
                <a:srgbClr val="000000"/>
              </a:solidFill>
              <a:latin typeface="Arial"/>
            </a:endParaRPr>
          </a:p>
          <a:p>
            <a:pPr marL="343080" indent="-343080">
              <a:lnSpc>
                <a:spcPct val="100000"/>
              </a:lnSpc>
              <a:spcBef>
                <a:spcPts val="601"/>
              </a:spcBef>
              <a:spcAft>
                <a:spcPts val="601"/>
              </a:spcAft>
              <a:buClr>
                <a:srgbClr val="ffffff"/>
              </a:buClr>
              <a:buFont typeface="Arial"/>
              <a:buAutoNum type="arabicPeriod"/>
              <a:tabLst>
                <a:tab algn="l" pos="0"/>
              </a:tabLst>
            </a:pPr>
            <a:r>
              <a:rPr b="0" lang="pt-PT" sz="1650" spc="-1" strike="noStrike">
                <a:solidFill>
                  <a:srgbClr val="ffffff"/>
                </a:solidFill>
                <a:latin typeface="Arial"/>
                <a:ea typeface="DejaVu Sans"/>
              </a:rPr>
              <a:t>Saldo atual de conta corrente e da conta investimento, independentemente do ano selecionado. Ao clicar sobre o valor da conta investimento o sistema direciona para o extrato de aplicação financeira.</a:t>
            </a:r>
            <a:endParaRPr b="0" lang="pt-BR" sz="1650" spc="-1" strike="noStrike">
              <a:solidFill>
                <a:srgbClr val="000000"/>
              </a:solidFill>
              <a:latin typeface="Arial"/>
            </a:endParaRPr>
          </a:p>
          <a:p>
            <a:pPr marL="343080" indent="-343080">
              <a:lnSpc>
                <a:spcPct val="100000"/>
              </a:lnSpc>
              <a:spcBef>
                <a:spcPts val="601"/>
              </a:spcBef>
              <a:spcAft>
                <a:spcPts val="601"/>
              </a:spcAft>
              <a:buClr>
                <a:srgbClr val="ffffff"/>
              </a:buClr>
              <a:buFont typeface="Arial"/>
              <a:buAutoNum type="arabicPeriod"/>
              <a:tabLst>
                <a:tab algn="l" pos="0"/>
              </a:tabLst>
            </a:pPr>
            <a:r>
              <a:rPr b="0" lang="pt-PT" sz="1650" spc="-1" strike="noStrike">
                <a:solidFill>
                  <a:srgbClr val="ffffff"/>
                </a:solidFill>
                <a:latin typeface="Arial"/>
                <a:ea typeface="DejaVu Sans"/>
              </a:rPr>
              <a:t>Abas para seleção do mês em que se deseja verificar as movimentações financeiras.</a:t>
            </a:r>
            <a:endParaRPr b="0" lang="pt-BR" sz="1650" spc="-1" strike="noStrike">
              <a:solidFill>
                <a:srgbClr val="000000"/>
              </a:solidFill>
              <a:latin typeface="Arial"/>
            </a:endParaRPr>
          </a:p>
          <a:p>
            <a:pPr marL="343080" indent="-343080">
              <a:lnSpc>
                <a:spcPct val="100000"/>
              </a:lnSpc>
              <a:spcBef>
                <a:spcPts val="601"/>
              </a:spcBef>
              <a:spcAft>
                <a:spcPts val="601"/>
              </a:spcAft>
              <a:buClr>
                <a:srgbClr val="ffffff"/>
              </a:buClr>
              <a:buFont typeface="Arial"/>
              <a:buAutoNum type="arabicPeriod"/>
              <a:tabLst>
                <a:tab algn="l" pos="0"/>
              </a:tabLst>
            </a:pPr>
            <a:r>
              <a:rPr b="0" lang="pt-PT" sz="1650" spc="-1" strike="noStrike">
                <a:solidFill>
                  <a:srgbClr val="ffffff"/>
                </a:solidFill>
                <a:latin typeface="Arial"/>
                <a:ea typeface="DejaVu Sans"/>
              </a:rPr>
              <a:t>Movimentações financeiras realizadas no mês selecionado.</a:t>
            </a:r>
            <a:endParaRPr b="0" lang="pt-BR" sz="1650" spc="-1" strike="noStrike">
              <a:solidFill>
                <a:srgbClr val="000000"/>
              </a:solidFill>
              <a:latin typeface="Arial"/>
            </a:endParaRPr>
          </a:p>
          <a:p>
            <a:pPr marL="343080" indent="-343080">
              <a:lnSpc>
                <a:spcPct val="100000"/>
              </a:lnSpc>
              <a:spcBef>
                <a:spcPts val="601"/>
              </a:spcBef>
              <a:spcAft>
                <a:spcPts val="601"/>
              </a:spcAft>
              <a:buClr>
                <a:srgbClr val="ffffff"/>
              </a:buClr>
              <a:buFont typeface="Arial"/>
              <a:buAutoNum type="arabicPeriod"/>
              <a:tabLst>
                <a:tab algn="l" pos="0"/>
              </a:tabLst>
            </a:pPr>
            <a:r>
              <a:rPr b="0" lang="pt-PT" sz="1650" spc="-1" strike="noStrike">
                <a:solidFill>
                  <a:srgbClr val="ffffff"/>
                </a:solidFill>
                <a:latin typeface="Arial"/>
                <a:ea typeface="DejaVu Sans"/>
              </a:rPr>
              <a:t>Ícones para verificação do documento de despesa e para a inserção dos dados para a folha de pagamento de pessoal.</a:t>
            </a:r>
            <a:endParaRPr b="0" lang="pt-BR" sz="1650" spc="-1" strike="noStrike">
              <a:solidFill>
                <a:srgbClr val="000000"/>
              </a:solidFill>
              <a:latin typeface="Arial"/>
            </a:endParaRPr>
          </a:p>
          <a:p>
            <a:pPr marL="343080" indent="-343080">
              <a:lnSpc>
                <a:spcPct val="100000"/>
              </a:lnSpc>
              <a:spcBef>
                <a:spcPts val="601"/>
              </a:spcBef>
              <a:spcAft>
                <a:spcPts val="601"/>
              </a:spcAft>
              <a:buClr>
                <a:srgbClr val="ffffff"/>
              </a:buClr>
              <a:buFont typeface="Arial"/>
              <a:buAutoNum type="arabicPeriod"/>
              <a:tabLst>
                <a:tab algn="l" pos="0"/>
              </a:tabLst>
            </a:pPr>
            <a:r>
              <a:rPr b="0" lang="pt-PT" sz="1650" spc="-1" strike="noStrike">
                <a:solidFill>
                  <a:srgbClr val="ffffff"/>
                </a:solidFill>
                <a:latin typeface="Arial"/>
                <a:ea typeface="DejaVu Sans"/>
              </a:rPr>
              <a:t>Ferramenta para paginação do extrato.</a:t>
            </a:r>
            <a:endParaRPr b="0" lang="pt-BR" sz="1650" spc="-1" strike="noStrike">
              <a:solidFill>
                <a:srgbClr val="000000"/>
              </a:solidFill>
              <a:latin typeface="Arial"/>
            </a:endParaRPr>
          </a:p>
          <a:p>
            <a:pPr marL="343080" indent="-343080">
              <a:lnSpc>
                <a:spcPct val="100000"/>
              </a:lnSpc>
              <a:spcBef>
                <a:spcPts val="601"/>
              </a:spcBef>
              <a:spcAft>
                <a:spcPts val="601"/>
              </a:spcAft>
              <a:buClr>
                <a:srgbClr val="ffffff"/>
              </a:buClr>
              <a:buFont typeface="Arial"/>
              <a:buAutoNum type="arabicPeriod"/>
              <a:tabLst>
                <a:tab algn="l" pos="0"/>
              </a:tabLst>
            </a:pPr>
            <a:r>
              <a:rPr b="0" lang="pt-PT" sz="1650" spc="-1" strike="noStrike">
                <a:solidFill>
                  <a:srgbClr val="ffffff"/>
                </a:solidFill>
                <a:latin typeface="Arial"/>
                <a:ea typeface="DejaVu Sans"/>
              </a:rPr>
              <a:t>Relatórios em planilha e em .pdf, tanto para o mês selecionado como do consolidado do exercício.</a:t>
            </a:r>
            <a:endParaRPr b="0" lang="pt-BR" sz="1650" spc="-1" strike="noStrike">
              <a:solidFill>
                <a:srgbClr val="000000"/>
              </a:solidFill>
              <a:latin typeface="Arial"/>
            </a:endParaRPr>
          </a:p>
          <a:p>
            <a:pPr>
              <a:lnSpc>
                <a:spcPct val="100000"/>
              </a:lnSpc>
              <a:tabLst>
                <a:tab algn="l" pos="0"/>
              </a:tabLst>
            </a:pPr>
            <a:r>
              <a:rPr b="0" lang="pt-PT" sz="1800" spc="-1" strike="noStrike">
                <a:solidFill>
                  <a:srgbClr val="ffffff"/>
                </a:solidFill>
                <a:latin typeface="Arial"/>
                <a:ea typeface="DejaVu Sans"/>
              </a:rPr>
              <a:t> </a:t>
            </a:r>
            <a:endParaRPr b="0" lang="pt-BR" sz="1800" spc="-1" strike="noStrike">
              <a:solidFill>
                <a:srgbClr val="000000"/>
              </a:solidFill>
              <a:latin typeface="Arial"/>
            </a:endParaRPr>
          </a:p>
          <a:p>
            <a:pPr>
              <a:lnSpc>
                <a:spcPct val="100000"/>
              </a:lnSpc>
              <a:tabLst>
                <a:tab algn="l" pos="0"/>
              </a:tabLst>
            </a:pPr>
            <a:br>
              <a:rPr sz="1800"/>
            </a:br>
            <a:endParaRPr b="0" lang="pt-B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327" name="CaixaDeTexto 46"/>
          <p:cNvSpPr/>
          <p:nvPr/>
        </p:nvSpPr>
        <p:spPr>
          <a:xfrm>
            <a:off x="360000" y="-234360"/>
            <a:ext cx="8455680" cy="70081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endParaRPr b="0" lang="pt-BR" sz="2000" spc="-1" strike="noStrike">
              <a:solidFill>
                <a:srgbClr val="000000"/>
              </a:solidFill>
              <a:latin typeface="Arial"/>
            </a:endParaRPr>
          </a:p>
          <a:p>
            <a:pPr algn="ctr">
              <a:lnSpc>
                <a:spcPct val="100000"/>
              </a:lnSpc>
            </a:pPr>
            <a:r>
              <a:rPr b="1" lang="pt-BR" sz="2400" spc="-41" strike="noStrike">
                <a:solidFill>
                  <a:srgbClr val="ffffff"/>
                </a:solidFill>
                <a:latin typeface="Calibri"/>
                <a:ea typeface="DejaVu Sans"/>
              </a:rPr>
              <a:t>PERFIS DE  ACESSO AO  NOVO SISTEMA DE PRESTAÇÃO DE CONTAS FEDERAL (AGILIZASUAS INTEGRADO AO BB GESTÃO ÁGIL</a:t>
            </a:r>
            <a:endParaRPr b="0" lang="pt-BR" sz="2400" spc="-1" strike="noStrike">
              <a:solidFill>
                <a:srgbClr val="000000"/>
              </a:solidFill>
              <a:latin typeface="Arial"/>
            </a:endParaRPr>
          </a:p>
          <a:p>
            <a:pPr algn="ctr">
              <a:lnSpc>
                <a:spcPct val="100000"/>
              </a:lnSpc>
            </a:pPr>
            <a:endParaRPr b="0" lang="pt-BR" sz="2400" spc="-1" strike="noStrike">
              <a:solidFill>
                <a:srgbClr val="000000"/>
              </a:solidFill>
              <a:latin typeface="Arial"/>
            </a:endParaRPr>
          </a:p>
          <a:p>
            <a:pPr algn="ctr">
              <a:lnSpc>
                <a:spcPct val="100000"/>
              </a:lnSpc>
            </a:pPr>
            <a:r>
              <a:rPr b="1" lang="pt-BR" sz="2400" spc="-41" strike="noStrike">
                <a:solidFill>
                  <a:srgbClr val="ffffff"/>
                </a:solidFill>
                <a:latin typeface="Calibri"/>
                <a:ea typeface="DejaVu Sans"/>
              </a:rPr>
              <a:t>DOCUMENTO DE DESPESA</a:t>
            </a:r>
            <a:endParaRPr b="0" lang="pt-BR" sz="2400" spc="-1" strike="noStrike">
              <a:solidFill>
                <a:srgbClr val="000000"/>
              </a:solidFill>
              <a:latin typeface="Arial"/>
            </a:endParaRPr>
          </a:p>
          <a:p>
            <a:pPr algn="ctr">
              <a:lnSpc>
                <a:spcPct val="100000"/>
              </a:lnSpc>
            </a:pPr>
            <a:endParaRPr b="0" lang="pt-BR" sz="2400" spc="-1" strike="noStrike">
              <a:solidFill>
                <a:srgbClr val="000000"/>
              </a:solidFill>
              <a:latin typeface="Arial"/>
            </a:endParaRPr>
          </a:p>
          <a:p>
            <a:pPr algn="just">
              <a:lnSpc>
                <a:spcPct val="100000"/>
              </a:lnSpc>
            </a:pPr>
            <a:r>
              <a:rPr b="0" lang="pt-BR" sz="1800" spc="-41" strike="noStrike">
                <a:solidFill>
                  <a:srgbClr val="ffffff"/>
                </a:solidFill>
                <a:latin typeface="Arial"/>
                <a:ea typeface="DejaVu Sans"/>
              </a:rPr>
              <a:t>Todos os débitos da prestação de contas devem ser cadastrados no BB Gestão Ágil ao menos um documentos de despesa cadastrado para comprovar a despesa realizada. As informações desses documentos podem ser visualizados no Agilizasuas, por meio do botão existente coluna “Ação” da tabela de movimentação bancária. </a:t>
            </a:r>
            <a:endParaRPr b="0" lang="pt-BR" sz="1800" spc="-1" strike="noStrike">
              <a:solidFill>
                <a:srgbClr val="000000"/>
              </a:solidFill>
              <a:latin typeface="Arial"/>
            </a:endParaRPr>
          </a:p>
          <a:p>
            <a:pPr algn="just">
              <a:lnSpc>
                <a:spcPct val="100000"/>
              </a:lnSpc>
            </a:pPr>
            <a:endParaRPr b="0" lang="pt-BR" sz="1800" spc="-1" strike="noStrike">
              <a:solidFill>
                <a:srgbClr val="000000"/>
              </a:solidFill>
              <a:latin typeface="Arial"/>
            </a:endParaRPr>
          </a:p>
          <a:p>
            <a:pPr algn="just">
              <a:lnSpc>
                <a:spcPct val="100000"/>
              </a:lnSpc>
            </a:pPr>
            <a:r>
              <a:rPr b="0" lang="pt-BR" sz="1800" spc="-41" strike="noStrike">
                <a:solidFill>
                  <a:srgbClr val="ffffff"/>
                </a:solidFill>
                <a:latin typeface="Arial"/>
                <a:ea typeface="DejaVu Sans"/>
              </a:rPr>
              <a:t>A única exceção  a regra são as despesas classificadas “Serviço/Pagamento de Servidores” que terá um cadastro especifico dentro do Agilizasuas.</a:t>
            </a:r>
            <a:endParaRPr b="0" lang="pt-BR" sz="1800" spc="-1" strike="noStrike">
              <a:solidFill>
                <a:srgbClr val="000000"/>
              </a:solidFill>
              <a:latin typeface="Arial"/>
            </a:endParaRPr>
          </a:p>
          <a:p>
            <a:pPr algn="just">
              <a:lnSpc>
                <a:spcPct val="100000"/>
              </a:lnSpc>
            </a:pPr>
            <a:r>
              <a:rPr b="0" lang="pt-BR" sz="1800" spc="-41" strike="noStrike">
                <a:solidFill>
                  <a:srgbClr val="ffffff"/>
                </a:solidFill>
                <a:latin typeface="Arial"/>
                <a:ea typeface="DejaVu Sans"/>
              </a:rPr>
              <a:t>Para comprovação do débito o gestor poderá incluir um ou mais documentos de despesa do BB Gestão Ágil</a:t>
            </a:r>
            <a:endParaRPr b="0" lang="pt-BR" sz="1800" spc="-1" strike="noStrike">
              <a:solidFill>
                <a:srgbClr val="000000"/>
              </a:solidFill>
              <a:latin typeface="Arial"/>
            </a:endParaRPr>
          </a:p>
          <a:p>
            <a:pPr algn="just">
              <a:lnSpc>
                <a:spcPct val="100000"/>
              </a:lnSpc>
            </a:pPr>
            <a:endParaRPr b="0" lang="pt-BR" sz="1800" spc="-1" strike="noStrike">
              <a:solidFill>
                <a:srgbClr val="000000"/>
              </a:solidFill>
              <a:latin typeface="Arial"/>
            </a:endParaRPr>
          </a:p>
          <a:p>
            <a:pPr algn="just">
              <a:lnSpc>
                <a:spcPct val="100000"/>
              </a:lnSpc>
            </a:pPr>
            <a:r>
              <a:rPr b="1" lang="pt-BR" sz="1800" spc="-41" strike="noStrike">
                <a:solidFill>
                  <a:srgbClr val="ffffff"/>
                </a:solidFill>
                <a:latin typeface="Arial"/>
                <a:ea typeface="DejaVu Sans"/>
              </a:rPr>
              <a:t>A informação da folha de pagamento poderá ser cadastrada CPF por CPF ou fazendo o dowloand de documentos. Ao passo  que os profissionais são cadastrados percebe-se que o valor total cadastrado aumenta e o valor pendente a ser cadastro diminui. </a:t>
            </a:r>
            <a:endParaRPr b="0" lang="pt-BR" sz="1800" spc="-1" strike="noStrike">
              <a:solidFill>
                <a:srgbClr val="000000"/>
              </a:solidFill>
              <a:latin typeface="Arial"/>
            </a:endParaRPr>
          </a:p>
          <a:p>
            <a:pPr algn="just">
              <a:lnSpc>
                <a:spcPct val="100000"/>
              </a:lnSpc>
            </a:pPr>
            <a:endParaRPr b="0" lang="pt-BR" sz="1600" spc="-1" strike="noStrike">
              <a:solidFill>
                <a:srgbClr val="000000"/>
              </a:solidFill>
              <a:latin typeface="Arial"/>
            </a:endParaRPr>
          </a:p>
          <a:p>
            <a:pPr algn="ctr">
              <a:lnSpc>
                <a:spcPct val="100000"/>
              </a:lnSpc>
            </a:pPr>
            <a:endParaRPr b="0" lang="pt-BR" sz="2800" spc="-1" strike="noStrike">
              <a:solidFill>
                <a:srgbClr val="000000"/>
              </a:solidFill>
              <a:latin typeface="Arial"/>
            </a:endParaRPr>
          </a:p>
        </p:txBody>
      </p:sp>
      <p:pic>
        <p:nvPicPr>
          <p:cNvPr id="328" name="Imagem 23" descr=""/>
          <p:cNvPicPr/>
          <p:nvPr/>
        </p:nvPicPr>
        <p:blipFill>
          <a:blip r:embed="rId2"/>
          <a:stretch/>
        </p:blipFill>
        <p:spPr>
          <a:xfrm>
            <a:off x="5652000" y="6093360"/>
            <a:ext cx="3009960" cy="497160"/>
          </a:xfrm>
          <a:prstGeom prst="rect">
            <a:avLst/>
          </a:prstGeom>
          <a:ln w="0">
            <a:noFill/>
          </a:ln>
        </p:spPr>
      </p:pic>
      <p:sp>
        <p:nvSpPr>
          <p:cNvPr id="329" name="CaixaDeTexto 47"/>
          <p:cNvSpPr/>
          <p:nvPr/>
        </p:nvSpPr>
        <p:spPr>
          <a:xfrm>
            <a:off x="786960" y="1731960"/>
            <a:ext cx="7744680" cy="1460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
        <p:nvSpPr>
          <p:cNvPr id="330" name="Retângulo 20"/>
          <p:cNvSpPr/>
          <p:nvPr/>
        </p:nvSpPr>
        <p:spPr>
          <a:xfrm>
            <a:off x="395640" y="1268640"/>
            <a:ext cx="8455680" cy="126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endParaRPr b="0" lang="pt-BR" sz="1400" spc="-1" strike="noStrike">
              <a:solidFill>
                <a:srgbClr val="000000"/>
              </a:solidFill>
              <a:latin typeface="Arial"/>
            </a:endParaRPr>
          </a:p>
          <a:p>
            <a:pPr>
              <a:lnSpc>
                <a:spcPct val="100000"/>
              </a:lnSpc>
            </a:pPr>
            <a:endParaRPr b="0" lang="pt-BR" sz="14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p:txBody>
      </p:sp>
      <p:sp>
        <p:nvSpPr>
          <p:cNvPr id="331" name="Rectangle 18"/>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sp>
        <p:nvSpPr>
          <p:cNvPr id="332" name="Retângulo 204"/>
          <p:cNvSpPr/>
          <p:nvPr/>
        </p:nvSpPr>
        <p:spPr>
          <a:xfrm>
            <a:off x="360000" y="2765880"/>
            <a:ext cx="8455680" cy="390204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333" name="Retângulo 206"/>
          <p:cNvSpPr/>
          <p:nvPr/>
        </p:nvSpPr>
        <p:spPr>
          <a:xfrm>
            <a:off x="180000" y="4525200"/>
            <a:ext cx="8096040" cy="19508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pt-BR" sz="1800" spc="-1" strike="noStrike">
              <a:solidFill>
                <a:srgbClr val="000000"/>
              </a:solidFill>
              <a:latin typeface="Arial"/>
            </a:endParaRPr>
          </a:p>
          <a:p>
            <a:pPr>
              <a:lnSpc>
                <a:spcPct val="100000"/>
              </a:lnSpc>
            </a:pPr>
            <a:endParaRPr b="0" lang="pt-BR" sz="1800" spc="-1" strike="noStrike">
              <a:solidFill>
                <a:srgbClr val="000000"/>
              </a:solidFill>
              <a:latin typeface="Arial"/>
            </a:endParaRPr>
          </a:p>
        </p:txBody>
      </p:sp>
      <p:sp>
        <p:nvSpPr>
          <p:cNvPr id="334" name="Rectangle 39"/>
          <p:cNvSpPr/>
          <p:nvPr/>
        </p:nvSpPr>
        <p:spPr>
          <a:xfrm>
            <a:off x="-8799840" y="-2708640"/>
            <a:ext cx="27101160" cy="91116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r>
              <a:rPr b="0" lang="pt-PT" sz="1200" spc="-1" strike="noStrike">
                <a:solidFill>
                  <a:srgbClr val="000000"/>
                </a:solidFill>
                <a:latin typeface="Arial"/>
                <a:ea typeface="Nirmala UI Semilight"/>
              </a:rPr>
              <a:t>Uma das poucas funcionalidades em que o gestor precisará inserir informações no AgilizaSUAS é com relação a folha de pagamento das equipes de referência. Essas despesas devem ser classificadas no BB Gestão Ágil como “Serviço/Pagamento de servidores”.</a:t>
            </a:r>
            <a:endParaRPr b="0" lang="pt-BR" sz="1200" spc="-1" strike="noStrike">
              <a:solidFill>
                <a:srgbClr val="000000"/>
              </a:solidFill>
              <a:latin typeface="Arial"/>
            </a:endParaRPr>
          </a:p>
          <a:p>
            <a:pPr>
              <a:lnSpc>
                <a:spcPct val="100000"/>
              </a:lnSpc>
              <a:tabLst>
                <a:tab algn="l" pos="0"/>
              </a:tabLst>
            </a:pPr>
            <a:r>
              <a:rPr b="0" lang="pt-PT" sz="1200" spc="-1" strike="noStrike">
                <a:solidFill>
                  <a:srgbClr val="000000"/>
                </a:solidFill>
                <a:latin typeface="Arial"/>
                <a:ea typeface="Nirmala UI Semilight"/>
              </a:rPr>
              <a:t>Para cadastrar os profissionais que receberam recursos federais, o usuário deverá acessar o botão “cadastrar folha de pagamento” na coluna “Ação” da tabela de movimentação financeira. Ao clicar nesse botão, será apresentada a seguinte tela na sequência. Também aparecerão como ações possíveis da folha de pagamento a edição de uma folha com informações já cadastradas, permitindo a inclusão, alteração ou exclusão de dados e um botão apenas para a visualização do que foi registrado.</a:t>
            </a:r>
            <a:endParaRPr b="0" lang="pt-BR" sz="1200" spc="-1" strike="noStrike">
              <a:solidFill>
                <a:srgbClr val="000000"/>
              </a:solidFill>
              <a:latin typeface="Arial"/>
            </a:endParaRPr>
          </a:p>
          <a:p>
            <a:pPr>
              <a:lnSpc>
                <a:spcPct val="100000"/>
              </a:lnSpc>
              <a:tabLst>
                <a:tab algn="l" pos="0"/>
              </a:tabLst>
            </a:pPr>
            <a:endParaRPr b="0" lang="pt-BR" sz="1800" spc="-1" strike="noStrike">
              <a:solidFill>
                <a:srgbClr val="000000"/>
              </a:solidFill>
              <a:latin typeface="Arial"/>
            </a:endParaRPr>
          </a:p>
        </p:txBody>
      </p:sp>
      <p:sp>
        <p:nvSpPr>
          <p:cNvPr id="335" name="Rectangle 44"/>
          <p:cNvSpPr/>
          <p:nvPr/>
        </p:nvSpPr>
        <p:spPr>
          <a:xfrm>
            <a:off x="4660920" y="-2348640"/>
            <a:ext cx="180360" cy="82044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endParaRPr b="0" lang="pt-BR" sz="1200" spc="-1" strike="noStrike">
              <a:solidFill>
                <a:srgbClr val="000000"/>
              </a:solidFill>
              <a:latin typeface="Arial"/>
            </a:endParaRPr>
          </a:p>
          <a:p>
            <a:pPr>
              <a:lnSpc>
                <a:spcPct val="100000"/>
              </a:lnSpc>
              <a:tabLst>
                <a:tab algn="l" pos="0"/>
              </a:tabLst>
            </a:pPr>
            <a:br>
              <a:rPr sz="1800"/>
            </a:br>
            <a:endParaRPr b="0" lang="pt-B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336" name="CaixaDeTexto 46"/>
          <p:cNvSpPr/>
          <p:nvPr/>
        </p:nvSpPr>
        <p:spPr>
          <a:xfrm>
            <a:off x="395640" y="0"/>
            <a:ext cx="8455680" cy="252756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endParaRPr b="0" lang="pt-BR" sz="2000" spc="-1" strike="noStrike">
              <a:solidFill>
                <a:srgbClr val="000000"/>
              </a:solidFill>
              <a:latin typeface="Arial"/>
            </a:endParaRPr>
          </a:p>
          <a:p>
            <a:pPr algn="ctr">
              <a:lnSpc>
                <a:spcPct val="100000"/>
              </a:lnSpc>
            </a:pPr>
            <a:r>
              <a:rPr b="1" lang="pt-BR" sz="2400" spc="-41" strike="noStrike">
                <a:solidFill>
                  <a:srgbClr val="ffffff"/>
                </a:solidFill>
                <a:latin typeface="Calibri"/>
                <a:ea typeface="DejaVu Sans"/>
              </a:rPr>
              <a:t>PERFIS DE  ACESSO AO  NOVO SISTEMA DE PRESTAÇÃO DE CONTAS FEDERAL (AGILIZASUAS INTEGRADO AO BB GESTÃO ÁGIL</a:t>
            </a:r>
            <a:endParaRPr b="0" lang="pt-BR" sz="2400" spc="-1" strike="noStrike">
              <a:solidFill>
                <a:srgbClr val="000000"/>
              </a:solidFill>
              <a:latin typeface="Arial"/>
            </a:endParaRPr>
          </a:p>
          <a:p>
            <a:pPr algn="ctr">
              <a:lnSpc>
                <a:spcPct val="100000"/>
              </a:lnSpc>
            </a:pPr>
            <a:endParaRPr b="0" lang="pt-BR" sz="2400" spc="-1" strike="noStrike">
              <a:solidFill>
                <a:srgbClr val="000000"/>
              </a:solidFill>
              <a:latin typeface="Arial"/>
            </a:endParaRPr>
          </a:p>
          <a:p>
            <a:pPr algn="ctr">
              <a:lnSpc>
                <a:spcPct val="100000"/>
              </a:lnSpc>
            </a:pPr>
            <a:r>
              <a:rPr b="1" lang="pt-BR" sz="2400" spc="-41" strike="noStrike">
                <a:solidFill>
                  <a:srgbClr val="ffffff"/>
                </a:solidFill>
                <a:latin typeface="Calibri"/>
                <a:ea typeface="DejaVu Sans"/>
              </a:rPr>
              <a:t>DOCUMENTO DE DESPES – FOLHA DE PAGAMENTO</a:t>
            </a:r>
            <a:endParaRPr b="0" lang="pt-BR" sz="2400" spc="-1" strike="noStrike">
              <a:solidFill>
                <a:srgbClr val="000000"/>
              </a:solidFill>
              <a:latin typeface="Arial"/>
            </a:endParaRPr>
          </a:p>
          <a:p>
            <a:pPr algn="just">
              <a:lnSpc>
                <a:spcPct val="100000"/>
              </a:lnSpc>
            </a:pPr>
            <a:endParaRPr b="0" lang="pt-BR" sz="1600" spc="-1" strike="noStrike">
              <a:solidFill>
                <a:srgbClr val="000000"/>
              </a:solidFill>
              <a:latin typeface="Arial"/>
            </a:endParaRPr>
          </a:p>
          <a:p>
            <a:pPr algn="ctr">
              <a:lnSpc>
                <a:spcPct val="100000"/>
              </a:lnSpc>
            </a:pPr>
            <a:endParaRPr b="0" lang="pt-BR" sz="2800" spc="-1" strike="noStrike">
              <a:solidFill>
                <a:srgbClr val="000000"/>
              </a:solidFill>
              <a:latin typeface="Arial"/>
            </a:endParaRPr>
          </a:p>
        </p:txBody>
      </p:sp>
      <p:pic>
        <p:nvPicPr>
          <p:cNvPr id="337" name="Imagem 23" descr=""/>
          <p:cNvPicPr/>
          <p:nvPr/>
        </p:nvPicPr>
        <p:blipFill>
          <a:blip r:embed="rId2"/>
          <a:stretch/>
        </p:blipFill>
        <p:spPr>
          <a:xfrm>
            <a:off x="5413680" y="5945400"/>
            <a:ext cx="3248280" cy="645120"/>
          </a:xfrm>
          <a:prstGeom prst="rect">
            <a:avLst/>
          </a:prstGeom>
          <a:ln w="0">
            <a:noFill/>
          </a:ln>
        </p:spPr>
      </p:pic>
      <p:sp>
        <p:nvSpPr>
          <p:cNvPr id="338" name="CaixaDeTexto 47"/>
          <p:cNvSpPr/>
          <p:nvPr/>
        </p:nvSpPr>
        <p:spPr>
          <a:xfrm>
            <a:off x="786960" y="1731960"/>
            <a:ext cx="7744680" cy="1460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
        <p:nvSpPr>
          <p:cNvPr id="339" name="Retângulo 20"/>
          <p:cNvSpPr/>
          <p:nvPr/>
        </p:nvSpPr>
        <p:spPr>
          <a:xfrm>
            <a:off x="360000" y="1376640"/>
            <a:ext cx="8455680" cy="126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endParaRPr b="0" lang="pt-BR" sz="1400" spc="-1" strike="noStrike">
              <a:solidFill>
                <a:srgbClr val="000000"/>
              </a:solidFill>
              <a:latin typeface="Arial"/>
            </a:endParaRPr>
          </a:p>
          <a:p>
            <a:pPr>
              <a:lnSpc>
                <a:spcPct val="100000"/>
              </a:lnSpc>
            </a:pPr>
            <a:endParaRPr b="0" lang="pt-BR" sz="14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p:txBody>
      </p:sp>
      <p:sp>
        <p:nvSpPr>
          <p:cNvPr id="340" name="Rectangle 18"/>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sp>
        <p:nvSpPr>
          <p:cNvPr id="341" name="Retângulo 204"/>
          <p:cNvSpPr/>
          <p:nvPr/>
        </p:nvSpPr>
        <p:spPr>
          <a:xfrm>
            <a:off x="360000" y="2765880"/>
            <a:ext cx="8455680" cy="390204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342" name="Retângulo 206"/>
          <p:cNvSpPr/>
          <p:nvPr/>
        </p:nvSpPr>
        <p:spPr>
          <a:xfrm>
            <a:off x="180000" y="4525200"/>
            <a:ext cx="8096040" cy="19508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pt-BR" sz="1800" spc="-1" strike="noStrike">
              <a:solidFill>
                <a:srgbClr val="000000"/>
              </a:solidFill>
              <a:latin typeface="Arial"/>
            </a:endParaRPr>
          </a:p>
          <a:p>
            <a:pPr>
              <a:lnSpc>
                <a:spcPct val="100000"/>
              </a:lnSpc>
            </a:pPr>
            <a:endParaRPr b="0" lang="pt-BR" sz="1800" spc="-1" strike="noStrike">
              <a:solidFill>
                <a:srgbClr val="000000"/>
              </a:solidFill>
              <a:latin typeface="Arial"/>
            </a:endParaRPr>
          </a:p>
        </p:txBody>
      </p:sp>
      <p:sp>
        <p:nvSpPr>
          <p:cNvPr id="343" name="Rectangle 39"/>
          <p:cNvSpPr/>
          <p:nvPr/>
        </p:nvSpPr>
        <p:spPr>
          <a:xfrm>
            <a:off x="-8799840" y="-2708640"/>
            <a:ext cx="27101160" cy="91116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r>
              <a:rPr b="0" lang="pt-PT" sz="1200" spc="-1" strike="noStrike">
                <a:solidFill>
                  <a:srgbClr val="000000"/>
                </a:solidFill>
                <a:latin typeface="Arial"/>
                <a:ea typeface="Nirmala UI Semilight"/>
              </a:rPr>
              <a:t>Uma das poucas funcionalidades em que o gestor precisará inserir informações no AgilizaSUAS é com relação a folha de pagamento das equipes de referência. Essas despesas devem ser classificadas no BB Gestão Ágil como “Serviço/Pagamento de servidores”.</a:t>
            </a:r>
            <a:endParaRPr b="0" lang="pt-BR" sz="1200" spc="-1" strike="noStrike">
              <a:solidFill>
                <a:srgbClr val="000000"/>
              </a:solidFill>
              <a:latin typeface="Arial"/>
            </a:endParaRPr>
          </a:p>
          <a:p>
            <a:pPr>
              <a:lnSpc>
                <a:spcPct val="100000"/>
              </a:lnSpc>
              <a:tabLst>
                <a:tab algn="l" pos="0"/>
              </a:tabLst>
            </a:pPr>
            <a:r>
              <a:rPr b="0" lang="pt-PT" sz="1200" spc="-1" strike="noStrike">
                <a:solidFill>
                  <a:srgbClr val="000000"/>
                </a:solidFill>
                <a:latin typeface="Arial"/>
                <a:ea typeface="Nirmala UI Semilight"/>
              </a:rPr>
              <a:t>Para cadastrar os profissionais que receberam recursos federais, o usuário deverá acessar o botão “cadastrar folha de pagamento” na coluna “Ação” da tabela de movimentação financeira. Ao clicar nesse botão, será apresentada a seguinte tela na sequência. Também aparecerão como ações possíveis da folha de pagamento a edição de uma folha com informações já cadastradas, permitindo a inclusão, alteração ou exclusão de dados e um botão apenas para a visualização do que foi registrado.</a:t>
            </a:r>
            <a:endParaRPr b="0" lang="pt-BR" sz="1200" spc="-1" strike="noStrike">
              <a:solidFill>
                <a:srgbClr val="000000"/>
              </a:solidFill>
              <a:latin typeface="Arial"/>
            </a:endParaRPr>
          </a:p>
          <a:p>
            <a:pPr>
              <a:lnSpc>
                <a:spcPct val="100000"/>
              </a:lnSpc>
              <a:tabLst>
                <a:tab algn="l" pos="0"/>
              </a:tabLst>
            </a:pPr>
            <a:endParaRPr b="0" lang="pt-BR" sz="1800" spc="-1" strike="noStrike">
              <a:solidFill>
                <a:srgbClr val="000000"/>
              </a:solidFill>
              <a:latin typeface="Arial"/>
            </a:endParaRPr>
          </a:p>
        </p:txBody>
      </p:sp>
      <p:grpSp>
        <p:nvGrpSpPr>
          <p:cNvPr id="344" name="Group 149"/>
          <p:cNvGrpSpPr/>
          <p:nvPr/>
        </p:nvGrpSpPr>
        <p:grpSpPr>
          <a:xfrm>
            <a:off x="1043640" y="2421000"/>
            <a:ext cx="6750720" cy="3178080"/>
            <a:chOff x="1043640" y="2421000"/>
            <a:chExt cx="6750720" cy="3178080"/>
          </a:xfrm>
        </p:grpSpPr>
        <p:pic>
          <p:nvPicPr>
            <p:cNvPr id="345" name="Image 150" descr=""/>
            <p:cNvPicPr/>
            <p:nvPr/>
          </p:nvPicPr>
          <p:blipFill>
            <a:blip r:embed="rId3"/>
            <a:stretch/>
          </p:blipFill>
          <p:spPr>
            <a:xfrm>
              <a:off x="1043640" y="2421000"/>
              <a:ext cx="6750720" cy="3050640"/>
            </a:xfrm>
            <a:prstGeom prst="rect">
              <a:avLst/>
            </a:prstGeom>
            <a:ln w="0">
              <a:noFill/>
            </a:ln>
          </p:spPr>
        </p:pic>
        <p:pic>
          <p:nvPicPr>
            <p:cNvPr id="346" name="Image 151" descr=""/>
            <p:cNvPicPr/>
            <p:nvPr/>
          </p:nvPicPr>
          <p:blipFill>
            <a:blip r:embed="rId4"/>
            <a:stretch/>
          </p:blipFill>
          <p:spPr>
            <a:xfrm>
              <a:off x="1100520" y="2467080"/>
              <a:ext cx="6566040" cy="2901600"/>
            </a:xfrm>
            <a:prstGeom prst="rect">
              <a:avLst/>
            </a:prstGeom>
            <a:ln w="0">
              <a:noFill/>
            </a:ln>
          </p:spPr>
        </p:pic>
        <p:sp>
          <p:nvSpPr>
            <p:cNvPr id="347" name="Graphic 152"/>
            <p:cNvSpPr/>
            <p:nvPr/>
          </p:nvSpPr>
          <p:spPr>
            <a:xfrm>
              <a:off x="1077480" y="2448000"/>
              <a:ext cx="6612480" cy="2939040"/>
            </a:xfrm>
            <a:custGeom>
              <a:avLst/>
              <a:gdLst>
                <a:gd name="textAreaLeft" fmla="*/ 0 w 6612480"/>
                <a:gd name="textAreaRight" fmla="*/ 6613920 w 6612480"/>
                <a:gd name="textAreaTop" fmla="*/ 0 h 2939040"/>
                <a:gd name="textAreaBottom" fmla="*/ 2940120 h 2939040"/>
              </a:gdLst>
              <a:ahLst/>
              <a:rect l="textAreaLeft" t="textAreaTop" r="textAreaRight" b="textAreaBottom"/>
              <a:pathLst>
                <a:path w="5438140" h="2970530">
                  <a:moveTo>
                    <a:pt x="0" y="2970530"/>
                  </a:moveTo>
                  <a:lnTo>
                    <a:pt x="5438140" y="2970530"/>
                  </a:lnTo>
                  <a:lnTo>
                    <a:pt x="5438140" y="0"/>
                  </a:lnTo>
                  <a:lnTo>
                    <a:pt x="0" y="0"/>
                  </a:lnTo>
                  <a:lnTo>
                    <a:pt x="0" y="2970530"/>
                  </a:lnTo>
                  <a:close/>
                </a:path>
              </a:pathLst>
            </a:custGeom>
            <a:noFill/>
            <a:ln w="38100">
              <a:solidFill>
                <a:srgbClr val="000000"/>
              </a:solidFill>
              <a:round/>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348" name="Graphic 153"/>
            <p:cNvSpPr/>
            <p:nvPr/>
          </p:nvSpPr>
          <p:spPr>
            <a:xfrm>
              <a:off x="2665440" y="3324600"/>
              <a:ext cx="408960" cy="356400"/>
            </a:xfrm>
            <a:custGeom>
              <a:avLst/>
              <a:gdLst>
                <a:gd name="textAreaLeft" fmla="*/ 0 w 408960"/>
                <a:gd name="textAreaRight" fmla="*/ 410400 w 408960"/>
                <a:gd name="textAreaTop" fmla="*/ 0 h 356400"/>
                <a:gd name="textAreaBottom" fmla="*/ 357480 h 356400"/>
              </a:gdLst>
              <a:ahLst/>
              <a:rect l="textAreaLeft" t="textAreaTop" r="textAreaRight" b="textAreaBottom"/>
              <a:pathLst>
                <a:path w="337820" h="361315">
                  <a:moveTo>
                    <a:pt x="168910" y="0"/>
                  </a:moveTo>
                  <a:lnTo>
                    <a:pt x="123986" y="6454"/>
                  </a:lnTo>
                  <a:lnTo>
                    <a:pt x="83631" y="24666"/>
                  </a:lnTo>
                  <a:lnTo>
                    <a:pt x="49450" y="52911"/>
                  </a:lnTo>
                  <a:lnTo>
                    <a:pt x="23048" y="89464"/>
                  </a:lnTo>
                  <a:lnTo>
                    <a:pt x="6029" y="132600"/>
                  </a:lnTo>
                  <a:lnTo>
                    <a:pt x="0" y="180594"/>
                  </a:lnTo>
                  <a:lnTo>
                    <a:pt x="6029" y="228641"/>
                  </a:lnTo>
                  <a:lnTo>
                    <a:pt x="23048" y="271812"/>
                  </a:lnTo>
                  <a:lnTo>
                    <a:pt x="49450" y="308387"/>
                  </a:lnTo>
                  <a:lnTo>
                    <a:pt x="83631" y="336644"/>
                  </a:lnTo>
                  <a:lnTo>
                    <a:pt x="123986" y="354860"/>
                  </a:lnTo>
                  <a:lnTo>
                    <a:pt x="168910" y="361314"/>
                  </a:lnTo>
                  <a:lnTo>
                    <a:pt x="213833" y="354860"/>
                  </a:lnTo>
                  <a:lnTo>
                    <a:pt x="254188" y="336644"/>
                  </a:lnTo>
                  <a:lnTo>
                    <a:pt x="288369" y="308387"/>
                  </a:lnTo>
                  <a:lnTo>
                    <a:pt x="314771" y="271812"/>
                  </a:lnTo>
                  <a:lnTo>
                    <a:pt x="331790" y="228641"/>
                  </a:lnTo>
                  <a:lnTo>
                    <a:pt x="337819" y="180594"/>
                  </a:lnTo>
                  <a:lnTo>
                    <a:pt x="331790" y="132600"/>
                  </a:lnTo>
                  <a:lnTo>
                    <a:pt x="314771" y="89464"/>
                  </a:lnTo>
                  <a:lnTo>
                    <a:pt x="288369" y="52911"/>
                  </a:lnTo>
                  <a:lnTo>
                    <a:pt x="254188" y="24666"/>
                  </a:lnTo>
                  <a:lnTo>
                    <a:pt x="213833" y="6454"/>
                  </a:lnTo>
                  <a:lnTo>
                    <a:pt x="168910" y="0"/>
                  </a:lnTo>
                  <a:close/>
                </a:path>
              </a:pathLst>
            </a:custGeom>
            <a:solidFill>
              <a:srgbClr val="ff0000"/>
            </a:solidFill>
            <a:ln w="0">
              <a:noFill/>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349" name="Graphic 154"/>
            <p:cNvSpPr/>
            <p:nvPr/>
          </p:nvSpPr>
          <p:spPr>
            <a:xfrm>
              <a:off x="2665440" y="3324600"/>
              <a:ext cx="408960" cy="356400"/>
            </a:xfrm>
            <a:custGeom>
              <a:avLst/>
              <a:gdLst>
                <a:gd name="textAreaLeft" fmla="*/ 0 w 408960"/>
                <a:gd name="textAreaRight" fmla="*/ 410400 w 408960"/>
                <a:gd name="textAreaTop" fmla="*/ 0 h 356400"/>
                <a:gd name="textAreaBottom" fmla="*/ 357480 h 356400"/>
              </a:gdLst>
              <a:ahLst/>
              <a:rect l="textAreaLeft" t="textAreaTop" r="textAreaRight" b="textAreaBottom"/>
              <a:pathLst>
                <a:path w="337820" h="361315">
                  <a:moveTo>
                    <a:pt x="0" y="180594"/>
                  </a:moveTo>
                  <a:lnTo>
                    <a:pt x="6029" y="132600"/>
                  </a:lnTo>
                  <a:lnTo>
                    <a:pt x="23048" y="89464"/>
                  </a:lnTo>
                  <a:lnTo>
                    <a:pt x="49450" y="52911"/>
                  </a:lnTo>
                  <a:lnTo>
                    <a:pt x="83631" y="24666"/>
                  </a:lnTo>
                  <a:lnTo>
                    <a:pt x="123986" y="6454"/>
                  </a:lnTo>
                  <a:lnTo>
                    <a:pt x="168910" y="0"/>
                  </a:lnTo>
                  <a:lnTo>
                    <a:pt x="213833" y="6454"/>
                  </a:lnTo>
                  <a:lnTo>
                    <a:pt x="254188" y="24666"/>
                  </a:lnTo>
                  <a:lnTo>
                    <a:pt x="288369" y="52911"/>
                  </a:lnTo>
                  <a:lnTo>
                    <a:pt x="314771" y="89464"/>
                  </a:lnTo>
                  <a:lnTo>
                    <a:pt x="331790" y="132600"/>
                  </a:lnTo>
                  <a:lnTo>
                    <a:pt x="337819" y="180594"/>
                  </a:lnTo>
                  <a:lnTo>
                    <a:pt x="331790" y="228641"/>
                  </a:lnTo>
                  <a:lnTo>
                    <a:pt x="314771" y="271812"/>
                  </a:lnTo>
                  <a:lnTo>
                    <a:pt x="288369" y="308387"/>
                  </a:lnTo>
                  <a:lnTo>
                    <a:pt x="254188" y="336644"/>
                  </a:lnTo>
                  <a:lnTo>
                    <a:pt x="213833" y="354860"/>
                  </a:lnTo>
                  <a:lnTo>
                    <a:pt x="168910" y="361314"/>
                  </a:lnTo>
                  <a:lnTo>
                    <a:pt x="123986" y="354860"/>
                  </a:lnTo>
                  <a:lnTo>
                    <a:pt x="83631" y="336644"/>
                  </a:lnTo>
                  <a:lnTo>
                    <a:pt x="49450" y="308387"/>
                  </a:lnTo>
                  <a:lnTo>
                    <a:pt x="23048" y="271812"/>
                  </a:lnTo>
                  <a:lnTo>
                    <a:pt x="6029" y="228641"/>
                  </a:lnTo>
                  <a:lnTo>
                    <a:pt x="0" y="180594"/>
                  </a:lnTo>
                  <a:close/>
                </a:path>
              </a:pathLst>
            </a:custGeom>
            <a:noFill/>
            <a:ln w="12700">
              <a:solidFill>
                <a:srgbClr val="172c51"/>
              </a:solidFill>
              <a:round/>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350" name="Graphic 155"/>
            <p:cNvSpPr/>
            <p:nvPr/>
          </p:nvSpPr>
          <p:spPr>
            <a:xfrm>
              <a:off x="4656960" y="4168800"/>
              <a:ext cx="408960" cy="343080"/>
            </a:xfrm>
            <a:custGeom>
              <a:avLst/>
              <a:gdLst>
                <a:gd name="textAreaLeft" fmla="*/ 0 w 408960"/>
                <a:gd name="textAreaRight" fmla="*/ 410400 w 408960"/>
                <a:gd name="textAreaTop" fmla="*/ 0 h 343080"/>
                <a:gd name="textAreaBottom" fmla="*/ 344160 h 343080"/>
              </a:gdLst>
              <a:ahLst/>
              <a:rect l="textAreaLeft" t="textAreaTop" r="textAreaRight" b="textAreaBottom"/>
              <a:pathLst>
                <a:path w="337820" h="347980">
                  <a:moveTo>
                    <a:pt x="168910" y="0"/>
                  </a:moveTo>
                  <a:lnTo>
                    <a:pt x="123986" y="6211"/>
                  </a:lnTo>
                  <a:lnTo>
                    <a:pt x="83631" y="23744"/>
                  </a:lnTo>
                  <a:lnTo>
                    <a:pt x="49450" y="50942"/>
                  </a:lnTo>
                  <a:lnTo>
                    <a:pt x="23048" y="86153"/>
                  </a:lnTo>
                  <a:lnTo>
                    <a:pt x="6029" y="127720"/>
                  </a:lnTo>
                  <a:lnTo>
                    <a:pt x="0" y="173990"/>
                  </a:lnTo>
                  <a:lnTo>
                    <a:pt x="6029" y="220215"/>
                  </a:lnTo>
                  <a:lnTo>
                    <a:pt x="23048" y="261770"/>
                  </a:lnTo>
                  <a:lnTo>
                    <a:pt x="49450" y="296989"/>
                  </a:lnTo>
                  <a:lnTo>
                    <a:pt x="83631" y="324207"/>
                  </a:lnTo>
                  <a:lnTo>
                    <a:pt x="123986" y="341759"/>
                  </a:lnTo>
                  <a:lnTo>
                    <a:pt x="168910" y="347980"/>
                  </a:lnTo>
                  <a:lnTo>
                    <a:pt x="213833" y="341759"/>
                  </a:lnTo>
                  <a:lnTo>
                    <a:pt x="254188" y="324207"/>
                  </a:lnTo>
                  <a:lnTo>
                    <a:pt x="288369" y="296989"/>
                  </a:lnTo>
                  <a:lnTo>
                    <a:pt x="314771" y="261770"/>
                  </a:lnTo>
                  <a:lnTo>
                    <a:pt x="331790" y="220215"/>
                  </a:lnTo>
                  <a:lnTo>
                    <a:pt x="337819" y="173990"/>
                  </a:lnTo>
                  <a:lnTo>
                    <a:pt x="331790" y="127720"/>
                  </a:lnTo>
                  <a:lnTo>
                    <a:pt x="314771" y="86153"/>
                  </a:lnTo>
                  <a:lnTo>
                    <a:pt x="288369" y="50942"/>
                  </a:lnTo>
                  <a:lnTo>
                    <a:pt x="254188" y="23744"/>
                  </a:lnTo>
                  <a:lnTo>
                    <a:pt x="213833" y="6211"/>
                  </a:lnTo>
                  <a:lnTo>
                    <a:pt x="168910" y="0"/>
                  </a:lnTo>
                  <a:close/>
                </a:path>
              </a:pathLst>
            </a:custGeom>
            <a:solidFill>
              <a:srgbClr val="ff0000"/>
            </a:solidFill>
            <a:ln w="0">
              <a:noFill/>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351" name="Graphic 156"/>
            <p:cNvSpPr/>
            <p:nvPr/>
          </p:nvSpPr>
          <p:spPr>
            <a:xfrm>
              <a:off x="4656960" y="4168800"/>
              <a:ext cx="408960" cy="343080"/>
            </a:xfrm>
            <a:custGeom>
              <a:avLst/>
              <a:gdLst>
                <a:gd name="textAreaLeft" fmla="*/ 0 w 408960"/>
                <a:gd name="textAreaRight" fmla="*/ 410400 w 408960"/>
                <a:gd name="textAreaTop" fmla="*/ 0 h 343080"/>
                <a:gd name="textAreaBottom" fmla="*/ 344160 h 343080"/>
              </a:gdLst>
              <a:ahLst/>
              <a:rect l="textAreaLeft" t="textAreaTop" r="textAreaRight" b="textAreaBottom"/>
              <a:pathLst>
                <a:path w="337820" h="347980">
                  <a:moveTo>
                    <a:pt x="0" y="173990"/>
                  </a:moveTo>
                  <a:lnTo>
                    <a:pt x="6029" y="127720"/>
                  </a:lnTo>
                  <a:lnTo>
                    <a:pt x="23048" y="86153"/>
                  </a:lnTo>
                  <a:lnTo>
                    <a:pt x="49450" y="50942"/>
                  </a:lnTo>
                  <a:lnTo>
                    <a:pt x="83631" y="23744"/>
                  </a:lnTo>
                  <a:lnTo>
                    <a:pt x="123986" y="6211"/>
                  </a:lnTo>
                  <a:lnTo>
                    <a:pt x="168910" y="0"/>
                  </a:lnTo>
                  <a:lnTo>
                    <a:pt x="213833" y="6211"/>
                  </a:lnTo>
                  <a:lnTo>
                    <a:pt x="254188" y="23744"/>
                  </a:lnTo>
                  <a:lnTo>
                    <a:pt x="288369" y="50942"/>
                  </a:lnTo>
                  <a:lnTo>
                    <a:pt x="314771" y="86153"/>
                  </a:lnTo>
                  <a:lnTo>
                    <a:pt x="331790" y="127720"/>
                  </a:lnTo>
                  <a:lnTo>
                    <a:pt x="337819" y="173990"/>
                  </a:lnTo>
                  <a:lnTo>
                    <a:pt x="331790" y="220215"/>
                  </a:lnTo>
                  <a:lnTo>
                    <a:pt x="314771" y="261770"/>
                  </a:lnTo>
                  <a:lnTo>
                    <a:pt x="288369" y="296989"/>
                  </a:lnTo>
                  <a:lnTo>
                    <a:pt x="254188" y="324207"/>
                  </a:lnTo>
                  <a:lnTo>
                    <a:pt x="213833" y="341759"/>
                  </a:lnTo>
                  <a:lnTo>
                    <a:pt x="168910" y="347980"/>
                  </a:lnTo>
                  <a:lnTo>
                    <a:pt x="123986" y="341759"/>
                  </a:lnTo>
                  <a:lnTo>
                    <a:pt x="83631" y="324207"/>
                  </a:lnTo>
                  <a:lnTo>
                    <a:pt x="49450" y="296989"/>
                  </a:lnTo>
                  <a:lnTo>
                    <a:pt x="23048" y="261770"/>
                  </a:lnTo>
                  <a:lnTo>
                    <a:pt x="6029" y="220215"/>
                  </a:lnTo>
                  <a:lnTo>
                    <a:pt x="0" y="173990"/>
                  </a:lnTo>
                  <a:close/>
                </a:path>
              </a:pathLst>
            </a:custGeom>
            <a:noFill/>
            <a:ln w="12700">
              <a:solidFill>
                <a:srgbClr val="172c51"/>
              </a:solidFill>
              <a:round/>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352" name="Graphic 157"/>
            <p:cNvSpPr/>
            <p:nvPr/>
          </p:nvSpPr>
          <p:spPr>
            <a:xfrm>
              <a:off x="6150600" y="5229000"/>
              <a:ext cx="408960" cy="370080"/>
            </a:xfrm>
            <a:custGeom>
              <a:avLst/>
              <a:gdLst>
                <a:gd name="textAreaLeft" fmla="*/ 0 w 408960"/>
                <a:gd name="textAreaRight" fmla="*/ 410400 w 408960"/>
                <a:gd name="textAreaTop" fmla="*/ 0 h 370080"/>
                <a:gd name="textAreaBottom" fmla="*/ 371160 h 370080"/>
              </a:gdLst>
              <a:ahLst/>
              <a:rect l="textAreaLeft" t="textAreaTop" r="textAreaRight" b="textAreaBottom"/>
              <a:pathLst>
                <a:path w="337820" h="375285">
                  <a:moveTo>
                    <a:pt x="168910" y="0"/>
                  </a:moveTo>
                  <a:lnTo>
                    <a:pt x="123986" y="6698"/>
                  </a:lnTo>
                  <a:lnTo>
                    <a:pt x="83631" y="25602"/>
                  </a:lnTo>
                  <a:lnTo>
                    <a:pt x="49450" y="54927"/>
                  </a:lnTo>
                  <a:lnTo>
                    <a:pt x="23048" y="92888"/>
                  </a:lnTo>
                  <a:lnTo>
                    <a:pt x="6029" y="137700"/>
                  </a:lnTo>
                  <a:lnTo>
                    <a:pt x="0" y="187579"/>
                  </a:lnTo>
                  <a:lnTo>
                    <a:pt x="6029" y="237466"/>
                  </a:lnTo>
                  <a:lnTo>
                    <a:pt x="23048" y="282302"/>
                  </a:lnTo>
                  <a:lnTo>
                    <a:pt x="49450" y="320294"/>
                  </a:lnTo>
                  <a:lnTo>
                    <a:pt x="83631" y="349649"/>
                  </a:lnTo>
                  <a:lnTo>
                    <a:pt x="123986" y="368577"/>
                  </a:lnTo>
                  <a:lnTo>
                    <a:pt x="168910" y="375285"/>
                  </a:lnTo>
                  <a:lnTo>
                    <a:pt x="213833" y="368577"/>
                  </a:lnTo>
                  <a:lnTo>
                    <a:pt x="254188" y="349649"/>
                  </a:lnTo>
                  <a:lnTo>
                    <a:pt x="288369" y="320294"/>
                  </a:lnTo>
                  <a:lnTo>
                    <a:pt x="314771" y="282302"/>
                  </a:lnTo>
                  <a:lnTo>
                    <a:pt x="331790" y="237466"/>
                  </a:lnTo>
                  <a:lnTo>
                    <a:pt x="337820" y="187579"/>
                  </a:lnTo>
                  <a:lnTo>
                    <a:pt x="331790" y="137700"/>
                  </a:lnTo>
                  <a:lnTo>
                    <a:pt x="314771" y="92888"/>
                  </a:lnTo>
                  <a:lnTo>
                    <a:pt x="288369" y="54927"/>
                  </a:lnTo>
                  <a:lnTo>
                    <a:pt x="254188" y="25602"/>
                  </a:lnTo>
                  <a:lnTo>
                    <a:pt x="213833" y="6698"/>
                  </a:lnTo>
                  <a:lnTo>
                    <a:pt x="168910" y="0"/>
                  </a:lnTo>
                  <a:close/>
                </a:path>
              </a:pathLst>
            </a:custGeom>
            <a:solidFill>
              <a:srgbClr val="ff0000"/>
            </a:solidFill>
            <a:ln w="0">
              <a:noFill/>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353" name="Graphic 158"/>
            <p:cNvSpPr/>
            <p:nvPr/>
          </p:nvSpPr>
          <p:spPr>
            <a:xfrm>
              <a:off x="6150600" y="5229000"/>
              <a:ext cx="408960" cy="370080"/>
            </a:xfrm>
            <a:custGeom>
              <a:avLst/>
              <a:gdLst>
                <a:gd name="textAreaLeft" fmla="*/ 0 w 408960"/>
                <a:gd name="textAreaRight" fmla="*/ 410400 w 408960"/>
                <a:gd name="textAreaTop" fmla="*/ 0 h 370080"/>
                <a:gd name="textAreaBottom" fmla="*/ 371160 h 370080"/>
              </a:gdLst>
              <a:ahLst/>
              <a:rect l="textAreaLeft" t="textAreaTop" r="textAreaRight" b="textAreaBottom"/>
              <a:pathLst>
                <a:path w="337820" h="375285">
                  <a:moveTo>
                    <a:pt x="0" y="187579"/>
                  </a:moveTo>
                  <a:lnTo>
                    <a:pt x="6029" y="137700"/>
                  </a:lnTo>
                  <a:lnTo>
                    <a:pt x="23048" y="92888"/>
                  </a:lnTo>
                  <a:lnTo>
                    <a:pt x="49450" y="54927"/>
                  </a:lnTo>
                  <a:lnTo>
                    <a:pt x="83631" y="25602"/>
                  </a:lnTo>
                  <a:lnTo>
                    <a:pt x="123986" y="6698"/>
                  </a:lnTo>
                  <a:lnTo>
                    <a:pt x="168910" y="0"/>
                  </a:lnTo>
                  <a:lnTo>
                    <a:pt x="213833" y="6698"/>
                  </a:lnTo>
                  <a:lnTo>
                    <a:pt x="254188" y="25602"/>
                  </a:lnTo>
                  <a:lnTo>
                    <a:pt x="288369" y="54927"/>
                  </a:lnTo>
                  <a:lnTo>
                    <a:pt x="314771" y="92888"/>
                  </a:lnTo>
                  <a:lnTo>
                    <a:pt x="331790" y="137700"/>
                  </a:lnTo>
                  <a:lnTo>
                    <a:pt x="337820" y="187579"/>
                  </a:lnTo>
                  <a:lnTo>
                    <a:pt x="331790" y="237466"/>
                  </a:lnTo>
                  <a:lnTo>
                    <a:pt x="314771" y="282302"/>
                  </a:lnTo>
                  <a:lnTo>
                    <a:pt x="288369" y="320294"/>
                  </a:lnTo>
                  <a:lnTo>
                    <a:pt x="254188" y="349649"/>
                  </a:lnTo>
                  <a:lnTo>
                    <a:pt x="213833" y="368577"/>
                  </a:lnTo>
                  <a:lnTo>
                    <a:pt x="168910" y="375285"/>
                  </a:lnTo>
                  <a:lnTo>
                    <a:pt x="123986" y="368577"/>
                  </a:lnTo>
                  <a:lnTo>
                    <a:pt x="83631" y="349649"/>
                  </a:lnTo>
                  <a:lnTo>
                    <a:pt x="49450" y="320294"/>
                  </a:lnTo>
                  <a:lnTo>
                    <a:pt x="23048" y="282302"/>
                  </a:lnTo>
                  <a:lnTo>
                    <a:pt x="6029" y="237466"/>
                  </a:lnTo>
                  <a:lnTo>
                    <a:pt x="0" y="187579"/>
                  </a:lnTo>
                  <a:close/>
                </a:path>
              </a:pathLst>
            </a:custGeom>
            <a:noFill/>
            <a:ln w="12700">
              <a:solidFill>
                <a:srgbClr val="172c51"/>
              </a:solidFill>
              <a:round/>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354" name="Graphic 159"/>
            <p:cNvSpPr/>
            <p:nvPr/>
          </p:nvSpPr>
          <p:spPr>
            <a:xfrm>
              <a:off x="2432880" y="4817520"/>
              <a:ext cx="408960" cy="349200"/>
            </a:xfrm>
            <a:custGeom>
              <a:avLst/>
              <a:gdLst>
                <a:gd name="textAreaLeft" fmla="*/ 0 w 408960"/>
                <a:gd name="textAreaRight" fmla="*/ 410400 w 408960"/>
                <a:gd name="textAreaTop" fmla="*/ 0 h 349200"/>
                <a:gd name="textAreaBottom" fmla="*/ 350280 h 349200"/>
              </a:gdLst>
              <a:ahLst/>
              <a:rect l="textAreaLeft" t="textAreaTop" r="textAreaRight" b="textAreaBottom"/>
              <a:pathLst>
                <a:path w="337820" h="354330">
                  <a:moveTo>
                    <a:pt x="168909" y="0"/>
                  </a:moveTo>
                  <a:lnTo>
                    <a:pt x="123986" y="6323"/>
                  </a:lnTo>
                  <a:lnTo>
                    <a:pt x="83631" y="24172"/>
                  </a:lnTo>
                  <a:lnTo>
                    <a:pt x="49450" y="51863"/>
                  </a:lnTo>
                  <a:lnTo>
                    <a:pt x="23048" y="87714"/>
                  </a:lnTo>
                  <a:lnTo>
                    <a:pt x="6029" y="130042"/>
                  </a:lnTo>
                  <a:lnTo>
                    <a:pt x="0" y="177165"/>
                  </a:lnTo>
                  <a:lnTo>
                    <a:pt x="6029" y="224243"/>
                  </a:lnTo>
                  <a:lnTo>
                    <a:pt x="23048" y="266558"/>
                  </a:lnTo>
                  <a:lnTo>
                    <a:pt x="49450" y="302418"/>
                  </a:lnTo>
                  <a:lnTo>
                    <a:pt x="83631" y="330129"/>
                  </a:lnTo>
                  <a:lnTo>
                    <a:pt x="123986" y="347997"/>
                  </a:lnTo>
                  <a:lnTo>
                    <a:pt x="168909" y="354330"/>
                  </a:lnTo>
                  <a:lnTo>
                    <a:pt x="213833" y="347997"/>
                  </a:lnTo>
                  <a:lnTo>
                    <a:pt x="254188" y="330129"/>
                  </a:lnTo>
                  <a:lnTo>
                    <a:pt x="288369" y="302418"/>
                  </a:lnTo>
                  <a:lnTo>
                    <a:pt x="314771" y="266558"/>
                  </a:lnTo>
                  <a:lnTo>
                    <a:pt x="331790" y="224243"/>
                  </a:lnTo>
                  <a:lnTo>
                    <a:pt x="337819" y="177165"/>
                  </a:lnTo>
                  <a:lnTo>
                    <a:pt x="331790" y="130042"/>
                  </a:lnTo>
                  <a:lnTo>
                    <a:pt x="314771" y="87714"/>
                  </a:lnTo>
                  <a:lnTo>
                    <a:pt x="288369" y="51863"/>
                  </a:lnTo>
                  <a:lnTo>
                    <a:pt x="254188" y="24172"/>
                  </a:lnTo>
                  <a:lnTo>
                    <a:pt x="213833" y="6323"/>
                  </a:lnTo>
                  <a:lnTo>
                    <a:pt x="168909" y="0"/>
                  </a:lnTo>
                  <a:close/>
                </a:path>
              </a:pathLst>
            </a:custGeom>
            <a:solidFill>
              <a:srgbClr val="ff0000"/>
            </a:solidFill>
            <a:ln w="0">
              <a:noFill/>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355" name="Graphic 160"/>
            <p:cNvSpPr/>
            <p:nvPr/>
          </p:nvSpPr>
          <p:spPr>
            <a:xfrm>
              <a:off x="2432880" y="4817520"/>
              <a:ext cx="408960" cy="349200"/>
            </a:xfrm>
            <a:custGeom>
              <a:avLst/>
              <a:gdLst>
                <a:gd name="textAreaLeft" fmla="*/ 0 w 408960"/>
                <a:gd name="textAreaRight" fmla="*/ 410400 w 408960"/>
                <a:gd name="textAreaTop" fmla="*/ 0 h 349200"/>
                <a:gd name="textAreaBottom" fmla="*/ 350280 h 349200"/>
              </a:gdLst>
              <a:ahLst/>
              <a:rect l="textAreaLeft" t="textAreaTop" r="textAreaRight" b="textAreaBottom"/>
              <a:pathLst>
                <a:path w="337820" h="354330">
                  <a:moveTo>
                    <a:pt x="0" y="177165"/>
                  </a:moveTo>
                  <a:lnTo>
                    <a:pt x="6029" y="130042"/>
                  </a:lnTo>
                  <a:lnTo>
                    <a:pt x="23048" y="87714"/>
                  </a:lnTo>
                  <a:lnTo>
                    <a:pt x="49450" y="51863"/>
                  </a:lnTo>
                  <a:lnTo>
                    <a:pt x="83631" y="24172"/>
                  </a:lnTo>
                  <a:lnTo>
                    <a:pt x="123986" y="6323"/>
                  </a:lnTo>
                  <a:lnTo>
                    <a:pt x="168909" y="0"/>
                  </a:lnTo>
                  <a:lnTo>
                    <a:pt x="213833" y="6323"/>
                  </a:lnTo>
                  <a:lnTo>
                    <a:pt x="254188" y="24172"/>
                  </a:lnTo>
                  <a:lnTo>
                    <a:pt x="288369" y="51863"/>
                  </a:lnTo>
                  <a:lnTo>
                    <a:pt x="314771" y="87714"/>
                  </a:lnTo>
                  <a:lnTo>
                    <a:pt x="331790" y="130042"/>
                  </a:lnTo>
                  <a:lnTo>
                    <a:pt x="337819" y="177165"/>
                  </a:lnTo>
                  <a:lnTo>
                    <a:pt x="331790" y="224243"/>
                  </a:lnTo>
                  <a:lnTo>
                    <a:pt x="314771" y="266558"/>
                  </a:lnTo>
                  <a:lnTo>
                    <a:pt x="288369" y="302418"/>
                  </a:lnTo>
                  <a:lnTo>
                    <a:pt x="254188" y="330129"/>
                  </a:lnTo>
                  <a:lnTo>
                    <a:pt x="213833" y="347997"/>
                  </a:lnTo>
                  <a:lnTo>
                    <a:pt x="168909" y="354330"/>
                  </a:lnTo>
                  <a:lnTo>
                    <a:pt x="123986" y="347997"/>
                  </a:lnTo>
                  <a:lnTo>
                    <a:pt x="83631" y="330129"/>
                  </a:lnTo>
                  <a:lnTo>
                    <a:pt x="49450" y="302418"/>
                  </a:lnTo>
                  <a:lnTo>
                    <a:pt x="23048" y="266558"/>
                  </a:lnTo>
                  <a:lnTo>
                    <a:pt x="6029" y="224243"/>
                  </a:lnTo>
                  <a:lnTo>
                    <a:pt x="0" y="177165"/>
                  </a:lnTo>
                  <a:close/>
                </a:path>
              </a:pathLst>
            </a:custGeom>
            <a:noFill/>
            <a:ln w="12700">
              <a:solidFill>
                <a:srgbClr val="172c51"/>
              </a:solidFill>
              <a:round/>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356" name="Textbox 161"/>
            <p:cNvSpPr/>
            <p:nvPr/>
          </p:nvSpPr>
          <p:spPr>
            <a:xfrm>
              <a:off x="2846160" y="3454920"/>
              <a:ext cx="91800" cy="124200"/>
            </a:xfrm>
            <a:prstGeom prst="rect">
              <a:avLst/>
            </a:prstGeom>
            <a:noFill/>
            <a:ln w="0">
              <a:noFill/>
            </a:ln>
          </p:spPr>
          <p:style>
            <a:lnRef idx="0"/>
            <a:fillRef idx="0"/>
            <a:effectRef idx="0"/>
            <a:fontRef idx="minor"/>
          </p:style>
          <p:txBody>
            <a:bodyPr lIns="0" rIns="0" tIns="0" bIns="0" anchor="t">
              <a:noAutofit/>
            </a:bodyPr>
            <a:p>
              <a:pPr>
                <a:lnSpc>
                  <a:spcPts val="995"/>
                </a:lnSpc>
              </a:pPr>
              <a:r>
                <a:rPr b="0" lang="pt-PT" sz="1000" spc="-52" strike="noStrike">
                  <a:solidFill>
                    <a:srgbClr val="ffffff"/>
                  </a:solidFill>
                  <a:latin typeface="Calibri"/>
                  <a:ea typeface="Nirmala UI Semilight"/>
                </a:rPr>
                <a:t>1</a:t>
              </a:r>
              <a:endParaRPr b="0" lang="pt-BR" sz="1000" spc="-1" strike="noStrike">
                <a:solidFill>
                  <a:srgbClr val="000000"/>
                </a:solidFill>
                <a:latin typeface="Arial"/>
              </a:endParaRPr>
            </a:p>
          </p:txBody>
        </p:sp>
        <p:sp>
          <p:nvSpPr>
            <p:cNvPr id="357" name="Textbox 162"/>
            <p:cNvSpPr/>
            <p:nvPr/>
          </p:nvSpPr>
          <p:spPr>
            <a:xfrm>
              <a:off x="4836960" y="4296960"/>
              <a:ext cx="91800" cy="124200"/>
            </a:xfrm>
            <a:prstGeom prst="rect">
              <a:avLst/>
            </a:prstGeom>
            <a:noFill/>
            <a:ln w="0">
              <a:noFill/>
            </a:ln>
          </p:spPr>
          <p:style>
            <a:lnRef idx="0"/>
            <a:fillRef idx="0"/>
            <a:effectRef idx="0"/>
            <a:fontRef idx="minor"/>
          </p:style>
          <p:txBody>
            <a:bodyPr lIns="0" rIns="0" tIns="0" bIns="0" anchor="t">
              <a:noAutofit/>
            </a:bodyPr>
            <a:p>
              <a:pPr>
                <a:lnSpc>
                  <a:spcPts val="995"/>
                </a:lnSpc>
              </a:pPr>
              <a:r>
                <a:rPr b="0" lang="pt-PT" sz="1000" spc="-52" strike="noStrike">
                  <a:solidFill>
                    <a:srgbClr val="ffffff"/>
                  </a:solidFill>
                  <a:latin typeface="Calibri"/>
                  <a:ea typeface="Nirmala UI Semilight"/>
                </a:rPr>
                <a:t>2</a:t>
              </a:r>
              <a:endParaRPr b="0" lang="pt-BR" sz="1000" spc="-1" strike="noStrike">
                <a:solidFill>
                  <a:srgbClr val="000000"/>
                </a:solidFill>
                <a:latin typeface="Arial"/>
              </a:endParaRPr>
            </a:p>
          </p:txBody>
        </p:sp>
        <p:sp>
          <p:nvSpPr>
            <p:cNvPr id="358" name="Textbox 163"/>
            <p:cNvSpPr/>
            <p:nvPr/>
          </p:nvSpPr>
          <p:spPr>
            <a:xfrm>
              <a:off x="2612520" y="4947480"/>
              <a:ext cx="91800" cy="124200"/>
            </a:xfrm>
            <a:prstGeom prst="rect">
              <a:avLst/>
            </a:prstGeom>
            <a:noFill/>
            <a:ln w="0">
              <a:noFill/>
            </a:ln>
          </p:spPr>
          <p:style>
            <a:lnRef idx="0"/>
            <a:fillRef idx="0"/>
            <a:effectRef idx="0"/>
            <a:fontRef idx="minor"/>
          </p:style>
          <p:txBody>
            <a:bodyPr lIns="0" rIns="0" tIns="0" bIns="0" anchor="t">
              <a:noAutofit/>
            </a:bodyPr>
            <a:p>
              <a:pPr>
                <a:lnSpc>
                  <a:spcPts val="995"/>
                </a:lnSpc>
              </a:pPr>
              <a:r>
                <a:rPr b="0" lang="pt-PT" sz="1000" spc="-52" strike="noStrike">
                  <a:solidFill>
                    <a:srgbClr val="ffffff"/>
                  </a:solidFill>
                  <a:latin typeface="Calibri"/>
                  <a:ea typeface="Nirmala UI Semilight"/>
                </a:rPr>
                <a:t>4</a:t>
              </a:r>
              <a:endParaRPr b="0" lang="pt-BR" sz="1000" spc="-1" strike="noStrike">
                <a:solidFill>
                  <a:srgbClr val="000000"/>
                </a:solidFill>
                <a:latin typeface="Arial"/>
              </a:endParaRPr>
            </a:p>
          </p:txBody>
        </p:sp>
        <p:sp>
          <p:nvSpPr>
            <p:cNvPr id="359" name="Textbox 164"/>
            <p:cNvSpPr/>
            <p:nvPr/>
          </p:nvSpPr>
          <p:spPr>
            <a:xfrm>
              <a:off x="6330960" y="5362560"/>
              <a:ext cx="91800" cy="124200"/>
            </a:xfrm>
            <a:prstGeom prst="rect">
              <a:avLst/>
            </a:prstGeom>
            <a:noFill/>
            <a:ln w="0">
              <a:noFill/>
            </a:ln>
          </p:spPr>
          <p:style>
            <a:lnRef idx="0"/>
            <a:fillRef idx="0"/>
            <a:effectRef idx="0"/>
            <a:fontRef idx="minor"/>
          </p:style>
          <p:txBody>
            <a:bodyPr lIns="0" rIns="0" tIns="0" bIns="0" anchor="t">
              <a:noAutofit/>
            </a:bodyPr>
            <a:p>
              <a:pPr>
                <a:lnSpc>
                  <a:spcPts val="995"/>
                </a:lnSpc>
              </a:pPr>
              <a:r>
                <a:rPr b="0" lang="pt-PT" sz="1000" spc="-52" strike="noStrike">
                  <a:solidFill>
                    <a:srgbClr val="ffffff"/>
                  </a:solidFill>
                  <a:latin typeface="Calibri"/>
                  <a:ea typeface="Nirmala UI Semilight"/>
                </a:rPr>
                <a:t>3</a:t>
              </a:r>
              <a:endParaRPr b="0" lang="pt-BR" sz="1000" spc="-1" strike="noStrike">
                <a:solidFill>
                  <a:srgbClr val="000000"/>
                </a:solidFill>
                <a:latin typeface="Arial"/>
              </a:endParaRPr>
            </a:p>
          </p:txBody>
        </p:sp>
      </p:grpSp>
      <p:sp>
        <p:nvSpPr>
          <p:cNvPr id="360" name="Rectangle 44"/>
          <p:cNvSpPr/>
          <p:nvPr/>
        </p:nvSpPr>
        <p:spPr>
          <a:xfrm>
            <a:off x="4660920" y="-2348640"/>
            <a:ext cx="180360" cy="82044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endParaRPr b="0" lang="pt-BR" sz="1200" spc="-1" strike="noStrike">
              <a:solidFill>
                <a:srgbClr val="000000"/>
              </a:solidFill>
              <a:latin typeface="Arial"/>
            </a:endParaRPr>
          </a:p>
          <a:p>
            <a:pPr>
              <a:lnSpc>
                <a:spcPct val="100000"/>
              </a:lnSpc>
              <a:tabLst>
                <a:tab algn="l" pos="0"/>
              </a:tabLst>
            </a:pPr>
            <a:br>
              <a:rPr sz="1800"/>
            </a:br>
            <a:endParaRPr b="0" lang="pt-B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361" name="CaixaDeTexto 46"/>
          <p:cNvSpPr/>
          <p:nvPr/>
        </p:nvSpPr>
        <p:spPr>
          <a:xfrm>
            <a:off x="360000" y="-234360"/>
            <a:ext cx="8455680" cy="319824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endParaRPr b="0" lang="pt-BR" sz="2000" spc="-1" strike="noStrike">
              <a:solidFill>
                <a:srgbClr val="000000"/>
              </a:solidFill>
              <a:latin typeface="Arial"/>
            </a:endParaRPr>
          </a:p>
          <a:p>
            <a:pPr algn="ctr">
              <a:lnSpc>
                <a:spcPct val="100000"/>
              </a:lnSpc>
            </a:pPr>
            <a:r>
              <a:rPr b="1" lang="pt-BR" sz="2400" spc="-41" strike="noStrike">
                <a:solidFill>
                  <a:srgbClr val="ffffff"/>
                </a:solidFill>
                <a:latin typeface="Calibri"/>
                <a:ea typeface="DejaVu Sans"/>
              </a:rPr>
              <a:t>PERFIS DE  ACESSO AO  NOVO SISTEMA DE PRESTAÇÃO DE CONTAS FEDERAL (AGILIZASUAS INTEGRADO AO BB GESTÃO ÁGIL</a:t>
            </a:r>
            <a:endParaRPr b="0" lang="pt-BR" sz="2400" spc="-1" strike="noStrike">
              <a:solidFill>
                <a:srgbClr val="000000"/>
              </a:solidFill>
              <a:latin typeface="Arial"/>
            </a:endParaRPr>
          </a:p>
          <a:p>
            <a:pPr algn="ctr">
              <a:lnSpc>
                <a:spcPct val="100000"/>
              </a:lnSpc>
            </a:pPr>
            <a:endParaRPr b="0" lang="pt-BR" sz="2400" spc="-1" strike="noStrike">
              <a:solidFill>
                <a:srgbClr val="000000"/>
              </a:solidFill>
              <a:latin typeface="Arial"/>
            </a:endParaRPr>
          </a:p>
          <a:p>
            <a:pPr algn="ctr">
              <a:lnSpc>
                <a:spcPct val="100000"/>
              </a:lnSpc>
            </a:pPr>
            <a:r>
              <a:rPr b="1" lang="pt-BR" sz="2400" spc="-41" strike="noStrike">
                <a:solidFill>
                  <a:srgbClr val="ffffff"/>
                </a:solidFill>
                <a:latin typeface="Calibri"/>
                <a:ea typeface="DejaVu Sans"/>
              </a:rPr>
              <a:t>APLICAÇÃO FINANCEIRA</a:t>
            </a:r>
            <a:endParaRPr b="0" lang="pt-BR" sz="2400" spc="-1" strike="noStrike">
              <a:solidFill>
                <a:srgbClr val="000000"/>
              </a:solidFill>
              <a:latin typeface="Arial"/>
            </a:endParaRPr>
          </a:p>
          <a:p>
            <a:pPr algn="just">
              <a:lnSpc>
                <a:spcPct val="100000"/>
              </a:lnSpc>
            </a:pPr>
            <a:endParaRPr b="0" lang="pt-BR" sz="1600" spc="-1" strike="noStrike">
              <a:solidFill>
                <a:srgbClr val="000000"/>
              </a:solidFill>
              <a:latin typeface="Arial"/>
            </a:endParaRPr>
          </a:p>
          <a:p>
            <a:pPr algn="just">
              <a:lnSpc>
                <a:spcPct val="100000"/>
              </a:lnSpc>
            </a:pPr>
            <a:r>
              <a:rPr b="1" lang="pt-BR" sz="1800" spc="-1" strike="noStrike">
                <a:solidFill>
                  <a:srgbClr val="ffffff"/>
                </a:solidFill>
                <a:latin typeface="Arial"/>
                <a:ea typeface="DejaVu Sans"/>
              </a:rPr>
              <a:t>A funcionalidade “aplicação financeira “ traz para o usuário informações quanto aos recursos  que enquanto não utilizados ficam em contas de investimento para obtenção de rendimentos, resguardando o poder de compra das verbas  transferidas pelo FNAS </a:t>
            </a:r>
            <a:endParaRPr b="0" lang="pt-BR" sz="1800" spc="-1" strike="noStrike">
              <a:solidFill>
                <a:srgbClr val="000000"/>
              </a:solidFill>
              <a:latin typeface="Arial"/>
            </a:endParaRPr>
          </a:p>
        </p:txBody>
      </p:sp>
      <p:sp>
        <p:nvSpPr>
          <p:cNvPr id="362" name="CaixaDeTexto 47"/>
          <p:cNvSpPr/>
          <p:nvPr/>
        </p:nvSpPr>
        <p:spPr>
          <a:xfrm>
            <a:off x="786960" y="1731960"/>
            <a:ext cx="7744680" cy="1460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
        <p:nvSpPr>
          <p:cNvPr id="363" name="Retângulo 20"/>
          <p:cNvSpPr/>
          <p:nvPr/>
        </p:nvSpPr>
        <p:spPr>
          <a:xfrm>
            <a:off x="360000" y="1376640"/>
            <a:ext cx="8455680" cy="126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endParaRPr b="0" lang="pt-BR" sz="1400" spc="-1" strike="noStrike">
              <a:solidFill>
                <a:srgbClr val="000000"/>
              </a:solidFill>
              <a:latin typeface="Arial"/>
            </a:endParaRPr>
          </a:p>
          <a:p>
            <a:pPr>
              <a:lnSpc>
                <a:spcPct val="100000"/>
              </a:lnSpc>
            </a:pPr>
            <a:endParaRPr b="0" lang="pt-BR" sz="14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p:txBody>
      </p:sp>
      <p:sp>
        <p:nvSpPr>
          <p:cNvPr id="364" name="Rectangle 18"/>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sp>
        <p:nvSpPr>
          <p:cNvPr id="365" name="Retângulo 204"/>
          <p:cNvSpPr/>
          <p:nvPr/>
        </p:nvSpPr>
        <p:spPr>
          <a:xfrm>
            <a:off x="360000" y="2765880"/>
            <a:ext cx="8455680" cy="390204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366" name="Retângulo 206"/>
          <p:cNvSpPr/>
          <p:nvPr/>
        </p:nvSpPr>
        <p:spPr>
          <a:xfrm>
            <a:off x="180000" y="4525200"/>
            <a:ext cx="8096040" cy="19508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pt-BR" sz="1800" spc="-1" strike="noStrike">
              <a:solidFill>
                <a:srgbClr val="000000"/>
              </a:solidFill>
              <a:latin typeface="Arial"/>
            </a:endParaRPr>
          </a:p>
          <a:p>
            <a:pPr>
              <a:lnSpc>
                <a:spcPct val="100000"/>
              </a:lnSpc>
            </a:pPr>
            <a:endParaRPr b="0" lang="pt-BR" sz="1800" spc="-1" strike="noStrike">
              <a:solidFill>
                <a:srgbClr val="000000"/>
              </a:solidFill>
              <a:latin typeface="Arial"/>
            </a:endParaRPr>
          </a:p>
        </p:txBody>
      </p:sp>
      <p:sp>
        <p:nvSpPr>
          <p:cNvPr id="367" name="Rectangle 39"/>
          <p:cNvSpPr/>
          <p:nvPr/>
        </p:nvSpPr>
        <p:spPr>
          <a:xfrm>
            <a:off x="-8799840" y="-2708640"/>
            <a:ext cx="27101160" cy="91116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r>
              <a:rPr b="0" lang="pt-PT" sz="1200" spc="-1" strike="noStrike">
                <a:solidFill>
                  <a:srgbClr val="000000"/>
                </a:solidFill>
                <a:latin typeface="Arial"/>
                <a:ea typeface="Nirmala UI Semilight"/>
              </a:rPr>
              <a:t>Uma das poucas funcionalidades em que o gestor precisará inserir informações no AgilizaSUAS é com relação a folha de pagamento das equipes de referência. Essas despesas devem ser classificadas no BB Gestão Ágil como “Serviço/Pagamento de servidores”.</a:t>
            </a:r>
            <a:endParaRPr b="0" lang="pt-BR" sz="1200" spc="-1" strike="noStrike">
              <a:solidFill>
                <a:srgbClr val="000000"/>
              </a:solidFill>
              <a:latin typeface="Arial"/>
            </a:endParaRPr>
          </a:p>
          <a:p>
            <a:pPr>
              <a:lnSpc>
                <a:spcPct val="100000"/>
              </a:lnSpc>
              <a:tabLst>
                <a:tab algn="l" pos="0"/>
              </a:tabLst>
            </a:pPr>
            <a:r>
              <a:rPr b="0" lang="pt-PT" sz="1200" spc="-1" strike="noStrike">
                <a:solidFill>
                  <a:srgbClr val="000000"/>
                </a:solidFill>
                <a:latin typeface="Arial"/>
                <a:ea typeface="Nirmala UI Semilight"/>
              </a:rPr>
              <a:t>Para cadastrar os profissionais que receberam recursos federais, o usuário deverá acessar o botão “cadastrar folha de pagamento” na coluna “Ação” da tabela de movimentação financeira. Ao clicar nesse botão, será apresentada a seguinte tela na sequência. Também aparecerão como ações possíveis da folha de pagamento a edição de uma folha com informações já cadastradas, permitindo a inclusão, alteração ou exclusão de dados e um botão apenas para a visualização do que foi registrado.</a:t>
            </a:r>
            <a:endParaRPr b="0" lang="pt-BR" sz="1200" spc="-1" strike="noStrike">
              <a:solidFill>
                <a:srgbClr val="000000"/>
              </a:solidFill>
              <a:latin typeface="Arial"/>
            </a:endParaRPr>
          </a:p>
          <a:p>
            <a:pPr>
              <a:lnSpc>
                <a:spcPct val="100000"/>
              </a:lnSpc>
              <a:tabLst>
                <a:tab algn="l" pos="0"/>
              </a:tabLst>
            </a:pPr>
            <a:endParaRPr b="0" lang="pt-BR" sz="1800" spc="-1" strike="noStrike">
              <a:solidFill>
                <a:srgbClr val="000000"/>
              </a:solidFill>
              <a:latin typeface="Arial"/>
            </a:endParaRPr>
          </a:p>
        </p:txBody>
      </p:sp>
      <p:sp>
        <p:nvSpPr>
          <p:cNvPr id="368" name="Rectangle 44"/>
          <p:cNvSpPr/>
          <p:nvPr/>
        </p:nvSpPr>
        <p:spPr>
          <a:xfrm>
            <a:off x="4660920" y="-2348640"/>
            <a:ext cx="180360" cy="82044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endParaRPr b="0" lang="pt-BR" sz="1200" spc="-1" strike="noStrike">
              <a:solidFill>
                <a:srgbClr val="000000"/>
              </a:solidFill>
              <a:latin typeface="Arial"/>
            </a:endParaRPr>
          </a:p>
          <a:p>
            <a:pPr>
              <a:lnSpc>
                <a:spcPct val="100000"/>
              </a:lnSpc>
              <a:tabLst>
                <a:tab algn="l" pos="0"/>
              </a:tabLst>
            </a:pPr>
            <a:br>
              <a:rPr sz="1800"/>
            </a:br>
            <a:endParaRPr b="0" lang="pt-BR" sz="1800" spc="-1" strike="noStrike">
              <a:solidFill>
                <a:srgbClr val="000000"/>
              </a:solidFill>
              <a:latin typeface="Arial"/>
            </a:endParaRPr>
          </a:p>
        </p:txBody>
      </p:sp>
      <p:pic>
        <p:nvPicPr>
          <p:cNvPr id="369" name="Image 170" descr=""/>
          <p:cNvPicPr/>
          <p:nvPr/>
        </p:nvPicPr>
        <p:blipFill>
          <a:blip r:embed="rId2"/>
          <a:stretch/>
        </p:blipFill>
        <p:spPr>
          <a:xfrm>
            <a:off x="1475640" y="3429000"/>
            <a:ext cx="5898600" cy="2742480"/>
          </a:xfrm>
          <a:prstGeom prst="rect">
            <a:avLst/>
          </a:prstGeom>
          <a:ln w="0">
            <a:noFill/>
          </a:ln>
        </p:spPr>
      </p:pic>
    </p:spTree>
  </p:cSld>
  <mc:AlternateContent>
    <mc:Choice Requires="p14">
      <p:transition spd="slow" p14:dur="2000"/>
    </mc:Choice>
    <mc:Fallback>
      <p:transition spd="slow"/>
    </mc:Fallback>
  </mc:AlternateContent>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370" name="CaixaDeTexto 46"/>
          <p:cNvSpPr/>
          <p:nvPr/>
        </p:nvSpPr>
        <p:spPr>
          <a:xfrm>
            <a:off x="360000" y="-234360"/>
            <a:ext cx="8455680" cy="649008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endParaRPr b="0" lang="pt-BR" sz="2000" spc="-1" strike="noStrike">
              <a:solidFill>
                <a:srgbClr val="000000"/>
              </a:solidFill>
              <a:latin typeface="Arial"/>
            </a:endParaRPr>
          </a:p>
          <a:p>
            <a:pPr algn="ctr">
              <a:lnSpc>
                <a:spcPct val="100000"/>
              </a:lnSpc>
            </a:pPr>
            <a:r>
              <a:rPr b="1" lang="pt-BR" sz="2400" spc="-41" strike="noStrike">
                <a:solidFill>
                  <a:srgbClr val="ffffff"/>
                </a:solidFill>
                <a:latin typeface="Calibri"/>
                <a:ea typeface="DejaVu Sans"/>
              </a:rPr>
              <a:t>PERFIS DE  ACESSO AO  NOVO SISTEMA DE PRESTAÇÃO DE CONTAS FEDERAL (AGILIZASUAS INTEGRADO AO BB GESTÃO ÁGIL</a:t>
            </a:r>
            <a:endParaRPr b="0" lang="pt-BR" sz="2400" spc="-1" strike="noStrike">
              <a:solidFill>
                <a:srgbClr val="000000"/>
              </a:solidFill>
              <a:latin typeface="Arial"/>
            </a:endParaRPr>
          </a:p>
          <a:p>
            <a:pPr algn="ctr">
              <a:lnSpc>
                <a:spcPct val="100000"/>
              </a:lnSpc>
            </a:pPr>
            <a:endParaRPr b="0" lang="pt-BR" sz="2400" spc="-1" strike="noStrike">
              <a:solidFill>
                <a:srgbClr val="000000"/>
              </a:solidFill>
              <a:latin typeface="Arial"/>
            </a:endParaRPr>
          </a:p>
          <a:p>
            <a:pPr algn="ctr">
              <a:lnSpc>
                <a:spcPct val="100000"/>
              </a:lnSpc>
            </a:pPr>
            <a:r>
              <a:rPr b="1" lang="pt-BR" sz="2400" spc="-41" strike="noStrike">
                <a:solidFill>
                  <a:srgbClr val="ffffff"/>
                </a:solidFill>
                <a:latin typeface="Calibri"/>
                <a:ea typeface="DejaVu Sans"/>
              </a:rPr>
              <a:t>RECURSOS PRÓPRIOS E RECURSOS ESTADUAIS</a:t>
            </a:r>
            <a:endParaRPr b="0" lang="pt-BR" sz="2400" spc="-1" strike="noStrike">
              <a:solidFill>
                <a:srgbClr val="000000"/>
              </a:solidFill>
              <a:latin typeface="Arial"/>
            </a:endParaRPr>
          </a:p>
          <a:p>
            <a:pPr algn="just">
              <a:lnSpc>
                <a:spcPct val="100000"/>
              </a:lnSpc>
            </a:pPr>
            <a:endParaRPr b="0" lang="pt-BR" sz="1600" spc="-1" strike="noStrike">
              <a:solidFill>
                <a:srgbClr val="000000"/>
              </a:solidFill>
              <a:latin typeface="Arial"/>
            </a:endParaRPr>
          </a:p>
          <a:p>
            <a:pPr algn="just">
              <a:lnSpc>
                <a:spcPct val="100000"/>
              </a:lnSpc>
            </a:pPr>
            <a:r>
              <a:rPr b="1" lang="pt-BR" sz="1800" spc="-1" strike="noStrike">
                <a:solidFill>
                  <a:srgbClr val="ffffff"/>
                </a:solidFill>
                <a:latin typeface="Arial"/>
                <a:ea typeface="DejaVu Sans"/>
              </a:rPr>
              <a:t>O preenchimento das despesas executadas previstas nesses campos, mesmo que com valor de R$0,00, é obrigatório para que o gestor possa fazer o encaminhamento da prestação de contas do TIPO PRESTAÇÃO DE CONTAS DOS SERVIÇOS E PROGRAMAS SOCIOASSISTENCIAIS  ao Conselho de Assistência Social. PARA OS DEMAIS TIPOS DE PRESTAÇÃO DE CONTAS NÃO É NECESSÁRIO O PREENCHIMENTO DESSAS INFORMAÇÕES PARA SUA CONCLUSÃO E ENVIO AO RESPECTIVO CONSELHO.  </a:t>
            </a:r>
            <a:endParaRPr b="0" lang="pt-BR" sz="1800" spc="-1" strike="noStrike">
              <a:solidFill>
                <a:srgbClr val="000000"/>
              </a:solidFill>
              <a:latin typeface="Arial"/>
            </a:endParaRPr>
          </a:p>
          <a:p>
            <a:pPr algn="just">
              <a:lnSpc>
                <a:spcPct val="100000"/>
              </a:lnSpc>
            </a:pPr>
            <a:endParaRPr b="0" lang="pt-BR" sz="1800" spc="-1" strike="noStrike">
              <a:solidFill>
                <a:srgbClr val="000000"/>
              </a:solidFill>
              <a:latin typeface="Arial"/>
            </a:endParaRPr>
          </a:p>
          <a:p>
            <a:pPr algn="just">
              <a:lnSpc>
                <a:spcPct val="100000"/>
              </a:lnSpc>
            </a:pPr>
            <a:r>
              <a:rPr b="1" lang="pt-BR" sz="1800" spc="-1" strike="noStrike">
                <a:solidFill>
                  <a:srgbClr val="ffffff"/>
                </a:solidFill>
                <a:latin typeface="Arial"/>
                <a:ea typeface="DejaVu Sans"/>
              </a:rPr>
              <a:t>HÁ DOIS GRUPOS:  “EXECUÇÃO DE RECURSOS PROPRIOS” E “EXECUÇÃO DE RECURSOS ESTADUAIS”.  AS DESPESAS DESSES GRUPOS ESTÃO DIVIDIDAS EM PROTEÇÃO SOCIAL BÁSICA E PROTEÇÃO SOCIAL ESPECIAL. As categorias de gastos são similares as classificações do BB Gestão Ágil. </a:t>
            </a:r>
            <a:endParaRPr b="0" lang="pt-BR" sz="1800" spc="-1" strike="noStrike">
              <a:solidFill>
                <a:srgbClr val="000000"/>
              </a:solidFill>
              <a:latin typeface="Arial"/>
            </a:endParaRPr>
          </a:p>
          <a:p>
            <a:pPr algn="just">
              <a:lnSpc>
                <a:spcPct val="100000"/>
              </a:lnSpc>
            </a:pPr>
            <a:r>
              <a:rPr b="1" lang="pt-BR" sz="1800" spc="-1" strike="noStrike">
                <a:solidFill>
                  <a:srgbClr val="ffffff"/>
                </a:solidFill>
                <a:latin typeface="Arial"/>
                <a:ea typeface="DejaVu Sans"/>
              </a:rPr>
              <a:t> </a:t>
            </a:r>
            <a:endParaRPr b="0" lang="pt-BR" sz="1800" spc="-1" strike="noStrike">
              <a:solidFill>
                <a:srgbClr val="000000"/>
              </a:solidFill>
              <a:latin typeface="Arial"/>
            </a:endParaRPr>
          </a:p>
          <a:p>
            <a:pPr algn="just">
              <a:lnSpc>
                <a:spcPct val="100000"/>
              </a:lnSpc>
            </a:pPr>
            <a:endParaRPr b="0" lang="pt-BR" sz="1800" spc="-1" strike="noStrike">
              <a:solidFill>
                <a:srgbClr val="000000"/>
              </a:solidFill>
              <a:latin typeface="Arial"/>
            </a:endParaRPr>
          </a:p>
        </p:txBody>
      </p:sp>
      <p:pic>
        <p:nvPicPr>
          <p:cNvPr id="371" name="Imagem 23" descr=""/>
          <p:cNvPicPr/>
          <p:nvPr/>
        </p:nvPicPr>
        <p:blipFill>
          <a:blip r:embed="rId2"/>
          <a:stretch/>
        </p:blipFill>
        <p:spPr>
          <a:xfrm>
            <a:off x="5413680" y="5945400"/>
            <a:ext cx="3248280" cy="645120"/>
          </a:xfrm>
          <a:prstGeom prst="rect">
            <a:avLst/>
          </a:prstGeom>
          <a:ln w="0">
            <a:noFill/>
          </a:ln>
        </p:spPr>
      </p:pic>
      <p:sp>
        <p:nvSpPr>
          <p:cNvPr id="372" name="CaixaDeTexto 47"/>
          <p:cNvSpPr/>
          <p:nvPr/>
        </p:nvSpPr>
        <p:spPr>
          <a:xfrm>
            <a:off x="786960" y="1731960"/>
            <a:ext cx="7744680" cy="1460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
        <p:nvSpPr>
          <p:cNvPr id="373" name="Retângulo 20"/>
          <p:cNvSpPr/>
          <p:nvPr/>
        </p:nvSpPr>
        <p:spPr>
          <a:xfrm>
            <a:off x="360000" y="1376640"/>
            <a:ext cx="8455680" cy="126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endParaRPr b="0" lang="pt-BR" sz="1400" spc="-1" strike="noStrike">
              <a:solidFill>
                <a:srgbClr val="000000"/>
              </a:solidFill>
              <a:latin typeface="Arial"/>
            </a:endParaRPr>
          </a:p>
          <a:p>
            <a:pPr>
              <a:lnSpc>
                <a:spcPct val="100000"/>
              </a:lnSpc>
            </a:pPr>
            <a:endParaRPr b="0" lang="pt-BR" sz="14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p:txBody>
      </p:sp>
      <p:sp>
        <p:nvSpPr>
          <p:cNvPr id="374" name="Rectangle 18"/>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sp>
        <p:nvSpPr>
          <p:cNvPr id="375" name="Retângulo 204"/>
          <p:cNvSpPr/>
          <p:nvPr/>
        </p:nvSpPr>
        <p:spPr>
          <a:xfrm>
            <a:off x="360000" y="2765880"/>
            <a:ext cx="8455680" cy="390204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376" name="Retângulo 206"/>
          <p:cNvSpPr/>
          <p:nvPr/>
        </p:nvSpPr>
        <p:spPr>
          <a:xfrm>
            <a:off x="180000" y="4525200"/>
            <a:ext cx="8096040" cy="19508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pt-BR" sz="1800" spc="-1" strike="noStrike">
              <a:solidFill>
                <a:srgbClr val="000000"/>
              </a:solidFill>
              <a:latin typeface="Arial"/>
            </a:endParaRPr>
          </a:p>
          <a:p>
            <a:pPr>
              <a:lnSpc>
                <a:spcPct val="100000"/>
              </a:lnSpc>
            </a:pPr>
            <a:endParaRPr b="0" lang="pt-BR" sz="1800" spc="-1" strike="noStrike">
              <a:solidFill>
                <a:srgbClr val="000000"/>
              </a:solidFill>
              <a:latin typeface="Arial"/>
            </a:endParaRPr>
          </a:p>
        </p:txBody>
      </p:sp>
      <p:sp>
        <p:nvSpPr>
          <p:cNvPr id="377" name="Rectangle 39"/>
          <p:cNvSpPr/>
          <p:nvPr/>
        </p:nvSpPr>
        <p:spPr>
          <a:xfrm>
            <a:off x="-8799840" y="-2708640"/>
            <a:ext cx="27101160" cy="91116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r>
              <a:rPr b="0" lang="pt-PT" sz="1200" spc="-1" strike="noStrike">
                <a:solidFill>
                  <a:srgbClr val="000000"/>
                </a:solidFill>
                <a:latin typeface="Arial"/>
                <a:ea typeface="Nirmala UI Semilight"/>
              </a:rPr>
              <a:t>Uma das poucas funcionalidades em que o gestor precisará inserir informações no AgilizaSUAS é com relação a folha de pagamento das equipes de referência. Essas despesas devem ser classificadas no BB Gestão Ágil como “Serviço/Pagamento de servidores”.</a:t>
            </a:r>
            <a:endParaRPr b="0" lang="pt-BR" sz="1200" spc="-1" strike="noStrike">
              <a:solidFill>
                <a:srgbClr val="000000"/>
              </a:solidFill>
              <a:latin typeface="Arial"/>
            </a:endParaRPr>
          </a:p>
          <a:p>
            <a:pPr>
              <a:lnSpc>
                <a:spcPct val="100000"/>
              </a:lnSpc>
              <a:tabLst>
                <a:tab algn="l" pos="0"/>
              </a:tabLst>
            </a:pPr>
            <a:r>
              <a:rPr b="0" lang="pt-PT" sz="1200" spc="-1" strike="noStrike">
                <a:solidFill>
                  <a:srgbClr val="000000"/>
                </a:solidFill>
                <a:latin typeface="Arial"/>
                <a:ea typeface="Nirmala UI Semilight"/>
              </a:rPr>
              <a:t>Para cadastrar os profissionais que receberam recursos federais, o usuário deverá acessar o botão “cadastrar folha de pagamento” na coluna “Ação” da tabela de movimentação financeira. Ao clicar nesse botão, será apresentada a seguinte tela na sequência. Também aparecerão como ações possíveis da folha de pagamento a edição de uma folha com informações já cadastradas, permitindo a inclusão, alteração ou exclusão de dados e um botão apenas para a visualização do que foi registrado.</a:t>
            </a:r>
            <a:endParaRPr b="0" lang="pt-BR" sz="1200" spc="-1" strike="noStrike">
              <a:solidFill>
                <a:srgbClr val="000000"/>
              </a:solidFill>
              <a:latin typeface="Arial"/>
            </a:endParaRPr>
          </a:p>
          <a:p>
            <a:pPr>
              <a:lnSpc>
                <a:spcPct val="100000"/>
              </a:lnSpc>
              <a:tabLst>
                <a:tab algn="l" pos="0"/>
              </a:tabLst>
            </a:pPr>
            <a:endParaRPr b="0" lang="pt-BR" sz="1800" spc="-1" strike="noStrike">
              <a:solidFill>
                <a:srgbClr val="000000"/>
              </a:solidFill>
              <a:latin typeface="Arial"/>
            </a:endParaRPr>
          </a:p>
        </p:txBody>
      </p:sp>
      <p:sp>
        <p:nvSpPr>
          <p:cNvPr id="378" name="Rectangle 44"/>
          <p:cNvSpPr/>
          <p:nvPr/>
        </p:nvSpPr>
        <p:spPr>
          <a:xfrm>
            <a:off x="4660920" y="-2348640"/>
            <a:ext cx="180360" cy="82044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endParaRPr b="0" lang="pt-BR" sz="1200" spc="-1" strike="noStrike">
              <a:solidFill>
                <a:srgbClr val="000000"/>
              </a:solidFill>
              <a:latin typeface="Arial"/>
            </a:endParaRPr>
          </a:p>
          <a:p>
            <a:pPr>
              <a:lnSpc>
                <a:spcPct val="100000"/>
              </a:lnSpc>
              <a:tabLst>
                <a:tab algn="l" pos="0"/>
              </a:tabLst>
            </a:pPr>
            <a:br>
              <a:rPr sz="1800"/>
            </a:br>
            <a:endParaRPr b="0" lang="pt-B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379" name="CaixaDeTexto 46"/>
          <p:cNvSpPr/>
          <p:nvPr/>
        </p:nvSpPr>
        <p:spPr>
          <a:xfrm>
            <a:off x="323640" y="0"/>
            <a:ext cx="8455680" cy="228384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endParaRPr b="0" lang="pt-BR" sz="2000" spc="-1" strike="noStrike">
              <a:solidFill>
                <a:srgbClr val="000000"/>
              </a:solidFill>
              <a:latin typeface="Arial"/>
            </a:endParaRPr>
          </a:p>
          <a:p>
            <a:pPr algn="ctr">
              <a:lnSpc>
                <a:spcPct val="100000"/>
              </a:lnSpc>
            </a:pPr>
            <a:r>
              <a:rPr b="1" lang="pt-BR" sz="2400" spc="-41" strike="noStrike">
                <a:solidFill>
                  <a:srgbClr val="ffffff"/>
                </a:solidFill>
                <a:latin typeface="Calibri"/>
                <a:ea typeface="DejaVu Sans"/>
              </a:rPr>
              <a:t>PERFIS DE  ACESSO AO  NOVO SISTEMA DE PRESTAÇÃO DE CONTAS FEDERAL (AGILIZASUAS INTEGRADO AO BB GESTÃO ÁGIL</a:t>
            </a:r>
            <a:endParaRPr b="0" lang="pt-BR" sz="2400" spc="-1" strike="noStrike">
              <a:solidFill>
                <a:srgbClr val="000000"/>
              </a:solidFill>
              <a:latin typeface="Arial"/>
            </a:endParaRPr>
          </a:p>
          <a:p>
            <a:pPr algn="ctr">
              <a:lnSpc>
                <a:spcPct val="100000"/>
              </a:lnSpc>
            </a:pPr>
            <a:r>
              <a:rPr b="1" lang="pt-BR" sz="2400" spc="-41" strike="noStrike">
                <a:solidFill>
                  <a:srgbClr val="ffffff"/>
                </a:solidFill>
                <a:latin typeface="Calibri"/>
                <a:ea typeface="DejaVu Sans"/>
              </a:rPr>
              <a:t>RECURSOS PRÓPRIOS E RECURSOS ESTADUAIS</a:t>
            </a:r>
            <a:endParaRPr b="0" lang="pt-BR" sz="2400" spc="-1" strike="noStrike">
              <a:solidFill>
                <a:srgbClr val="000000"/>
              </a:solidFill>
              <a:latin typeface="Arial"/>
            </a:endParaRPr>
          </a:p>
          <a:p>
            <a:pPr algn="just">
              <a:lnSpc>
                <a:spcPct val="100000"/>
              </a:lnSpc>
            </a:pPr>
            <a:endParaRPr b="0" lang="pt-BR" sz="1600" spc="-1" strike="noStrike">
              <a:solidFill>
                <a:srgbClr val="000000"/>
              </a:solidFill>
              <a:latin typeface="Arial"/>
            </a:endParaRPr>
          </a:p>
          <a:p>
            <a:pPr algn="just">
              <a:lnSpc>
                <a:spcPct val="100000"/>
              </a:lnSpc>
            </a:pPr>
            <a:r>
              <a:rPr b="1" lang="pt-BR" sz="1800" spc="-1" strike="noStrike">
                <a:solidFill>
                  <a:srgbClr val="ffffff"/>
                </a:solidFill>
                <a:latin typeface="Arial"/>
                <a:ea typeface="DejaVu Sans"/>
              </a:rPr>
              <a:t> </a:t>
            </a:r>
            <a:endParaRPr b="0" lang="pt-BR" sz="1800" spc="-1" strike="noStrike">
              <a:solidFill>
                <a:srgbClr val="000000"/>
              </a:solidFill>
              <a:latin typeface="Arial"/>
            </a:endParaRPr>
          </a:p>
          <a:p>
            <a:pPr algn="just">
              <a:lnSpc>
                <a:spcPct val="100000"/>
              </a:lnSpc>
            </a:pPr>
            <a:endParaRPr b="0" lang="pt-BR" sz="1800" spc="-1" strike="noStrike">
              <a:solidFill>
                <a:srgbClr val="000000"/>
              </a:solidFill>
              <a:latin typeface="Arial"/>
            </a:endParaRPr>
          </a:p>
        </p:txBody>
      </p:sp>
      <p:pic>
        <p:nvPicPr>
          <p:cNvPr id="380" name="Imagem 23" descr=""/>
          <p:cNvPicPr/>
          <p:nvPr/>
        </p:nvPicPr>
        <p:blipFill>
          <a:blip r:embed="rId2"/>
          <a:stretch/>
        </p:blipFill>
        <p:spPr>
          <a:xfrm>
            <a:off x="5413680" y="5945400"/>
            <a:ext cx="3248280" cy="645120"/>
          </a:xfrm>
          <a:prstGeom prst="rect">
            <a:avLst/>
          </a:prstGeom>
          <a:ln w="0">
            <a:noFill/>
          </a:ln>
        </p:spPr>
      </p:pic>
      <p:sp>
        <p:nvSpPr>
          <p:cNvPr id="381" name="CaixaDeTexto 47"/>
          <p:cNvSpPr/>
          <p:nvPr/>
        </p:nvSpPr>
        <p:spPr>
          <a:xfrm>
            <a:off x="786960" y="1731960"/>
            <a:ext cx="7744680" cy="1460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
        <p:nvSpPr>
          <p:cNvPr id="382" name="Retângulo 20"/>
          <p:cNvSpPr/>
          <p:nvPr/>
        </p:nvSpPr>
        <p:spPr>
          <a:xfrm>
            <a:off x="360000" y="1376640"/>
            <a:ext cx="8455680" cy="126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endParaRPr b="0" lang="pt-BR" sz="1400" spc="-1" strike="noStrike">
              <a:solidFill>
                <a:srgbClr val="000000"/>
              </a:solidFill>
              <a:latin typeface="Arial"/>
            </a:endParaRPr>
          </a:p>
          <a:p>
            <a:pPr>
              <a:lnSpc>
                <a:spcPct val="100000"/>
              </a:lnSpc>
            </a:pPr>
            <a:endParaRPr b="0" lang="pt-BR" sz="14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p:txBody>
      </p:sp>
      <p:sp>
        <p:nvSpPr>
          <p:cNvPr id="383" name="Rectangle 18"/>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sp>
        <p:nvSpPr>
          <p:cNvPr id="384" name="Retângulo 204"/>
          <p:cNvSpPr/>
          <p:nvPr/>
        </p:nvSpPr>
        <p:spPr>
          <a:xfrm>
            <a:off x="360000" y="2765880"/>
            <a:ext cx="8455680" cy="390204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385" name="Retângulo 206"/>
          <p:cNvSpPr/>
          <p:nvPr/>
        </p:nvSpPr>
        <p:spPr>
          <a:xfrm>
            <a:off x="180000" y="4525200"/>
            <a:ext cx="8096040" cy="19508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pt-BR" sz="1800" spc="-1" strike="noStrike">
              <a:solidFill>
                <a:srgbClr val="000000"/>
              </a:solidFill>
              <a:latin typeface="Arial"/>
            </a:endParaRPr>
          </a:p>
          <a:p>
            <a:pPr>
              <a:lnSpc>
                <a:spcPct val="100000"/>
              </a:lnSpc>
            </a:pPr>
            <a:endParaRPr b="0" lang="pt-BR" sz="1800" spc="-1" strike="noStrike">
              <a:solidFill>
                <a:srgbClr val="000000"/>
              </a:solidFill>
              <a:latin typeface="Arial"/>
            </a:endParaRPr>
          </a:p>
        </p:txBody>
      </p:sp>
      <p:sp>
        <p:nvSpPr>
          <p:cNvPr id="386" name="Rectangle 39"/>
          <p:cNvSpPr/>
          <p:nvPr/>
        </p:nvSpPr>
        <p:spPr>
          <a:xfrm>
            <a:off x="-8799840" y="-2708640"/>
            <a:ext cx="27101160" cy="91116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r>
              <a:rPr b="0" lang="pt-PT" sz="1200" spc="-1" strike="noStrike">
                <a:solidFill>
                  <a:srgbClr val="000000"/>
                </a:solidFill>
                <a:latin typeface="Arial"/>
                <a:ea typeface="Nirmala UI Semilight"/>
              </a:rPr>
              <a:t>Uma das poucas funcionalidades em que o gestor precisará inserir informações no AgilizaSUAS é com relação a folha de pagamento das equipes de referência. Essas despesas devem ser classificadas no BB Gestão Ágil como “Serviço/Pagamento de servidores”.</a:t>
            </a:r>
            <a:endParaRPr b="0" lang="pt-BR" sz="1200" spc="-1" strike="noStrike">
              <a:solidFill>
                <a:srgbClr val="000000"/>
              </a:solidFill>
              <a:latin typeface="Arial"/>
            </a:endParaRPr>
          </a:p>
          <a:p>
            <a:pPr>
              <a:lnSpc>
                <a:spcPct val="100000"/>
              </a:lnSpc>
              <a:tabLst>
                <a:tab algn="l" pos="0"/>
              </a:tabLst>
            </a:pPr>
            <a:r>
              <a:rPr b="0" lang="pt-PT" sz="1200" spc="-1" strike="noStrike">
                <a:solidFill>
                  <a:srgbClr val="000000"/>
                </a:solidFill>
                <a:latin typeface="Arial"/>
                <a:ea typeface="Nirmala UI Semilight"/>
              </a:rPr>
              <a:t>Para cadastrar os profissionais que receberam recursos federais, o usuário deverá acessar o botão “cadastrar folha de pagamento” na coluna “Ação” da tabela de movimentação financeira. Ao clicar nesse botão, será apresentada a seguinte tela na sequência. Também aparecerão como ações possíveis da folha de pagamento a edição de uma folha com informações já cadastradas, permitindo a inclusão, alteração ou exclusão de dados e um botão apenas para a visualização do que foi registrado.</a:t>
            </a:r>
            <a:endParaRPr b="0" lang="pt-BR" sz="1200" spc="-1" strike="noStrike">
              <a:solidFill>
                <a:srgbClr val="000000"/>
              </a:solidFill>
              <a:latin typeface="Arial"/>
            </a:endParaRPr>
          </a:p>
          <a:p>
            <a:pPr>
              <a:lnSpc>
                <a:spcPct val="100000"/>
              </a:lnSpc>
              <a:tabLst>
                <a:tab algn="l" pos="0"/>
              </a:tabLst>
            </a:pPr>
            <a:endParaRPr b="0" lang="pt-BR" sz="1800" spc="-1" strike="noStrike">
              <a:solidFill>
                <a:srgbClr val="000000"/>
              </a:solidFill>
              <a:latin typeface="Arial"/>
            </a:endParaRPr>
          </a:p>
        </p:txBody>
      </p:sp>
      <p:sp>
        <p:nvSpPr>
          <p:cNvPr id="387" name="Rectangle 44"/>
          <p:cNvSpPr/>
          <p:nvPr/>
        </p:nvSpPr>
        <p:spPr>
          <a:xfrm>
            <a:off x="4660920" y="-2348640"/>
            <a:ext cx="180360" cy="82044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endParaRPr b="0" lang="pt-BR" sz="1200" spc="-1" strike="noStrike">
              <a:solidFill>
                <a:srgbClr val="000000"/>
              </a:solidFill>
              <a:latin typeface="Arial"/>
            </a:endParaRPr>
          </a:p>
          <a:p>
            <a:pPr>
              <a:lnSpc>
                <a:spcPct val="100000"/>
              </a:lnSpc>
              <a:tabLst>
                <a:tab algn="l" pos="0"/>
              </a:tabLst>
            </a:pPr>
            <a:br>
              <a:rPr sz="1800"/>
            </a:br>
            <a:endParaRPr b="0" lang="pt-BR" sz="1800" spc="-1" strike="noStrike">
              <a:solidFill>
                <a:srgbClr val="000000"/>
              </a:solidFill>
              <a:latin typeface="Arial"/>
            </a:endParaRPr>
          </a:p>
        </p:txBody>
      </p:sp>
      <p:grpSp>
        <p:nvGrpSpPr>
          <p:cNvPr id="388" name="Group 171"/>
          <p:cNvGrpSpPr/>
          <p:nvPr/>
        </p:nvGrpSpPr>
        <p:grpSpPr>
          <a:xfrm>
            <a:off x="60480" y="1838520"/>
            <a:ext cx="3425760" cy="4580640"/>
            <a:chOff x="60480" y="1838520"/>
            <a:chExt cx="3425760" cy="4580640"/>
          </a:xfrm>
        </p:grpSpPr>
        <p:pic>
          <p:nvPicPr>
            <p:cNvPr id="389" name="Image 172" descr=""/>
            <p:cNvPicPr/>
            <p:nvPr/>
          </p:nvPicPr>
          <p:blipFill>
            <a:blip r:embed="rId3"/>
            <a:stretch/>
          </p:blipFill>
          <p:spPr>
            <a:xfrm>
              <a:off x="144720" y="1838520"/>
              <a:ext cx="3341520" cy="2310480"/>
            </a:xfrm>
            <a:prstGeom prst="rect">
              <a:avLst/>
            </a:prstGeom>
            <a:ln w="0">
              <a:noFill/>
            </a:ln>
          </p:spPr>
        </p:pic>
        <p:pic>
          <p:nvPicPr>
            <p:cNvPr id="390" name="Image 173" descr=""/>
            <p:cNvPicPr/>
            <p:nvPr/>
          </p:nvPicPr>
          <p:blipFill>
            <a:blip r:embed="rId4"/>
            <a:stretch/>
          </p:blipFill>
          <p:spPr>
            <a:xfrm>
              <a:off x="144720" y="4168080"/>
              <a:ext cx="3304800" cy="2228400"/>
            </a:xfrm>
            <a:prstGeom prst="rect">
              <a:avLst/>
            </a:prstGeom>
            <a:ln w="0">
              <a:noFill/>
            </a:ln>
          </p:spPr>
        </p:pic>
        <p:sp>
          <p:nvSpPr>
            <p:cNvPr id="391" name="Graphic 174"/>
            <p:cNvSpPr/>
            <p:nvPr/>
          </p:nvSpPr>
          <p:spPr>
            <a:xfrm>
              <a:off x="60480" y="2171880"/>
              <a:ext cx="3318480" cy="4247280"/>
            </a:xfrm>
            <a:custGeom>
              <a:avLst/>
              <a:gdLst>
                <a:gd name="textAreaLeft" fmla="*/ 0 w 3318480"/>
                <a:gd name="textAreaRight" fmla="*/ 3319200 w 3318480"/>
                <a:gd name="textAreaTop" fmla="*/ 0 h 4247280"/>
                <a:gd name="textAreaBottom" fmla="*/ 4248000 h 4247280"/>
              </a:gdLst>
              <a:ahLst/>
              <a:rect l="textAreaLeft" t="textAreaTop" r="textAreaRight" b="textAreaBottom"/>
              <a:pathLst>
                <a:path w="5610860" h="5461635">
                  <a:moveTo>
                    <a:pt x="0" y="329946"/>
                  </a:moveTo>
                  <a:lnTo>
                    <a:pt x="11108" y="273675"/>
                  </a:lnTo>
                  <a:lnTo>
                    <a:pt x="43205" y="220492"/>
                  </a:lnTo>
                  <a:lnTo>
                    <a:pt x="94450" y="171190"/>
                  </a:lnTo>
                  <a:lnTo>
                    <a:pt x="126677" y="148242"/>
                  </a:lnTo>
                  <a:lnTo>
                    <a:pt x="163000" y="126560"/>
                  </a:lnTo>
                  <a:lnTo>
                    <a:pt x="203190" y="106245"/>
                  </a:lnTo>
                  <a:lnTo>
                    <a:pt x="247015" y="87395"/>
                  </a:lnTo>
                  <a:lnTo>
                    <a:pt x="294247" y="70108"/>
                  </a:lnTo>
                  <a:lnTo>
                    <a:pt x="344653" y="54485"/>
                  </a:lnTo>
                  <a:lnTo>
                    <a:pt x="398005" y="40624"/>
                  </a:lnTo>
                  <a:lnTo>
                    <a:pt x="454073" y="28623"/>
                  </a:lnTo>
                  <a:lnTo>
                    <a:pt x="512625" y="18583"/>
                  </a:lnTo>
                  <a:lnTo>
                    <a:pt x="573432" y="10601"/>
                  </a:lnTo>
                  <a:lnTo>
                    <a:pt x="636263" y="4777"/>
                  </a:lnTo>
                  <a:lnTo>
                    <a:pt x="700889" y="1210"/>
                  </a:lnTo>
                  <a:lnTo>
                    <a:pt x="767080" y="0"/>
                  </a:lnTo>
                  <a:lnTo>
                    <a:pt x="833270" y="1210"/>
                  </a:lnTo>
                  <a:lnTo>
                    <a:pt x="897896" y="4777"/>
                  </a:lnTo>
                  <a:lnTo>
                    <a:pt x="960727" y="10601"/>
                  </a:lnTo>
                  <a:lnTo>
                    <a:pt x="1021534" y="18583"/>
                  </a:lnTo>
                  <a:lnTo>
                    <a:pt x="1080086" y="28623"/>
                  </a:lnTo>
                  <a:lnTo>
                    <a:pt x="1136154" y="40624"/>
                  </a:lnTo>
                  <a:lnTo>
                    <a:pt x="1189506" y="54485"/>
                  </a:lnTo>
                  <a:lnTo>
                    <a:pt x="1239912" y="70108"/>
                  </a:lnTo>
                  <a:lnTo>
                    <a:pt x="1287144" y="87395"/>
                  </a:lnTo>
                  <a:lnTo>
                    <a:pt x="1330969" y="106245"/>
                  </a:lnTo>
                  <a:lnTo>
                    <a:pt x="1371159" y="126560"/>
                  </a:lnTo>
                  <a:lnTo>
                    <a:pt x="1407482" y="148242"/>
                  </a:lnTo>
                  <a:lnTo>
                    <a:pt x="1439709" y="171190"/>
                  </a:lnTo>
                  <a:lnTo>
                    <a:pt x="1490954" y="220492"/>
                  </a:lnTo>
                  <a:lnTo>
                    <a:pt x="1523051" y="273675"/>
                  </a:lnTo>
                  <a:lnTo>
                    <a:pt x="1534160" y="329946"/>
                  </a:lnTo>
                  <a:lnTo>
                    <a:pt x="1531344" y="358398"/>
                  </a:lnTo>
                  <a:lnTo>
                    <a:pt x="1509511" y="413192"/>
                  </a:lnTo>
                  <a:lnTo>
                    <a:pt x="1467610" y="464508"/>
                  </a:lnTo>
                  <a:lnTo>
                    <a:pt x="1407482" y="511554"/>
                  </a:lnTo>
                  <a:lnTo>
                    <a:pt x="1371159" y="533228"/>
                  </a:lnTo>
                  <a:lnTo>
                    <a:pt x="1330969" y="553537"/>
                  </a:lnTo>
                  <a:lnTo>
                    <a:pt x="1287144" y="572383"/>
                  </a:lnTo>
                  <a:lnTo>
                    <a:pt x="1239912" y="589665"/>
                  </a:lnTo>
                  <a:lnTo>
                    <a:pt x="1189506" y="605285"/>
                  </a:lnTo>
                  <a:lnTo>
                    <a:pt x="1136154" y="619144"/>
                  </a:lnTo>
                  <a:lnTo>
                    <a:pt x="1080086" y="631143"/>
                  </a:lnTo>
                  <a:lnTo>
                    <a:pt x="1021534" y="641183"/>
                  </a:lnTo>
                  <a:lnTo>
                    <a:pt x="960727" y="649164"/>
                  </a:lnTo>
                  <a:lnTo>
                    <a:pt x="897896" y="654987"/>
                  </a:lnTo>
                  <a:lnTo>
                    <a:pt x="833270" y="658554"/>
                  </a:lnTo>
                  <a:lnTo>
                    <a:pt x="767080" y="659765"/>
                  </a:lnTo>
                  <a:lnTo>
                    <a:pt x="700889" y="658554"/>
                  </a:lnTo>
                  <a:lnTo>
                    <a:pt x="636263" y="654987"/>
                  </a:lnTo>
                  <a:lnTo>
                    <a:pt x="573432" y="649164"/>
                  </a:lnTo>
                  <a:lnTo>
                    <a:pt x="512625" y="641183"/>
                  </a:lnTo>
                  <a:lnTo>
                    <a:pt x="454073" y="631143"/>
                  </a:lnTo>
                  <a:lnTo>
                    <a:pt x="398005" y="619144"/>
                  </a:lnTo>
                  <a:lnTo>
                    <a:pt x="344653" y="605285"/>
                  </a:lnTo>
                  <a:lnTo>
                    <a:pt x="294247" y="589665"/>
                  </a:lnTo>
                  <a:lnTo>
                    <a:pt x="247015" y="572383"/>
                  </a:lnTo>
                  <a:lnTo>
                    <a:pt x="203190" y="553537"/>
                  </a:lnTo>
                  <a:lnTo>
                    <a:pt x="163000" y="533228"/>
                  </a:lnTo>
                  <a:lnTo>
                    <a:pt x="126677" y="511554"/>
                  </a:lnTo>
                  <a:lnTo>
                    <a:pt x="94450" y="488614"/>
                  </a:lnTo>
                  <a:lnTo>
                    <a:pt x="43205" y="439334"/>
                  </a:lnTo>
                  <a:lnTo>
                    <a:pt x="11108" y="386180"/>
                  </a:lnTo>
                  <a:lnTo>
                    <a:pt x="0" y="329946"/>
                  </a:lnTo>
                  <a:close/>
                </a:path>
                <a:path w="5610860" h="5461635">
                  <a:moveTo>
                    <a:pt x="4120515" y="5141595"/>
                  </a:moveTo>
                  <a:lnTo>
                    <a:pt x="4131306" y="5087010"/>
                  </a:lnTo>
                  <a:lnTo>
                    <a:pt x="4162490" y="5035423"/>
                  </a:lnTo>
                  <a:lnTo>
                    <a:pt x="4212275" y="4987601"/>
                  </a:lnTo>
                  <a:lnTo>
                    <a:pt x="4243585" y="4965342"/>
                  </a:lnTo>
                  <a:lnTo>
                    <a:pt x="4278874" y="4944311"/>
                  </a:lnTo>
                  <a:lnTo>
                    <a:pt x="4317919" y="4924606"/>
                  </a:lnTo>
                  <a:lnTo>
                    <a:pt x="4360496" y="4906322"/>
                  </a:lnTo>
                  <a:lnTo>
                    <a:pt x="4406382" y="4889555"/>
                  </a:lnTo>
                  <a:lnTo>
                    <a:pt x="4455354" y="4874401"/>
                  </a:lnTo>
                  <a:lnTo>
                    <a:pt x="4507186" y="4860957"/>
                  </a:lnTo>
                  <a:lnTo>
                    <a:pt x="4561657" y="4849317"/>
                  </a:lnTo>
                  <a:lnTo>
                    <a:pt x="4618542" y="4839579"/>
                  </a:lnTo>
                  <a:lnTo>
                    <a:pt x="4677617" y="4831837"/>
                  </a:lnTo>
                  <a:lnTo>
                    <a:pt x="4738660" y="4826188"/>
                  </a:lnTo>
                  <a:lnTo>
                    <a:pt x="4801445" y="4822729"/>
                  </a:lnTo>
                  <a:lnTo>
                    <a:pt x="4865751" y="4821555"/>
                  </a:lnTo>
                  <a:lnTo>
                    <a:pt x="4930037" y="4822729"/>
                  </a:lnTo>
                  <a:lnTo>
                    <a:pt x="4992805" y="4826188"/>
                  </a:lnTo>
                  <a:lnTo>
                    <a:pt x="5053833" y="4831837"/>
                  </a:lnTo>
                  <a:lnTo>
                    <a:pt x="5112895" y="4839579"/>
                  </a:lnTo>
                  <a:lnTo>
                    <a:pt x="5169768" y="4849317"/>
                  </a:lnTo>
                  <a:lnTo>
                    <a:pt x="5224228" y="4860957"/>
                  </a:lnTo>
                  <a:lnTo>
                    <a:pt x="5276052" y="4874401"/>
                  </a:lnTo>
                  <a:lnTo>
                    <a:pt x="5325016" y="4889555"/>
                  </a:lnTo>
                  <a:lnTo>
                    <a:pt x="5370896" y="4906322"/>
                  </a:lnTo>
                  <a:lnTo>
                    <a:pt x="5413469" y="4924606"/>
                  </a:lnTo>
                  <a:lnTo>
                    <a:pt x="5452510" y="4944311"/>
                  </a:lnTo>
                  <a:lnTo>
                    <a:pt x="5487796" y="4965342"/>
                  </a:lnTo>
                  <a:lnTo>
                    <a:pt x="5519103" y="4987601"/>
                  </a:lnTo>
                  <a:lnTo>
                    <a:pt x="5568885" y="5035423"/>
                  </a:lnTo>
                  <a:lnTo>
                    <a:pt x="5600068" y="5087010"/>
                  </a:lnTo>
                  <a:lnTo>
                    <a:pt x="5610859" y="5141595"/>
                  </a:lnTo>
                  <a:lnTo>
                    <a:pt x="5608124" y="5169213"/>
                  </a:lnTo>
                  <a:lnTo>
                    <a:pt x="5586913" y="5222395"/>
                  </a:lnTo>
                  <a:lnTo>
                    <a:pt x="5546207" y="5272195"/>
                  </a:lnTo>
                  <a:lnTo>
                    <a:pt x="5487796" y="5317847"/>
                  </a:lnTo>
                  <a:lnTo>
                    <a:pt x="5452510" y="5338878"/>
                  </a:lnTo>
                  <a:lnTo>
                    <a:pt x="5413469" y="5358583"/>
                  </a:lnTo>
                  <a:lnTo>
                    <a:pt x="5370896" y="5376867"/>
                  </a:lnTo>
                  <a:lnTo>
                    <a:pt x="5325016" y="5393634"/>
                  </a:lnTo>
                  <a:lnTo>
                    <a:pt x="5276052" y="5408788"/>
                  </a:lnTo>
                  <a:lnTo>
                    <a:pt x="5224228" y="5422232"/>
                  </a:lnTo>
                  <a:lnTo>
                    <a:pt x="5169768" y="5433872"/>
                  </a:lnTo>
                  <a:lnTo>
                    <a:pt x="5112895" y="5443610"/>
                  </a:lnTo>
                  <a:lnTo>
                    <a:pt x="5053833" y="5451352"/>
                  </a:lnTo>
                  <a:lnTo>
                    <a:pt x="4992805" y="5457001"/>
                  </a:lnTo>
                  <a:lnTo>
                    <a:pt x="4930037" y="5460460"/>
                  </a:lnTo>
                  <a:lnTo>
                    <a:pt x="4865751" y="5461635"/>
                  </a:lnTo>
                  <a:lnTo>
                    <a:pt x="4801445" y="5460460"/>
                  </a:lnTo>
                  <a:lnTo>
                    <a:pt x="4738660" y="5457001"/>
                  </a:lnTo>
                  <a:lnTo>
                    <a:pt x="4677617" y="5451352"/>
                  </a:lnTo>
                  <a:lnTo>
                    <a:pt x="4618542" y="5443610"/>
                  </a:lnTo>
                  <a:lnTo>
                    <a:pt x="4561657" y="5433872"/>
                  </a:lnTo>
                  <a:lnTo>
                    <a:pt x="4507186" y="5422232"/>
                  </a:lnTo>
                  <a:lnTo>
                    <a:pt x="4455354" y="5408788"/>
                  </a:lnTo>
                  <a:lnTo>
                    <a:pt x="4406382" y="5393634"/>
                  </a:lnTo>
                  <a:lnTo>
                    <a:pt x="4360496" y="5376867"/>
                  </a:lnTo>
                  <a:lnTo>
                    <a:pt x="4317919" y="5358583"/>
                  </a:lnTo>
                  <a:lnTo>
                    <a:pt x="4278874" y="5338878"/>
                  </a:lnTo>
                  <a:lnTo>
                    <a:pt x="4243585" y="5317847"/>
                  </a:lnTo>
                  <a:lnTo>
                    <a:pt x="4212275" y="5295588"/>
                  </a:lnTo>
                  <a:lnTo>
                    <a:pt x="4162490" y="5247766"/>
                  </a:lnTo>
                  <a:lnTo>
                    <a:pt x="4131306" y="5196179"/>
                  </a:lnTo>
                  <a:lnTo>
                    <a:pt x="4120515" y="5141595"/>
                  </a:lnTo>
                  <a:close/>
                </a:path>
              </a:pathLst>
            </a:custGeom>
            <a:noFill/>
            <a:ln w="38100">
              <a:solidFill>
                <a:srgbClr val="ff0000"/>
              </a:solidFill>
              <a:round/>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grpSp>
      <p:grpSp>
        <p:nvGrpSpPr>
          <p:cNvPr id="392" name="Group 176"/>
          <p:cNvGrpSpPr/>
          <p:nvPr/>
        </p:nvGrpSpPr>
        <p:grpSpPr>
          <a:xfrm>
            <a:off x="4228560" y="1731960"/>
            <a:ext cx="4330080" cy="3800520"/>
            <a:chOff x="4228560" y="1731960"/>
            <a:chExt cx="4330080" cy="3800520"/>
          </a:xfrm>
        </p:grpSpPr>
        <p:pic>
          <p:nvPicPr>
            <p:cNvPr id="393" name="Image 177" descr=""/>
            <p:cNvPicPr/>
            <p:nvPr/>
          </p:nvPicPr>
          <p:blipFill>
            <a:blip r:embed="rId5"/>
            <a:stretch/>
          </p:blipFill>
          <p:spPr>
            <a:xfrm>
              <a:off x="4228560" y="1985400"/>
              <a:ext cx="4330080" cy="3547080"/>
            </a:xfrm>
            <a:prstGeom prst="rect">
              <a:avLst/>
            </a:prstGeom>
            <a:ln w="0">
              <a:noFill/>
            </a:ln>
          </p:spPr>
        </p:pic>
        <p:sp>
          <p:nvSpPr>
            <p:cNvPr id="394" name="Graphic 178"/>
            <p:cNvSpPr/>
            <p:nvPr/>
          </p:nvSpPr>
          <p:spPr>
            <a:xfrm>
              <a:off x="4287600" y="1731960"/>
              <a:ext cx="1229760" cy="871200"/>
            </a:xfrm>
            <a:custGeom>
              <a:avLst/>
              <a:gdLst>
                <a:gd name="textAreaLeft" fmla="*/ 0 w 1229760"/>
                <a:gd name="textAreaRight" fmla="*/ 1230480 w 1229760"/>
                <a:gd name="textAreaTop" fmla="*/ 0 h 871200"/>
                <a:gd name="textAreaBottom" fmla="*/ 871920 h 871200"/>
              </a:gdLst>
              <a:ahLst/>
              <a:rect l="textAreaLeft" t="textAreaTop" r="textAreaRight" b="textAreaBottom"/>
              <a:pathLst>
                <a:path w="1534160" h="659765">
                  <a:moveTo>
                    <a:pt x="0" y="329946"/>
                  </a:moveTo>
                  <a:lnTo>
                    <a:pt x="11108" y="273675"/>
                  </a:lnTo>
                  <a:lnTo>
                    <a:pt x="43205" y="220492"/>
                  </a:lnTo>
                  <a:lnTo>
                    <a:pt x="94450" y="171190"/>
                  </a:lnTo>
                  <a:lnTo>
                    <a:pt x="126677" y="148242"/>
                  </a:lnTo>
                  <a:lnTo>
                    <a:pt x="163000" y="126560"/>
                  </a:lnTo>
                  <a:lnTo>
                    <a:pt x="203190" y="106245"/>
                  </a:lnTo>
                  <a:lnTo>
                    <a:pt x="247015" y="87395"/>
                  </a:lnTo>
                  <a:lnTo>
                    <a:pt x="294247" y="70108"/>
                  </a:lnTo>
                  <a:lnTo>
                    <a:pt x="344653" y="54485"/>
                  </a:lnTo>
                  <a:lnTo>
                    <a:pt x="398005" y="40624"/>
                  </a:lnTo>
                  <a:lnTo>
                    <a:pt x="454073" y="28623"/>
                  </a:lnTo>
                  <a:lnTo>
                    <a:pt x="512625" y="18583"/>
                  </a:lnTo>
                  <a:lnTo>
                    <a:pt x="573432" y="10601"/>
                  </a:lnTo>
                  <a:lnTo>
                    <a:pt x="636263" y="4777"/>
                  </a:lnTo>
                  <a:lnTo>
                    <a:pt x="700889" y="1210"/>
                  </a:lnTo>
                  <a:lnTo>
                    <a:pt x="767080" y="0"/>
                  </a:lnTo>
                  <a:lnTo>
                    <a:pt x="833270" y="1210"/>
                  </a:lnTo>
                  <a:lnTo>
                    <a:pt x="897896" y="4777"/>
                  </a:lnTo>
                  <a:lnTo>
                    <a:pt x="960727" y="10601"/>
                  </a:lnTo>
                  <a:lnTo>
                    <a:pt x="1021534" y="18583"/>
                  </a:lnTo>
                  <a:lnTo>
                    <a:pt x="1080086" y="28623"/>
                  </a:lnTo>
                  <a:lnTo>
                    <a:pt x="1136154" y="40624"/>
                  </a:lnTo>
                  <a:lnTo>
                    <a:pt x="1189506" y="54485"/>
                  </a:lnTo>
                  <a:lnTo>
                    <a:pt x="1239912" y="70108"/>
                  </a:lnTo>
                  <a:lnTo>
                    <a:pt x="1287144" y="87395"/>
                  </a:lnTo>
                  <a:lnTo>
                    <a:pt x="1330969" y="106245"/>
                  </a:lnTo>
                  <a:lnTo>
                    <a:pt x="1371159" y="126560"/>
                  </a:lnTo>
                  <a:lnTo>
                    <a:pt x="1407482" y="148242"/>
                  </a:lnTo>
                  <a:lnTo>
                    <a:pt x="1439709" y="171190"/>
                  </a:lnTo>
                  <a:lnTo>
                    <a:pt x="1490954" y="220492"/>
                  </a:lnTo>
                  <a:lnTo>
                    <a:pt x="1523051" y="273675"/>
                  </a:lnTo>
                  <a:lnTo>
                    <a:pt x="1534160" y="329946"/>
                  </a:lnTo>
                  <a:lnTo>
                    <a:pt x="1531344" y="358398"/>
                  </a:lnTo>
                  <a:lnTo>
                    <a:pt x="1509511" y="413192"/>
                  </a:lnTo>
                  <a:lnTo>
                    <a:pt x="1467610" y="464508"/>
                  </a:lnTo>
                  <a:lnTo>
                    <a:pt x="1407482" y="511554"/>
                  </a:lnTo>
                  <a:lnTo>
                    <a:pt x="1371159" y="533228"/>
                  </a:lnTo>
                  <a:lnTo>
                    <a:pt x="1330969" y="553537"/>
                  </a:lnTo>
                  <a:lnTo>
                    <a:pt x="1287144" y="572383"/>
                  </a:lnTo>
                  <a:lnTo>
                    <a:pt x="1239912" y="589665"/>
                  </a:lnTo>
                  <a:lnTo>
                    <a:pt x="1189506" y="605285"/>
                  </a:lnTo>
                  <a:lnTo>
                    <a:pt x="1136154" y="619144"/>
                  </a:lnTo>
                  <a:lnTo>
                    <a:pt x="1080086" y="631143"/>
                  </a:lnTo>
                  <a:lnTo>
                    <a:pt x="1021534" y="641183"/>
                  </a:lnTo>
                  <a:lnTo>
                    <a:pt x="960727" y="649164"/>
                  </a:lnTo>
                  <a:lnTo>
                    <a:pt x="897896" y="654987"/>
                  </a:lnTo>
                  <a:lnTo>
                    <a:pt x="833270" y="658554"/>
                  </a:lnTo>
                  <a:lnTo>
                    <a:pt x="767080" y="659765"/>
                  </a:lnTo>
                  <a:lnTo>
                    <a:pt x="700889" y="658554"/>
                  </a:lnTo>
                  <a:lnTo>
                    <a:pt x="636263" y="654987"/>
                  </a:lnTo>
                  <a:lnTo>
                    <a:pt x="573432" y="649164"/>
                  </a:lnTo>
                  <a:lnTo>
                    <a:pt x="512625" y="641183"/>
                  </a:lnTo>
                  <a:lnTo>
                    <a:pt x="454073" y="631143"/>
                  </a:lnTo>
                  <a:lnTo>
                    <a:pt x="398005" y="619144"/>
                  </a:lnTo>
                  <a:lnTo>
                    <a:pt x="344653" y="605285"/>
                  </a:lnTo>
                  <a:lnTo>
                    <a:pt x="294247" y="589665"/>
                  </a:lnTo>
                  <a:lnTo>
                    <a:pt x="247015" y="572383"/>
                  </a:lnTo>
                  <a:lnTo>
                    <a:pt x="203190" y="553537"/>
                  </a:lnTo>
                  <a:lnTo>
                    <a:pt x="163000" y="533228"/>
                  </a:lnTo>
                  <a:lnTo>
                    <a:pt x="126677" y="511554"/>
                  </a:lnTo>
                  <a:lnTo>
                    <a:pt x="94450" y="488614"/>
                  </a:lnTo>
                  <a:lnTo>
                    <a:pt x="43205" y="439334"/>
                  </a:lnTo>
                  <a:lnTo>
                    <a:pt x="11108" y="386180"/>
                  </a:lnTo>
                  <a:lnTo>
                    <a:pt x="0" y="329946"/>
                  </a:lnTo>
                  <a:close/>
                </a:path>
              </a:pathLst>
            </a:custGeom>
            <a:noFill/>
            <a:ln w="38100">
              <a:solidFill>
                <a:srgbClr val="ff0000"/>
              </a:solidFill>
              <a:round/>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grpSp>
    </p:spTree>
  </p:cSld>
  <mc:AlternateContent>
    <mc:Choice Requires="p14">
      <p:transition spd="slow" p14:dur="2000"/>
    </mc:Choice>
    <mc:Fallback>
      <p:transition spd="slow"/>
    </mc:Fallback>
  </mc:AlternateContent>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395" name="CaixaDeTexto 46"/>
          <p:cNvSpPr/>
          <p:nvPr/>
        </p:nvSpPr>
        <p:spPr>
          <a:xfrm>
            <a:off x="360000" y="-234360"/>
            <a:ext cx="8455680" cy="514944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endParaRPr b="0" lang="pt-BR" sz="2000" spc="-1" strike="noStrike">
              <a:solidFill>
                <a:srgbClr val="000000"/>
              </a:solidFill>
              <a:latin typeface="Arial"/>
            </a:endParaRPr>
          </a:p>
          <a:p>
            <a:pPr algn="ctr">
              <a:lnSpc>
                <a:spcPct val="100000"/>
              </a:lnSpc>
            </a:pPr>
            <a:r>
              <a:rPr b="1" lang="pt-BR" sz="2400" spc="-41" strike="noStrike">
                <a:solidFill>
                  <a:srgbClr val="ffffff"/>
                </a:solidFill>
                <a:latin typeface="Calibri"/>
                <a:ea typeface="DejaVu Sans"/>
              </a:rPr>
              <a:t>PERFIS DE  ACESSO AO  NOVO SISTEMA DE PRESTAÇÃO DE CONTAS FEDERAL (AGILIZASUAS INTEGRADO AO BB GESTÃO ÁGIL</a:t>
            </a:r>
            <a:endParaRPr b="0" lang="pt-BR" sz="2400" spc="-1" strike="noStrike">
              <a:solidFill>
                <a:srgbClr val="000000"/>
              </a:solidFill>
              <a:latin typeface="Arial"/>
            </a:endParaRPr>
          </a:p>
          <a:p>
            <a:pPr algn="ctr">
              <a:lnSpc>
                <a:spcPct val="100000"/>
              </a:lnSpc>
            </a:pPr>
            <a:r>
              <a:rPr b="1" lang="pt-BR" sz="2400" spc="-41" strike="noStrike">
                <a:solidFill>
                  <a:srgbClr val="ffffff"/>
                </a:solidFill>
                <a:latin typeface="Calibri"/>
                <a:ea typeface="DejaVu Sans"/>
              </a:rPr>
              <a:t>RESUMO EXECUTIVO</a:t>
            </a:r>
            <a:endParaRPr b="0" lang="pt-BR" sz="2400" spc="-1" strike="noStrike">
              <a:solidFill>
                <a:srgbClr val="000000"/>
              </a:solidFill>
              <a:latin typeface="Arial"/>
            </a:endParaRPr>
          </a:p>
          <a:p>
            <a:pPr algn="ctr">
              <a:lnSpc>
                <a:spcPct val="100000"/>
              </a:lnSpc>
            </a:pPr>
            <a:endParaRPr b="0" lang="pt-BR" sz="2400" spc="-1" strike="noStrike">
              <a:solidFill>
                <a:srgbClr val="000000"/>
              </a:solidFill>
              <a:latin typeface="Arial"/>
            </a:endParaRPr>
          </a:p>
          <a:p>
            <a:pPr algn="just">
              <a:lnSpc>
                <a:spcPct val="100000"/>
              </a:lnSpc>
            </a:pPr>
            <a:r>
              <a:rPr b="1" lang="pt-BR" sz="1800" spc="-1" strike="noStrike">
                <a:solidFill>
                  <a:srgbClr val="ffffff"/>
                </a:solidFill>
                <a:latin typeface="Arial"/>
                <a:ea typeface="DejaVu Sans"/>
              </a:rPr>
              <a:t>A funcionalidade do Resumo Executivo mostra ao usuário os dados sintéticos das receitas, das despesas e dos saldos das contas correntes do cofinanciamento federal.</a:t>
            </a:r>
            <a:endParaRPr b="0" lang="pt-BR" sz="1800" spc="-1" strike="noStrike">
              <a:solidFill>
                <a:srgbClr val="000000"/>
              </a:solidFill>
              <a:latin typeface="Arial"/>
            </a:endParaRPr>
          </a:p>
          <a:p>
            <a:pPr algn="just">
              <a:lnSpc>
                <a:spcPct val="100000"/>
              </a:lnSpc>
            </a:pPr>
            <a:r>
              <a:rPr b="1" lang="pt-BR" sz="1800" spc="-1" strike="noStrike">
                <a:solidFill>
                  <a:srgbClr val="ffffff"/>
                </a:solidFill>
                <a:latin typeface="Arial"/>
                <a:ea typeface="DejaVu Sans"/>
              </a:rPr>
              <a:t>O resumo executivo serve como ferramenta de auxílio a gestão para visualizar os extratos bancários de forma estruturada. </a:t>
            </a:r>
            <a:endParaRPr b="0" lang="pt-BR" sz="1800" spc="-1" strike="noStrike">
              <a:solidFill>
                <a:srgbClr val="000000"/>
              </a:solidFill>
              <a:latin typeface="Arial"/>
            </a:endParaRPr>
          </a:p>
          <a:p>
            <a:pPr algn="just">
              <a:lnSpc>
                <a:spcPct val="100000"/>
              </a:lnSpc>
            </a:pPr>
            <a:r>
              <a:rPr b="1" lang="pt-BR" sz="1800" spc="-1" strike="noStrike">
                <a:solidFill>
                  <a:srgbClr val="ffffff"/>
                </a:solidFill>
                <a:latin typeface="Arial"/>
                <a:ea typeface="DejaVu Sans"/>
              </a:rPr>
              <a:t>É possível visualizar 4 tipos de resumos executivo: Por agência/Conta corrente; por grupo de contas; por tipo de prestação de contas; global. </a:t>
            </a:r>
            <a:endParaRPr b="0" lang="pt-BR" sz="1800" spc="-1" strike="noStrike">
              <a:solidFill>
                <a:srgbClr val="000000"/>
              </a:solidFill>
              <a:latin typeface="Arial"/>
            </a:endParaRPr>
          </a:p>
          <a:p>
            <a:pPr algn="just">
              <a:lnSpc>
                <a:spcPct val="100000"/>
              </a:lnSpc>
            </a:pPr>
            <a:r>
              <a:rPr b="1" lang="pt-BR" sz="1800" spc="-1" strike="noStrike">
                <a:solidFill>
                  <a:srgbClr val="ffffff"/>
                </a:solidFill>
                <a:latin typeface="Arial"/>
                <a:ea typeface="DejaVu Sans"/>
              </a:rPr>
              <a:t>As despesas são apresentadas por categorias e subcategorias cadastradas no BB Gestão Ágil.</a:t>
            </a:r>
            <a:endParaRPr b="0" lang="pt-BR" sz="1800" spc="-1" strike="noStrike">
              <a:solidFill>
                <a:srgbClr val="000000"/>
              </a:solidFill>
              <a:latin typeface="Arial"/>
            </a:endParaRPr>
          </a:p>
          <a:p>
            <a:pPr algn="just">
              <a:lnSpc>
                <a:spcPct val="100000"/>
              </a:lnSpc>
            </a:pPr>
            <a:endParaRPr b="0" lang="pt-BR" sz="1800" spc="-1" strike="noStrike">
              <a:solidFill>
                <a:srgbClr val="000000"/>
              </a:solidFill>
              <a:latin typeface="Arial"/>
            </a:endParaRPr>
          </a:p>
          <a:p>
            <a:pPr algn="just">
              <a:lnSpc>
                <a:spcPct val="100000"/>
              </a:lnSpc>
            </a:pPr>
            <a:r>
              <a:rPr b="1" lang="pt-BR" sz="1800" spc="-1" strike="noStrike">
                <a:solidFill>
                  <a:srgbClr val="ffffff"/>
                </a:solidFill>
                <a:latin typeface="Arial"/>
                <a:ea typeface="DejaVu Sans"/>
              </a:rPr>
              <a:t> </a:t>
            </a:r>
            <a:endParaRPr b="0" lang="pt-BR" sz="1800" spc="-1" strike="noStrike">
              <a:solidFill>
                <a:srgbClr val="000000"/>
              </a:solidFill>
              <a:latin typeface="Arial"/>
            </a:endParaRPr>
          </a:p>
          <a:p>
            <a:pPr algn="just">
              <a:lnSpc>
                <a:spcPct val="100000"/>
              </a:lnSpc>
            </a:pPr>
            <a:endParaRPr b="0" lang="pt-BR" sz="1800" spc="-1" strike="noStrike">
              <a:solidFill>
                <a:srgbClr val="000000"/>
              </a:solidFill>
              <a:latin typeface="Arial"/>
            </a:endParaRPr>
          </a:p>
        </p:txBody>
      </p:sp>
      <p:pic>
        <p:nvPicPr>
          <p:cNvPr id="396" name="Imagem 23" descr=""/>
          <p:cNvPicPr/>
          <p:nvPr/>
        </p:nvPicPr>
        <p:blipFill>
          <a:blip r:embed="rId2"/>
          <a:stretch/>
        </p:blipFill>
        <p:spPr>
          <a:xfrm>
            <a:off x="5413680" y="5945400"/>
            <a:ext cx="3248280" cy="645120"/>
          </a:xfrm>
          <a:prstGeom prst="rect">
            <a:avLst/>
          </a:prstGeom>
          <a:ln w="0">
            <a:noFill/>
          </a:ln>
        </p:spPr>
      </p:pic>
      <p:sp>
        <p:nvSpPr>
          <p:cNvPr id="397" name="CaixaDeTexto 47"/>
          <p:cNvSpPr/>
          <p:nvPr/>
        </p:nvSpPr>
        <p:spPr>
          <a:xfrm>
            <a:off x="786960" y="1731960"/>
            <a:ext cx="7744680" cy="1460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
        <p:nvSpPr>
          <p:cNvPr id="398" name="Retângulo 20"/>
          <p:cNvSpPr/>
          <p:nvPr/>
        </p:nvSpPr>
        <p:spPr>
          <a:xfrm>
            <a:off x="360000" y="1376640"/>
            <a:ext cx="8455680" cy="126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endParaRPr b="0" lang="pt-BR" sz="1400" spc="-1" strike="noStrike">
              <a:solidFill>
                <a:srgbClr val="000000"/>
              </a:solidFill>
              <a:latin typeface="Arial"/>
            </a:endParaRPr>
          </a:p>
          <a:p>
            <a:pPr>
              <a:lnSpc>
                <a:spcPct val="100000"/>
              </a:lnSpc>
            </a:pPr>
            <a:endParaRPr b="0" lang="pt-BR" sz="14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p:txBody>
      </p:sp>
      <p:sp>
        <p:nvSpPr>
          <p:cNvPr id="399" name="Rectangle 18"/>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sp>
        <p:nvSpPr>
          <p:cNvPr id="400" name="Retângulo 204"/>
          <p:cNvSpPr/>
          <p:nvPr/>
        </p:nvSpPr>
        <p:spPr>
          <a:xfrm>
            <a:off x="360000" y="2765880"/>
            <a:ext cx="8455680" cy="390204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401" name="Retângulo 206"/>
          <p:cNvSpPr/>
          <p:nvPr/>
        </p:nvSpPr>
        <p:spPr>
          <a:xfrm>
            <a:off x="180000" y="4525200"/>
            <a:ext cx="8096040" cy="19508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pt-BR" sz="1800" spc="-1" strike="noStrike">
              <a:solidFill>
                <a:srgbClr val="000000"/>
              </a:solidFill>
              <a:latin typeface="Arial"/>
            </a:endParaRPr>
          </a:p>
          <a:p>
            <a:pPr>
              <a:lnSpc>
                <a:spcPct val="100000"/>
              </a:lnSpc>
            </a:pPr>
            <a:endParaRPr b="0" lang="pt-BR" sz="1800" spc="-1" strike="noStrike">
              <a:solidFill>
                <a:srgbClr val="000000"/>
              </a:solidFill>
              <a:latin typeface="Arial"/>
            </a:endParaRPr>
          </a:p>
        </p:txBody>
      </p:sp>
      <p:sp>
        <p:nvSpPr>
          <p:cNvPr id="402" name="Rectangle 39"/>
          <p:cNvSpPr/>
          <p:nvPr/>
        </p:nvSpPr>
        <p:spPr>
          <a:xfrm>
            <a:off x="-8799840" y="-2708640"/>
            <a:ext cx="27101160" cy="91116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r>
              <a:rPr b="0" lang="pt-PT" sz="1200" spc="-1" strike="noStrike">
                <a:solidFill>
                  <a:srgbClr val="000000"/>
                </a:solidFill>
                <a:latin typeface="Arial"/>
                <a:ea typeface="Nirmala UI Semilight"/>
              </a:rPr>
              <a:t>Uma das poucas funcionalidades em que o gestor precisará inserir informações no AgilizaSUAS é com relação a folha de pagamento das equipes de referência. Essas despesas devem ser classificadas no BB Gestão Ágil como “Serviço/Pagamento de servidores”.</a:t>
            </a:r>
            <a:endParaRPr b="0" lang="pt-BR" sz="1200" spc="-1" strike="noStrike">
              <a:solidFill>
                <a:srgbClr val="000000"/>
              </a:solidFill>
              <a:latin typeface="Arial"/>
            </a:endParaRPr>
          </a:p>
          <a:p>
            <a:pPr>
              <a:lnSpc>
                <a:spcPct val="100000"/>
              </a:lnSpc>
              <a:tabLst>
                <a:tab algn="l" pos="0"/>
              </a:tabLst>
            </a:pPr>
            <a:r>
              <a:rPr b="0" lang="pt-PT" sz="1200" spc="-1" strike="noStrike">
                <a:solidFill>
                  <a:srgbClr val="000000"/>
                </a:solidFill>
                <a:latin typeface="Arial"/>
                <a:ea typeface="Nirmala UI Semilight"/>
              </a:rPr>
              <a:t>Para cadastrar os profissionais que receberam recursos federais, o usuário deverá acessar o botão “cadastrar folha de pagamento” na coluna “Ação” da tabela de movimentação financeira. Ao clicar nesse botão, será apresentada a seguinte tela na sequência. Também aparecerão como ações possíveis da folha de pagamento a edição de uma folha com informações já cadastradas, permitindo a inclusão, alteração ou exclusão de dados e um botão apenas para a visualização do que foi registrado.</a:t>
            </a:r>
            <a:endParaRPr b="0" lang="pt-BR" sz="1200" spc="-1" strike="noStrike">
              <a:solidFill>
                <a:srgbClr val="000000"/>
              </a:solidFill>
              <a:latin typeface="Arial"/>
            </a:endParaRPr>
          </a:p>
          <a:p>
            <a:pPr>
              <a:lnSpc>
                <a:spcPct val="100000"/>
              </a:lnSpc>
              <a:tabLst>
                <a:tab algn="l" pos="0"/>
              </a:tabLst>
            </a:pPr>
            <a:endParaRPr b="0" lang="pt-BR" sz="1800" spc="-1" strike="noStrike">
              <a:solidFill>
                <a:srgbClr val="000000"/>
              </a:solidFill>
              <a:latin typeface="Arial"/>
            </a:endParaRPr>
          </a:p>
        </p:txBody>
      </p:sp>
      <p:sp>
        <p:nvSpPr>
          <p:cNvPr id="403" name="Rectangle 44"/>
          <p:cNvSpPr/>
          <p:nvPr/>
        </p:nvSpPr>
        <p:spPr>
          <a:xfrm>
            <a:off x="4660920" y="-2348640"/>
            <a:ext cx="180360" cy="82044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endParaRPr b="0" lang="pt-BR" sz="1200" spc="-1" strike="noStrike">
              <a:solidFill>
                <a:srgbClr val="000000"/>
              </a:solidFill>
              <a:latin typeface="Arial"/>
            </a:endParaRPr>
          </a:p>
          <a:p>
            <a:pPr>
              <a:lnSpc>
                <a:spcPct val="100000"/>
              </a:lnSpc>
              <a:tabLst>
                <a:tab algn="l" pos="0"/>
              </a:tabLst>
            </a:pPr>
            <a:br>
              <a:rPr sz="1800"/>
            </a:br>
            <a:endParaRPr b="0" lang="pt-BR" sz="1800" spc="-1" strike="noStrike">
              <a:solidFill>
                <a:srgbClr val="000000"/>
              </a:solidFill>
              <a:latin typeface="Arial"/>
            </a:endParaRPr>
          </a:p>
        </p:txBody>
      </p:sp>
      <p:pic>
        <p:nvPicPr>
          <p:cNvPr id="404" name="Image 182" descr=""/>
          <p:cNvPicPr/>
          <p:nvPr/>
        </p:nvPicPr>
        <p:blipFill>
          <a:blip r:embed="rId3"/>
          <a:stretch/>
        </p:blipFill>
        <p:spPr>
          <a:xfrm>
            <a:off x="360000" y="4270680"/>
            <a:ext cx="8455680" cy="2517480"/>
          </a:xfrm>
          <a:prstGeom prst="rect">
            <a:avLst/>
          </a:prstGeom>
          <a:ln w="0">
            <a:noFill/>
          </a:ln>
        </p:spPr>
      </p:pic>
    </p:spTree>
  </p:cSld>
  <mc:AlternateContent>
    <mc:Choice Requires="p14">
      <p:transition spd="slow" p14:dur="2000"/>
    </mc:Choice>
    <mc:Fallback>
      <p:transition spd="slow"/>
    </mc:Fallback>
  </mc:AlternateContent>
</p:sld>
</file>

<file path=ppt/slides/slide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405" name="CaixaDeTexto 46"/>
          <p:cNvSpPr/>
          <p:nvPr/>
        </p:nvSpPr>
        <p:spPr>
          <a:xfrm>
            <a:off x="360000" y="-234360"/>
            <a:ext cx="8455680" cy="460080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endParaRPr b="0" lang="pt-BR" sz="2000" spc="-1" strike="noStrike">
              <a:solidFill>
                <a:srgbClr val="000000"/>
              </a:solidFill>
              <a:latin typeface="Arial"/>
            </a:endParaRPr>
          </a:p>
          <a:p>
            <a:pPr algn="ctr">
              <a:lnSpc>
                <a:spcPct val="100000"/>
              </a:lnSpc>
            </a:pPr>
            <a:r>
              <a:rPr b="1" lang="pt-BR" sz="2400" spc="-41" strike="noStrike">
                <a:solidFill>
                  <a:srgbClr val="ffffff"/>
                </a:solidFill>
                <a:latin typeface="Calibri"/>
                <a:ea typeface="DejaVu Sans"/>
              </a:rPr>
              <a:t>PERFIS DE  ACESSO AO  NOVO SISTEMA DE PRESTAÇÃO DE CONTAS FEDERAL (AGILIZASUAS INTEGRADO AO BB GESTÃO ÁGIL</a:t>
            </a:r>
            <a:endParaRPr b="0" lang="pt-BR" sz="2400" spc="-1" strike="noStrike">
              <a:solidFill>
                <a:srgbClr val="000000"/>
              </a:solidFill>
              <a:latin typeface="Arial"/>
            </a:endParaRPr>
          </a:p>
          <a:p>
            <a:pPr algn="ctr">
              <a:lnSpc>
                <a:spcPct val="100000"/>
              </a:lnSpc>
            </a:pPr>
            <a:r>
              <a:rPr b="1" lang="pt-BR" sz="2400" spc="-41" strike="noStrike">
                <a:solidFill>
                  <a:srgbClr val="ffffff"/>
                </a:solidFill>
                <a:latin typeface="Calibri"/>
                <a:ea typeface="DejaVu Sans"/>
              </a:rPr>
              <a:t>COMENTÁRIO DO GESTOR</a:t>
            </a:r>
            <a:endParaRPr b="0" lang="pt-BR" sz="2400" spc="-1" strike="noStrike">
              <a:solidFill>
                <a:srgbClr val="000000"/>
              </a:solidFill>
              <a:latin typeface="Arial"/>
            </a:endParaRPr>
          </a:p>
          <a:p>
            <a:pPr algn="ctr">
              <a:lnSpc>
                <a:spcPct val="100000"/>
              </a:lnSpc>
            </a:pPr>
            <a:endParaRPr b="0" lang="pt-BR" sz="2400" spc="-1" strike="noStrike">
              <a:solidFill>
                <a:srgbClr val="000000"/>
              </a:solidFill>
              <a:latin typeface="Arial"/>
            </a:endParaRPr>
          </a:p>
          <a:p>
            <a:pPr algn="just">
              <a:lnSpc>
                <a:spcPct val="100000"/>
              </a:lnSpc>
            </a:pPr>
            <a:r>
              <a:rPr b="1" lang="pt-BR" sz="1800" spc="-1" strike="noStrike">
                <a:solidFill>
                  <a:srgbClr val="ffffff"/>
                </a:solidFill>
                <a:latin typeface="Arial"/>
                <a:ea typeface="DejaVu Sans"/>
              </a:rPr>
              <a:t>Essa funcionalidade  possibilita ao gestor inserir textos para fazer comentários, apresentar justificativas e apontamentos relevantes acerca das informações da prestação de contas e da execução dos recursos do cofinanciamento federal, a fim de facilitar e tornar mais clara as movimentações que serão analisadas pelo FNAS. </a:t>
            </a:r>
            <a:endParaRPr b="0" lang="pt-BR" sz="1800" spc="-1" strike="noStrike">
              <a:solidFill>
                <a:srgbClr val="000000"/>
              </a:solidFill>
              <a:latin typeface="Arial"/>
            </a:endParaRPr>
          </a:p>
          <a:p>
            <a:pPr algn="just">
              <a:lnSpc>
                <a:spcPct val="100000"/>
              </a:lnSpc>
            </a:pPr>
            <a:r>
              <a:rPr b="1" lang="pt-BR" sz="1800" spc="-1" strike="noStrike">
                <a:solidFill>
                  <a:srgbClr val="ffffff"/>
                </a:solidFill>
                <a:latin typeface="Arial"/>
                <a:ea typeface="DejaVu Sans"/>
              </a:rPr>
              <a:t>Os comentários  não são de preenchimento obrigatório, mas discricionário ao usuário . O agilizasuas permite o cadastro de até 03 notas de comentário por tipo de prestação de contas, que será mostrada como “telas adesivas” ou “post-it”.</a:t>
            </a:r>
            <a:endParaRPr b="0" lang="pt-BR" sz="1800" spc="-1" strike="noStrike">
              <a:solidFill>
                <a:srgbClr val="000000"/>
              </a:solidFill>
              <a:latin typeface="Arial"/>
            </a:endParaRPr>
          </a:p>
          <a:p>
            <a:pPr algn="just">
              <a:lnSpc>
                <a:spcPct val="100000"/>
              </a:lnSpc>
            </a:pPr>
            <a:endParaRPr b="0" lang="pt-BR" sz="1800" spc="-1" strike="noStrike">
              <a:solidFill>
                <a:srgbClr val="000000"/>
              </a:solidFill>
              <a:latin typeface="Arial"/>
            </a:endParaRPr>
          </a:p>
        </p:txBody>
      </p:sp>
      <p:pic>
        <p:nvPicPr>
          <p:cNvPr id="406" name="Imagem 23" descr=""/>
          <p:cNvPicPr/>
          <p:nvPr/>
        </p:nvPicPr>
        <p:blipFill>
          <a:blip r:embed="rId2"/>
          <a:stretch/>
        </p:blipFill>
        <p:spPr>
          <a:xfrm>
            <a:off x="5413680" y="5945400"/>
            <a:ext cx="3248280" cy="645120"/>
          </a:xfrm>
          <a:prstGeom prst="rect">
            <a:avLst/>
          </a:prstGeom>
          <a:ln w="0">
            <a:noFill/>
          </a:ln>
        </p:spPr>
      </p:pic>
      <p:sp>
        <p:nvSpPr>
          <p:cNvPr id="407" name="CaixaDeTexto 47"/>
          <p:cNvSpPr/>
          <p:nvPr/>
        </p:nvSpPr>
        <p:spPr>
          <a:xfrm>
            <a:off x="786960" y="1731960"/>
            <a:ext cx="7744680" cy="1460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
        <p:nvSpPr>
          <p:cNvPr id="408" name="Retângulo 20"/>
          <p:cNvSpPr/>
          <p:nvPr/>
        </p:nvSpPr>
        <p:spPr>
          <a:xfrm>
            <a:off x="360000" y="1376640"/>
            <a:ext cx="8455680" cy="126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endParaRPr b="0" lang="pt-BR" sz="1400" spc="-1" strike="noStrike">
              <a:solidFill>
                <a:srgbClr val="000000"/>
              </a:solidFill>
              <a:latin typeface="Arial"/>
            </a:endParaRPr>
          </a:p>
          <a:p>
            <a:pPr>
              <a:lnSpc>
                <a:spcPct val="100000"/>
              </a:lnSpc>
            </a:pPr>
            <a:endParaRPr b="0" lang="pt-BR" sz="14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a:p>
            <a:pPr>
              <a:lnSpc>
                <a:spcPct val="100000"/>
              </a:lnSpc>
              <a:spcBef>
                <a:spcPts val="805"/>
              </a:spcBef>
            </a:pPr>
            <a:endParaRPr b="0" lang="pt-BR" sz="1800" spc="-1" strike="noStrike">
              <a:solidFill>
                <a:srgbClr val="000000"/>
              </a:solidFill>
              <a:latin typeface="Arial"/>
            </a:endParaRPr>
          </a:p>
        </p:txBody>
      </p:sp>
      <p:sp>
        <p:nvSpPr>
          <p:cNvPr id="409" name="Rectangle 18"/>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sp>
        <p:nvSpPr>
          <p:cNvPr id="410" name="Retângulo 204"/>
          <p:cNvSpPr/>
          <p:nvPr/>
        </p:nvSpPr>
        <p:spPr>
          <a:xfrm>
            <a:off x="360000" y="2765880"/>
            <a:ext cx="8455680" cy="390204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411" name="Retângulo 206"/>
          <p:cNvSpPr/>
          <p:nvPr/>
        </p:nvSpPr>
        <p:spPr>
          <a:xfrm>
            <a:off x="180000" y="4525200"/>
            <a:ext cx="8096040" cy="19508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pt-BR" sz="1800" spc="-1" strike="noStrike">
              <a:solidFill>
                <a:srgbClr val="000000"/>
              </a:solidFill>
              <a:latin typeface="Arial"/>
            </a:endParaRPr>
          </a:p>
          <a:p>
            <a:pPr>
              <a:lnSpc>
                <a:spcPct val="100000"/>
              </a:lnSpc>
            </a:pPr>
            <a:endParaRPr b="0" lang="pt-BR" sz="1800" spc="-1" strike="noStrike">
              <a:solidFill>
                <a:srgbClr val="000000"/>
              </a:solidFill>
              <a:latin typeface="Arial"/>
            </a:endParaRPr>
          </a:p>
        </p:txBody>
      </p:sp>
      <p:sp>
        <p:nvSpPr>
          <p:cNvPr id="412" name="Rectangle 39"/>
          <p:cNvSpPr/>
          <p:nvPr/>
        </p:nvSpPr>
        <p:spPr>
          <a:xfrm>
            <a:off x="-8799840" y="-2708640"/>
            <a:ext cx="27101160" cy="91116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r>
              <a:rPr b="0" lang="pt-PT" sz="1200" spc="-1" strike="noStrike">
                <a:solidFill>
                  <a:srgbClr val="000000"/>
                </a:solidFill>
                <a:latin typeface="Arial"/>
                <a:ea typeface="Nirmala UI Semilight"/>
              </a:rPr>
              <a:t>Uma das poucas funcionalidades em que o gestor precisará inserir informações no AgilizaSUAS é com relação a folha de pagamento das equipes de referência. Essas despesas devem ser classificadas no BB Gestão Ágil como “Serviço/Pagamento de servidores”.</a:t>
            </a:r>
            <a:endParaRPr b="0" lang="pt-BR" sz="1200" spc="-1" strike="noStrike">
              <a:solidFill>
                <a:srgbClr val="000000"/>
              </a:solidFill>
              <a:latin typeface="Arial"/>
            </a:endParaRPr>
          </a:p>
          <a:p>
            <a:pPr>
              <a:lnSpc>
                <a:spcPct val="100000"/>
              </a:lnSpc>
              <a:tabLst>
                <a:tab algn="l" pos="0"/>
              </a:tabLst>
            </a:pPr>
            <a:r>
              <a:rPr b="0" lang="pt-PT" sz="1200" spc="-1" strike="noStrike">
                <a:solidFill>
                  <a:srgbClr val="000000"/>
                </a:solidFill>
                <a:latin typeface="Arial"/>
                <a:ea typeface="Nirmala UI Semilight"/>
              </a:rPr>
              <a:t>Para cadastrar os profissionais que receberam recursos federais, o usuário deverá acessar o botão “cadastrar folha de pagamento” na coluna “Ação” da tabela de movimentação financeira. Ao clicar nesse botão, será apresentada a seguinte tela na sequência. Também aparecerão como ações possíveis da folha de pagamento a edição de uma folha com informações já cadastradas, permitindo a inclusão, alteração ou exclusão de dados e um botão apenas para a visualização do que foi registrado.</a:t>
            </a:r>
            <a:endParaRPr b="0" lang="pt-BR" sz="1200" spc="-1" strike="noStrike">
              <a:solidFill>
                <a:srgbClr val="000000"/>
              </a:solidFill>
              <a:latin typeface="Arial"/>
            </a:endParaRPr>
          </a:p>
          <a:p>
            <a:pPr>
              <a:lnSpc>
                <a:spcPct val="100000"/>
              </a:lnSpc>
              <a:tabLst>
                <a:tab algn="l" pos="0"/>
              </a:tabLst>
            </a:pPr>
            <a:endParaRPr b="0" lang="pt-BR" sz="1800" spc="-1" strike="noStrike">
              <a:solidFill>
                <a:srgbClr val="000000"/>
              </a:solidFill>
              <a:latin typeface="Arial"/>
            </a:endParaRPr>
          </a:p>
        </p:txBody>
      </p:sp>
      <p:sp>
        <p:nvSpPr>
          <p:cNvPr id="413" name="Rectangle 44"/>
          <p:cNvSpPr/>
          <p:nvPr/>
        </p:nvSpPr>
        <p:spPr>
          <a:xfrm>
            <a:off x="4660920" y="-2348640"/>
            <a:ext cx="180360" cy="82044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endParaRPr b="0" lang="pt-BR" sz="1200" spc="-1" strike="noStrike">
              <a:solidFill>
                <a:srgbClr val="000000"/>
              </a:solidFill>
              <a:latin typeface="Arial"/>
            </a:endParaRPr>
          </a:p>
          <a:p>
            <a:pPr>
              <a:lnSpc>
                <a:spcPct val="100000"/>
              </a:lnSpc>
              <a:tabLst>
                <a:tab algn="l" pos="0"/>
              </a:tabLst>
            </a:pPr>
            <a:br>
              <a:rPr sz="1800"/>
            </a:br>
            <a:endParaRPr b="0" lang="pt-BR" sz="1800" spc="-1" strike="noStrike">
              <a:solidFill>
                <a:srgbClr val="000000"/>
              </a:solidFill>
              <a:latin typeface="Arial"/>
            </a:endParaRPr>
          </a:p>
        </p:txBody>
      </p:sp>
      <p:pic>
        <p:nvPicPr>
          <p:cNvPr id="414" name="Image 186" descr=""/>
          <p:cNvPicPr/>
          <p:nvPr/>
        </p:nvPicPr>
        <p:blipFill>
          <a:blip r:embed="rId3"/>
          <a:stretch/>
        </p:blipFill>
        <p:spPr>
          <a:xfrm>
            <a:off x="360000" y="4318920"/>
            <a:ext cx="8301960" cy="2469240"/>
          </a:xfrm>
          <a:prstGeom prst="rect">
            <a:avLst/>
          </a:prstGeom>
          <a:ln w="0">
            <a:noFill/>
          </a:ln>
        </p:spPr>
      </p:pic>
    </p:spTree>
  </p:cSld>
  <mc:AlternateContent>
    <mc:Choice Requires="p14">
      <p:transition spd="slow" p14:dur="2000"/>
    </mc:Choice>
    <mc:Fallback>
      <p:transition spd="slow"/>
    </mc:Fallback>
  </mc:AlternateContent>
</p:sld>
</file>

<file path=ppt/slides/slide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415" name="CaixaDeTexto 46"/>
          <p:cNvSpPr/>
          <p:nvPr/>
        </p:nvSpPr>
        <p:spPr>
          <a:xfrm>
            <a:off x="323640" y="0"/>
            <a:ext cx="8455680" cy="149184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endParaRPr b="0" lang="pt-BR" sz="2000" spc="-1" strike="noStrike">
              <a:solidFill>
                <a:srgbClr val="000000"/>
              </a:solidFill>
              <a:latin typeface="Arial"/>
            </a:endParaRPr>
          </a:p>
          <a:p>
            <a:pPr algn="ctr">
              <a:lnSpc>
                <a:spcPct val="100000"/>
              </a:lnSpc>
            </a:pPr>
            <a:r>
              <a:rPr b="1" lang="pt-BR" sz="2400" spc="-41" strike="noStrike">
                <a:solidFill>
                  <a:srgbClr val="ffffff"/>
                </a:solidFill>
                <a:latin typeface="Calibri"/>
                <a:ea typeface="DejaVu Sans"/>
              </a:rPr>
              <a:t>PERFIS DE  ACESSO AO  NOVO SISTEMA DE PRESTAÇÃO DE CONTAS FEDERAL (AGILIZASUAS INTEGRADO AO BB GESTÃO ÁGIL</a:t>
            </a:r>
            <a:endParaRPr b="0" lang="pt-BR" sz="2400" spc="-1" strike="noStrike">
              <a:solidFill>
                <a:srgbClr val="000000"/>
              </a:solidFill>
              <a:latin typeface="Arial"/>
            </a:endParaRPr>
          </a:p>
          <a:p>
            <a:pPr algn="ctr">
              <a:lnSpc>
                <a:spcPct val="100000"/>
              </a:lnSpc>
            </a:pPr>
            <a:r>
              <a:rPr b="1" lang="pt-BR" sz="2400" spc="-41" strike="noStrike">
                <a:solidFill>
                  <a:srgbClr val="ffffff"/>
                </a:solidFill>
                <a:latin typeface="Calibri"/>
                <a:ea typeface="DejaVu Sans"/>
              </a:rPr>
              <a:t>PENDENCIAS NO PREENCHIMENTO</a:t>
            </a:r>
            <a:endParaRPr b="0" lang="pt-BR" sz="2400" spc="-1" strike="noStrike">
              <a:solidFill>
                <a:srgbClr val="000000"/>
              </a:solidFill>
              <a:latin typeface="Arial"/>
            </a:endParaRPr>
          </a:p>
        </p:txBody>
      </p:sp>
      <p:sp>
        <p:nvSpPr>
          <p:cNvPr id="416" name="CaixaDeTexto 47"/>
          <p:cNvSpPr/>
          <p:nvPr/>
        </p:nvSpPr>
        <p:spPr>
          <a:xfrm>
            <a:off x="786960" y="1731960"/>
            <a:ext cx="7744680" cy="1460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
        <p:nvSpPr>
          <p:cNvPr id="417" name="Retângulo 20"/>
          <p:cNvSpPr/>
          <p:nvPr/>
        </p:nvSpPr>
        <p:spPr>
          <a:xfrm>
            <a:off x="360000" y="1708920"/>
            <a:ext cx="8455680" cy="17931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pt-PT" sz="1600" spc="-1" strike="noStrike">
                <a:solidFill>
                  <a:srgbClr val="ffffff"/>
                </a:solidFill>
                <a:latin typeface="Arial"/>
                <a:ea typeface="DejaVu Sans"/>
              </a:rPr>
              <a:t>São apresentadas todas as pendências de preenchimento, separadas para cada uma das contas correntes que estão no AgilizaSUAS para o exercício selecionado. Para cada conta corrente existe uma seção específica, que ao clicar sobre ela, mostra um quadro com todas as pendências existentes. As contas correntes que não tenham pendências no momento da consulta, não surgirá seção aqui nessa funcionalidade.</a:t>
            </a:r>
            <a:endParaRPr b="0" lang="pt-BR" sz="1600" spc="-1" strike="noStrike">
              <a:solidFill>
                <a:srgbClr val="000000"/>
              </a:solidFill>
              <a:latin typeface="Arial"/>
            </a:endParaRPr>
          </a:p>
          <a:p>
            <a:pPr>
              <a:lnSpc>
                <a:spcPct val="100000"/>
              </a:lnSpc>
            </a:pPr>
            <a:r>
              <a:rPr b="0" lang="pt-PT" sz="1600" spc="-1" strike="noStrike">
                <a:solidFill>
                  <a:srgbClr val="ffffff"/>
                </a:solidFill>
                <a:latin typeface="Arial"/>
                <a:ea typeface="DejaVu Sans"/>
              </a:rPr>
              <a:t>O usuário também poderá realizar um filtro para identificar se existem pendências específicas, e em que contas correntes elas ocorrem.</a:t>
            </a:r>
            <a:endParaRPr b="0" lang="pt-BR" sz="1600" spc="-1" strike="noStrike">
              <a:solidFill>
                <a:srgbClr val="000000"/>
              </a:solidFill>
              <a:latin typeface="Arial"/>
            </a:endParaRPr>
          </a:p>
        </p:txBody>
      </p:sp>
      <p:sp>
        <p:nvSpPr>
          <p:cNvPr id="418" name="Rectangle 18"/>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sp>
        <p:nvSpPr>
          <p:cNvPr id="419" name="Retângulo 204"/>
          <p:cNvSpPr/>
          <p:nvPr/>
        </p:nvSpPr>
        <p:spPr>
          <a:xfrm>
            <a:off x="360000" y="2765880"/>
            <a:ext cx="8455680" cy="390204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420" name="Retângulo 206"/>
          <p:cNvSpPr/>
          <p:nvPr/>
        </p:nvSpPr>
        <p:spPr>
          <a:xfrm>
            <a:off x="180000" y="4525200"/>
            <a:ext cx="8096040" cy="19508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pt-BR" sz="1800" spc="-1" strike="noStrike">
              <a:solidFill>
                <a:srgbClr val="000000"/>
              </a:solidFill>
              <a:latin typeface="Arial"/>
            </a:endParaRPr>
          </a:p>
          <a:p>
            <a:pPr>
              <a:lnSpc>
                <a:spcPct val="100000"/>
              </a:lnSpc>
            </a:pPr>
            <a:endParaRPr b="0" lang="pt-BR" sz="1800" spc="-1" strike="noStrike">
              <a:solidFill>
                <a:srgbClr val="000000"/>
              </a:solidFill>
              <a:latin typeface="Arial"/>
            </a:endParaRPr>
          </a:p>
        </p:txBody>
      </p:sp>
      <p:sp>
        <p:nvSpPr>
          <p:cNvPr id="421" name="Rectangle 39"/>
          <p:cNvSpPr/>
          <p:nvPr/>
        </p:nvSpPr>
        <p:spPr>
          <a:xfrm>
            <a:off x="-8799840" y="-2708640"/>
            <a:ext cx="27101160" cy="91116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r>
              <a:rPr b="0" lang="pt-PT" sz="1200" spc="-1" strike="noStrike">
                <a:solidFill>
                  <a:srgbClr val="000000"/>
                </a:solidFill>
                <a:latin typeface="Arial"/>
                <a:ea typeface="Nirmala UI Semilight"/>
              </a:rPr>
              <a:t>Uma das poucas funcionalidades em que o gestor precisará inserir informações no AgilizaSUAS é com relação a folha de pagamento das equipes de referência. Essas despesas devem ser classificadas no BB Gestão Ágil como “Serviço/Pagamento de servidores”.</a:t>
            </a:r>
            <a:endParaRPr b="0" lang="pt-BR" sz="1200" spc="-1" strike="noStrike">
              <a:solidFill>
                <a:srgbClr val="000000"/>
              </a:solidFill>
              <a:latin typeface="Arial"/>
            </a:endParaRPr>
          </a:p>
          <a:p>
            <a:pPr>
              <a:lnSpc>
                <a:spcPct val="100000"/>
              </a:lnSpc>
              <a:tabLst>
                <a:tab algn="l" pos="0"/>
              </a:tabLst>
            </a:pPr>
            <a:r>
              <a:rPr b="0" lang="pt-PT" sz="1200" spc="-1" strike="noStrike">
                <a:solidFill>
                  <a:srgbClr val="000000"/>
                </a:solidFill>
                <a:latin typeface="Arial"/>
                <a:ea typeface="Nirmala UI Semilight"/>
              </a:rPr>
              <a:t>Para cadastrar os profissionais que receberam recursos federais, o usuário deverá acessar o botão “cadastrar folha de pagamento” na coluna “Ação” da tabela de movimentação financeira. Ao clicar nesse botão, será apresentada a seguinte tela na sequência. Também aparecerão como ações possíveis da folha de pagamento a edição de uma folha com informações já cadastradas, permitindo a inclusão, alteração ou exclusão de dados e um botão apenas para a visualização do que foi registrado.</a:t>
            </a:r>
            <a:endParaRPr b="0" lang="pt-BR" sz="1200" spc="-1" strike="noStrike">
              <a:solidFill>
                <a:srgbClr val="000000"/>
              </a:solidFill>
              <a:latin typeface="Arial"/>
            </a:endParaRPr>
          </a:p>
          <a:p>
            <a:pPr>
              <a:lnSpc>
                <a:spcPct val="100000"/>
              </a:lnSpc>
              <a:tabLst>
                <a:tab algn="l" pos="0"/>
              </a:tabLst>
            </a:pPr>
            <a:endParaRPr b="0" lang="pt-BR" sz="1800" spc="-1" strike="noStrike">
              <a:solidFill>
                <a:srgbClr val="000000"/>
              </a:solidFill>
              <a:latin typeface="Arial"/>
            </a:endParaRPr>
          </a:p>
        </p:txBody>
      </p:sp>
      <p:sp>
        <p:nvSpPr>
          <p:cNvPr id="422" name="Rectangle 44"/>
          <p:cNvSpPr/>
          <p:nvPr/>
        </p:nvSpPr>
        <p:spPr>
          <a:xfrm>
            <a:off x="4660920" y="-2348640"/>
            <a:ext cx="180360" cy="82044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endParaRPr b="0" lang="pt-BR" sz="1200" spc="-1" strike="noStrike">
              <a:solidFill>
                <a:srgbClr val="000000"/>
              </a:solidFill>
              <a:latin typeface="Arial"/>
            </a:endParaRPr>
          </a:p>
          <a:p>
            <a:pPr>
              <a:lnSpc>
                <a:spcPct val="100000"/>
              </a:lnSpc>
              <a:tabLst>
                <a:tab algn="l" pos="0"/>
              </a:tabLst>
            </a:pPr>
            <a:br>
              <a:rPr sz="1800"/>
            </a:br>
            <a:endParaRPr b="0" lang="pt-BR" sz="1800" spc="-1" strike="noStrike">
              <a:solidFill>
                <a:srgbClr val="000000"/>
              </a:solidFill>
              <a:latin typeface="Arial"/>
            </a:endParaRPr>
          </a:p>
        </p:txBody>
      </p:sp>
      <p:grpSp>
        <p:nvGrpSpPr>
          <p:cNvPr id="423" name="Group 191"/>
          <p:cNvGrpSpPr/>
          <p:nvPr/>
        </p:nvGrpSpPr>
        <p:grpSpPr>
          <a:xfrm>
            <a:off x="1259640" y="3717000"/>
            <a:ext cx="6098400" cy="2994480"/>
            <a:chOff x="1259640" y="3717000"/>
            <a:chExt cx="6098400" cy="2994480"/>
          </a:xfrm>
        </p:grpSpPr>
        <p:pic>
          <p:nvPicPr>
            <p:cNvPr id="424" name="Image 192" descr=""/>
            <p:cNvPicPr/>
            <p:nvPr/>
          </p:nvPicPr>
          <p:blipFill>
            <a:blip r:embed="rId2"/>
            <a:stretch/>
          </p:blipFill>
          <p:spPr>
            <a:xfrm>
              <a:off x="1259640" y="3717000"/>
              <a:ext cx="6098400" cy="2994480"/>
            </a:xfrm>
            <a:prstGeom prst="rect">
              <a:avLst/>
            </a:prstGeom>
            <a:ln w="0">
              <a:noFill/>
            </a:ln>
          </p:spPr>
        </p:pic>
        <p:sp>
          <p:nvSpPr>
            <p:cNvPr id="425" name="Graphic 193"/>
            <p:cNvSpPr/>
            <p:nvPr/>
          </p:nvSpPr>
          <p:spPr>
            <a:xfrm>
              <a:off x="1799640" y="4930920"/>
              <a:ext cx="380880" cy="384840"/>
            </a:xfrm>
            <a:custGeom>
              <a:avLst/>
              <a:gdLst>
                <a:gd name="textAreaLeft" fmla="*/ 0 w 380880"/>
                <a:gd name="textAreaRight" fmla="*/ 381600 w 380880"/>
                <a:gd name="textAreaTop" fmla="*/ 0 h 384840"/>
                <a:gd name="textAreaBottom" fmla="*/ 385560 h 384840"/>
              </a:gdLst>
              <a:ahLst/>
              <a:rect l="textAreaLeft" t="textAreaTop" r="textAreaRight" b="textAreaBottom"/>
              <a:pathLst>
                <a:path w="337820" h="349250">
                  <a:moveTo>
                    <a:pt x="168909" y="0"/>
                  </a:moveTo>
                  <a:lnTo>
                    <a:pt x="123986" y="6241"/>
                  </a:lnTo>
                  <a:lnTo>
                    <a:pt x="83631" y="23852"/>
                  </a:lnTo>
                  <a:lnTo>
                    <a:pt x="49450" y="51165"/>
                  </a:lnTo>
                  <a:lnTo>
                    <a:pt x="23048" y="86510"/>
                  </a:lnTo>
                  <a:lnTo>
                    <a:pt x="6029" y="128220"/>
                  </a:lnTo>
                  <a:lnTo>
                    <a:pt x="0" y="174625"/>
                  </a:lnTo>
                  <a:lnTo>
                    <a:pt x="6029" y="221074"/>
                  </a:lnTo>
                  <a:lnTo>
                    <a:pt x="23048" y="262795"/>
                  </a:lnTo>
                  <a:lnTo>
                    <a:pt x="49450" y="298132"/>
                  </a:lnTo>
                  <a:lnTo>
                    <a:pt x="83631" y="325425"/>
                  </a:lnTo>
                  <a:lnTo>
                    <a:pt x="123986" y="343017"/>
                  </a:lnTo>
                  <a:lnTo>
                    <a:pt x="168909" y="349250"/>
                  </a:lnTo>
                  <a:lnTo>
                    <a:pt x="213833" y="343017"/>
                  </a:lnTo>
                  <a:lnTo>
                    <a:pt x="254188" y="325425"/>
                  </a:lnTo>
                  <a:lnTo>
                    <a:pt x="288369" y="298132"/>
                  </a:lnTo>
                  <a:lnTo>
                    <a:pt x="314771" y="262795"/>
                  </a:lnTo>
                  <a:lnTo>
                    <a:pt x="331790" y="221074"/>
                  </a:lnTo>
                  <a:lnTo>
                    <a:pt x="337820" y="174625"/>
                  </a:lnTo>
                  <a:lnTo>
                    <a:pt x="331790" y="128220"/>
                  </a:lnTo>
                  <a:lnTo>
                    <a:pt x="314771" y="86510"/>
                  </a:lnTo>
                  <a:lnTo>
                    <a:pt x="288369" y="51165"/>
                  </a:lnTo>
                  <a:lnTo>
                    <a:pt x="254188" y="23852"/>
                  </a:lnTo>
                  <a:lnTo>
                    <a:pt x="213833" y="6241"/>
                  </a:lnTo>
                  <a:lnTo>
                    <a:pt x="168909" y="0"/>
                  </a:lnTo>
                  <a:close/>
                </a:path>
              </a:pathLst>
            </a:custGeom>
            <a:solidFill>
              <a:srgbClr val="ff0000"/>
            </a:solidFill>
            <a:ln w="0">
              <a:noFill/>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426" name="Graphic 194"/>
            <p:cNvSpPr/>
            <p:nvPr/>
          </p:nvSpPr>
          <p:spPr>
            <a:xfrm>
              <a:off x="1799640" y="4930920"/>
              <a:ext cx="380880" cy="384840"/>
            </a:xfrm>
            <a:custGeom>
              <a:avLst/>
              <a:gdLst>
                <a:gd name="textAreaLeft" fmla="*/ 0 w 380880"/>
                <a:gd name="textAreaRight" fmla="*/ 381600 w 380880"/>
                <a:gd name="textAreaTop" fmla="*/ 0 h 384840"/>
                <a:gd name="textAreaBottom" fmla="*/ 385560 h 384840"/>
              </a:gdLst>
              <a:ahLst/>
              <a:rect l="textAreaLeft" t="textAreaTop" r="textAreaRight" b="textAreaBottom"/>
              <a:pathLst>
                <a:path w="337820" h="349250">
                  <a:moveTo>
                    <a:pt x="0" y="174625"/>
                  </a:moveTo>
                  <a:lnTo>
                    <a:pt x="6029" y="128220"/>
                  </a:lnTo>
                  <a:lnTo>
                    <a:pt x="23048" y="86510"/>
                  </a:lnTo>
                  <a:lnTo>
                    <a:pt x="49450" y="51165"/>
                  </a:lnTo>
                  <a:lnTo>
                    <a:pt x="83631" y="23852"/>
                  </a:lnTo>
                  <a:lnTo>
                    <a:pt x="123986" y="6241"/>
                  </a:lnTo>
                  <a:lnTo>
                    <a:pt x="168909" y="0"/>
                  </a:lnTo>
                  <a:lnTo>
                    <a:pt x="213833" y="6241"/>
                  </a:lnTo>
                  <a:lnTo>
                    <a:pt x="254188" y="23852"/>
                  </a:lnTo>
                  <a:lnTo>
                    <a:pt x="288369" y="51165"/>
                  </a:lnTo>
                  <a:lnTo>
                    <a:pt x="314771" y="86510"/>
                  </a:lnTo>
                  <a:lnTo>
                    <a:pt x="331790" y="128220"/>
                  </a:lnTo>
                  <a:lnTo>
                    <a:pt x="337820" y="174625"/>
                  </a:lnTo>
                  <a:lnTo>
                    <a:pt x="331790" y="221074"/>
                  </a:lnTo>
                  <a:lnTo>
                    <a:pt x="314771" y="262795"/>
                  </a:lnTo>
                  <a:lnTo>
                    <a:pt x="288369" y="298132"/>
                  </a:lnTo>
                  <a:lnTo>
                    <a:pt x="254188" y="325425"/>
                  </a:lnTo>
                  <a:lnTo>
                    <a:pt x="213833" y="343017"/>
                  </a:lnTo>
                  <a:lnTo>
                    <a:pt x="168909" y="349250"/>
                  </a:lnTo>
                  <a:lnTo>
                    <a:pt x="123986" y="343017"/>
                  </a:lnTo>
                  <a:lnTo>
                    <a:pt x="83631" y="325425"/>
                  </a:lnTo>
                  <a:lnTo>
                    <a:pt x="49450" y="298132"/>
                  </a:lnTo>
                  <a:lnTo>
                    <a:pt x="23048" y="262795"/>
                  </a:lnTo>
                  <a:lnTo>
                    <a:pt x="6029" y="221074"/>
                  </a:lnTo>
                  <a:lnTo>
                    <a:pt x="0" y="174625"/>
                  </a:lnTo>
                  <a:close/>
                </a:path>
              </a:pathLst>
            </a:custGeom>
            <a:noFill/>
            <a:ln w="12700">
              <a:solidFill>
                <a:srgbClr val="172c51"/>
              </a:solidFill>
              <a:round/>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427" name="Graphic 195"/>
            <p:cNvSpPr/>
            <p:nvPr/>
          </p:nvSpPr>
          <p:spPr>
            <a:xfrm>
              <a:off x="1790640" y="5677920"/>
              <a:ext cx="380880" cy="394200"/>
            </a:xfrm>
            <a:custGeom>
              <a:avLst/>
              <a:gdLst>
                <a:gd name="textAreaLeft" fmla="*/ 0 w 380880"/>
                <a:gd name="textAreaRight" fmla="*/ 381600 w 380880"/>
                <a:gd name="textAreaTop" fmla="*/ 0 h 394200"/>
                <a:gd name="textAreaBottom" fmla="*/ 394920 h 394200"/>
              </a:gdLst>
              <a:ahLst/>
              <a:rect l="textAreaLeft" t="textAreaTop" r="textAreaRight" b="textAreaBottom"/>
              <a:pathLst>
                <a:path w="337820" h="357505">
                  <a:moveTo>
                    <a:pt x="168909" y="0"/>
                  </a:moveTo>
                  <a:lnTo>
                    <a:pt x="123986" y="6392"/>
                  </a:lnTo>
                  <a:lnTo>
                    <a:pt x="83631" y="24431"/>
                  </a:lnTo>
                  <a:lnTo>
                    <a:pt x="49450" y="52403"/>
                  </a:lnTo>
                  <a:lnTo>
                    <a:pt x="23048" y="88598"/>
                  </a:lnTo>
                  <a:lnTo>
                    <a:pt x="6029" y="131306"/>
                  </a:lnTo>
                  <a:lnTo>
                    <a:pt x="0" y="178815"/>
                  </a:lnTo>
                  <a:lnTo>
                    <a:pt x="6029" y="226315"/>
                  </a:lnTo>
                  <a:lnTo>
                    <a:pt x="23048" y="269000"/>
                  </a:lnTo>
                  <a:lnTo>
                    <a:pt x="49450" y="305165"/>
                  </a:lnTo>
                  <a:lnTo>
                    <a:pt x="83631" y="333106"/>
                  </a:lnTo>
                  <a:lnTo>
                    <a:pt x="123986" y="351121"/>
                  </a:lnTo>
                  <a:lnTo>
                    <a:pt x="168909" y="357505"/>
                  </a:lnTo>
                  <a:lnTo>
                    <a:pt x="213833" y="351121"/>
                  </a:lnTo>
                  <a:lnTo>
                    <a:pt x="254188" y="333106"/>
                  </a:lnTo>
                  <a:lnTo>
                    <a:pt x="288369" y="305165"/>
                  </a:lnTo>
                  <a:lnTo>
                    <a:pt x="314771" y="269000"/>
                  </a:lnTo>
                  <a:lnTo>
                    <a:pt x="331790" y="226315"/>
                  </a:lnTo>
                  <a:lnTo>
                    <a:pt x="337820" y="178815"/>
                  </a:lnTo>
                  <a:lnTo>
                    <a:pt x="331790" y="131306"/>
                  </a:lnTo>
                  <a:lnTo>
                    <a:pt x="314771" y="88598"/>
                  </a:lnTo>
                  <a:lnTo>
                    <a:pt x="288369" y="52403"/>
                  </a:lnTo>
                  <a:lnTo>
                    <a:pt x="254188" y="24431"/>
                  </a:lnTo>
                  <a:lnTo>
                    <a:pt x="213833" y="6392"/>
                  </a:lnTo>
                  <a:lnTo>
                    <a:pt x="168909" y="0"/>
                  </a:lnTo>
                  <a:close/>
                </a:path>
              </a:pathLst>
            </a:custGeom>
            <a:solidFill>
              <a:srgbClr val="ff0000"/>
            </a:solidFill>
            <a:ln w="0">
              <a:noFill/>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428" name="Graphic 196"/>
            <p:cNvSpPr/>
            <p:nvPr/>
          </p:nvSpPr>
          <p:spPr>
            <a:xfrm>
              <a:off x="1790640" y="5677920"/>
              <a:ext cx="380880" cy="394200"/>
            </a:xfrm>
            <a:custGeom>
              <a:avLst/>
              <a:gdLst>
                <a:gd name="textAreaLeft" fmla="*/ 0 w 380880"/>
                <a:gd name="textAreaRight" fmla="*/ 381600 w 380880"/>
                <a:gd name="textAreaTop" fmla="*/ 0 h 394200"/>
                <a:gd name="textAreaBottom" fmla="*/ 394920 h 394200"/>
              </a:gdLst>
              <a:ahLst/>
              <a:rect l="textAreaLeft" t="textAreaTop" r="textAreaRight" b="textAreaBottom"/>
              <a:pathLst>
                <a:path w="337820" h="357505">
                  <a:moveTo>
                    <a:pt x="0" y="178815"/>
                  </a:moveTo>
                  <a:lnTo>
                    <a:pt x="6029" y="131306"/>
                  </a:lnTo>
                  <a:lnTo>
                    <a:pt x="23048" y="88598"/>
                  </a:lnTo>
                  <a:lnTo>
                    <a:pt x="49450" y="52403"/>
                  </a:lnTo>
                  <a:lnTo>
                    <a:pt x="83631" y="24431"/>
                  </a:lnTo>
                  <a:lnTo>
                    <a:pt x="123986" y="6392"/>
                  </a:lnTo>
                  <a:lnTo>
                    <a:pt x="168909" y="0"/>
                  </a:lnTo>
                  <a:lnTo>
                    <a:pt x="213833" y="6392"/>
                  </a:lnTo>
                  <a:lnTo>
                    <a:pt x="254188" y="24431"/>
                  </a:lnTo>
                  <a:lnTo>
                    <a:pt x="288369" y="52403"/>
                  </a:lnTo>
                  <a:lnTo>
                    <a:pt x="314771" y="88598"/>
                  </a:lnTo>
                  <a:lnTo>
                    <a:pt x="331790" y="131306"/>
                  </a:lnTo>
                  <a:lnTo>
                    <a:pt x="337820" y="178815"/>
                  </a:lnTo>
                  <a:lnTo>
                    <a:pt x="331790" y="226315"/>
                  </a:lnTo>
                  <a:lnTo>
                    <a:pt x="314771" y="269000"/>
                  </a:lnTo>
                  <a:lnTo>
                    <a:pt x="288369" y="305165"/>
                  </a:lnTo>
                  <a:lnTo>
                    <a:pt x="254188" y="333106"/>
                  </a:lnTo>
                  <a:lnTo>
                    <a:pt x="213833" y="351121"/>
                  </a:lnTo>
                  <a:lnTo>
                    <a:pt x="168909" y="357505"/>
                  </a:lnTo>
                  <a:lnTo>
                    <a:pt x="123986" y="351121"/>
                  </a:lnTo>
                  <a:lnTo>
                    <a:pt x="83631" y="333106"/>
                  </a:lnTo>
                  <a:lnTo>
                    <a:pt x="49450" y="305165"/>
                  </a:lnTo>
                  <a:lnTo>
                    <a:pt x="23048" y="269000"/>
                  </a:lnTo>
                  <a:lnTo>
                    <a:pt x="6029" y="226315"/>
                  </a:lnTo>
                  <a:lnTo>
                    <a:pt x="0" y="178815"/>
                  </a:lnTo>
                  <a:close/>
                </a:path>
              </a:pathLst>
            </a:custGeom>
            <a:noFill/>
            <a:ln w="12700">
              <a:solidFill>
                <a:srgbClr val="172c51"/>
              </a:solidFill>
              <a:round/>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429" name="Textbox 197"/>
            <p:cNvSpPr/>
            <p:nvPr/>
          </p:nvSpPr>
          <p:spPr>
            <a:xfrm>
              <a:off x="1966320" y="5073840"/>
              <a:ext cx="86040" cy="139680"/>
            </a:xfrm>
            <a:prstGeom prst="rect">
              <a:avLst/>
            </a:prstGeom>
            <a:noFill/>
            <a:ln w="0">
              <a:noFill/>
            </a:ln>
          </p:spPr>
          <p:style>
            <a:lnRef idx="0"/>
            <a:fillRef idx="0"/>
            <a:effectRef idx="0"/>
            <a:fontRef idx="minor"/>
          </p:style>
          <p:txBody>
            <a:bodyPr lIns="0" rIns="0" tIns="0" bIns="0" anchor="t">
              <a:noAutofit/>
            </a:bodyPr>
            <a:p>
              <a:pPr>
                <a:lnSpc>
                  <a:spcPts val="995"/>
                </a:lnSpc>
              </a:pPr>
              <a:r>
                <a:rPr b="0" lang="pt-PT" sz="1000" spc="-52" strike="noStrike">
                  <a:solidFill>
                    <a:srgbClr val="ffffff"/>
                  </a:solidFill>
                  <a:latin typeface="Calibri"/>
                  <a:ea typeface="Nirmala UI Semilight"/>
                </a:rPr>
                <a:t>1</a:t>
              </a:r>
              <a:endParaRPr b="0" lang="pt-BR" sz="1000" spc="-1" strike="noStrike">
                <a:solidFill>
                  <a:srgbClr val="000000"/>
                </a:solidFill>
                <a:latin typeface="Arial"/>
              </a:endParaRPr>
            </a:p>
          </p:txBody>
        </p:sp>
        <p:sp>
          <p:nvSpPr>
            <p:cNvPr id="430" name="Textbox 198"/>
            <p:cNvSpPr/>
            <p:nvPr/>
          </p:nvSpPr>
          <p:spPr>
            <a:xfrm>
              <a:off x="1957680" y="5821560"/>
              <a:ext cx="86040" cy="139680"/>
            </a:xfrm>
            <a:prstGeom prst="rect">
              <a:avLst/>
            </a:prstGeom>
            <a:noFill/>
            <a:ln w="0">
              <a:noFill/>
            </a:ln>
          </p:spPr>
          <p:style>
            <a:lnRef idx="0"/>
            <a:fillRef idx="0"/>
            <a:effectRef idx="0"/>
            <a:fontRef idx="minor"/>
          </p:style>
          <p:txBody>
            <a:bodyPr lIns="0" rIns="0" tIns="0" bIns="0" anchor="t">
              <a:noAutofit/>
            </a:bodyPr>
            <a:p>
              <a:pPr>
                <a:lnSpc>
                  <a:spcPts val="995"/>
                </a:lnSpc>
              </a:pPr>
              <a:r>
                <a:rPr b="0" lang="pt-PT" sz="1000" spc="-52" strike="noStrike">
                  <a:solidFill>
                    <a:srgbClr val="ffffff"/>
                  </a:solidFill>
                  <a:latin typeface="Calibri"/>
                  <a:ea typeface="Nirmala UI Semilight"/>
                </a:rPr>
                <a:t>2</a:t>
              </a:r>
              <a:endParaRPr b="0" lang="pt-BR" sz="1000" spc="-1" strike="noStrike">
                <a:solidFill>
                  <a:srgbClr val="000000"/>
                </a:solidFill>
                <a:latin typeface="Arial"/>
              </a:endParaRPr>
            </a:p>
          </p:txBody>
        </p:sp>
      </p:grpSp>
    </p:spTree>
  </p:cSld>
  <mc:AlternateContent>
    <mc:Choice Requires="p14">
      <p:transition spd="slow" p14:dur="2000"/>
    </mc:Choice>
    <mc:Fallback>
      <p:transition spd="slow"/>
    </mc:Fallback>
  </mc:AlternateContent>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431" name="CaixaDeTexto 46"/>
          <p:cNvSpPr/>
          <p:nvPr/>
        </p:nvSpPr>
        <p:spPr>
          <a:xfrm>
            <a:off x="395640" y="0"/>
            <a:ext cx="8455680" cy="149184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endParaRPr b="0" lang="pt-BR" sz="2000" spc="-1" strike="noStrike">
              <a:solidFill>
                <a:srgbClr val="000000"/>
              </a:solidFill>
              <a:latin typeface="Arial"/>
            </a:endParaRPr>
          </a:p>
          <a:p>
            <a:pPr algn="ctr">
              <a:lnSpc>
                <a:spcPct val="100000"/>
              </a:lnSpc>
            </a:pPr>
            <a:r>
              <a:rPr b="1" lang="pt-BR" sz="2400" spc="-41" strike="noStrike">
                <a:solidFill>
                  <a:srgbClr val="ffffff"/>
                </a:solidFill>
                <a:latin typeface="Calibri"/>
                <a:ea typeface="DejaVu Sans"/>
              </a:rPr>
              <a:t>PERFIS DE  ACESSO AO  NOVO SISTEMA DE PRESTAÇÃO DE CONTAS FEDERAL (AGILIZASUAS INTEGRADO AO BB GESTÃO ÁGIL</a:t>
            </a:r>
            <a:endParaRPr b="0" lang="pt-BR" sz="2400" spc="-1" strike="noStrike">
              <a:solidFill>
                <a:srgbClr val="000000"/>
              </a:solidFill>
              <a:latin typeface="Arial"/>
            </a:endParaRPr>
          </a:p>
          <a:p>
            <a:pPr algn="ctr">
              <a:lnSpc>
                <a:spcPct val="100000"/>
              </a:lnSpc>
            </a:pPr>
            <a:r>
              <a:rPr b="1" lang="pt-BR" sz="2400" spc="-41" strike="noStrike">
                <a:solidFill>
                  <a:srgbClr val="ffffff"/>
                </a:solidFill>
                <a:latin typeface="Calibri"/>
                <a:ea typeface="DejaVu Sans"/>
              </a:rPr>
              <a:t>PENDÊNCIAS NO PREENCHIMENTO</a:t>
            </a:r>
            <a:endParaRPr b="0" lang="pt-BR" sz="2400" spc="-1" strike="noStrike">
              <a:solidFill>
                <a:srgbClr val="000000"/>
              </a:solidFill>
              <a:latin typeface="Arial"/>
            </a:endParaRPr>
          </a:p>
        </p:txBody>
      </p:sp>
      <p:pic>
        <p:nvPicPr>
          <p:cNvPr id="432" name="Imagem 23" descr=""/>
          <p:cNvPicPr/>
          <p:nvPr/>
        </p:nvPicPr>
        <p:blipFill>
          <a:blip r:embed="rId2"/>
          <a:stretch/>
        </p:blipFill>
        <p:spPr>
          <a:xfrm>
            <a:off x="5413680" y="5945400"/>
            <a:ext cx="3248280" cy="645120"/>
          </a:xfrm>
          <a:prstGeom prst="rect">
            <a:avLst/>
          </a:prstGeom>
          <a:ln w="0">
            <a:noFill/>
          </a:ln>
        </p:spPr>
      </p:pic>
      <p:sp>
        <p:nvSpPr>
          <p:cNvPr id="433" name="CaixaDeTexto 47"/>
          <p:cNvSpPr/>
          <p:nvPr/>
        </p:nvSpPr>
        <p:spPr>
          <a:xfrm>
            <a:off x="786960" y="1731960"/>
            <a:ext cx="7744680" cy="1460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
        <p:nvSpPr>
          <p:cNvPr id="434" name="Retângulo 20"/>
          <p:cNvSpPr/>
          <p:nvPr/>
        </p:nvSpPr>
        <p:spPr>
          <a:xfrm>
            <a:off x="360000" y="1708920"/>
            <a:ext cx="8455680" cy="17931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pt-PT" sz="1600" spc="-1" strike="noStrike">
                <a:solidFill>
                  <a:srgbClr val="ffffff"/>
                </a:solidFill>
                <a:latin typeface="Arial"/>
                <a:ea typeface="DejaVu Sans"/>
              </a:rPr>
              <a:t>São apresentadas todas as pendências de preenchimento, separadas para cada uma das contas correntes que estão no AgilizaSUAS do ano selecionado. Para cada conta corrente existe uma seção específica, que ao clicar sobre ela, mostra um quadro com todas as pendências existentes. As contas correntes que não tenham pendências no momento da consulta, não surgirá seção aqui nessa funcionalidade.</a:t>
            </a:r>
            <a:endParaRPr b="0" lang="pt-BR" sz="1600" spc="-1" strike="noStrike">
              <a:solidFill>
                <a:srgbClr val="000000"/>
              </a:solidFill>
              <a:latin typeface="Arial"/>
            </a:endParaRPr>
          </a:p>
          <a:p>
            <a:pPr>
              <a:lnSpc>
                <a:spcPct val="100000"/>
              </a:lnSpc>
            </a:pPr>
            <a:r>
              <a:rPr b="0" lang="pt-PT" sz="1600" spc="-1" strike="noStrike">
                <a:solidFill>
                  <a:srgbClr val="ffffff"/>
                </a:solidFill>
                <a:latin typeface="Arial"/>
                <a:ea typeface="DejaVu Sans"/>
              </a:rPr>
              <a:t>O usuário também poderá realizar um filtro para identificar se existem pendências específicas, e em que contas correntes elas ocorrem.</a:t>
            </a:r>
            <a:endParaRPr b="0" lang="pt-BR" sz="1600" spc="-1" strike="noStrike">
              <a:solidFill>
                <a:srgbClr val="000000"/>
              </a:solidFill>
              <a:latin typeface="Arial"/>
            </a:endParaRPr>
          </a:p>
        </p:txBody>
      </p:sp>
      <p:sp>
        <p:nvSpPr>
          <p:cNvPr id="435" name="Rectangle 18"/>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sp>
        <p:nvSpPr>
          <p:cNvPr id="436" name="Retângulo 204"/>
          <p:cNvSpPr/>
          <p:nvPr/>
        </p:nvSpPr>
        <p:spPr>
          <a:xfrm>
            <a:off x="360000" y="2765880"/>
            <a:ext cx="8455680" cy="390204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437" name="Retângulo 206"/>
          <p:cNvSpPr/>
          <p:nvPr/>
        </p:nvSpPr>
        <p:spPr>
          <a:xfrm>
            <a:off x="180000" y="4525200"/>
            <a:ext cx="8096040" cy="19508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pt-BR" sz="1800" spc="-1" strike="noStrike">
              <a:solidFill>
                <a:srgbClr val="000000"/>
              </a:solidFill>
              <a:latin typeface="Arial"/>
            </a:endParaRPr>
          </a:p>
          <a:p>
            <a:pPr>
              <a:lnSpc>
                <a:spcPct val="100000"/>
              </a:lnSpc>
            </a:pPr>
            <a:endParaRPr b="0" lang="pt-BR" sz="1800" spc="-1" strike="noStrike">
              <a:solidFill>
                <a:srgbClr val="000000"/>
              </a:solidFill>
              <a:latin typeface="Arial"/>
            </a:endParaRPr>
          </a:p>
        </p:txBody>
      </p:sp>
      <p:sp>
        <p:nvSpPr>
          <p:cNvPr id="438" name="Rectangle 39"/>
          <p:cNvSpPr/>
          <p:nvPr/>
        </p:nvSpPr>
        <p:spPr>
          <a:xfrm>
            <a:off x="-8799840" y="-2708640"/>
            <a:ext cx="27101160" cy="91116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r>
              <a:rPr b="0" lang="pt-PT" sz="1200" spc="-1" strike="noStrike">
                <a:solidFill>
                  <a:srgbClr val="000000"/>
                </a:solidFill>
                <a:latin typeface="Arial"/>
                <a:ea typeface="Nirmala UI Semilight"/>
              </a:rPr>
              <a:t>Uma das poucas funcionalidades em que o gestor precisará inserir informações no AgilizaSUAS é com relação a folha de pagamento das equipes de referência. Essas despesas devem ser classificadas no BB Gestão Ágil como “Serviço/Pagamento de servidores”.</a:t>
            </a:r>
            <a:endParaRPr b="0" lang="pt-BR" sz="1200" spc="-1" strike="noStrike">
              <a:solidFill>
                <a:srgbClr val="000000"/>
              </a:solidFill>
              <a:latin typeface="Arial"/>
            </a:endParaRPr>
          </a:p>
          <a:p>
            <a:pPr>
              <a:lnSpc>
                <a:spcPct val="100000"/>
              </a:lnSpc>
              <a:tabLst>
                <a:tab algn="l" pos="0"/>
              </a:tabLst>
            </a:pPr>
            <a:r>
              <a:rPr b="0" lang="pt-PT" sz="1200" spc="-1" strike="noStrike">
                <a:solidFill>
                  <a:srgbClr val="000000"/>
                </a:solidFill>
                <a:latin typeface="Arial"/>
                <a:ea typeface="Nirmala UI Semilight"/>
              </a:rPr>
              <a:t>Para cadastrar os profissionais que receberam recursos federais, o usuário deverá acessar o botão “cadastrar folha de pagamento” na coluna “Ação” da tabela de movimentação financeira. Ao clicar nesse botão, será apresentada a seguinte tela na sequência. Também aparecerão como ações possíveis da folha de pagamento a edição de uma folha com informações já cadastradas, permitindo a inclusão, alteração ou exclusão de dados e um botão apenas para a visualização do que foi registrado.</a:t>
            </a:r>
            <a:endParaRPr b="0" lang="pt-BR" sz="1200" spc="-1" strike="noStrike">
              <a:solidFill>
                <a:srgbClr val="000000"/>
              </a:solidFill>
              <a:latin typeface="Arial"/>
            </a:endParaRPr>
          </a:p>
          <a:p>
            <a:pPr>
              <a:lnSpc>
                <a:spcPct val="100000"/>
              </a:lnSpc>
              <a:tabLst>
                <a:tab algn="l" pos="0"/>
              </a:tabLst>
            </a:pPr>
            <a:endParaRPr b="0" lang="pt-BR" sz="1800" spc="-1" strike="noStrike">
              <a:solidFill>
                <a:srgbClr val="000000"/>
              </a:solidFill>
              <a:latin typeface="Arial"/>
            </a:endParaRPr>
          </a:p>
        </p:txBody>
      </p:sp>
      <p:sp>
        <p:nvSpPr>
          <p:cNvPr id="439" name="Rectangle 44"/>
          <p:cNvSpPr/>
          <p:nvPr/>
        </p:nvSpPr>
        <p:spPr>
          <a:xfrm>
            <a:off x="4660920" y="-2348640"/>
            <a:ext cx="180360" cy="82044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endParaRPr b="0" lang="pt-BR" sz="1200" spc="-1" strike="noStrike">
              <a:solidFill>
                <a:srgbClr val="000000"/>
              </a:solidFill>
              <a:latin typeface="Arial"/>
            </a:endParaRPr>
          </a:p>
          <a:p>
            <a:pPr>
              <a:lnSpc>
                <a:spcPct val="100000"/>
              </a:lnSpc>
              <a:tabLst>
                <a:tab algn="l" pos="0"/>
              </a:tabLst>
            </a:pPr>
            <a:br>
              <a:rPr sz="1800"/>
            </a:br>
            <a:endParaRPr b="0" lang="pt-BR" sz="1800" spc="-1" strike="noStrike">
              <a:solidFill>
                <a:srgbClr val="000000"/>
              </a:solidFill>
              <a:latin typeface="Arial"/>
            </a:endParaRPr>
          </a:p>
        </p:txBody>
      </p:sp>
      <p:sp>
        <p:nvSpPr>
          <p:cNvPr id="440" name="Retângulo 1"/>
          <p:cNvSpPr/>
          <p:nvPr/>
        </p:nvSpPr>
        <p:spPr>
          <a:xfrm>
            <a:off x="107280" y="3590640"/>
            <a:ext cx="9104040" cy="3032280"/>
          </a:xfrm>
          <a:prstGeom prst="rect">
            <a:avLst/>
          </a:prstGeom>
          <a:noFill/>
          <a:ln w="0">
            <a:noFill/>
          </a:ln>
        </p:spPr>
        <p:style>
          <a:lnRef idx="0"/>
          <a:fillRef idx="0"/>
          <a:effectRef idx="0"/>
          <a:fontRef idx="minor"/>
        </p:style>
        <p:txBody>
          <a:bodyPr lIns="90000" rIns="90000" tIns="45000" bIns="45000" anchor="t">
            <a:spAutoFit/>
          </a:bodyPr>
          <a:p>
            <a:pPr marL="810720">
              <a:lnSpc>
                <a:spcPct val="100000"/>
              </a:lnSpc>
            </a:pPr>
            <a:r>
              <a:rPr b="0" lang="pt-PT" sz="1800" spc="-1" strike="noStrike">
                <a:solidFill>
                  <a:srgbClr val="ffffff"/>
                </a:solidFill>
                <a:latin typeface="Nirmala UI Semilight"/>
                <a:ea typeface="Nirmala UI Semilight"/>
              </a:rPr>
              <a:t>O</a:t>
            </a:r>
            <a:r>
              <a:rPr b="0" lang="pt-PT" sz="1800" spc="-26" strike="noStrike">
                <a:solidFill>
                  <a:srgbClr val="ffffff"/>
                </a:solidFill>
                <a:latin typeface="Nirmala UI Semilight"/>
                <a:ea typeface="Nirmala UI Semilight"/>
              </a:rPr>
              <a:t> </a:t>
            </a:r>
            <a:r>
              <a:rPr b="0" lang="pt-PT" sz="1800" spc="-1" strike="noStrike">
                <a:solidFill>
                  <a:srgbClr val="ffffff"/>
                </a:solidFill>
                <a:latin typeface="Nirmala UI Semilight"/>
                <a:ea typeface="Nirmala UI Semilight"/>
              </a:rPr>
              <a:t>AgilizaSUAS</a:t>
            </a:r>
            <a:r>
              <a:rPr b="0" lang="pt-PT" sz="1800" spc="-7" strike="noStrike">
                <a:solidFill>
                  <a:srgbClr val="ffffff"/>
                </a:solidFill>
                <a:latin typeface="Nirmala UI Semilight"/>
                <a:ea typeface="Nirmala UI Semilight"/>
              </a:rPr>
              <a:t> </a:t>
            </a:r>
            <a:r>
              <a:rPr b="0" lang="pt-PT" sz="1800" spc="-1" strike="noStrike">
                <a:solidFill>
                  <a:srgbClr val="ffffff"/>
                </a:solidFill>
                <a:latin typeface="Nirmala UI Semilight"/>
                <a:ea typeface="Nirmala UI Semilight"/>
              </a:rPr>
              <a:t>identifica 8</a:t>
            </a:r>
            <a:r>
              <a:rPr b="0" lang="pt-PT" sz="1800" spc="-7" strike="noStrike">
                <a:solidFill>
                  <a:srgbClr val="ffffff"/>
                </a:solidFill>
                <a:latin typeface="Nirmala UI Semilight"/>
                <a:ea typeface="Nirmala UI Semilight"/>
              </a:rPr>
              <a:t> </a:t>
            </a:r>
            <a:r>
              <a:rPr b="0" lang="pt-PT" sz="1800" spc="-1" strike="noStrike">
                <a:solidFill>
                  <a:srgbClr val="ffffff"/>
                </a:solidFill>
                <a:latin typeface="Nirmala UI Semilight"/>
                <a:ea typeface="Nirmala UI Semilight"/>
              </a:rPr>
              <a:t>(oito)</a:t>
            </a:r>
            <a:r>
              <a:rPr b="0" lang="pt-PT" sz="1800" spc="-12" strike="noStrike">
                <a:solidFill>
                  <a:srgbClr val="ffffff"/>
                </a:solidFill>
                <a:latin typeface="Nirmala UI Semilight"/>
                <a:ea typeface="Nirmala UI Semilight"/>
              </a:rPr>
              <a:t> </a:t>
            </a:r>
            <a:r>
              <a:rPr b="0" lang="pt-PT" sz="1800" spc="-1" strike="noStrike">
                <a:solidFill>
                  <a:srgbClr val="ffffff"/>
                </a:solidFill>
                <a:latin typeface="Nirmala UI Semilight"/>
                <a:ea typeface="Nirmala UI Semilight"/>
              </a:rPr>
              <a:t>tipos</a:t>
            </a:r>
            <a:r>
              <a:rPr b="0" lang="pt-PT" sz="1800" spc="-7" strike="noStrike">
                <a:solidFill>
                  <a:srgbClr val="ffffff"/>
                </a:solidFill>
                <a:latin typeface="Nirmala UI Semilight"/>
                <a:ea typeface="Nirmala UI Semilight"/>
              </a:rPr>
              <a:t> </a:t>
            </a:r>
            <a:r>
              <a:rPr b="0" lang="pt-PT" sz="1800" spc="-1" strike="noStrike">
                <a:solidFill>
                  <a:srgbClr val="ffffff"/>
                </a:solidFill>
                <a:latin typeface="Nirmala UI Semilight"/>
                <a:ea typeface="Nirmala UI Semilight"/>
              </a:rPr>
              <a:t>de</a:t>
            </a:r>
            <a:r>
              <a:rPr b="0" lang="pt-PT" sz="1800" spc="-12" strike="noStrike">
                <a:solidFill>
                  <a:srgbClr val="ffffff"/>
                </a:solidFill>
                <a:latin typeface="Nirmala UI Semilight"/>
                <a:ea typeface="Nirmala UI Semilight"/>
              </a:rPr>
              <a:t> </a:t>
            </a:r>
            <a:r>
              <a:rPr b="0" lang="pt-PT" sz="1800" spc="-1" strike="noStrike">
                <a:solidFill>
                  <a:srgbClr val="ffffff"/>
                </a:solidFill>
                <a:latin typeface="Nirmala UI Semilight"/>
                <a:ea typeface="Nirmala UI Semilight"/>
              </a:rPr>
              <a:t>pendência, assim</a:t>
            </a:r>
            <a:r>
              <a:rPr b="0" lang="pt-PT" sz="1800" spc="7" strike="noStrike">
                <a:solidFill>
                  <a:srgbClr val="ffffff"/>
                </a:solidFill>
                <a:latin typeface="Nirmala UI Semilight"/>
                <a:ea typeface="Nirmala UI Semilight"/>
              </a:rPr>
              <a:t> </a:t>
            </a:r>
            <a:r>
              <a:rPr b="0" lang="pt-PT" sz="1800" spc="-12" strike="noStrike">
                <a:solidFill>
                  <a:srgbClr val="ffffff"/>
                </a:solidFill>
                <a:latin typeface="Nirmala UI Semilight"/>
                <a:ea typeface="Nirmala UI Semilight"/>
              </a:rPr>
              <a:t>classificadas:</a:t>
            </a:r>
            <a:endParaRPr b="0" lang="pt-BR" sz="1800" spc="-1" strike="noStrike">
              <a:solidFill>
                <a:srgbClr val="000000"/>
              </a:solidFill>
              <a:latin typeface="Arial"/>
            </a:endParaRPr>
          </a:p>
          <a:p>
            <a:pPr marL="343080" indent="-343080">
              <a:lnSpc>
                <a:spcPct val="100000"/>
              </a:lnSpc>
              <a:spcBef>
                <a:spcPts val="300"/>
              </a:spcBef>
              <a:buClr>
                <a:srgbClr val="ffffff"/>
              </a:buClr>
              <a:buFont typeface="Symbol"/>
              <a:buChar char=""/>
              <a:tabLst>
                <a:tab algn="l" pos="1986840"/>
              </a:tabLst>
            </a:pPr>
            <a:r>
              <a:rPr b="0" lang="pt-PT" sz="1600" spc="-1" strike="noStrike">
                <a:solidFill>
                  <a:srgbClr val="ffffff"/>
                </a:solidFill>
                <a:latin typeface="Nirmala UI Semilight"/>
                <a:ea typeface="Symbol"/>
              </a:rPr>
              <a:t>Documentos</a:t>
            </a:r>
            <a:r>
              <a:rPr b="0" lang="pt-PT" sz="1600" spc="-46" strike="noStrike">
                <a:solidFill>
                  <a:srgbClr val="ffffff"/>
                </a:solidFill>
                <a:latin typeface="Nirmala UI Semilight"/>
                <a:ea typeface="Symbol"/>
              </a:rPr>
              <a:t> </a:t>
            </a:r>
            <a:r>
              <a:rPr b="0" lang="pt-PT" sz="1600" spc="-1" strike="noStrike">
                <a:solidFill>
                  <a:srgbClr val="ffffff"/>
                </a:solidFill>
                <a:latin typeface="Nirmala UI Semilight"/>
                <a:ea typeface="Symbol"/>
              </a:rPr>
              <a:t>fiscais</a:t>
            </a:r>
            <a:r>
              <a:rPr b="0" lang="pt-PT" sz="1600" spc="-35" strike="noStrike">
                <a:solidFill>
                  <a:srgbClr val="ffffff"/>
                </a:solidFill>
                <a:latin typeface="Nirmala UI Semilight"/>
                <a:ea typeface="Symbol"/>
              </a:rPr>
              <a:t> </a:t>
            </a:r>
            <a:r>
              <a:rPr b="0" lang="pt-PT" sz="1600" spc="-1" strike="noStrike">
                <a:solidFill>
                  <a:srgbClr val="ffffff"/>
                </a:solidFill>
                <a:latin typeface="Nirmala UI Semilight"/>
                <a:ea typeface="Symbol"/>
              </a:rPr>
              <a:t>não</a:t>
            </a:r>
            <a:r>
              <a:rPr b="0" lang="pt-PT" sz="1600" spc="-26" strike="noStrike">
                <a:solidFill>
                  <a:srgbClr val="ffffff"/>
                </a:solidFill>
                <a:latin typeface="Nirmala UI Semilight"/>
                <a:ea typeface="Symbol"/>
              </a:rPr>
              <a:t> </a:t>
            </a:r>
            <a:r>
              <a:rPr b="0" lang="pt-PT" sz="1600" spc="-1" strike="noStrike">
                <a:solidFill>
                  <a:srgbClr val="ffffff"/>
                </a:solidFill>
                <a:latin typeface="Nirmala UI Semilight"/>
                <a:ea typeface="Symbol"/>
              </a:rPr>
              <a:t>vinculados</a:t>
            </a:r>
            <a:r>
              <a:rPr b="0" lang="pt-PT" sz="1600" spc="-35" strike="noStrike">
                <a:solidFill>
                  <a:srgbClr val="ffffff"/>
                </a:solidFill>
                <a:latin typeface="Nirmala UI Semilight"/>
                <a:ea typeface="Symbol"/>
              </a:rPr>
              <a:t> </a:t>
            </a:r>
            <a:r>
              <a:rPr b="0" lang="pt-PT" sz="1600" spc="-1" strike="noStrike">
                <a:solidFill>
                  <a:srgbClr val="ffffff"/>
                </a:solidFill>
                <a:latin typeface="Nirmala UI Semilight"/>
                <a:ea typeface="Symbol"/>
              </a:rPr>
              <a:t>à</a:t>
            </a:r>
            <a:r>
              <a:rPr b="0" lang="pt-PT" sz="1600" spc="-35" strike="noStrike">
                <a:solidFill>
                  <a:srgbClr val="ffffff"/>
                </a:solidFill>
                <a:latin typeface="Nirmala UI Semilight"/>
                <a:ea typeface="Symbol"/>
              </a:rPr>
              <a:t> </a:t>
            </a:r>
            <a:r>
              <a:rPr b="0" lang="pt-PT" sz="1600" spc="-1" strike="noStrike">
                <a:solidFill>
                  <a:srgbClr val="ffffff"/>
                </a:solidFill>
                <a:latin typeface="Nirmala UI Semilight"/>
                <a:ea typeface="Symbol"/>
              </a:rPr>
              <a:t>movimentação</a:t>
            </a:r>
            <a:r>
              <a:rPr b="0" lang="pt-PT" sz="1600" spc="-26" strike="noStrike">
                <a:solidFill>
                  <a:srgbClr val="ffffff"/>
                </a:solidFill>
                <a:latin typeface="Nirmala UI Semilight"/>
                <a:ea typeface="Symbol"/>
              </a:rPr>
              <a:t> </a:t>
            </a:r>
            <a:r>
              <a:rPr b="0" lang="pt-PT" sz="1600" spc="-12" strike="noStrike">
                <a:solidFill>
                  <a:srgbClr val="ffffff"/>
                </a:solidFill>
                <a:latin typeface="Nirmala UI Semilight"/>
                <a:ea typeface="Symbol"/>
              </a:rPr>
              <a:t>financeira;</a:t>
            </a:r>
            <a:endParaRPr b="0" lang="pt-BR" sz="1600" spc="-1" strike="noStrike">
              <a:solidFill>
                <a:srgbClr val="000000"/>
              </a:solidFill>
              <a:latin typeface="Arial"/>
            </a:endParaRPr>
          </a:p>
          <a:p>
            <a:pPr marL="343080" indent="-343080">
              <a:lnSpc>
                <a:spcPct val="100000"/>
              </a:lnSpc>
              <a:spcBef>
                <a:spcPts val="215"/>
              </a:spcBef>
              <a:buClr>
                <a:srgbClr val="ffffff"/>
              </a:buClr>
              <a:buFont typeface="Symbol"/>
              <a:buChar char=""/>
              <a:tabLst>
                <a:tab algn="l" pos="1986840"/>
              </a:tabLst>
            </a:pPr>
            <a:r>
              <a:rPr b="0" lang="pt-PT" sz="1600" spc="-1" strike="noStrike">
                <a:solidFill>
                  <a:srgbClr val="ffffff"/>
                </a:solidFill>
                <a:latin typeface="Nirmala UI Semilight"/>
                <a:ea typeface="Symbol"/>
              </a:rPr>
              <a:t>Valor</a:t>
            </a:r>
            <a:r>
              <a:rPr b="0" lang="pt-PT" sz="1600" spc="-32" strike="noStrike">
                <a:solidFill>
                  <a:srgbClr val="ffffff"/>
                </a:solidFill>
                <a:latin typeface="Nirmala UI Semilight"/>
                <a:ea typeface="Symbol"/>
              </a:rPr>
              <a:t> </a:t>
            </a:r>
            <a:r>
              <a:rPr b="0" lang="pt-PT" sz="1600" spc="-1" strike="noStrike">
                <a:solidFill>
                  <a:srgbClr val="ffffff"/>
                </a:solidFill>
                <a:latin typeface="Nirmala UI Semilight"/>
                <a:ea typeface="Symbol"/>
              </a:rPr>
              <a:t>do</a:t>
            </a:r>
            <a:r>
              <a:rPr b="0" lang="pt-PT" sz="1600" spc="-26" strike="noStrike">
                <a:solidFill>
                  <a:srgbClr val="ffffff"/>
                </a:solidFill>
                <a:latin typeface="Nirmala UI Semilight"/>
                <a:ea typeface="Symbol"/>
              </a:rPr>
              <a:t> </a:t>
            </a:r>
            <a:r>
              <a:rPr b="0" lang="pt-PT" sz="1600" spc="-1" strike="noStrike">
                <a:solidFill>
                  <a:srgbClr val="ffffff"/>
                </a:solidFill>
                <a:latin typeface="Nirmala UI Semilight"/>
                <a:ea typeface="Symbol"/>
              </a:rPr>
              <a:t>documento</a:t>
            </a:r>
            <a:r>
              <a:rPr b="0" lang="pt-PT" sz="1600" spc="-26" strike="noStrike">
                <a:solidFill>
                  <a:srgbClr val="ffffff"/>
                </a:solidFill>
                <a:latin typeface="Nirmala UI Semilight"/>
                <a:ea typeface="Symbol"/>
              </a:rPr>
              <a:t> </a:t>
            </a:r>
            <a:r>
              <a:rPr b="0" lang="pt-PT" sz="1600" spc="-1" strike="noStrike">
                <a:solidFill>
                  <a:srgbClr val="ffffff"/>
                </a:solidFill>
                <a:latin typeface="Nirmala UI Semilight"/>
                <a:ea typeface="Symbol"/>
              </a:rPr>
              <a:t>fiscal</a:t>
            </a:r>
            <a:r>
              <a:rPr b="0" lang="pt-PT" sz="1600" spc="-26" strike="noStrike">
                <a:solidFill>
                  <a:srgbClr val="ffffff"/>
                </a:solidFill>
                <a:latin typeface="Nirmala UI Semilight"/>
                <a:ea typeface="Symbol"/>
              </a:rPr>
              <a:t> </a:t>
            </a:r>
            <a:r>
              <a:rPr b="0" lang="pt-PT" sz="1600" spc="-1" strike="noStrike">
                <a:solidFill>
                  <a:srgbClr val="ffffff"/>
                </a:solidFill>
                <a:latin typeface="Nirmala UI Semilight"/>
                <a:ea typeface="Symbol"/>
              </a:rPr>
              <a:t>inferior</a:t>
            </a:r>
            <a:r>
              <a:rPr b="0" lang="pt-PT" sz="1600" spc="-32" strike="noStrike">
                <a:solidFill>
                  <a:srgbClr val="ffffff"/>
                </a:solidFill>
                <a:latin typeface="Nirmala UI Semilight"/>
                <a:ea typeface="Symbol"/>
              </a:rPr>
              <a:t> </a:t>
            </a:r>
            <a:r>
              <a:rPr b="0" lang="pt-PT" sz="1600" spc="-1" strike="noStrike">
                <a:solidFill>
                  <a:srgbClr val="ffffff"/>
                </a:solidFill>
                <a:latin typeface="Nirmala UI Semilight"/>
                <a:ea typeface="Symbol"/>
              </a:rPr>
              <a:t>à</a:t>
            </a:r>
            <a:r>
              <a:rPr b="0" lang="pt-PT" sz="1600" spc="-32" strike="noStrike">
                <a:solidFill>
                  <a:srgbClr val="ffffff"/>
                </a:solidFill>
                <a:latin typeface="Nirmala UI Semilight"/>
                <a:ea typeface="Symbol"/>
              </a:rPr>
              <a:t> </a:t>
            </a:r>
            <a:r>
              <a:rPr b="0" lang="pt-PT" sz="1600" spc="-1" strike="noStrike">
                <a:solidFill>
                  <a:srgbClr val="ffffff"/>
                </a:solidFill>
                <a:latin typeface="Nirmala UI Semilight"/>
                <a:ea typeface="Symbol"/>
              </a:rPr>
              <a:t>movimentação</a:t>
            </a:r>
            <a:r>
              <a:rPr b="0" lang="pt-PT" sz="1600" spc="-32" strike="noStrike">
                <a:solidFill>
                  <a:srgbClr val="ffffff"/>
                </a:solidFill>
                <a:latin typeface="Nirmala UI Semilight"/>
                <a:ea typeface="Symbol"/>
              </a:rPr>
              <a:t> </a:t>
            </a:r>
            <a:r>
              <a:rPr b="0" lang="pt-PT" sz="1600" spc="-12" strike="noStrike">
                <a:solidFill>
                  <a:srgbClr val="ffffff"/>
                </a:solidFill>
                <a:latin typeface="Nirmala UI Semilight"/>
                <a:ea typeface="Symbol"/>
              </a:rPr>
              <a:t>financeira;</a:t>
            </a:r>
            <a:endParaRPr b="0" lang="pt-BR" sz="1600" spc="-1" strike="noStrike">
              <a:solidFill>
                <a:srgbClr val="000000"/>
              </a:solidFill>
              <a:latin typeface="Arial"/>
            </a:endParaRPr>
          </a:p>
          <a:p>
            <a:pPr marL="343080" indent="-343080">
              <a:lnSpc>
                <a:spcPct val="100000"/>
              </a:lnSpc>
              <a:spcBef>
                <a:spcPts val="230"/>
              </a:spcBef>
              <a:buClr>
                <a:srgbClr val="ffffff"/>
              </a:buClr>
              <a:buFont typeface="Symbol"/>
              <a:buChar char=""/>
              <a:tabLst>
                <a:tab algn="l" pos="1986840"/>
              </a:tabLst>
            </a:pPr>
            <a:r>
              <a:rPr b="0" lang="pt-PT" sz="1600" spc="-1" strike="noStrike">
                <a:solidFill>
                  <a:srgbClr val="ffffff"/>
                </a:solidFill>
                <a:latin typeface="Nirmala UI Semilight"/>
                <a:ea typeface="Symbol"/>
              </a:rPr>
              <a:t>Folha</a:t>
            </a:r>
            <a:r>
              <a:rPr b="0" lang="pt-PT" sz="1600" spc="-35" strike="noStrike">
                <a:solidFill>
                  <a:srgbClr val="ffffff"/>
                </a:solidFill>
                <a:latin typeface="Nirmala UI Semilight"/>
                <a:ea typeface="Symbol"/>
              </a:rPr>
              <a:t> </a:t>
            </a:r>
            <a:r>
              <a:rPr b="0" lang="pt-PT" sz="1600" spc="-1" strike="noStrike">
                <a:solidFill>
                  <a:srgbClr val="ffffff"/>
                </a:solidFill>
                <a:latin typeface="Nirmala UI Semilight"/>
                <a:ea typeface="Symbol"/>
              </a:rPr>
              <a:t>de</a:t>
            </a:r>
            <a:r>
              <a:rPr b="0" lang="pt-PT" sz="1600" spc="-26" strike="noStrike">
                <a:solidFill>
                  <a:srgbClr val="ffffff"/>
                </a:solidFill>
                <a:latin typeface="Nirmala UI Semilight"/>
                <a:ea typeface="Symbol"/>
              </a:rPr>
              <a:t> </a:t>
            </a:r>
            <a:r>
              <a:rPr b="0" lang="pt-PT" sz="1600" spc="-1" strike="noStrike">
                <a:solidFill>
                  <a:srgbClr val="ffffff"/>
                </a:solidFill>
                <a:latin typeface="Nirmala UI Semilight"/>
                <a:ea typeface="Symbol"/>
              </a:rPr>
              <a:t>pagamento</a:t>
            </a:r>
            <a:r>
              <a:rPr b="0" lang="pt-PT" sz="1600" spc="-32" strike="noStrike">
                <a:solidFill>
                  <a:srgbClr val="ffffff"/>
                </a:solidFill>
                <a:latin typeface="Nirmala UI Semilight"/>
                <a:ea typeface="Symbol"/>
              </a:rPr>
              <a:t> </a:t>
            </a:r>
            <a:r>
              <a:rPr b="0" lang="pt-PT" sz="1600" spc="-1" strike="noStrike">
                <a:solidFill>
                  <a:srgbClr val="ffffff"/>
                </a:solidFill>
                <a:latin typeface="Nirmala UI Semilight"/>
                <a:ea typeface="Symbol"/>
              </a:rPr>
              <a:t>não</a:t>
            </a:r>
            <a:r>
              <a:rPr b="0" lang="pt-PT" sz="1600" spc="-35" strike="noStrike">
                <a:solidFill>
                  <a:srgbClr val="ffffff"/>
                </a:solidFill>
                <a:latin typeface="Nirmala UI Semilight"/>
                <a:ea typeface="Symbol"/>
              </a:rPr>
              <a:t> </a:t>
            </a:r>
            <a:r>
              <a:rPr b="0" lang="pt-PT" sz="1600" spc="-1" strike="noStrike">
                <a:solidFill>
                  <a:srgbClr val="ffffff"/>
                </a:solidFill>
                <a:latin typeface="Nirmala UI Semilight"/>
                <a:ea typeface="Symbol"/>
              </a:rPr>
              <a:t>vinculada</a:t>
            </a:r>
            <a:r>
              <a:rPr b="0" lang="pt-PT" sz="1600" spc="-15" strike="noStrike">
                <a:solidFill>
                  <a:srgbClr val="ffffff"/>
                </a:solidFill>
                <a:latin typeface="Nirmala UI Semilight"/>
                <a:ea typeface="Symbol"/>
              </a:rPr>
              <a:t> </a:t>
            </a:r>
            <a:r>
              <a:rPr b="0" lang="pt-PT" sz="1600" spc="-1" strike="noStrike">
                <a:solidFill>
                  <a:srgbClr val="ffffff"/>
                </a:solidFill>
                <a:latin typeface="Nirmala UI Semilight"/>
                <a:ea typeface="Symbol"/>
              </a:rPr>
              <a:t>à</a:t>
            </a:r>
            <a:r>
              <a:rPr b="0" lang="pt-PT" sz="1600" spc="-26" strike="noStrike">
                <a:solidFill>
                  <a:srgbClr val="ffffff"/>
                </a:solidFill>
                <a:latin typeface="Nirmala UI Semilight"/>
                <a:ea typeface="Symbol"/>
              </a:rPr>
              <a:t> </a:t>
            </a:r>
            <a:r>
              <a:rPr b="0" lang="pt-PT" sz="1600" spc="-1" strike="noStrike">
                <a:solidFill>
                  <a:srgbClr val="ffffff"/>
                </a:solidFill>
                <a:latin typeface="Nirmala UI Semilight"/>
                <a:ea typeface="Symbol"/>
              </a:rPr>
              <a:t>movimentação</a:t>
            </a:r>
            <a:r>
              <a:rPr b="0" lang="pt-PT" sz="1600" spc="-15" strike="noStrike">
                <a:solidFill>
                  <a:srgbClr val="ffffff"/>
                </a:solidFill>
                <a:latin typeface="Nirmala UI Semilight"/>
                <a:ea typeface="Symbol"/>
              </a:rPr>
              <a:t> </a:t>
            </a:r>
            <a:r>
              <a:rPr b="0" lang="pt-PT" sz="1600" spc="-12" strike="noStrike">
                <a:solidFill>
                  <a:srgbClr val="ffffff"/>
                </a:solidFill>
                <a:latin typeface="Nirmala UI Semilight"/>
                <a:ea typeface="Symbol"/>
              </a:rPr>
              <a:t>financeira;</a:t>
            </a:r>
            <a:endParaRPr b="0" lang="pt-BR" sz="1600" spc="-1" strike="noStrike">
              <a:solidFill>
                <a:srgbClr val="000000"/>
              </a:solidFill>
              <a:latin typeface="Arial"/>
            </a:endParaRPr>
          </a:p>
          <a:p>
            <a:pPr marL="343080" indent="-343080">
              <a:lnSpc>
                <a:spcPct val="100000"/>
              </a:lnSpc>
              <a:spcBef>
                <a:spcPts val="221"/>
              </a:spcBef>
              <a:buClr>
                <a:srgbClr val="ffffff"/>
              </a:buClr>
              <a:buFont typeface="Symbol"/>
              <a:buChar char=""/>
              <a:tabLst>
                <a:tab algn="l" pos="1986840"/>
              </a:tabLst>
            </a:pPr>
            <a:r>
              <a:rPr b="0" lang="pt-PT" sz="1600" spc="-1" strike="noStrike">
                <a:solidFill>
                  <a:srgbClr val="ffffff"/>
                </a:solidFill>
                <a:latin typeface="Nirmala UI Semilight"/>
                <a:ea typeface="Symbol"/>
              </a:rPr>
              <a:t>Valor</a:t>
            </a:r>
            <a:r>
              <a:rPr b="0" lang="pt-PT" sz="1600" spc="-35" strike="noStrike">
                <a:solidFill>
                  <a:srgbClr val="ffffff"/>
                </a:solidFill>
                <a:latin typeface="Nirmala UI Semilight"/>
                <a:ea typeface="Symbol"/>
              </a:rPr>
              <a:t> </a:t>
            </a:r>
            <a:r>
              <a:rPr b="0" lang="pt-PT" sz="1600" spc="-1" strike="noStrike">
                <a:solidFill>
                  <a:srgbClr val="ffffff"/>
                </a:solidFill>
                <a:latin typeface="Nirmala UI Semilight"/>
                <a:ea typeface="Symbol"/>
              </a:rPr>
              <a:t>de</a:t>
            </a:r>
            <a:r>
              <a:rPr b="0" lang="pt-PT" sz="1600" spc="-21" strike="noStrike">
                <a:solidFill>
                  <a:srgbClr val="ffffff"/>
                </a:solidFill>
                <a:latin typeface="Nirmala UI Semilight"/>
                <a:ea typeface="Symbol"/>
              </a:rPr>
              <a:t> </a:t>
            </a:r>
            <a:r>
              <a:rPr b="0" lang="pt-PT" sz="1600" spc="-1" strike="noStrike">
                <a:solidFill>
                  <a:srgbClr val="ffffff"/>
                </a:solidFill>
                <a:latin typeface="Nirmala UI Semilight"/>
                <a:ea typeface="Symbol"/>
              </a:rPr>
              <a:t>folha</a:t>
            </a:r>
            <a:r>
              <a:rPr b="0" lang="pt-PT" sz="1600" spc="-35" strike="noStrike">
                <a:solidFill>
                  <a:srgbClr val="ffffff"/>
                </a:solidFill>
                <a:latin typeface="Nirmala UI Semilight"/>
                <a:ea typeface="Symbol"/>
              </a:rPr>
              <a:t> </a:t>
            </a:r>
            <a:r>
              <a:rPr b="0" lang="pt-PT" sz="1600" spc="-1" strike="noStrike">
                <a:solidFill>
                  <a:srgbClr val="ffffff"/>
                </a:solidFill>
                <a:latin typeface="Nirmala UI Semilight"/>
                <a:ea typeface="Symbol"/>
              </a:rPr>
              <a:t>de</a:t>
            </a:r>
            <a:r>
              <a:rPr b="0" lang="pt-PT" sz="1600" spc="-21" strike="noStrike">
                <a:solidFill>
                  <a:srgbClr val="ffffff"/>
                </a:solidFill>
                <a:latin typeface="Nirmala UI Semilight"/>
                <a:ea typeface="Symbol"/>
              </a:rPr>
              <a:t> </a:t>
            </a:r>
            <a:r>
              <a:rPr b="0" lang="pt-PT" sz="1600" spc="-1" strike="noStrike">
                <a:solidFill>
                  <a:srgbClr val="ffffff"/>
                </a:solidFill>
                <a:latin typeface="Nirmala UI Semilight"/>
                <a:ea typeface="Symbol"/>
              </a:rPr>
              <a:t>pagamento</a:t>
            </a:r>
            <a:r>
              <a:rPr b="0" lang="pt-PT" sz="1600" spc="-21" strike="noStrike">
                <a:solidFill>
                  <a:srgbClr val="ffffff"/>
                </a:solidFill>
                <a:latin typeface="Nirmala UI Semilight"/>
                <a:ea typeface="Symbol"/>
              </a:rPr>
              <a:t> </a:t>
            </a:r>
            <a:r>
              <a:rPr b="0" lang="pt-PT" sz="1600" spc="-1" strike="noStrike">
                <a:solidFill>
                  <a:srgbClr val="ffffff"/>
                </a:solidFill>
                <a:latin typeface="Nirmala UI Semilight"/>
                <a:ea typeface="Symbol"/>
              </a:rPr>
              <a:t>inferior</a:t>
            </a:r>
            <a:r>
              <a:rPr b="0" lang="pt-PT" sz="1600" spc="-21" strike="noStrike">
                <a:solidFill>
                  <a:srgbClr val="ffffff"/>
                </a:solidFill>
                <a:latin typeface="Nirmala UI Semilight"/>
                <a:ea typeface="Symbol"/>
              </a:rPr>
              <a:t> </a:t>
            </a:r>
            <a:r>
              <a:rPr b="0" lang="pt-PT" sz="1600" spc="-1" strike="noStrike">
                <a:solidFill>
                  <a:srgbClr val="ffffff"/>
                </a:solidFill>
                <a:latin typeface="Nirmala UI Semilight"/>
                <a:ea typeface="Symbol"/>
              </a:rPr>
              <a:t>à</a:t>
            </a:r>
            <a:r>
              <a:rPr b="0" lang="pt-PT" sz="1600" spc="-26" strike="noStrike">
                <a:solidFill>
                  <a:srgbClr val="ffffff"/>
                </a:solidFill>
                <a:latin typeface="Nirmala UI Semilight"/>
                <a:ea typeface="Symbol"/>
              </a:rPr>
              <a:t> </a:t>
            </a:r>
            <a:r>
              <a:rPr b="0" lang="pt-PT" sz="1600" spc="-1" strike="noStrike">
                <a:solidFill>
                  <a:srgbClr val="ffffff"/>
                </a:solidFill>
                <a:latin typeface="Nirmala UI Semilight"/>
                <a:ea typeface="Symbol"/>
              </a:rPr>
              <a:t>movimentação</a:t>
            </a:r>
            <a:r>
              <a:rPr b="0" lang="pt-PT" sz="1600" spc="-15" strike="noStrike">
                <a:solidFill>
                  <a:srgbClr val="ffffff"/>
                </a:solidFill>
                <a:latin typeface="Nirmala UI Semilight"/>
                <a:ea typeface="Symbol"/>
              </a:rPr>
              <a:t> </a:t>
            </a:r>
            <a:r>
              <a:rPr b="0" lang="pt-PT" sz="1600" spc="-12" strike="noStrike">
                <a:solidFill>
                  <a:srgbClr val="ffffff"/>
                </a:solidFill>
                <a:latin typeface="Nirmala UI Semilight"/>
                <a:ea typeface="Symbol"/>
              </a:rPr>
              <a:t>financeira;</a:t>
            </a:r>
            <a:endParaRPr b="0" lang="pt-BR" sz="1600" spc="-1" strike="noStrike">
              <a:solidFill>
                <a:srgbClr val="000000"/>
              </a:solidFill>
              <a:latin typeface="Arial"/>
            </a:endParaRPr>
          </a:p>
          <a:p>
            <a:pPr marL="343080" indent="-343080">
              <a:lnSpc>
                <a:spcPct val="100000"/>
              </a:lnSpc>
              <a:spcBef>
                <a:spcPts val="215"/>
              </a:spcBef>
              <a:buClr>
                <a:srgbClr val="ffffff"/>
              </a:buClr>
              <a:buFont typeface="Symbol"/>
              <a:buChar char=""/>
              <a:tabLst>
                <a:tab algn="l" pos="1986840"/>
              </a:tabLst>
            </a:pPr>
            <a:r>
              <a:rPr b="0" lang="pt-PT" sz="1600" spc="-1" strike="noStrike">
                <a:solidFill>
                  <a:srgbClr val="ffffff"/>
                </a:solidFill>
                <a:latin typeface="Nirmala UI Semilight"/>
                <a:ea typeface="Symbol"/>
              </a:rPr>
              <a:t>Movimentação</a:t>
            </a:r>
            <a:r>
              <a:rPr b="0" lang="pt-PT" sz="1600" spc="-52" strike="noStrike">
                <a:solidFill>
                  <a:srgbClr val="ffffff"/>
                </a:solidFill>
                <a:latin typeface="Nirmala UI Semilight"/>
                <a:ea typeface="Symbol"/>
              </a:rPr>
              <a:t> </a:t>
            </a:r>
            <a:r>
              <a:rPr b="0" lang="pt-PT" sz="1600" spc="-1" strike="noStrike">
                <a:solidFill>
                  <a:srgbClr val="ffffff"/>
                </a:solidFill>
                <a:latin typeface="Nirmala UI Semilight"/>
                <a:ea typeface="Symbol"/>
              </a:rPr>
              <a:t>financeira</a:t>
            </a:r>
            <a:r>
              <a:rPr b="0" lang="pt-PT" sz="1600" spc="-52" strike="noStrike">
                <a:solidFill>
                  <a:srgbClr val="ffffff"/>
                </a:solidFill>
                <a:latin typeface="Nirmala UI Semilight"/>
                <a:ea typeface="Symbol"/>
              </a:rPr>
              <a:t> </a:t>
            </a:r>
            <a:r>
              <a:rPr b="0" lang="pt-PT" sz="1600" spc="-1" strike="noStrike">
                <a:solidFill>
                  <a:srgbClr val="ffffff"/>
                </a:solidFill>
                <a:latin typeface="Nirmala UI Semilight"/>
                <a:ea typeface="Symbol"/>
              </a:rPr>
              <a:t>sem</a:t>
            </a:r>
            <a:r>
              <a:rPr b="0" lang="pt-PT" sz="1600" spc="-41" strike="noStrike">
                <a:solidFill>
                  <a:srgbClr val="ffffff"/>
                </a:solidFill>
                <a:latin typeface="Nirmala UI Semilight"/>
                <a:ea typeface="Symbol"/>
              </a:rPr>
              <a:t> </a:t>
            </a:r>
            <a:r>
              <a:rPr b="0" lang="pt-PT" sz="1600" spc="-12" strike="noStrike">
                <a:solidFill>
                  <a:srgbClr val="ffffff"/>
                </a:solidFill>
                <a:latin typeface="Nirmala UI Semilight"/>
                <a:ea typeface="Symbol"/>
              </a:rPr>
              <a:t>categoria;</a:t>
            </a:r>
            <a:endParaRPr b="0" lang="pt-BR" sz="1600" spc="-1" strike="noStrike">
              <a:solidFill>
                <a:srgbClr val="000000"/>
              </a:solidFill>
              <a:latin typeface="Arial"/>
            </a:endParaRPr>
          </a:p>
          <a:p>
            <a:pPr marL="343080" indent="-343080">
              <a:lnSpc>
                <a:spcPct val="100000"/>
              </a:lnSpc>
              <a:spcBef>
                <a:spcPts val="215"/>
              </a:spcBef>
              <a:buClr>
                <a:srgbClr val="ffffff"/>
              </a:buClr>
              <a:buFont typeface="Symbol"/>
              <a:buChar char=""/>
              <a:tabLst>
                <a:tab algn="l" pos="1986840"/>
              </a:tabLst>
            </a:pPr>
            <a:r>
              <a:rPr b="0" lang="pt-PT" sz="1600" spc="-1" strike="noStrike">
                <a:solidFill>
                  <a:srgbClr val="ffffff"/>
                </a:solidFill>
                <a:latin typeface="Nirmala UI Semilight"/>
                <a:ea typeface="Symbol"/>
              </a:rPr>
              <a:t>Movimentação</a:t>
            </a:r>
            <a:r>
              <a:rPr b="0" lang="pt-PT" sz="1600" spc="-41" strike="noStrike">
                <a:solidFill>
                  <a:srgbClr val="ffffff"/>
                </a:solidFill>
                <a:latin typeface="Nirmala UI Semilight"/>
                <a:ea typeface="Symbol"/>
              </a:rPr>
              <a:t> </a:t>
            </a:r>
            <a:r>
              <a:rPr b="0" lang="pt-PT" sz="1600" spc="-1" strike="noStrike">
                <a:solidFill>
                  <a:srgbClr val="ffffff"/>
                </a:solidFill>
                <a:latin typeface="Nirmala UI Semilight"/>
                <a:ea typeface="Symbol"/>
              </a:rPr>
              <a:t>financeira</a:t>
            </a:r>
            <a:r>
              <a:rPr b="0" lang="pt-PT" sz="1600" spc="-52" strike="noStrike">
                <a:solidFill>
                  <a:srgbClr val="ffffff"/>
                </a:solidFill>
                <a:latin typeface="Nirmala UI Semilight"/>
                <a:ea typeface="Symbol"/>
              </a:rPr>
              <a:t> </a:t>
            </a:r>
            <a:r>
              <a:rPr b="0" lang="pt-PT" sz="1600" spc="-1" strike="noStrike">
                <a:solidFill>
                  <a:srgbClr val="ffffff"/>
                </a:solidFill>
                <a:latin typeface="Nirmala UI Semilight"/>
                <a:ea typeface="Symbol"/>
              </a:rPr>
              <a:t>sem</a:t>
            </a:r>
            <a:r>
              <a:rPr b="0" lang="pt-PT" sz="1600" spc="-41" strike="noStrike">
                <a:solidFill>
                  <a:srgbClr val="ffffff"/>
                </a:solidFill>
                <a:latin typeface="Nirmala UI Semilight"/>
                <a:ea typeface="Symbol"/>
              </a:rPr>
              <a:t> </a:t>
            </a:r>
            <a:r>
              <a:rPr b="0" lang="pt-PT" sz="1600" spc="-12" strike="noStrike">
                <a:solidFill>
                  <a:srgbClr val="ffffff"/>
                </a:solidFill>
                <a:latin typeface="Nirmala UI Semilight"/>
                <a:ea typeface="Symbol"/>
              </a:rPr>
              <a:t>subcategoria;</a:t>
            </a:r>
            <a:endParaRPr b="0" lang="pt-BR" sz="1600" spc="-1" strike="noStrike">
              <a:solidFill>
                <a:srgbClr val="000000"/>
              </a:solidFill>
              <a:latin typeface="Arial"/>
            </a:endParaRPr>
          </a:p>
          <a:p>
            <a:pPr marL="343080" indent="-343080">
              <a:lnSpc>
                <a:spcPct val="100000"/>
              </a:lnSpc>
              <a:spcBef>
                <a:spcPts val="230"/>
              </a:spcBef>
              <a:buClr>
                <a:srgbClr val="ffffff"/>
              </a:buClr>
              <a:buFont typeface="Symbol"/>
              <a:buChar char=""/>
              <a:tabLst>
                <a:tab algn="l" pos="1986840"/>
              </a:tabLst>
            </a:pPr>
            <a:r>
              <a:rPr b="0" lang="pt-PT" sz="1600" spc="-1" strike="noStrike">
                <a:solidFill>
                  <a:srgbClr val="ffffff"/>
                </a:solidFill>
                <a:latin typeface="Nirmala UI Semilight"/>
                <a:ea typeface="Symbol"/>
              </a:rPr>
              <a:t>Cofinanciamento</a:t>
            </a:r>
            <a:r>
              <a:rPr b="0" lang="pt-PT" sz="1600" spc="-41" strike="noStrike">
                <a:solidFill>
                  <a:srgbClr val="ffffff"/>
                </a:solidFill>
                <a:latin typeface="Nirmala UI Semilight"/>
                <a:ea typeface="Symbol"/>
              </a:rPr>
              <a:t> </a:t>
            </a:r>
            <a:r>
              <a:rPr b="0" lang="pt-PT" sz="1600" spc="-1" strike="noStrike">
                <a:solidFill>
                  <a:srgbClr val="ffffff"/>
                </a:solidFill>
                <a:latin typeface="Nirmala UI Semilight"/>
                <a:ea typeface="Symbol"/>
              </a:rPr>
              <a:t>estadual</a:t>
            </a:r>
            <a:r>
              <a:rPr b="0" lang="pt-PT" sz="1600" spc="-46" strike="noStrike">
                <a:solidFill>
                  <a:srgbClr val="ffffff"/>
                </a:solidFill>
                <a:latin typeface="Nirmala UI Semilight"/>
                <a:ea typeface="Symbol"/>
              </a:rPr>
              <a:t> </a:t>
            </a:r>
            <a:r>
              <a:rPr b="0" lang="pt-PT" sz="1600" spc="-1" strike="noStrike">
                <a:solidFill>
                  <a:srgbClr val="ffffff"/>
                </a:solidFill>
                <a:latin typeface="Nirmala UI Semilight"/>
                <a:ea typeface="Symbol"/>
              </a:rPr>
              <a:t>não</a:t>
            </a:r>
            <a:r>
              <a:rPr b="0" lang="pt-PT" sz="1600" spc="-35" strike="noStrike">
                <a:solidFill>
                  <a:srgbClr val="ffffff"/>
                </a:solidFill>
                <a:latin typeface="Nirmala UI Semilight"/>
                <a:ea typeface="Symbol"/>
              </a:rPr>
              <a:t> </a:t>
            </a:r>
            <a:r>
              <a:rPr b="0" lang="pt-PT" sz="1600" spc="-1" strike="noStrike">
                <a:solidFill>
                  <a:srgbClr val="ffffff"/>
                </a:solidFill>
                <a:latin typeface="Nirmala UI Semilight"/>
                <a:ea typeface="Symbol"/>
              </a:rPr>
              <a:t>preenchido;</a:t>
            </a:r>
            <a:r>
              <a:rPr b="0" lang="pt-PT" sz="1600" spc="-41" strike="noStrike">
                <a:solidFill>
                  <a:srgbClr val="ffffff"/>
                </a:solidFill>
                <a:latin typeface="Nirmala UI Semilight"/>
                <a:ea typeface="Symbol"/>
              </a:rPr>
              <a:t> </a:t>
            </a:r>
            <a:r>
              <a:rPr b="0" lang="pt-PT" sz="1600" spc="-52" strike="noStrike">
                <a:solidFill>
                  <a:srgbClr val="ffffff"/>
                </a:solidFill>
                <a:latin typeface="Nirmala UI Semilight"/>
                <a:ea typeface="Symbol"/>
              </a:rPr>
              <a:t>e</a:t>
            </a:r>
            <a:endParaRPr b="0" lang="pt-BR" sz="1600" spc="-1" strike="noStrike">
              <a:solidFill>
                <a:srgbClr val="000000"/>
              </a:solidFill>
              <a:latin typeface="Arial"/>
            </a:endParaRPr>
          </a:p>
          <a:p>
            <a:pPr marL="343080" indent="-343080">
              <a:lnSpc>
                <a:spcPct val="100000"/>
              </a:lnSpc>
              <a:spcBef>
                <a:spcPts val="221"/>
              </a:spcBef>
              <a:buClr>
                <a:srgbClr val="ffffff"/>
              </a:buClr>
              <a:buFont typeface="Symbol"/>
              <a:buChar char=""/>
              <a:tabLst>
                <a:tab algn="l" pos="1986840"/>
              </a:tabLst>
            </a:pPr>
            <a:r>
              <a:rPr b="0" lang="pt-PT" sz="1600" spc="-1" strike="noStrike">
                <a:solidFill>
                  <a:srgbClr val="ffffff"/>
                </a:solidFill>
                <a:latin typeface="Nirmala UI Semilight"/>
                <a:ea typeface="Symbol"/>
              </a:rPr>
              <a:t>Cofinanciamento</a:t>
            </a:r>
            <a:r>
              <a:rPr b="0" lang="pt-PT" sz="1600" spc="-35" strike="noStrike">
                <a:solidFill>
                  <a:srgbClr val="ffffff"/>
                </a:solidFill>
                <a:latin typeface="Nirmala UI Semilight"/>
                <a:ea typeface="Symbol"/>
              </a:rPr>
              <a:t> </a:t>
            </a:r>
            <a:r>
              <a:rPr b="0" lang="pt-PT" sz="1600" spc="-1" strike="noStrike">
                <a:solidFill>
                  <a:srgbClr val="ffffff"/>
                </a:solidFill>
                <a:latin typeface="Nirmala UI Semilight"/>
                <a:ea typeface="Symbol"/>
              </a:rPr>
              <a:t>próprio</a:t>
            </a:r>
            <a:r>
              <a:rPr b="0" lang="pt-PT" sz="1600" spc="-46" strike="noStrike">
                <a:solidFill>
                  <a:srgbClr val="ffffff"/>
                </a:solidFill>
                <a:latin typeface="Nirmala UI Semilight"/>
                <a:ea typeface="Symbol"/>
              </a:rPr>
              <a:t> </a:t>
            </a:r>
            <a:r>
              <a:rPr b="0" lang="pt-PT" sz="1600" spc="-1" strike="noStrike">
                <a:solidFill>
                  <a:srgbClr val="ffffff"/>
                </a:solidFill>
                <a:latin typeface="Nirmala UI Semilight"/>
                <a:ea typeface="Symbol"/>
              </a:rPr>
              <a:t>não</a:t>
            </a:r>
            <a:r>
              <a:rPr b="0" lang="pt-PT" sz="1600" spc="-32" strike="noStrike">
                <a:solidFill>
                  <a:srgbClr val="ffffff"/>
                </a:solidFill>
                <a:latin typeface="Nirmala UI Semilight"/>
                <a:ea typeface="Symbol"/>
              </a:rPr>
              <a:t> </a:t>
            </a:r>
            <a:r>
              <a:rPr b="0" lang="pt-PT" sz="1600" spc="-12" strike="noStrike">
                <a:solidFill>
                  <a:srgbClr val="ffffff"/>
                </a:solidFill>
                <a:latin typeface="Nirmala UI Semilight"/>
                <a:ea typeface="Symbol"/>
              </a:rPr>
              <a:t>preenchido.</a:t>
            </a:r>
            <a:endParaRPr b="0" lang="pt-BR" sz="1600" spc="-1" strike="noStrike">
              <a:solidFill>
                <a:srgbClr val="000000"/>
              </a:solidFill>
              <a:latin typeface="Arial"/>
            </a:endParaRPr>
          </a:p>
          <a:p>
            <a:pPr>
              <a:lnSpc>
                <a:spcPct val="100000"/>
              </a:lnSpc>
              <a:tabLst>
                <a:tab algn="l" pos="1986840"/>
              </a:tabLst>
            </a:pPr>
            <a:br>
              <a:rPr sz="1600"/>
            </a:br>
            <a:endParaRPr b="0" lang="pt-BR" sz="16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441" name="CaixaDeTexto 46"/>
          <p:cNvSpPr/>
          <p:nvPr/>
        </p:nvSpPr>
        <p:spPr>
          <a:xfrm>
            <a:off x="360000" y="-234360"/>
            <a:ext cx="8455680" cy="136944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endParaRPr b="0" lang="pt-BR" sz="2000" spc="-1" strike="noStrike">
              <a:solidFill>
                <a:srgbClr val="000000"/>
              </a:solidFill>
              <a:latin typeface="Arial"/>
            </a:endParaRPr>
          </a:p>
          <a:p>
            <a:pPr algn="ctr">
              <a:lnSpc>
                <a:spcPct val="100000"/>
              </a:lnSpc>
            </a:pPr>
            <a:r>
              <a:rPr b="1" lang="pt-BR" sz="2400" spc="-41" strike="noStrike">
                <a:solidFill>
                  <a:srgbClr val="ffffff"/>
                </a:solidFill>
                <a:latin typeface="Calibri"/>
                <a:ea typeface="DejaVu Sans"/>
              </a:rPr>
              <a:t>PERFIS DE  ACESSO AO  NOVO SISTEMA DE PRESTAÇÃO DE CONTAS FEDERAL (AGILIZASUAS INTEGRADO AO BB GESTÃO ÁGIL</a:t>
            </a:r>
            <a:endParaRPr b="0" lang="pt-BR" sz="2400" spc="-1" strike="noStrike">
              <a:solidFill>
                <a:srgbClr val="000000"/>
              </a:solidFill>
              <a:latin typeface="Arial"/>
            </a:endParaRPr>
          </a:p>
          <a:p>
            <a:pPr algn="ctr">
              <a:lnSpc>
                <a:spcPct val="100000"/>
              </a:lnSpc>
            </a:pPr>
            <a:endParaRPr b="0" lang="pt-BR" sz="1600" spc="-1" strike="noStrike">
              <a:solidFill>
                <a:srgbClr val="000000"/>
              </a:solidFill>
              <a:latin typeface="Arial"/>
            </a:endParaRPr>
          </a:p>
        </p:txBody>
      </p:sp>
      <p:sp>
        <p:nvSpPr>
          <p:cNvPr id="442" name="CaixaDeTexto 47"/>
          <p:cNvSpPr/>
          <p:nvPr/>
        </p:nvSpPr>
        <p:spPr>
          <a:xfrm>
            <a:off x="786960" y="1731960"/>
            <a:ext cx="7744680" cy="14608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gn="just">
              <a:lnSpc>
                <a:spcPct val="100000"/>
              </a:lnSpc>
            </a:pPr>
            <a:endParaRPr b="0" lang="pt-BR" sz="2200" spc="-1" strike="noStrike">
              <a:solidFill>
                <a:srgbClr val="000000"/>
              </a:solidFill>
              <a:latin typeface="Arial"/>
            </a:endParaRPr>
          </a:p>
          <a:p>
            <a:pPr>
              <a:lnSpc>
                <a:spcPct val="100000"/>
              </a:lnSpc>
            </a:pPr>
            <a:endParaRPr b="0" lang="pt-BR" sz="2400" spc="-1" strike="noStrike">
              <a:solidFill>
                <a:srgbClr val="000000"/>
              </a:solidFill>
              <a:latin typeface="Arial"/>
            </a:endParaRPr>
          </a:p>
        </p:txBody>
      </p:sp>
      <p:sp>
        <p:nvSpPr>
          <p:cNvPr id="443" name="Rectangle 18"/>
          <p:cNvSpPr/>
          <p:nvPr/>
        </p:nvSpPr>
        <p:spPr>
          <a:xfrm>
            <a:off x="4480920" y="145440"/>
            <a:ext cx="179640" cy="63792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800"/>
            </a:br>
            <a:endParaRPr b="0" lang="pt-BR" sz="1800" spc="-1" strike="noStrike">
              <a:solidFill>
                <a:srgbClr val="000000"/>
              </a:solidFill>
              <a:latin typeface="Arial"/>
            </a:endParaRPr>
          </a:p>
        </p:txBody>
      </p:sp>
      <p:sp>
        <p:nvSpPr>
          <p:cNvPr id="444" name="Retângulo 204"/>
          <p:cNvSpPr/>
          <p:nvPr/>
        </p:nvSpPr>
        <p:spPr>
          <a:xfrm>
            <a:off x="360000" y="2765880"/>
            <a:ext cx="8455680" cy="390204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pt-BR" sz="1800" spc="-1" strike="noStrike">
              <a:solidFill>
                <a:srgbClr val="000000"/>
              </a:solidFill>
              <a:latin typeface="Arial"/>
              <a:ea typeface="DejaVu Sans"/>
            </a:endParaRPr>
          </a:p>
        </p:txBody>
      </p:sp>
      <p:sp>
        <p:nvSpPr>
          <p:cNvPr id="445" name="Retângulo 206"/>
          <p:cNvSpPr/>
          <p:nvPr/>
        </p:nvSpPr>
        <p:spPr>
          <a:xfrm>
            <a:off x="180000" y="4525200"/>
            <a:ext cx="8096040" cy="19508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pt-BR" sz="1800" spc="-1" strike="noStrike">
              <a:solidFill>
                <a:srgbClr val="000000"/>
              </a:solidFill>
              <a:latin typeface="Arial"/>
            </a:endParaRPr>
          </a:p>
          <a:p>
            <a:pPr>
              <a:lnSpc>
                <a:spcPct val="100000"/>
              </a:lnSpc>
            </a:pPr>
            <a:endParaRPr b="0" lang="pt-BR" sz="1800" spc="-1" strike="noStrike">
              <a:solidFill>
                <a:srgbClr val="000000"/>
              </a:solidFill>
              <a:latin typeface="Arial"/>
            </a:endParaRPr>
          </a:p>
        </p:txBody>
      </p:sp>
      <p:sp>
        <p:nvSpPr>
          <p:cNvPr id="446" name="Rectangle 39"/>
          <p:cNvSpPr/>
          <p:nvPr/>
        </p:nvSpPr>
        <p:spPr>
          <a:xfrm>
            <a:off x="-8799840" y="-2708640"/>
            <a:ext cx="27101160" cy="91116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r>
              <a:rPr b="0" lang="pt-PT" sz="1200" spc="-1" strike="noStrike">
                <a:solidFill>
                  <a:srgbClr val="000000"/>
                </a:solidFill>
                <a:latin typeface="Arial"/>
                <a:ea typeface="Nirmala UI Semilight"/>
              </a:rPr>
              <a:t>Uma das poucas funcionalidades em que o gestor precisará inserir informações no AgilizaSUAS é com relação a folha de pagamento das equipes de referência. Essas despesas devem ser classificadas no BB Gestão Ágil como “Serviço/Pagamento de servidores”.</a:t>
            </a:r>
            <a:endParaRPr b="0" lang="pt-BR" sz="1200" spc="-1" strike="noStrike">
              <a:solidFill>
                <a:srgbClr val="000000"/>
              </a:solidFill>
              <a:latin typeface="Arial"/>
            </a:endParaRPr>
          </a:p>
          <a:p>
            <a:pPr>
              <a:lnSpc>
                <a:spcPct val="100000"/>
              </a:lnSpc>
              <a:tabLst>
                <a:tab algn="l" pos="0"/>
              </a:tabLst>
            </a:pPr>
            <a:r>
              <a:rPr b="0" lang="pt-PT" sz="1200" spc="-1" strike="noStrike">
                <a:solidFill>
                  <a:srgbClr val="000000"/>
                </a:solidFill>
                <a:latin typeface="Arial"/>
                <a:ea typeface="Nirmala UI Semilight"/>
              </a:rPr>
              <a:t>Para cadastrar os profissionais que receberam recursos federais, o usuário deverá acessar o botão “cadastrar folha de pagamento” na coluna “Ação” da tabela de movimentação financeira. Ao clicar nesse botão, será apresentada a seguinte tela na sequência. Também aparecerão como ações possíveis da folha de pagamento a edição de uma folha com informações já cadastradas, permitindo a inclusão, alteração ou exclusão de dados e um botão apenas para a visualização do que foi registrado.</a:t>
            </a:r>
            <a:endParaRPr b="0" lang="pt-BR" sz="1200" spc="-1" strike="noStrike">
              <a:solidFill>
                <a:srgbClr val="000000"/>
              </a:solidFill>
              <a:latin typeface="Arial"/>
            </a:endParaRPr>
          </a:p>
          <a:p>
            <a:pPr>
              <a:lnSpc>
                <a:spcPct val="100000"/>
              </a:lnSpc>
              <a:tabLst>
                <a:tab algn="l" pos="0"/>
              </a:tabLst>
            </a:pPr>
            <a:endParaRPr b="0" lang="pt-BR" sz="1800" spc="-1" strike="noStrike">
              <a:solidFill>
                <a:srgbClr val="000000"/>
              </a:solidFill>
              <a:latin typeface="Arial"/>
            </a:endParaRPr>
          </a:p>
        </p:txBody>
      </p:sp>
      <p:sp>
        <p:nvSpPr>
          <p:cNvPr id="447" name="Rectangle 44"/>
          <p:cNvSpPr/>
          <p:nvPr/>
        </p:nvSpPr>
        <p:spPr>
          <a:xfrm>
            <a:off x="4660920" y="-2348640"/>
            <a:ext cx="180360" cy="82044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endParaRPr b="0" lang="pt-BR" sz="1200" spc="-1" strike="noStrike">
              <a:solidFill>
                <a:srgbClr val="000000"/>
              </a:solidFill>
              <a:latin typeface="Arial"/>
            </a:endParaRPr>
          </a:p>
          <a:p>
            <a:pPr>
              <a:lnSpc>
                <a:spcPct val="100000"/>
              </a:lnSpc>
              <a:tabLst>
                <a:tab algn="l" pos="0"/>
              </a:tabLst>
            </a:pPr>
            <a:br>
              <a:rPr sz="1800"/>
            </a:br>
            <a:endParaRPr b="0" lang="pt-BR" sz="1800" spc="-1" strike="noStrike">
              <a:solidFill>
                <a:srgbClr val="000000"/>
              </a:solidFill>
              <a:latin typeface="Arial"/>
            </a:endParaRPr>
          </a:p>
        </p:txBody>
      </p:sp>
      <p:sp>
        <p:nvSpPr>
          <p:cNvPr id="448" name="Retângulo 1"/>
          <p:cNvSpPr/>
          <p:nvPr/>
        </p:nvSpPr>
        <p:spPr>
          <a:xfrm>
            <a:off x="-526320" y="5641920"/>
            <a:ext cx="9104040" cy="5763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br>
              <a:rPr sz="1600"/>
            </a:br>
            <a:endParaRPr b="0" lang="pt-BR" sz="1600" spc="-1" strike="noStrike">
              <a:solidFill>
                <a:srgbClr val="000000"/>
              </a:solidFill>
              <a:latin typeface="Arial"/>
            </a:endParaRPr>
          </a:p>
        </p:txBody>
      </p:sp>
      <p:pic>
        <p:nvPicPr>
          <p:cNvPr id="449" name="Image 203" descr=""/>
          <p:cNvPicPr/>
          <p:nvPr/>
        </p:nvPicPr>
        <p:blipFill>
          <a:blip r:embed="rId2"/>
          <a:stretch/>
        </p:blipFill>
        <p:spPr>
          <a:xfrm>
            <a:off x="586440" y="4462200"/>
            <a:ext cx="7283160" cy="2246040"/>
          </a:xfrm>
          <a:prstGeom prst="rect">
            <a:avLst/>
          </a:prstGeom>
          <a:ln w="0">
            <a:noFill/>
          </a:ln>
        </p:spPr>
      </p:pic>
      <p:sp>
        <p:nvSpPr>
          <p:cNvPr id="450" name="Rectangle 4"/>
          <p:cNvSpPr/>
          <p:nvPr/>
        </p:nvSpPr>
        <p:spPr>
          <a:xfrm>
            <a:off x="-253080" y="2342160"/>
            <a:ext cx="181080" cy="63684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endParaRPr b="0" lang="pt-BR" sz="1200" spc="-1" strike="noStrike">
              <a:solidFill>
                <a:srgbClr val="000000"/>
              </a:solidFill>
              <a:latin typeface="Arial"/>
            </a:endParaRPr>
          </a:p>
          <a:p>
            <a:pPr>
              <a:lnSpc>
                <a:spcPct val="100000"/>
              </a:lnSpc>
              <a:tabLst>
                <a:tab algn="l" pos="0"/>
              </a:tabLst>
            </a:pPr>
            <a:br>
              <a:rPr sz="1200"/>
            </a:br>
            <a:endParaRPr b="0" lang="pt-BR" sz="1200" spc="-1" strike="noStrike">
              <a:solidFill>
                <a:srgbClr val="000000"/>
              </a:solidFill>
              <a:latin typeface="Arial"/>
            </a:endParaRPr>
          </a:p>
        </p:txBody>
      </p:sp>
      <p:sp>
        <p:nvSpPr>
          <p:cNvPr id="451" name="Rectangle 5"/>
          <p:cNvSpPr/>
          <p:nvPr/>
        </p:nvSpPr>
        <p:spPr>
          <a:xfrm>
            <a:off x="3999600" y="2190240"/>
            <a:ext cx="181080" cy="942480"/>
          </a:xfrm>
          <a:prstGeom prst="rect">
            <a:avLst/>
          </a:prstGeom>
          <a:noFill/>
          <a:ln w="0">
            <a:noFill/>
          </a:ln>
        </p:spPr>
        <p:style>
          <a:lnRef idx="0"/>
          <a:fillRef idx="0"/>
          <a:effectRef idx="0"/>
          <a:fontRef idx="minor"/>
        </p:style>
        <p:txBody>
          <a:bodyPr numCol="1" spcCol="0" wrap="none" lIns="90000" rIns="90000" tIns="45000" bIns="45000" anchor="ctr">
            <a:spAutoFit/>
          </a:bodyPr>
          <a:p>
            <a:pPr>
              <a:lnSpc>
                <a:spcPct val="100000"/>
              </a:lnSpc>
              <a:tabLst>
                <a:tab algn="l" pos="0"/>
              </a:tabLst>
            </a:pPr>
            <a:br>
              <a:rPr sz="1000"/>
            </a:br>
            <a:endParaRPr b="0" lang="pt-BR" sz="1000" spc="-1" strike="noStrike">
              <a:solidFill>
                <a:srgbClr val="000000"/>
              </a:solidFill>
              <a:latin typeface="Arial"/>
            </a:endParaRPr>
          </a:p>
          <a:p>
            <a:pPr>
              <a:lnSpc>
                <a:spcPct val="100000"/>
              </a:lnSpc>
              <a:tabLst>
                <a:tab algn="l" pos="0"/>
              </a:tabLst>
            </a:pPr>
            <a:br>
              <a:rPr sz="1800"/>
            </a:br>
            <a:endParaRPr b="0" lang="pt-BR" sz="1800" spc="-1" strike="noStrike">
              <a:solidFill>
                <a:srgbClr val="000000"/>
              </a:solidFill>
              <a:latin typeface="Arial"/>
            </a:endParaRPr>
          </a:p>
        </p:txBody>
      </p:sp>
      <p:sp>
        <p:nvSpPr>
          <p:cNvPr id="452" name="Retângulo 5"/>
          <p:cNvSpPr/>
          <p:nvPr/>
        </p:nvSpPr>
        <p:spPr>
          <a:xfrm>
            <a:off x="-309600" y="1370160"/>
            <a:ext cx="9452880" cy="2871000"/>
          </a:xfrm>
          <a:prstGeom prst="rect">
            <a:avLst/>
          </a:prstGeom>
          <a:noFill/>
          <a:ln w="0">
            <a:noFill/>
          </a:ln>
        </p:spPr>
        <p:style>
          <a:lnRef idx="0"/>
          <a:fillRef idx="0"/>
          <a:effectRef idx="0"/>
          <a:fontRef idx="minor"/>
        </p:style>
        <p:txBody>
          <a:bodyPr lIns="90000" rIns="90000" tIns="45000" bIns="45000" anchor="t">
            <a:spAutoFit/>
          </a:bodyPr>
          <a:p>
            <a:pPr marL="810720" indent="448920" algn="just">
              <a:lnSpc>
                <a:spcPct val="100000"/>
              </a:lnSpc>
              <a:spcBef>
                <a:spcPts val="300"/>
              </a:spcBef>
              <a:tabLst>
                <a:tab algn="l" pos="0"/>
              </a:tabLst>
            </a:pPr>
            <a:r>
              <a:rPr b="0" lang="pt-PT" sz="1800" spc="-1" strike="noStrike">
                <a:solidFill>
                  <a:srgbClr val="ffffff"/>
                </a:solidFill>
                <a:latin typeface="Nirmala UI Semilight"/>
                <a:ea typeface="Nirmala UI Semilight"/>
              </a:rPr>
              <a:t>FINALIZAÇÃO DA PRESTAÇÃO DE CONTAS: Para finalizar a prestação de contas e enviar ao Conselho de Assistência Social, o gestor acessará a funcionalidade “Finalização de prestação de contas”. Cada tipo de prestação de contas terá uma finalização independente, sendo avaliada em separado pelo Conselho de Assistência Social. </a:t>
            </a:r>
            <a:endParaRPr b="0" lang="pt-BR" sz="1800" spc="-1" strike="noStrike">
              <a:solidFill>
                <a:srgbClr val="000000"/>
              </a:solidFill>
              <a:latin typeface="Arial"/>
            </a:endParaRPr>
          </a:p>
          <a:p>
            <a:pPr marL="810720" indent="448920" algn="just">
              <a:lnSpc>
                <a:spcPct val="100000"/>
              </a:lnSpc>
              <a:spcBef>
                <a:spcPts val="300"/>
              </a:spcBef>
              <a:tabLst>
                <a:tab algn="l" pos="0"/>
              </a:tabLst>
            </a:pPr>
            <a:r>
              <a:rPr b="0" lang="pt-PT" sz="1800" spc="-1" strike="noStrike">
                <a:solidFill>
                  <a:srgbClr val="ffffff"/>
                </a:solidFill>
                <a:latin typeface="Nirmala UI Semilight"/>
                <a:ea typeface="Nirmala UI Semilight"/>
              </a:rPr>
              <a:t>O AgilizaSUAS 2024 e 2025 possui 4 tipos de prestação de contas distintos, que deverão ser finalizados dentro dos prazos estipulados em Portaria do MDS. </a:t>
            </a:r>
            <a:r>
              <a:rPr b="0" lang="pt-PT" sz="1800" spc="-1" strike="noStrike">
                <a:solidFill>
                  <a:srgbClr val="ffffff"/>
                </a:solidFill>
                <a:latin typeface="Arial"/>
                <a:ea typeface="DejaVu Sans"/>
              </a:rPr>
              <a:t>Uma vez finalizado, o status de preenchimento passa de “Em preenchimento” para “Finalizada pelo gestor e encaminhada para deliberação do Conselho”. Após esse passo, fica a disposição do usuário o relatório de prestação de contas,</a:t>
            </a:r>
            <a:endParaRPr b="0" lang="pt-B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453" name="CaixaDeTexto 13"/>
          <p:cNvSpPr/>
          <p:nvPr/>
        </p:nvSpPr>
        <p:spPr>
          <a:xfrm>
            <a:off x="360000" y="180000"/>
            <a:ext cx="8464680" cy="51624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pt-BR" sz="2800" spc="-41" strike="noStrike">
                <a:solidFill>
                  <a:srgbClr val="ffc000"/>
                </a:solidFill>
                <a:latin typeface="Calibri"/>
                <a:ea typeface="DejaVu Sans"/>
              </a:rPr>
              <a:t>DÚVIDAS E ESCLARECIMENTOS - FNAS:</a:t>
            </a:r>
            <a:endParaRPr b="0" lang="pt-BR" sz="2800" spc="-1" strike="noStrike">
              <a:solidFill>
                <a:srgbClr val="000000"/>
              </a:solidFill>
              <a:latin typeface="Arial"/>
            </a:endParaRPr>
          </a:p>
        </p:txBody>
      </p:sp>
      <p:sp>
        <p:nvSpPr>
          <p:cNvPr id="454" name="CaixaDeTexto 18"/>
          <p:cNvSpPr/>
          <p:nvPr/>
        </p:nvSpPr>
        <p:spPr>
          <a:xfrm>
            <a:off x="501120" y="1886040"/>
            <a:ext cx="8316000" cy="30276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r>
              <a:rPr b="1" lang="pt-BR" sz="1400" spc="-1" strike="noStrike">
                <a:solidFill>
                  <a:srgbClr val="ffffff"/>
                </a:solidFill>
                <a:latin typeface="Arial"/>
                <a:ea typeface="DejaVu Sans"/>
              </a:rPr>
              <a:t> </a:t>
            </a:r>
            <a:endParaRPr b="0" lang="pt-BR" sz="1400" spc="-1" strike="noStrike">
              <a:solidFill>
                <a:srgbClr val="000000"/>
              </a:solidFill>
              <a:latin typeface="Arial"/>
            </a:endParaRPr>
          </a:p>
        </p:txBody>
      </p:sp>
      <p:pic>
        <p:nvPicPr>
          <p:cNvPr id="455" name="Imagem 8" descr=""/>
          <p:cNvPicPr/>
          <p:nvPr/>
        </p:nvPicPr>
        <p:blipFill>
          <a:blip r:embed="rId2"/>
          <a:stretch/>
        </p:blipFill>
        <p:spPr>
          <a:xfrm>
            <a:off x="5580000" y="6093360"/>
            <a:ext cx="3248280" cy="645120"/>
          </a:xfrm>
          <a:prstGeom prst="rect">
            <a:avLst/>
          </a:prstGeom>
          <a:ln w="0">
            <a:noFill/>
          </a:ln>
        </p:spPr>
      </p:pic>
      <p:sp>
        <p:nvSpPr>
          <p:cNvPr id="456" name="CaixaDeTexto 19"/>
          <p:cNvSpPr/>
          <p:nvPr/>
        </p:nvSpPr>
        <p:spPr>
          <a:xfrm>
            <a:off x="0" y="779400"/>
            <a:ext cx="9143640" cy="6014880"/>
          </a:xfrm>
          <a:prstGeom prst="rect">
            <a:avLst/>
          </a:prstGeom>
          <a:noFill/>
          <a:ln w="0">
            <a:noFill/>
          </a:ln>
        </p:spPr>
        <p:style>
          <a:lnRef idx="0"/>
          <a:fillRef idx="0"/>
          <a:effectRef idx="0"/>
          <a:fontRef idx="minor"/>
        </p:style>
        <p:txBody>
          <a:bodyPr lIns="0" rIns="0" tIns="0" bIns="0" anchor="t">
            <a:spAutoFit/>
          </a:bodyPr>
          <a:p>
            <a:pPr algn="ctr">
              <a:lnSpc>
                <a:spcPct val="100000"/>
              </a:lnSpc>
            </a:pPr>
            <a:r>
              <a:rPr b="1" lang="pt-BR" sz="1400" spc="-1" strike="noStrike">
                <a:solidFill>
                  <a:srgbClr val="ffffff"/>
                </a:solidFill>
                <a:latin typeface="Arial"/>
                <a:ea typeface="DejaVu Sans"/>
              </a:rPr>
              <a:t>BB Gestão Ágil – Suporte Técnico:</a:t>
            </a:r>
            <a:endParaRPr b="0" lang="pt-BR" sz="1400" spc="-1" strike="noStrike">
              <a:solidFill>
                <a:srgbClr val="000000"/>
              </a:solidFill>
              <a:latin typeface="Arial"/>
            </a:endParaRPr>
          </a:p>
          <a:p>
            <a:pPr algn="ctr">
              <a:lnSpc>
                <a:spcPct val="100000"/>
              </a:lnSpc>
            </a:pPr>
            <a:r>
              <a:rPr b="1" lang="pt-BR" sz="1400" spc="-1" strike="noStrike">
                <a:solidFill>
                  <a:srgbClr val="ffffff"/>
                </a:solidFill>
                <a:latin typeface="Arial"/>
                <a:ea typeface="DejaVu Sans"/>
              </a:rPr>
              <a:t>Cada município é atendido por um Gerente de Relacionamento Setor Público especializado. </a:t>
            </a:r>
            <a:endParaRPr b="0" lang="pt-BR" sz="1400" spc="-1" strike="noStrike">
              <a:solidFill>
                <a:srgbClr val="000000"/>
              </a:solidFill>
              <a:latin typeface="Arial"/>
            </a:endParaRPr>
          </a:p>
          <a:p>
            <a:pPr algn="ctr">
              <a:lnSpc>
                <a:spcPct val="100000"/>
              </a:lnSpc>
            </a:pPr>
            <a:r>
              <a:rPr b="1" lang="pt-BR" sz="1400" spc="-1" strike="noStrike">
                <a:solidFill>
                  <a:srgbClr val="ffffff"/>
                </a:solidFill>
                <a:latin typeface="Arial"/>
                <a:ea typeface="DejaVu Sans"/>
              </a:rPr>
              <a:t>Este profissional está capacitado a sanar dúvidas referente ao BB Gestão Ágil</a:t>
            </a:r>
            <a:endParaRPr b="0" lang="pt-BR" sz="1400" spc="-1" strike="noStrike">
              <a:solidFill>
                <a:srgbClr val="000000"/>
              </a:solidFill>
              <a:latin typeface="Arial"/>
            </a:endParaRPr>
          </a:p>
          <a:p>
            <a:pPr algn="ctr">
              <a:lnSpc>
                <a:spcPct val="100000"/>
              </a:lnSpc>
            </a:pPr>
            <a:endParaRPr b="0" lang="pt-BR" sz="1400" spc="-1" strike="noStrike">
              <a:solidFill>
                <a:srgbClr val="000000"/>
              </a:solidFill>
              <a:latin typeface="Arial"/>
            </a:endParaRPr>
          </a:p>
          <a:p>
            <a:pPr algn="ctr">
              <a:lnSpc>
                <a:spcPct val="100000"/>
              </a:lnSpc>
            </a:pPr>
            <a:endParaRPr b="0" lang="pt-BR" sz="1400" spc="-1" strike="noStrike">
              <a:solidFill>
                <a:srgbClr val="000000"/>
              </a:solidFill>
              <a:latin typeface="Arial"/>
            </a:endParaRPr>
          </a:p>
          <a:p>
            <a:pPr algn="ctr">
              <a:lnSpc>
                <a:spcPct val="100000"/>
              </a:lnSpc>
            </a:pPr>
            <a:r>
              <a:rPr b="1" lang="pt-BR" sz="1400" spc="-1" strike="noStrike">
                <a:solidFill>
                  <a:srgbClr val="ffffff"/>
                </a:solidFill>
                <a:latin typeface="Arial"/>
                <a:ea typeface="DejaVu Sans"/>
              </a:rPr>
              <a:t>AGILIZASUAS – Suporte Técnico:</a:t>
            </a:r>
            <a:endParaRPr b="0" lang="pt-BR" sz="1400" spc="-1" strike="noStrike">
              <a:solidFill>
                <a:srgbClr val="000000"/>
              </a:solidFill>
              <a:latin typeface="Arial"/>
            </a:endParaRPr>
          </a:p>
          <a:p>
            <a:pPr algn="ctr">
              <a:lnSpc>
                <a:spcPct val="100000"/>
              </a:lnSpc>
            </a:pPr>
            <a:endParaRPr b="0" lang="pt-BR" sz="1400" spc="-1" strike="noStrike">
              <a:solidFill>
                <a:srgbClr val="000000"/>
              </a:solidFill>
              <a:latin typeface="Arial"/>
            </a:endParaRPr>
          </a:p>
          <a:p>
            <a:pPr algn="ctr">
              <a:lnSpc>
                <a:spcPct val="100000"/>
              </a:lnSpc>
            </a:pPr>
            <a:r>
              <a:rPr b="1" lang="pt-BR" sz="1800" spc="-1" strike="noStrike">
                <a:solidFill>
                  <a:srgbClr val="ffffff"/>
                </a:solidFill>
                <a:latin typeface="Arial"/>
                <a:ea typeface="DejaVu Sans"/>
              </a:rPr>
              <a:t>E-mail: </a:t>
            </a:r>
            <a:r>
              <a:rPr b="1" lang="pt-BR" sz="1800" spc="-1" strike="noStrike" u="sng">
                <a:solidFill>
                  <a:srgbClr val="ffffff"/>
                </a:solidFill>
                <a:uFillTx/>
                <a:latin typeface="Arial"/>
                <a:ea typeface="DejaVu Sans"/>
              </a:rPr>
              <a:t>fnas@mds.gov.b</a:t>
            </a:r>
            <a:endParaRPr b="0" lang="pt-BR" sz="1800" spc="-1" strike="noStrike">
              <a:solidFill>
                <a:srgbClr val="000000"/>
              </a:solidFill>
              <a:latin typeface="Arial"/>
            </a:endParaRPr>
          </a:p>
          <a:p>
            <a:pPr algn="ctr">
              <a:lnSpc>
                <a:spcPct val="100000"/>
              </a:lnSpc>
            </a:pPr>
            <a:endParaRPr b="0" lang="pt-BR" sz="1800" spc="-1" strike="noStrike">
              <a:solidFill>
                <a:srgbClr val="000000"/>
              </a:solidFill>
              <a:latin typeface="Arial"/>
            </a:endParaRPr>
          </a:p>
          <a:p>
            <a:pPr algn="ctr">
              <a:lnSpc>
                <a:spcPct val="100000"/>
              </a:lnSpc>
            </a:pPr>
            <a:r>
              <a:rPr b="1" lang="pt-BR" sz="1800" spc="-1" strike="noStrike" u="sng">
                <a:solidFill>
                  <a:srgbClr val="ffffff"/>
                </a:solidFill>
                <a:uFillTx/>
                <a:latin typeface="Arial"/>
                <a:ea typeface="DejaVu Sans"/>
              </a:rPr>
              <a:t>https://blog.mds.gov.br/redesuas/category/fnas/</a:t>
            </a:r>
            <a:endParaRPr b="0" lang="pt-BR" sz="1800" spc="-1" strike="noStrike">
              <a:solidFill>
                <a:srgbClr val="000000"/>
              </a:solidFill>
              <a:latin typeface="Arial"/>
            </a:endParaRPr>
          </a:p>
          <a:p>
            <a:pPr algn="ctr">
              <a:lnSpc>
                <a:spcPct val="100000"/>
              </a:lnSpc>
            </a:pPr>
            <a:endParaRPr b="0" lang="pt-BR" sz="1800" spc="-1" strike="noStrike">
              <a:solidFill>
                <a:srgbClr val="000000"/>
              </a:solidFill>
              <a:latin typeface="Arial"/>
            </a:endParaRPr>
          </a:p>
          <a:p>
            <a:pPr algn="ctr">
              <a:lnSpc>
                <a:spcPct val="100000"/>
              </a:lnSpc>
            </a:pPr>
            <a:r>
              <a:rPr b="1" lang="pt-BR" sz="1800" spc="-1" strike="noStrike">
                <a:solidFill>
                  <a:srgbClr val="ffffff"/>
                </a:solidFill>
                <a:latin typeface="Arial"/>
                <a:ea typeface="DejaVu Sans"/>
              </a:rPr>
              <a:t>WhatsApp: (61) 2030-1825</a:t>
            </a:r>
            <a:r>
              <a:rPr b="1" lang="pt-BR" sz="1400" spc="-1" strike="noStrike">
                <a:solidFill>
                  <a:srgbClr val="ffffff"/>
                </a:solidFill>
                <a:latin typeface="Arial"/>
                <a:ea typeface="DejaVu Sans"/>
              </a:rPr>
              <a:t> </a:t>
            </a:r>
            <a:endParaRPr b="0" lang="pt-BR" sz="1400" spc="-1" strike="noStrike">
              <a:solidFill>
                <a:srgbClr val="000000"/>
              </a:solidFill>
              <a:latin typeface="Arial"/>
            </a:endParaRPr>
          </a:p>
          <a:p>
            <a:pPr algn="ctr">
              <a:lnSpc>
                <a:spcPct val="100000"/>
              </a:lnSpc>
            </a:pPr>
            <a:endParaRPr b="0" lang="pt-BR" sz="1400" spc="-1" strike="noStrike">
              <a:solidFill>
                <a:srgbClr val="000000"/>
              </a:solidFill>
              <a:latin typeface="Arial"/>
            </a:endParaRPr>
          </a:p>
          <a:p>
            <a:pPr algn="ctr">
              <a:lnSpc>
                <a:spcPct val="100000"/>
              </a:lnSpc>
            </a:pPr>
            <a:r>
              <a:rPr b="1" lang="pt-BR" sz="1400" spc="-1" strike="noStrike">
                <a:solidFill>
                  <a:srgbClr val="ffffff"/>
                </a:solidFill>
                <a:latin typeface="Arial"/>
                <a:ea typeface="DejaVu Sans"/>
              </a:rPr>
              <a:t>(Apenas mensagens escritas , esse contato não recebe ligações via WhatsApp ou mensagens de áudio).</a:t>
            </a:r>
            <a:endParaRPr b="0" lang="pt-BR" sz="1400" spc="-1" strike="noStrike">
              <a:solidFill>
                <a:srgbClr val="000000"/>
              </a:solidFill>
              <a:latin typeface="Arial"/>
            </a:endParaRPr>
          </a:p>
          <a:p>
            <a:pPr algn="ctr">
              <a:lnSpc>
                <a:spcPct val="100000"/>
              </a:lnSpc>
            </a:pPr>
            <a:endParaRPr b="0" lang="pt-BR" sz="1400" spc="-1" strike="noStrike">
              <a:solidFill>
                <a:srgbClr val="000000"/>
              </a:solidFill>
              <a:latin typeface="Arial"/>
            </a:endParaRPr>
          </a:p>
          <a:p>
            <a:pPr algn="ctr">
              <a:lnSpc>
                <a:spcPct val="100000"/>
              </a:lnSpc>
            </a:pPr>
            <a:endParaRPr b="0" lang="pt-BR" sz="1400" spc="-1" strike="noStrike">
              <a:solidFill>
                <a:srgbClr val="000000"/>
              </a:solidFill>
              <a:latin typeface="Arial"/>
            </a:endParaRPr>
          </a:p>
          <a:p>
            <a:pPr algn="ctr">
              <a:lnSpc>
                <a:spcPct val="100000"/>
              </a:lnSpc>
            </a:pPr>
            <a:r>
              <a:rPr b="1" lang="pt-BR" sz="1400" spc="-1" strike="noStrike">
                <a:solidFill>
                  <a:srgbClr val="ffffff"/>
                </a:solidFill>
                <a:latin typeface="Arial"/>
                <a:ea typeface="DejaVu Sans"/>
              </a:rPr>
              <a:t>MDS - Relatório de Programas e serviços por município:</a:t>
            </a:r>
            <a:endParaRPr b="0" lang="pt-BR" sz="1400" spc="-1" strike="noStrike">
              <a:solidFill>
                <a:srgbClr val="000000"/>
              </a:solidFill>
              <a:latin typeface="Arial"/>
            </a:endParaRPr>
          </a:p>
          <a:p>
            <a:pPr algn="ctr">
              <a:lnSpc>
                <a:spcPct val="100000"/>
              </a:lnSpc>
            </a:pPr>
            <a:r>
              <a:rPr b="1" lang="pt-BR" sz="1400" spc="-1" strike="noStrike">
                <a:solidFill>
                  <a:srgbClr val="ffffff"/>
                </a:solidFill>
                <a:latin typeface="Arial"/>
                <a:ea typeface="DejaVu Sans"/>
              </a:rPr>
              <a:t>https://aplicacoes.mds.gov.br/sagi/ri/relatorios/cidadania/</a:t>
            </a:r>
            <a:endParaRPr b="0" lang="pt-BR" sz="1400" spc="-1" strike="noStrike">
              <a:solidFill>
                <a:srgbClr val="000000"/>
              </a:solidFill>
              <a:latin typeface="Arial"/>
            </a:endParaRPr>
          </a:p>
          <a:p>
            <a:pPr algn="ctr">
              <a:lnSpc>
                <a:spcPct val="100000"/>
              </a:lnSpc>
            </a:pPr>
            <a:endParaRPr b="0" lang="pt-BR" sz="1400" spc="-1" strike="noStrike">
              <a:solidFill>
                <a:srgbClr val="000000"/>
              </a:solidFill>
              <a:latin typeface="Arial"/>
            </a:endParaRPr>
          </a:p>
          <a:p>
            <a:pPr algn="ctr">
              <a:lnSpc>
                <a:spcPct val="100000"/>
              </a:lnSpc>
            </a:pPr>
            <a:r>
              <a:rPr b="1" lang="pt-BR" sz="1400" spc="-1" strike="noStrike">
                <a:solidFill>
                  <a:srgbClr val="ffffff"/>
                </a:solidFill>
                <a:latin typeface="Arial"/>
                <a:ea typeface="DejaVu Sans"/>
              </a:rPr>
              <a:t>MDS - Parcelas pagas FNAS:</a:t>
            </a:r>
            <a:endParaRPr b="0" lang="pt-BR" sz="1400" spc="-1" strike="noStrike">
              <a:solidFill>
                <a:srgbClr val="000000"/>
              </a:solidFill>
              <a:latin typeface="Arial"/>
            </a:endParaRPr>
          </a:p>
          <a:p>
            <a:pPr algn="ctr">
              <a:lnSpc>
                <a:spcPct val="100000"/>
              </a:lnSpc>
            </a:pPr>
            <a:endParaRPr b="0" lang="pt-BR" sz="1400" spc="-1" strike="noStrike">
              <a:solidFill>
                <a:srgbClr val="000000"/>
              </a:solidFill>
              <a:latin typeface="Arial"/>
            </a:endParaRPr>
          </a:p>
          <a:p>
            <a:pPr algn="ctr">
              <a:lnSpc>
                <a:spcPct val="100000"/>
              </a:lnSpc>
            </a:pPr>
            <a:r>
              <a:rPr b="1" lang="pt-BR" sz="1100" spc="-1" strike="noStrike">
                <a:solidFill>
                  <a:srgbClr val="ffffff"/>
                </a:solidFill>
                <a:latin typeface="Arial"/>
                <a:ea typeface="DejaVu Sans"/>
              </a:rPr>
              <a:t>https://aplicacoes.mds.gov.br/suaswebcons/restrito/execute.jsf?b=*dpotvmubsQbsdfmbtQbhbtNC&amp;event=*fyjcjs</a:t>
            </a:r>
            <a:endParaRPr b="0" lang="pt-BR" sz="1100" spc="-1" strike="noStrike">
              <a:solidFill>
                <a:srgbClr val="000000"/>
              </a:solidFill>
              <a:latin typeface="Arial"/>
            </a:endParaRPr>
          </a:p>
          <a:p>
            <a:pPr algn="ctr">
              <a:lnSpc>
                <a:spcPct val="100000"/>
              </a:lnSpc>
            </a:pPr>
            <a:endParaRPr b="0" lang="pt-BR" sz="1400" spc="-1" strike="noStrike">
              <a:solidFill>
                <a:srgbClr val="000000"/>
              </a:solidFill>
              <a:latin typeface="Arial"/>
            </a:endParaRPr>
          </a:p>
          <a:p>
            <a:pPr algn="ctr">
              <a:lnSpc>
                <a:spcPct val="100000"/>
              </a:lnSpc>
            </a:pPr>
            <a:endParaRPr b="0" lang="pt-BR" sz="1400" spc="-1" strike="noStrike">
              <a:solidFill>
                <a:srgbClr val="000000"/>
              </a:solidFill>
              <a:latin typeface="Arial"/>
            </a:endParaRPr>
          </a:p>
          <a:p>
            <a:pPr algn="ctr">
              <a:lnSpc>
                <a:spcPct val="100000"/>
              </a:lnSpc>
            </a:pPr>
            <a:r>
              <a:rPr b="1" lang="pt-BR" sz="1400" spc="-1" strike="noStrike">
                <a:solidFill>
                  <a:srgbClr val="ffffff"/>
                </a:solidFill>
                <a:latin typeface="Arial"/>
                <a:ea typeface="DejaVu Sans"/>
              </a:rPr>
              <a:t> </a:t>
            </a:r>
            <a:endParaRPr b="0" lang="pt-BR" sz="1400" spc="-1" strike="noStrike">
              <a:solidFill>
                <a:srgbClr val="000000"/>
              </a:solidFill>
              <a:latin typeface="Arial"/>
            </a:endParaRPr>
          </a:p>
          <a:p>
            <a:pPr algn="ctr">
              <a:lnSpc>
                <a:spcPct val="100000"/>
              </a:lnSpc>
            </a:pPr>
            <a:endParaRPr b="0" lang="pt-BR" sz="1400" spc="-1" strike="noStrike">
              <a:solidFill>
                <a:srgbClr val="000000"/>
              </a:solidFill>
              <a:latin typeface="Arial"/>
            </a:endParaRPr>
          </a:p>
          <a:p>
            <a:pPr algn="ctr">
              <a:lnSpc>
                <a:spcPct val="100000"/>
              </a:lnSpc>
            </a:pPr>
            <a:endParaRPr b="0" lang="pt-BR" sz="1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457" name="CaixaDeTexto 62"/>
          <p:cNvSpPr/>
          <p:nvPr/>
        </p:nvSpPr>
        <p:spPr>
          <a:xfrm>
            <a:off x="323640" y="476640"/>
            <a:ext cx="8464680" cy="63828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pt-BR" sz="3600" spc="-41" strike="noStrike">
                <a:solidFill>
                  <a:srgbClr val="ffc000"/>
                </a:solidFill>
                <a:latin typeface="Calibri"/>
                <a:ea typeface="DejaVu Sans"/>
              </a:rPr>
              <a:t>FALE CONOSCO</a:t>
            </a:r>
            <a:endParaRPr b="0" lang="pt-BR" sz="3600" spc="-1" strike="noStrike">
              <a:solidFill>
                <a:srgbClr val="000000"/>
              </a:solidFill>
              <a:latin typeface="Arial"/>
            </a:endParaRPr>
          </a:p>
        </p:txBody>
      </p:sp>
      <p:sp>
        <p:nvSpPr>
          <p:cNvPr id="458" name="CaixaDeTexto 63"/>
          <p:cNvSpPr/>
          <p:nvPr/>
        </p:nvSpPr>
        <p:spPr>
          <a:xfrm>
            <a:off x="501120" y="1886040"/>
            <a:ext cx="8316000" cy="30276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r>
              <a:rPr b="1" lang="pt-BR" sz="1400" spc="-1" strike="noStrike">
                <a:solidFill>
                  <a:srgbClr val="ffffff"/>
                </a:solidFill>
                <a:latin typeface="Arial"/>
                <a:ea typeface="DejaVu Sans"/>
              </a:rPr>
              <a:t> </a:t>
            </a:r>
            <a:endParaRPr b="0" lang="pt-BR" sz="1400" spc="-1" strike="noStrike">
              <a:solidFill>
                <a:srgbClr val="000000"/>
              </a:solidFill>
              <a:latin typeface="Arial"/>
            </a:endParaRPr>
          </a:p>
        </p:txBody>
      </p:sp>
      <p:pic>
        <p:nvPicPr>
          <p:cNvPr id="459" name="Imagem 31" descr=""/>
          <p:cNvPicPr/>
          <p:nvPr/>
        </p:nvPicPr>
        <p:blipFill>
          <a:blip r:embed="rId2"/>
          <a:stretch/>
        </p:blipFill>
        <p:spPr>
          <a:xfrm>
            <a:off x="5413680" y="5945400"/>
            <a:ext cx="3248280" cy="645120"/>
          </a:xfrm>
          <a:prstGeom prst="rect">
            <a:avLst/>
          </a:prstGeom>
          <a:ln w="0">
            <a:noFill/>
          </a:ln>
        </p:spPr>
      </p:pic>
      <p:sp>
        <p:nvSpPr>
          <p:cNvPr id="460" name="CaixaDeTexto 64"/>
          <p:cNvSpPr/>
          <p:nvPr/>
        </p:nvSpPr>
        <p:spPr>
          <a:xfrm>
            <a:off x="330120" y="1268640"/>
            <a:ext cx="8448480" cy="4584240"/>
          </a:xfrm>
          <a:prstGeom prst="rect">
            <a:avLst/>
          </a:prstGeom>
          <a:noFill/>
          <a:ln w="0">
            <a:noFill/>
          </a:ln>
        </p:spPr>
        <p:style>
          <a:lnRef idx="0"/>
          <a:fillRef idx="0"/>
          <a:effectRef idx="0"/>
          <a:fontRef idx="minor"/>
        </p:style>
        <p:txBody>
          <a:bodyPr wrap="none" lIns="0" rIns="0" tIns="0" bIns="0" anchor="t">
            <a:spAutoFit/>
          </a:bodyPr>
          <a:p>
            <a:pPr algn="ctr">
              <a:lnSpc>
                <a:spcPct val="100000"/>
              </a:lnSpc>
            </a:pPr>
            <a:endParaRPr b="0" lang="pt-BR" sz="1400" spc="-1" strike="noStrike">
              <a:solidFill>
                <a:srgbClr val="000000"/>
              </a:solidFill>
              <a:latin typeface="Arial"/>
            </a:endParaRPr>
          </a:p>
          <a:p>
            <a:pPr algn="ctr">
              <a:lnSpc>
                <a:spcPct val="100000"/>
              </a:lnSpc>
            </a:pPr>
            <a:endParaRPr b="0" lang="pt-BR" sz="1400" spc="-1" strike="noStrike">
              <a:solidFill>
                <a:srgbClr val="000000"/>
              </a:solidFill>
              <a:latin typeface="Arial"/>
            </a:endParaRPr>
          </a:p>
          <a:p>
            <a:pPr algn="ctr">
              <a:lnSpc>
                <a:spcPct val="100000"/>
              </a:lnSpc>
            </a:pPr>
            <a:r>
              <a:rPr b="1" lang="pt-BR" sz="2800" spc="-41" strike="noStrike">
                <a:solidFill>
                  <a:srgbClr val="ffffff"/>
                </a:solidFill>
                <a:latin typeface="Calibri"/>
                <a:ea typeface="DejaVu Sans"/>
              </a:rPr>
              <a:t>ANOTE OS CONTATOS DO FEAS/GO</a:t>
            </a:r>
            <a:endParaRPr b="0" lang="pt-BR" sz="2800" spc="-1" strike="noStrike">
              <a:solidFill>
                <a:srgbClr val="000000"/>
              </a:solidFill>
              <a:latin typeface="Arial"/>
            </a:endParaRPr>
          </a:p>
          <a:p>
            <a:pPr algn="ctr">
              <a:lnSpc>
                <a:spcPct val="100000"/>
              </a:lnSpc>
            </a:pPr>
            <a:endParaRPr b="0" lang="pt-BR" sz="2800" spc="-1" strike="noStrike">
              <a:solidFill>
                <a:srgbClr val="000000"/>
              </a:solidFill>
              <a:latin typeface="Arial"/>
            </a:endParaRPr>
          </a:p>
          <a:p>
            <a:pPr algn="ctr">
              <a:lnSpc>
                <a:spcPct val="100000"/>
              </a:lnSpc>
            </a:pPr>
            <a:r>
              <a:rPr b="1" lang="pt-BR" sz="2800" spc="-41" strike="noStrike">
                <a:solidFill>
                  <a:srgbClr val="ffffff"/>
                </a:solidFill>
                <a:latin typeface="Calibri"/>
                <a:ea typeface="DejaVu Sans"/>
              </a:rPr>
              <a:t>Tel./WhatsApp: (62) 9 8169-4664</a:t>
            </a:r>
            <a:endParaRPr b="0" lang="pt-BR" sz="2800" spc="-1" strike="noStrike">
              <a:solidFill>
                <a:srgbClr val="000000"/>
              </a:solidFill>
              <a:latin typeface="Arial"/>
            </a:endParaRPr>
          </a:p>
          <a:p>
            <a:pPr algn="ctr">
              <a:lnSpc>
                <a:spcPct val="100000"/>
              </a:lnSpc>
            </a:pPr>
            <a:endParaRPr b="0" lang="pt-BR" sz="2800" spc="-1" strike="noStrike">
              <a:solidFill>
                <a:srgbClr val="000000"/>
              </a:solidFill>
              <a:latin typeface="Arial"/>
            </a:endParaRPr>
          </a:p>
          <a:p>
            <a:pPr algn="ctr">
              <a:lnSpc>
                <a:spcPct val="100000"/>
              </a:lnSpc>
            </a:pPr>
            <a:r>
              <a:rPr b="1" lang="pt-BR" sz="2800" spc="-41" strike="noStrike">
                <a:solidFill>
                  <a:srgbClr val="ffffff"/>
                </a:solidFill>
                <a:latin typeface="Calibri"/>
                <a:ea typeface="DejaVu Sans"/>
              </a:rPr>
              <a:t>E-mail: ggfeas.seds@goias.gov.br </a:t>
            </a:r>
            <a:endParaRPr b="0" lang="pt-BR" sz="2800" spc="-1" strike="noStrike">
              <a:solidFill>
                <a:srgbClr val="000000"/>
              </a:solidFill>
              <a:latin typeface="Arial"/>
            </a:endParaRPr>
          </a:p>
          <a:p>
            <a:pPr algn="ctr">
              <a:lnSpc>
                <a:spcPct val="100000"/>
              </a:lnSpc>
            </a:pPr>
            <a:endParaRPr b="0" lang="pt-BR" sz="1400" spc="-1" strike="noStrike">
              <a:solidFill>
                <a:srgbClr val="000000"/>
              </a:solidFill>
              <a:latin typeface="Arial"/>
            </a:endParaRPr>
          </a:p>
          <a:p>
            <a:pPr algn="ctr">
              <a:lnSpc>
                <a:spcPct val="100000"/>
              </a:lnSpc>
            </a:pPr>
            <a:endParaRPr b="0" lang="pt-BR" sz="1400" spc="-1" strike="noStrike">
              <a:solidFill>
                <a:srgbClr val="000000"/>
              </a:solidFill>
              <a:latin typeface="Arial"/>
            </a:endParaRPr>
          </a:p>
          <a:p>
            <a:pPr algn="ctr">
              <a:lnSpc>
                <a:spcPct val="100000"/>
              </a:lnSpc>
            </a:pPr>
            <a:r>
              <a:rPr b="1" lang="pt-BR" sz="1400" spc="-1" strike="noStrike">
                <a:solidFill>
                  <a:srgbClr val="ffffff"/>
                </a:solidFill>
                <a:latin typeface="Arial"/>
                <a:ea typeface="DejaVu Sans"/>
              </a:rPr>
              <a:t>ACESSE O MATERIAL DA MULTIPLICAÇÃO/APOIO DO BB GESTÃO ÁGIL E AGILIZASUAS: </a:t>
            </a:r>
            <a:endParaRPr b="0" lang="pt-BR" sz="1400" spc="-1" strike="noStrike">
              <a:solidFill>
                <a:srgbClr val="000000"/>
              </a:solidFill>
              <a:latin typeface="Arial"/>
            </a:endParaRPr>
          </a:p>
          <a:p>
            <a:pPr algn="ctr">
              <a:lnSpc>
                <a:spcPct val="100000"/>
              </a:lnSpc>
            </a:pPr>
            <a:endParaRPr b="0" lang="pt-BR" sz="1400" spc="-1" strike="noStrike">
              <a:solidFill>
                <a:srgbClr val="000000"/>
              </a:solidFill>
              <a:latin typeface="Arial"/>
            </a:endParaRPr>
          </a:p>
          <a:p>
            <a:pPr algn="ctr">
              <a:lnSpc>
                <a:spcPct val="100000"/>
              </a:lnSpc>
            </a:pPr>
            <a:endParaRPr b="0" lang="pt-BR" sz="1050" spc="-1" strike="noStrike">
              <a:solidFill>
                <a:srgbClr val="000000"/>
              </a:solidFill>
              <a:latin typeface="Arial"/>
            </a:endParaRPr>
          </a:p>
          <a:p>
            <a:pPr algn="ctr">
              <a:lnSpc>
                <a:spcPct val="100000"/>
              </a:lnSpc>
            </a:pPr>
            <a:r>
              <a:rPr b="1" lang="pt-BR" sz="1050" spc="-1" strike="noStrike" u="sng">
                <a:solidFill>
                  <a:srgbClr val="ffffff"/>
                </a:solidFill>
                <a:uFillTx/>
                <a:latin typeface="Arial"/>
                <a:ea typeface="DejaVu Sans"/>
              </a:rPr>
              <a:t>https://goias.gov.br/social/3-multiplicacao-acoes-novo-sistema-de-prestacao-de-contas-</a:t>
            </a:r>
            <a:r>
              <a:rPr b="1" lang="pt-BR" sz="1050" spc="-1" strike="noStrike">
                <a:solidFill>
                  <a:srgbClr val="ffffff"/>
                </a:solidFill>
                <a:latin typeface="Arial"/>
                <a:ea typeface="DejaVu Sans"/>
              </a:rPr>
              <a:t>do-governo-federal-bb-gestao-agil-agilizasuas/</a:t>
            </a:r>
            <a:endParaRPr b="0" lang="pt-BR" sz="1050" spc="-1" strike="noStrike">
              <a:solidFill>
                <a:srgbClr val="000000"/>
              </a:solidFill>
              <a:latin typeface="Arial"/>
            </a:endParaRPr>
          </a:p>
          <a:p>
            <a:pPr algn="ctr">
              <a:lnSpc>
                <a:spcPct val="100000"/>
              </a:lnSpc>
            </a:pPr>
            <a:endParaRPr b="0" lang="pt-BR" sz="1400" spc="-1" strike="noStrike">
              <a:solidFill>
                <a:srgbClr val="000000"/>
              </a:solidFill>
              <a:latin typeface="Arial"/>
            </a:endParaRPr>
          </a:p>
          <a:p>
            <a:pPr algn="ctr">
              <a:lnSpc>
                <a:spcPct val="100000"/>
              </a:lnSpc>
            </a:pPr>
            <a:r>
              <a:rPr b="1" lang="pt-BR" sz="1400" spc="-1" strike="noStrike">
                <a:solidFill>
                  <a:srgbClr val="ffffff"/>
                </a:solidFill>
                <a:latin typeface="Arial"/>
                <a:ea typeface="DejaVu Sans"/>
              </a:rPr>
              <a:t> </a:t>
            </a:r>
            <a:endParaRPr b="0" lang="pt-BR" sz="1400" spc="-1" strike="noStrike">
              <a:solidFill>
                <a:srgbClr val="000000"/>
              </a:solidFill>
              <a:latin typeface="Arial"/>
            </a:endParaRPr>
          </a:p>
          <a:p>
            <a:pPr algn="ctr">
              <a:lnSpc>
                <a:spcPct val="100000"/>
              </a:lnSpc>
            </a:pPr>
            <a:endParaRPr b="0" lang="pt-BR" sz="1400" spc="-1" strike="noStrike">
              <a:solidFill>
                <a:srgbClr val="000000"/>
              </a:solidFill>
              <a:latin typeface="Arial"/>
            </a:endParaRPr>
          </a:p>
          <a:p>
            <a:pPr algn="ctr">
              <a:lnSpc>
                <a:spcPct val="100000"/>
              </a:lnSpc>
            </a:pPr>
            <a:endParaRPr b="0" lang="pt-BR" sz="1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Tema do Office">
  <a:themeElements>
    <a:clrScheme name="Tema do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Office Theme</Template>
  <TotalTime>2599</TotalTime>
  <Application>LibreOffice/7.5.1.2$Windows_X86_64 LibreOffice_project/fcbaee479e84c6cd81291587d2ee68cba099e129</Application>
  <AppVersion>15.0000</AppVersion>
  <Words>6497</Words>
  <Paragraphs>902</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2022-11-03T23:49:17Z</dcterms:created>
  <dc:creator>GustavoDoo</dc:creator>
  <dc:description/>
  <dc:language>pt-BR</dc:language>
  <cp:lastModifiedBy>saulo.lobo</cp:lastModifiedBy>
  <dcterms:modified xsi:type="dcterms:W3CDTF">2025-03-11T11:54:26Z</dcterms:modified>
  <cp:revision>166</cp:revision>
  <dc:subject/>
  <dc:title>Apresentação do PowerPoint</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15</vt:i4>
  </property>
  <property fmtid="{D5CDD505-2E9C-101B-9397-08002B2CF9AE}" pid="3" name="PresentationFormat">
    <vt:lpwstr>Apresentação na tela (4:3)</vt:lpwstr>
  </property>
  <property fmtid="{D5CDD505-2E9C-101B-9397-08002B2CF9AE}" pid="4" name="Slides">
    <vt:i4>56</vt:i4>
  </property>
</Properties>
</file>