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10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jpeg" ContentType="image/jpeg"/>
  <Override PartName="/ppt/media/image11.jpeg" ContentType="image/jpe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6F31984-2733-4582-A8F1-0DDEF50E6B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12EE40-906B-4443-A9B1-AC92BF916C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29E867E-ADB4-4350-91DA-515C7F49704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C0C8B9-72F1-4EF9-877B-7BDCD56A13D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76A4B47-1FB0-4820-89C7-8B0FFA4968F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344F2FD-877B-47CD-9DA2-9A2B7DA1288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0156DDC-232F-49F3-AF5E-59E37E37B71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519B67A-7A5A-4E1F-9CB1-92B44B2E1C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2253DB1-3213-46A0-A18C-00AE9CD3CE9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01FEA0C-976B-4DF1-9402-A5694B1FC1D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E2AB1EE-A464-41FF-B357-CEBA8B73CA0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8D97558-B210-48FE-A6C4-6F21B0DEEF3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029040" y="6356520"/>
            <a:ext cx="3079440" cy="358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6458040" y="6356520"/>
            <a:ext cx="2050560" cy="358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pt-BR" sz="1200" spc="-1" strike="noStrike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C30DD56-78B9-453C-95F3-E23FE2318715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628560" y="6356520"/>
            <a:ext cx="2050560" cy="358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0.pn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ângulo 7"/>
          <p:cNvSpPr/>
          <p:nvPr/>
        </p:nvSpPr>
        <p:spPr>
          <a:xfrm>
            <a:off x="226080" y="468000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42" name="CaixaDeTexto 8"/>
          <p:cNvSpPr/>
          <p:nvPr/>
        </p:nvSpPr>
        <p:spPr>
          <a:xfrm>
            <a:off x="298440" y="0"/>
            <a:ext cx="8545680" cy="6200280"/>
          </a:xfrm>
          <a:prstGeom prst="rect">
            <a:avLst/>
          </a:prstGeom>
          <a:noFill/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800" spc="-41" strike="noStrike">
                <a:solidFill>
                  <a:srgbClr val="ffbf00"/>
                </a:solidFill>
                <a:latin typeface="Calibri"/>
                <a:ea typeface="DejaVu Sans"/>
              </a:rPr>
              <a:t>COFINANCIAMENTO ESTADUAL – REPASSE 2025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800" spc="-41" strike="noStrike">
                <a:solidFill>
                  <a:srgbClr val="ffbf00"/>
                </a:solidFill>
                <a:latin typeface="Calibri"/>
                <a:ea typeface="DejaVu Sans"/>
              </a:rPr>
              <a:t>REUNIÃO VIRTUAL 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SEDS/FEAS/MUNICÍPIOS - 19/12/2024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 algn="ctr">
              <a:lnSpc>
                <a:spcPct val="150000"/>
              </a:lnSpc>
              <a:buClr>
                <a:srgbClr val="ffbf00"/>
              </a:buClr>
              <a:buFont typeface="Wingdings" charset="2"/>
              <a:buChar char=""/>
            </a:pP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LEI ESTADUAL Nº 21.811, DE 14 DE MARÇO DE 2023 E SUAS ALTERAÇÕES E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 algn="ctr">
              <a:lnSpc>
                <a:spcPct val="150000"/>
              </a:lnSpc>
              <a:buClr>
                <a:srgbClr val="ffbf00"/>
              </a:buClr>
              <a:buFont typeface="Wingdings" charset="2"/>
              <a:buChar char=""/>
            </a:pP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PORTARIA SEDS  Nº 214/2024, DE 02/12/2024 E OUTRAS PROVIDÊNCIAS – ABERTURA PRAZO PARA APRESENTAÇÃO SALDO/EXTRATO CONTA COFINANCIAMENTO ESTADUAL (ANTIGA PSB).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41" strike="noStrike">
                <a:solidFill>
                  <a:srgbClr val="ff860d"/>
                </a:solidFill>
                <a:latin typeface="Calibri"/>
                <a:ea typeface="DejaVu Sans"/>
              </a:rPr>
              <a:t> 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CaixaDeTexto 9"/>
          <p:cNvSpPr/>
          <p:nvPr/>
        </p:nvSpPr>
        <p:spPr>
          <a:xfrm>
            <a:off x="368280" y="2954880"/>
            <a:ext cx="8704440" cy="912600"/>
          </a:xfrm>
          <a:prstGeom prst="rect">
            <a:avLst/>
          </a:prstGeom>
          <a:noFill/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Retângulo 1"/>
          <p:cNvSpPr/>
          <p:nvPr/>
        </p:nvSpPr>
        <p:spPr>
          <a:xfrm>
            <a:off x="0" y="5608800"/>
            <a:ext cx="9137160" cy="1242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45" name="Imagem 3" descr=""/>
          <p:cNvPicPr/>
          <p:nvPr/>
        </p:nvPicPr>
        <p:blipFill>
          <a:blip r:embed="rId2"/>
          <a:stretch/>
        </p:blipFill>
        <p:spPr>
          <a:xfrm>
            <a:off x="2265840" y="5821920"/>
            <a:ext cx="1957680" cy="816120"/>
          </a:xfrm>
          <a:prstGeom prst="rect">
            <a:avLst/>
          </a:prstGeom>
          <a:ln w="0">
            <a:noFill/>
          </a:ln>
        </p:spPr>
      </p:pic>
      <p:pic>
        <p:nvPicPr>
          <p:cNvPr id="46" name="Imagem 5" descr=""/>
          <p:cNvPicPr/>
          <p:nvPr/>
        </p:nvPicPr>
        <p:blipFill>
          <a:blip r:embed="rId3"/>
          <a:stretch/>
        </p:blipFill>
        <p:spPr>
          <a:xfrm>
            <a:off x="4662360" y="5821920"/>
            <a:ext cx="4140720" cy="816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ixaDeTexto 30"/>
          <p:cNvSpPr/>
          <p:nvPr/>
        </p:nvSpPr>
        <p:spPr>
          <a:xfrm>
            <a:off x="1841760" y="260640"/>
            <a:ext cx="522792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LEI  ESTADUAL Nº 21.811, D 14 DE MARÇO DE 2023 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COFINANCIAMENTO ESTADUAL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CaixaDeTexto 31"/>
          <p:cNvSpPr/>
          <p:nvPr/>
        </p:nvSpPr>
        <p:spPr>
          <a:xfrm>
            <a:off x="501120" y="1886040"/>
            <a:ext cx="832284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Imagem 12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5120" cy="651960"/>
          </a:xfrm>
          <a:prstGeom prst="rect">
            <a:avLst/>
          </a:prstGeom>
          <a:ln w="0">
            <a:noFill/>
          </a:ln>
        </p:spPr>
      </p:pic>
      <p:sp>
        <p:nvSpPr>
          <p:cNvPr id="50" name="CaixaDeTexto 32"/>
          <p:cNvSpPr/>
          <p:nvPr/>
        </p:nvSpPr>
        <p:spPr>
          <a:xfrm>
            <a:off x="706680" y="1440000"/>
            <a:ext cx="7751520" cy="483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indent="-457200" algn="just">
              <a:lnSpc>
                <a:spcPct val="150000"/>
              </a:lnSpc>
              <a:buClr>
                <a:srgbClr val="ffffff"/>
              </a:buClr>
              <a:buFont typeface="Arial"/>
              <a:buAutoNum type="arabicPeriod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INSTITUIU COFINANCIAMENTO PARA OS PROGRAMAS, PROJETOS, SERVIÇOS E BENEFÍCIOS SOCIOASSISTENCIAS, EM COMPLEMENTAÇÃO AOS FINANCIAMENTOS FEDERAL E MUNICIPAL, DESTINADOS AO FORTALECIMENTO DO SUAS. 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50000"/>
              </a:lnSpc>
              <a:buClr>
                <a:srgbClr val="ffffff"/>
              </a:buClr>
              <a:buFont typeface="Arial"/>
              <a:buAutoNum type="arabicPeriod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O COFINANCIAMENTO  ESTADUAL SERÁ ANUAL, CALCULADO DE ACORDO COM O NÚMERO DE FAMÍLIAS CONSTANTE DO CAD ÚNICO.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50000"/>
              </a:lnSpc>
              <a:buClr>
                <a:srgbClr val="ffffff"/>
              </a:buClr>
              <a:buFont typeface="Arial"/>
              <a:buAutoNum type="arabicPeriod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OS VALORES INICIAIS DOS REPASSES AOS MUNICÍPIOS   A SEREM FIXADOS PELO CHEFE DO PODER EXECUTIVO, </a:t>
            </a:r>
            <a:r>
              <a:rPr b="1" lang="pt-BR" sz="16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PODERÃO SER  DE ATÉ 2,50 (DOIS REAIS E CINQUENTA CENTAVOS) MENSAIS POR FAMÍLIA CADASTRADA NO CADÚNICO E DE, NO MÍNIMO, R$6.000,00 MENSAIS PARA OS MUNICÍPIOS QUE NÃO ATINGIREM ESSE VALOR PELO NÚMERO DE FAMÍLIAS. 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Retângulo 7"/>
          <p:cNvSpPr/>
          <p:nvPr/>
        </p:nvSpPr>
        <p:spPr>
          <a:xfrm>
            <a:off x="226080" y="1052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aixaDeTexto 10"/>
          <p:cNvSpPr/>
          <p:nvPr/>
        </p:nvSpPr>
        <p:spPr>
          <a:xfrm>
            <a:off x="539640" y="260640"/>
            <a:ext cx="775152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LEI ESTADUAL 21.811, D 14 DE MARÇO DE 2023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COFINANCIAMENTO ESTADUAL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CaixaDeTexto 11"/>
          <p:cNvSpPr/>
          <p:nvPr/>
        </p:nvSpPr>
        <p:spPr>
          <a:xfrm>
            <a:off x="501120" y="1886040"/>
            <a:ext cx="832284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Imagem 6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5120" cy="651960"/>
          </a:xfrm>
          <a:prstGeom prst="rect">
            <a:avLst/>
          </a:prstGeom>
          <a:ln w="0">
            <a:noFill/>
          </a:ln>
        </p:spPr>
      </p:pic>
      <p:sp>
        <p:nvSpPr>
          <p:cNvPr id="55" name="CaixaDeTexto 12"/>
          <p:cNvSpPr/>
          <p:nvPr/>
        </p:nvSpPr>
        <p:spPr>
          <a:xfrm>
            <a:off x="755640" y="1484640"/>
            <a:ext cx="7751520" cy="447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 algn="just">
              <a:lnSpc>
                <a:spcPct val="150000"/>
              </a:lnSpc>
              <a:buClr>
                <a:srgbClr val="ffffff"/>
              </a:buClr>
              <a:buFont typeface="Arial"/>
              <a:buAutoNum type="arabicPeriod" startAt="4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OS VALORES PREVISTOS PARA COFINANCIAMENTO A CADA ANO SERÃO REVISTOS  E SERÃO </a:t>
            </a:r>
            <a:r>
              <a:rPr b="1" lang="pt-BR" sz="16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LIVREMENTE UTILIZADOS NO INVESTIMENTO  E CUSTEIO DAS EQUIPES, AÇÕES E DOS SERVIÇOS DE PSB, PSE E BE, VIGILÂNCIA SOCIOASSISTENCIAL E DEMAIS ÁREAS DE GESTÃO</a:t>
            </a: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OS VALORES APLICAM-SE AOS SALDOS DE EXERCÍCIOS ANTERIORES MEDIANTE REPROGRAMAÇÃO.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50000"/>
              </a:lnSpc>
              <a:buClr>
                <a:srgbClr val="ffffff"/>
              </a:buClr>
              <a:buFont typeface="Arial"/>
              <a:buAutoNum type="arabicPeriod" startAt="4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AS TRANSFERÊNCIAS SERÃO CONDICIONADOS À COMPROVAÇÃO DE UTILIZAÇÃO DE PELO MENOS 70% DO ÚLTIMO REPASSE (2023-2024).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50000"/>
              </a:lnSpc>
              <a:buClr>
                <a:srgbClr val="ffffff"/>
              </a:buClr>
              <a:buFont typeface="Arial"/>
              <a:buAutoNum type="arabicPeriod" startAt="4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A NÃO COMPROVAÇÃO DA UTILIZAÇÃO DOS RECURSOS INVIABILIZARÁ O PAGAMENTO  DO EXERCÍCIO CORRESPONDENTE.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Retângulo 7"/>
          <p:cNvSpPr/>
          <p:nvPr/>
        </p:nvSpPr>
        <p:spPr>
          <a:xfrm>
            <a:off x="226080" y="1052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aixaDeTexto 33"/>
          <p:cNvSpPr/>
          <p:nvPr/>
        </p:nvSpPr>
        <p:spPr>
          <a:xfrm>
            <a:off x="683640" y="188640"/>
            <a:ext cx="775152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LEI  ESTADUAL 21.811, DE 14 DE MARÇO DE 2023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COFINANCIAMENTO ESTADUAL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CaixaDeTexto 34"/>
          <p:cNvSpPr/>
          <p:nvPr/>
        </p:nvSpPr>
        <p:spPr>
          <a:xfrm>
            <a:off x="501120" y="1886040"/>
            <a:ext cx="832284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Imagem 13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5120" cy="651960"/>
          </a:xfrm>
          <a:prstGeom prst="rect">
            <a:avLst/>
          </a:prstGeom>
          <a:ln w="0">
            <a:noFill/>
          </a:ln>
        </p:spPr>
      </p:pic>
      <p:sp>
        <p:nvSpPr>
          <p:cNvPr id="60" name="CaixaDeTexto 35"/>
          <p:cNvSpPr/>
          <p:nvPr/>
        </p:nvSpPr>
        <p:spPr>
          <a:xfrm>
            <a:off x="539640" y="1340640"/>
            <a:ext cx="7751520" cy="460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indent="-21600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"/>
            </a:pP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pt-BR" sz="1800" spc="-41" strike="noStrike">
                <a:solidFill>
                  <a:srgbClr val="ffc000"/>
                </a:solidFill>
                <a:latin typeface="Calibri"/>
                <a:ea typeface="DejaVu Sans"/>
              </a:rPr>
              <a:t>SIMULAÇÃO DO CÁLCULO – PARTILHA: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• </a:t>
            </a: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PREVISTO:   ATÉ R$2,50   x  Nº FAMÍLIAS CADASTRADAS CADÚNICO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• </a:t>
            </a: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EXEMPLO</a:t>
            </a:r>
            <a:r>
              <a:rPr b="1" lang="pt-BR" sz="2400" spc="-41" strike="noStrike">
                <a:solidFill>
                  <a:srgbClr val="ffffff"/>
                </a:solidFill>
                <a:latin typeface="Calibri"/>
                <a:ea typeface="DejaVu Sans"/>
              </a:rPr>
              <a:t>: </a:t>
            </a: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MUNICÍPIO X –  3.710 FAMÍLIAS CADÚNICO X (R$2,50) = R$9.275,00 MENSAIS OU R$111.300,00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"/>
            </a:pP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pt-BR" sz="1800" spc="-41" strike="noStrike">
                <a:solidFill>
                  <a:srgbClr val="ffc000"/>
                </a:solidFill>
                <a:latin typeface="Calibri"/>
                <a:ea typeface="DejaVu Sans"/>
              </a:rPr>
              <a:t>ASSEGURADO O VALOR MÍNIMO DE R$6.000,00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• </a:t>
            </a: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R$72.000,00 AO ANO PARA MUNICÍPIOS COM MENOS DE 2.400 FAMÍLIAS CADASTRADAS NO CAD ÚNICO.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ffffff"/>
              </a:buClr>
              <a:buFont typeface="Wingdings" charset="2"/>
              <a:buChar char=""/>
            </a:pPr>
            <a:r>
              <a:rPr b="1" lang="pt-BR" sz="1800" spc="-4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pt-BR" sz="1800" spc="-41" strike="noStrike">
                <a:solidFill>
                  <a:srgbClr val="ffc000"/>
                </a:solidFill>
                <a:latin typeface="Calibri"/>
                <a:ea typeface="DejaVu Sans"/>
              </a:rPr>
              <a:t>FONTE DADOS FAMÍLIAS CAD ÚNICO:</a:t>
            </a:r>
            <a:r>
              <a:rPr b="1" lang="pt-BR" sz="2000" spc="-41" strike="noStrike">
                <a:solidFill>
                  <a:srgbClr val="ffc000"/>
                </a:solidFill>
                <a:latin typeface="Calibri"/>
                <a:ea typeface="DejaVu Sans"/>
              </a:rPr>
              <a:t>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400" spc="-41" strike="noStrike">
                <a:solidFill>
                  <a:srgbClr val="ffffff"/>
                </a:solidFill>
                <a:latin typeface="Calibri"/>
                <a:ea typeface="DejaVu Sans"/>
              </a:rPr>
              <a:t>https://aplicacoes.mds.gov.br/sagi/ri/relatorios/cidadania/?localizaDivisao=CERES&amp;codigo=520540&amp;aM=0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Retângulo 7"/>
          <p:cNvSpPr/>
          <p:nvPr/>
        </p:nvSpPr>
        <p:spPr>
          <a:xfrm>
            <a:off x="179640" y="1052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aixaDeTexto 21"/>
          <p:cNvSpPr/>
          <p:nvPr/>
        </p:nvSpPr>
        <p:spPr>
          <a:xfrm>
            <a:off x="2346120" y="332640"/>
            <a:ext cx="4800600" cy="152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LEI ESTADUAL 21.811, D 14 DE MARÇO DE 2023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 </a:t>
            </a: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COFINANCIAMENTO ESTADUAL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ff00"/>
                </a:solidFill>
                <a:latin typeface="Calibri"/>
                <a:ea typeface="DejaVu Sans"/>
              </a:rPr>
              <a:t>DA UNIFICAÇÃO DE CONTA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Imagem 9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1880" cy="648720"/>
          </a:xfrm>
          <a:prstGeom prst="rect">
            <a:avLst/>
          </a:prstGeom>
          <a:ln w="0">
            <a:noFill/>
          </a:ln>
        </p:spPr>
      </p:pic>
      <p:sp>
        <p:nvSpPr>
          <p:cNvPr id="64" name="CaixaDeTexto 23"/>
          <p:cNvSpPr/>
          <p:nvPr/>
        </p:nvSpPr>
        <p:spPr>
          <a:xfrm>
            <a:off x="786960" y="1731960"/>
            <a:ext cx="774828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Retângulo 3"/>
          <p:cNvSpPr/>
          <p:nvPr/>
        </p:nvSpPr>
        <p:spPr>
          <a:xfrm>
            <a:off x="539640" y="2277000"/>
            <a:ext cx="8135640" cy="301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5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EM CUMPRIMENTO  A LEI ESTADUAL 21.811/2023, FOI EDITADA A PORTARIA SEDS Nº 037/2024, ALTERADA PELA PORTARIA Nº 082/2024 QUE ESTABELECERAM A  UNIFICAÇÃO DA CONTA ESTADUAL  DE REPASSE (A PARTIR DE 2024).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O FMAS PASSOU  A TER UMA CONTA ÚNICA PARA RECEBER OS RECURSOS DO ESTADO.</a:t>
            </a:r>
            <a:r>
              <a:rPr b="0" lang="pt-BR" sz="1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A CONTA DA PSB – PROTEÇÃO SOCIAL BÁSICA PASSOU A SE CHAMAR  COFINANCIAMENTO  ESTADUAL EM TODOS OS MUNICÍPIOS – POR MEIO DE OFÍCIO SEDS ENVIADO A GERÊNCIA CENTRAL DA CAIXA ECONÔMICA FEDERAL.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Retângulo 7"/>
          <p:cNvSpPr/>
          <p:nvPr/>
        </p:nvSpPr>
        <p:spPr>
          <a:xfrm>
            <a:off x="226080" y="1196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aixaDeTexto 36"/>
          <p:cNvSpPr/>
          <p:nvPr/>
        </p:nvSpPr>
        <p:spPr>
          <a:xfrm>
            <a:off x="971640" y="41400"/>
            <a:ext cx="717876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5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DA  TRANSFERÊNCIA  BANCÁRIA OBRIGATÓRIA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 </a:t>
            </a: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SALDOS BE E PSE  PARA A CONTA COFINANCIAMENTO ESTADUAL (PSB)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Imagem 14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1880" cy="648720"/>
          </a:xfrm>
          <a:prstGeom prst="rect">
            <a:avLst/>
          </a:prstGeom>
          <a:ln w="0">
            <a:noFill/>
          </a:ln>
        </p:spPr>
      </p:pic>
      <p:sp>
        <p:nvSpPr>
          <p:cNvPr id="69" name="CaixaDeTexto 38"/>
          <p:cNvSpPr/>
          <p:nvPr/>
        </p:nvSpPr>
        <p:spPr>
          <a:xfrm>
            <a:off x="786960" y="1260000"/>
            <a:ext cx="7748280" cy="109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Retângulo 4"/>
          <p:cNvSpPr/>
          <p:nvPr/>
        </p:nvSpPr>
        <p:spPr>
          <a:xfrm>
            <a:off x="467640" y="1772640"/>
            <a:ext cx="8135640" cy="39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50000"/>
              </a:lnSpc>
            </a:pPr>
            <a:r>
              <a:rPr b="1" lang="pt-BR" sz="1200" spc="-1" strike="noStrike">
                <a:solidFill>
                  <a:srgbClr val="ffffff"/>
                </a:solidFill>
                <a:latin typeface="Arial"/>
                <a:ea typeface="DejaVu Sans"/>
              </a:rPr>
              <a:t>DE ACORDO COM IN 001/2017, OS GESTORES DO FMAS TIVERAM  PRAZO ATÉ 30/06/2024 PARA APROVAREM AS PRESTAÇÕES DE CONTAS 2023 JUNTO AO CMAS.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200" spc="-1" strike="noStrike">
                <a:solidFill>
                  <a:srgbClr val="ffffff"/>
                </a:solidFill>
                <a:latin typeface="Arial"/>
                <a:ea typeface="DejaVu Sans"/>
              </a:rPr>
              <a:t>PELAS PORTARIAS SEDS Nº 037 E 082/2024, OS MUNICÍPIOS TIVERAM  ATÉ  31/07/2024 PARA   FAZER A TRANSFERÊNCIA DE SALDOS (SE HOUVER) REPROGRAMADOS DE 2023 (PRESTAÇÃO DE CONTAS) PARA 2024 DAS CONTAS ESTADUAIS DA BE – BENEFÍCIO EVENTUAL E PSE – PROTEÇÃO SOCIAL ESPECIAL PARA A CONTA COFINANCIAMENTO ESTADUAL (PSB).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200" spc="-1" strike="noStrike">
                <a:solidFill>
                  <a:srgbClr val="ffffff"/>
                </a:solidFill>
                <a:latin typeface="Arial"/>
                <a:ea typeface="DejaVu Sans"/>
              </a:rPr>
              <a:t>A TRANSFERÊNCIA DE SALDOS DA BE E PSE (SE HOUVER) É OBRIGATÓRIA PARA A UNIFICAÇÃO DA CONTA. AS CONTAS DA BE E PSE, SE HOUVER DEVEM SER CANCELADAS NA CAIXA ECONÔMICA FEDERAL PARA EVITAR DESPESAS.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200" spc="-1" strike="noStrike">
                <a:solidFill>
                  <a:srgbClr val="ffffff"/>
                </a:solidFill>
                <a:latin typeface="Arial"/>
                <a:ea typeface="DejaVu Sans"/>
              </a:rPr>
              <a:t>O MUNICÍPIO QUE NÃO CUMPRIR AS DISPOSIÇÕES DA UNIFICAÇÃO E TRANSFERÊNCIA DE RECURSOS PARA A CONTA UNIFICA FICA SUJEITO A SANÇÕES QUANTO AOS REPASSES FUTUROS. 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Retângulo 7"/>
          <p:cNvSpPr/>
          <p:nvPr/>
        </p:nvSpPr>
        <p:spPr>
          <a:xfrm>
            <a:off x="179640" y="1412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aixaDeTexto 14"/>
          <p:cNvSpPr/>
          <p:nvPr/>
        </p:nvSpPr>
        <p:spPr>
          <a:xfrm>
            <a:off x="1301760" y="165600"/>
            <a:ext cx="5798520" cy="67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PREENCHIMENTO OBRIGATÓRIO SIGSGO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PLANO DE AÇÃO  E PRESTAÇÃO DE CONTAS SIGSGO 2024</a:t>
            </a:r>
            <a:r>
              <a:rPr b="1" lang="pt-BR" sz="24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CaixaDeTexto 15"/>
          <p:cNvSpPr/>
          <p:nvPr/>
        </p:nvSpPr>
        <p:spPr>
          <a:xfrm>
            <a:off x="501120" y="1886040"/>
            <a:ext cx="831960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4" name="Imagem 7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1880" cy="648720"/>
          </a:xfrm>
          <a:prstGeom prst="rect">
            <a:avLst/>
          </a:prstGeom>
          <a:ln w="0">
            <a:noFill/>
          </a:ln>
        </p:spPr>
      </p:pic>
      <p:sp>
        <p:nvSpPr>
          <p:cNvPr id="75" name="CaixaDeTexto 20"/>
          <p:cNvSpPr/>
          <p:nvPr/>
        </p:nvSpPr>
        <p:spPr>
          <a:xfrm>
            <a:off x="786960" y="1800000"/>
            <a:ext cx="774828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Retângulo 67"/>
          <p:cNvSpPr/>
          <p:nvPr/>
        </p:nvSpPr>
        <p:spPr>
          <a:xfrm>
            <a:off x="540000" y="1260720"/>
            <a:ext cx="8038080" cy="485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50000"/>
              </a:lnSpc>
            </a:pPr>
            <a:r>
              <a:rPr b="1" lang="pt-BR" sz="1050" spc="-1" strike="noStrike">
                <a:solidFill>
                  <a:srgbClr val="ffffff"/>
                </a:solidFill>
                <a:latin typeface="Arial"/>
                <a:ea typeface="DejaVu Sans"/>
              </a:rPr>
              <a:t>O PLANO DE AÇÃO FÍSICO 2024 AUTORIZADO PELA PORTARIA SEDS Nº 093/2024 PODE SER LANÇADO NO SIGSGO E A  PRESTAÇÃO DE CONTAS 2024 ESTARÁ LIBERADA,  A PARTIR DE 01/01/2025, CONFORME DISPOSIÇÕES CONTIDAS NA PORTARIA SEDS  Nº 120/2024. </a:t>
            </a: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050" spc="-1" strike="noStrike">
                <a:solidFill>
                  <a:srgbClr val="ffc000"/>
                </a:solidFill>
                <a:latin typeface="Arial"/>
                <a:ea typeface="DejaVu Sans"/>
              </a:rPr>
              <a:t>ATENÇÃO – LANÇAMENTO NO SISGSGO PENDÊNCIAS – ANOS ANTERIORES!!!!!</a:t>
            </a: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050" spc="-1" strike="noStrike">
                <a:solidFill>
                  <a:srgbClr val="ffffff"/>
                </a:solidFill>
                <a:latin typeface="Arial"/>
                <a:ea typeface="DejaVu Sans"/>
              </a:rPr>
              <a:t>OS MUNICÍPIOS QUE POSSUEM PENDÊNCIAS NO SIGSGO (2021, 2022, 2023...) PRECISAM FAZER A CORREÇÃO DA INCONSISTÊNCIA OU REGULARIZAR A PRESTAÇÃO DE CONTAS NO SIGSGO E ASSIM</a:t>
            </a:r>
            <a:r>
              <a:rPr b="1" lang="pt-BR" sz="1050" spc="-41" strike="noStrike">
                <a:solidFill>
                  <a:srgbClr val="ffbf00"/>
                </a:solidFill>
                <a:latin typeface="Calibri"/>
                <a:ea typeface="DejaVu Sans"/>
              </a:rPr>
              <a:t> </a:t>
            </a:r>
            <a:r>
              <a:rPr b="1" lang="pt-BR" sz="1050" spc="-1" strike="noStrike">
                <a:solidFill>
                  <a:srgbClr val="ffffff"/>
                </a:solidFill>
                <a:latin typeface="Arial"/>
                <a:ea typeface="DejaVu Sans"/>
              </a:rPr>
              <a:t>PERMITIR O  LANÇAMENTO CORRETO  DO PLANO DE AÇÃO 2024 E EVITAR SANÇÕES NO REPASSE ANUAL DO COFINANCIAMENTO ESTADUAL E TOMADA DE CONTAS ESPECIAL. </a:t>
            </a: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05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050" spc="-1" strike="noStrike">
                <a:solidFill>
                  <a:srgbClr val="ffffff"/>
                </a:solidFill>
                <a:latin typeface="Arial"/>
                <a:ea typeface="DejaVu Sans"/>
              </a:rPr>
              <a:t>CABE AO GESTOR DO COFINANCIAMENTO MANTER A GUARDA DA DOCUMENTAÇÃO DO PLANO DE AÇÃO E PRESTAÇÃO DE CONTAS DO ANO 2024.</a:t>
            </a: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050" spc="-1" strike="noStrike">
                <a:solidFill>
                  <a:srgbClr val="ffffff"/>
                </a:solidFill>
                <a:latin typeface="Arial"/>
                <a:ea typeface="DejaVu Sans"/>
              </a:rPr>
              <a:t>NOS TERMOS DA LEI 21.811/2023 O FMAS PRECISA COMPROVAR A UTILIZAÇÃO DE RECURSOS  - IGUAL OU SUPERIOR A 70% DOS REPASSES ANTERIORES.</a:t>
            </a: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50000"/>
              </a:lnSpc>
            </a:pPr>
            <a:r>
              <a:rPr b="1" lang="pt-BR" sz="1050" spc="-1" strike="noStrike">
                <a:solidFill>
                  <a:srgbClr val="ffffff"/>
                </a:solidFill>
                <a:latin typeface="Arial"/>
                <a:ea typeface="DejaVu Sans"/>
              </a:rPr>
              <a:t>O  REPASSE PREVISTO PARA 2025 OCORRERÁ NA CONTA  COFINANCIAMENTO ESTADUAL (PSB)  CONFORME REPASSE OCORRIDO EM 2024.</a:t>
            </a:r>
            <a:endParaRPr b="0" lang="pt-BR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Retângulo 7"/>
          <p:cNvSpPr/>
          <p:nvPr/>
        </p:nvSpPr>
        <p:spPr>
          <a:xfrm>
            <a:off x="251640" y="980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aixaDeTexto 16"/>
          <p:cNvSpPr/>
          <p:nvPr/>
        </p:nvSpPr>
        <p:spPr>
          <a:xfrm>
            <a:off x="899640" y="260640"/>
            <a:ext cx="77482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PORTARIA SEDS Nº 214, DE 02 DE DEZEMBRO DE 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CaixaDeTexto 1"/>
          <p:cNvSpPr/>
          <p:nvPr/>
        </p:nvSpPr>
        <p:spPr>
          <a:xfrm>
            <a:off x="215640" y="1434600"/>
            <a:ext cx="831960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0" name="Imagem 1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1880" cy="648720"/>
          </a:xfrm>
          <a:prstGeom prst="rect">
            <a:avLst/>
          </a:prstGeom>
          <a:ln w="0">
            <a:noFill/>
          </a:ln>
        </p:spPr>
      </p:pic>
      <p:sp>
        <p:nvSpPr>
          <p:cNvPr id="81" name="CaixaDeTexto 2"/>
          <p:cNvSpPr/>
          <p:nvPr/>
        </p:nvSpPr>
        <p:spPr>
          <a:xfrm>
            <a:off x="786960" y="1731960"/>
            <a:ext cx="7748280" cy="17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Retângulo 77"/>
          <p:cNvSpPr/>
          <p:nvPr/>
        </p:nvSpPr>
        <p:spPr>
          <a:xfrm>
            <a:off x="539640" y="1196640"/>
            <a:ext cx="8097840" cy="413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3080" indent="-343080" algn="just">
              <a:lnSpc>
                <a:spcPct val="150000"/>
              </a:lnSpc>
              <a:spcBef>
                <a:spcPts val="601"/>
              </a:spcBef>
              <a:spcAft>
                <a:spcPts val="601"/>
              </a:spcAft>
              <a:buClr>
                <a:srgbClr val="ffffff"/>
              </a:buClr>
              <a:buFont typeface="OpenSymbol"/>
              <a:buAutoNum type="arabicPeriod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ESTABELECE PRAZO  DE </a:t>
            </a:r>
            <a:r>
              <a:rPr b="1" lang="pt-BR" sz="1600" spc="-41" strike="noStrike">
                <a:solidFill>
                  <a:schemeClr val="accent4">
                    <a:lumMod val="60000"/>
                    <a:lumOff val="40000"/>
                  </a:schemeClr>
                </a:solidFill>
                <a:latin typeface="Calibri"/>
                <a:ea typeface="DejaVu Sans"/>
              </a:rPr>
              <a:t>02/01/2025 ATÉ 17/01/2025 </a:t>
            </a: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PARA QUE OS MUNICÍPIOS COMPROVEM, POR MEIO DE EXTRATO/APLICAÇÕES, OS SALDOS EXISTENTES NO FUNDO MUNICIPAL DE ASSISTÊNCIA SOCIAL, NA CONTA  COFINANCIAMENTO ESTADUAL, EM 31/12/2024, RELATIVOS AO ÚLTIMO REPASSE ESTADUAL 2023/2024.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601"/>
              </a:spcBef>
              <a:spcAft>
                <a:spcPts val="601"/>
              </a:spcAft>
              <a:buClr>
                <a:srgbClr val="ffffff"/>
              </a:buClr>
              <a:buFont typeface="OpenSymbol"/>
              <a:buAutoNum type="arabicPeriod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O ENVIO DA DOCUMENTAÇÃO DEVERÁ OCORRER  POR MEIO ELETRÔNICO E-MAIL: </a:t>
            </a:r>
            <a:r>
              <a:rPr b="1" lang="pt-BR" sz="1600" spc="-41" strike="noStrike">
                <a:solidFill>
                  <a:srgbClr val="ffff00"/>
                </a:solidFill>
                <a:latin typeface="Calibri"/>
                <a:ea typeface="DejaVu Sans"/>
              </a:rPr>
              <a:t>ggfeas.seds@goias.gov.br</a:t>
            </a:r>
            <a:r>
              <a:rPr b="1" lang="pt-BR" sz="1600" spc="-41" strike="noStrike">
                <a:solidFill>
                  <a:schemeClr val="accent4">
                    <a:lumMod val="60000"/>
                    <a:lumOff val="40000"/>
                  </a:schemeClr>
                </a:solidFill>
                <a:latin typeface="Calibri"/>
                <a:ea typeface="DejaVu Sans"/>
              </a:rPr>
              <a:t>  </a:t>
            </a: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COM IDENTIFICAÇÃO  DO MUNICÍPIO, RESPONSÁVEL E DADOS PARA CONTATO.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601"/>
              </a:spcBef>
              <a:spcAft>
                <a:spcPts val="601"/>
              </a:spcAft>
              <a:buClr>
                <a:srgbClr val="ffffff"/>
              </a:buClr>
              <a:buFont typeface="OpenSymbol"/>
              <a:buAutoNum type="arabicPeriod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O NÃO CUMPRIMENTO DO PRAZO AQUI ESTABELECIDO  IMPLICARÁ NO NÃO RECEBIMENTO, INCLUSIVE RETROATIVO,  DO COFINANCIAMENTO REFERENTE AO EXERCÍCIO 2025. 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601"/>
              </a:spcBef>
              <a:spcAft>
                <a:spcPts val="601"/>
              </a:spcAft>
              <a:buClr>
                <a:srgbClr val="ffffff"/>
              </a:buClr>
              <a:buFont typeface="OpenSymbol"/>
              <a:buAutoNum type="arabicPeriod"/>
            </a:pPr>
            <a:r>
              <a:rPr b="1" lang="pt-BR" sz="1600" spc="-41" strike="noStrike">
                <a:solidFill>
                  <a:srgbClr val="ffffff"/>
                </a:solidFill>
                <a:latin typeface="Calibri"/>
                <a:ea typeface="DejaVu Sans"/>
              </a:rPr>
              <a:t>ESTÁ PORTARIA ENTRA EM VIGOR NA DATA DE SUA ASSINATURA.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Retângulo 7"/>
          <p:cNvSpPr/>
          <p:nvPr/>
        </p:nvSpPr>
        <p:spPr>
          <a:xfrm>
            <a:off x="251640" y="836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aixaDeTexto 27"/>
          <p:cNvSpPr/>
          <p:nvPr/>
        </p:nvSpPr>
        <p:spPr>
          <a:xfrm>
            <a:off x="2051640" y="116640"/>
            <a:ext cx="5455440" cy="91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PORTARIA SEDS Nº 214, DE 02 DE DEZEMBRO DE 2024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ORIENTAÇÕES IMPORTANTES  –  FMAS!!!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aixaDeTexto 3"/>
          <p:cNvSpPr/>
          <p:nvPr/>
        </p:nvSpPr>
        <p:spPr>
          <a:xfrm>
            <a:off x="539640" y="1484640"/>
            <a:ext cx="8319600" cy="453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indent="-21600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"/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PRESTAÇÕES DE CONTAS ATÉ 2023 PREENCHIDAS  NO SIGSGO E APROVADAS PELO CMAS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"/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CONTA UNIFICADA/TRANSFERÊNCIA OBRIGATÓRIA DE RECURSOS BE/PSE PARA A CONTA COFINACIAMENTO ESTADUAL (PSB)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"/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ENVIO DO SALDO/EXTRATO CONTA UNIFICADA – BASE  DEZ/2024  - 31/12/2024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"/>
            </a:pPr>
            <a:r>
              <a:rPr b="1" lang="pt-BR" sz="2200" spc="-41" strike="noStrike">
                <a:solidFill>
                  <a:srgbClr val="ffffff"/>
                </a:solidFill>
                <a:latin typeface="Calibri"/>
                <a:ea typeface="DejaVu Sans"/>
              </a:rPr>
              <a:t>COMPROVAR A UTILIZAÇÃO DOS RECURSOS NO PERCENTUAL IGUAL OU  SUPERIOR A 70% DOS REPASSES ANTERIORES (ATÉ 31/12/2024)</a:t>
            </a: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Imagem 4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1880" cy="648720"/>
          </a:xfrm>
          <a:prstGeom prst="rect">
            <a:avLst/>
          </a:prstGeom>
          <a:ln w="0">
            <a:noFill/>
          </a:ln>
        </p:spPr>
      </p:pic>
      <p:sp>
        <p:nvSpPr>
          <p:cNvPr id="87" name="CaixaDeTexto 7"/>
          <p:cNvSpPr/>
          <p:nvPr/>
        </p:nvSpPr>
        <p:spPr>
          <a:xfrm>
            <a:off x="967680" y="1805760"/>
            <a:ext cx="774828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Retângulo 2"/>
          <p:cNvSpPr/>
          <p:nvPr/>
        </p:nvSpPr>
        <p:spPr>
          <a:xfrm>
            <a:off x="4678560" y="1620000"/>
            <a:ext cx="360" cy="301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Retângulo 6"/>
          <p:cNvSpPr/>
          <p:nvPr/>
        </p:nvSpPr>
        <p:spPr>
          <a:xfrm>
            <a:off x="226440" y="908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aixaDeTexto 19"/>
          <p:cNvSpPr/>
          <p:nvPr/>
        </p:nvSpPr>
        <p:spPr>
          <a:xfrm>
            <a:off x="683640" y="260640"/>
            <a:ext cx="77482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CRONOGRAMA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aixaDeTexto 28"/>
          <p:cNvSpPr/>
          <p:nvPr/>
        </p:nvSpPr>
        <p:spPr>
          <a:xfrm>
            <a:off x="501120" y="1886040"/>
            <a:ext cx="83196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2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" name="Imagem 11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1880" cy="648720"/>
          </a:xfrm>
          <a:prstGeom prst="rect">
            <a:avLst/>
          </a:prstGeom>
          <a:ln w="0">
            <a:noFill/>
          </a:ln>
        </p:spPr>
      </p:pic>
      <p:sp>
        <p:nvSpPr>
          <p:cNvPr id="93" name="CaixaDeTexto 29"/>
          <p:cNvSpPr/>
          <p:nvPr/>
        </p:nvSpPr>
        <p:spPr>
          <a:xfrm>
            <a:off x="1393560" y="3044880"/>
            <a:ext cx="774828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Retângulo 6"/>
          <p:cNvSpPr/>
          <p:nvPr/>
        </p:nvSpPr>
        <p:spPr>
          <a:xfrm>
            <a:off x="720000" y="1620000"/>
            <a:ext cx="7916760" cy="397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5" name="Tabela 97"/>
          <p:cNvGraphicFramePr/>
          <p:nvPr/>
        </p:nvGraphicFramePr>
        <p:xfrm>
          <a:off x="882360" y="1980000"/>
          <a:ext cx="7379280" cy="3059640"/>
        </p:xfrm>
        <a:graphic>
          <a:graphicData uri="http://schemas.openxmlformats.org/drawingml/2006/table">
            <a:tbl>
              <a:tblPr>
                <a:effectLst>
                  <a:outerShdw dist="0" dir="0" blurRad="63360" rotWithShape="0">
                    <a:srgbClr val="000000">
                      <a:alpha val="40000"/>
                    </a:srgbClr>
                  </a:outerShdw>
                </a:effectLst>
              </a:tblPr>
              <a:tblGrid>
                <a:gridCol w="4739040"/>
                <a:gridCol w="2640600"/>
              </a:tblGrid>
              <a:tr h="604800"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Aft>
                          <a:spcPts val="403"/>
                        </a:spcAft>
                      </a:pPr>
                      <a:r>
                        <a:rPr b="1" lang="pt-BR" sz="18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Eventos</a:t>
                      </a:r>
                      <a:endParaRPr b="0" lang="pt-B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0000" marR="9000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Aft>
                          <a:spcPts val="403"/>
                        </a:spcAft>
                      </a:pPr>
                      <a:r>
                        <a:rPr b="1" lang="pt-BR" sz="18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Prazos</a:t>
                      </a:r>
                      <a:endParaRPr b="0" lang="pt-B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0000" marR="9000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/>
                    </a:solidFill>
                  </a:tcPr>
                </a:tc>
              </a:tr>
              <a:tr h="950400"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Aft>
                          <a:spcPts val="403"/>
                        </a:spcAft>
                      </a:pPr>
                      <a:r>
                        <a:rPr b="0" lang="pt-BR" sz="16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Prazo para o envio dos saldos (extratos e aplicações) – Portaria 214/2024 </a:t>
                      </a:r>
                      <a:endParaRPr b="0" lang="pt-BR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0000" marR="9000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f7c1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Aft>
                          <a:spcPts val="403"/>
                        </a:spcAft>
                      </a:pPr>
                      <a:r>
                        <a:rPr b="0" lang="pt-BR" sz="16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02/01/2025 a 17/01/2025</a:t>
                      </a:r>
                      <a:endParaRPr b="0" lang="pt-BR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0000" marR="9000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f7c1"/>
                    </a:solidFill>
                  </a:tcPr>
                </a:tc>
              </a:tr>
              <a:tr h="950400"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Aft>
                          <a:spcPts val="403"/>
                        </a:spcAft>
                      </a:pPr>
                      <a:r>
                        <a:rPr b="0" lang="pt-BR" sz="16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Análise dos saldos/extratos recebidos/processamento/autorização</a:t>
                      </a:r>
                      <a:endParaRPr b="0" lang="pt-BR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0000" marR="9000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f7c1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Aft>
                          <a:spcPts val="403"/>
                        </a:spcAft>
                      </a:pPr>
                      <a:r>
                        <a:rPr b="0" lang="pt-BR" sz="16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02/01/2025 a 28/02/2025</a:t>
                      </a:r>
                      <a:endParaRPr b="0" lang="pt-BR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0000" marR="9000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f7c1"/>
                    </a:solidFill>
                  </a:tcPr>
                </a:tc>
              </a:tr>
              <a:tr h="554040"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Aft>
                          <a:spcPts val="403"/>
                        </a:spcAft>
                      </a:pPr>
                      <a:r>
                        <a:rPr b="0" lang="pt-BR" sz="16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Reposição de saldos</a:t>
                      </a:r>
                      <a:endParaRPr b="0" lang="pt-BR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0000" marR="9000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f7c1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Aft>
                          <a:spcPts val="403"/>
                        </a:spcAft>
                      </a:pPr>
                      <a:r>
                        <a:rPr b="0" lang="pt-BR" sz="16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Março/2025</a:t>
                      </a:r>
                      <a:endParaRPr b="0" lang="pt-BR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0000" marR="9000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f7c1"/>
                    </a:solidFill>
                  </a:tcPr>
                </a:tc>
              </a:tr>
            </a:tbl>
          </a:graphicData>
        </a:graphic>
      </p:graphicFrame>
      <p:sp>
        <p:nvSpPr>
          <p:cNvPr id="96" name="Retângulo 7"/>
          <p:cNvSpPr/>
          <p:nvPr/>
        </p:nvSpPr>
        <p:spPr>
          <a:xfrm>
            <a:off x="226440" y="908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aixaDeTexto 13"/>
          <p:cNvSpPr/>
          <p:nvPr/>
        </p:nvSpPr>
        <p:spPr>
          <a:xfrm>
            <a:off x="697320" y="188640"/>
            <a:ext cx="774828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INFORMAÇÕES MÍNIMAS PARA O ENVIO DE E-MAIL DE SALDO/EXTRATOS DA CONTA COFINANCIAMENTO ESTADUAL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aixaDeTexto 39"/>
          <p:cNvSpPr/>
          <p:nvPr/>
        </p:nvSpPr>
        <p:spPr>
          <a:xfrm>
            <a:off x="501120" y="1886040"/>
            <a:ext cx="83196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2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9" name="Imagem 15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1880" cy="648720"/>
          </a:xfrm>
          <a:prstGeom prst="rect">
            <a:avLst/>
          </a:prstGeom>
          <a:ln w="0">
            <a:noFill/>
          </a:ln>
        </p:spPr>
      </p:pic>
      <p:sp>
        <p:nvSpPr>
          <p:cNvPr id="100" name="CaixaDeTexto 40"/>
          <p:cNvSpPr/>
          <p:nvPr/>
        </p:nvSpPr>
        <p:spPr>
          <a:xfrm>
            <a:off x="1393560" y="3044880"/>
            <a:ext cx="774828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Retângulo 8"/>
          <p:cNvSpPr/>
          <p:nvPr/>
        </p:nvSpPr>
        <p:spPr>
          <a:xfrm>
            <a:off x="720000" y="1620000"/>
            <a:ext cx="7916760" cy="397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" name="Tabela 6"/>
          <p:cNvGraphicFramePr/>
          <p:nvPr/>
        </p:nvGraphicFramePr>
        <p:xfrm>
          <a:off x="1932480" y="1628640"/>
          <a:ext cx="5558760" cy="1468800"/>
        </p:xfrm>
        <a:graphic>
          <a:graphicData uri="http://schemas.openxmlformats.org/drawingml/2006/table">
            <a:tbl>
              <a:tblPr/>
              <a:tblGrid>
                <a:gridCol w="3129120"/>
                <a:gridCol w="2430000"/>
              </a:tblGrid>
              <a:tr h="316800">
                <a:tc gridSpan="2">
                  <a:txBody>
                    <a:bodyPr lIns="68400" rIns="684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pt-BR" sz="11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IDENTIFICAÇÃO:</a:t>
                      </a:r>
                      <a:endParaRPr b="0" lang="pt-BR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pt-B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Nome (Secretário Municipal de Assistência Social):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0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Cargo: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0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Telefone: 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0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E-mail: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0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ela 7"/>
          <p:cNvGraphicFramePr/>
          <p:nvPr/>
        </p:nvGraphicFramePr>
        <p:xfrm>
          <a:off x="1943640" y="3717000"/>
          <a:ext cx="5536440" cy="1739520"/>
        </p:xfrm>
        <a:graphic>
          <a:graphicData uri="http://schemas.openxmlformats.org/drawingml/2006/table">
            <a:tbl>
              <a:tblPr/>
              <a:tblGrid>
                <a:gridCol w="3129120"/>
                <a:gridCol w="2407680"/>
              </a:tblGrid>
              <a:tr h="299520">
                <a:tc gridSpan="2">
                  <a:txBody>
                    <a:bodyPr lIns="68400" rIns="6840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pt-BR" sz="11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INFORMAÇÕES REFERENTE AO FMAS</a:t>
                      </a:r>
                      <a:endParaRPr b="0" lang="pt-BR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pt-B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Razão Social: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1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Nº do CNPJ: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1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Conta Cofinanciamento Estadual (PSB)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1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Agência: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1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2808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  <a:tr h="288000"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pt-BR" sz="10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Operação:</a:t>
                      </a:r>
                      <a:endParaRPr b="0" lang="pt-BR" sz="1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endParaRPr b="0" lang="pt-BR" sz="11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68400" marR="68400">
                    <a:lnL w="28080">
                      <a:solidFill>
                        <a:srgbClr val="ffffff"/>
                      </a:solidFill>
                      <a:prstDash val="solid"/>
                    </a:lnL>
                    <a:lnR w="28080">
                      <a:solidFill>
                        <a:srgbClr val="ffffff"/>
                      </a:solidFill>
                      <a:prstDash val="solid"/>
                    </a:lnR>
                    <a:lnT w="2808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6e3bc"/>
                    </a:solidFill>
                  </a:tcPr>
                </a:tc>
              </a:tr>
            </a:tbl>
          </a:graphicData>
        </a:graphic>
      </p:graphicFrame>
      <p:sp>
        <p:nvSpPr>
          <p:cNvPr id="104" name="Retângulo 8"/>
          <p:cNvSpPr/>
          <p:nvPr/>
        </p:nvSpPr>
        <p:spPr>
          <a:xfrm>
            <a:off x="251640" y="1052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aixaDeTexto 4"/>
          <p:cNvSpPr/>
          <p:nvPr/>
        </p:nvSpPr>
        <p:spPr>
          <a:xfrm>
            <a:off x="611640" y="332640"/>
            <a:ext cx="77482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ENVIO DE E-MAIL: MODELO ORIENTATIVO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aixaDeTexto 5"/>
          <p:cNvSpPr/>
          <p:nvPr/>
        </p:nvSpPr>
        <p:spPr>
          <a:xfrm>
            <a:off x="501120" y="1886040"/>
            <a:ext cx="83196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2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7" name="Imagem 2" descr=""/>
          <p:cNvPicPr/>
          <p:nvPr/>
        </p:nvPicPr>
        <p:blipFill>
          <a:blip r:embed="rId2"/>
          <a:stretch/>
        </p:blipFill>
        <p:spPr>
          <a:xfrm>
            <a:off x="6372360" y="6165360"/>
            <a:ext cx="2508120" cy="504720"/>
          </a:xfrm>
          <a:prstGeom prst="rect">
            <a:avLst/>
          </a:prstGeom>
          <a:ln w="0">
            <a:noFill/>
          </a:ln>
        </p:spPr>
      </p:pic>
      <p:sp>
        <p:nvSpPr>
          <p:cNvPr id="108" name="CaixaDeTexto 6"/>
          <p:cNvSpPr/>
          <p:nvPr/>
        </p:nvSpPr>
        <p:spPr>
          <a:xfrm>
            <a:off x="1393560" y="3044880"/>
            <a:ext cx="774828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Retângulo 5"/>
          <p:cNvSpPr/>
          <p:nvPr/>
        </p:nvSpPr>
        <p:spPr>
          <a:xfrm>
            <a:off x="720000" y="1620000"/>
            <a:ext cx="7916760" cy="397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Retângulo 7"/>
          <p:cNvSpPr/>
          <p:nvPr/>
        </p:nvSpPr>
        <p:spPr>
          <a:xfrm>
            <a:off x="226440" y="908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111" name="Picture 2" descr="C:\Users\saulo.lobo\Downloads\ilovepdf_extracted-pages\Modelo - E-mail.png"/>
          <p:cNvPicPr/>
          <p:nvPr/>
        </p:nvPicPr>
        <p:blipFill>
          <a:blip r:embed="rId3"/>
          <a:stretch/>
        </p:blipFill>
        <p:spPr>
          <a:xfrm>
            <a:off x="1236960" y="1268640"/>
            <a:ext cx="6669720" cy="4649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aixaDeTexto 41"/>
          <p:cNvSpPr/>
          <p:nvPr/>
        </p:nvSpPr>
        <p:spPr>
          <a:xfrm>
            <a:off x="683640" y="260640"/>
            <a:ext cx="774828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41" strike="noStrike">
                <a:solidFill>
                  <a:srgbClr val="ffbf00"/>
                </a:solidFill>
                <a:latin typeface="Calibri"/>
                <a:ea typeface="DejaVu Sans"/>
              </a:rPr>
              <a:t>MODELO DE SALDO/EXTRATO APLICAÇÃO DA CONTA COFINANCIAMENTO ESTADUAL (ANTIGA PSB) PARA ENVIO AO FEAS 02/01/2025 A 17/01/2025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aixaDeTexto 42"/>
          <p:cNvSpPr/>
          <p:nvPr/>
        </p:nvSpPr>
        <p:spPr>
          <a:xfrm>
            <a:off x="501120" y="1886040"/>
            <a:ext cx="83196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2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4" name="Imagem 16" descr=""/>
          <p:cNvPicPr/>
          <p:nvPr/>
        </p:nvPicPr>
        <p:blipFill>
          <a:blip r:embed="rId2"/>
          <a:stretch/>
        </p:blipFill>
        <p:spPr>
          <a:xfrm>
            <a:off x="6804360" y="6309360"/>
            <a:ext cx="2084040" cy="418320"/>
          </a:xfrm>
          <a:prstGeom prst="rect">
            <a:avLst/>
          </a:prstGeom>
          <a:ln w="0">
            <a:noFill/>
          </a:ln>
        </p:spPr>
      </p:pic>
      <p:sp>
        <p:nvSpPr>
          <p:cNvPr id="115" name="CaixaDeTexto 43"/>
          <p:cNvSpPr/>
          <p:nvPr/>
        </p:nvSpPr>
        <p:spPr>
          <a:xfrm>
            <a:off x="1393560" y="3044880"/>
            <a:ext cx="774828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Retângulo 9"/>
          <p:cNvSpPr/>
          <p:nvPr/>
        </p:nvSpPr>
        <p:spPr>
          <a:xfrm>
            <a:off x="720000" y="1620000"/>
            <a:ext cx="7916760" cy="397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Retângulo 7"/>
          <p:cNvSpPr/>
          <p:nvPr/>
        </p:nvSpPr>
        <p:spPr>
          <a:xfrm>
            <a:off x="179640" y="1052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118" name="Picture 3" descr="C:\Users\saulo.lobo\Downloads\ilovepdf_extracted-pages\EX - SALDO.jpg"/>
          <p:cNvPicPr/>
          <p:nvPr/>
        </p:nvPicPr>
        <p:blipFill>
          <a:blip r:embed="rId3"/>
          <a:stretch/>
        </p:blipFill>
        <p:spPr>
          <a:xfrm>
            <a:off x="1036800" y="1340640"/>
            <a:ext cx="7070040" cy="4826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aixaDeTexto 41"/>
          <p:cNvSpPr/>
          <p:nvPr/>
        </p:nvSpPr>
        <p:spPr>
          <a:xfrm>
            <a:off x="323640" y="188640"/>
            <a:ext cx="849564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1800" spc="-41" strike="noStrike">
                <a:solidFill>
                  <a:srgbClr val="ffbf00"/>
                </a:solidFill>
                <a:latin typeface="Calibri"/>
                <a:ea typeface="DejaVu Sans"/>
              </a:rPr>
              <a:t>MODELO DE SALDO/EXTRATO APLICAÇÃO DA CONTA COFINANCIAMENTO ESTADUAL (ANTIGA PSB) PARA ENVIO AO FEAS  - PRAZO: 02/01/2025 A 17/01/2025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aixaDeTexto 42"/>
          <p:cNvSpPr/>
          <p:nvPr/>
        </p:nvSpPr>
        <p:spPr>
          <a:xfrm>
            <a:off x="501120" y="1886040"/>
            <a:ext cx="83196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2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Imagem 16" descr=""/>
          <p:cNvPicPr/>
          <p:nvPr/>
        </p:nvPicPr>
        <p:blipFill>
          <a:blip r:embed="rId2"/>
          <a:stretch/>
        </p:blipFill>
        <p:spPr>
          <a:xfrm>
            <a:off x="7308360" y="6381360"/>
            <a:ext cx="1660680" cy="333360"/>
          </a:xfrm>
          <a:prstGeom prst="rect">
            <a:avLst/>
          </a:prstGeom>
          <a:ln w="0">
            <a:noFill/>
          </a:ln>
        </p:spPr>
      </p:pic>
      <p:sp>
        <p:nvSpPr>
          <p:cNvPr id="122" name="CaixaDeTexto 43"/>
          <p:cNvSpPr/>
          <p:nvPr/>
        </p:nvSpPr>
        <p:spPr>
          <a:xfrm>
            <a:off x="1393560" y="3044880"/>
            <a:ext cx="774828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Retângulo 9"/>
          <p:cNvSpPr/>
          <p:nvPr/>
        </p:nvSpPr>
        <p:spPr>
          <a:xfrm>
            <a:off x="720000" y="1620000"/>
            <a:ext cx="7916760" cy="397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4" name="Picture 7" descr="C:\Users\saulo.lobo\Downloads\ilovepdf_extracted-pages\EX - EXTRATO.jpg"/>
          <p:cNvPicPr/>
          <p:nvPr/>
        </p:nvPicPr>
        <p:blipFill>
          <a:blip r:embed="rId3"/>
          <a:stretch/>
        </p:blipFill>
        <p:spPr>
          <a:xfrm>
            <a:off x="2143440" y="1196640"/>
            <a:ext cx="4856400" cy="5484960"/>
          </a:xfrm>
          <a:prstGeom prst="rect">
            <a:avLst/>
          </a:prstGeom>
          <a:ln w="0">
            <a:noFill/>
          </a:ln>
        </p:spPr>
      </p:pic>
      <p:sp>
        <p:nvSpPr>
          <p:cNvPr id="125" name="Retângulo 7"/>
          <p:cNvSpPr/>
          <p:nvPr/>
        </p:nvSpPr>
        <p:spPr>
          <a:xfrm>
            <a:off x="226440" y="908640"/>
            <a:ext cx="8690400" cy="939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pt-BR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aixaDeTexto 24"/>
          <p:cNvSpPr/>
          <p:nvPr/>
        </p:nvSpPr>
        <p:spPr>
          <a:xfrm>
            <a:off x="1080000" y="876240"/>
            <a:ext cx="77482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400" spc="-41" strike="noStrike" u="sng">
                <a:solidFill>
                  <a:srgbClr val="ffffff"/>
                </a:solidFill>
                <a:uFillTx/>
                <a:latin typeface="Calibri"/>
                <a:ea typeface="DejaVu Sans"/>
              </a:rPr>
              <a:t>FALE CONOSCO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aixaDeTexto 25"/>
          <p:cNvSpPr/>
          <p:nvPr/>
        </p:nvSpPr>
        <p:spPr>
          <a:xfrm>
            <a:off x="501120" y="1886040"/>
            <a:ext cx="831960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pt-BR" sz="14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8" name="Imagem 10" descr=""/>
          <p:cNvPicPr/>
          <p:nvPr/>
        </p:nvPicPr>
        <p:blipFill>
          <a:blip r:embed="rId2"/>
          <a:stretch/>
        </p:blipFill>
        <p:spPr>
          <a:xfrm>
            <a:off x="5413680" y="5945400"/>
            <a:ext cx="3251880" cy="648720"/>
          </a:xfrm>
          <a:prstGeom prst="rect">
            <a:avLst/>
          </a:prstGeom>
          <a:ln w="0">
            <a:noFill/>
          </a:ln>
        </p:spPr>
      </p:pic>
      <p:sp>
        <p:nvSpPr>
          <p:cNvPr id="129" name="CaixaDeTexto 26"/>
          <p:cNvSpPr/>
          <p:nvPr/>
        </p:nvSpPr>
        <p:spPr>
          <a:xfrm>
            <a:off x="259200" y="1731960"/>
            <a:ext cx="8561520" cy="46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FUNDO ESTADUAL DE ASSISTÊNCIA SOCIAL – FEAS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WHATSAAP – (62) 98169-4664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E-MAIL: 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ggfeas.seds@goias.gov.br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COMO ACESSAR PORTAL DA SEDS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 </a:t>
            </a: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https://goias.gov.br/social/cofinanciamento-estadual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COMO ACESSAR O SISTEMA SIGS-GO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https://suas.social.go.gov.br/sigsgo</a:t>
            </a:r>
            <a:r>
              <a:rPr b="0" lang="pt-BR" sz="2000" spc="-1" strike="noStrike">
                <a:solidFill>
                  <a:srgbClr val="ffc000"/>
                </a:solidFill>
                <a:latin typeface="Arial"/>
                <a:ea typeface="DejaVu Sans"/>
              </a:rPr>
              <a:t>/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2281</TotalTime>
  <Application>LibreOffice/7.5.1.2$Windows_X86_64 LibreOffice_project/fcbaee479e84c6cd81291587d2ee68cba099e129</Application>
  <AppVersion>15.0000</AppVersion>
  <Words>1142</Words>
  <Paragraphs>202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2022-11-03T23:49:17Z</dcterms:created>
  <dc:creator>GustavoDoo</dc:creator>
  <dc:description/>
  <dc:language>pt-BR</dc:language>
  <cp:lastModifiedBy/>
  <dcterms:modified xsi:type="dcterms:W3CDTF">2024-12-18T09:01:56Z</dcterms:modified>
  <cp:revision>135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Apresentação na tela (4:3)</vt:lpwstr>
  </property>
  <property fmtid="{D5CDD505-2E9C-101B-9397-08002B2CF9AE}" pid="3" name="Slides">
    <vt:i4>15</vt:i4>
  </property>
</Properties>
</file>