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18.xml" ContentType="application/vnd.openxmlformats-officedocument.theme+xml"/>
  <Override PartName="/ppt/slideLayouts/slideLayout24.xml" ContentType="application/vnd.openxmlformats-officedocument.presentationml.slideLayout+xml"/>
  <Override PartName="/ppt/theme/theme29.xml" ContentType="application/vnd.openxmlformats-officedocument.theme+xml"/>
  <Override PartName="/ppt/slideLayouts/slideLayout60.xml" ContentType="application/vnd.openxmlformats-officedocument.presentationml.slideLayout+xml"/>
  <Override PartName="/ppt/slideMasters/slideMaster33.xml" ContentType="application/vnd.openxmlformats-officedocument.presentationml.slideMaster+xml"/>
  <Override PartName="/ppt/tableStyles.xml" ContentType="application/vnd.openxmlformats-officedocument.presentationml.tableStyle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40.xml" ContentType="application/vnd.openxmlformats-officedocument.presentationml.slideMaster+xml"/>
  <Override PartName="/ppt/theme/theme14.xml" ContentType="application/vnd.openxmlformats-officedocument.theme+xml"/>
  <Override PartName="/ppt/theme/theme25.xml" ContentType="application/vnd.openxmlformats-officedocument.theme+xml"/>
  <Override PartName="/ppt/theme/theme21.xml" ContentType="application/vnd.openxmlformats-officedocument.theme+xml"/>
  <Override PartName="/ppt/theme/theme32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heme/theme19.xml" ContentType="application/vnd.openxmlformats-officedocument.theme+xml"/>
  <Override PartName="/ppt/slideLayouts/slideLayout32.xml" ContentType="application/vnd.openxmlformats-officedocument.presentationml.slideLayout+xml"/>
  <Override PartName="/ppt/theme/theme37.xml" ContentType="application/vnd.openxmlformats-officedocument.theme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Masters/slideMaster23.xml" ContentType="application/vnd.openxmlformats-officedocument.presentationml.slideMaster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theme/theme26.xml" ContentType="application/vnd.openxmlformats-officedocument.theme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theme/theme33.xml" ContentType="application/vnd.openxmlformats-officedocument.theme+xml"/>
  <Override PartName="/ppt/theme/theme22.xml" ContentType="application/vnd.openxmlformats-officedocument.theme+xml"/>
  <Override PartName="/ppt/theme/theme40.xml" ContentType="application/vnd.openxmlformats-officedocument.them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8.xml" ContentType="application/vnd.openxmlformats-officedocument.theme+xml"/>
  <Override PartName="/ppt/slideLayouts/slideLayout51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theme/theme27.xml" ContentType="application/vnd.openxmlformats-officedocument.theme+xml"/>
  <Override PartName="/ppt/slideLayouts/slideLayout4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Masters/slideMaster31.xml" ContentType="application/vnd.openxmlformats-officedocument.presentationml.slideMaster+xml"/>
  <Override PartName="/ppt/theme/theme23.xml" ContentType="application/vnd.openxmlformats-officedocument.theme+xml"/>
  <Override PartName="/ppt/theme/theme34.xml" ContentType="application/vnd.openxmlformats-officedocument.theme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Override PartName="/ppt/theme/theme41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heme/theme30.xml" ContentType="application/vnd.openxmlformats-officedocument.them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29.xml" ContentType="application/vnd.openxmlformats-officedocument.presentationml.slideMaster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9.xml" ContentType="application/vnd.openxmlformats-officedocument.theme+xml"/>
  <Override PartName="/ppt/slideLayouts/slideLayout63.xml" ContentType="application/vnd.openxmlformats-officedocument.presentationml.slideLayout+xml"/>
  <Default Extension="jpeg" ContentType="image/jpeg"/>
  <Override PartName="/ppt/slideMasters/slideMaster2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8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Layouts/slideLayout30.xml" ContentType="application/vnd.openxmlformats-officedocument.presentationml.slideLayout+xml"/>
  <Override PartName="/ppt/theme/theme35.xml" ContentType="application/vnd.openxmlformats-officedocument.theme+xml"/>
  <Override PartName="/ppt/slideMasters/slideMaster21.xml" ContentType="application/vnd.openxmlformats-officedocument.presentationml.slideMaster+xml"/>
  <Override PartName="/ppt/theme/theme24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theme/theme31.xml" ContentType="application/vnd.openxmlformats-officedocument.theme+xml"/>
  <Override PartName="/ppt/slides/slide8.xml" ContentType="application/vnd.openxmlformats-officedocument.presentationml.slide+xml"/>
  <Override PartName="/ppt/theme/theme20.xml" ContentType="application/vnd.openxmlformats-officedocument.them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Masters/slideMaster37.xml" ContentType="application/vnd.openxmlformats-officedocument.presentationml.slideMaster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Masters/slideMaster26.xml" ContentType="application/vnd.openxmlformats-officedocument.presentationml.slideMaster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6.xml" ContentType="application/vnd.openxmlformats-officedocument.them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  <p:sldMasterId id="2147483688" r:id="rId21"/>
    <p:sldMasterId id="2147483690" r:id="rId22"/>
    <p:sldMasterId id="2147483692" r:id="rId23"/>
    <p:sldMasterId id="2147483694" r:id="rId24"/>
    <p:sldMasterId id="2147483697" r:id="rId25"/>
    <p:sldMasterId id="2147483699" r:id="rId26"/>
    <p:sldMasterId id="2147483701" r:id="rId27"/>
    <p:sldMasterId id="2147483708" r:id="rId28"/>
    <p:sldMasterId id="2147483710" r:id="rId29"/>
    <p:sldMasterId id="2147483712" r:id="rId30"/>
    <p:sldMasterId id="2147483714" r:id="rId31"/>
    <p:sldMasterId id="2147483716" r:id="rId32"/>
    <p:sldMasterId id="2147483718" r:id="rId33"/>
    <p:sldMasterId id="2147483720" r:id="rId34"/>
    <p:sldMasterId id="2147483722" r:id="rId35"/>
    <p:sldMasterId id="2147483724" r:id="rId36"/>
    <p:sldMasterId id="2147483726" r:id="rId37"/>
    <p:sldMasterId id="2147483728" r:id="rId38"/>
    <p:sldMasterId id="2147483741" r:id="rId39"/>
    <p:sldMasterId id="2147483754" r:id="rId40"/>
  </p:sldMasterIdLst>
  <p:notesMasterIdLst>
    <p:notesMasterId r:id="rId97"/>
  </p:notesMasterIdLst>
  <p:sldIdLst>
    <p:sldId id="256" r:id="rId41"/>
    <p:sldId id="257" r:id="rId42"/>
    <p:sldId id="258" r:id="rId43"/>
    <p:sldId id="259" r:id="rId44"/>
    <p:sldId id="260" r:id="rId45"/>
    <p:sldId id="261" r:id="rId46"/>
    <p:sldId id="262" r:id="rId47"/>
    <p:sldId id="272" r:id="rId48"/>
    <p:sldId id="275" r:id="rId49"/>
    <p:sldId id="278" r:id="rId50"/>
    <p:sldId id="281" r:id="rId51"/>
    <p:sldId id="284" r:id="rId52"/>
    <p:sldId id="287" r:id="rId53"/>
    <p:sldId id="290" r:id="rId54"/>
    <p:sldId id="293" r:id="rId55"/>
    <p:sldId id="296" r:id="rId56"/>
    <p:sldId id="299" r:id="rId57"/>
    <p:sldId id="302" r:id="rId58"/>
    <p:sldId id="305" r:id="rId59"/>
    <p:sldId id="308" r:id="rId60"/>
    <p:sldId id="311" r:id="rId61"/>
    <p:sldId id="314" r:id="rId62"/>
    <p:sldId id="317" r:id="rId63"/>
    <p:sldId id="320" r:id="rId64"/>
    <p:sldId id="323" r:id="rId65"/>
    <p:sldId id="326" r:id="rId66"/>
    <p:sldId id="329" r:id="rId67"/>
    <p:sldId id="332" r:id="rId68"/>
    <p:sldId id="335" r:id="rId69"/>
    <p:sldId id="338" r:id="rId70"/>
    <p:sldId id="341" r:id="rId71"/>
    <p:sldId id="344" r:id="rId72"/>
    <p:sldId id="347" r:id="rId73"/>
    <p:sldId id="350" r:id="rId74"/>
    <p:sldId id="353" r:id="rId75"/>
    <p:sldId id="356" r:id="rId76"/>
    <p:sldId id="359" r:id="rId77"/>
    <p:sldId id="362" r:id="rId78"/>
    <p:sldId id="365" r:id="rId79"/>
    <p:sldId id="368" r:id="rId80"/>
    <p:sldId id="371" r:id="rId81"/>
    <p:sldId id="374" r:id="rId82"/>
    <p:sldId id="377" r:id="rId83"/>
    <p:sldId id="380" r:id="rId84"/>
    <p:sldId id="383" r:id="rId85"/>
    <p:sldId id="386" r:id="rId86"/>
    <p:sldId id="389" r:id="rId87"/>
    <p:sldId id="392" r:id="rId88"/>
    <p:sldId id="395" r:id="rId89"/>
    <p:sldId id="398" r:id="rId90"/>
    <p:sldId id="401" r:id="rId91"/>
    <p:sldId id="404" r:id="rId92"/>
    <p:sldId id="407" r:id="rId93"/>
    <p:sldId id="410" r:id="rId94"/>
    <p:sldId id="413" r:id="rId95"/>
    <p:sldId id="416" r:id="rId96"/>
  </p:sldIdLst>
  <p:sldSz cx="10223500" cy="5149850"/>
  <p:notesSz cx="7559675" cy="10691813"/>
  <p:custDataLst>
    <p:tags r:id="rId98"/>
  </p:custData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-1176" y="-528"/>
      </p:cViewPr>
      <p:guideLst>
        <p:guide orient="horz" pos="1622"/>
        <p:guide pos="32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" Target="slides/slide2.xml"/><Relationship Id="rId47" Type="http://schemas.openxmlformats.org/officeDocument/2006/relationships/slide" Target="slides/slide7.xml"/><Relationship Id="rId50" Type="http://schemas.openxmlformats.org/officeDocument/2006/relationships/slide" Target="slides/slide10.xml"/><Relationship Id="rId55" Type="http://schemas.openxmlformats.org/officeDocument/2006/relationships/slide" Target="slides/slide15.xml"/><Relationship Id="rId63" Type="http://schemas.openxmlformats.org/officeDocument/2006/relationships/slide" Target="slides/slide23.xml"/><Relationship Id="rId68" Type="http://schemas.openxmlformats.org/officeDocument/2006/relationships/slide" Target="slides/slide28.xml"/><Relationship Id="rId76" Type="http://schemas.openxmlformats.org/officeDocument/2006/relationships/slide" Target="slides/slide36.xml"/><Relationship Id="rId84" Type="http://schemas.openxmlformats.org/officeDocument/2006/relationships/slide" Target="slides/slide44.xml"/><Relationship Id="rId89" Type="http://schemas.openxmlformats.org/officeDocument/2006/relationships/slide" Target="slides/slide49.xml"/><Relationship Id="rId97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1.xml"/><Relationship Id="rId92" Type="http://schemas.openxmlformats.org/officeDocument/2006/relationships/slide" Target="slides/slide5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" Target="slides/slide5.xml"/><Relationship Id="rId53" Type="http://schemas.openxmlformats.org/officeDocument/2006/relationships/slide" Target="slides/slide13.xml"/><Relationship Id="rId58" Type="http://schemas.openxmlformats.org/officeDocument/2006/relationships/slide" Target="slides/slide18.xml"/><Relationship Id="rId66" Type="http://schemas.openxmlformats.org/officeDocument/2006/relationships/slide" Target="slides/slide26.xml"/><Relationship Id="rId74" Type="http://schemas.openxmlformats.org/officeDocument/2006/relationships/slide" Target="slides/slide34.xml"/><Relationship Id="rId79" Type="http://schemas.openxmlformats.org/officeDocument/2006/relationships/slide" Target="slides/slide39.xml"/><Relationship Id="rId87" Type="http://schemas.openxmlformats.org/officeDocument/2006/relationships/slide" Target="slides/slide47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21.xml"/><Relationship Id="rId82" Type="http://schemas.openxmlformats.org/officeDocument/2006/relationships/slide" Target="slides/slide42.xml"/><Relationship Id="rId90" Type="http://schemas.openxmlformats.org/officeDocument/2006/relationships/slide" Target="slides/slide50.xml"/><Relationship Id="rId95" Type="http://schemas.openxmlformats.org/officeDocument/2006/relationships/slide" Target="slides/slide5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" Target="slides/slide3.xml"/><Relationship Id="rId48" Type="http://schemas.openxmlformats.org/officeDocument/2006/relationships/slide" Target="slides/slide8.xml"/><Relationship Id="rId56" Type="http://schemas.openxmlformats.org/officeDocument/2006/relationships/slide" Target="slides/slide16.xml"/><Relationship Id="rId64" Type="http://schemas.openxmlformats.org/officeDocument/2006/relationships/slide" Target="slides/slide24.xml"/><Relationship Id="rId69" Type="http://schemas.openxmlformats.org/officeDocument/2006/relationships/slide" Target="slides/slide29.xml"/><Relationship Id="rId77" Type="http://schemas.openxmlformats.org/officeDocument/2006/relationships/slide" Target="slides/slide37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1.xml"/><Relationship Id="rId72" Type="http://schemas.openxmlformats.org/officeDocument/2006/relationships/slide" Target="slides/slide32.xml"/><Relationship Id="rId80" Type="http://schemas.openxmlformats.org/officeDocument/2006/relationships/slide" Target="slides/slide40.xml"/><Relationship Id="rId85" Type="http://schemas.openxmlformats.org/officeDocument/2006/relationships/slide" Target="slides/slide45.xml"/><Relationship Id="rId93" Type="http://schemas.openxmlformats.org/officeDocument/2006/relationships/slide" Target="slides/slide53.xml"/><Relationship Id="rId98" Type="http://schemas.openxmlformats.org/officeDocument/2006/relationships/tags" Target="tags/tag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" Target="slides/slide6.xml"/><Relationship Id="rId59" Type="http://schemas.openxmlformats.org/officeDocument/2006/relationships/slide" Target="slides/slide19.xml"/><Relationship Id="rId67" Type="http://schemas.openxmlformats.org/officeDocument/2006/relationships/slide" Target="slides/slide2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.xml"/><Relationship Id="rId54" Type="http://schemas.openxmlformats.org/officeDocument/2006/relationships/slide" Target="slides/slide14.xml"/><Relationship Id="rId62" Type="http://schemas.openxmlformats.org/officeDocument/2006/relationships/slide" Target="slides/slide22.xml"/><Relationship Id="rId70" Type="http://schemas.openxmlformats.org/officeDocument/2006/relationships/slide" Target="slides/slide30.xml"/><Relationship Id="rId75" Type="http://schemas.openxmlformats.org/officeDocument/2006/relationships/slide" Target="slides/slide35.xml"/><Relationship Id="rId83" Type="http://schemas.openxmlformats.org/officeDocument/2006/relationships/slide" Target="slides/slide43.xml"/><Relationship Id="rId88" Type="http://schemas.openxmlformats.org/officeDocument/2006/relationships/slide" Target="slides/slide48.xml"/><Relationship Id="rId91" Type="http://schemas.openxmlformats.org/officeDocument/2006/relationships/slide" Target="slides/slide51.xml"/><Relationship Id="rId96" Type="http://schemas.openxmlformats.org/officeDocument/2006/relationships/slide" Target="slides/slide5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9.xml"/><Relationship Id="rId57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4.xml"/><Relationship Id="rId52" Type="http://schemas.openxmlformats.org/officeDocument/2006/relationships/slide" Target="slides/slide12.xml"/><Relationship Id="rId60" Type="http://schemas.openxmlformats.org/officeDocument/2006/relationships/slide" Target="slides/slide20.xml"/><Relationship Id="rId65" Type="http://schemas.openxmlformats.org/officeDocument/2006/relationships/slide" Target="slides/slide25.xml"/><Relationship Id="rId73" Type="http://schemas.openxmlformats.org/officeDocument/2006/relationships/slide" Target="slides/slide33.xml"/><Relationship Id="rId78" Type="http://schemas.openxmlformats.org/officeDocument/2006/relationships/slide" Target="slides/slide38.xml"/><Relationship Id="rId81" Type="http://schemas.openxmlformats.org/officeDocument/2006/relationships/slide" Target="slides/slide41.xml"/><Relationship Id="rId86" Type="http://schemas.openxmlformats.org/officeDocument/2006/relationships/slide" Target="slides/slide46.xml"/><Relationship Id="rId94" Type="http://schemas.openxmlformats.org/officeDocument/2006/relationships/slide" Target="slides/slide54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0713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791200" y="0"/>
            <a:ext cx="4430713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11654-278F-4C4A-8FE8-C57473848E5C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194050" y="385763"/>
            <a:ext cx="3835400" cy="1931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022350" y="2446338"/>
            <a:ext cx="8178800" cy="231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4430713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791200" y="4891088"/>
            <a:ext cx="4430713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19D4D-9130-4BFE-A3F4-E6E393CA75F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b="1"/>
              <a:t>OBS: O risco será retirado da matriz, após análise do comitê setorial.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8DE3D-5C9D-4A86-8B7C-3032F90A9E0F}" type="slidenum">
              <a:rPr lang="pt-BR" smtClean="0"/>
              <a:pPr/>
              <a:t>27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1760" y="1336320"/>
            <a:ext cx="7295400" cy="3607920"/>
          </a:xfrm>
          <a:prstGeom prst="rect">
            <a:avLst/>
          </a:prstGeom>
          <a:ln w="0">
            <a:noFill/>
          </a:ln>
        </p:spPr>
      </p:sp>
      <p:sp>
        <p:nvSpPr>
          <p:cNvPr id="461" name="PlaceHolder 2"/>
          <p:cNvSpPr>
            <a:spLocks noGrp="1"/>
          </p:cNvSpPr>
          <p:nvPr>
            <p:ph type="body" idx="149"/>
          </p:nvPr>
        </p:nvSpPr>
        <p:spPr>
          <a:xfrm>
            <a:off x="755640" y="5145120"/>
            <a:ext cx="6047280" cy="4209120"/>
          </a:xfrm>
          <a:prstGeom prst="rect">
            <a:avLst/>
          </a:prstGeom>
          <a:noFill/>
          <a:ln w="0">
            <a:noFill/>
          </a:ln>
        </p:spPr>
        <p:txBody>
          <a:bodyPr lIns="86760" tIns="43560" rIns="86760" bIns="43560" anchor="t">
            <a:noAutofit/>
          </a:bodyPr>
          <a:lstStyle/>
          <a:p>
            <a:pPr marL="216000" indent="-21600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3"/>
          <p:cNvSpPr>
            <a:spLocks noGrp="1"/>
          </p:cNvSpPr>
          <p:nvPr>
            <p:ph type="sldNum" idx="148"/>
          </p:nvPr>
        </p:nvSpPr>
        <p:spPr>
          <a:xfrm>
            <a:off x="4281120" y="10155600"/>
            <a:ext cx="3275640" cy="535680"/>
          </a:xfrm>
          <a:prstGeom prst="rect">
            <a:avLst/>
          </a:prstGeom>
          <a:noFill/>
          <a:ln w="0">
            <a:noFill/>
          </a:ln>
        </p:spPr>
        <p:txBody>
          <a:bodyPr lIns="86760" tIns="43560" rIns="86760" bIns="4356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1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03785-2159-4495-9399-16A496C5C237}" type="slidenum">
              <a:rPr lang="pt-BR" sz="1100" b="0" strike="noStrike" spc="-1">
                <a:solidFill>
                  <a:schemeClr val="dk1"/>
                </a:solidFill>
                <a:latin typeface="+mn-lt"/>
                <a:ea typeface="+mn-ea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42</a:t>
            </a:fld>
            <a:endParaRPr lang="pt-BR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FCA858E-85CA-48EA-B21B-C9D4CBBFF6BB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idx="7"/>
          </p:nvPr>
        </p:nvSpPr>
        <p:spPr>
          <a:xfrm>
            <a:off x="510840" y="120492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idx="8"/>
          </p:nvPr>
        </p:nvSpPr>
        <p:spPr>
          <a:xfrm>
            <a:off x="510840" y="276480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5DE6B8-AF62-4EC5-9DC3-3CE18753C5E8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idx="13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idx="14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idx="15"/>
          </p:nvPr>
        </p:nvSpPr>
        <p:spPr>
          <a:xfrm>
            <a:off x="51084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idx="16"/>
          </p:nvPr>
        </p:nvSpPr>
        <p:spPr>
          <a:xfrm>
            <a:off x="522576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01B7F6A-CE2F-46B0-9EE6-B6DEC14A70FA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78A8FE8-3E64-4E08-81FF-852A39FD9869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idx="16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DA89B41-9709-43AF-81F7-D5F4953E94C1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idx="19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1598ABED-C213-4702-8768-9934CCDC33D2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idx="22"/>
          </p:nvPr>
        </p:nvSpPr>
        <p:spPr>
          <a:xfrm>
            <a:off x="51084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idx="23"/>
          </p:nvPr>
        </p:nvSpPr>
        <p:spPr>
          <a:xfrm>
            <a:off x="522576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C13FC750-8B0B-4BBA-ABCF-C16D6087A3D1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2783A1E9-2823-4B4A-8864-8BD563418AC1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A4441F42-760A-4A7A-91D4-BC6CB46C0D80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idx="31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idx="32"/>
          </p:nvPr>
        </p:nvSpPr>
        <p:spPr>
          <a:xfrm>
            <a:off x="522576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idx="33"/>
          </p:nvPr>
        </p:nvSpPr>
        <p:spPr>
          <a:xfrm>
            <a:off x="51084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34C92727-41C0-425E-8455-5EF597CAF19A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idx="34"/>
          </p:nvPr>
        </p:nvSpPr>
        <p:spPr>
          <a:xfrm>
            <a:off x="51084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idx="35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idx="36"/>
          </p:nvPr>
        </p:nvSpPr>
        <p:spPr>
          <a:xfrm>
            <a:off x="522576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A0DD3C00-BC3E-45EC-B8FC-4E88CD118A14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idx="37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idx="38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idx="39"/>
          </p:nvPr>
        </p:nvSpPr>
        <p:spPr>
          <a:xfrm>
            <a:off x="510840" y="276480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7DF19C84-6C3D-41FD-9CDB-8FACA4E74CF0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0D0B6C81-493F-4897-B3A7-BD2FA10A794A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Padrã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idx="43"/>
          </p:nvPr>
        </p:nvSpPr>
        <p:spPr>
          <a:xfrm>
            <a:off x="510840" y="120492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idx="44"/>
          </p:nvPr>
        </p:nvSpPr>
        <p:spPr>
          <a:xfrm>
            <a:off x="510840" y="276480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1"/>
          </p:nvPr>
        </p:nvSpPr>
        <p:spPr/>
        <p:txBody>
          <a:bodyPr/>
          <a:lstStyle/>
          <a:p>
            <a:fld id="{D13D213E-DF1B-4BCA-9A9C-31F3343B3B9A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Padrã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idx="46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idx="47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idx="48"/>
          </p:nvPr>
        </p:nvSpPr>
        <p:spPr>
          <a:xfrm>
            <a:off x="51084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idx="49"/>
          </p:nvPr>
        </p:nvSpPr>
        <p:spPr>
          <a:xfrm>
            <a:off x="522576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4"/>
          </p:nvPr>
        </p:nvSpPr>
        <p:spPr/>
        <p:txBody>
          <a:bodyPr/>
          <a:lstStyle/>
          <a:p>
            <a:fld id="{1B0E78C8-C3C2-4BDB-8687-E75C323DCF23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7"/>
          </p:nvPr>
        </p:nvSpPr>
        <p:spPr/>
        <p:txBody>
          <a:bodyPr/>
          <a:lstStyle/>
          <a:p>
            <a:fld id="{AFEA10A7-2525-4021-B400-9F130136BF2A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8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adrã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idx="52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0"/>
          </p:nvPr>
        </p:nvSpPr>
        <p:spPr/>
        <p:txBody>
          <a:bodyPr/>
          <a:lstStyle/>
          <a:p>
            <a:fld id="{6892547F-536C-43AE-81E6-FDB666FC768E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drã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idx="55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fld id="{43B300E9-5B0F-4E03-99F5-5E144B80CF76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4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drã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idx="58"/>
          </p:nvPr>
        </p:nvSpPr>
        <p:spPr>
          <a:xfrm>
            <a:off x="51084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idx="59"/>
          </p:nvPr>
        </p:nvSpPr>
        <p:spPr>
          <a:xfrm>
            <a:off x="522576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6"/>
          </p:nvPr>
        </p:nvSpPr>
        <p:spPr/>
        <p:txBody>
          <a:bodyPr/>
          <a:lstStyle/>
          <a:p>
            <a:fld id="{B73C35CA-5501-4597-B115-94C9192AA2D2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57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adrã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9"/>
          </p:nvPr>
        </p:nvSpPr>
        <p:spPr/>
        <p:txBody>
          <a:bodyPr/>
          <a:lstStyle/>
          <a:p>
            <a:fld id="{EE4ECC2C-22DD-4D27-A9ED-4494B6D5EBDA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0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2"/>
          </p:nvPr>
        </p:nvSpPr>
        <p:spPr/>
        <p:txBody>
          <a:bodyPr/>
          <a:lstStyle/>
          <a:p>
            <a:fld id="{F41A2964-7985-42BA-807C-52EB18BAB0D4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Padrã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idx="67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idx="68"/>
          </p:nvPr>
        </p:nvSpPr>
        <p:spPr>
          <a:xfrm>
            <a:off x="522576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idx="69"/>
          </p:nvPr>
        </p:nvSpPr>
        <p:spPr>
          <a:xfrm>
            <a:off x="51084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5"/>
          </p:nvPr>
        </p:nvSpPr>
        <p:spPr/>
        <p:txBody>
          <a:bodyPr/>
          <a:lstStyle/>
          <a:p>
            <a:fld id="{346E2052-6FF0-41B0-92AF-FC664A70B4A8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Padrã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idx="70"/>
          </p:nvPr>
        </p:nvSpPr>
        <p:spPr>
          <a:xfrm>
            <a:off x="51084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idx="71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idx="72"/>
          </p:nvPr>
        </p:nvSpPr>
        <p:spPr>
          <a:xfrm>
            <a:off x="522576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8"/>
          </p:nvPr>
        </p:nvSpPr>
        <p:spPr/>
        <p:txBody>
          <a:bodyPr/>
          <a:lstStyle/>
          <a:p>
            <a:fld id="{FD91D589-A677-4DE8-B4FF-A49BAC2ECF3F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9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Padrã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idx="73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idx="74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idx="75"/>
          </p:nvPr>
        </p:nvSpPr>
        <p:spPr>
          <a:xfrm>
            <a:off x="510840" y="276480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1"/>
          </p:nvPr>
        </p:nvSpPr>
        <p:spPr/>
        <p:txBody>
          <a:bodyPr/>
          <a:lstStyle/>
          <a:p>
            <a:fld id="{5C07F2E4-F6D8-4D87-BC41-D05AC22FAFC6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96245C39-C971-4D0D-830E-2DA55276437B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fld id="{466F1958-5453-44FF-94EF-6EE7C758BEBD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B578C3BA-F504-4210-969C-79B4421782F5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46805" y="1629613"/>
            <a:ext cx="3929888" cy="560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33525" y="2883916"/>
            <a:ext cx="715645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1175" y="1184465"/>
            <a:ext cx="4447222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65102" y="1184465"/>
            <a:ext cx="4447222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A746242-14AB-4035-8D24-4CBA2C3601D5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930B5935-77D6-4E33-9905-17FE5735D600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fld id="{66B07B7C-7EB5-4F40-9114-B812031097F0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1892749B-0974-492C-8D41-4591914F8E56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fld id="{66497078-4479-4F69-A614-DCFD558CC34B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lstStyle/>
          <a:p>
            <a:fld id="{489C84B5-24B2-460B-97A0-D0E199B34FE7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lstStyle/>
          <a:p>
            <a:fld id="{3FAF3CAD-D95D-4984-A766-F82DF5C2A08D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360E200-D81B-4C5B-8BD8-EC73EF3EF990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B7649389-A4C5-43AF-8E65-B0C16995E7D2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16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idx="4"/>
          </p:nvPr>
        </p:nvSpPr>
        <p:spPr>
          <a:xfrm>
            <a:off x="510840" y="1204920"/>
            <a:ext cx="9200160" cy="298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A34D20E-793B-454A-A0F7-A5C675F30585}" type="slidenum">
              <a:rPr/>
              <a:pPr/>
              <a:t>‹nº›</a:t>
            </a:fld>
            <a:endParaRPr/>
          </a:p>
        </p:txBody>
      </p:sp>
      <p:sp>
        <p:nvSpPr>
          <p:cNvPr id="8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16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idx="16"/>
          </p:nvPr>
        </p:nvSpPr>
        <p:spPr>
          <a:xfrm>
            <a:off x="510840" y="1204920"/>
            <a:ext cx="9200160" cy="298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D251277A-6BF4-4F84-B953-E6EC7617D445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EA85258-949E-4F17-B16F-6AD297E67677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 idx="4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F53D3C-787B-44FA-B2F5-C26459A787EA}" type="slidenum">
              <a:rPr/>
              <a:pPr/>
              <a:t>‹nº›</a:t>
            </a:fld>
            <a:endParaRPr/>
          </a:p>
        </p:txBody>
      </p:sp>
      <p:sp>
        <p:nvSpPr>
          <p:cNvPr id="8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idx="4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8001DD1-4017-4F73-A430-1817CE66CEAE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idx="4"/>
          </p:nvPr>
        </p:nvSpPr>
        <p:spPr>
          <a:xfrm>
            <a:off x="51084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idx="5"/>
          </p:nvPr>
        </p:nvSpPr>
        <p:spPr>
          <a:xfrm>
            <a:off x="522576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63339DE-F5C2-4D66-9C80-462866CBC001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B620121-7EF0-4A93-8D65-7744584E5FB4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10840" y="205200"/>
            <a:ext cx="9200880" cy="398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1E2FED5-2F66-4D5D-A4BA-C1615E769C03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idx="4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idx="5"/>
          </p:nvPr>
        </p:nvSpPr>
        <p:spPr>
          <a:xfrm>
            <a:off x="522576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idx="6"/>
          </p:nvPr>
        </p:nvSpPr>
        <p:spPr>
          <a:xfrm>
            <a:off x="51084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CCF62CF-B03C-4469-B138-EC66AE7136E9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idx="4"/>
          </p:nvPr>
        </p:nvSpPr>
        <p:spPr>
          <a:xfrm>
            <a:off x="51084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idx="5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idx="6"/>
          </p:nvPr>
        </p:nvSpPr>
        <p:spPr>
          <a:xfrm>
            <a:off x="522576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DF1C9BA-2DA3-489A-996E-BAD5560EA5AC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idx="4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idx="5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idx="6"/>
          </p:nvPr>
        </p:nvSpPr>
        <p:spPr>
          <a:xfrm>
            <a:off x="510840" y="276480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B67AAB7-1272-448F-A130-71ACFCF2F86A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idx="4"/>
          </p:nvPr>
        </p:nvSpPr>
        <p:spPr>
          <a:xfrm>
            <a:off x="510840" y="120492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idx="5"/>
          </p:nvPr>
        </p:nvSpPr>
        <p:spPr>
          <a:xfrm>
            <a:off x="510840" y="276480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293AF9E-9026-4431-BEF6-B7428D0C1B9A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idx="4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idx="5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idx="6"/>
          </p:nvPr>
        </p:nvSpPr>
        <p:spPr>
          <a:xfrm>
            <a:off x="51084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idx="7"/>
          </p:nvPr>
        </p:nvSpPr>
        <p:spPr>
          <a:xfrm>
            <a:off x="522576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1473CC6-12AE-452C-88D1-D095DF0B117C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idx="4"/>
          </p:nvPr>
        </p:nvSpPr>
        <p:spPr>
          <a:xfrm>
            <a:off x="510840" y="120492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idx="5"/>
          </p:nvPr>
        </p:nvSpPr>
        <p:spPr>
          <a:xfrm>
            <a:off x="3621960" y="120492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idx="6"/>
          </p:nvPr>
        </p:nvSpPr>
        <p:spPr>
          <a:xfrm>
            <a:off x="6732720" y="120492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idx="7"/>
          </p:nvPr>
        </p:nvSpPr>
        <p:spPr>
          <a:xfrm>
            <a:off x="510840" y="276480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idx="8"/>
          </p:nvPr>
        </p:nvSpPr>
        <p:spPr>
          <a:xfrm>
            <a:off x="3621960" y="276480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idx="9"/>
          </p:nvPr>
        </p:nvSpPr>
        <p:spPr>
          <a:xfrm>
            <a:off x="6732720" y="276480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334E987-EB50-4931-AE6D-7921A0749795}" type="slidenum">
              <a:rPr/>
              <a:pPr/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4C3F884-F31D-42B2-9831-5FC63522BC4B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 idx="7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B5C97E9-F020-4079-A8A5-121658E34BD3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idx="7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4BD070-177F-47EE-8307-727962995673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idx="7"/>
          </p:nvPr>
        </p:nvSpPr>
        <p:spPr>
          <a:xfrm>
            <a:off x="51084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idx="8"/>
          </p:nvPr>
        </p:nvSpPr>
        <p:spPr>
          <a:xfrm>
            <a:off x="522576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46F14E7-FEE2-4337-8BBD-1829B896B167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2B5E567-21EC-44B6-AA03-20985AD1A9B7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510840" y="205200"/>
            <a:ext cx="9200880" cy="398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61EA40C-1CAE-435A-861C-2F8011EE731B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idx="7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idx="8"/>
          </p:nvPr>
        </p:nvSpPr>
        <p:spPr>
          <a:xfrm>
            <a:off x="522576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idx="9"/>
          </p:nvPr>
        </p:nvSpPr>
        <p:spPr>
          <a:xfrm>
            <a:off x="51084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40DD85A-FBC3-46E7-AB0E-C163DE37E027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idx="7"/>
          </p:nvPr>
        </p:nvSpPr>
        <p:spPr>
          <a:xfrm>
            <a:off x="510840" y="1204920"/>
            <a:ext cx="448992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idx="8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idx="9"/>
          </p:nvPr>
        </p:nvSpPr>
        <p:spPr>
          <a:xfrm>
            <a:off x="522576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27CFD7E-89D2-4A68-8368-D7D68B97E1EF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idx="7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idx="8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idx="9"/>
          </p:nvPr>
        </p:nvSpPr>
        <p:spPr>
          <a:xfrm>
            <a:off x="510840" y="276480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19514DA-2ACC-44EF-A829-2BCA15CDF00D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idx="7"/>
          </p:nvPr>
        </p:nvSpPr>
        <p:spPr>
          <a:xfrm>
            <a:off x="510840" y="120492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idx="8"/>
          </p:nvPr>
        </p:nvSpPr>
        <p:spPr>
          <a:xfrm>
            <a:off x="510840" y="2764800"/>
            <a:ext cx="920088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BE68364-651E-421E-96BB-0BB8C31FA062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idx="7"/>
          </p:nvPr>
        </p:nvSpPr>
        <p:spPr>
          <a:xfrm>
            <a:off x="51084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idx="8"/>
          </p:nvPr>
        </p:nvSpPr>
        <p:spPr>
          <a:xfrm>
            <a:off x="5225760" y="120492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idx="9"/>
          </p:nvPr>
        </p:nvSpPr>
        <p:spPr>
          <a:xfrm>
            <a:off x="51084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idx="13"/>
          </p:nvPr>
        </p:nvSpPr>
        <p:spPr>
          <a:xfrm>
            <a:off x="5225760" y="2764800"/>
            <a:ext cx="448992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472D5F5-0FA6-4495-832A-19C4622CC7A5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idx="7"/>
          </p:nvPr>
        </p:nvSpPr>
        <p:spPr>
          <a:xfrm>
            <a:off x="510840" y="120492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idx="8"/>
          </p:nvPr>
        </p:nvSpPr>
        <p:spPr>
          <a:xfrm>
            <a:off x="3621960" y="120492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idx="9"/>
          </p:nvPr>
        </p:nvSpPr>
        <p:spPr>
          <a:xfrm>
            <a:off x="6732720" y="120492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idx="13"/>
          </p:nvPr>
        </p:nvSpPr>
        <p:spPr>
          <a:xfrm>
            <a:off x="510840" y="276480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idx="14"/>
          </p:nvPr>
        </p:nvSpPr>
        <p:spPr>
          <a:xfrm>
            <a:off x="3621960" y="276480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idx="15"/>
          </p:nvPr>
        </p:nvSpPr>
        <p:spPr>
          <a:xfrm>
            <a:off x="6732720" y="2764800"/>
            <a:ext cx="2962440" cy="142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EEAC255-4667-40F5-BEB6-D47C68776B1A}" type="slidenum">
              <a:rPr/>
              <a:pPr/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28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34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5.xml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6.xml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7.xml"/></Relationships>
</file>

<file path=ppt/slideMasters/_rels/slideMaster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3.xml"/><Relationship Id="rId1" Type="http://schemas.openxmlformats.org/officeDocument/2006/relationships/slideLayout" Target="../slideLayouts/slideLayout38.xml"/></Relationships>
</file>

<file path=ppt/slideMasters/_rels/slideMaster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4.xml"/><Relationship Id="rId1" Type="http://schemas.openxmlformats.org/officeDocument/2006/relationships/slideLayout" Target="../slideLayouts/slideLayout39.xml"/></Relationships>
</file>

<file path=ppt/slideMasters/_rels/slideMaster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40.xml"/></Relationships>
</file>

<file path=ppt/slideMasters/_rels/slideMaster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6.xml"/><Relationship Id="rId1" Type="http://schemas.openxmlformats.org/officeDocument/2006/relationships/slideLayout" Target="../slideLayouts/slideLayout41.xml"/></Relationships>
</file>

<file path=ppt/slideMasters/_rels/slideMaster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7.xml"/><Relationship Id="rId1" Type="http://schemas.openxmlformats.org/officeDocument/2006/relationships/slideLayout" Target="../slideLayouts/slideLayout42.xml"/></Relationships>
</file>

<file path=ppt/slideMasters/_rels/slideMaster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43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.png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40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ftr" idx="1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ldNum" idx="2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A8A0AE82-D68B-445D-9FD9-1FC19B2934E0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 idx="3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5" name="PlaceHolder 5"/>
          <p:cNvSpPr>
            <a:spLocks noGrp="1"/>
          </p:cNvSpPr>
          <p:nvPr>
            <p:ph type="body" idx="4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 idx="7"/>
          </p:nvPr>
        </p:nvSpPr>
        <p:spPr>
          <a:xfrm>
            <a:off x="510840" y="1204920"/>
            <a:ext cx="920052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body" idx="8"/>
          </p:nvPr>
        </p:nvSpPr>
        <p:spPr>
          <a:xfrm>
            <a:off x="510840" y="2764800"/>
            <a:ext cx="920052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ftr" idx="4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5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95A28C43-2A54-4034-A450-BF5B7DCC234C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dt" idx="6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 idx="10"/>
          </p:nvPr>
        </p:nvSpPr>
        <p:spPr>
          <a:xfrm>
            <a:off x="51084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body" idx="11"/>
          </p:nvPr>
        </p:nvSpPr>
        <p:spPr>
          <a:xfrm>
            <a:off x="522576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20" name="PlaceHolder 4"/>
          <p:cNvSpPr>
            <a:spLocks noGrp="1"/>
          </p:cNvSpPr>
          <p:nvPr>
            <p:ph type="body" idx="12"/>
          </p:nvPr>
        </p:nvSpPr>
        <p:spPr>
          <a:xfrm>
            <a:off x="510840" y="276480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body" idx="13"/>
          </p:nvPr>
        </p:nvSpPr>
        <p:spPr>
          <a:xfrm>
            <a:off x="5225760" y="276480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22" name="PlaceHolder 6"/>
          <p:cNvSpPr>
            <a:spLocks noGrp="1"/>
          </p:cNvSpPr>
          <p:nvPr>
            <p:ph type="ftr" idx="7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7"/>
          <p:cNvSpPr>
            <a:spLocks noGrp="1"/>
          </p:cNvSpPr>
          <p:nvPr>
            <p:ph type="sldNum" idx="8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104472F2-0C2E-48CF-9578-0F4D89C591CF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8"/>
          <p:cNvSpPr>
            <a:spLocks noGrp="1"/>
          </p:cNvSpPr>
          <p:nvPr>
            <p:ph type="dt" idx="9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/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ftr" idx="10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ldNum" idx="11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E906460C-121C-4FCD-8721-2CA1D415566E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dt" idx="12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36" name="PlaceHolder 2"/>
          <p:cNvSpPr>
            <a:spLocks noGrp="1"/>
          </p:cNvSpPr>
          <p:nvPr>
            <p:ph type="body" idx="16"/>
          </p:nvPr>
        </p:nvSpPr>
        <p:spPr>
          <a:xfrm>
            <a:off x="510840" y="1204920"/>
            <a:ext cx="920052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ftr" idx="13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sldNum" idx="14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9D684794-A583-4CB3-8E32-FA56D8731711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dt" idx="15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ransition/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body" idx="19"/>
          </p:nvPr>
        </p:nvSpPr>
        <p:spPr>
          <a:xfrm>
            <a:off x="510840" y="1204920"/>
            <a:ext cx="920052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ftr" idx="16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sldNum" idx="17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56AE5E2F-E701-4DF3-91A3-53C7A45A8802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dt" idx="18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ransition/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body" idx="22"/>
          </p:nvPr>
        </p:nvSpPr>
        <p:spPr>
          <a:xfrm>
            <a:off x="510840" y="1204920"/>
            <a:ext cx="448956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333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53" name="PlaceHolder 3"/>
          <p:cNvSpPr>
            <a:spLocks noGrp="1"/>
          </p:cNvSpPr>
          <p:nvPr>
            <p:ph type="body" idx="23"/>
          </p:nvPr>
        </p:nvSpPr>
        <p:spPr>
          <a:xfrm>
            <a:off x="5225760" y="1204920"/>
            <a:ext cx="448956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333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ftr" idx="19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sldNum" idx="20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6CA71797-2FA7-4A0D-9CF4-C73A455016F4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 type="dt" idx="21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ftr" idx="22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sldNum" idx="23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9B119F2E-DEDB-4CF2-8BAC-142D220EC3AC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24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ransition/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67" name="PlaceHolder 1"/>
          <p:cNvSpPr>
            <a:spLocks noGrp="1"/>
          </p:cNvSpPr>
          <p:nvPr>
            <p:ph type="ftr" idx="25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ldNum" idx="26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A524A736-CCA5-4186-85BB-CA30235DEB55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dt" idx="27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ransition/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72" name="PlaceHolder 2"/>
          <p:cNvSpPr>
            <a:spLocks noGrp="1"/>
          </p:cNvSpPr>
          <p:nvPr>
            <p:ph type="body" idx="31"/>
          </p:nvPr>
        </p:nvSpPr>
        <p:spPr>
          <a:xfrm>
            <a:off x="51084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73" name="PlaceHolder 3"/>
          <p:cNvSpPr>
            <a:spLocks noGrp="1"/>
          </p:cNvSpPr>
          <p:nvPr>
            <p:ph type="body" idx="32"/>
          </p:nvPr>
        </p:nvSpPr>
        <p:spPr>
          <a:xfrm>
            <a:off x="5225760" y="1204920"/>
            <a:ext cx="448956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333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74" name="PlaceHolder 4"/>
          <p:cNvSpPr>
            <a:spLocks noGrp="1"/>
          </p:cNvSpPr>
          <p:nvPr>
            <p:ph type="body" idx="33"/>
          </p:nvPr>
        </p:nvSpPr>
        <p:spPr>
          <a:xfrm>
            <a:off x="510840" y="276480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75" name="PlaceHolder 5"/>
          <p:cNvSpPr>
            <a:spLocks noGrp="1"/>
          </p:cNvSpPr>
          <p:nvPr>
            <p:ph type="ftr" idx="28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sldNum" idx="29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303317C5-C6F1-4CFB-8D6F-751CDD8C5239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dt" idx="30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ransition/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84" name="PlaceHolder 2"/>
          <p:cNvSpPr>
            <a:spLocks noGrp="1"/>
          </p:cNvSpPr>
          <p:nvPr>
            <p:ph type="body" idx="34"/>
          </p:nvPr>
        </p:nvSpPr>
        <p:spPr>
          <a:xfrm>
            <a:off x="510840" y="1204920"/>
            <a:ext cx="448956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333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85" name="PlaceHolder 3"/>
          <p:cNvSpPr>
            <a:spLocks noGrp="1"/>
          </p:cNvSpPr>
          <p:nvPr>
            <p:ph type="body" idx="35"/>
          </p:nvPr>
        </p:nvSpPr>
        <p:spPr>
          <a:xfrm>
            <a:off x="522576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86" name="PlaceHolder 4"/>
          <p:cNvSpPr>
            <a:spLocks noGrp="1"/>
          </p:cNvSpPr>
          <p:nvPr>
            <p:ph type="body" idx="36"/>
          </p:nvPr>
        </p:nvSpPr>
        <p:spPr>
          <a:xfrm>
            <a:off x="5225760" y="276480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ftr" idx="31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sldNum" idx="32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C1D24187-627D-4B78-94D4-482093063136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dt" idx="33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/>
  <p:txStyles>
    <p:titleStyle/>
    <p:bodyStyle/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96" name="PlaceHolder 2"/>
          <p:cNvSpPr>
            <a:spLocks noGrp="1"/>
          </p:cNvSpPr>
          <p:nvPr>
            <p:ph type="body" idx="37"/>
          </p:nvPr>
        </p:nvSpPr>
        <p:spPr>
          <a:xfrm>
            <a:off x="51084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97" name="PlaceHolder 3"/>
          <p:cNvSpPr>
            <a:spLocks noGrp="1"/>
          </p:cNvSpPr>
          <p:nvPr>
            <p:ph type="body" idx="38"/>
          </p:nvPr>
        </p:nvSpPr>
        <p:spPr>
          <a:xfrm>
            <a:off x="522576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98" name="PlaceHolder 4"/>
          <p:cNvSpPr>
            <a:spLocks noGrp="1"/>
          </p:cNvSpPr>
          <p:nvPr>
            <p:ph type="body" idx="39"/>
          </p:nvPr>
        </p:nvSpPr>
        <p:spPr>
          <a:xfrm>
            <a:off x="510840" y="2764800"/>
            <a:ext cx="920052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99" name="PlaceHolder 5"/>
          <p:cNvSpPr>
            <a:spLocks noGrp="1"/>
          </p:cNvSpPr>
          <p:nvPr>
            <p:ph type="ftr" idx="34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0" name="PlaceHolder 6"/>
          <p:cNvSpPr>
            <a:spLocks noGrp="1"/>
          </p:cNvSpPr>
          <p:nvPr>
            <p:ph type="sldNum" idx="35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5B9B60D5-E2B9-4BC7-B52C-78A744ED7DC6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" name="PlaceHolder 7"/>
          <p:cNvSpPr>
            <a:spLocks noGrp="1"/>
          </p:cNvSpPr>
          <p:nvPr>
            <p:ph type="dt" idx="36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ransition/>
  <p:txStyles>
    <p:titleStyle/>
    <p:bodyStyle/>
    <p:otherStyle/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ftr" idx="37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sldNum" idx="38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0CD69E8F-0822-43B9-BBC1-374080C1060A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dt" idx="39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110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11" name="PlaceHolder 5"/>
          <p:cNvSpPr>
            <a:spLocks noGrp="1"/>
          </p:cNvSpPr>
          <p:nvPr>
            <p:ph type="body" idx="40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/>
  <p:txStyles>
    <p:titleStyle/>
    <p:bodyStyle/>
    <p:otherStyle/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14" name="PlaceHolder 2"/>
          <p:cNvSpPr>
            <a:spLocks noGrp="1"/>
          </p:cNvSpPr>
          <p:nvPr>
            <p:ph type="body" idx="43"/>
          </p:nvPr>
        </p:nvSpPr>
        <p:spPr>
          <a:xfrm>
            <a:off x="510840" y="1204920"/>
            <a:ext cx="920052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15" name="PlaceHolder 3"/>
          <p:cNvSpPr>
            <a:spLocks noGrp="1"/>
          </p:cNvSpPr>
          <p:nvPr>
            <p:ph type="body" idx="44"/>
          </p:nvPr>
        </p:nvSpPr>
        <p:spPr>
          <a:xfrm>
            <a:off x="510840" y="2764800"/>
            <a:ext cx="920052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16" name="PlaceHolder 4"/>
          <p:cNvSpPr>
            <a:spLocks noGrp="1"/>
          </p:cNvSpPr>
          <p:nvPr>
            <p:ph type="ftr" idx="40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sldNum" idx="41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E39347AC-92F2-4122-B7D1-C895A0CD25DA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dt" idx="42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/>
  <p:txStyles>
    <p:titleStyle/>
    <p:bodyStyle/>
    <p:otherStyle/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 idx="46"/>
          </p:nvPr>
        </p:nvSpPr>
        <p:spPr>
          <a:xfrm>
            <a:off x="51084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body" idx="47"/>
          </p:nvPr>
        </p:nvSpPr>
        <p:spPr>
          <a:xfrm>
            <a:off x="522576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body" idx="48"/>
          </p:nvPr>
        </p:nvSpPr>
        <p:spPr>
          <a:xfrm>
            <a:off x="510840" y="276480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body" idx="49"/>
          </p:nvPr>
        </p:nvSpPr>
        <p:spPr>
          <a:xfrm>
            <a:off x="5225760" y="276480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28" name="PlaceHolder 6"/>
          <p:cNvSpPr>
            <a:spLocks noGrp="1"/>
          </p:cNvSpPr>
          <p:nvPr>
            <p:ph type="ftr" idx="43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9" name="PlaceHolder 7"/>
          <p:cNvSpPr>
            <a:spLocks noGrp="1"/>
          </p:cNvSpPr>
          <p:nvPr>
            <p:ph type="sldNum" idx="44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ACF56D53-8417-426F-A7CE-F35B8EBC422F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0" name="PlaceHolder 8"/>
          <p:cNvSpPr>
            <a:spLocks noGrp="1"/>
          </p:cNvSpPr>
          <p:nvPr>
            <p:ph type="dt" idx="45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ransition/>
  <p:txStyles>
    <p:titleStyle/>
    <p:bodyStyle/>
    <p:otherStyle/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37" name="PlaceHolder 1"/>
          <p:cNvSpPr>
            <a:spLocks noGrp="1"/>
          </p:cNvSpPr>
          <p:nvPr>
            <p:ph type="ftr" idx="46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ldNum" idx="47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27CCE4D3-FCE9-4EE1-840C-1D86721B9770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dt" idx="48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/>
  <p:txStyles>
    <p:titleStyle/>
    <p:bodyStyle/>
    <p:otherStyle/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42" name="PlaceHolder 2"/>
          <p:cNvSpPr>
            <a:spLocks noGrp="1"/>
          </p:cNvSpPr>
          <p:nvPr>
            <p:ph type="body" idx="52"/>
          </p:nvPr>
        </p:nvSpPr>
        <p:spPr>
          <a:xfrm>
            <a:off x="510840" y="1204920"/>
            <a:ext cx="920052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43" name="PlaceHolder 3"/>
          <p:cNvSpPr>
            <a:spLocks noGrp="1"/>
          </p:cNvSpPr>
          <p:nvPr>
            <p:ph type="ftr" idx="49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sldNum" idx="50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050EA1B1-ABEA-44A7-9B15-2AE83204DA0A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dt" idx="51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/>
  <p:txStyles>
    <p:titleStyle/>
    <p:bodyStyle/>
    <p:otherStyle/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50" name="PlaceHolder 2"/>
          <p:cNvSpPr>
            <a:spLocks noGrp="1"/>
          </p:cNvSpPr>
          <p:nvPr>
            <p:ph type="body" idx="55"/>
          </p:nvPr>
        </p:nvSpPr>
        <p:spPr>
          <a:xfrm>
            <a:off x="510840" y="1204920"/>
            <a:ext cx="920052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51" name="PlaceHolder 3"/>
          <p:cNvSpPr>
            <a:spLocks noGrp="1"/>
          </p:cNvSpPr>
          <p:nvPr>
            <p:ph type="ftr" idx="52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sldNum" idx="53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C1B0A54A-0A89-49F3-A537-239F977757CD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dt" idx="54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ransition/>
  <p:txStyles>
    <p:titleStyle/>
    <p:bodyStyle/>
    <p:otherStyle/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58" name="PlaceHolder 2"/>
          <p:cNvSpPr>
            <a:spLocks noGrp="1"/>
          </p:cNvSpPr>
          <p:nvPr>
            <p:ph type="body" idx="58"/>
          </p:nvPr>
        </p:nvSpPr>
        <p:spPr>
          <a:xfrm>
            <a:off x="510840" y="1204920"/>
            <a:ext cx="448956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333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59" name="PlaceHolder 3"/>
          <p:cNvSpPr>
            <a:spLocks noGrp="1"/>
          </p:cNvSpPr>
          <p:nvPr>
            <p:ph type="body" idx="59"/>
          </p:nvPr>
        </p:nvSpPr>
        <p:spPr>
          <a:xfrm>
            <a:off x="5225760" y="1204920"/>
            <a:ext cx="448956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333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60" name="PlaceHolder 4"/>
          <p:cNvSpPr>
            <a:spLocks noGrp="1"/>
          </p:cNvSpPr>
          <p:nvPr>
            <p:ph type="ftr" idx="55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sldNum" idx="56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9A81EEFA-6534-4D92-B149-A1DE60E1958C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dt" idx="57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/>
  <p:txStyles>
    <p:titleStyle/>
    <p:bodyStyle/>
    <p:otherStyle/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68" name="PlaceHolder 2"/>
          <p:cNvSpPr>
            <a:spLocks noGrp="1"/>
          </p:cNvSpPr>
          <p:nvPr>
            <p:ph type="ftr" idx="58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sldNum" idx="59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1BF7910E-B2F9-4206-B415-FB9595D6BAF4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dt" idx="60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ransition/>
  <p:txStyles>
    <p:titleStyle/>
    <p:bodyStyle/>
    <p:otherStyle/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73" name="PlaceHolder 1"/>
          <p:cNvSpPr>
            <a:spLocks noGrp="1"/>
          </p:cNvSpPr>
          <p:nvPr>
            <p:ph type="ftr" idx="61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ldNum" idx="62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C32D92CA-6F3D-4F74-AE1E-BA6147DA2413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dt" idx="63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ransition/>
  <p:txStyles>
    <p:titleStyle/>
    <p:bodyStyle/>
    <p:otherStyle/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78" name="PlaceHolder 2"/>
          <p:cNvSpPr>
            <a:spLocks noGrp="1"/>
          </p:cNvSpPr>
          <p:nvPr>
            <p:ph type="body" idx="67"/>
          </p:nvPr>
        </p:nvSpPr>
        <p:spPr>
          <a:xfrm>
            <a:off x="51084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79" name="PlaceHolder 3"/>
          <p:cNvSpPr>
            <a:spLocks noGrp="1"/>
          </p:cNvSpPr>
          <p:nvPr>
            <p:ph type="body" idx="68"/>
          </p:nvPr>
        </p:nvSpPr>
        <p:spPr>
          <a:xfrm>
            <a:off x="5225760" y="1204920"/>
            <a:ext cx="448956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333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80" name="PlaceHolder 4"/>
          <p:cNvSpPr>
            <a:spLocks noGrp="1"/>
          </p:cNvSpPr>
          <p:nvPr>
            <p:ph type="body" idx="69"/>
          </p:nvPr>
        </p:nvSpPr>
        <p:spPr>
          <a:xfrm>
            <a:off x="510840" y="276480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81" name="PlaceHolder 5"/>
          <p:cNvSpPr>
            <a:spLocks noGrp="1"/>
          </p:cNvSpPr>
          <p:nvPr>
            <p:ph type="ftr" idx="64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 type="sldNum" idx="65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E41EF94C-A74F-49B2-9D1A-98CF3F6B4B50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 type="dt" idx="66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ransition/>
  <p:txStyles>
    <p:titleStyle/>
    <p:bodyStyle/>
    <p:otherStyle/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90" name="PlaceHolder 2"/>
          <p:cNvSpPr>
            <a:spLocks noGrp="1"/>
          </p:cNvSpPr>
          <p:nvPr>
            <p:ph type="body" idx="70"/>
          </p:nvPr>
        </p:nvSpPr>
        <p:spPr>
          <a:xfrm>
            <a:off x="510840" y="1204920"/>
            <a:ext cx="4489560" cy="29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333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91" name="PlaceHolder 3"/>
          <p:cNvSpPr>
            <a:spLocks noGrp="1"/>
          </p:cNvSpPr>
          <p:nvPr>
            <p:ph type="body" idx="71"/>
          </p:nvPr>
        </p:nvSpPr>
        <p:spPr>
          <a:xfrm>
            <a:off x="522576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92" name="PlaceHolder 4"/>
          <p:cNvSpPr>
            <a:spLocks noGrp="1"/>
          </p:cNvSpPr>
          <p:nvPr>
            <p:ph type="body" idx="72"/>
          </p:nvPr>
        </p:nvSpPr>
        <p:spPr>
          <a:xfrm>
            <a:off x="5225760" y="276480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193" name="PlaceHolder 5"/>
          <p:cNvSpPr>
            <a:spLocks noGrp="1"/>
          </p:cNvSpPr>
          <p:nvPr>
            <p:ph type="ftr" idx="67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4" name="PlaceHolder 6"/>
          <p:cNvSpPr>
            <a:spLocks noGrp="1"/>
          </p:cNvSpPr>
          <p:nvPr>
            <p:ph type="sldNum" idx="68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E3DBFE48-CE43-4372-9955-E765B35D5D96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5" name="PlaceHolder 7"/>
          <p:cNvSpPr>
            <a:spLocks noGrp="1"/>
          </p:cNvSpPr>
          <p:nvPr>
            <p:ph type="dt" idx="69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/>
  <p:txStyles>
    <p:titleStyle/>
    <p:bodyStyle/>
    <p:otherStyle/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0760" cy="5141160"/>
          </a:xfrm>
          <a:prstGeom prst="rect">
            <a:avLst/>
          </a:prstGeom>
          <a:ln w="0">
            <a:noFill/>
          </a:ln>
        </p:spPr>
      </p:pic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520" cy="85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202" name="PlaceHolder 2"/>
          <p:cNvSpPr>
            <a:spLocks noGrp="1"/>
          </p:cNvSpPr>
          <p:nvPr>
            <p:ph type="body" idx="73"/>
          </p:nvPr>
        </p:nvSpPr>
        <p:spPr>
          <a:xfrm>
            <a:off x="51084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203" name="PlaceHolder 3"/>
          <p:cNvSpPr>
            <a:spLocks noGrp="1"/>
          </p:cNvSpPr>
          <p:nvPr>
            <p:ph type="body" idx="74"/>
          </p:nvPr>
        </p:nvSpPr>
        <p:spPr>
          <a:xfrm>
            <a:off x="5225760" y="1204920"/>
            <a:ext cx="448956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204" name="PlaceHolder 4"/>
          <p:cNvSpPr>
            <a:spLocks noGrp="1"/>
          </p:cNvSpPr>
          <p:nvPr>
            <p:ph type="body" idx="75"/>
          </p:nvPr>
        </p:nvSpPr>
        <p:spPr>
          <a:xfrm>
            <a:off x="510840" y="2764800"/>
            <a:ext cx="9200520" cy="142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205" name="PlaceHolder 5"/>
          <p:cNvSpPr>
            <a:spLocks noGrp="1"/>
          </p:cNvSpPr>
          <p:nvPr>
            <p:ph type="ftr" idx="70"/>
          </p:nvPr>
        </p:nvSpPr>
        <p:spPr>
          <a:xfrm>
            <a:off x="3476160" y="4789440"/>
            <a:ext cx="326952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6" name="PlaceHolder 6"/>
          <p:cNvSpPr>
            <a:spLocks noGrp="1"/>
          </p:cNvSpPr>
          <p:nvPr>
            <p:ph type="sldNum" idx="71"/>
          </p:nvPr>
        </p:nvSpPr>
        <p:spPr>
          <a:xfrm>
            <a:off x="736092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FF307BC3-E216-430F-81D3-C7CB75967C91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7" name="PlaceHolder 7"/>
          <p:cNvSpPr>
            <a:spLocks noGrp="1"/>
          </p:cNvSpPr>
          <p:nvPr>
            <p:ph type="dt" idx="72"/>
          </p:nvPr>
        </p:nvSpPr>
        <p:spPr>
          <a:xfrm>
            <a:off x="511200" y="4789440"/>
            <a:ext cx="2349360" cy="25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/>
  <p:txStyles>
    <p:titleStyle/>
    <p:bodyStyle/>
    <p:otherStyle/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18960" cy="5139360"/>
          </a:xfrm>
          <a:prstGeom prst="rect">
            <a:avLst/>
          </a:prstGeom>
          <a:ln w="0">
            <a:noFill/>
          </a:ln>
        </p:spPr>
      </p:pic>
      <p:sp>
        <p:nvSpPr>
          <p:cNvPr id="53" name="PlaceHolder 1"/>
          <p:cNvSpPr>
            <a:spLocks noGrp="1"/>
          </p:cNvSpPr>
          <p:nvPr>
            <p:ph type="ftr" idx="16"/>
          </p:nvPr>
        </p:nvSpPr>
        <p:spPr>
          <a:xfrm>
            <a:off x="3476160" y="4789440"/>
            <a:ext cx="326772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54" name="PlaceHolder 2"/>
          <p:cNvSpPr>
            <a:spLocks noGrp="1"/>
          </p:cNvSpPr>
          <p:nvPr>
            <p:ph type="sldNum" idx="17"/>
          </p:nvPr>
        </p:nvSpPr>
        <p:spPr>
          <a:xfrm>
            <a:off x="7360920" y="4789440"/>
            <a:ext cx="234756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E7C77131-0431-4FAD-BD32-784DB2B71923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18"/>
          </p:nvPr>
        </p:nvSpPr>
        <p:spPr>
          <a:xfrm>
            <a:off x="511200" y="4789440"/>
            <a:ext cx="234756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56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57" name="PlaceHolder 5"/>
          <p:cNvSpPr>
            <a:spLocks noGrp="1"/>
          </p:cNvSpPr>
          <p:nvPr>
            <p:ph type="body" idx="19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ransition/>
  <p:txStyles>
    <p:titleStyle/>
    <p:bodyStyle/>
    <p:otherStyle/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18960" cy="5139360"/>
          </a:xfrm>
          <a:prstGeom prst="rect">
            <a:avLst/>
          </a:prstGeom>
          <a:ln w="0">
            <a:noFill/>
          </a:ln>
        </p:spPr>
      </p:pic>
      <p:sp>
        <p:nvSpPr>
          <p:cNvPr id="159" name="PlaceHolder 1"/>
          <p:cNvSpPr>
            <a:spLocks noGrp="1"/>
          </p:cNvSpPr>
          <p:nvPr>
            <p:ph type="ftr" idx="52"/>
          </p:nvPr>
        </p:nvSpPr>
        <p:spPr>
          <a:xfrm>
            <a:off x="3476160" y="4789440"/>
            <a:ext cx="326772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160" name="PlaceHolder 2"/>
          <p:cNvSpPr>
            <a:spLocks noGrp="1"/>
          </p:cNvSpPr>
          <p:nvPr>
            <p:ph type="sldNum" idx="53"/>
          </p:nvPr>
        </p:nvSpPr>
        <p:spPr>
          <a:xfrm>
            <a:off x="7360920" y="4789440"/>
            <a:ext cx="234756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E0579037-3B41-478D-8167-60AAA0CAFE77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dt" idx="54"/>
          </p:nvPr>
        </p:nvSpPr>
        <p:spPr>
          <a:xfrm>
            <a:off x="511200" y="4789440"/>
            <a:ext cx="234756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162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63" name="PlaceHolder 5"/>
          <p:cNvSpPr>
            <a:spLocks noGrp="1"/>
          </p:cNvSpPr>
          <p:nvPr>
            <p:ph type="body" idx="55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ransition/>
  <p:txStyles>
    <p:titleStyle/>
    <p:bodyStyle/>
    <p:otherStyle/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ftr" idx="28"/>
          </p:nvPr>
        </p:nvSpPr>
        <p:spPr>
          <a:xfrm>
            <a:off x="3127966" y="6364367"/>
            <a:ext cx="2898360" cy="3647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2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2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sldNum" idx="29"/>
          </p:nvPr>
        </p:nvSpPr>
        <p:spPr>
          <a:xfrm>
            <a:off x="6561231" y="6364367"/>
            <a:ext cx="2135653" cy="3647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 defTabSz="915529">
              <a:lnSpc>
                <a:spcPct val="100000"/>
              </a:lnSpc>
              <a:buNone/>
              <a:tabLst>
                <a:tab pos="0" algn="l"/>
              </a:tabLst>
              <a:defRPr lang="en-US" sz="1201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5529">
              <a:lnSpc>
                <a:spcPct val="100000"/>
              </a:lnSpc>
              <a:buNone/>
              <a:tabLst>
                <a:tab pos="0" algn="l"/>
              </a:tabLst>
            </a:pPr>
            <a:fld id="{739D224D-76CE-4635-A600-E7B0524653C6}" type="slidenum">
              <a:rPr lang="en-US" sz="1201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5529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201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 idx="30"/>
          </p:nvPr>
        </p:nvSpPr>
        <p:spPr>
          <a:xfrm>
            <a:off x="457769" y="6364367"/>
            <a:ext cx="2135653" cy="3647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buNone/>
              <a:defRPr lang="pt-BR" sz="1402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2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title"/>
          </p:nvPr>
        </p:nvSpPr>
        <p:spPr>
          <a:xfrm>
            <a:off x="511115" y="205453"/>
            <a:ext cx="9200430" cy="8596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5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body" idx="31"/>
          </p:nvPr>
        </p:nvSpPr>
        <p:spPr>
          <a:xfrm>
            <a:off x="511115" y="1204966"/>
            <a:ext cx="9200430" cy="29866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533" indent="-324400">
              <a:spcBef>
                <a:spcPts val="141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4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5067" lvl="1" indent="-324400"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3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7600" lvl="2" indent="-288356">
              <a:spcBef>
                <a:spcPts val="8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3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30133" lvl="3" indent="-216267">
              <a:spcBef>
                <a:spcPts val="56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2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2666" lvl="4" indent="-216267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2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5200" lvl="5" indent="-216267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2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7733" lvl="6" indent="-216267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2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ransition/>
  <p:txStyles>
    <p:titleStyle/>
    <p:bodyStyle/>
    <p:otherStyle/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0222992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1175" y="205994"/>
            <a:ext cx="9201150" cy="823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marL="0" marR="0" lvl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+mj-lt"/>
                <a:ea typeface="+mj-ea"/>
                <a:cs typeface="+mj-cs"/>
                <a:sym typeface="Wingdings" charset="2"/>
              </a:defRPr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1175" y="1184465"/>
            <a:ext cx="920115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marL="0" marR="0" lvl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+mn-lt"/>
                <a:ea typeface="+mn-ea"/>
                <a:cs typeface="+mn-cs"/>
                <a:sym typeface="Wingdings" charset="2"/>
              </a:defRPr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75990" y="4789360"/>
            <a:ext cx="32715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DejaVu Sans"/>
                <a:cs typeface="DejaVu Sans"/>
              </a:defRPr>
            </a:lvl1pPr>
          </a:lstStyle>
          <a:p>
            <a:pPr marL="0" algn="ctr" defTabSz="914400">
              <a:buNone/>
              <a:defRPr kumimoji="0" sz="1800" b="0" i="0" normalizeH="0" noProof="0">
                <a:solidFill>
                  <a:srgbClr val="898989"/>
                </a:solidFill>
                <a:uLnTx/>
                <a:uFillTx/>
                <a:latin typeface="Arial"/>
                <a:ea typeface="DejaVu Sans"/>
                <a:cs typeface="DejaVu Sans"/>
              </a:defRPr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1175" y="4789360"/>
            <a:ext cx="2351405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DejaVu Sans"/>
                <a:cs typeface="DejaVu Sans"/>
              </a:defRPr>
            </a:lvl1pPr>
          </a:lstStyle>
          <a:p>
            <a:pPr marL="0" algn="l" defTabSz="914400">
              <a:buNone/>
              <a:defRPr kumimoji="0" sz="1800" b="0" i="0" normalizeH="0" noProof="0">
                <a:solidFill>
                  <a:srgbClr val="898989"/>
                </a:solidFill>
                <a:uLnTx/>
                <a:uFillTx/>
                <a:latin typeface="Arial"/>
                <a:ea typeface="DejaVu Sans"/>
                <a:cs typeface="DejaVu Sans"/>
              </a:defRPr>
            </a:pPr>
            <a:fld id="{1D8BD707-D9CF-40AE-B4C6-C98DA3205C09}" type="datetimeFigureOut">
              <a:rPr kumimoji="0" lang="en-US" sz="1800" b="0" i="0" normalizeH="0" noProof="0">
                <a:solidFill>
                  <a:srgbClr val="898989"/>
                </a:solidFill>
                <a:uLnTx/>
                <a:uFillTx/>
                <a:latin typeface="Arial"/>
                <a:ea typeface="DejaVu Sans"/>
                <a:cs typeface="DejaVu Sans"/>
              </a:rPr>
              <a:pPr marL="0" algn="l" defTabSz="914400">
                <a:buNone/>
                <a:defRPr kumimoji="0" sz="1800" b="0" i="0" normalizeH="0" noProof="0">
                  <a:solidFill>
                    <a:srgbClr val="898989"/>
                  </a:solidFill>
                  <a:uLnTx/>
                  <a:uFillTx/>
                  <a:latin typeface="Arial"/>
                  <a:ea typeface="DejaVu Sans"/>
                  <a:cs typeface="DejaVu Sans"/>
                </a:defRPr>
              </a:pPr>
              <a:t>10/3/2025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360920" y="4789360"/>
            <a:ext cx="2351405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DejaVu Sans"/>
                <a:cs typeface="DejaVu Sans"/>
              </a:defRPr>
            </a:lvl1pPr>
          </a:lstStyle>
          <a:p>
            <a:pPr marL="0" algn="r" defTabSz="914400">
              <a:buNone/>
              <a:defRPr kumimoji="0" sz="1800" b="0" i="0" normalizeH="0" noProof="0">
                <a:solidFill>
                  <a:srgbClr val="898989"/>
                </a:solidFill>
                <a:uLnTx/>
                <a:uFillTx/>
                <a:latin typeface="Arial"/>
                <a:ea typeface="DejaVu Sans"/>
                <a:cs typeface="DejaVu Sans"/>
              </a:defRPr>
            </a:pPr>
            <a:fld id="{B6F15528-21DE-4FAA-801E-634DDDAF4B2B}" type="slidenum">
              <a:rPr kumimoji="0" sz="1800" b="0" i="0" normalizeH="0" noProof="0">
                <a:solidFill>
                  <a:srgbClr val="898989"/>
                </a:solidFill>
                <a:uLnTx/>
                <a:uFillTx/>
                <a:latin typeface="Arial"/>
                <a:ea typeface="DejaVu Sans"/>
                <a:cs typeface="DejaVu Sans"/>
              </a:rPr>
              <a:pPr marL="0" algn="r" defTabSz="914400">
                <a:buNone/>
                <a:defRPr kumimoji="0" sz="1800" b="0" i="0" normalizeH="0" noProof="0">
                  <a:solidFill>
                    <a:srgbClr val="898989"/>
                  </a:solidFill>
                  <a:uLnTx/>
                  <a:uFillTx/>
                  <a:latin typeface="Arial"/>
                  <a:ea typeface="DejaVu Sans"/>
                  <a:cs typeface="DejaVu Sans"/>
                </a:defRPr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18960" cy="5139360"/>
          </a:xfrm>
          <a:prstGeom prst="rect">
            <a:avLst/>
          </a:prstGeom>
          <a:ln w="0">
            <a:noFill/>
          </a:ln>
        </p:spPr>
      </p:pic>
      <p:sp>
        <p:nvSpPr>
          <p:cNvPr id="53" name="PlaceHolder 1"/>
          <p:cNvSpPr>
            <a:spLocks noGrp="1"/>
          </p:cNvSpPr>
          <p:nvPr>
            <p:ph type="ftr" idx="16"/>
          </p:nvPr>
        </p:nvSpPr>
        <p:spPr>
          <a:xfrm>
            <a:off x="3476160" y="4789440"/>
            <a:ext cx="326772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ctr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DejaVu Sans"/>
                <a:cs typeface="Arial"/>
              </a:defRPr>
            </a:lvl1pPr>
          </a:lstStyle>
          <a:p>
            <a:pPr marL="0" indent="0" algn="ctr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DejaVu Sans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ldNum" idx="17"/>
          </p:nvPr>
        </p:nvSpPr>
        <p:spPr>
          <a:xfrm>
            <a:off x="7360920" y="4789440"/>
            <a:ext cx="234756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800" b="0" strike="noStrike" kern="1200" spc="-1">
                <a:solidFill>
                  <a:srgbClr val="000000"/>
                </a:solidFill>
                <a:latin typeface="Arial"/>
                <a:ea typeface="DejaVu Sans"/>
                <a:cs typeface="Arial"/>
              </a:defRPr>
            </a:lvl1pPr>
          </a:lstStyle>
          <a:p>
            <a:pPr marL="0" indent="0" algn="l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800" b="0" i="0" strike="noStrike" kern="1200" spc="-1" normalizeH="0" noProof="0">
                <a:solidFill>
                  <a:srgbClr val="000000"/>
                </a:solidFill>
                <a:uLnTx/>
                <a:uFillTx/>
                <a:latin typeface="Arial"/>
                <a:ea typeface="DejaVu Sans"/>
                <a:cs typeface="Arial"/>
              </a:defRPr>
            </a:pPr>
            <a:fld id="{F7539683-0B93-466D-88D6-48B7672C2B81}" type="slidenum">
              <a:rPr kumimoji="0" lang="pt-BR" sz="1800" b="0" i="0" strike="noStrike" kern="1200" spc="-1" normalizeH="0" noProof="0">
                <a:solidFill>
                  <a:srgbClr val="000000"/>
                </a:solidFill>
                <a:uLnTx/>
                <a:uFillTx/>
                <a:latin typeface="Arial"/>
                <a:ea typeface="DejaVu Sans"/>
              </a:rPr>
              <a:pPr marL="0" indent="0" algn="l" defTabSz="914400">
                <a:lnSpc>
                  <a:spcPct val="100000"/>
                </a:lnSpc>
                <a:buNone/>
                <a:tabLst>
                  <a:tab pos="0" algn="l"/>
                </a:tabLst>
                <a:defRPr kumimoji="0" lang="pt-BR" sz="1800" b="0" i="0" strike="noStrike" kern="1200" spc="-1" normalizeH="0" noProof="0">
                  <a:solidFill>
                    <a:srgbClr val="000000"/>
                  </a:solidFill>
                  <a:uLnTx/>
                  <a:uFillTx/>
                  <a:latin typeface="Arial"/>
                  <a:ea typeface="DejaVu Sans"/>
                  <a:cs typeface="Arial"/>
                </a:defRPr>
              </a:pPr>
              <a:t>‹nº›</a:t>
            </a:fld>
            <a:endParaRPr lang="pt-BR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18"/>
          </p:nvPr>
        </p:nvSpPr>
        <p:spPr>
          <a:xfrm>
            <a:off x="511200" y="4789440"/>
            <a:ext cx="234756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buNone/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l" defTabSz="914400">
              <a:buNone/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t>&lt;data/hora&gt;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4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do texto do título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 idx="19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marR="0" lvl="0" indent="-324000" algn="l" defTabSz="914400" fontAlgn="auto">
              <a:lnSpc>
                <a:spcPct val="100000"/>
              </a:lnSpc>
              <a:spcBef>
                <a:spcPts val="1417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32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de texto dos tópicos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864000" marR="0" lvl="1" indent="-324000" algn="l" defTabSz="914400" fontAlgn="auto">
              <a:lnSpc>
                <a:spcPct val="100000"/>
              </a:lnSpc>
              <a:spcBef>
                <a:spcPts val="1134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8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2.º nível de tópicos</a:t>
            </a: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  <a:p>
            <a:pPr marL="1296000" marR="0" lvl="2" indent="-288000" algn="l" defTabSz="914400" fontAlgn="auto">
              <a:lnSpc>
                <a:spcPct val="100000"/>
              </a:lnSpc>
              <a:spcBef>
                <a:spcPts val="85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3.º nível de tópicos</a:t>
            </a:r>
            <a:endParaRPr lang="pt-BR" sz="2400" b="0" strike="noStrike" spc="-1">
              <a:solidFill>
                <a:srgbClr val="000000"/>
              </a:solidFill>
              <a:latin typeface="Arial"/>
            </a:endParaRPr>
          </a:p>
          <a:p>
            <a:pPr marL="1728000" marR="0" lvl="3" indent="-216000" algn="l" defTabSz="914400" fontAlgn="auto">
              <a:lnSpc>
                <a:spcPct val="100000"/>
              </a:lnSpc>
              <a:spcBef>
                <a:spcPts val="567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4.º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160000" marR="0" lvl="4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5.º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592000" marR="0" lvl="5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6.º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3024000" marR="0" lvl="6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7.º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ransition/>
  <p:txStyles>
    <p:titleStyle/>
    <p:bodyStyle/>
    <p:otherStyle/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18960" cy="5139360"/>
          </a:xfrm>
          <a:prstGeom prst="rect">
            <a:avLst/>
          </a:prstGeom>
          <a:ln w="0">
            <a:noFill/>
          </a:ln>
        </p:spPr>
      </p:pic>
      <p:sp>
        <p:nvSpPr>
          <p:cNvPr id="159" name="PlaceHolder 1"/>
          <p:cNvSpPr>
            <a:spLocks noGrp="1"/>
          </p:cNvSpPr>
          <p:nvPr>
            <p:ph type="ftr" idx="52"/>
          </p:nvPr>
        </p:nvSpPr>
        <p:spPr>
          <a:xfrm>
            <a:off x="3476160" y="4789440"/>
            <a:ext cx="326772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ctr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DejaVu Sans"/>
                <a:cs typeface="Arial"/>
              </a:defRPr>
            </a:lvl1pPr>
          </a:lstStyle>
          <a:p>
            <a:pPr marL="0" indent="0" algn="ctr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DejaVu Sans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ldNum" idx="53"/>
          </p:nvPr>
        </p:nvSpPr>
        <p:spPr>
          <a:xfrm>
            <a:off x="7360920" y="4789440"/>
            <a:ext cx="234756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800" b="0" strike="noStrike" kern="1200" spc="-1">
                <a:solidFill>
                  <a:srgbClr val="000000"/>
                </a:solidFill>
                <a:latin typeface="Arial"/>
                <a:ea typeface="DejaVu Sans"/>
                <a:cs typeface="Arial"/>
              </a:defRPr>
            </a:lvl1pPr>
          </a:lstStyle>
          <a:p>
            <a:pPr marL="0" indent="0" algn="l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800" b="0" i="0" strike="noStrike" kern="1200" spc="-1" normalizeH="0" noProof="0">
                <a:solidFill>
                  <a:srgbClr val="000000"/>
                </a:solidFill>
                <a:uLnTx/>
                <a:uFillTx/>
                <a:latin typeface="Arial"/>
                <a:ea typeface="DejaVu Sans"/>
                <a:cs typeface="Arial"/>
              </a:defRPr>
            </a:pPr>
            <a:fld id="{0B02331F-3ABE-40AE-907F-BBEBFFCBAF8C}" type="slidenum">
              <a:rPr kumimoji="0" lang="pt-BR" sz="1800" b="0" i="0" strike="noStrike" kern="1200" spc="-1" normalizeH="0" noProof="0">
                <a:solidFill>
                  <a:srgbClr val="000000"/>
                </a:solidFill>
                <a:uLnTx/>
                <a:uFillTx/>
                <a:latin typeface="Arial"/>
                <a:ea typeface="DejaVu Sans"/>
              </a:rPr>
              <a:pPr marL="0" indent="0" algn="l" defTabSz="914400">
                <a:lnSpc>
                  <a:spcPct val="100000"/>
                </a:lnSpc>
                <a:buNone/>
                <a:tabLst>
                  <a:tab pos="0" algn="l"/>
                </a:tabLst>
                <a:defRPr kumimoji="0" lang="pt-BR" sz="1800" b="0" i="0" strike="noStrike" kern="1200" spc="-1" normalizeH="0" noProof="0">
                  <a:solidFill>
                    <a:srgbClr val="000000"/>
                  </a:solidFill>
                  <a:uLnTx/>
                  <a:uFillTx/>
                  <a:latin typeface="Arial"/>
                  <a:ea typeface="DejaVu Sans"/>
                  <a:cs typeface="Arial"/>
                </a:defRPr>
              </a:pPr>
              <a:t>‹nº›</a:t>
            </a:fld>
            <a:endParaRPr lang="pt-BR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dt" idx="54"/>
          </p:nvPr>
        </p:nvSpPr>
        <p:spPr>
          <a:xfrm>
            <a:off x="511200" y="4789440"/>
            <a:ext cx="2347560" cy="25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buNone/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l" defTabSz="914400">
              <a:buNone/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t>&lt;data/hora&gt;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4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do texto do título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 idx="55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marR="0" lvl="0" indent="-324000" algn="l" defTabSz="914400" fontAlgn="auto">
              <a:lnSpc>
                <a:spcPct val="100000"/>
              </a:lnSpc>
              <a:spcBef>
                <a:spcPts val="1417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32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de texto dos tópicos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864000" marR="0" lvl="1" indent="-324000" algn="l" defTabSz="914400" fontAlgn="auto">
              <a:lnSpc>
                <a:spcPct val="100000"/>
              </a:lnSpc>
              <a:spcBef>
                <a:spcPts val="1134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8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2.º nível de tópicos</a:t>
            </a: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  <a:p>
            <a:pPr marL="1296000" marR="0" lvl="2" indent="-288000" algn="l" defTabSz="914400" fontAlgn="auto">
              <a:lnSpc>
                <a:spcPct val="100000"/>
              </a:lnSpc>
              <a:spcBef>
                <a:spcPts val="85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3.º nível de tópicos</a:t>
            </a:r>
            <a:endParaRPr lang="pt-BR" sz="2400" b="0" strike="noStrike" spc="-1">
              <a:solidFill>
                <a:srgbClr val="000000"/>
              </a:solidFill>
              <a:latin typeface="Arial"/>
            </a:endParaRPr>
          </a:p>
          <a:p>
            <a:pPr marL="1728000" marR="0" lvl="3" indent="-216000" algn="l" defTabSz="914400" fontAlgn="auto">
              <a:lnSpc>
                <a:spcPct val="100000"/>
              </a:lnSpc>
              <a:spcBef>
                <a:spcPts val="567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4.º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160000" marR="0" lvl="4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5.º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592000" marR="0" lvl="5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6.º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3024000" marR="0" lvl="6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7.º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ransition/>
  <p:txStyles>
    <p:titleStyle/>
    <p:bodyStyle/>
    <p:otherStyle/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16800" cy="5137200"/>
          </a:xfrm>
          <a:prstGeom prst="rect">
            <a:avLst/>
          </a:prstGeom>
          <a:ln w="0">
            <a:noFill/>
          </a:ln>
        </p:spPr>
      </p:pic>
      <p:sp>
        <p:nvSpPr>
          <p:cNvPr id="53" name="PlaceHolder 1"/>
          <p:cNvSpPr>
            <a:spLocks noGrp="1"/>
          </p:cNvSpPr>
          <p:nvPr>
            <p:ph type="ftr" idx="16"/>
          </p:nvPr>
        </p:nvSpPr>
        <p:spPr>
          <a:xfrm>
            <a:off x="3476160" y="4789440"/>
            <a:ext cx="3265560" cy="251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ctr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DejaVu Sans"/>
                <a:cs typeface="Arial"/>
              </a:defRPr>
            </a:lvl1pPr>
          </a:lstStyle>
          <a:p>
            <a:pPr marL="0" indent="0" algn="ctr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DejaVu Sans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ldNum" idx="17"/>
          </p:nvPr>
        </p:nvSpPr>
        <p:spPr>
          <a:xfrm>
            <a:off x="7360920" y="4789440"/>
            <a:ext cx="2345400" cy="251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l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fld id="{3327D767-C308-4918-BEF0-2DBDED69C0B8}" type="slidenum"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pPr marL="0" indent="0" algn="l" defTabSz="914400">
                <a:lnSpc>
                  <a:spcPct val="100000"/>
                </a:lnSpc>
                <a:buNone/>
                <a:tabLst>
                  <a:tab pos="0" algn="l"/>
                </a:tabLst>
                <a:defRPr kumimoji="0" lang="pt-BR" sz="1400" b="0" i="0" strike="noStrike" kern="1200" spc="-1" normalizeH="0" noProof="0">
                  <a:solidFill>
                    <a:srgbClr val="000000"/>
                  </a:solidFill>
                  <a:uLnTx/>
                  <a:uFillTx/>
                  <a:latin typeface="Times New Roman"/>
                  <a:ea typeface="Arial"/>
                  <a:cs typeface="Arial"/>
                </a:defRPr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18"/>
          </p:nvPr>
        </p:nvSpPr>
        <p:spPr>
          <a:xfrm>
            <a:off x="511200" y="4789440"/>
            <a:ext cx="2345400" cy="251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buNone/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l" defTabSz="914400">
              <a:buNone/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t>&lt;data/hora&gt;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4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do texto do título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 idx="19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marR="0" lvl="0" indent="-324000" algn="l" defTabSz="914400" fontAlgn="auto">
              <a:lnSpc>
                <a:spcPct val="100000"/>
              </a:lnSpc>
              <a:spcBef>
                <a:spcPts val="1417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32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de texto dos tópicos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864000" marR="0" lvl="1" indent="-324000" algn="l" defTabSz="914400" fontAlgn="auto">
              <a:lnSpc>
                <a:spcPct val="100000"/>
              </a:lnSpc>
              <a:spcBef>
                <a:spcPts val="1134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8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2.º nível de tópicos</a:t>
            </a: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  <a:p>
            <a:pPr marL="1296000" marR="0" lvl="2" indent="-288000" algn="l" defTabSz="914400" fontAlgn="auto">
              <a:lnSpc>
                <a:spcPct val="100000"/>
              </a:lnSpc>
              <a:spcBef>
                <a:spcPts val="85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3.º nível de tópicos</a:t>
            </a:r>
            <a:endParaRPr lang="pt-BR" sz="2400" b="0" strike="noStrike" spc="-1">
              <a:solidFill>
                <a:srgbClr val="000000"/>
              </a:solidFill>
              <a:latin typeface="Arial"/>
            </a:endParaRPr>
          </a:p>
          <a:p>
            <a:pPr marL="1728000" marR="0" lvl="3" indent="-216000" algn="l" defTabSz="914400" fontAlgn="auto">
              <a:lnSpc>
                <a:spcPct val="100000"/>
              </a:lnSpc>
              <a:spcBef>
                <a:spcPts val="567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4.º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160000" marR="0" lvl="4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5.º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592000" marR="0" lvl="5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6.º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3024000" marR="0" lvl="6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7.º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ransition/>
  <p:txStyles>
    <p:titleStyle/>
    <p:bodyStyle/>
    <p:otherStyle/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16800" cy="5137200"/>
          </a:xfrm>
          <a:prstGeom prst="rect">
            <a:avLst/>
          </a:prstGeom>
          <a:ln w="0">
            <a:noFill/>
          </a:ln>
        </p:spPr>
      </p:pic>
      <p:sp>
        <p:nvSpPr>
          <p:cNvPr id="159" name="PlaceHolder 1"/>
          <p:cNvSpPr>
            <a:spLocks noGrp="1"/>
          </p:cNvSpPr>
          <p:nvPr>
            <p:ph type="ftr" idx="52"/>
          </p:nvPr>
        </p:nvSpPr>
        <p:spPr>
          <a:xfrm>
            <a:off x="3476160" y="4789440"/>
            <a:ext cx="3265560" cy="251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ctr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DejaVu Sans"/>
                <a:cs typeface="Arial"/>
              </a:defRPr>
            </a:lvl1pPr>
          </a:lstStyle>
          <a:p>
            <a:pPr marL="0" indent="0" algn="ctr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DejaVu Sans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ldNum" idx="53"/>
          </p:nvPr>
        </p:nvSpPr>
        <p:spPr>
          <a:xfrm>
            <a:off x="7360920" y="4789440"/>
            <a:ext cx="2345400" cy="251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l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fld id="{B4B198EA-7861-4121-AB28-BC4EF2D0FE55}" type="slidenum"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pPr marL="0" indent="0" algn="l" defTabSz="914400">
                <a:lnSpc>
                  <a:spcPct val="100000"/>
                </a:lnSpc>
                <a:buNone/>
                <a:tabLst>
                  <a:tab pos="0" algn="l"/>
                </a:tabLst>
                <a:defRPr kumimoji="0" lang="pt-BR" sz="1400" b="0" i="0" strike="noStrike" kern="1200" spc="-1" normalizeH="0" noProof="0">
                  <a:solidFill>
                    <a:srgbClr val="000000"/>
                  </a:solidFill>
                  <a:uLnTx/>
                  <a:uFillTx/>
                  <a:latin typeface="Times New Roman"/>
                  <a:ea typeface="Arial"/>
                  <a:cs typeface="Arial"/>
                </a:defRPr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dt" idx="54"/>
          </p:nvPr>
        </p:nvSpPr>
        <p:spPr>
          <a:xfrm>
            <a:off x="511200" y="4789440"/>
            <a:ext cx="2345400" cy="251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buNone/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l" defTabSz="914400">
              <a:buNone/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t>&lt;data/hora&gt;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4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do texto do título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 idx="55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marR="0" lvl="0" indent="-324000" algn="l" defTabSz="914400" fontAlgn="auto">
              <a:lnSpc>
                <a:spcPct val="100000"/>
              </a:lnSpc>
              <a:spcBef>
                <a:spcPts val="1417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32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de texto dos tópicos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864000" marR="0" lvl="1" indent="-324000" algn="l" defTabSz="914400" fontAlgn="auto">
              <a:lnSpc>
                <a:spcPct val="100000"/>
              </a:lnSpc>
              <a:spcBef>
                <a:spcPts val="1134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8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2.º nível de tópicos</a:t>
            </a: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  <a:p>
            <a:pPr marL="1296000" marR="0" lvl="2" indent="-288000" algn="l" defTabSz="914400" fontAlgn="auto">
              <a:lnSpc>
                <a:spcPct val="100000"/>
              </a:lnSpc>
              <a:spcBef>
                <a:spcPts val="85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3.º nível de tópicos</a:t>
            </a:r>
            <a:endParaRPr lang="pt-BR" sz="2400" b="0" strike="noStrike" spc="-1">
              <a:solidFill>
                <a:srgbClr val="000000"/>
              </a:solidFill>
              <a:latin typeface="Arial"/>
            </a:endParaRPr>
          </a:p>
          <a:p>
            <a:pPr marL="1728000" marR="0" lvl="3" indent="-216000" algn="l" defTabSz="914400" fontAlgn="auto">
              <a:lnSpc>
                <a:spcPct val="100000"/>
              </a:lnSpc>
              <a:spcBef>
                <a:spcPts val="567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4.º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160000" marR="0" lvl="4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5.º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592000" marR="0" lvl="5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6.º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3024000" marR="0" lvl="6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7.º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ransition/>
  <p:txStyles>
    <p:titleStyle/>
    <p:bodyStyle/>
    <p:otherStyle/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18600" cy="5139000"/>
          </a:xfrm>
          <a:prstGeom prst="rect">
            <a:avLst/>
          </a:prstGeom>
          <a:ln w="0">
            <a:noFill/>
          </a:ln>
        </p:spPr>
      </p:pic>
      <p:sp>
        <p:nvSpPr>
          <p:cNvPr id="265" name="PlaceHolder 1"/>
          <p:cNvSpPr>
            <a:spLocks noGrp="1"/>
          </p:cNvSpPr>
          <p:nvPr>
            <p:ph type="ftr" idx="88"/>
          </p:nvPr>
        </p:nvSpPr>
        <p:spPr>
          <a:xfrm>
            <a:off x="3476160" y="4789440"/>
            <a:ext cx="3267360" cy="25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ctr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ctr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sldNum" idx="89"/>
          </p:nvPr>
        </p:nvSpPr>
        <p:spPr>
          <a:xfrm>
            <a:off x="7360920" y="4789440"/>
            <a:ext cx="2347200" cy="25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800" b="0" strike="noStrike" kern="1200" spc="-1">
                <a:solidFill>
                  <a:srgbClr val="000000"/>
                </a:solidFill>
                <a:latin typeface="Calibri"/>
                <a:ea typeface="Arial"/>
                <a:cs typeface="Arial"/>
              </a:defRPr>
            </a:lvl1pPr>
          </a:lstStyle>
          <a:p>
            <a:pPr marL="0" indent="0" algn="l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800" b="0" i="0" strike="noStrike" kern="1200" spc="-1" normalizeH="0" noProof="0">
                <a:solidFill>
                  <a:srgbClr val="000000"/>
                </a:solidFill>
                <a:uLnTx/>
                <a:uFillTx/>
                <a:latin typeface="Calibri"/>
                <a:ea typeface="Arial"/>
                <a:cs typeface="Arial"/>
              </a:defRPr>
            </a:pPr>
            <a:fld id="{FA610ECE-8A3F-4C8F-9010-BF867FB55154}" type="slidenum">
              <a:rPr kumimoji="0" lang="pt-BR" sz="1800" b="0" i="0" strike="noStrike" kern="1200" spc="-1" normalizeH="0" noProof="0">
                <a:solidFill>
                  <a:srgbClr val="000000"/>
                </a:solidFill>
                <a:uLnTx/>
                <a:uFillTx/>
                <a:latin typeface="Calibri"/>
              </a:rPr>
              <a:pPr marL="0" indent="0" algn="l" defTabSz="914400">
                <a:lnSpc>
                  <a:spcPct val="100000"/>
                </a:lnSpc>
                <a:buNone/>
                <a:tabLst>
                  <a:tab pos="0" algn="l"/>
                </a:tabLst>
                <a:defRPr kumimoji="0" lang="pt-BR" sz="1800" b="0" i="0" strike="noStrike" kern="1200" spc="-1" normalizeH="0" noProof="0">
                  <a:solidFill>
                    <a:srgbClr val="000000"/>
                  </a:solidFill>
                  <a:uLnTx/>
                  <a:uFillTx/>
                  <a:latin typeface="Calibri"/>
                  <a:ea typeface="Arial"/>
                  <a:cs typeface="Arial"/>
                </a:defRPr>
              </a:pPr>
              <a:t>‹nº›</a:t>
            </a:fld>
            <a:endParaRPr lang="pt-BR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dt" idx="90"/>
          </p:nvPr>
        </p:nvSpPr>
        <p:spPr>
          <a:xfrm>
            <a:off x="511200" y="4789440"/>
            <a:ext cx="2347200" cy="25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buNone/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l" defTabSz="914400">
              <a:buNone/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t>&lt;data/hora&gt;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4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do texto do título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body" idx="91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marR="0" lvl="0" indent="-324000" algn="l" defTabSz="914400" fontAlgn="auto">
              <a:lnSpc>
                <a:spcPct val="100000"/>
              </a:lnSpc>
              <a:spcBef>
                <a:spcPts val="1417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32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de texto dos tópicos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864000" marR="0" lvl="1" indent="-324000" algn="l" defTabSz="914400" fontAlgn="auto">
              <a:lnSpc>
                <a:spcPct val="100000"/>
              </a:lnSpc>
              <a:spcBef>
                <a:spcPts val="1134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8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2.º nível de tópicos</a:t>
            </a: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  <a:p>
            <a:pPr marL="1296000" marR="0" lvl="2" indent="-288000" algn="l" defTabSz="914400" fontAlgn="auto">
              <a:lnSpc>
                <a:spcPct val="100000"/>
              </a:lnSpc>
              <a:spcBef>
                <a:spcPts val="85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3.º nível de tópicos</a:t>
            </a:r>
            <a:endParaRPr lang="pt-BR" sz="2400" b="0" strike="noStrike" spc="-1">
              <a:solidFill>
                <a:srgbClr val="000000"/>
              </a:solidFill>
              <a:latin typeface="Arial"/>
            </a:endParaRPr>
          </a:p>
          <a:p>
            <a:pPr marL="1728000" marR="0" lvl="3" indent="-216000" algn="l" defTabSz="914400" fontAlgn="auto">
              <a:lnSpc>
                <a:spcPct val="100000"/>
              </a:lnSpc>
              <a:spcBef>
                <a:spcPts val="567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4.º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160000" marR="0" lvl="4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5.º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592000" marR="0" lvl="5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6.º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3024000" marR="0" lvl="6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7.º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ransition/>
  <p:txStyles>
    <p:titleStyle/>
    <p:bodyStyle/>
    <p:otherStyle/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18600" cy="5139000"/>
          </a:xfrm>
          <a:prstGeom prst="rect">
            <a:avLst/>
          </a:prstGeom>
          <a:ln w="0">
            <a:noFill/>
          </a:ln>
        </p:spPr>
      </p:pic>
      <p:sp>
        <p:nvSpPr>
          <p:cNvPr id="371" name="PlaceHolder 1"/>
          <p:cNvSpPr>
            <a:spLocks noGrp="1"/>
          </p:cNvSpPr>
          <p:nvPr>
            <p:ph type="ftr" idx="124"/>
          </p:nvPr>
        </p:nvSpPr>
        <p:spPr>
          <a:xfrm>
            <a:off x="3476160" y="4789440"/>
            <a:ext cx="3267360" cy="25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ctr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ctr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 type="sldNum" idx="125"/>
          </p:nvPr>
        </p:nvSpPr>
        <p:spPr>
          <a:xfrm>
            <a:off x="7360920" y="4789440"/>
            <a:ext cx="2347200" cy="25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lnSpc>
                <a:spcPct val="100000"/>
              </a:lnSpc>
              <a:buNone/>
              <a:tabLst>
                <a:tab pos="0" algn="l"/>
              </a:tabLst>
              <a:defRPr lang="pt-BR" sz="1800" b="0" strike="noStrike" kern="1200" spc="-1">
                <a:solidFill>
                  <a:srgbClr val="000000"/>
                </a:solidFill>
                <a:latin typeface="Calibri"/>
                <a:ea typeface="Arial"/>
                <a:cs typeface="Arial"/>
              </a:defRPr>
            </a:lvl1pPr>
          </a:lstStyle>
          <a:p>
            <a:pPr marL="0" indent="0" algn="l" defTabSz="914400">
              <a:lnSpc>
                <a:spcPct val="100000"/>
              </a:lnSpc>
              <a:buNone/>
              <a:tabLst>
                <a:tab pos="0" algn="l"/>
              </a:tabLst>
              <a:defRPr kumimoji="0" lang="pt-BR" sz="1800" b="0" i="0" strike="noStrike" kern="1200" spc="-1" normalizeH="0" noProof="0">
                <a:solidFill>
                  <a:srgbClr val="000000"/>
                </a:solidFill>
                <a:uLnTx/>
                <a:uFillTx/>
                <a:latin typeface="Calibri"/>
                <a:ea typeface="Arial"/>
                <a:cs typeface="Arial"/>
              </a:defRPr>
            </a:pPr>
            <a:fld id="{7BEEA340-8850-4B87-849C-89B846278B66}" type="slidenum">
              <a:rPr kumimoji="0" lang="pt-BR" sz="1800" b="0" i="0" strike="noStrike" kern="1200" spc="-1" normalizeH="0" noProof="0">
                <a:solidFill>
                  <a:srgbClr val="000000"/>
                </a:solidFill>
                <a:uLnTx/>
                <a:uFillTx/>
                <a:latin typeface="Calibri"/>
              </a:rPr>
              <a:pPr marL="0" indent="0" algn="l" defTabSz="914400">
                <a:lnSpc>
                  <a:spcPct val="100000"/>
                </a:lnSpc>
                <a:buNone/>
                <a:tabLst>
                  <a:tab pos="0" algn="l"/>
                </a:tabLst>
                <a:defRPr kumimoji="0" lang="pt-BR" sz="1800" b="0" i="0" strike="noStrike" kern="1200" spc="-1" normalizeH="0" noProof="0">
                  <a:solidFill>
                    <a:srgbClr val="000000"/>
                  </a:solidFill>
                  <a:uLnTx/>
                  <a:uFillTx/>
                  <a:latin typeface="Calibri"/>
                  <a:ea typeface="Arial"/>
                  <a:cs typeface="Arial"/>
                </a:defRPr>
              </a:pPr>
              <a:t>‹nº›</a:t>
            </a:fld>
            <a:endParaRPr lang="pt-BR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dt" idx="126"/>
          </p:nvPr>
        </p:nvSpPr>
        <p:spPr>
          <a:xfrm>
            <a:off x="511200" y="4789440"/>
            <a:ext cx="2347200" cy="25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0">
              <a:buNone/>
              <a:defRPr lang="pt-BR" sz="1400" b="0" strike="noStrike" kern="1200" spc="-1">
                <a:solidFill>
                  <a:srgbClr val="000000"/>
                </a:solidFill>
                <a:latin typeface="Times New Roman"/>
                <a:ea typeface="Arial"/>
                <a:cs typeface="Arial"/>
              </a:defRPr>
            </a:lvl1pPr>
          </a:lstStyle>
          <a:p>
            <a:pPr marL="0" indent="0" algn="l" defTabSz="914400">
              <a:buNone/>
              <a:def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  <a:ea typeface="Arial"/>
                <a:cs typeface="Arial"/>
              </a:defRPr>
            </a:pPr>
            <a:r>
              <a:rPr kumimoji="0" lang="pt-BR" sz="1400" b="0" i="0" strike="noStrike" kern="1200" spc="-1" normalizeH="0" noProof="0">
                <a:solidFill>
                  <a:srgbClr val="000000"/>
                </a:solidFill>
                <a:uLnTx/>
                <a:uFillTx/>
                <a:latin typeface="Times New Roman"/>
              </a:rPr>
              <a:t>&lt;data/hora&gt;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4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4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do texto do título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5"/>
          <p:cNvSpPr>
            <a:spLocks noGrp="1"/>
          </p:cNvSpPr>
          <p:nvPr>
            <p:ph type="body" idx="127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052" lnSpcReduction="10000"/>
          </a:bodyPr>
          <a:lstStyle/>
          <a:p>
            <a:pPr marL="432000" marR="0" lvl="0" indent="-324000" algn="l" defTabSz="914400" fontAlgn="auto">
              <a:lnSpc>
                <a:spcPct val="100000"/>
              </a:lnSpc>
              <a:spcBef>
                <a:spcPts val="1417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32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Clique para editar o formato de texto dos tópicos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864000" marR="0" lvl="1" indent="-324000" algn="l" defTabSz="914400" fontAlgn="auto">
              <a:lnSpc>
                <a:spcPct val="100000"/>
              </a:lnSpc>
              <a:spcBef>
                <a:spcPts val="1134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8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2.º nível de tópicos</a:t>
            </a: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  <a:p>
            <a:pPr marL="1296000" marR="0" lvl="2" indent="-288000" algn="l" defTabSz="914400" fontAlgn="auto">
              <a:lnSpc>
                <a:spcPct val="100000"/>
              </a:lnSpc>
              <a:spcBef>
                <a:spcPts val="85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4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3.º nível de tópicos</a:t>
            </a:r>
            <a:endParaRPr lang="pt-BR" sz="2400" b="0" strike="noStrike" spc="-1">
              <a:solidFill>
                <a:srgbClr val="000000"/>
              </a:solidFill>
              <a:latin typeface="Arial"/>
            </a:endParaRPr>
          </a:p>
          <a:p>
            <a:pPr marL="1728000" marR="0" lvl="3" indent="-216000" algn="l" defTabSz="914400" fontAlgn="auto">
              <a:lnSpc>
                <a:spcPct val="100000"/>
              </a:lnSpc>
              <a:spcBef>
                <a:spcPts val="567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charset="2"/>
              <a:buChar char="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4.º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160000" marR="0" lvl="4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5.º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2592000" marR="0" lvl="5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6.º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3024000" marR="0" lvl="6" indent="-216000" algn="l" defTabSz="914400" fontAlgn="auto">
              <a:lnSpc>
                <a:spcPct val="100000"/>
              </a:lnSpc>
              <a:spcBef>
                <a:spcPts val="283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  <a:ea typeface="Arial"/>
                <a:cs typeface="Arial"/>
                <a:sym typeface="Wingdings" charset="2"/>
              </a:defRPr>
            </a:pPr>
            <a:r>
              <a:rPr kumimoji="0" lang="pt-BR" sz="2000" b="0" i="0" u="none" strike="noStrike" kern="1200" cap="none" spc="-1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uLnTx/>
                <a:uFillTx/>
                <a:latin typeface="Arial"/>
              </a:rPr>
              <a:t>7.º nível de tópicos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ransition/>
  <p:txStyles>
    <p:titleStyle/>
    <p:bodyStyle/>
    <p:otherStyle/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1120" cy="514152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ftr" idx="1"/>
          </p:nvPr>
        </p:nvSpPr>
        <p:spPr>
          <a:xfrm>
            <a:off x="3476160" y="4789440"/>
            <a:ext cx="3269880" cy="25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ldNum" idx="2"/>
          </p:nvPr>
        </p:nvSpPr>
        <p:spPr>
          <a:xfrm>
            <a:off x="7360920" y="4789440"/>
            <a:ext cx="2349720" cy="25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800" b="0" strike="noStrike" spc="-1">
                <a:solidFill>
                  <a:schemeClr val="dk1"/>
                </a:solidFill>
                <a:latin typeface="Arial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456E121-5BA6-4C35-B014-DDFC9331C9ED}" type="slidenum">
              <a:rPr lang="pt-BR" sz="1800" b="0" strike="noStrike" spc="-1">
                <a:solidFill>
                  <a:schemeClr val="dk1"/>
                </a:solidFill>
                <a:latin typeface="Arial"/>
                <a:ea typeface="DejaVu Sans"/>
              </a:rPr>
              <a:pPr indent="0" defTabSz="914400">
                <a:lnSpc>
                  <a:spcPct val="100000"/>
                </a:lnSpc>
                <a:buNone/>
              </a:pPr>
              <a:t>‹nº›</a:t>
            </a:fld>
            <a:endParaRPr lang="pt-BR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 idx="3"/>
          </p:nvPr>
        </p:nvSpPr>
        <p:spPr>
          <a:xfrm>
            <a:off x="511200" y="4789440"/>
            <a:ext cx="2349720" cy="25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chemeClr val="dk1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5" name="PlaceHolder 5"/>
          <p:cNvSpPr>
            <a:spLocks noGrp="1"/>
          </p:cNvSpPr>
          <p:nvPr>
            <p:ph type="body" idx="4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chemeClr val="dk1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chemeClr val="dk1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chemeClr val="dk1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chemeClr val="dk1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chemeClr val="dk1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chemeClr val="dk1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chemeClr val="dk1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ransition/>
  <p:txStyles>
    <p:titleStyle/>
    <p:bodyStyle/>
    <p:otherStyle/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1120" cy="5141520"/>
          </a:xfrm>
          <a:prstGeom prst="rect">
            <a:avLst/>
          </a:prstGeom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ftr" idx="37"/>
          </p:nvPr>
        </p:nvSpPr>
        <p:spPr>
          <a:xfrm>
            <a:off x="3476160" y="4789440"/>
            <a:ext cx="3269880" cy="25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sldNum" idx="38"/>
          </p:nvPr>
        </p:nvSpPr>
        <p:spPr>
          <a:xfrm>
            <a:off x="7360920" y="4789440"/>
            <a:ext cx="2349720" cy="25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800" b="0" strike="noStrike" spc="-1">
                <a:solidFill>
                  <a:schemeClr val="dk1"/>
                </a:solidFill>
                <a:latin typeface="Arial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C3788289-26A9-4646-A6A6-5EEDBCAEF3FE}" type="slidenum">
              <a:rPr lang="pt-BR" sz="1800" b="0" strike="noStrike" spc="-1">
                <a:solidFill>
                  <a:schemeClr val="dk1"/>
                </a:solidFill>
                <a:latin typeface="Arial"/>
                <a:ea typeface="DejaVu Sans"/>
              </a:rPr>
              <a:pPr indent="0" defTabSz="914400">
                <a:lnSpc>
                  <a:spcPct val="100000"/>
                </a:lnSpc>
                <a:buNone/>
              </a:pPr>
              <a:t>‹nº›</a:t>
            </a:fld>
            <a:endParaRPr lang="pt-BR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dt" idx="39"/>
          </p:nvPr>
        </p:nvSpPr>
        <p:spPr>
          <a:xfrm>
            <a:off x="511200" y="4789440"/>
            <a:ext cx="2349720" cy="25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110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chemeClr val="dk1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11" name="PlaceHolder 5"/>
          <p:cNvSpPr>
            <a:spLocks noGrp="1"/>
          </p:cNvSpPr>
          <p:nvPr>
            <p:ph type="body" idx="40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chemeClr val="dk1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chemeClr val="dk1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chemeClr val="dk1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chemeClr val="dk1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chemeClr val="dk1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chemeClr val="dk1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chemeClr val="dk1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ransition/>
  <p:txStyles>
    <p:titleStyle/>
    <p:bodyStyle/>
    <p:otherStyle/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1840" cy="514224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16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 idx="4"/>
          </p:nvPr>
        </p:nvSpPr>
        <p:spPr>
          <a:xfrm>
            <a:off x="510840" y="1204920"/>
            <a:ext cx="9200160" cy="298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ftr" idx="1"/>
          </p:nvPr>
        </p:nvSpPr>
        <p:spPr>
          <a:xfrm>
            <a:off x="3476160" y="4789440"/>
            <a:ext cx="3270600" cy="25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sldNum" idx="2"/>
          </p:nvPr>
        </p:nvSpPr>
        <p:spPr>
          <a:xfrm>
            <a:off x="7360920" y="4789440"/>
            <a:ext cx="2350440" cy="25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212129A-C54B-4BC9-A619-BDE69E8B90C1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dt" idx="3"/>
          </p:nvPr>
        </p:nvSpPr>
        <p:spPr>
          <a:xfrm>
            <a:off x="511200" y="4789440"/>
            <a:ext cx="2350440" cy="25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ransition/>
  <p:txStyles>
    <p:titleStyle/>
    <p:bodyStyle/>
    <p:otherStyle/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bg 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21840" cy="5142240"/>
          </a:xfrm>
          <a:prstGeom prst="rect">
            <a:avLst/>
          </a:prstGeom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16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 idx="16"/>
          </p:nvPr>
        </p:nvSpPr>
        <p:spPr>
          <a:xfrm>
            <a:off x="510840" y="1204920"/>
            <a:ext cx="9200160" cy="298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ftr" idx="13"/>
          </p:nvPr>
        </p:nvSpPr>
        <p:spPr>
          <a:xfrm>
            <a:off x="3476160" y="4789440"/>
            <a:ext cx="3270600" cy="25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sldNum" idx="14"/>
          </p:nvPr>
        </p:nvSpPr>
        <p:spPr>
          <a:xfrm>
            <a:off x="7360920" y="4789440"/>
            <a:ext cx="2350440" cy="25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CA11983-6D6F-4170-BB1C-ED33B82200F7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</a:p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dt" idx="15"/>
          </p:nvPr>
        </p:nvSpPr>
        <p:spPr>
          <a:xfrm>
            <a:off x="511200" y="4789440"/>
            <a:ext cx="2350440" cy="25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ransition/>
  <p:txStyles>
    <p:titleStyle/>
    <p:bodyStyle/>
    <p:otherStyle/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object 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10218240" cy="513864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ftr" idx="1"/>
          </p:nvPr>
        </p:nvSpPr>
        <p:spPr>
          <a:xfrm>
            <a:off x="3476160" y="4789440"/>
            <a:ext cx="3267000" cy="25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ldNum" idx="2"/>
          </p:nvPr>
        </p:nvSpPr>
        <p:spPr>
          <a:xfrm>
            <a:off x="7360920" y="4789440"/>
            <a:ext cx="2346840" cy="25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800" b="0" strike="noStrike" spc="-1">
                <a:solidFill>
                  <a:srgbClr val="B2B2B2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843C369-18BD-4F83-8034-DD433B246E40}" type="slidenum">
              <a:rPr lang="pt-BR" sz="1800" b="0" strike="noStrike" spc="-1">
                <a:solidFill>
                  <a:srgbClr val="B2B2B2"/>
                </a:solidFill>
                <a:latin typeface="Calibri"/>
                <a:ea typeface="DejaVu Sans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 idx="3"/>
          </p:nvPr>
        </p:nvSpPr>
        <p:spPr>
          <a:xfrm>
            <a:off x="511200" y="4789440"/>
            <a:ext cx="2346840" cy="25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5" name="PlaceHolder 5"/>
          <p:cNvSpPr>
            <a:spLocks noGrp="1"/>
          </p:cNvSpPr>
          <p:nvPr>
            <p:ph type="body" idx="4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ransition/>
  <p:txStyles>
    <p:titleStyle/>
    <p:bodyStyle/>
    <p:otherStyle/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bg object 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10218240" cy="5138640"/>
          </a:xfrm>
          <a:prstGeom prst="rect">
            <a:avLst/>
          </a:prstGeom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ftr" idx="4"/>
          </p:nvPr>
        </p:nvSpPr>
        <p:spPr>
          <a:xfrm>
            <a:off x="3476160" y="4789440"/>
            <a:ext cx="3267000" cy="25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&lt;rodapé&gt;</a:t>
            </a:r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ldNum" idx="5"/>
          </p:nvPr>
        </p:nvSpPr>
        <p:spPr>
          <a:xfrm>
            <a:off x="7360920" y="4789440"/>
            <a:ext cx="2346840" cy="25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800" b="0" strike="noStrike" spc="-1">
                <a:solidFill>
                  <a:srgbClr val="B2B2B2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7122530-4EF0-401B-ABCC-05F52CC65F25}" type="slidenum">
              <a:rPr lang="pt-BR" sz="1800" b="0" strike="noStrike" spc="-1">
                <a:solidFill>
                  <a:srgbClr val="B2B2B2"/>
                </a:solidFill>
                <a:latin typeface="Calibri"/>
                <a:ea typeface="DejaVu Sans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‹nº›</a:t>
            </a:fld>
            <a:endParaRPr lang="pt-BR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6"/>
          </p:nvPr>
        </p:nvSpPr>
        <p:spPr>
          <a:xfrm>
            <a:off x="511200" y="4789440"/>
            <a:ext cx="2346840" cy="25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510840" y="205200"/>
            <a:ext cx="9200880" cy="85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47" name="PlaceHolder 5"/>
          <p:cNvSpPr>
            <a:spLocks noGrp="1"/>
          </p:cNvSpPr>
          <p:nvPr>
            <p:ph type="body" idx="7"/>
          </p:nvPr>
        </p:nvSpPr>
        <p:spPr>
          <a:xfrm>
            <a:off x="510840" y="1204920"/>
            <a:ext cx="9200880" cy="29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ransition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object 2"/>
          <p:cNvSpPr/>
          <p:nvPr/>
        </p:nvSpPr>
        <p:spPr>
          <a:xfrm>
            <a:off x="3146760" y="1629720"/>
            <a:ext cx="375624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105"/>
              </a:spcBef>
            </a:pP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Gestão</a:t>
            </a:r>
            <a:r>
              <a:rPr lang="pt-BR" sz="3500" b="1" strike="noStrike" spc="-75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de</a:t>
            </a:r>
            <a:r>
              <a:rPr lang="pt-BR" sz="3500" b="1" strike="noStrike" spc="-41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object 3"/>
          <p:cNvSpPr/>
          <p:nvPr/>
        </p:nvSpPr>
        <p:spPr>
          <a:xfrm>
            <a:off x="2625480" y="2474640"/>
            <a:ext cx="4799880" cy="62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/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2000" b="1" strike="noStrike" spc="-12">
                <a:solidFill>
                  <a:srgbClr val="A4A4A4"/>
                </a:solidFill>
                <a:latin typeface="Arial MT"/>
                <a:ea typeface="DejaVu Sans"/>
              </a:rPr>
              <a:t>Relatório</a:t>
            </a:r>
            <a:r>
              <a:rPr lang="pt-BR" sz="2000" b="1" strike="noStrike" spc="29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de</a:t>
            </a:r>
            <a:r>
              <a:rPr lang="pt-BR" sz="2000" b="1" strike="noStrike" spc="-1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Gerenciamento</a:t>
            </a:r>
            <a:r>
              <a:rPr lang="pt-BR" sz="2000" b="1" strike="noStrike" spc="4">
                <a:solidFill>
                  <a:srgbClr val="A4A4A4"/>
                </a:solidFill>
                <a:latin typeface="Arial MT"/>
                <a:ea typeface="DejaVu Sans"/>
              </a:rPr>
              <a:t> 2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Q24</a:t>
            </a:r>
            <a:r>
              <a:rPr lang="pt-BR" sz="2000" b="1" strike="noStrike" spc="-46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–</a:t>
            </a:r>
            <a:r>
              <a:rPr lang="pt-BR" sz="2000" b="1" strike="noStrike" spc="-1">
                <a:solidFill>
                  <a:srgbClr val="A4A4A4"/>
                </a:solidFill>
                <a:latin typeface="Arial MT"/>
                <a:ea typeface="DejaVu Sans"/>
              </a:rPr>
              <a:t> MATRIZ DE RISCO ESTRATÉGICO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4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3160" cy="706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object 11"/>
          <p:cNvSpPr/>
          <p:nvPr/>
        </p:nvSpPr>
        <p:spPr>
          <a:xfrm>
            <a:off x="3063600" y="876600"/>
            <a:ext cx="3756240" cy="54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105"/>
              </a:spcBef>
            </a:pP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Gestão</a:t>
            </a:r>
            <a:r>
              <a:rPr lang="pt-BR" sz="3500" b="1" strike="noStrike" spc="-75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de</a:t>
            </a:r>
            <a:r>
              <a:rPr lang="pt-BR" sz="3500" b="1" strike="noStrike" spc="-41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object 12"/>
          <p:cNvSpPr/>
          <p:nvPr/>
        </p:nvSpPr>
        <p:spPr>
          <a:xfrm>
            <a:off x="2160000" y="1896840"/>
            <a:ext cx="5488560" cy="170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/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">
                <a:solidFill>
                  <a:srgbClr val="A4A4A4"/>
                </a:solidFill>
                <a:latin typeface="Arial MT"/>
                <a:ea typeface="DejaVu Sans"/>
              </a:rPr>
              <a:t>MATRIZ DE RISCO ESTRATÉGICO </a:t>
            </a:r>
            <a:r>
              <a:rPr sz="1800"/>
              <a:t/>
            </a:r>
            <a:br>
              <a:rPr sz="1800"/>
            </a:b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2">
                <a:solidFill>
                  <a:srgbClr val="A4A4A4"/>
                </a:solidFill>
                <a:latin typeface="Arial MT"/>
                <a:ea typeface="DejaVu Sans"/>
              </a:rPr>
              <a:t>Relatório de Gerenciamento 2Q24 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2">
                <a:solidFill>
                  <a:srgbClr val="A4A4A4"/>
                </a:solidFill>
                <a:latin typeface="Arial MT"/>
                <a:ea typeface="DejaVu Sans"/>
              </a:rPr>
              <a:t>Subsecretaria de Execução de Política Social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7" name="Imagem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3160" cy="706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8" name="object 8"/>
          <p:cNvGraphicFramePr>
            <a:graphicFrameLocks noGrp="1"/>
          </p:cNvGraphicFramePr>
          <p:nvPr/>
        </p:nvGraphicFramePr>
        <p:xfrm>
          <a:off x="898200" y="746280"/>
          <a:ext cx="8281800" cy="3675960"/>
        </p:xfrm>
        <a:graphic>
          <a:graphicData uri="http://schemas.openxmlformats.org/drawingml/2006/table">
            <a:tbl>
              <a:tblPr/>
              <a:tblGrid>
                <a:gridCol w="2203560"/>
                <a:gridCol w="2092680"/>
                <a:gridCol w="1558080"/>
                <a:gridCol w="2427480"/>
              </a:tblGrid>
              <a:tr h="40860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1" strike="noStrike" spc="-12">
                          <a:solidFill>
                            <a:srgbClr val="000000"/>
                          </a:solidFill>
                          <a:latin typeface="Arial MT"/>
                        </a:rPr>
                        <a:t>2Q24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93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1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DESCRIÇÃO</a:t>
                      </a:r>
                      <a:r>
                        <a:rPr lang="pt-BR" sz="1000" b="1" strike="noStrike" spc="-52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  <a:r>
                        <a:rPr lang="pt-BR" sz="1000" b="1" strike="noStrike" spc="-2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1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1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520"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773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Não Garantir as entregas dos cartões dos programas de transferência de renda nos 246 municípios: Mães de Goiás / Goiás por elas / Aprendiz do futuro </a:t>
                      </a: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Número máximo de municípios contemplados com as entregas de cartões por quadrimestre 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246 entregas de cartões no ano sendo contemplados 83 municípios em média por quadrimestre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A meta das entregas de cartões dos benefícios dos Programas Mães de Goiás e Aprendiz do Futuro foram atingidas e superadas nesse quadrimestre, com a entrega de:</a:t>
                      </a:r>
                      <a:r>
                        <a:rPr sz="1100"/>
                        <a:t/>
                      </a:r>
                      <a:br>
                        <a:rPr sz="1100"/>
                      </a:b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Cartões Mães de Goiás em 242 municípios; </a:t>
                      </a:r>
                      <a:r>
                        <a:rPr sz="1100"/>
                        <a:t/>
                      </a:r>
                      <a:br>
                        <a:rPr sz="1100"/>
                      </a:b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Kit aprendiz do futuro em 126 municípios; </a:t>
                      </a:r>
                      <a:r>
                        <a:rPr sz="1100"/>
                        <a:t/>
                      </a:r>
                      <a:br>
                        <a:rPr sz="1100"/>
                      </a:b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Cartões do Goiás Por Elas em 15 municípios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9" name="object 9"/>
          <p:cNvSpPr/>
          <p:nvPr/>
        </p:nvSpPr>
        <p:spPr>
          <a:xfrm>
            <a:off x="3483000" y="3820680"/>
            <a:ext cx="34560" cy="141480"/>
          </a:xfrm>
          <a:custGeom>
            <a:avLst/>
            <a:gdLst>
              <a:gd name="textAreaLeft" fmla="*/ 0 w 34560"/>
              <a:gd name="textAreaRight" fmla="*/ 36720 w 34560"/>
              <a:gd name="textAreaTop" fmla="*/ 0 h 141480"/>
              <a:gd name="textAreaBottom" fmla="*/ 143640 h 14148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220" name="object 10"/>
          <p:cNvSpPr/>
          <p:nvPr/>
        </p:nvSpPr>
        <p:spPr>
          <a:xfrm>
            <a:off x="1279800" y="253440"/>
            <a:ext cx="735984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algn="ctr" defTabSz="914400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rgbClr val="000000"/>
                </a:solidFill>
                <a:latin typeface="Calibri"/>
                <a:ea typeface="DejaVu Sans"/>
              </a:rPr>
              <a:t>(SUBEXECS/SEDS)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tângulo 1"/>
          <p:cNvSpPr/>
          <p:nvPr/>
        </p:nvSpPr>
        <p:spPr>
          <a:xfrm>
            <a:off x="2939760" y="720000"/>
            <a:ext cx="372024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105"/>
              </a:spcBef>
            </a:pPr>
            <a:r>
              <a:rPr lang="pt-BR" sz="3200" b="1" strike="noStrike" spc="-1">
                <a:solidFill>
                  <a:srgbClr val="A4A4A4"/>
                </a:solidFill>
                <a:latin typeface="Arial"/>
                <a:ea typeface="DejaVu Sans"/>
              </a:rPr>
              <a:t>Gestão de Riscos 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Retângulo 3"/>
          <p:cNvSpPr/>
          <p:nvPr/>
        </p:nvSpPr>
        <p:spPr>
          <a:xfrm>
            <a:off x="1440000" y="2003400"/>
            <a:ext cx="6660000" cy="149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">
                <a:solidFill>
                  <a:srgbClr val="A4A4A4"/>
                </a:solidFill>
                <a:latin typeface="Arial MT"/>
                <a:ea typeface="DejaVu Sans"/>
              </a:rPr>
              <a:t>MATRIZ DE RISCO ESTRATÉGICO</a:t>
            </a:r>
            <a:r>
              <a:rPr sz="1800"/>
              <a:t/>
            </a:r>
            <a:br>
              <a:rPr sz="1800"/>
            </a:b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2">
                <a:solidFill>
                  <a:srgbClr val="A4A4A4"/>
                </a:solidFill>
                <a:latin typeface="Arial MT"/>
                <a:ea typeface="DejaVu Sans"/>
              </a:rPr>
              <a:t>Relatório de Gerenciamento 2Q24 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2">
                <a:solidFill>
                  <a:srgbClr val="A4A4A4"/>
                </a:solidFill>
                <a:latin typeface="Arial MT"/>
                <a:ea typeface="DejaVu Sans"/>
              </a:rPr>
              <a:t>Gerência de Gestão e Desenvolvimento de Pessoas - SEDS</a:t>
            </a:r>
            <a:r>
              <a:rPr lang="pt-BR" sz="1800" b="0" strike="noStrike" spc="7">
                <a:solidFill>
                  <a:schemeClr val="dk1"/>
                </a:solidFill>
                <a:latin typeface="Arial MT"/>
                <a:ea typeface="DejaVu Sans"/>
              </a:rPr>
              <a:t> 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3" name="Imagem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760" y="3870720"/>
            <a:ext cx="3503160" cy="706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4" name="object 13"/>
          <p:cNvGraphicFramePr>
            <a:graphicFrameLocks noGrp="1"/>
          </p:cNvGraphicFramePr>
          <p:nvPr/>
        </p:nvGraphicFramePr>
        <p:xfrm>
          <a:off x="1001160" y="750600"/>
          <a:ext cx="8178840" cy="4141800"/>
        </p:xfrm>
        <a:graphic>
          <a:graphicData uri="http://schemas.openxmlformats.org/drawingml/2006/table">
            <a:tbl>
              <a:tblPr/>
              <a:tblGrid>
                <a:gridCol w="2176200"/>
                <a:gridCol w="1943280"/>
                <a:gridCol w="1662480"/>
                <a:gridCol w="2396880"/>
              </a:tblGrid>
              <a:tr h="40860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12600" algn="ctr" defTabSz="914400">
                        <a:lnSpc>
                          <a:spcPct val="100000"/>
                        </a:lnSpc>
                        <a:spcBef>
                          <a:spcPts val="99"/>
                        </a:spcBef>
                      </a:pPr>
                      <a:r>
                        <a:rPr lang="pt-BR" sz="1800" b="1" strike="noStrike" spc="-12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93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149760">
                        <a:lnSpc>
                          <a:spcPct val="100000"/>
                        </a:lnSpc>
                      </a:pPr>
                      <a:r>
                        <a:rPr lang="pt-BR" sz="16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DESCRIÇÃO</a:t>
                      </a:r>
                      <a:r>
                        <a:rPr lang="pt-BR" sz="1600" b="1" strike="noStrike" spc="-52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  <a:r>
                        <a:rPr lang="pt-BR" sz="1600" b="1" strike="noStrike" spc="-2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6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7600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2520" algn="ctr">
                        <a:lnSpc>
                          <a:spcPct val="100000"/>
                        </a:lnSpc>
                      </a:pPr>
                      <a:r>
                        <a:rPr lang="pt-BR" sz="16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9102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Falta de capacitação e desenvolvimento do capital humano para aprimoramento de suas habilidades através de treinamentos e capacitações específicas em sua área de atuação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(Nº de  4 servidores devolvidos X 2 capacitação realizada)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Indicador 2: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(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Nº de 350  servidores capacitados X nº de 985 servidores total da SEDS.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1"/>
                        </a:spcBef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Meta 1:</a:t>
                      </a:r>
                      <a:r>
                        <a:rPr lang="pt-BR" sz="9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9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Aumentar a capacitação dos devolvidos em 30%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9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Meta 2:</a:t>
                      </a:r>
                      <a:r>
                        <a:rPr lang="pt-BR" sz="9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9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Aumentar a capacitação dos servidores em 30% no quadrimestre.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Resultado do indicador 1: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04 servidores Devolvidos à GGDP para novas lotações.                                                               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350  servidores da pasta que realizaram capacitações no 2Q24, planilha em anexo na linha do Risco 4.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5" name="object 14"/>
          <p:cNvSpPr/>
          <p:nvPr/>
        </p:nvSpPr>
        <p:spPr>
          <a:xfrm>
            <a:off x="3483000" y="3820680"/>
            <a:ext cx="34560" cy="141480"/>
          </a:xfrm>
          <a:custGeom>
            <a:avLst/>
            <a:gdLst>
              <a:gd name="textAreaLeft" fmla="*/ 0 w 34560"/>
              <a:gd name="textAreaRight" fmla="*/ 36720 w 34560"/>
              <a:gd name="textAreaTop" fmla="*/ 0 h 141480"/>
              <a:gd name="textAreaBottom" fmla="*/ 143640 h 14148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Retângulo 4"/>
          <p:cNvSpPr/>
          <p:nvPr/>
        </p:nvSpPr>
        <p:spPr>
          <a:xfrm>
            <a:off x="3119760" y="900000"/>
            <a:ext cx="372024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105"/>
              </a:spcBef>
            </a:pPr>
            <a:r>
              <a:rPr lang="pt-BR" sz="3200" b="1" strike="noStrike" spc="-1">
                <a:solidFill>
                  <a:srgbClr val="A4A4A4"/>
                </a:solidFill>
                <a:latin typeface="Arial"/>
                <a:ea typeface="DejaVu Sans"/>
              </a:rPr>
              <a:t>Gestão de Riscos 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Retângulo 5"/>
          <p:cNvSpPr/>
          <p:nvPr/>
        </p:nvSpPr>
        <p:spPr>
          <a:xfrm>
            <a:off x="1620000" y="2197800"/>
            <a:ext cx="6840000" cy="122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">
                <a:solidFill>
                  <a:srgbClr val="A4A4A4"/>
                </a:solidFill>
                <a:latin typeface="Arial MT"/>
                <a:ea typeface="DejaVu Sans"/>
              </a:rPr>
              <a:t>MATRIZ DE RISCO ESTRATÉGICO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2">
                <a:solidFill>
                  <a:srgbClr val="A4A4A4"/>
                </a:solidFill>
                <a:latin typeface="Arial MT"/>
                <a:ea typeface="DejaVu Sans"/>
              </a:rPr>
              <a:t>Relatório de Gerenciamento 2Q24 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2">
                <a:solidFill>
                  <a:srgbClr val="A4A4A4"/>
                </a:solidFill>
                <a:latin typeface="Arial MT"/>
                <a:ea typeface="DejaVu Sans"/>
              </a:rPr>
              <a:t>Gerência de Apoio Administrativo e Logístico - SEDS</a:t>
            </a:r>
            <a:r>
              <a:rPr lang="pt-BR" sz="1800" b="0" strike="noStrike" spc="7">
                <a:solidFill>
                  <a:schemeClr val="dk1"/>
                </a:solidFill>
                <a:latin typeface="Arial MT"/>
                <a:ea typeface="DejaVu Sans"/>
              </a:rPr>
              <a:t> 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8" name="Imagem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760" y="3870720"/>
            <a:ext cx="3503160" cy="706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object 15"/>
          <p:cNvGraphicFramePr>
            <a:graphicFrameLocks noGrp="1"/>
          </p:cNvGraphicFramePr>
          <p:nvPr/>
        </p:nvGraphicFramePr>
        <p:xfrm>
          <a:off x="1029600" y="383040"/>
          <a:ext cx="8249760" cy="4800600"/>
        </p:xfrm>
        <a:graphic>
          <a:graphicData uri="http://schemas.openxmlformats.org/drawingml/2006/table">
            <a:tbl>
              <a:tblPr/>
              <a:tblGrid>
                <a:gridCol w="1834200"/>
                <a:gridCol w="1929240"/>
                <a:gridCol w="1954080"/>
                <a:gridCol w="2532240"/>
              </a:tblGrid>
              <a:tr h="29160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12600" algn="ctr" defTabSz="914400">
                        <a:lnSpc>
                          <a:spcPct val="100000"/>
                        </a:lnSpc>
                        <a:spcBef>
                          <a:spcPts val="99"/>
                        </a:spcBef>
                      </a:pPr>
                      <a:r>
                        <a:rPr lang="pt-BR" sz="1800" b="1" strike="noStrike" spc="-12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02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149760">
                        <a:lnSpc>
                          <a:spcPct val="100000"/>
                        </a:lnSpc>
                      </a:pPr>
                      <a:r>
                        <a:rPr lang="pt-BR" sz="16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DESCRIÇÃO</a:t>
                      </a:r>
                      <a:r>
                        <a:rPr lang="pt-BR" sz="1600" b="1" strike="noStrike" spc="-52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  <a:r>
                        <a:rPr lang="pt-BR" sz="1600" b="1" strike="noStrike" spc="-2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6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7600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2520" algn="ctr">
                        <a:lnSpc>
                          <a:spcPct val="100000"/>
                        </a:lnSpc>
                      </a:pPr>
                      <a:r>
                        <a:rPr lang="pt-BR" sz="16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133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Não oferecer condições físicas adequadas ao ambiente de trabalho da SEDS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 Número de aquisições de bens móveis adquiridos por quadrimestre;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- Renovação e manutenção da frota a cada quadrimestre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 Equipar todo o bloco C com novos aparelhos de ar condicionado no próximo quadrimestre;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Contratação de 07 vans de passageiros e de 02 camionetes cabine dupla para o próximo quadrimestre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 Entrega de ar condicionado do bloco C: Processo 202310319005884. Ordem de serviço emitida e a empresa tem 30 dias para realizar a aquisição e instalação dos aparelhos (20/09/24);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- Elevador bloco C: Processo 202210319003956. Contrato assinado em 15/07/24. Aquisição de peças na China (transporte realizado via naval). Previsão de instalação em dezembro de 2024;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-Realizada a entrega da vans das unidades socioeducativas e da SEDS;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- 02 camionetes L200 Triton - Entregues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0" name="object 16"/>
          <p:cNvSpPr/>
          <p:nvPr/>
        </p:nvSpPr>
        <p:spPr>
          <a:xfrm>
            <a:off x="3483000" y="3820680"/>
            <a:ext cx="34560" cy="141480"/>
          </a:xfrm>
          <a:custGeom>
            <a:avLst/>
            <a:gdLst>
              <a:gd name="textAreaLeft" fmla="*/ 0 w 34560"/>
              <a:gd name="textAreaRight" fmla="*/ 36720 w 34560"/>
              <a:gd name="textAreaTop" fmla="*/ 0 h 141480"/>
              <a:gd name="textAreaBottom" fmla="*/ 143640 h 14148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231" name="object 17"/>
          <p:cNvSpPr/>
          <p:nvPr/>
        </p:nvSpPr>
        <p:spPr>
          <a:xfrm>
            <a:off x="1039680" y="383040"/>
            <a:ext cx="571464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algn="ctr" defTabSz="914400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rgbClr val="000000"/>
                </a:solidFill>
                <a:latin typeface="Calibri"/>
                <a:ea typeface="DejaVu Sans"/>
              </a:rPr>
              <a:t>(GEAAL/SEDS)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object 8"/>
          <p:cNvSpPr/>
          <p:nvPr/>
        </p:nvSpPr>
        <p:spPr>
          <a:xfrm>
            <a:off x="3146760" y="1629720"/>
            <a:ext cx="375264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Gestão</a:t>
            </a:r>
            <a:r>
              <a:rPr lang="pt-BR" sz="3500" b="1" strike="noStrike" spc="-75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de</a:t>
            </a:r>
            <a:r>
              <a:rPr lang="pt-BR" sz="3500" b="1" strike="noStrike" spc="-41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object 9"/>
          <p:cNvSpPr/>
          <p:nvPr/>
        </p:nvSpPr>
        <p:spPr>
          <a:xfrm>
            <a:off x="2700000" y="2474640"/>
            <a:ext cx="4859640" cy="102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algn="ctr">
              <a:lnSpc>
                <a:spcPct val="100000"/>
              </a:lnSpc>
              <a:spcBef>
                <a:spcPts val="91"/>
              </a:spcBef>
            </a:pPr>
            <a:r>
              <a:rPr lang="pt-BR" sz="2200" b="1" strike="noStrike" spc="-1">
                <a:solidFill>
                  <a:srgbClr val="A4A4A4"/>
                </a:solidFill>
                <a:latin typeface="Arial MT"/>
                <a:ea typeface="DejaVu Sans"/>
              </a:rPr>
              <a:t>Relatório de Gerenciamento 2Q24</a:t>
            </a:r>
            <a:endParaRPr lang="pt-BR" sz="22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91"/>
              </a:spcBef>
            </a:pPr>
            <a:r>
              <a:rPr lang="pt-BR" sz="2200" b="1" strike="noStrike" spc="-1">
                <a:solidFill>
                  <a:srgbClr val="A4A4A4"/>
                </a:solidFill>
                <a:latin typeface="Arial MT"/>
                <a:ea typeface="DejaVu Sans"/>
              </a:rPr>
              <a:t>Superintendência dos Direitos Humanos – SEDS</a:t>
            </a:r>
            <a:endParaRPr lang="pt-BR" sz="2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4" name="Imagem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499560" cy="703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object 2"/>
          <p:cNvSpPr/>
          <p:nvPr/>
        </p:nvSpPr>
        <p:spPr>
          <a:xfrm>
            <a:off x="3146760" y="1629720"/>
            <a:ext cx="375552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Gestão</a:t>
            </a:r>
            <a:r>
              <a:rPr lang="pt-BR" sz="3500" b="1" strike="noStrike" spc="-75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de</a:t>
            </a:r>
            <a:r>
              <a:rPr lang="pt-BR" sz="3500" b="1" strike="noStrike" spc="-41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object 3"/>
          <p:cNvSpPr/>
          <p:nvPr/>
        </p:nvSpPr>
        <p:spPr>
          <a:xfrm>
            <a:off x="2340000" y="2520000"/>
            <a:ext cx="5324760" cy="92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4400" algn="ctr">
              <a:lnSpc>
                <a:spcPct val="100000"/>
              </a:lnSpc>
              <a:spcBef>
                <a:spcPts val="91"/>
              </a:spcBef>
            </a:pPr>
            <a:r>
              <a:rPr lang="pt-BR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Relatório de Gerenciamento 2Q24 - Gerência de Promoção dos Direitos da Pessoa Idosa - SEDS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7" name="Imagem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2440" cy="705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8" name="object 1"/>
          <p:cNvGraphicFramePr>
            <a:graphicFrameLocks noGrp="1"/>
          </p:cNvGraphicFramePr>
          <p:nvPr/>
        </p:nvGraphicFramePr>
        <p:xfrm>
          <a:off x="1301760" y="374040"/>
          <a:ext cx="7543440" cy="5013620"/>
        </p:xfrm>
        <a:graphic>
          <a:graphicData uri="http://schemas.openxmlformats.org/drawingml/2006/table">
            <a:tbl>
              <a:tblPr/>
              <a:tblGrid>
                <a:gridCol w="2007360"/>
                <a:gridCol w="1749960"/>
                <a:gridCol w="1584720"/>
                <a:gridCol w="2201400"/>
              </a:tblGrid>
              <a:tr h="40860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Arial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93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DESCRIÇÃO DO INDICADOR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773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1) </a:t>
                      </a:r>
                      <a:r>
                        <a:rPr lang="pt-BR" sz="1100" b="0" strike="noStrike" spc="287">
                          <a:solidFill>
                            <a:schemeClr val="dk1"/>
                          </a:solidFill>
                          <a:latin typeface="Arial MT"/>
                          <a:ea typeface="Microsoft YaHei"/>
                        </a:rPr>
                        <a:t> </a:t>
                      </a:r>
                      <a:r>
                        <a:rPr lang="pt-BR" sz="1100" b="0" strike="noStrike" spc="-7">
                          <a:solidFill>
                            <a:schemeClr val="dk1"/>
                          </a:solidFill>
                          <a:latin typeface="Arial MT"/>
                          <a:ea typeface="Microsoft YaHei"/>
                        </a:rPr>
                        <a:t>Desconhecimento  por parte da rede municipal de atendimento, quanto aos serviços, programas, projetos e benefícios a pessoa idosa.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7">
                          <a:solidFill>
                            <a:schemeClr val="dk1"/>
                          </a:solidFill>
                          <a:latin typeface="Arial MT"/>
                          <a:ea typeface="Microsoft YaHei"/>
                        </a:rPr>
                        <a:t>  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 -</a:t>
                      </a:r>
                      <a:r>
                        <a:rPr lang="pt-BR" sz="105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  (Nº de municípios que possuem no mínimo 50% de suas instituições de atendimento a pessoa idosa, cadastradas na rede SUAS - em 1 quadrimestre / Nº total de municípios) x 100.</a:t>
                      </a:r>
                      <a:endParaRPr lang="pt-BR" sz="105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Indicador 2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-</a:t>
                      </a:r>
                      <a:r>
                        <a:rPr lang="pt-BR" sz="10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Nº de ILPI, no Estado, que não estão cadastradas na rede SUAS/Total de ILPI.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0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(serão consideradas todas as instituições, serviços, programas e projetos, que fizerem atendimento a pessoa idosa)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MT"/>
                        </a:rPr>
                        <a:t>Aprimorar a gestão, capacitando servidores que atuam nas Politicas Públicas tais como: curso de cuidadores de ILPIS, Conselheiros e gestores dos Fundos municipais da Pessoa Idosa. Orientar para que todos os municípios do Estado criem os fundos e Conselhos da Pessoa Idosa e colocar em funcionamentos os que estão sem atividade.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Resultado do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  82% dos municípios possuem acima de  50% de suas instituições de atendimento a pessoa idosa, cadastradas na rede SUAS.   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Resultado do indicador 2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26% das ILPIS não possuem cadastros na rede SUAS.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9" name="object 5"/>
          <p:cNvSpPr/>
          <p:nvPr/>
        </p:nvSpPr>
        <p:spPr>
          <a:xfrm>
            <a:off x="3483000" y="3820680"/>
            <a:ext cx="33840" cy="140760"/>
          </a:xfrm>
          <a:custGeom>
            <a:avLst/>
            <a:gdLst>
              <a:gd name="textAreaLeft" fmla="*/ 0 w 33840"/>
              <a:gd name="textAreaRight" fmla="*/ 36720 w 33840"/>
              <a:gd name="textAreaTop" fmla="*/ 0 h 140760"/>
              <a:gd name="textAreaBottom" fmla="*/ 143640 h 14076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endParaRPr lang="pt-BR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  <p:sp>
        <p:nvSpPr>
          <p:cNvPr id="220" name="object 6"/>
          <p:cNvSpPr/>
          <p:nvPr/>
        </p:nvSpPr>
        <p:spPr>
          <a:xfrm>
            <a:off x="1392480" y="87120"/>
            <a:ext cx="735912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chemeClr val="dk1"/>
                </a:solidFill>
                <a:latin typeface="Calibri"/>
                <a:ea typeface="DejaVu Sans"/>
              </a:rPr>
              <a:t>(</a:t>
            </a:r>
            <a:r>
              <a:rPr lang="pt-BR" sz="1800" b="1" strike="noStrike" spc="-12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DejaVu Sans"/>
              </a:rPr>
              <a:t>GEPI</a:t>
            </a:r>
            <a:r>
              <a:rPr lang="pt-BR" sz="1800" b="1" strike="noStrike" spc="-12">
                <a:solidFill>
                  <a:schemeClr val="dk1"/>
                </a:solidFill>
                <a:latin typeface="Calibri"/>
                <a:ea typeface="DejaVu Sans"/>
              </a:rPr>
              <a:t>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1" name="object 4"/>
          <p:cNvGraphicFramePr>
            <a:graphicFrameLocks noGrp="1"/>
          </p:cNvGraphicFramePr>
          <p:nvPr/>
        </p:nvGraphicFramePr>
        <p:xfrm>
          <a:off x="0" y="51840"/>
          <a:ext cx="10223640" cy="5944680"/>
        </p:xfrm>
        <a:graphic>
          <a:graphicData uri="http://schemas.openxmlformats.org/drawingml/2006/table">
            <a:tbl>
              <a:tblPr/>
              <a:tblGrid>
                <a:gridCol w="2100240"/>
                <a:gridCol w="2886480"/>
                <a:gridCol w="2148840"/>
                <a:gridCol w="3088080"/>
              </a:tblGrid>
              <a:tr h="35244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Arial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871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DESCRIÇÃO DO INDICADOR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664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7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2) </a:t>
                      </a:r>
                      <a:r>
                        <a:rPr lang="pt-BR" sz="1100" b="0" strike="noStrike" spc="-7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municípios  não prestarem serviços à pessoa idosa conforme leis especificas a pessoa idosa.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 -  número de atos normativos elaborados, pactuados na CIB e deliberados no CEAS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Indicador 2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-  nº de municípios capacitados para a implementação da política da Pessoa Idosa e assistência social.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I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Orientar e capacitar os 246 municípios para os serviços à pessoa idosa ,conforme leis especificas.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88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88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Resultado do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O Guia de Orientações Técnicas do Centro Dia para Pessoa Idosas ainda não foi publicada no diário oficial e não foi para impressão. O recurso será do SUAS.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Resultado do indicador 2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 No ano de 2024 - o Estado de Goiás já possui 209 Conselhos Municipais da Pessoa Idosa  e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105 Fundos  sendo 82 ativos na Receita Federal. Foram realizados capacitações para os servidores do CRAS dos municípios de Cocalzinho de Goiás, Girassol Distrito de Cocalzinho, Adelândia e servidores da SEDS que fazem atendimento a Rede de Serviços a Pessoa Idosa, no dia 18/07/24.  A segunda turma de capacitação participaram os servidores dos municípios de Santa Helena de Goiás, Caldas Novas, Mambaí e servidores da SEDS, no dia 30/07/24.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2" name="object 17"/>
          <p:cNvSpPr/>
          <p:nvPr/>
        </p:nvSpPr>
        <p:spPr>
          <a:xfrm>
            <a:off x="3483360" y="3821040"/>
            <a:ext cx="33840" cy="140760"/>
          </a:xfrm>
          <a:custGeom>
            <a:avLst/>
            <a:gdLst>
              <a:gd name="textAreaLeft" fmla="*/ 0 w 33840"/>
              <a:gd name="textAreaRight" fmla="*/ 36720 w 33840"/>
              <a:gd name="textAreaTop" fmla="*/ 0 h 140760"/>
              <a:gd name="textAreaBottom" fmla="*/ 143640 h 14076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endParaRPr lang="pt-BR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object 7"/>
          <p:cNvSpPr/>
          <p:nvPr/>
        </p:nvSpPr>
        <p:spPr>
          <a:xfrm>
            <a:off x="3146760" y="1629720"/>
            <a:ext cx="375300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Gestão</a:t>
            </a:r>
            <a:r>
              <a:rPr lang="pt-BR" sz="3500" b="1" strike="noStrike" spc="-75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de</a:t>
            </a:r>
            <a:r>
              <a:rPr lang="pt-BR" sz="3500" b="1" strike="noStrike" spc="-41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object 10"/>
          <p:cNvSpPr/>
          <p:nvPr/>
        </p:nvSpPr>
        <p:spPr>
          <a:xfrm>
            <a:off x="2625480" y="2474640"/>
            <a:ext cx="4796640" cy="87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algn="ctr">
              <a:lnSpc>
                <a:spcPct val="100000"/>
              </a:lnSpc>
              <a:spcBef>
                <a:spcPts val="91"/>
              </a:spcBef>
            </a:pPr>
            <a:r>
              <a:rPr lang="pt-BR" sz="2000" b="1" strike="noStrike" spc="-12">
                <a:solidFill>
                  <a:srgbClr val="A4A4A4"/>
                </a:solidFill>
                <a:latin typeface="Arial MT"/>
                <a:ea typeface="DejaVu Sans"/>
              </a:rPr>
              <a:t>Relatório</a:t>
            </a:r>
            <a:r>
              <a:rPr lang="pt-BR" sz="2000" b="1" strike="noStrike" spc="4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de</a:t>
            </a:r>
            <a:r>
              <a:rPr lang="pt-BR" sz="2000" b="1" strike="noStrike" spc="-1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Gerenciamento</a:t>
            </a:r>
            <a:r>
              <a:rPr lang="pt-BR" sz="2000" b="1" strike="noStrike" spc="-46">
                <a:solidFill>
                  <a:srgbClr val="A4A4A4"/>
                </a:solidFill>
                <a:latin typeface="Arial MT"/>
                <a:ea typeface="DejaVu Sans"/>
              </a:rPr>
              <a:t> 2Q24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91"/>
              </a:spcBef>
            </a:pPr>
            <a:r>
              <a:rPr lang="pt-BR" sz="1800" b="1" strike="noStrike" spc="-1">
                <a:solidFill>
                  <a:srgbClr val="A4A4A4"/>
                </a:solidFill>
                <a:latin typeface="Arial MT"/>
                <a:ea typeface="DejaVu Sans"/>
              </a:rPr>
              <a:t>Gerência de Inclusão da Pessoa com Deficiência </a:t>
            </a:r>
            <a:r>
              <a:rPr lang="pt-BR" sz="1800" b="1" strike="noStrike" spc="-7">
                <a:solidFill>
                  <a:srgbClr val="A4A4A4"/>
                </a:solidFill>
                <a:latin typeface="Arial MT"/>
                <a:ea typeface="DejaVu Sans"/>
              </a:rPr>
              <a:t>–</a:t>
            </a:r>
            <a:r>
              <a:rPr lang="pt-BR" sz="1800" b="1" strike="noStrike" spc="-1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1800" b="1" strike="noStrike" spc="-15">
                <a:solidFill>
                  <a:srgbClr val="A4A4A4"/>
                </a:solidFill>
                <a:latin typeface="Arial MT"/>
                <a:ea typeface="DejaVu Sans"/>
              </a:rPr>
              <a:t>SEDS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5" name="Imagem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499920" cy="703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" name="object 11"/>
          <p:cNvGraphicFramePr>
            <a:graphicFrameLocks noGrp="1"/>
          </p:cNvGraphicFramePr>
          <p:nvPr/>
        </p:nvGraphicFramePr>
        <p:xfrm>
          <a:off x="1323720" y="619560"/>
          <a:ext cx="7496280" cy="4621680"/>
        </p:xfrm>
        <a:graphic>
          <a:graphicData uri="http://schemas.openxmlformats.org/drawingml/2006/table">
            <a:tbl>
              <a:tblPr/>
              <a:tblGrid>
                <a:gridCol w="1995120"/>
                <a:gridCol w="2052000"/>
                <a:gridCol w="1275840"/>
                <a:gridCol w="2173320"/>
              </a:tblGrid>
              <a:tr h="41544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0" strike="noStrike" spc="-12">
                          <a:solidFill>
                            <a:srgbClr val="000000"/>
                          </a:solidFill>
                          <a:latin typeface="Noto Sans"/>
                          <a:ea typeface="DejaVu Sans"/>
                        </a:rPr>
                        <a:t>2Q24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613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RISCO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DESCRIÇÃO</a:t>
                      </a:r>
                      <a:r>
                        <a:rPr lang="pt-BR" sz="1200" b="1" strike="noStrike" spc="-52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DO</a:t>
                      </a:r>
                      <a:r>
                        <a:rPr lang="pt-BR" sz="1200" b="1" strike="noStrike" spc="-26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META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520" algn="ctr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39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1)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Não efetivação da inclusão da Pessoa com Deficiência no mercado de trabalho.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 1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– Reuniões voltados para vagas para PCD;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 2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– Eventos em contato com parceiros.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Meta 1 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–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Participações em reuniões com os  parceiros - 4 quadrimestrais = 50%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Meta 2 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–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Participar de eventos voltados às vagas para PCD - 2 quadrimestrais- 50%</a:t>
                      </a:r>
                      <a:r>
                        <a:rPr lang="hi-IN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﻿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Resultado do Indicador 2: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Participação em 05 reuniões no quadrimestre, promovidas pelo FIMTPODER, outros Órgão Públicos, Entidades e participação da SEDS.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Alcançado = 50%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Resultado do Indicador 1: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Participação em 03 eventos, no quadrimestre, voltados à empregabilidade da pessoa com deficiência;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Alcançado = 50%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Total: 100 %  alcançado.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7" name="object 12"/>
          <p:cNvSpPr/>
          <p:nvPr/>
        </p:nvSpPr>
        <p:spPr>
          <a:xfrm>
            <a:off x="3483000" y="3820680"/>
            <a:ext cx="31320" cy="138240"/>
          </a:xfrm>
          <a:custGeom>
            <a:avLst/>
            <a:gdLst>
              <a:gd name="textAreaLeft" fmla="*/ 0 w 31320"/>
              <a:gd name="textAreaRight" fmla="*/ 36720 w 31320"/>
              <a:gd name="textAreaTop" fmla="*/ 0 h 138240"/>
              <a:gd name="textAreaBottom" fmla="*/ 143640 h 13824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228" name="object 13"/>
          <p:cNvSpPr/>
          <p:nvPr/>
        </p:nvSpPr>
        <p:spPr>
          <a:xfrm>
            <a:off x="1392480" y="267120"/>
            <a:ext cx="735660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rgbClr val="000000"/>
                </a:solidFill>
                <a:latin typeface="Calibri"/>
                <a:ea typeface="DejaVu Sans"/>
              </a:rPr>
              <a:t>(GEPDPD/SEDS)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object 14"/>
          <p:cNvGraphicFramePr>
            <a:graphicFrameLocks noGrp="1"/>
          </p:cNvGraphicFramePr>
          <p:nvPr/>
        </p:nvGraphicFramePr>
        <p:xfrm>
          <a:off x="1326240" y="915120"/>
          <a:ext cx="7543440" cy="3883320"/>
        </p:xfrm>
        <a:graphic>
          <a:graphicData uri="http://schemas.openxmlformats.org/drawingml/2006/table">
            <a:tbl>
              <a:tblPr/>
              <a:tblGrid>
                <a:gridCol w="2007360"/>
                <a:gridCol w="2064600"/>
                <a:gridCol w="1261800"/>
                <a:gridCol w="2209680"/>
              </a:tblGrid>
              <a:tr h="40860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0" strike="noStrike" spc="-12">
                          <a:solidFill>
                            <a:srgbClr val="000000"/>
                          </a:solidFill>
                          <a:latin typeface="Noto Sans"/>
                          <a:ea typeface="DejaVu Sans"/>
                        </a:rPr>
                        <a:t>2Q24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93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RISCO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 algn="ctr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DESCRIÇÃO</a:t>
                      </a:r>
                      <a:r>
                        <a:rPr lang="pt-BR" sz="1200" b="1" strike="noStrike" spc="-52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DO</a:t>
                      </a:r>
                      <a:r>
                        <a:rPr lang="pt-BR" sz="1200" b="1" strike="noStrike" spc="-26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 algn="ctr"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META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520" algn="ctr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773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2)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Dificuldade no atendimento geral da SEDS à pessoa com deficiência auditiva por falta do interprete de LIBRAS.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Número total de eventos realizados pela SEDS com a presença de intérpretes de LIBRAS contratadas ou concursadas.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Meta 1 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– Todos os eventos da SEDS com intérprete de LIBRAS: 50%;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Meta 2 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– Número de intérpretes contratados ou concursados na SEDS - mínimo de 2 atendendo às reuniões - 50%.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A SEDS apresentou 04 eventos com uma intérprete contratada;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50% alcançado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A SEDS tem 01 intérprete contratada.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25% alcançado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Total: 75% alcançado.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0" name="object 15"/>
          <p:cNvSpPr/>
          <p:nvPr/>
        </p:nvSpPr>
        <p:spPr>
          <a:xfrm>
            <a:off x="1392480" y="267120"/>
            <a:ext cx="735660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rgbClr val="000000"/>
                </a:solidFill>
                <a:latin typeface="Calibri"/>
                <a:ea typeface="DejaVu Sans"/>
              </a:rPr>
              <a:t>(GEPDPD/SEDS)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object 16"/>
          <p:cNvSpPr/>
          <p:nvPr/>
        </p:nvSpPr>
        <p:spPr>
          <a:xfrm>
            <a:off x="1392480" y="267120"/>
            <a:ext cx="735660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rgbClr val="000000"/>
                </a:solidFill>
                <a:latin typeface="Calibri"/>
                <a:ea typeface="DejaVu Sans"/>
              </a:rPr>
              <a:t>(GEPDPD/SEDS)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Retângulo 231"/>
          <p:cNvSpPr/>
          <p:nvPr/>
        </p:nvSpPr>
        <p:spPr>
          <a:xfrm>
            <a:off x="1260000" y="720000"/>
            <a:ext cx="7736400" cy="417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Notas explicativas: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1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1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1100" b="1" strike="noStrike" spc="-1">
                <a:solidFill>
                  <a:srgbClr val="000000"/>
                </a:solidFill>
                <a:latin typeface="Noto Sans"/>
                <a:ea typeface="Microsoft YaHei"/>
              </a:rPr>
              <a:t>1</a:t>
            </a:r>
            <a:r>
              <a:rPr lang="pt-BR" sz="1100" b="0" strike="noStrike" spc="-1">
                <a:solidFill>
                  <a:srgbClr val="000000"/>
                </a:solidFill>
                <a:latin typeface="Noto Sans"/>
                <a:ea typeface="Microsoft YaHei"/>
              </a:rPr>
              <a:t> – </a:t>
            </a:r>
            <a:r>
              <a:rPr lang="pt-BR" sz="12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Houve uma participação de 100% nos eventos voltados a empregabilidade da pessoa com deficiência, a saber: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1.1 - Equipe da Gerência de Inclusão da Pessoa com Deficiência no Feirão de Empregos da Retomada - Região Leste de Goiânia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1.2 - Participação da Gerência de Inclusão da Pessoa com Deficiência na Palestra “Não ao Assédio” – Tribunal Regional do Trabalho – TRT18;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1.3 – Participação no evento Feirão de Empregos da Retomada na Chácara do Governador em Goiânia.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1200" b="1" strike="noStrike" spc="-1">
                <a:solidFill>
                  <a:srgbClr val="000000"/>
                </a:solidFill>
                <a:latin typeface="Arial"/>
                <a:ea typeface="Microsoft YaHei"/>
              </a:rPr>
              <a:t>2</a:t>
            </a:r>
            <a:r>
              <a:rPr lang="pt-BR" sz="12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– Está em andamento a contratação de empresa terceirizada, para que mediante demanda, seja fornecido interpretes (LIBRAS e audiodescrição), com a finalidade de cobrir todos os eventos internos e externos, promovidos pela SEDS, que passará a ter cobertura de 100% de interpretes.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1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"/>
          <p:cNvSpPr/>
          <p:nvPr/>
        </p:nvSpPr>
        <p:spPr>
          <a:xfrm>
            <a:off x="47" y="0"/>
            <a:ext cx="10234099" cy="5148228"/>
          </a:xfrm>
          <a:custGeom>
            <a:avLst/>
            <a:gdLst>
              <a:gd name="textAreaLeft" fmla="*/ 0 w 10221480"/>
              <a:gd name="textAreaRight" fmla="*/ 10222200 w 10221480"/>
              <a:gd name="textAreaTop" fmla="*/ 0 h 5141880"/>
              <a:gd name="textAreaBottom" fmla="*/ 5142600 h 5141880"/>
            </a:gdLst>
            <a:ahLst/>
            <a:cxnLst/>
            <a:rect l="textAreaLeft" t="textAreaTop" r="textAreaRight" b="textAreaBottom"/>
            <a:pathLst>
              <a:path w="10222200" h="5142600">
                <a:moveTo>
                  <a:pt x="0" y="0"/>
                </a:moveTo>
                <a:lnTo>
                  <a:pt x="10222200" y="0"/>
                </a:lnTo>
                <a:lnTo>
                  <a:pt x="10222200" y="5142600"/>
                </a:lnTo>
                <a:lnTo>
                  <a:pt x="0" y="5142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 cstate="print"/>
            <a:stretch>
              <a:fillRect/>
            </a:stretch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111" tIns="45056" rIns="90111" bIns="45056" anchor="t">
            <a:noAutofit/>
          </a:bodyPr>
          <a:lstStyle>
            <a:lvl1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>
              <a:lnSpc>
                <a:spcPct val="100000"/>
              </a:lnSpc>
            </a:pPr>
            <a:endParaRPr lang="pt-BR" sz="1802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Box 3"/>
          <p:cNvSpPr/>
          <p:nvPr/>
        </p:nvSpPr>
        <p:spPr>
          <a:xfrm>
            <a:off x="2906672" y="1261556"/>
            <a:ext cx="3761598" cy="53417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spAutoFit/>
          </a:bodyPr>
          <a:lstStyle>
            <a:lvl1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defTabSz="915529">
              <a:lnSpc>
                <a:spcPts val="4206"/>
              </a:lnSpc>
            </a:pPr>
            <a:r>
              <a:rPr lang="en-US" sz="3504" b="1" strike="noStrike" spc="-1">
                <a:solidFill>
                  <a:srgbClr val="A4A4A4"/>
                </a:solidFill>
                <a:latin typeface="Arial Bold"/>
                <a:ea typeface="Arial Bold"/>
              </a:rPr>
              <a:t>Gestão de Riscos</a:t>
            </a:r>
            <a:endParaRPr lang="pt-BR" sz="3504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Box 4"/>
          <p:cNvSpPr/>
          <p:nvPr/>
        </p:nvSpPr>
        <p:spPr>
          <a:xfrm>
            <a:off x="2162714" y="2162666"/>
            <a:ext cx="5292406" cy="9155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spAutoFit/>
          </a:bodyPr>
          <a:lstStyle>
            <a:lvl1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algn="ctr" defTabSz="915529">
              <a:lnSpc>
                <a:spcPts val="2404"/>
              </a:lnSpc>
            </a:pPr>
            <a:r>
              <a:rPr lang="en-US" sz="2002" b="1" strike="noStrike" spc="1">
                <a:solidFill>
                  <a:srgbClr val="A4A4A4"/>
                </a:solidFill>
                <a:latin typeface="Arimo Bold"/>
                <a:ea typeface="Arimo Bold"/>
              </a:rPr>
              <a:t>Relatório de Gerenciamento 2Q24 – Gerência de Políticas de Ações Afirmativas e Promoção da Igualdade Racial - SEDS</a:t>
            </a:r>
            <a:endParaRPr lang="pt-BR" sz="2002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Freeform 5"/>
          <p:cNvSpPr/>
          <p:nvPr/>
        </p:nvSpPr>
        <p:spPr>
          <a:xfrm>
            <a:off x="3132310" y="3875138"/>
            <a:ext cx="3508206" cy="708273"/>
          </a:xfrm>
          <a:custGeom>
            <a:avLst/>
            <a:gdLst>
              <a:gd name="textAreaLeft" fmla="*/ 0 w 3503880"/>
              <a:gd name="textAreaRight" fmla="*/ 3504600 w 3503880"/>
              <a:gd name="textAreaTop" fmla="*/ 0 h 707400"/>
              <a:gd name="textAreaBottom" fmla="*/ 708120 h 707400"/>
            </a:gdLst>
            <a:ahLst/>
            <a:cxnLst/>
            <a:rect l="textAreaLeft" t="textAreaTop" r="textAreaRight" b="textAreaBottom"/>
            <a:pathLst>
              <a:path w="3504600" h="708120">
                <a:moveTo>
                  <a:pt x="0" y="0"/>
                </a:moveTo>
                <a:lnTo>
                  <a:pt x="3504600" y="0"/>
                </a:lnTo>
                <a:lnTo>
                  <a:pt x="3504600" y="708120"/>
                </a:lnTo>
                <a:lnTo>
                  <a:pt x="0" y="70812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 cstate="print"/>
            <a:stretch>
              <a:fillRect/>
            </a:stretch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111" tIns="45056" rIns="90111" bIns="45056" anchor="t">
            <a:noAutofit/>
          </a:bodyPr>
          <a:lstStyle>
            <a:lvl1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>
              <a:lnSpc>
                <a:spcPct val="100000"/>
              </a:lnSpc>
            </a:pPr>
            <a:endParaRPr lang="pt-BR" sz="1802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2"/>
          <p:cNvSpPr/>
          <p:nvPr/>
        </p:nvSpPr>
        <p:spPr>
          <a:xfrm>
            <a:off x="47" y="0"/>
            <a:ext cx="10234099" cy="5148228"/>
          </a:xfrm>
          <a:custGeom>
            <a:avLst/>
            <a:gdLst>
              <a:gd name="textAreaLeft" fmla="*/ 0 w 10221480"/>
              <a:gd name="textAreaRight" fmla="*/ 10222200 w 10221480"/>
              <a:gd name="textAreaTop" fmla="*/ 0 h 5141880"/>
              <a:gd name="textAreaBottom" fmla="*/ 5142600 h 5141880"/>
            </a:gdLst>
            <a:ahLst/>
            <a:cxnLst/>
            <a:rect l="textAreaLeft" t="textAreaTop" r="textAreaRight" b="textAreaBottom"/>
            <a:pathLst>
              <a:path w="10222200" h="5142600">
                <a:moveTo>
                  <a:pt x="0" y="0"/>
                </a:moveTo>
                <a:lnTo>
                  <a:pt x="10222200" y="0"/>
                </a:lnTo>
                <a:lnTo>
                  <a:pt x="10222200" y="5142600"/>
                </a:lnTo>
                <a:lnTo>
                  <a:pt x="0" y="5142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 cstate="print"/>
            <a:stretch>
              <a:fillRect/>
            </a:stretch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111" tIns="45056" rIns="90111" bIns="45056" anchor="t">
            <a:noAutofit/>
          </a:bodyPr>
          <a:lstStyle>
            <a:lvl1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>
              <a:lnSpc>
                <a:spcPct val="100000"/>
              </a:lnSpc>
            </a:pPr>
            <a:endParaRPr lang="pt-BR" sz="1802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5" name="Table 3"/>
          <p:cNvGraphicFramePr>
            <a:graphicFrameLocks noGrp="1"/>
          </p:cNvGraphicFramePr>
          <p:nvPr/>
        </p:nvGraphicFramePr>
        <p:xfrm>
          <a:off x="984782" y="741434"/>
          <a:ext cx="8236155" cy="3957656"/>
        </p:xfrm>
        <a:graphic>
          <a:graphicData uri="http://schemas.openxmlformats.org/drawingml/2006/table">
            <a:tbl>
              <a:tblPr/>
              <a:tblGrid>
                <a:gridCol w="2190421"/>
                <a:gridCol w="1911797"/>
                <a:gridCol w="2160143"/>
                <a:gridCol w="1973794"/>
              </a:tblGrid>
              <a:tr h="366572">
                <a:tc gridSpan="3">
                  <a:txBody>
                    <a:bodyPr/>
                    <a:lstStyle/>
                    <a:p>
                      <a:endParaRPr lang="en-US" sz="11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 marL="91553" marR="91553" marT="45776" marB="45776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111" marR="90111" marT="45776" marB="457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111" marR="90111" marT="45776" marB="457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5529">
                        <a:lnSpc>
                          <a:spcPts val="2160"/>
                        </a:lnSpc>
                      </a:pPr>
                      <a:r>
                        <a:rPr lang="en-US" sz="1802" b="1" strike="noStrike" spc="-1">
                          <a:solidFill>
                            <a:srgbClr val="000000"/>
                          </a:solidFill>
                          <a:latin typeface="Arial Bold"/>
                          <a:ea typeface="Arial Bold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553" marR="91553" marT="45776" marB="45776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602663">
                <a:tc>
                  <a:txBody>
                    <a:bodyPr/>
                    <a:lstStyle/>
                    <a:p>
                      <a:pPr algn="ctr" defTabSz="915529">
                        <a:lnSpc>
                          <a:spcPts val="2160"/>
                        </a:lnSpc>
                      </a:pPr>
                      <a:endParaRPr lang="pt-BR" sz="1300" b="1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5529">
                        <a:lnSpc>
                          <a:spcPts val="2160"/>
                        </a:lnSpc>
                      </a:pPr>
                      <a:r>
                        <a:rPr lang="en-US" sz="1302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RISCO</a:t>
                      </a:r>
                      <a:endParaRPr lang="pt-BR" sz="1300" b="1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553" marR="91553" marT="45776" marB="45776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5529">
                        <a:lnSpc>
                          <a:spcPts val="2160"/>
                        </a:lnSpc>
                      </a:pPr>
                      <a:r>
                        <a:rPr lang="en-US" sz="1302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DESCRIÇÃO DO INDICADOR</a:t>
                      </a:r>
                      <a:endParaRPr lang="pt-BR" sz="1300" b="1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553" marR="91553" marT="45776" marB="45776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5529">
                        <a:lnSpc>
                          <a:spcPts val="2160"/>
                        </a:lnSpc>
                      </a:pPr>
                      <a:endParaRPr lang="pt-BR" sz="1300" b="1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5529">
                        <a:lnSpc>
                          <a:spcPts val="2160"/>
                        </a:lnSpc>
                      </a:pPr>
                      <a:r>
                        <a:rPr lang="en-US" sz="1302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META</a:t>
                      </a:r>
                      <a:endParaRPr lang="pt-BR" sz="1300" b="1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553" marR="91553" marT="45776" marB="45776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5529">
                        <a:lnSpc>
                          <a:spcPts val="2160"/>
                        </a:lnSpc>
                      </a:pPr>
                      <a:endParaRPr lang="pt-BR" sz="1300" b="1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5529">
                        <a:lnSpc>
                          <a:spcPts val="2160"/>
                        </a:lnSpc>
                      </a:pPr>
                      <a:r>
                        <a:rPr lang="en-US" sz="1302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INDICADOR</a:t>
                      </a:r>
                      <a:endParaRPr lang="pt-BR" sz="1300" b="1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553" marR="91553" marT="45776" marB="45776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443453">
                <a:tc>
                  <a:txBody>
                    <a:bodyPr/>
                    <a:lstStyle/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0" strike="noStrike" spc="4">
                          <a:solidFill>
                            <a:srgbClr val="000000"/>
                          </a:solidFill>
                          <a:latin typeface="Arial"/>
                          <a:ea typeface="TT Rounds Condensed"/>
                        </a:rPr>
                        <a:t>Não Divulgação e Mobilização de adesão do Pacto Goias sem Racismo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553" marR="91553" marT="45776" marB="45776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1" strike="noStrike" spc="-1">
                          <a:solidFill>
                            <a:srgbClr val="000000"/>
                          </a:solidFill>
                          <a:latin typeface="Arial"/>
                          <a:ea typeface="Arial Bold"/>
                        </a:rPr>
                        <a:t>Indicador 1</a:t>
                      </a:r>
                      <a:r>
                        <a:rPr lang="en-US" sz="1201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–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0" strike="noStrike" spc="4">
                          <a:solidFill>
                            <a:srgbClr val="000000"/>
                          </a:solidFill>
                          <a:latin typeface="Arial"/>
                          <a:ea typeface="TT Rounds Condensed"/>
                        </a:rPr>
                        <a:t>Quantidade de formações X Quantidade de pessoas atingidas,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0" strike="noStrike" spc="4">
                          <a:solidFill>
                            <a:srgbClr val="000000"/>
                          </a:solidFill>
                          <a:latin typeface="Arial"/>
                          <a:ea typeface="TT Rounds Condensed"/>
                        </a:rPr>
                        <a:t>Indicador 2-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0" strike="noStrike" spc="4">
                          <a:solidFill>
                            <a:srgbClr val="000000"/>
                          </a:solidFill>
                          <a:latin typeface="Arial"/>
                          <a:ea typeface="TT Rounds Condensed"/>
                        </a:rPr>
                        <a:t>Campanhas virtuais para mídias sociais de forma que o letramento racial tenha maior alcance com a estratégia digital.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553" marR="91553" marT="45776" marB="45776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1" strike="noStrike" spc="-1">
                          <a:solidFill>
                            <a:srgbClr val="000000"/>
                          </a:solidFill>
                          <a:latin typeface="Arial"/>
                          <a:ea typeface="Arial Bold"/>
                        </a:rPr>
                        <a:t>Meta para o indicador 1: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1" strike="noStrike" spc="-1">
                          <a:solidFill>
                            <a:srgbClr val="000000"/>
                          </a:solidFill>
                          <a:latin typeface="Arial"/>
                          <a:ea typeface="Arial Bold"/>
                        </a:rPr>
                        <a:t>4 </a:t>
                      </a:r>
                      <a:r>
                        <a:rPr lang="en-US" sz="1201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formações presenciais  por quadrimestre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1" strike="noStrike" spc="-1">
                          <a:solidFill>
                            <a:srgbClr val="000000"/>
                          </a:solidFill>
                          <a:latin typeface="Arial"/>
                          <a:ea typeface="Arial Bold"/>
                        </a:rPr>
                        <a:t>Meta para o indicador 2</a:t>
                      </a:r>
                      <a:r>
                        <a:rPr lang="en-US" sz="1201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: 04 Campanhas e ou postagens temáticas.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553" marR="91553" marT="45776" marB="45776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Resultado do indicador 1</a:t>
                      </a:r>
                      <a:r>
                        <a:rPr lang="en-US" sz="1201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: Quantidade de formações/ Pessoas capacitadas = 300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1" strike="noStrike" spc="-1">
                          <a:solidFill>
                            <a:srgbClr val="000000"/>
                          </a:solidFill>
                          <a:latin typeface="Arial"/>
                          <a:ea typeface="Arial Bold"/>
                        </a:rPr>
                        <a:t>Resultado do indicador 2</a:t>
                      </a:r>
                      <a:r>
                        <a:rPr lang="en-US" sz="1201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: 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5529">
                        <a:lnSpc>
                          <a:spcPts val="1321"/>
                        </a:lnSpc>
                        <a:spcBef>
                          <a:spcPts val="283"/>
                        </a:spcBef>
                        <a:spcAft>
                          <a:spcPts val="283"/>
                        </a:spcAft>
                      </a:pPr>
                      <a:r>
                        <a:rPr lang="en-US" sz="1201" b="0" strike="noStrike" spc="4">
                          <a:solidFill>
                            <a:srgbClr val="000000"/>
                          </a:solidFill>
                          <a:latin typeface="Arial"/>
                          <a:ea typeface="TT Rounds Condensed"/>
                        </a:rPr>
                        <a:t>Quantidade de pessoas alcançadas por meio das mídias digitais : 15 mil pessoas alcançadas.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553" marR="91553" marT="45776" marB="45776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56" name="Group 4"/>
          <p:cNvGrpSpPr/>
          <p:nvPr/>
        </p:nvGrpSpPr>
        <p:grpSpPr>
          <a:xfrm>
            <a:off x="3487348" y="3825397"/>
            <a:ext cx="34963" cy="142015"/>
            <a:chOff x="3487348" y="3825397"/>
            <a:chExt cx="34963" cy="142015"/>
          </a:xfrm>
        </p:grpSpPr>
        <p:sp>
          <p:nvSpPr>
            <p:cNvPr id="57" name="Freeform 5"/>
            <p:cNvSpPr/>
            <p:nvPr/>
          </p:nvSpPr>
          <p:spPr>
            <a:xfrm>
              <a:off x="3487348" y="3825397"/>
              <a:ext cx="34963" cy="142015"/>
            </a:xfrm>
            <a:custGeom>
              <a:avLst/>
              <a:gdLst>
                <a:gd name="textAreaLeft" fmla="*/ 0 w 34920"/>
                <a:gd name="textAreaRight" fmla="*/ 35640 w 34920"/>
                <a:gd name="textAreaTop" fmla="*/ 0 h 141840"/>
                <a:gd name="textAreaBottom" fmla="*/ 142560 h 141840"/>
              </a:gdLst>
              <a:ahLst/>
              <a:cxnLst/>
              <a:rect l="textAreaLeft" t="textAreaTop" r="textAreaRight" b="textAreaBottom"/>
              <a:pathLst>
                <a:path w="47625" h="190246">
                  <a:moveTo>
                    <a:pt x="47625" y="0"/>
                  </a:moveTo>
                  <a:lnTo>
                    <a:pt x="0" y="0"/>
                  </a:lnTo>
                  <a:lnTo>
                    <a:pt x="0" y="190246"/>
                  </a:lnTo>
                  <a:lnTo>
                    <a:pt x="47625" y="190246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111" tIns="45056" rIns="90111" bIns="45056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pt-BR" sz="1802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58" name="TextBox 6"/>
          <p:cNvSpPr/>
          <p:nvPr/>
        </p:nvSpPr>
        <p:spPr>
          <a:xfrm>
            <a:off x="1261603" y="266368"/>
            <a:ext cx="7369647" cy="274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spAutoFit/>
          </a:bodyPr>
          <a:lstStyle>
            <a:lvl1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5529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2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algn="ctr" defTabSz="915529">
              <a:lnSpc>
                <a:spcPts val="2163"/>
              </a:lnSpc>
            </a:pPr>
            <a:r>
              <a:rPr lang="en-US" sz="1802" b="1" strike="noStrike" spc="-1">
                <a:solidFill>
                  <a:srgbClr val="000000"/>
                </a:solidFill>
                <a:latin typeface="Arial"/>
                <a:ea typeface="TT Rounds Condensed Bold"/>
              </a:rPr>
              <a:t>(GEPIR/SEDS)</a:t>
            </a:r>
            <a:endParaRPr lang="pt-BR" sz="1802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3520" y="1161527"/>
            <a:ext cx="3758565" cy="560070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>
            <a:lvl1pPr marL="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4572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9144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13716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18288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22860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27432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32004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700" algn="l" defTabSz="914400">
              <a:lnSpc>
                <a:spcPct val="100000"/>
              </a:lnSpc>
              <a:spcBef>
                <a:spcPts val="105"/>
              </a:spcBef>
              <a:buNone/>
              <a:defRPr kumimoji="0" sz="1800" b="0" i="0" normalizeH="0" noProof="0">
                <a:uLnTx/>
                <a:uFillTx/>
                <a:latin typeface="Arial"/>
                <a:ea typeface="DejaVu Sans"/>
                <a:cs typeface="DejaVu Sans"/>
              </a:defRPr>
            </a:pPr>
            <a:r>
              <a:rPr kumimoji="0" lang="pt-BR" sz="3500" b="1" i="0" spc="5" normalizeH="0" noProof="0">
                <a:solidFill>
                  <a:srgbClr val="A4A4A4"/>
                </a:solidFill>
                <a:uLnTx/>
                <a:uFillTx/>
                <a:latin typeface="Arial"/>
                <a:cs typeface="Arial"/>
              </a:rPr>
              <a:t>Gestão</a:t>
            </a:r>
            <a:r>
              <a:rPr kumimoji="0" lang="pt-BR" sz="3500" b="1" i="0" spc="-75" normalizeH="0" noProof="0">
                <a:solidFill>
                  <a:srgbClr val="A4A4A4"/>
                </a:solidFill>
                <a:uLnTx/>
                <a:uFillTx/>
                <a:latin typeface="Arial"/>
                <a:cs typeface="Arial"/>
              </a:rPr>
              <a:t> </a:t>
            </a:r>
            <a:r>
              <a:rPr kumimoji="0" lang="pt-BR" sz="3500" b="1" i="0" normalizeH="0" noProof="0">
                <a:solidFill>
                  <a:srgbClr val="A4A4A4"/>
                </a:solidFill>
                <a:uLnTx/>
                <a:uFillTx/>
                <a:latin typeface="Arial"/>
                <a:cs typeface="Arial"/>
              </a:rPr>
              <a:t>de</a:t>
            </a:r>
            <a:r>
              <a:rPr kumimoji="0" lang="pt-BR" sz="3500" b="1" i="0" spc="-40" normalizeH="0" noProof="0">
                <a:solidFill>
                  <a:srgbClr val="A4A4A4"/>
                </a:solidFill>
                <a:uLnTx/>
                <a:uFillTx/>
                <a:latin typeface="Arial"/>
                <a:cs typeface="Arial"/>
              </a:rPr>
              <a:t> </a:t>
            </a:r>
            <a:r>
              <a:rPr kumimoji="0" lang="pt-BR" sz="3500" b="1" i="0" normalizeH="0" noProof="0">
                <a:solidFill>
                  <a:srgbClr val="A4A4A4"/>
                </a:solidFill>
                <a:uLnTx/>
                <a:uFillTx/>
                <a:latin typeface="Arial"/>
                <a:cs typeface="Arial"/>
              </a:rPr>
              <a:t>Riscos</a:t>
            </a:r>
            <a:endParaRPr lang="pt-BR" sz="3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1313" y="2137010"/>
            <a:ext cx="6594857" cy="639919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>
            <a:lvl1pPr marL="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4572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9144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13716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18288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22860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27432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32004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700" algn="ctr" defTabSz="914400">
              <a:spcBef>
                <a:spcPts val="90"/>
              </a:spcBef>
              <a:buNone/>
              <a:defRPr kumimoji="0" sz="1800" b="0" i="0" normalizeH="0" noProof="0">
                <a:uLnTx/>
                <a:uFillTx/>
                <a:latin typeface="Arial"/>
                <a:ea typeface="DejaVu Sans"/>
                <a:cs typeface="DejaVu Sans"/>
              </a:defRPr>
            </a:pPr>
            <a:r>
              <a:rPr kumimoji="0" lang="pt-BR" sz="2000" b="1" i="0" spc="-10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Relatório</a:t>
            </a:r>
            <a:r>
              <a:rPr kumimoji="0" lang="pt-BR" sz="2000" b="1" i="0" spc="45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 </a:t>
            </a:r>
            <a:r>
              <a:rPr kumimoji="0" lang="pt-BR" sz="2000" b="1" i="0" spc="-5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de</a:t>
            </a:r>
            <a:r>
              <a:rPr kumimoji="0" lang="pt-BR" sz="2000" b="1" i="0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 </a:t>
            </a:r>
            <a:r>
              <a:rPr kumimoji="0" lang="pt-BR" sz="2000" b="1" i="0" spc="-5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Gerenciamento</a:t>
            </a:r>
            <a:r>
              <a:rPr kumimoji="0" lang="pt-BR" sz="2000" b="1" i="0" spc="20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 – 2</a:t>
            </a:r>
            <a:r>
              <a:rPr kumimoji="0" lang="pt-BR" sz="2000" b="1" i="0" spc="-5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Q2</a:t>
            </a:r>
            <a:r>
              <a:rPr kumimoji="0" lang="pt-BR" sz="2000" b="1" i="0" spc="-45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4</a:t>
            </a:r>
            <a:r>
              <a:rPr kumimoji="0" lang="pt-BR" sz="2000" b="1" i="0" spc="-5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 </a:t>
            </a:r>
          </a:p>
          <a:p>
            <a:pPr marL="12700" algn="ctr" defTabSz="914400">
              <a:spcBef>
                <a:spcPts val="90"/>
              </a:spcBef>
              <a:buNone/>
              <a:defRPr kumimoji="0" sz="1800" b="0" i="0" normalizeH="0" noProof="0">
                <a:uLnTx/>
                <a:uFillTx/>
                <a:latin typeface="Arial"/>
                <a:ea typeface="DejaVu Sans"/>
                <a:cs typeface="DejaVu Sans"/>
              </a:defRPr>
            </a:pPr>
            <a:r>
              <a:rPr kumimoji="0" lang="pt-BR" sz="2000" b="1" i="0" spc="10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Superintendência de Gestão Integrada </a:t>
            </a:r>
            <a:r>
              <a:rPr kumimoji="0" lang="pt-BR" sz="2000" b="1" i="0" spc="-15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SEDS</a:t>
            </a:r>
            <a:endParaRPr lang="pt-BR" sz="2000" b="1">
              <a:latin typeface="Arial"/>
              <a:cs typeface="Arial MT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C6A84E3-1288-25E5-1698-E5D474DA3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="" val="0"/>
              </a:ext>
            </a:extLst>
          </a:blip>
          <a:stretch>
            <a:fillRect/>
          </a:stretch>
        </p:blipFill>
        <p:spPr>
          <a:xfrm>
            <a:off x="3128502" y="3870325"/>
            <a:ext cx="3505200" cy="7086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bject 2"/>
          <p:cNvSpPr/>
          <p:nvPr/>
        </p:nvSpPr>
        <p:spPr>
          <a:xfrm>
            <a:off x="3146760" y="1629720"/>
            <a:ext cx="375732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l" defTabSz="914400">
              <a:lnSpc>
                <a:spcPct val="100000"/>
              </a:lnSpc>
              <a:spcBef>
                <a:spcPts val="105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3500" b="1" i="0" strike="noStrike" spc="-1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Gestão</a:t>
            </a:r>
            <a:r>
              <a:rPr kumimoji="0" lang="pt-BR" sz="3500" b="1" i="0" strike="noStrike" spc="-75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strike="noStrike" spc="-1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de</a:t>
            </a:r>
            <a:r>
              <a:rPr kumimoji="0" lang="pt-BR" sz="3500" b="1" i="0" strike="noStrike" spc="-41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strike="noStrike" spc="-1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object 3"/>
          <p:cNvSpPr/>
          <p:nvPr/>
        </p:nvSpPr>
        <p:spPr>
          <a:xfrm>
            <a:off x="2368440" y="2498760"/>
            <a:ext cx="5286240" cy="9477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700" algn="ctr" defTabSz="914400">
              <a:lnSpc>
                <a:spcPct val="100000"/>
              </a:lnSpc>
              <a:spcBef>
                <a:spcPts val="90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2000" b="1" i="0" spc="-10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Relatório de Gerenciamento 2Q24</a:t>
            </a:r>
          </a:p>
          <a:p>
            <a:pPr marL="12700" algn="ctr" defTabSz="914400">
              <a:lnSpc>
                <a:spcPct val="100000"/>
              </a:lnSpc>
              <a:spcBef>
                <a:spcPts val="90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2000" b="1" i="0" spc="-10" normalizeH="0" noProof="0">
                <a:solidFill>
                  <a:srgbClr val="A4A4A4"/>
                </a:solidFill>
                <a:uLnTx/>
                <a:uFillTx/>
                <a:latin typeface="Arial"/>
                <a:cs typeface="Arial MT"/>
              </a:rPr>
              <a:t>Gerência de Gestão e Desenvolvimento de Pessoas - SEDS</a:t>
            </a:r>
          </a:p>
        </p:txBody>
      </p:sp>
      <p:pic>
        <p:nvPicPr>
          <p:cNvPr id="86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4240" cy="707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="" val="213667996"/>
              </p:ext>
            </p:extLst>
          </p:nvPr>
        </p:nvGraphicFramePr>
        <p:xfrm>
          <a:off x="1301760" y="374040"/>
          <a:ext cx="7543440" cy="4096680"/>
        </p:xfrm>
        <a:graphic>
          <a:graphicData uri="http://schemas.openxmlformats.org/drawingml/2006/table">
            <a:tbl>
              <a:tblPr/>
              <a:tblGrid>
                <a:gridCol w="1484983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0"/>
                    </a:ext>
                  </a:extLst>
                </a:gridCol>
                <a:gridCol w="1883228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1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2"/>
                    </a:ext>
                  </a:extLst>
                </a:gridCol>
                <a:gridCol w="2868943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3"/>
                    </a:ext>
                  </a:extLst>
                </a:gridCol>
              </a:tblGrid>
              <a:tr h="408600">
                <a:tc gridSpan="3">
                  <a:txBody>
                    <a:bodyPr/>
                    <a:lstStyle/>
                    <a:p>
                      <a:pPr marL="126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9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800" b="1" i="0" u="none" strike="noStrike" kern="1200" cap="none" spc="-12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DejaVu Sans"/>
                          <a:cs typeface="+mn-cs"/>
                        </a:rPr>
                        <a:t>(GGDP/SEDS)</a:t>
                      </a:r>
                      <a:endParaRPr kumimoji="0" lang="pt-BR" sz="1800" b="0" i="0" u="none" strike="noStrike" kern="1200" cap="none" spc="-1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126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9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800" b="1" i="0" u="none" strike="noStrike" kern="1200" cap="none" spc="-12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DejaVu Sans"/>
                          <a:cs typeface="+mn-cs"/>
                        </a:rPr>
                        <a:t>2Q24</a:t>
                      </a:r>
                    </a:p>
                  </a:txBody>
                  <a:tcPr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0"/>
                  </a:ext>
                </a:extLst>
              </a:tr>
              <a:tr h="49392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RISCO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DESCRIÇÃO DO 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META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1"/>
                  </a:ext>
                </a:extLst>
              </a:tr>
              <a:tr h="2773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1)Deixar de realizar descontos salariais de servidores regidos pelo INSS em situações de afastamentos por motivos de saúde.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2)Dispor informações equivocadas ou incompletas em instruções processuais acerca de concessões de direitos e benefícios à servidores.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- Nº de processos de devolução autuados por identificação de falhas nos pagamentos de servidores quando afastados pelo INSS, ao mês/ Nº de afastamentos pelo INSS, tidos no mês de ocorrência da falha) x 100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Indicador 2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: (Nº de processos que retornam mensalmente por falhas nos históricos funcionais/Nº processos contendo histórico funcionais no mês de ocorrência da falha) X 100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1"/>
                        </a:spcBef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Meta 1: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&lt; = 5%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Meta 2: 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&lt; = 5%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Resultado do indicador 1: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99% satisfatório com monitoramento de todos processos de licença médica, de todos os 04 quatro processos com afastamento pelo INSS, apenas 01 deixou de ser realizado o desconto na folha de pagamento referência, com o processamento no mês seguinte.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Resultado do indicador 2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: 100% de 382 processos informados com apenas 08(oito) com Diligências para acréscimo de informação ou correção.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Foram emitidos 15 (quinze) manuais de procedimentos pela Rede Central de Pessoas, com informações e fluxo dos processos, manuais estes divulgados por meio de circulares, conforme anexados na linha 56, para todas as unidades administrativas.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2"/>
                  </a:ext>
                </a:extLst>
              </a:tr>
            </a:tbl>
          </a:graphicData>
        </a:graphic>
      </p:graphicFrame>
      <p:sp>
        <p:nvSpPr>
          <p:cNvPr id="88" name="object 5"/>
          <p:cNvSpPr/>
          <p:nvPr/>
        </p:nvSpPr>
        <p:spPr>
          <a:xfrm>
            <a:off x="3483000" y="3820680"/>
            <a:ext cx="35640" cy="142560"/>
          </a:xfrm>
          <a:custGeom>
            <a:avLst/>
            <a:gdLst>
              <a:gd name="textAreaLeft" fmla="*/ 0 w 35640"/>
              <a:gd name="textAreaRight" fmla="*/ 36720 w 35640"/>
              <a:gd name="textAreaTop" fmla="*/ 0 h 142560"/>
              <a:gd name="textAreaBottom" fmla="*/ 143640 h 14256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0" algn="l" defTabSz="914400">
              <a:lnSpc>
                <a:spcPct val="100000"/>
              </a:lnSpc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endParaRPr lang="pt-BR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objec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="" val="576460235"/>
              </p:ext>
            </p:extLst>
          </p:nvPr>
        </p:nvGraphicFramePr>
        <p:xfrm>
          <a:off x="1023257" y="402771"/>
          <a:ext cx="8131629" cy="4229826"/>
        </p:xfrm>
        <a:graphic>
          <a:graphicData uri="http://schemas.openxmlformats.org/drawingml/2006/table">
            <a:tbl>
              <a:tblPr/>
              <a:tblGrid>
                <a:gridCol w="1577303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0"/>
                    </a:ext>
                  </a:extLst>
                </a:gridCol>
                <a:gridCol w="1678037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1"/>
                    </a:ext>
                  </a:extLst>
                </a:gridCol>
                <a:gridCol w="1009167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2"/>
                    </a:ext>
                  </a:extLst>
                </a:gridCol>
                <a:gridCol w="3867122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3"/>
                    </a:ext>
                  </a:extLst>
                </a:gridCol>
              </a:tblGrid>
              <a:tr h="54428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9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pt-BR" sz="1800" b="1" strike="noStrike" kern="1200" spc="-12" noProof="0">
                          <a:solidFill>
                            <a:schemeClr val="dk1"/>
                          </a:solidFill>
                          <a:latin typeface="Calibri"/>
                          <a:ea typeface="DejaVu Sans"/>
                          <a:cs typeface="+mn-cs"/>
                        </a:rPr>
                        <a:t>(GGDP/SEDS)</a:t>
                      </a:r>
                    </a:p>
                  </a:txBody>
                  <a:tcPr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1" strike="noStrike" kern="1200" spc="-12">
                          <a:solidFill>
                            <a:schemeClr val="dk1"/>
                          </a:solidFill>
                          <a:latin typeface="Calibri"/>
                          <a:ea typeface="DejaVu Sans"/>
                          <a:cs typeface="+mn-cs"/>
                        </a:rPr>
                        <a:t>2Q24</a:t>
                      </a:r>
                    </a:p>
                  </a:txBody>
                  <a:tcPr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0"/>
                  </a:ext>
                </a:extLst>
              </a:tr>
              <a:tr h="751478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RISCO 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DESCRIÇÃO DO INDICADOR</a:t>
                      </a:r>
                    </a:p>
                  </a:txBody>
                  <a:tcPr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META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1"/>
                  </a:ext>
                </a:extLst>
              </a:tr>
              <a:tr h="2773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3)Inexistência de ações que visem o bem estar e promoção da saúde do servidor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– número média de servidores da SEDS entre maio e agosto/24 = 985, e foram 42 servidores afastados por motivos de licença médica CID "F".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Indicador 2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Promoção de eventos e palestras que visem o bem estar e promoção da saúde do servidor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1"/>
                        </a:spcBef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Meta 1: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&lt; = 15%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880" algn="just">
                        <a:lnSpc>
                          <a:spcPct val="100000"/>
                        </a:lnSpc>
                        <a:spcBef>
                          <a:spcPts val="601"/>
                        </a:spcBef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Meta 2: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&lt; = 15%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Resultado do indicador 1: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Monitoramento dos afastamentos de 21 servidores pelo CID "F" em planilha, anexo na linha 58, processo 202410319002570.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Resultado do indicador 2: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Foram realizadas ações de bem estar ao servidor, como:</a:t>
                      </a: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1) Cumprimentar os servidores aniversariantes e datas comemorativas;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3) Festa Junina;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4) Lançamento do Projeto DignAposentadoria;</a:t>
                      </a: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5) 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Microsoft YaHei"/>
                        </a:rPr>
                        <a:t>Processo de contratação de palestrante iniciado sob o número SISLOG 108406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891932" y="1018658"/>
            <a:ext cx="4068293" cy="646331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l" defTabSz="914400">
              <a:spcBef>
                <a:spcPts val="105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3500" b="1" i="0" spc="-1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Gestão de Riscos</a:t>
            </a:r>
          </a:p>
        </p:txBody>
      </p:sp>
      <p:sp>
        <p:nvSpPr>
          <p:cNvPr id="3" name="Retângulo 2"/>
          <p:cNvSpPr/>
          <p:nvPr/>
        </p:nvSpPr>
        <p:spPr>
          <a:xfrm>
            <a:off x="2218418" y="2041534"/>
            <a:ext cx="5111750" cy="966931"/>
          </a:xfrm>
          <a:prstGeom prst="rect">
            <a:avLst/>
          </a:prstGeom>
        </p:spPr>
        <p:txBody>
          <a:bodyPr>
            <a:spAutoFit/>
          </a:bodyPr>
          <a:lstStyle>
            <a:lvl1pPr marL="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algn="l" defTabSz="914400" rtl="0" eaLnBrk="1" latinLnBrk="0" hangingPunct="1"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ctr" defTabSz="914400">
              <a:spcBef>
                <a:spcPts val="91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1800" b="1" i="0" spc="-12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Relatório de Gerenciamento 2Q24 </a:t>
            </a:r>
          </a:p>
          <a:p>
            <a:pPr marL="12600" algn="ctr" defTabSz="914400">
              <a:spcBef>
                <a:spcPts val="91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1800" b="1" i="0" spc="-12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Gerência de Compras </a:t>
            </a:r>
            <a:r>
              <a:rPr kumimoji="0" lang="pt-BR" sz="2000" b="1" i="0" spc="-12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Governamentais</a:t>
            </a:r>
            <a:r>
              <a:rPr kumimoji="0" lang="pt-BR" sz="1800" b="1" i="0" spc="-12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- SEDS</a:t>
            </a:r>
            <a:r>
              <a:rPr kumimoji="0" lang="pt-BR" sz="1800" b="0" i="0" spc="9" normalizeH="0" noProof="0">
                <a:uLnTx/>
                <a:uFillTx/>
                <a:latin typeface="Arial MT"/>
              </a:rPr>
              <a:t> </a:t>
            </a:r>
            <a:endParaRPr lang="pt-BR" spc="-15">
              <a:latin typeface="Arial MT"/>
              <a:cs typeface="Arial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" name="object 11"/>
          <p:cNvGraphicFramePr>
            <a:graphicFrameLocks noGrp="1"/>
          </p:cNvGraphicFramePr>
          <p:nvPr/>
        </p:nvGraphicFramePr>
        <p:xfrm>
          <a:off x="1001483" y="374040"/>
          <a:ext cx="8382002" cy="4609760"/>
        </p:xfrm>
        <a:graphic>
          <a:graphicData uri="http://schemas.openxmlformats.org/drawingml/2006/table">
            <a:tbl>
              <a:tblPr/>
              <a:tblGrid>
                <a:gridCol w="1436917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0"/>
                    </a:ext>
                  </a:extLst>
                </a:gridCol>
                <a:gridCol w="2727612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1"/>
                    </a:ext>
                  </a:extLst>
                </a:gridCol>
                <a:gridCol w="1371594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2"/>
                    </a:ext>
                  </a:extLst>
                </a:gridCol>
                <a:gridCol w="2845879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3"/>
                    </a:ext>
                  </a:extLst>
                </a:gridCol>
              </a:tblGrid>
              <a:tr h="40860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1" strike="noStrike" kern="1200" spc="-12">
                          <a:solidFill>
                            <a:schemeClr val="dk1"/>
                          </a:solidFill>
                          <a:latin typeface="Calibri"/>
                          <a:ea typeface="DejaVu Sans"/>
                          <a:cs typeface="+mn-cs"/>
                        </a:rPr>
                        <a:t>2Q24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0"/>
                  </a:ext>
                </a:extLst>
              </a:tr>
              <a:tr h="49392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RISCO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DESCRIÇÃO DO 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META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1"/>
                  </a:ext>
                </a:extLst>
              </a:tr>
              <a:tr h="2773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t-BR" sz="1100" b="0" i="0" u="none" strike="noStrike" kern="1200" noProof="0">
                          <a:solidFill>
                            <a:schemeClr val="tx1"/>
                          </a:solidFill>
                          <a:effectLst/>
                        </a:rPr>
                        <a:t>Ineficiência do planejamento dos setores demandantes para solicitações de aquisições e contratações de bens e serviços/Precificação desvantajosa/Quantitativos equivocados.</a:t>
                      </a:r>
                      <a:endParaRPr lang="pt-BR" sz="11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Indicador 1</a:t>
                      </a:r>
                      <a:r>
                        <a:rPr lang="pt-BR" sz="110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 - </a:t>
                      </a:r>
                      <a:r>
                        <a:rPr lang="pt-BR" sz="1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processos que temos que retornar ao setor demandante para ajustes em um quadrimestre/número total de processos que chegam na licitação em um quadrimestre;</a:t>
                      </a:r>
                      <a:endParaRPr lang="pt-BR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Indicador 2</a:t>
                      </a:r>
                      <a:r>
                        <a:rPr lang="pt-BR" sz="1100" b="0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 - </a:t>
                      </a:r>
                      <a:r>
                        <a:rPr lang="pt-BR" sz="1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processos que temos que retornar ao setor demandante para ajustes na precificação em um quadrimestre/número total de processos retornados do setor demandante em um quadrimestre;</a:t>
                      </a:r>
                      <a:endParaRPr lang="pt-BR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92075" lvl="0" algn="just">
                        <a:lnSpc>
                          <a:spcPct val="100000"/>
                        </a:lnSpc>
                        <a:spcBef>
                          <a:spcPts val="709"/>
                        </a:spcBef>
                        <a:buNone/>
                      </a:pPr>
                      <a:r>
                        <a:rPr lang="pt-BR" sz="1100" b="1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Indicador 3</a:t>
                      </a:r>
                      <a:r>
                        <a:rPr lang="pt-BR" sz="1100" b="0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 - </a:t>
                      </a:r>
                      <a:r>
                        <a:rPr lang="pt-BR" sz="1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processos que temos que retornar ao setor demandante para ajustes no quantitativo em um quadrimestre/número total de processos retornados do setor demandante em um quadrimestre.</a:t>
                      </a:r>
                      <a:endParaRPr lang="pt-BR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0" algn="l">
                        <a:lnSpc>
                          <a:spcPct val="100000"/>
                        </a:lnSpc>
                        <a:spcBef>
                          <a:spcPts val="709"/>
                        </a:spcBef>
                        <a:buNone/>
                      </a:pPr>
                      <a:r>
                        <a:rPr lang="pt-BR" sz="1100" b="1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Meta indicador 1</a:t>
                      </a:r>
                      <a:r>
                        <a:rPr lang="pt-BR" sz="1100" b="0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: </a:t>
                      </a:r>
                      <a:r>
                        <a:rPr lang="pt-BR" sz="1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máximo de 5% do total de processos retornando;</a:t>
                      </a:r>
                      <a:endParaRPr lang="pt-BR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92075" lvl="0" algn="l">
                        <a:lnSpc>
                          <a:spcPct val="100000"/>
                        </a:lnSpc>
                        <a:spcBef>
                          <a:spcPts val="709"/>
                        </a:spcBef>
                        <a:buNone/>
                      </a:pPr>
                      <a:endParaRPr lang="pt-BR" sz="11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2075" lvl="0" algn="l">
                        <a:lnSpc>
                          <a:spcPct val="100000"/>
                        </a:lnSpc>
                        <a:spcBef>
                          <a:spcPts val="709"/>
                        </a:spcBef>
                        <a:buNone/>
                      </a:pPr>
                      <a:r>
                        <a:rPr lang="pt-BR" sz="1100" b="1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Meta indicador 2: </a:t>
                      </a:r>
                      <a:r>
                        <a:rPr lang="pt-BR" sz="110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0%;</a:t>
                      </a:r>
                    </a:p>
                    <a:p>
                      <a:pPr marL="92075" lvl="0" algn="l">
                        <a:lnSpc>
                          <a:spcPct val="100000"/>
                        </a:lnSpc>
                        <a:spcBef>
                          <a:spcPts val="709"/>
                        </a:spcBef>
                        <a:buNone/>
                      </a:pPr>
                      <a:endParaRPr lang="pt-BR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92075" lvl="0" algn="l">
                        <a:lnSpc>
                          <a:spcPct val="100000"/>
                        </a:lnSpc>
                        <a:spcBef>
                          <a:spcPts val="709"/>
                        </a:spcBef>
                        <a:buNone/>
                      </a:pPr>
                      <a:r>
                        <a:rPr lang="pt-BR" sz="1100" b="1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Meta indicador 3: </a:t>
                      </a:r>
                      <a:r>
                        <a:rPr lang="pt-BR" sz="1100" b="0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5%</a:t>
                      </a:r>
                      <a:endParaRPr lang="pt-BR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Resultado do indicador 1</a:t>
                      </a:r>
                      <a:r>
                        <a:rPr lang="pt-BR" sz="1100" b="0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: </a:t>
                      </a:r>
                      <a:r>
                        <a:rPr lang="pt-BR" sz="1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processos retornados ao Setor Requisitante no 2º quadrimestre de 2024: 5 / Número total de processos que chegaram à Licitação no 2º quadrimestre de 2024: 27 = 18,52%</a:t>
                      </a:r>
                      <a:r>
                        <a:rPr lang="pt-BR" sz="1100" b="0" strike="noStrike" spc="-1">
                          <a:solidFill>
                            <a:schemeClr val="tx1"/>
                          </a:solidFill>
                          <a:latin typeface="Arial"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Resultado do indicador 2</a:t>
                      </a:r>
                      <a:r>
                        <a:rPr lang="pt-BR" sz="1100" b="0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: </a:t>
                      </a:r>
                      <a:r>
                        <a:rPr lang="pt-BR" sz="1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processos retornados ao Setor Requisitante no 2º quadrimestre de 2024 para ajustes na precificação: 0 / Número total de processos retornados no 2º quadrimestre de 2024: 5 = 0%;</a:t>
                      </a:r>
                      <a:r>
                        <a:rPr lang="pt-BR" sz="11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pt-BR" sz="11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1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pt-BR" sz="11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100" b="1" strike="noStrike" spc="-1">
                          <a:solidFill>
                            <a:schemeClr val="tx1"/>
                          </a:solidFill>
                          <a:latin typeface="Arial"/>
                          <a:ea typeface="Microsoft YaHei"/>
                        </a:rPr>
                        <a:t>Resultado do indicador 3: </a:t>
                      </a:r>
                      <a:r>
                        <a:rPr lang="pt-BR" sz="11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processos retornados ao Setor Requisitante no 2º quadrimestre de 2024 para ajustes no quantitativo: 0 / Número total de processos retornados no 2º quadrimestre de 2024: 5 = 0%.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2"/>
                  </a:ext>
                </a:extLst>
              </a:tr>
            </a:tbl>
          </a:graphicData>
        </a:graphic>
      </p:graphicFrame>
      <p:sp>
        <p:nvSpPr>
          <p:cNvPr id="97" name="object 12"/>
          <p:cNvSpPr/>
          <p:nvPr/>
        </p:nvSpPr>
        <p:spPr>
          <a:xfrm>
            <a:off x="3483000" y="3820680"/>
            <a:ext cx="35640" cy="142560"/>
          </a:xfrm>
          <a:custGeom>
            <a:avLst/>
            <a:gdLst>
              <a:gd name="textAreaLeft" fmla="*/ 0 w 35640"/>
              <a:gd name="textAreaRight" fmla="*/ 36720 w 35640"/>
              <a:gd name="textAreaTop" fmla="*/ 0 h 142560"/>
              <a:gd name="textAreaBottom" fmla="*/ 143640 h 14256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0" algn="l" defTabSz="914400"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endParaRPr lang="pt-BR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  <p:sp>
        <p:nvSpPr>
          <p:cNvPr id="98" name="object 13"/>
          <p:cNvSpPr/>
          <p:nvPr/>
        </p:nvSpPr>
        <p:spPr>
          <a:xfrm>
            <a:off x="1392480" y="424542"/>
            <a:ext cx="5215149" cy="2897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9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1800" b="1" i="0" strike="noStrike" spc="-12" normalizeH="0" noProof="0">
                <a:solidFill>
                  <a:schemeClr val="dk1"/>
                </a:solidFill>
                <a:uLnTx/>
                <a:uFillTx/>
                <a:latin typeface="Calibri"/>
                <a:ea typeface="DejaVu Sans"/>
              </a:rPr>
              <a:t>(</a:t>
            </a:r>
            <a:r>
              <a:rPr kumimoji="0" lang="pt-BR" sz="1800" b="1" i="0" spc="-12" normalizeH="0" noProof="0">
                <a:solidFill>
                  <a:schemeClr val="dk1"/>
                </a:solidFill>
                <a:uLnTx/>
                <a:uFillTx/>
                <a:latin typeface="Calibri"/>
                <a:ea typeface="DejaVu Sans"/>
              </a:rPr>
              <a:t>GECG/</a:t>
            </a:r>
            <a:r>
              <a:rPr kumimoji="0" lang="pt-BR" sz="1800" b="1" i="0" strike="noStrike" spc="-12" normalizeH="0" noProof="0">
                <a:solidFill>
                  <a:schemeClr val="dk1"/>
                </a:solidFill>
                <a:uLnTx/>
                <a:uFillTx/>
                <a:latin typeface="Calibri"/>
                <a:ea typeface="DejaVu Sans"/>
              </a:rPr>
              <a:t>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object 2"/>
          <p:cNvSpPr/>
          <p:nvPr/>
        </p:nvSpPr>
        <p:spPr>
          <a:xfrm>
            <a:off x="3146760" y="1629720"/>
            <a:ext cx="375696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l" defTabSz="914400">
              <a:lnSpc>
                <a:spcPct val="100000"/>
              </a:lnSpc>
              <a:spcBef>
                <a:spcPts val="105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3500" b="1" i="0" strike="noStrike" spc="-1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Gestão</a:t>
            </a:r>
            <a:r>
              <a:rPr kumimoji="0" lang="pt-BR" sz="3500" b="1" i="0" strike="noStrike" spc="-75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strike="noStrike" spc="-1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de</a:t>
            </a:r>
            <a:r>
              <a:rPr kumimoji="0" lang="pt-BR" sz="3500" b="1" i="0" strike="noStrike" spc="-41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strike="noStrike" spc="-1" normalizeH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object 3"/>
          <p:cNvSpPr/>
          <p:nvPr/>
        </p:nvSpPr>
        <p:spPr>
          <a:xfrm>
            <a:off x="2368440" y="2498760"/>
            <a:ext cx="5285880" cy="6271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1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2000" b="1" i="0" strike="noStrike" spc="-12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Relatório</a:t>
            </a:r>
            <a:r>
              <a:rPr kumimoji="0" lang="pt-BR" sz="2000" b="1" i="0" strike="noStrike" spc="35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1" i="0" strike="noStrike" spc="-7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de</a:t>
            </a:r>
            <a:r>
              <a:rPr kumimoji="0" lang="pt-BR" sz="2000" b="1" i="0" strike="noStrike" spc="-1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1" i="0" strike="noStrike" spc="-7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Gerenciamento</a:t>
            </a:r>
            <a:r>
              <a:rPr kumimoji="0" lang="pt-BR" sz="2000" b="1" i="0" strike="noStrike" spc="9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2</a:t>
            </a:r>
            <a:r>
              <a:rPr kumimoji="0" lang="pt-BR" sz="2000" b="1" i="0" strike="noStrike" spc="-7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Q24</a:t>
            </a:r>
            <a:r>
              <a:rPr kumimoji="0" lang="pt-BR" sz="2000" b="1" i="0" strike="noStrike" spc="-46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1" i="0" strike="noStrike" spc="-7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–</a:t>
            </a:r>
            <a:r>
              <a:rPr kumimoji="0" lang="pt-BR" sz="2000" b="1" i="0" strike="noStrike" spc="1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Gerência de Contabilidade - </a:t>
            </a:r>
            <a:r>
              <a:rPr kumimoji="0" lang="pt-BR" sz="2000" b="1" i="0" strike="noStrike" spc="-15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SEDS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4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3880" cy="707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="" val="3751543152"/>
              </p:ext>
            </p:extLst>
          </p:nvPr>
        </p:nvGraphicFramePr>
        <p:xfrm>
          <a:off x="936170" y="748440"/>
          <a:ext cx="8214309" cy="4078320"/>
        </p:xfrm>
        <a:graphic>
          <a:graphicData uri="http://schemas.openxmlformats.org/drawingml/2006/table">
            <a:tbl>
              <a:tblPr/>
              <a:tblGrid>
                <a:gridCol w="2182149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0"/>
                    </a:ext>
                  </a:extLst>
                </a:gridCol>
                <a:gridCol w="1902148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1"/>
                    </a:ext>
                  </a:extLst>
                </a:gridCol>
                <a:gridCol w="1722505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2"/>
                    </a:ext>
                  </a:extLst>
                </a:gridCol>
                <a:gridCol w="2407507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3"/>
                    </a:ext>
                  </a:extLst>
                </a:gridCol>
              </a:tblGrid>
              <a:tr h="45252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0"/>
                  </a:ext>
                </a:extLst>
              </a:tr>
              <a:tr h="852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DESCRIÇÃO DO INDICADOR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1"/>
                  </a:ext>
                </a:extLst>
              </a:tr>
              <a:tr h="227808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Bef>
                          <a:spcPts val="45"/>
                        </a:spcBef>
                        <a:buFont typeface="Arial" pitchFamily="34" charset="0"/>
                        <a:buNone/>
                      </a:pPr>
                      <a:r>
                        <a:rPr lang="pt-BR" sz="1100" b="1" i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1)Informação incompleta ou divergente pela não integração dos Sistemas Geral de Contabilidade (SCG) e o Sistema de Programação e Execução Orçamentária e Financeira (Siofnet) </a:t>
                      </a:r>
                    </a:p>
                    <a:p>
                      <a:pPr marL="0" algn="just">
                        <a:lnSpc>
                          <a:spcPct val="100000"/>
                        </a:lnSpc>
                        <a:spcBef>
                          <a:spcPts val="45"/>
                        </a:spcBef>
                        <a:buFont typeface="Arial" pitchFamily="34" charset="0"/>
                        <a:buNone/>
                      </a:pPr>
                      <a:endParaRPr lang="pt-BR" sz="1100" b="1" i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>
                        <a:lnSpc>
                          <a:spcPct val="100000"/>
                        </a:lnSpc>
                        <a:spcBef>
                          <a:spcPts val="45"/>
                        </a:spcBef>
                        <a:buFont typeface="Arial" pitchFamily="34" charset="0"/>
                        <a:buChar char="•"/>
                      </a:pPr>
                      <a:r>
                        <a:rPr lang="pt-BR" sz="1100" b="0" i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Consultar diariamente Relatório de Execução Financeira no SIOFnet, conjuntamente com os extratos bancários nos aplicativos das instituições bancárias e providenciar os lançamentos no SGG das informações incompletas</a:t>
                      </a:r>
                    </a:p>
                    <a:p>
                      <a:pPr marL="0" indent="-228600"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  <a:tabLst>
                          <a:tab pos="0" algn="l"/>
                        </a:tabLst>
                      </a:pPr>
                      <a:endParaRPr lang="pt-BR" sz="1100" b="0" i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- I= (Nº de ordem de pagamento com status "manual"/Nº de contabilização) X 100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Meta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: Reduzir 50%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Resultado do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: 100% de Lançamentos executados manualmente sem erro.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2"/>
                  </a:ext>
                </a:extLst>
              </a:tr>
            </a:tbl>
          </a:graphicData>
        </a:graphic>
      </p:graphicFrame>
      <p:sp>
        <p:nvSpPr>
          <p:cNvPr id="216" name="object 5"/>
          <p:cNvSpPr/>
          <p:nvPr/>
        </p:nvSpPr>
        <p:spPr>
          <a:xfrm>
            <a:off x="3483000" y="3820680"/>
            <a:ext cx="35280" cy="142200"/>
          </a:xfrm>
          <a:custGeom>
            <a:avLst/>
            <a:gdLst>
              <a:gd name="textAreaLeft" fmla="*/ 0 w 35280"/>
              <a:gd name="textAreaRight" fmla="*/ 36720 w 35280"/>
              <a:gd name="textAreaTop" fmla="*/ 0 h 142200"/>
              <a:gd name="textAreaBottom" fmla="*/ 143640 h 14220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0" algn="l" defTabSz="914400">
              <a:lnSpc>
                <a:spcPct val="100000"/>
              </a:lnSpc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endParaRPr lang="pt-BR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  <p:sp>
        <p:nvSpPr>
          <p:cNvPr id="217" name="object 6"/>
          <p:cNvSpPr/>
          <p:nvPr/>
        </p:nvSpPr>
        <p:spPr>
          <a:xfrm>
            <a:off x="1331640" y="811972"/>
            <a:ext cx="538956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9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1800" b="1" i="0" strike="noStrike" spc="-12" normalizeH="0" noProof="0">
                <a:solidFill>
                  <a:schemeClr val="dk1"/>
                </a:solidFill>
                <a:uLnTx/>
                <a:uFillTx/>
                <a:latin typeface="Calibri"/>
                <a:ea typeface="DejaVu Sans"/>
              </a:rPr>
              <a:t>(GECONT/SEDS)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2"/>
          <p:cNvSpPr/>
          <p:nvPr/>
        </p:nvSpPr>
        <p:spPr>
          <a:xfrm>
            <a:off x="3146760" y="1629720"/>
            <a:ext cx="375804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l" defTabSz="914400">
              <a:lnSpc>
                <a:spcPct val="100000"/>
              </a:lnSpc>
              <a:spcBef>
                <a:spcPts val="105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3500" b="1" i="0" strike="noStrike" spc="4" normalizeH="0" noProof="0">
                <a:solidFill>
                  <a:srgbClr val="A4A4A4"/>
                </a:solidFill>
                <a:uLnTx/>
                <a:uFillTx/>
                <a:latin typeface="Arial"/>
              </a:rPr>
              <a:t>Gestão</a:t>
            </a:r>
            <a:r>
              <a:rPr kumimoji="0" lang="pt-BR" sz="3500" b="1" i="0" strike="noStrike" spc="-75" normalizeH="0" noProof="0">
                <a:solidFill>
                  <a:srgbClr val="A4A4A4"/>
                </a:solidFill>
                <a:uLnTx/>
                <a:uFillTx/>
                <a:latin typeface="Arial"/>
              </a:rPr>
              <a:t> </a:t>
            </a:r>
            <a:r>
              <a:rPr kumimoji="0" lang="pt-BR" sz="3500" b="1" i="0" strike="noStrike" spc="-1" normalizeH="0" noProof="0">
                <a:solidFill>
                  <a:srgbClr val="A4A4A4"/>
                </a:solidFill>
                <a:uLnTx/>
                <a:uFillTx/>
                <a:latin typeface="Arial"/>
              </a:rPr>
              <a:t>de</a:t>
            </a:r>
            <a:r>
              <a:rPr kumimoji="0" lang="pt-BR" sz="3500" b="1" i="0" strike="noStrike" spc="-41" normalizeH="0" noProof="0">
                <a:solidFill>
                  <a:srgbClr val="A4A4A4"/>
                </a:solidFill>
                <a:uLnTx/>
                <a:uFillTx/>
                <a:latin typeface="Arial"/>
              </a:rPr>
              <a:t> </a:t>
            </a:r>
            <a:r>
              <a:rPr kumimoji="0" lang="pt-BR" sz="3500" b="1" i="0" strike="noStrike" spc="-1" normalizeH="0" noProof="0">
                <a:solidFill>
                  <a:srgbClr val="A4A4A4"/>
                </a:solidFill>
                <a:uLnTx/>
                <a:uFillTx/>
                <a:latin typeface="Arial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object 3"/>
          <p:cNvSpPr/>
          <p:nvPr/>
        </p:nvSpPr>
        <p:spPr>
          <a:xfrm>
            <a:off x="2368440" y="2498760"/>
            <a:ext cx="5286960" cy="9477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1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2000" b="1" i="0" spc="-12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Relatório de Gerenciamento 2Q24 </a:t>
            </a:r>
          </a:p>
          <a:p>
            <a:pPr marL="12600" algn="ctr" defTabSz="914400">
              <a:lnSpc>
                <a:spcPct val="100000"/>
              </a:lnSpc>
              <a:spcBef>
                <a:spcPts val="91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2000" b="1" i="0" spc="-12" normalizeH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Gerência de Planejamento e Orçamento- GEPO - SEDS</a:t>
            </a:r>
          </a:p>
        </p:txBody>
      </p:sp>
      <p:pic>
        <p:nvPicPr>
          <p:cNvPr id="42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4960" cy="708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="" val="593510666"/>
              </p:ext>
            </p:extLst>
          </p:nvPr>
        </p:nvGraphicFramePr>
        <p:xfrm>
          <a:off x="1012371" y="414685"/>
          <a:ext cx="8284028" cy="40557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28240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0"/>
                    </a:ext>
                  </a:extLst>
                </a:gridCol>
                <a:gridCol w="1898690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1"/>
                    </a:ext>
                  </a:extLst>
                </a:gridCol>
                <a:gridCol w="1565410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2"/>
                    </a:ext>
                  </a:extLst>
                </a:gridCol>
                <a:gridCol w="2891688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3"/>
                    </a:ext>
                  </a:extLst>
                </a:gridCol>
              </a:tblGrid>
              <a:tr h="404546">
                <a:tc gridSpan="3">
                  <a:txBody>
                    <a:bodyPr/>
                    <a:lstStyle/>
                    <a:p>
                      <a:pPr marL="1260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99"/>
                        </a:spcBef>
                      </a:pPr>
                      <a:endParaRPr lang="pt-BR" sz="1800" b="1" strike="noStrike" kern="1200" spc="-12">
                        <a:solidFill>
                          <a:schemeClr val="dk1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strike="noStrike" kern="1200" spc="-12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2Q24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0"/>
                  </a:ext>
                </a:extLst>
              </a:tr>
              <a:tr h="905327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lang="pt-BR" sz="1600" b="1" strike="noStrike" spc="-1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RISCO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lang="pt-BR" sz="1600" b="1" strike="noStrike" spc="-1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DESCRIÇÃO DO INDICADOR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lang="pt-BR" sz="1600" b="1" strike="noStrike" spc="-1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META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lang="pt-BR" sz="1600" b="1" strike="noStrike" spc="-1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INDICADOR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1"/>
                  </a:ext>
                </a:extLst>
              </a:tr>
              <a:tr h="27459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strike="noStrike" spc="-1"/>
                    </a:p>
                    <a:p>
                      <a:pPr algn="just"/>
                      <a:r>
                        <a:rPr lang="pt-BR" sz="1100">
                          <a:latin typeface="+mn-lt"/>
                        </a:rPr>
                        <a:t>1)</a:t>
                      </a:r>
                      <a:r>
                        <a:rPr lang="pt-BR" sz="1100" baseline="0">
                          <a:latin typeface="+mn-lt"/>
                        </a:rPr>
                        <a:t> </a:t>
                      </a:r>
                      <a:r>
                        <a:rPr lang="pt-BR" sz="1100" b="1" i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Atraso nas indicações orçamentárias por falta de orçamento da SEDS,</a:t>
                      </a:r>
                      <a:r>
                        <a:rPr lang="pt-BR" sz="1100" b="1" i="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referente às aquisições e contratações.</a:t>
                      </a:r>
                      <a:endParaRPr lang="pt-BR" sz="1100" b="1" i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BR" sz="1100" b="0" i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b="0" i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Fazer a gestão de Saldo Orçamentário e acompanhamento periódico do orçamento da SEDS</a:t>
                      </a:r>
                      <a:r>
                        <a:rPr lang="pt-BR" sz="1100" b="0" i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/>
                      <a:endParaRPr lang="pt-BR" sz="1100" b="0" i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  <a:tabLst>
                          <a:tab pos="0" algn="l"/>
                        </a:tabLst>
                      </a:pPr>
                      <a:endParaRPr lang="pt-BR" sz="1100" strike="noStrike" spc="-1"/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strike="noStrike" spc="-1"/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pt-BR" sz="1100" u="none" strike="noStrike" noProof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t-BR" sz="1100" b="1" u="none" strike="noStrike" noProof="0">
                          <a:effectLst/>
                        </a:rPr>
                        <a:t>Indicador 1:</a:t>
                      </a:r>
                      <a:r>
                        <a:rPr lang="pt-BR" sz="1100" u="none" strike="noStrike" noProof="0">
                          <a:effectLst/>
                        </a:rPr>
                        <a:t> Saldo orçamentário disponibilizado / Saldo empenhado;</a:t>
                      </a:r>
                      <a:endParaRPr lang="pt-BR" sz="110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pt-BR" sz="1100" u="none" strike="noStrike" noProof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pt-BR" sz="1100" u="none" strike="noStrike" noProof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t-BR" sz="1100" b="1" u="none" strike="noStrike" noProof="0">
                          <a:effectLst/>
                        </a:rPr>
                        <a:t>Indicador 2:</a:t>
                      </a:r>
                      <a:r>
                        <a:rPr lang="pt-BR" sz="1100" u="none" strike="noStrike" noProof="0">
                          <a:effectLst/>
                        </a:rPr>
                        <a:t> Saldo empenhado / Saldo liquidado.</a:t>
                      </a:r>
                      <a:endParaRPr lang="pt-BR" sz="11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b="1"/>
                        <a:t>Meta</a:t>
                      </a:r>
                      <a:r>
                        <a:rPr lang="pt-BR" sz="1100" b="1" baseline="0"/>
                        <a:t> </a:t>
                      </a:r>
                      <a:r>
                        <a:rPr lang="pt-BR" sz="1100" b="1"/>
                        <a:t>1: </a:t>
                      </a:r>
                      <a:r>
                        <a:rPr lang="pt-BR" sz="1100" b="0"/>
                        <a:t>Evitar</a:t>
                      </a:r>
                      <a:r>
                        <a:rPr lang="pt-BR" sz="1100" b="0" baseline="0"/>
                        <a:t> que ocorra atraso nos pagamentos;</a:t>
                      </a:r>
                    </a:p>
                    <a:p>
                      <a:pPr marL="0" marR="118745" indent="0" algn="just">
                        <a:lnSpc>
                          <a:spcPct val="100000"/>
                        </a:lnSpc>
                      </a:pPr>
                      <a:endParaRPr lang="pt-BR" sz="1100">
                        <a:effectLst/>
                      </a:endParaRPr>
                    </a:p>
                    <a:p>
                      <a:pPr marL="0" marR="118745" indent="0" algn="just">
                        <a:lnSpc>
                          <a:spcPct val="100000"/>
                        </a:lnSpc>
                      </a:pPr>
                      <a:endParaRPr lang="pt-BR" sz="1100">
                        <a:effectLst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pt-BR" sz="1400" b="1"/>
                        <a:t>Resultados dos indicadores: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</a:pPr>
                      <a:endParaRPr lang="pt-BR" sz="1400"/>
                    </a:p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pt-BR" sz="1100" b="0" i="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Atualmente, as indicações referentes às contratações e prorrogações contratuais da SEDS estão sendo realizadas relativamente dentro do esperado, tendo em vista as liberações das suplementações realizadas no semestre.</a:t>
                      </a:r>
                      <a:endParaRPr lang="pt-BR" sz="1100" strike="noStrike" spc="-1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2"/>
                  </a:ext>
                </a:extLst>
              </a:tr>
            </a:tbl>
          </a:graphicData>
        </a:graphic>
      </p:graphicFrame>
      <p:sp>
        <p:nvSpPr>
          <p:cNvPr id="44" name="object 5"/>
          <p:cNvSpPr/>
          <p:nvPr/>
        </p:nvSpPr>
        <p:spPr>
          <a:xfrm>
            <a:off x="3483000" y="3820680"/>
            <a:ext cx="36360" cy="143280"/>
          </a:xfrm>
          <a:custGeom>
            <a:avLst/>
            <a:gdLst>
              <a:gd name="textAreaLeft" fmla="*/ 0 w 36360"/>
              <a:gd name="textAreaRight" fmla="*/ 36720 w 36360"/>
              <a:gd name="textAreaTop" fmla="*/ 0 h 143280"/>
              <a:gd name="textAreaBottom" fmla="*/ 143640 h 14328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0" algn="l" defTabSz="914400">
              <a:lnSpc>
                <a:spcPct val="100000"/>
              </a:lnSpc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endParaRPr lang="pt-BR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" name="object 6"/>
          <p:cNvSpPr/>
          <p:nvPr/>
        </p:nvSpPr>
        <p:spPr>
          <a:xfrm>
            <a:off x="924394" y="435429"/>
            <a:ext cx="6129549" cy="3006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9"/>
              </a:spcBef>
              <a:buNone/>
              <a:defRPr kumimoji="0" sz="1800" b="0" i="0" normalizeH="0" noProof="0">
                <a:uLnTx/>
                <a:uFillTx/>
                <a:latin typeface="Calibri"/>
                <a:ea typeface="Arial"/>
                <a:cs typeface="Arial"/>
              </a:defRPr>
            </a:pPr>
            <a:r>
              <a:rPr kumimoji="0" lang="pt-BR" sz="1800" b="1" i="0" strike="noStrike" spc="-12" normalizeH="0" noProof="0">
                <a:solidFill>
                  <a:schemeClr val="dk1"/>
                </a:solidFill>
                <a:uLnTx/>
                <a:uFillTx/>
                <a:latin typeface="Calibri"/>
              </a:rPr>
              <a:t>(</a:t>
            </a:r>
            <a:r>
              <a:rPr kumimoji="0" lang="pt-BR" sz="1800" b="1" i="0" spc="-12" normalizeH="0" noProof="0">
                <a:solidFill>
                  <a:schemeClr val="dk1"/>
                </a:solidFill>
                <a:uLnTx/>
                <a:uFillTx/>
                <a:latin typeface="Calibri"/>
              </a:rPr>
              <a:t>GEPO</a:t>
            </a:r>
            <a:r>
              <a:rPr kumimoji="0" lang="pt-BR" sz="1800" b="1" i="0" strike="noStrike" spc="-12" normalizeH="0" noProof="0">
                <a:solidFill>
                  <a:schemeClr val="dk1"/>
                </a:solidFill>
                <a:uLnTx/>
                <a:uFillTx/>
                <a:latin typeface="Calibri"/>
              </a:rPr>
              <a:t>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029002" y="348344"/>
          <a:ext cx="8223855" cy="434164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55712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0"/>
                    </a:ext>
                  </a:extLst>
                </a:gridCol>
                <a:gridCol w="2079172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1"/>
                    </a:ext>
                  </a:extLst>
                </a:gridCol>
                <a:gridCol w="2034043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2"/>
                    </a:ext>
                  </a:extLst>
                </a:gridCol>
                <a:gridCol w="2254928">
                  <a:extLst>
                    <a:ext uri="{9D8B030D-6E8A-4147-A177-3AD203B41FA5}">
                      <a16:col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20003"/>
                    </a:ext>
                  </a:extLst>
                </a:gridCol>
              </a:tblGrid>
              <a:tr h="40871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9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pt-BR" sz="1800" b="1" strike="noStrike" kern="1200" spc="-12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(GEPO/SEDS)</a:t>
                      </a:r>
                    </a:p>
                    <a:p>
                      <a:pPr marL="1260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99"/>
                        </a:spcBef>
                      </a:pPr>
                      <a:endParaRPr lang="pt-BR" sz="1800" b="1" strike="noStrike" kern="1200" spc="-12">
                        <a:solidFill>
                          <a:schemeClr val="dk1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strike="noStrike" kern="1200" spc="-12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2Q24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0"/>
                  </a:ext>
                </a:extLst>
              </a:tr>
              <a:tr h="914653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lang="pt-BR" sz="1600" b="1" strike="noStrike" spc="-1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RISCO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lang="pt-BR" sz="1600" b="1" strike="noStrike" spc="-1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DESCRIÇÃO DO INDICADOR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lang="pt-BR" sz="1600" b="1" strike="noStrike" spc="-1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META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lang="pt-BR" sz="1600" b="1" strike="noStrike" spc="-1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pt-BR" sz="1600" b="1" strike="noStrike" spc="-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INDICADOR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1"/>
                  </a:ext>
                </a:extLst>
              </a:tr>
              <a:tr h="27742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strike="noStrike" spc="-1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pt-BR" sz="1100" b="0" i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100" b="0" i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Fazer reuniões com as áreas demandantes para repasse de informações acerca das necessidades atuais e disponibilidade de recursos.</a:t>
                      </a:r>
                      <a:endParaRPr lang="pt-BR" sz="1100" i="0"/>
                    </a:p>
                    <a:p>
                      <a:pPr algn="just"/>
                      <a:endParaRPr lang="pt-BR" sz="1100" b="0" i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  <a:tabLst>
                          <a:tab pos="0" algn="l"/>
                        </a:tabLst>
                      </a:pPr>
                      <a:endParaRPr lang="pt-BR" sz="1100" strike="noStrike" spc="-1"/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strike="noStrike" spc="-1"/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pt-BR" sz="1100" u="none" strike="noStrike" noProof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t-BR" sz="1100" b="1" u="none" strike="noStrike" noProof="0">
                          <a:effectLst/>
                        </a:rPr>
                        <a:t>Indicador 1:</a:t>
                      </a:r>
                      <a:r>
                        <a:rPr lang="pt-BR" sz="1100" u="none" strike="noStrike" noProof="0">
                          <a:effectLst/>
                        </a:rPr>
                        <a:t> Saldo orçamentário disponibilizado / Saldo empenhado;</a:t>
                      </a:r>
                      <a:endParaRPr lang="pt-BR" sz="110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pt-BR" sz="1100" u="none" strike="noStrike" noProof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pt-BR" sz="1100" u="none" strike="noStrike" noProof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t-BR" sz="1100" b="1" u="none" strike="noStrike" noProof="0">
                          <a:effectLst/>
                        </a:rPr>
                        <a:t>Indicador 2:</a:t>
                      </a:r>
                      <a:r>
                        <a:rPr lang="pt-BR" sz="1100" u="none" strike="noStrike" noProof="0">
                          <a:effectLst/>
                        </a:rPr>
                        <a:t> Saldo empenhado / Saldo liquidado.</a:t>
                      </a:r>
                      <a:endParaRPr lang="pt-BR" sz="11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16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709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pt-BR" sz="1100" b="1" baseline="0"/>
                        <a:t>Meta 2:</a:t>
                      </a:r>
                      <a:r>
                        <a:rPr lang="pt-BR" sz="1100" b="0" baseline="0"/>
                        <a:t> </a:t>
                      </a: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Evitar a suspensão dos contratos relativas às entregas dos programas da SEDS. Com as medidas</a:t>
                      </a:r>
                      <a:r>
                        <a:rPr lang="pt-BR" sz="11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tomadas, ou seja, os pedidos de créditos adicionais (suplementações), foi possível viabilizar as indicações orçamentárias dentro do prazo hábil, o que possibilitou evitar os atrasos nas aquisições e, também, nas renovações contratuais extemporâneas (fora do prazo). </a:t>
                      </a:r>
                      <a:endParaRPr lang="pt-BR" sz="1100" b="0" baseline="0"/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pt-BR" sz="1100" b="1" strike="noStrike" spc="-1"/>
                        <a:t> </a:t>
                      </a:r>
                      <a:r>
                        <a:rPr lang="pt-BR" sz="1100" b="1" i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Indicador:</a:t>
                      </a:r>
                      <a:r>
                        <a:rPr lang="pt-BR" sz="1100" b="0" i="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Maio a Agosto 2024, o indicador geral das execuções orçamentárias das unidades 3001, 3051, 3052  e 3055, apresentou uma variação de 78% a 79%, próximo da meta a ser atingida de 80%.</a:t>
                      </a:r>
                      <a:endParaRPr lang="pt-BR" sz="1100"/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strike="noStrike" spc="-1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100" strike="noStrike" spc="-1"/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100" strike="noStrike" spc="-1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object 2"/>
          <p:cNvSpPr/>
          <p:nvPr/>
        </p:nvSpPr>
        <p:spPr>
          <a:xfrm>
            <a:off x="3146760" y="1629720"/>
            <a:ext cx="375444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l" defTabSz="914400" fontAlgn="auto">
              <a:lnSpc>
                <a:spcPct val="100000"/>
              </a:lnSpc>
              <a:spcBef>
                <a:spcPts val="105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Gestão</a:t>
            </a:r>
            <a:r>
              <a:rPr kumimoji="0" lang="pt-BR" sz="3500" b="1" i="0" u="none" strike="noStrike" kern="1200" cap="none" spc="-75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de</a:t>
            </a:r>
            <a:r>
              <a:rPr kumimoji="0" lang="pt-BR" sz="3500" b="1" i="0" u="none" strike="noStrike" kern="1200" cap="none" spc="-4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object 3"/>
          <p:cNvSpPr/>
          <p:nvPr/>
        </p:nvSpPr>
        <p:spPr>
          <a:xfrm>
            <a:off x="1943280" y="2474640"/>
            <a:ext cx="6190200" cy="62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ctr" defTabSz="914400" fontAlgn="auto">
              <a:lnSpc>
                <a:spcPct val="100000"/>
              </a:lnSpc>
              <a:spcBef>
                <a:spcPts val="91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2000" b="0" i="0" u="none" strike="noStrike" kern="1200" cap="none" spc="-12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Relatório</a:t>
            </a:r>
            <a:r>
              <a:rPr kumimoji="0" lang="pt-BR" sz="2000" b="0" i="0" u="none" strike="noStrike" kern="1200" cap="none" spc="15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de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Gerenciamento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2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Q24</a:t>
            </a:r>
            <a:r>
              <a:rPr kumimoji="0" lang="pt-BR" sz="2000" b="0" i="0" u="none" strike="noStrike" kern="1200" cap="none" spc="-46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–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Gerência de Enfrentamento à Violência contra as Mulheres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4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1360" cy="704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" name="object 2"/>
          <p:cNvGraphicFramePr>
            <a:graphicFrameLocks noGrp="1"/>
          </p:cNvGraphicFramePr>
          <p:nvPr/>
        </p:nvGraphicFramePr>
        <p:xfrm>
          <a:off x="1111320" y="921240"/>
          <a:ext cx="7744320" cy="3753540"/>
        </p:xfrm>
        <a:graphic>
          <a:graphicData uri="http://schemas.openxmlformats.org/drawingml/2006/table">
            <a:tbl>
              <a:tblPr/>
              <a:tblGrid>
                <a:gridCol w="2060640"/>
                <a:gridCol w="1956960"/>
                <a:gridCol w="1457280"/>
                <a:gridCol w="2269440"/>
              </a:tblGrid>
              <a:tr h="40860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1" strike="noStrike" spc="-12">
                          <a:solidFill>
                            <a:srgbClr val="000000"/>
                          </a:solidFill>
                          <a:latin typeface="Arial MT"/>
                        </a:rPr>
                        <a:t>2Q24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93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1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DESCRIÇÃO</a:t>
                      </a:r>
                      <a:r>
                        <a:rPr lang="pt-BR" sz="1000" b="1" strike="noStrike" spc="-52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  <a:r>
                        <a:rPr lang="pt-BR" sz="1000" b="1" strike="noStrike" spc="-2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1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1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520"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773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Não alcançar mulheres vítimas de violência doméstica e familiar que se enquadram nos critérios estabelecidos pelo Programa Goiás Por Elas.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 1 = número de mulheres contempladas pelo Programa;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 2 = número de municípios alcançados pelo Programa.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 para o Indicador 1 = 300 mulheres por quadrimestre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Meta para o Indicador 2 = 15 municípios por quadrimestre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 1 = 934 (311,33% da meta).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 2 = 15 municípios (100% da meta).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6" name="object 5"/>
          <p:cNvSpPr/>
          <p:nvPr/>
        </p:nvSpPr>
        <p:spPr>
          <a:xfrm>
            <a:off x="3483000" y="3820680"/>
            <a:ext cx="32760" cy="139680"/>
          </a:xfrm>
          <a:custGeom>
            <a:avLst/>
            <a:gdLst>
              <a:gd name="textAreaLeft" fmla="*/ 0 w 32760"/>
              <a:gd name="textAreaRight" fmla="*/ 36720 w 32760"/>
              <a:gd name="textAreaTop" fmla="*/ 0 h 139680"/>
              <a:gd name="textAreaBottom" fmla="*/ 143640 h 13968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0" marR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217" name="object 6"/>
          <p:cNvSpPr/>
          <p:nvPr/>
        </p:nvSpPr>
        <p:spPr>
          <a:xfrm>
            <a:off x="1392480" y="360000"/>
            <a:ext cx="735804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ctr" defTabSz="914400" fontAlgn="auto">
              <a:lnSpc>
                <a:spcPct val="100000"/>
              </a:lnSpc>
              <a:spcBef>
                <a:spcPts val="99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1800" b="1" i="0" u="none" strike="noStrike" kern="1200" cap="none" spc="-12" normalizeH="0" baseline="0" noProof="0">
                <a:solidFill>
                  <a:srgbClr val="000000"/>
                </a:solidFill>
                <a:uLnTx/>
                <a:uFillTx/>
                <a:latin typeface="Calibri"/>
                <a:ea typeface="DejaVu Sans"/>
              </a:rPr>
              <a:t>(GEVCM/SEDS)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object 2"/>
          <p:cNvSpPr/>
          <p:nvPr/>
        </p:nvSpPr>
        <p:spPr>
          <a:xfrm>
            <a:off x="3146760" y="1440000"/>
            <a:ext cx="375228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l" defTabSz="914400" fontAlgn="auto">
              <a:lnSpc>
                <a:spcPct val="100000"/>
              </a:lnSpc>
              <a:spcBef>
                <a:spcPts val="105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Gestão</a:t>
            </a:r>
            <a:r>
              <a:rPr kumimoji="0" lang="pt-BR" sz="3500" b="1" i="0" u="none" strike="noStrike" kern="1200" cap="none" spc="-75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de</a:t>
            </a:r>
            <a:r>
              <a:rPr kumimoji="0" lang="pt-BR" sz="3500" b="1" i="0" u="none" strike="noStrike" kern="1200" cap="none" spc="-4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object 3"/>
          <p:cNvSpPr/>
          <p:nvPr/>
        </p:nvSpPr>
        <p:spPr>
          <a:xfrm>
            <a:off x="2085480" y="2438280"/>
            <a:ext cx="6373440" cy="62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ctr" defTabSz="914400" fontAlgn="auto">
              <a:lnSpc>
                <a:spcPct val="100000"/>
              </a:lnSpc>
              <a:spcBef>
                <a:spcPts val="91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2000" b="0" i="0" u="none" strike="noStrike" kern="1200" cap="none" spc="-12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Relatório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de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Gerenciamento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2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Q24</a:t>
            </a:r>
            <a:r>
              <a:rPr kumimoji="0" lang="pt-BR" sz="2000" b="0" i="0" u="none" strike="noStrike" kern="1200" cap="none" spc="-46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–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Gerência de Apoio Operacional Segurança e Saúde - GAOSS - </a:t>
            </a:r>
            <a:r>
              <a:rPr kumimoji="0" lang="pt-BR" sz="2000" b="0" i="0" u="none" strike="noStrike" kern="1200" cap="none" spc="-15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SEDS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2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499200" cy="702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3" name="object 2"/>
          <p:cNvGraphicFramePr>
            <a:graphicFrameLocks noGrp="1"/>
          </p:cNvGraphicFramePr>
          <p:nvPr/>
        </p:nvGraphicFramePr>
        <p:xfrm>
          <a:off x="993240" y="773640"/>
          <a:ext cx="8218440" cy="3840960"/>
        </p:xfrm>
        <a:graphic>
          <a:graphicData uri="http://schemas.openxmlformats.org/drawingml/2006/table">
            <a:tbl>
              <a:tblPr/>
              <a:tblGrid>
                <a:gridCol w="2186640"/>
                <a:gridCol w="2182680"/>
                <a:gridCol w="1439640"/>
                <a:gridCol w="2409480"/>
              </a:tblGrid>
              <a:tr h="30528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1" strike="noStrike" spc="-12">
                          <a:solidFill>
                            <a:srgbClr val="000000"/>
                          </a:solidFill>
                          <a:latin typeface="Arial MT"/>
                        </a:rPr>
                        <a:t>2Q24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21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noFill/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1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DESCRIÇÃO</a:t>
                      </a:r>
                      <a:r>
                        <a:rPr lang="pt-BR" sz="1000" b="1" strike="noStrike" spc="-52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  <a:r>
                        <a:rPr lang="pt-BR" sz="1000" b="1" strike="noStrike" spc="-2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noFill/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1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noFill/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1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520"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noFill/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028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Baixa efetividade das ações de segurança e monitoramento das unidades socioeducativas</a:t>
                      </a: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 1 = Quantidade de revistas identificadas com ilícitos (cordas, chuços/terezas, drogas, celular, tabaco, arma de fogo e arma branca)/Quantidade total de Revistas no exercício(quadrimestre)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880" algn="just">
                        <a:lnSpc>
                          <a:spcPct val="100000"/>
                        </a:lnSpc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 1 = Menor ou igual 2</a:t>
                      </a:r>
                    </a:p>
                    <a:p>
                      <a:pPr marL="9288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Foram identificados  40 entradas de objetos ilícitos, sendo realizadas no quadrimestre 49 revistas prediais. A sala da central de videomonitoramento está operando normalmente sendo identificado e relatado 247 casos de intercorrências nas unidades no trimestre. Foram encaminhados em média 42 relatórios circunstanciados e foi possível levantar as imagens disponíveis com a central de videomonitoramento  dos fatos descritos em relatório. A efetividade das ações de segurança foi de 0,81% 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34" name="object 5"/>
          <p:cNvSpPr/>
          <p:nvPr/>
        </p:nvSpPr>
        <p:spPr>
          <a:xfrm>
            <a:off x="3483000" y="3820680"/>
            <a:ext cx="30600" cy="137520"/>
          </a:xfrm>
          <a:custGeom>
            <a:avLst/>
            <a:gdLst>
              <a:gd name="textAreaLeft" fmla="*/ 0 w 30600"/>
              <a:gd name="textAreaRight" fmla="*/ 36720 w 30600"/>
              <a:gd name="textAreaTop" fmla="*/ 0 h 137520"/>
              <a:gd name="textAreaBottom" fmla="*/ 143640 h 13752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0" marR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435" name="object 6"/>
          <p:cNvSpPr/>
          <p:nvPr/>
        </p:nvSpPr>
        <p:spPr>
          <a:xfrm>
            <a:off x="1392480" y="253440"/>
            <a:ext cx="735588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ctr" defTabSz="914400" fontAlgn="auto">
              <a:lnSpc>
                <a:spcPct val="100000"/>
              </a:lnSpc>
              <a:spcBef>
                <a:spcPts val="99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1800" b="1" i="0" u="none" strike="noStrike" kern="1200" cap="none" spc="-12" normalizeH="0" baseline="0" noProof="0">
                <a:solidFill>
                  <a:srgbClr val="000000"/>
                </a:solidFill>
                <a:uLnTx/>
                <a:uFillTx/>
                <a:latin typeface="Calibri"/>
                <a:ea typeface="DejaVu Sans"/>
              </a:rPr>
              <a:t>(GAOSS/SEDS)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object 12"/>
          <p:cNvSpPr/>
          <p:nvPr/>
        </p:nvSpPr>
        <p:spPr>
          <a:xfrm>
            <a:off x="3146760" y="1629720"/>
            <a:ext cx="375408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l" defTabSz="914400" fontAlgn="auto">
              <a:lnSpc>
                <a:spcPct val="100000"/>
              </a:lnSpc>
              <a:spcBef>
                <a:spcPts val="105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Gestão</a:t>
            </a:r>
            <a:r>
              <a:rPr kumimoji="0" lang="pt-BR" sz="3500" b="1" i="0" u="none" strike="noStrike" kern="1200" cap="none" spc="-75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de</a:t>
            </a:r>
            <a:r>
              <a:rPr kumimoji="0" lang="pt-BR" sz="3500" b="1" i="0" u="none" strike="noStrike" kern="1200" cap="none" spc="-4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object 13"/>
          <p:cNvSpPr/>
          <p:nvPr/>
        </p:nvSpPr>
        <p:spPr>
          <a:xfrm>
            <a:off x="2273400" y="2439000"/>
            <a:ext cx="5283000" cy="62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ctr" defTabSz="914400" fontAlgn="auto">
              <a:lnSpc>
                <a:spcPct val="100000"/>
              </a:lnSpc>
              <a:spcBef>
                <a:spcPts val="91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2000" b="0" i="0" u="none" strike="noStrike" kern="1200" cap="none" spc="-12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Relatório</a:t>
            </a:r>
            <a:r>
              <a:rPr kumimoji="0" lang="pt-BR" sz="2000" b="0" i="0" u="none" strike="noStrike" kern="1200" cap="none" spc="12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de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Gerenciamento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 2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Q24</a:t>
            </a:r>
            <a:r>
              <a:rPr kumimoji="0" lang="pt-BR" sz="2000" b="0" i="0" u="none" strike="noStrike" kern="1200" cap="none" spc="-46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–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 Gerência de Apoio às Ações Socioassistenciais - </a:t>
            </a:r>
            <a:r>
              <a:rPr kumimoji="0" lang="pt-BR" sz="2000" b="0" i="0" u="none" strike="noStrike" kern="1200" cap="none" spc="-15" normalizeH="0" baseline="0" noProof="0">
                <a:solidFill>
                  <a:srgbClr val="A4A4A4"/>
                </a:solidFill>
                <a:highlight>
                  <a:srgbClr val="FFFFFF"/>
                </a:highlight>
                <a:uLnTx/>
                <a:uFillTx/>
                <a:latin typeface="Arial MT"/>
                <a:ea typeface="DejaVu Sans"/>
              </a:rPr>
              <a:t>SEDS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8" name="Imagem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1000" cy="70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9" name="object 14"/>
          <p:cNvGraphicFramePr>
            <a:graphicFrameLocks noGrp="1"/>
          </p:cNvGraphicFramePr>
          <p:nvPr/>
        </p:nvGraphicFramePr>
        <p:xfrm>
          <a:off x="1201320" y="889560"/>
          <a:ext cx="7949160" cy="3685680"/>
        </p:xfrm>
        <a:graphic>
          <a:graphicData uri="http://schemas.openxmlformats.org/drawingml/2006/table">
            <a:tbl>
              <a:tblPr/>
              <a:tblGrid>
                <a:gridCol w="2107440"/>
                <a:gridCol w="1837080"/>
                <a:gridCol w="1663560"/>
                <a:gridCol w="2341080"/>
              </a:tblGrid>
              <a:tr h="37080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Arial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DESCRIÇÃO DO 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446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Interrupção dos contratos relacionados ao Sistema Socioeducativo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 – Falta de capacitação por parte dos gestores e fiscais dos contratos.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Meta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Manter os gestores e fiscais de contratos capacitados para a função.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 algn="just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Resultado do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 0 (zero)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Neste quadrimestre 2 (dois) gestores de contratos foram capacitados.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 algn="just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A quantidade de contratos ativos e diretos nesta unidade e quadrimestre são 11 contratos.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40" name="object 15"/>
          <p:cNvSpPr/>
          <p:nvPr/>
        </p:nvSpPr>
        <p:spPr>
          <a:xfrm>
            <a:off x="3483000" y="3820680"/>
            <a:ext cx="32400" cy="139320"/>
          </a:xfrm>
          <a:custGeom>
            <a:avLst/>
            <a:gdLst>
              <a:gd name="textAreaLeft" fmla="*/ 0 w 32400"/>
              <a:gd name="textAreaRight" fmla="*/ 36720 w 32400"/>
              <a:gd name="textAreaTop" fmla="*/ 0 h 139320"/>
              <a:gd name="textAreaBottom" fmla="*/ 143640 h 13932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0" marR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endParaRPr lang="pt-BR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  <p:sp>
        <p:nvSpPr>
          <p:cNvPr id="441" name="object 16"/>
          <p:cNvSpPr/>
          <p:nvPr/>
        </p:nvSpPr>
        <p:spPr>
          <a:xfrm>
            <a:off x="1620000" y="360000"/>
            <a:ext cx="735768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ctr" defTabSz="914400" fontAlgn="auto">
              <a:lnSpc>
                <a:spcPct val="100000"/>
              </a:lnSpc>
              <a:spcBef>
                <a:spcPts val="99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1800" b="1" i="0" u="none" strike="noStrike" kern="1200" cap="none" spc="-12" normalizeH="0" baseline="0" noProof="0">
                <a:solidFill>
                  <a:schemeClr val="dk1"/>
                </a:solidFill>
                <a:highlight>
                  <a:srgbClr val="FFFFFF"/>
                </a:highlight>
                <a:uLnTx/>
                <a:uFillTx/>
                <a:latin typeface="Calibri"/>
                <a:ea typeface="DejaVu Sans"/>
              </a:rPr>
              <a:t>(GAAS</a:t>
            </a:r>
            <a:r>
              <a:rPr kumimoji="0" lang="pt-BR" sz="1800" b="1" i="0" u="none" strike="noStrike" kern="1200" cap="none" spc="-12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DejaVu Sans"/>
              </a:rPr>
              <a:t>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object 1"/>
          <p:cNvSpPr/>
          <p:nvPr/>
        </p:nvSpPr>
        <p:spPr>
          <a:xfrm>
            <a:off x="3147120" y="1355760"/>
            <a:ext cx="375696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l" defTabSz="914400" fontAlgn="auto">
              <a:lnSpc>
                <a:spcPct val="100000"/>
              </a:lnSpc>
              <a:spcBef>
                <a:spcPts val="105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Gestão</a:t>
            </a:r>
            <a:r>
              <a:rPr kumimoji="0" lang="pt-BR" sz="3500" b="1" i="0" u="none" strike="noStrike" kern="1200" cap="none" spc="-75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de</a:t>
            </a:r>
            <a:r>
              <a:rPr kumimoji="0" lang="pt-BR" sz="3500" b="1" i="0" u="none" strike="noStrike" kern="1200" cap="none" spc="-4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 </a:t>
            </a:r>
            <a:r>
              <a:rPr kumimoji="0" lang="pt-BR" sz="3500" b="1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object 7"/>
          <p:cNvSpPr/>
          <p:nvPr/>
        </p:nvSpPr>
        <p:spPr>
          <a:xfrm>
            <a:off x="2597040" y="2270160"/>
            <a:ext cx="4800600" cy="92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ctr" defTabSz="914400" fontAlgn="auto">
              <a:lnSpc>
                <a:spcPct val="100000"/>
              </a:lnSpc>
              <a:spcBef>
                <a:spcPts val="91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2000" b="0" i="0" u="none" strike="noStrike" kern="1200" cap="none" spc="-12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Relatório</a:t>
            </a:r>
            <a:r>
              <a:rPr kumimoji="0" lang="pt-BR" sz="2000" b="0" i="0" u="none" strike="noStrike" kern="1200" cap="none" spc="35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de</a:t>
            </a:r>
            <a:r>
              <a:rPr kumimoji="0" lang="pt-BR" sz="2000" b="0" i="0" u="none" strike="noStrike" kern="1200" cap="none" spc="-1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Gerencial</a:t>
            </a:r>
            <a:r>
              <a:rPr kumimoji="0" lang="pt-BR" sz="2000" b="0" i="0" u="none" strike="noStrike" kern="1200" cap="none" spc="9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2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Q24</a:t>
            </a:r>
            <a:r>
              <a:rPr kumimoji="0" lang="pt-BR" sz="2000" b="0" i="0" u="none" strike="noStrike" kern="1200" cap="none" spc="-46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</a:t>
            </a:r>
            <a:r>
              <a:rPr kumimoji="0" lang="pt-BR" sz="2000" b="0" i="0" u="none" strike="noStrike" kern="1200" cap="none" spc="-7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–</a:t>
            </a:r>
            <a:r>
              <a:rPr kumimoji="0" lang="pt-BR" sz="2000" b="0" i="0" u="none" strike="noStrike" kern="1200" cap="none" spc="1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 Gerência de Ensino e Desenvolvimento Psicossocial - </a:t>
            </a:r>
            <a:r>
              <a:rPr kumimoji="0" lang="pt-BR" sz="2000" b="0" i="0" u="none" strike="noStrike" kern="1200" cap="none" spc="-15" normalizeH="0" baseline="0" noProof="0">
                <a:solidFill>
                  <a:srgbClr val="A4A4A4"/>
                </a:solidFill>
                <a:uLnTx/>
                <a:uFillTx/>
                <a:latin typeface="Arial MT"/>
                <a:ea typeface="DejaVu Sans"/>
              </a:rPr>
              <a:t>SEDS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4" name="Imagem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3880" cy="707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5" name="object 4"/>
          <p:cNvGraphicFramePr>
            <a:graphicFrameLocks noGrp="1"/>
          </p:cNvGraphicFramePr>
          <p:nvPr/>
        </p:nvGraphicFramePr>
        <p:xfrm>
          <a:off x="842760" y="608040"/>
          <a:ext cx="8280000" cy="4268900"/>
        </p:xfrm>
        <a:graphic>
          <a:graphicData uri="http://schemas.openxmlformats.org/drawingml/2006/table">
            <a:tbl>
              <a:tblPr/>
              <a:tblGrid>
                <a:gridCol w="2203200"/>
                <a:gridCol w="2265840"/>
                <a:gridCol w="1301400"/>
                <a:gridCol w="2509560"/>
              </a:tblGrid>
              <a:tr h="39960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chemeClr val="dk1"/>
                        </a:solidFill>
                        <a:latin typeface="Times New Roman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Arial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757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DESCRIÇÃO DO 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421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pt-BR" sz="13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Baixa efetividade da atividade laboral dos servidores</a:t>
                      </a:r>
                      <a:r>
                        <a:rPr lang="pt-BR" sz="1300" b="0" strike="noStrike" spc="296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 defTabSz="91440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3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Indicador 1: </a:t>
                      </a:r>
                      <a:r>
                        <a:rPr lang="pt-BR" sz="13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Numero de servidores ativos que fizeram cursos no exercício (quadrimestre)</a:t>
                      </a: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 defTabSz="91440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 defTabSz="91440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3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Indicador 2</a:t>
                      </a:r>
                      <a:r>
                        <a:rPr lang="pt-BR" sz="13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: (Número atendimentos realizados pela Equipe Técnica em todas as unidades no quadrimestre</a:t>
                      </a: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 defTabSz="91440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 defTabSz="91440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 defTabSz="91440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pt-BR" sz="13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Meta 1</a:t>
                      </a:r>
                      <a:r>
                        <a:rPr lang="pt-BR" sz="13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: 20 servidores por quadrimestre</a:t>
                      </a: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pt-BR" sz="13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Meta 2</a:t>
                      </a:r>
                      <a:r>
                        <a:rPr lang="pt-BR" sz="13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: 1.611/mês, 6.445 por quadrimestre</a:t>
                      </a: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pt-BR" sz="13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Indicador1</a:t>
                      </a:r>
                      <a:r>
                        <a:rPr lang="pt-BR" sz="13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: no total de 553 servidores do Sistema Socioeducativo, 80 realizaram cursos nesse quadrimestre, sendo um total de 146 capacitações realizadas.</a:t>
                      </a: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pt-BR" sz="13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Indicador 2</a:t>
                      </a:r>
                      <a:r>
                        <a:rPr lang="pt-BR" sz="13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: Foram realizados 6.445 atendimentos nesse quadrimestre</a:t>
                      </a:r>
                      <a:r>
                        <a:rPr lang="pt-BR" sz="13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.</a:t>
                      </a: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pt-B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46" name="object 9"/>
          <p:cNvSpPr/>
          <p:nvPr/>
        </p:nvSpPr>
        <p:spPr>
          <a:xfrm>
            <a:off x="1392480" y="282240"/>
            <a:ext cx="736056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ctr" defTabSz="914400" fontAlgn="auto">
              <a:lnSpc>
                <a:spcPct val="100000"/>
              </a:lnSpc>
              <a:spcBef>
                <a:spcPts val="99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1800" b="1" i="0" u="none" strike="noStrike" kern="1200" cap="none" spc="-12" normalizeH="0" baseline="0" noProof="0">
                <a:solidFill>
                  <a:srgbClr val="000000"/>
                </a:solidFill>
                <a:uLnTx/>
                <a:uFillTx/>
                <a:latin typeface="Calibri"/>
                <a:ea typeface="DejaVu Sans"/>
              </a:rPr>
              <a:t>(GEDPSI/SEDS)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7" name="object 8"/>
          <p:cNvGraphicFramePr>
            <a:graphicFrameLocks noGrp="1"/>
          </p:cNvGraphicFramePr>
          <p:nvPr/>
        </p:nvGraphicFramePr>
        <p:xfrm>
          <a:off x="632880" y="578520"/>
          <a:ext cx="8907120" cy="4106880"/>
        </p:xfrm>
        <a:graphic>
          <a:graphicData uri="http://schemas.openxmlformats.org/drawingml/2006/table">
            <a:tbl>
              <a:tblPr/>
              <a:tblGrid>
                <a:gridCol w="1707840"/>
                <a:gridCol w="2496240"/>
                <a:gridCol w="1612440"/>
                <a:gridCol w="3090600"/>
              </a:tblGrid>
              <a:tr h="34488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Times New Roman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8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696600">
                <a:tc>
                  <a:txBody>
                    <a:bodyPr/>
                    <a:lstStyle/>
                    <a:p>
                      <a:pPr marL="5760" algn="ctr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DESCRIÇÃO DO INDICADOR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044520">
                <a:tc>
                  <a:txBody>
                    <a:bodyPr/>
                    <a:lstStyle/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Baixa efetividade da profissionalização dos adolescentes</a:t>
                      </a:r>
                    </a:p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 1: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(número de adolescentes que participaram de curso ou oficinas, em 1 quadrimestre) / (número de adolescentes total, no mesmo quadrimestre)x 100</a:t>
                      </a:r>
                    </a:p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 2: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(número de cursos/oficinas profissionalizantes promovidas em 1 exercício)</a:t>
                      </a:r>
                    </a:p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 1: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70% dos adolescentes participarem de um curso ou oficina profissionalizante por ano</a:t>
                      </a:r>
                    </a:p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 2: 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Promover 4 cursos de 60 horas, 4 cursos de 180 horas e 10 oficinas de 20 horas no ano.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 01: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Do total de 246  adolescentes que passaram nas Unidades por internação definitiva, 186 destes ou seja 75,6% receberam certificados de cursos profissionalizantes. </a:t>
                      </a:r>
                    </a:p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760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 02:</a:t>
                      </a: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sendo 4 cursos de 60 horas no quadrimestre (119 adolescentes participaram desse curso); 4 cursos de 160 horas; 2 oficinas de 20 horas no quadrimestre; obs: nesse quadrimestre não foi ofertado curso de 180 horas;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48" name="object 11"/>
          <p:cNvSpPr/>
          <p:nvPr/>
        </p:nvSpPr>
        <p:spPr>
          <a:xfrm>
            <a:off x="1376280" y="190080"/>
            <a:ext cx="736056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marR="0" indent="0" algn="ctr" defTabSz="914400" fontAlgn="auto">
              <a:lnSpc>
                <a:spcPct val="100000"/>
              </a:lnSpc>
              <a:spcBef>
                <a:spcPts val="99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1800" b="1" i="0" u="none" strike="noStrike" kern="1200" cap="none" spc="-12" normalizeH="0" baseline="0" noProof="0">
                <a:solidFill>
                  <a:srgbClr val="000000"/>
                </a:solidFill>
                <a:uLnTx/>
                <a:uFillTx/>
                <a:latin typeface="Calibri"/>
                <a:ea typeface="DejaVu Sans"/>
              </a:rPr>
              <a:t>(GEDPSI/SEDS)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AutoShape 4"/>
          <p:cNvSpPr/>
          <p:nvPr/>
        </p:nvSpPr>
        <p:spPr>
          <a:xfrm>
            <a:off x="155520" y="-14436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0" marR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endParaRPr lang="pt-BR" sz="1800" b="0" strike="noStrike" spc="-1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450" name="AutoShape 6"/>
          <p:cNvSpPr/>
          <p:nvPr/>
        </p:nvSpPr>
        <p:spPr>
          <a:xfrm>
            <a:off x="307800" y="792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0" marR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endParaRPr lang="pt-BR" sz="1800" b="0" strike="noStrike" spc="-1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451" name="AutoShape 7"/>
          <p:cNvSpPr/>
          <p:nvPr/>
        </p:nvSpPr>
        <p:spPr>
          <a:xfrm>
            <a:off x="460440" y="16020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0" marR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endParaRPr lang="pt-BR" sz="1800" b="0" strike="noStrike" spc="-1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452" name="AutoShape 8"/>
          <p:cNvSpPr/>
          <p:nvPr/>
        </p:nvSpPr>
        <p:spPr>
          <a:xfrm>
            <a:off x="612720" y="312840"/>
            <a:ext cx="303840" cy="30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0" marR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endParaRPr lang="pt-BR" sz="1800" b="0" strike="noStrike" spc="-1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453" name="AutoShape 9"/>
          <p:cNvSpPr/>
          <p:nvPr/>
        </p:nvSpPr>
        <p:spPr>
          <a:xfrm>
            <a:off x="2257920" y="89640"/>
            <a:ext cx="1634040" cy="163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0" marR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endParaRPr lang="pt-BR" sz="1800" b="0" strike="noStrike" spc="-1">
              <a:solidFill>
                <a:schemeClr val="dk1"/>
              </a:solidFill>
              <a:latin typeface="Arial"/>
              <a:ea typeface="DejaVu Sans"/>
            </a:endParaRPr>
          </a:p>
        </p:txBody>
      </p:sp>
      <p:pic>
        <p:nvPicPr>
          <p:cNvPr id="454" name="Imagem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9920" y="312840"/>
            <a:ext cx="8219160" cy="4599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Imagem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8280" y="812520"/>
            <a:ext cx="7448760" cy="4174560"/>
          </a:xfrm>
          <a:prstGeom prst="rect">
            <a:avLst/>
          </a:prstGeom>
          <a:ln w="0">
            <a:noFill/>
          </a:ln>
        </p:spPr>
      </p:pic>
      <p:sp>
        <p:nvSpPr>
          <p:cNvPr id="456" name="CaixaDeTexto 1"/>
          <p:cNvSpPr/>
          <p:nvPr/>
        </p:nvSpPr>
        <p:spPr>
          <a:xfrm>
            <a:off x="3552120" y="295920"/>
            <a:ext cx="3213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0" marR="0" indent="0" algn="l" defTabSz="91440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defRPr kumimoji="0" sz="1800" b="0" i="0" u="none" strike="noStrike" kern="1200" cap="none" spc="0" normalizeH="0" baseline="0" noProof="0">
                <a:solidFill>
                  <a:srgbClr val="4F81BD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pPr>
            <a:r>
              <a:rPr kumimoji="0" lang="pt-BR" sz="1800" b="0" i="0" u="none" strike="noStrike" kern="1200" cap="none" spc="-1" normalizeH="0" baseline="0" noProof="0">
                <a:solidFill>
                  <a:schemeClr val="dk1"/>
                </a:solidFill>
                <a:uLnTx/>
                <a:uFillTx/>
                <a:latin typeface="Arial"/>
                <a:ea typeface="DejaVu Sans"/>
              </a:rPr>
              <a:t>Atendimentos Equipe Técnica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Imagem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200" y="244440"/>
            <a:ext cx="8223120" cy="4660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Imagem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0160" y="475560"/>
            <a:ext cx="7877520" cy="4377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Imagem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9360" y="437040"/>
            <a:ext cx="8020440" cy="4483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object 2"/>
          <p:cNvSpPr/>
          <p:nvPr/>
        </p:nvSpPr>
        <p:spPr>
          <a:xfrm>
            <a:off x="3146760" y="1629720"/>
            <a:ext cx="375660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defTabSz="914400">
              <a:lnSpc>
                <a:spcPct val="100000"/>
              </a:lnSpc>
              <a:spcBef>
                <a:spcPts val="105"/>
              </a:spcBef>
            </a:pP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Gestão</a:t>
            </a:r>
            <a:r>
              <a:rPr lang="pt-BR" sz="3500" b="1" strike="noStrike" spc="-75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de</a:t>
            </a:r>
            <a:r>
              <a:rPr lang="pt-BR" sz="3500" b="1" strike="noStrike" spc="-41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object 3"/>
          <p:cNvSpPr/>
          <p:nvPr/>
        </p:nvSpPr>
        <p:spPr>
          <a:xfrm>
            <a:off x="2625480" y="2474640"/>
            <a:ext cx="4800240" cy="92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2000" b="1" strike="noStrike" spc="-12">
                <a:solidFill>
                  <a:srgbClr val="A4A4A4"/>
                </a:solidFill>
                <a:latin typeface="Arial MT"/>
                <a:ea typeface="DejaVu Sans"/>
              </a:rPr>
              <a:t>Relatório</a:t>
            </a:r>
            <a:r>
              <a:rPr lang="pt-BR" sz="2000" b="1" strike="noStrike" spc="32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de</a:t>
            </a:r>
            <a:r>
              <a:rPr lang="pt-BR" sz="2000" b="1" strike="noStrike" spc="-1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Gerenciamento</a:t>
            </a:r>
            <a:r>
              <a:rPr lang="pt-BR" sz="2000" b="1" strike="noStrike" spc="7">
                <a:solidFill>
                  <a:srgbClr val="A4A4A4"/>
                </a:solidFill>
                <a:latin typeface="Arial MT"/>
                <a:ea typeface="DejaVu Sans"/>
              </a:rPr>
              <a:t> 2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Q24</a:t>
            </a:r>
            <a:r>
              <a:rPr lang="pt-BR" sz="2000" b="1" strike="noStrike" spc="-46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  <a:ea typeface="DejaVu Sans"/>
              </a:rPr>
              <a:t>–</a:t>
            </a:r>
            <a:r>
              <a:rPr lang="pt-BR" sz="2000" b="1" strike="noStrike" spc="-1">
                <a:solidFill>
                  <a:srgbClr val="A4A4A4"/>
                </a:solidFill>
                <a:latin typeface="Arial MT"/>
                <a:ea typeface="DejaVu Sans"/>
              </a:rPr>
              <a:t> Gerência de Políticas Públicas de Juventude - </a:t>
            </a:r>
            <a:r>
              <a:rPr lang="pt-BR" sz="2000" b="1" strike="noStrike" spc="-15">
                <a:solidFill>
                  <a:srgbClr val="A4A4A4"/>
                </a:solidFill>
                <a:latin typeface="Arial MT"/>
                <a:ea typeface="DejaVu Sans"/>
              </a:rPr>
              <a:t>SEDS</a:t>
            </a:r>
            <a:endParaRPr lang="pt-BR" sz="2000" b="1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4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3520" cy="70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" name="object 2"/>
          <p:cNvGraphicFramePr>
            <a:graphicFrameLocks noGrp="1"/>
          </p:cNvGraphicFramePr>
          <p:nvPr/>
        </p:nvGraphicFramePr>
        <p:xfrm>
          <a:off x="720000" y="495000"/>
          <a:ext cx="8820000" cy="4693920"/>
        </p:xfrm>
        <a:graphic>
          <a:graphicData uri="http://schemas.openxmlformats.org/drawingml/2006/table">
            <a:tbl>
              <a:tblPr/>
              <a:tblGrid>
                <a:gridCol w="2346840"/>
                <a:gridCol w="2228400"/>
                <a:gridCol w="1659600"/>
                <a:gridCol w="2585160"/>
              </a:tblGrid>
              <a:tr h="291600">
                <a:tc gridSpan="3">
                  <a:txBody>
                    <a:bodyPr/>
                    <a:lstStyle/>
                    <a:p>
                      <a:endParaRPr lang="pt-BR" sz="900" b="0" strike="noStrike" spc="-1">
                        <a:solidFill>
                          <a:srgbClr val="000000"/>
                        </a:solidFill>
                        <a:latin typeface="Times New Roman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1" strike="noStrike" spc="-12">
                          <a:solidFill>
                            <a:srgbClr val="000000"/>
                          </a:solidFill>
                          <a:latin typeface="Arial MT"/>
                          <a:ea typeface="DejaVu Sans"/>
                        </a:rPr>
                        <a:t>2Q24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6037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RISCO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 defTabSz="914400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DESCRIÇÃO</a:t>
                      </a:r>
                      <a:r>
                        <a:rPr lang="pt-BR" sz="1200" b="1" strike="noStrike" spc="-52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DO</a:t>
                      </a:r>
                      <a:r>
                        <a:rPr lang="pt-BR" sz="1200" b="1" strike="noStrike" spc="-26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 defTabSz="914400"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META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520" algn="ctr" defTabSz="914400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6752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Desconhecimento por parte da sociedade, das ações e resultados da Gerência de Políticas Públicas de Juventude.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Indicador 1 = Número de acessos à gerência para obter informações sobre os programas, em 1 quadrimestre; </a:t>
                      </a:r>
                      <a:r>
                        <a:rPr sz="1200"/>
                        <a:t/>
                      </a:r>
                      <a:br>
                        <a:rPr sz="1200"/>
                      </a:br>
                      <a:endParaRPr lang="pt-BR" sz="12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2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"Aprendiz do Futuro: De 01/05/2024 a 31/08/2024 foram admitidos 2279 jovens, selecionados na última seleção , realizada em Julho de 2023. A meta de contratar 6250 jovens foi alcançada, mas, devido à rotatividade e encerramento de contratos, há 6.056 jovens ativos em 03/09/2024. Visando manter o número de 6.250, jovens estão em fase de contratação.</a:t>
                      </a:r>
                      <a:endParaRPr lang="pt-BR" sz="12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                                                          </a:t>
                      </a:r>
                      <a:endParaRPr lang="pt-BR" sz="12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Indicador 1: média de 15.000 acessos baseados nas abordagens e solicitações via e-mail, WhatsApp, telefone e presencial, efetuadas por jovens, pais, mentores e gestores municipais, tanto para informações e processos do Aprendiz do Futuro, quanto do Passe Livre Estudantil. </a:t>
                      </a:r>
                      <a:endParaRPr lang="pt-BR" sz="12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2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6" name="object 5"/>
          <p:cNvSpPr/>
          <p:nvPr/>
        </p:nvSpPr>
        <p:spPr>
          <a:xfrm>
            <a:off x="3483000" y="3820680"/>
            <a:ext cx="34920" cy="141840"/>
          </a:xfrm>
          <a:custGeom>
            <a:avLst/>
            <a:gdLst>
              <a:gd name="textAreaLeft" fmla="*/ 0 w 34920"/>
              <a:gd name="textAreaRight" fmla="*/ 36720 w 34920"/>
              <a:gd name="textAreaTop" fmla="*/ 0 h 141840"/>
              <a:gd name="textAreaBottom" fmla="*/ 143640 h 14184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defTabSz="914400">
              <a:lnSpc>
                <a:spcPct val="100000"/>
              </a:lnSpc>
            </a:pPr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217" name="object 6"/>
          <p:cNvSpPr/>
          <p:nvPr/>
        </p:nvSpPr>
        <p:spPr>
          <a:xfrm>
            <a:off x="1392480" y="87120"/>
            <a:ext cx="736020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rgbClr val="000000"/>
                </a:solidFill>
                <a:latin typeface="Calibri"/>
                <a:ea typeface="DejaVu Sans"/>
              </a:rPr>
              <a:t>(GPPJ/SEDS)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8" name="object 1"/>
          <p:cNvGraphicFramePr>
            <a:graphicFrameLocks noGrp="1"/>
          </p:cNvGraphicFramePr>
          <p:nvPr/>
        </p:nvGraphicFramePr>
        <p:xfrm>
          <a:off x="900000" y="495000"/>
          <a:ext cx="8820000" cy="4560120"/>
        </p:xfrm>
        <a:graphic>
          <a:graphicData uri="http://schemas.openxmlformats.org/drawingml/2006/table">
            <a:tbl>
              <a:tblPr/>
              <a:tblGrid>
                <a:gridCol w="1662120"/>
                <a:gridCol w="1795680"/>
                <a:gridCol w="2553480"/>
                <a:gridCol w="2808720"/>
              </a:tblGrid>
              <a:tr h="353880">
                <a:tc gridSpan="3">
                  <a:txBody>
                    <a:bodyPr/>
                    <a:lstStyle/>
                    <a:p>
                      <a:endParaRPr lang="pt-BR" sz="900" b="0" strike="noStrike" spc="-1">
                        <a:solidFill>
                          <a:srgbClr val="000000"/>
                        </a:solidFill>
                        <a:latin typeface="Times New Roman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 defTabSz="9144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400" b="1" strike="noStrike" spc="-12">
                          <a:solidFill>
                            <a:srgbClr val="000000"/>
                          </a:solidFill>
                          <a:latin typeface="Arial MT"/>
                          <a:ea typeface="DejaVu Sans"/>
                        </a:rPr>
                        <a:t>2Q24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95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RISCO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 defTabSz="914400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DESCRIÇÃO</a:t>
                      </a:r>
                      <a:r>
                        <a:rPr lang="pt-BR" sz="1200" b="1" strike="noStrike" spc="-52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DO</a:t>
                      </a:r>
                      <a:r>
                        <a:rPr lang="pt-BR" sz="1200" b="1" strike="noStrike" spc="-26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 defTabSz="914400">
                        <a:lnSpc>
                          <a:spcPct val="100000"/>
                        </a:lnSpc>
                      </a:pPr>
                      <a:r>
                        <a:rPr lang="pt-BR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META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520" algn="ctr" defTabSz="914400">
                        <a:lnSpc>
                          <a:spcPct val="100000"/>
                        </a:lnSpc>
                      </a:pPr>
                      <a:r>
                        <a:rPr lang="pt-BR" sz="1200" b="1" strike="noStrike" spc="-7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INDICADOR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7954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0" strike="noStrike" spc="-1">
                          <a:solidFill>
                            <a:schemeClr val="dk1"/>
                          </a:solidFill>
                          <a:latin typeface="Arial"/>
                          <a:ea typeface="DejaVu Sans"/>
                        </a:rPr>
                        <a:t>Desconhecimento por parte da sociedade, das ações e resultados da Gerência de Políticas Públicas de Juventude.</a:t>
                      </a:r>
                      <a:endParaRPr lang="pt-BR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Indicador 2 = (Número de acessos às redes sociais, em 1 quadrimestre / número total da população jovem;</a:t>
                      </a:r>
                      <a:endParaRPr lang="pt-BR" sz="12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 PLE: Processo para cadastramento em andamento de 16/07 a 30/09/2024. Sobre as novas solicitações, tivemos até 31/08/24,  2.185 cadastros aprovados e 3.122 recadastramentos aprovados, o que totaliza 5.307 beneficiários, neste período, contribuindo para o número de 15.214 novos cadastros e 58.791 recadastramentos de Janeiro até esta data. Um total de 74.005 beneficiários somente em Goiânia e região metropolitana.  Em Anápolis, o número é de 5.742 ativos até 31/08/2024.  Deste modo, temos 79.747 beneficiários no programa."</a:t>
                      </a:r>
                      <a:endParaRPr lang="pt-BR" sz="12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2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Indicador 2: Utilizando como indicador a rede social da seds - instagram, pela quantidade de interações/ comentários deixados, uma média de 35% possuem idade entre 13 e 29 anos.  As publicações com maior número de acesso e interações foram sobre o Passe Livre Estudantil e o Aprendizes da Matemática. </a:t>
                      </a:r>
                      <a:endParaRPr lang="pt-BR" sz="1200" b="0" strike="noStrike" spc="-1">
                        <a:solidFill>
                          <a:schemeClr val="dk1"/>
                        </a:solidFill>
                        <a:latin typeface="Arial"/>
                        <a:ea typeface="DejaVu Sans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9" name="object 4"/>
          <p:cNvSpPr/>
          <p:nvPr/>
        </p:nvSpPr>
        <p:spPr>
          <a:xfrm>
            <a:off x="3483000" y="3820680"/>
            <a:ext cx="34920" cy="141840"/>
          </a:xfrm>
          <a:custGeom>
            <a:avLst/>
            <a:gdLst>
              <a:gd name="textAreaLeft" fmla="*/ 0 w 34920"/>
              <a:gd name="textAreaRight" fmla="*/ 36720 w 34920"/>
              <a:gd name="textAreaTop" fmla="*/ 0 h 141840"/>
              <a:gd name="textAreaBottom" fmla="*/ 143640 h 14184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220" name="object 7"/>
          <p:cNvSpPr/>
          <p:nvPr/>
        </p:nvSpPr>
        <p:spPr>
          <a:xfrm>
            <a:off x="1392480" y="87120"/>
            <a:ext cx="736020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rgbClr val="000000"/>
                </a:solidFill>
                <a:latin typeface="Calibri"/>
                <a:ea typeface="DejaVu Sans"/>
              </a:rPr>
              <a:t>(GPPJ/SEDS)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2"/>
          <p:cNvSpPr/>
          <p:nvPr/>
        </p:nvSpPr>
        <p:spPr>
          <a:xfrm>
            <a:off x="3146760" y="1629720"/>
            <a:ext cx="375732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defTabSz="914400">
              <a:lnSpc>
                <a:spcPct val="100000"/>
              </a:lnSpc>
              <a:spcBef>
                <a:spcPts val="105"/>
              </a:spcBef>
            </a:pPr>
            <a:r>
              <a:rPr lang="pt-BR" sz="3500" b="1" strike="noStrike" spc="-1">
                <a:solidFill>
                  <a:srgbClr val="A4A4A4"/>
                </a:solidFill>
                <a:latin typeface="Arial"/>
              </a:rPr>
              <a:t>Gestão</a:t>
            </a:r>
            <a:r>
              <a:rPr lang="pt-BR" sz="3500" b="1" strike="noStrike" spc="-75">
                <a:solidFill>
                  <a:srgbClr val="A4A4A4"/>
                </a:solidFill>
                <a:latin typeface="Arial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</a:rPr>
              <a:t>de</a:t>
            </a:r>
            <a:r>
              <a:rPr lang="pt-BR" sz="3500" b="1" strike="noStrike" spc="-41">
                <a:solidFill>
                  <a:srgbClr val="A4A4A4"/>
                </a:solidFill>
                <a:latin typeface="Arial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object 3"/>
          <p:cNvSpPr/>
          <p:nvPr/>
        </p:nvSpPr>
        <p:spPr>
          <a:xfrm>
            <a:off x="2368440" y="2498760"/>
            <a:ext cx="5286240" cy="62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1"/>
              </a:spcBef>
            </a:pPr>
            <a:r>
              <a:rPr lang="pt-BR" sz="2000" b="1" strike="noStrike" spc="-12">
                <a:solidFill>
                  <a:srgbClr val="A4A4A4"/>
                </a:solidFill>
                <a:latin typeface="Arial MT"/>
              </a:rPr>
              <a:t>Relatório</a:t>
            </a:r>
            <a:r>
              <a:rPr lang="pt-BR" sz="2000" b="1" strike="noStrike" spc="38">
                <a:solidFill>
                  <a:srgbClr val="A4A4A4"/>
                </a:solidFill>
                <a:latin typeface="Arial MT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</a:rPr>
              <a:t>de</a:t>
            </a:r>
            <a:r>
              <a:rPr lang="pt-BR" sz="2000" b="1" strike="noStrike" spc="-1">
                <a:solidFill>
                  <a:srgbClr val="A4A4A4"/>
                </a:solidFill>
                <a:latin typeface="Arial MT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</a:rPr>
              <a:t>Gerenciamento</a:t>
            </a:r>
            <a:r>
              <a:rPr lang="pt-BR" sz="2000" b="1" strike="noStrike" spc="12">
                <a:solidFill>
                  <a:srgbClr val="A4A4A4"/>
                </a:solidFill>
                <a:latin typeface="Arial MT"/>
              </a:rPr>
              <a:t> 2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</a:rPr>
              <a:t>Q24</a:t>
            </a:r>
            <a:r>
              <a:rPr lang="pt-BR" sz="2000" b="1" strike="noStrike" spc="-46">
                <a:solidFill>
                  <a:srgbClr val="A4A4A4"/>
                </a:solidFill>
                <a:latin typeface="Arial MT"/>
              </a:rPr>
              <a:t> </a:t>
            </a:r>
            <a:r>
              <a:rPr lang="pt-BR" sz="2000" b="1" strike="noStrike" spc="-7">
                <a:solidFill>
                  <a:srgbClr val="A4A4A4"/>
                </a:solidFill>
                <a:latin typeface="Arial MT"/>
              </a:rPr>
              <a:t>–</a:t>
            </a:r>
            <a:r>
              <a:rPr lang="pt-BR" sz="2000" b="1" strike="noStrike" spc="4">
                <a:solidFill>
                  <a:srgbClr val="A4A4A4"/>
                </a:solidFill>
                <a:latin typeface="Arial MT"/>
              </a:rPr>
              <a:t> Gerência da Ouvidoria Setorial - </a:t>
            </a:r>
            <a:r>
              <a:rPr lang="pt-BR" sz="2000" b="1" strike="noStrike" spc="-15">
                <a:solidFill>
                  <a:srgbClr val="A4A4A4"/>
                </a:solidFill>
                <a:latin typeface="Arial MT"/>
              </a:rPr>
              <a:t>SEDS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400" y="3870360"/>
            <a:ext cx="3504240" cy="707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2"/>
          <p:cNvGraphicFramePr>
            <a:graphicFrameLocks noGrp="1"/>
          </p:cNvGraphicFramePr>
          <p:nvPr/>
        </p:nvGraphicFramePr>
        <p:xfrm>
          <a:off x="720000" y="374040"/>
          <a:ext cx="8124120" cy="4478020"/>
        </p:xfrm>
        <a:graphic>
          <a:graphicData uri="http://schemas.openxmlformats.org/drawingml/2006/table">
            <a:tbl>
              <a:tblPr/>
              <a:tblGrid>
                <a:gridCol w="2161440"/>
                <a:gridCol w="1893600"/>
                <a:gridCol w="1697400"/>
                <a:gridCol w="2371680"/>
              </a:tblGrid>
              <a:tr h="34776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859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DESCRIÇÃO DO 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981160"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1) 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A unidade de Ouvidoria não fornecer a resposta conclusiva ao cidadão, no prazo legal, conforme cada tipologia da manifestação.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 - Quantidade de manifestações acima de 30 dias de vida e o seu percentual em relação ao total de manifestações finalizadas no Sistema de Gestão de Ouvidoria.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Indicador 2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- Prazo Médio da Resposta: Considera a média dos dias de vida das manifestações, contabilizados desde o registro pelo usuário de serviços </a:t>
                      </a:r>
                      <a:r>
                        <a:rPr lang="pt-BR" sz="11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públicos até a finalização pela Ouvidoria Setorial no SGOe.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Meta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Mais de 30 dias: </a:t>
                      </a: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≤ a 1%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do total de manifestações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Meta indicador 2: 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Prazo médio de resposta: </a:t>
                      </a: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&lt; 10 dias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Resultado do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0 (zero) manifestação com mais de 30 dias de prazo;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Resultado do indicador 2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O prazo médio de resposta de 6,3 dias.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2" name="object 6"/>
          <p:cNvSpPr/>
          <p:nvPr/>
        </p:nvSpPr>
        <p:spPr>
          <a:xfrm>
            <a:off x="1392480" y="87120"/>
            <a:ext cx="736092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chemeClr val="dk1"/>
                </a:solidFill>
                <a:latin typeface="Calibri"/>
              </a:rPr>
              <a:t>(GEOSET/SEDS)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Caixa de Texto 1"/>
          <p:cNvSpPr/>
          <p:nvPr/>
        </p:nvSpPr>
        <p:spPr>
          <a:xfrm>
            <a:off x="1260000" y="4680000"/>
            <a:ext cx="7617240" cy="56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algn="just" defTabSz="914400">
              <a:lnSpc>
                <a:spcPct val="100000"/>
              </a:lnSpc>
            </a:pPr>
            <a:r>
              <a:rPr lang="pt-BR" sz="900" b="0" i="1" strike="noStrike" spc="-1">
                <a:solidFill>
                  <a:schemeClr val="dk1"/>
                </a:solidFill>
                <a:latin typeface="Arial"/>
              </a:rPr>
              <a:t>(*Dias de vida da manifestação - contagem do prazo em dias, considerando possíveis pedidos de complementação e reativação pelo manifestante).</a:t>
            </a:r>
            <a:endParaRPr lang="pt-BR" sz="900" b="0" strike="noStrike" spc="-1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lang="pt-BR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6"/>
          <p:cNvSpPr/>
          <p:nvPr/>
        </p:nvSpPr>
        <p:spPr>
          <a:xfrm>
            <a:off x="1392480" y="87120"/>
            <a:ext cx="736092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algn="ctr" defTabSz="914400">
              <a:lnSpc>
                <a:spcPct val="100000"/>
              </a:lnSpc>
              <a:spcBef>
                <a:spcPts val="99"/>
              </a:spcBef>
            </a:pPr>
            <a:r>
              <a:rPr lang="pt-BR" sz="1800" b="1" strike="noStrike" spc="-12">
                <a:solidFill>
                  <a:schemeClr val="dk1"/>
                </a:solidFill>
                <a:latin typeface="Calibri"/>
              </a:rPr>
              <a:t>(GEOSET/SEDS)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5" name="object 2"/>
          <p:cNvGraphicFramePr>
            <a:graphicFrameLocks noGrp="1"/>
          </p:cNvGraphicFramePr>
          <p:nvPr/>
        </p:nvGraphicFramePr>
        <p:xfrm>
          <a:off x="720000" y="558720"/>
          <a:ext cx="8116920" cy="4930140"/>
        </p:xfrm>
        <a:graphic>
          <a:graphicData uri="http://schemas.openxmlformats.org/drawingml/2006/table">
            <a:tbl>
              <a:tblPr/>
              <a:tblGrid>
                <a:gridCol w="2159640"/>
                <a:gridCol w="1892160"/>
                <a:gridCol w="1696320"/>
                <a:gridCol w="2368800"/>
              </a:tblGrid>
              <a:tr h="35028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2Q24</a:t>
                      </a: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769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DESCRIÇÃO DO 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051720"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2) 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Baixa qualidade do índice de satisfação do usuário sobre o atendimento às manifestações de ouvidoria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9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Indicador 1</a:t>
                      </a:r>
                      <a:r>
                        <a:rPr lang="pt-BR" sz="9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 - </a:t>
                      </a:r>
                      <a:r>
                        <a:rPr lang="pt-BR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Porcentual de Respostas Insatisfatórias = Quantidade de Respostas Insatisfatórias / Total de Manifestações Recebidas X 100 </a:t>
                      </a: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9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Indicador 2</a:t>
                      </a:r>
                      <a:r>
                        <a:rPr lang="pt-BR" sz="9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- </a:t>
                      </a:r>
                      <a:r>
                        <a:rPr lang="pt-BR" sz="9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Porcentual de Resolutividade das Respostas - avaliada pelo manifestante, respondendo “não”, “parcialmente” ou “sim” à Pesquisa de Satisfação: Sua demanda foi resolvida? Fórmula: [(0,5 * total respostas "Parcialmente“ + total respostas "Sim) / Total de pesquisas respondidas] X 100</a:t>
                      </a:r>
                      <a:endParaRPr lang="pt-BR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9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Indicador 3 </a:t>
                      </a:r>
                      <a:r>
                        <a:rPr lang="pt-BR" sz="9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- </a:t>
                      </a:r>
                      <a:r>
                        <a:rPr lang="pt-BR" sz="9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Média da nota da Avaliação do Usuário do Serviço Público na Pesquisa de Recomendação ao serviço prestado pela Ouvidoria (0 a 10)"</a:t>
                      </a:r>
                      <a:endParaRPr lang="pt-BR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Meta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</a:t>
                      </a: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≤ a 5%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Meta indicador 2: B. ≥ a 50%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Meta indicador 3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C. ≥ a 7,0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 Resultado do indicador 1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Percentual de Resposta Insatisfatória PRI (2Q) = (3/331) x 100 = 0,9%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Resultado do indicador 2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 Fórmula de Resolutividade = 62% 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1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Resultado do indicador 3</a:t>
                      </a: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: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100" b="0" strike="noStrike" spc="-1">
                          <a:solidFill>
                            <a:schemeClr val="dk1"/>
                          </a:solidFill>
                          <a:latin typeface="Arial"/>
                          <a:ea typeface="Microsoft YaHei"/>
                        </a:rPr>
                        <a:t>Média da Nota de Recomendação ao serviço prestado pela Ouvidoria = 7,5</a:t>
                      </a:r>
                      <a:endParaRPr lang="pt-BR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bject 2"/>
          <p:cNvSpPr/>
          <p:nvPr/>
        </p:nvSpPr>
        <p:spPr>
          <a:xfrm>
            <a:off x="3263040" y="1260000"/>
            <a:ext cx="3753720" cy="54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Gestão</a:t>
            </a:r>
            <a:r>
              <a:rPr lang="pt-BR" sz="3500" b="1" strike="noStrike" spc="-75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de</a:t>
            </a:r>
            <a:r>
              <a:rPr lang="pt-BR" sz="3500" b="1" strike="noStrike" spc="-41">
                <a:solidFill>
                  <a:srgbClr val="A4A4A4"/>
                </a:solidFill>
                <a:latin typeface="Arial"/>
                <a:ea typeface="DejaVu Sans"/>
              </a:rPr>
              <a:t> </a:t>
            </a:r>
            <a:r>
              <a:rPr lang="pt-BR" sz="3500" b="1" strike="noStrike" spc="-1">
                <a:solidFill>
                  <a:srgbClr val="A4A4A4"/>
                </a:solidFill>
                <a:latin typeface="Arial"/>
                <a:ea typeface="DejaVu Sans"/>
              </a:rPr>
              <a:t>Riscos</a:t>
            </a:r>
            <a:endParaRPr lang="pt-BR" sz="3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object 3"/>
          <p:cNvSpPr/>
          <p:nvPr/>
        </p:nvSpPr>
        <p:spPr>
          <a:xfrm>
            <a:off x="2700000" y="2203920"/>
            <a:ext cx="4797360" cy="31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lang="pt-BR" sz="2000" b="0" strike="noStrike" spc="-12">
                <a:solidFill>
                  <a:srgbClr val="A4A4A4"/>
                </a:solidFill>
                <a:latin typeface="Arial MT"/>
                <a:ea typeface="DejaVu Sans"/>
              </a:rPr>
              <a:t>Relatório</a:t>
            </a:r>
            <a:r>
              <a:rPr lang="pt-BR" sz="2000" b="0" strike="noStrike" spc="9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0" strike="noStrike" spc="-7">
                <a:solidFill>
                  <a:srgbClr val="A4A4A4"/>
                </a:solidFill>
                <a:latin typeface="Arial MT"/>
                <a:ea typeface="DejaVu Sans"/>
              </a:rPr>
              <a:t>de</a:t>
            </a:r>
            <a:r>
              <a:rPr lang="pt-BR" sz="2000" b="0" strike="noStrike" spc="-1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0" strike="noStrike" spc="-7">
                <a:solidFill>
                  <a:srgbClr val="A4A4A4"/>
                </a:solidFill>
                <a:latin typeface="Arial MT"/>
                <a:ea typeface="DejaVu Sans"/>
              </a:rPr>
              <a:t>Gerenciamento</a:t>
            </a:r>
            <a:r>
              <a:rPr lang="pt-BR" sz="2000" b="0" strike="noStrike" spc="-1">
                <a:solidFill>
                  <a:srgbClr val="A4A4A4"/>
                </a:solidFill>
                <a:latin typeface="Arial MT"/>
                <a:ea typeface="DejaVu Sans"/>
              </a:rPr>
              <a:t> 2</a:t>
            </a:r>
            <a:r>
              <a:rPr lang="pt-BR" sz="2000" b="0" strike="noStrike" spc="-7">
                <a:solidFill>
                  <a:srgbClr val="A4A4A4"/>
                </a:solidFill>
                <a:latin typeface="Arial MT"/>
                <a:ea typeface="DejaVu Sans"/>
              </a:rPr>
              <a:t>Q24</a:t>
            </a:r>
            <a:r>
              <a:rPr lang="pt-BR" sz="2000" b="0" strike="noStrike" spc="-46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0" strike="noStrike" spc="-7">
                <a:solidFill>
                  <a:srgbClr val="A4A4A4"/>
                </a:solidFill>
                <a:latin typeface="Arial MT"/>
                <a:ea typeface="DejaVu Sans"/>
              </a:rPr>
              <a:t>-</a:t>
            </a:r>
            <a:r>
              <a:rPr lang="pt-BR" sz="2000" b="0" strike="noStrike" spc="-1">
                <a:solidFill>
                  <a:srgbClr val="A4A4A4"/>
                </a:solidFill>
                <a:latin typeface="Arial MT"/>
                <a:ea typeface="DejaVu Sans"/>
              </a:rPr>
              <a:t> </a:t>
            </a:r>
            <a:r>
              <a:rPr lang="pt-BR" sz="2000" b="0" strike="noStrike" spc="-15">
                <a:solidFill>
                  <a:srgbClr val="A4A4A4"/>
                </a:solidFill>
                <a:latin typeface="Arial MT"/>
                <a:ea typeface="DejaVu Sans"/>
              </a:rPr>
              <a:t>SDAS</a:t>
            </a:r>
            <a:endParaRPr lang="pt-BR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0000" y="3611520"/>
            <a:ext cx="3501720" cy="705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4"/>
          <p:cNvSpPr/>
          <p:nvPr/>
        </p:nvSpPr>
        <p:spPr>
          <a:xfrm>
            <a:off x="3483000" y="2754000"/>
            <a:ext cx="812520" cy="291240"/>
          </a:xfrm>
          <a:custGeom>
            <a:avLst/>
            <a:gdLst>
              <a:gd name="textAreaLeft" fmla="*/ 0 w 812520"/>
              <a:gd name="textAreaRight" fmla="*/ 817200 w 812520"/>
              <a:gd name="textAreaTop" fmla="*/ 0 h 291240"/>
              <a:gd name="textAreaBottom" fmla="*/ 295920 h 291240"/>
            </a:gdLst>
            <a:ahLst/>
            <a:cxnLst/>
            <a:rect l="textAreaLeft" t="textAreaTop" r="textAreaRight" b="textAreaBottom"/>
            <a:pathLst>
              <a:path w="817244" h="295910">
                <a:moveTo>
                  <a:pt x="36576" y="0"/>
                </a:moveTo>
                <a:lnTo>
                  <a:pt x="0" y="0"/>
                </a:lnTo>
                <a:lnTo>
                  <a:pt x="0" y="143256"/>
                </a:lnTo>
                <a:lnTo>
                  <a:pt x="36576" y="143256"/>
                </a:lnTo>
                <a:lnTo>
                  <a:pt x="36576" y="0"/>
                </a:lnTo>
                <a:close/>
              </a:path>
              <a:path w="817244" h="295910">
                <a:moveTo>
                  <a:pt x="707123" y="152400"/>
                </a:moveTo>
                <a:lnTo>
                  <a:pt x="600456" y="152400"/>
                </a:lnTo>
                <a:lnTo>
                  <a:pt x="0" y="152400"/>
                </a:lnTo>
                <a:lnTo>
                  <a:pt x="0" y="295656"/>
                </a:lnTo>
                <a:lnTo>
                  <a:pt x="600456" y="295656"/>
                </a:lnTo>
                <a:lnTo>
                  <a:pt x="707123" y="295656"/>
                </a:lnTo>
                <a:lnTo>
                  <a:pt x="707123" y="152400"/>
                </a:lnTo>
                <a:close/>
              </a:path>
              <a:path w="817244" h="295910">
                <a:moveTo>
                  <a:pt x="816864" y="152400"/>
                </a:moveTo>
                <a:lnTo>
                  <a:pt x="783336" y="152400"/>
                </a:lnTo>
                <a:lnTo>
                  <a:pt x="707136" y="152400"/>
                </a:lnTo>
                <a:lnTo>
                  <a:pt x="707136" y="295656"/>
                </a:lnTo>
                <a:lnTo>
                  <a:pt x="783336" y="295656"/>
                </a:lnTo>
                <a:lnTo>
                  <a:pt x="816864" y="295656"/>
                </a:lnTo>
                <a:lnTo>
                  <a:pt x="816864" y="15240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>
              <a:lnSpc>
                <a:spcPct val="100000"/>
              </a:lnSpc>
            </a:pPr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88" name="object 5"/>
          <p:cNvSpPr/>
          <p:nvPr/>
        </p:nvSpPr>
        <p:spPr>
          <a:xfrm>
            <a:off x="3483000" y="3820680"/>
            <a:ext cx="32040" cy="138960"/>
          </a:xfrm>
          <a:custGeom>
            <a:avLst/>
            <a:gdLst>
              <a:gd name="textAreaLeft" fmla="*/ 0 w 32040"/>
              <a:gd name="textAreaRight" fmla="*/ 36720 w 32040"/>
              <a:gd name="textAreaTop" fmla="*/ 0 h 138960"/>
              <a:gd name="textAreaBottom" fmla="*/ 143640 h 138960"/>
            </a:gdLst>
            <a:ahLst/>
            <a:cxnLst/>
            <a:rect l="textAreaLeft" t="textAreaTop" r="textAreaRight" b="textAreaBottom"/>
            <a:pathLst>
              <a:path w="36829" h="143510">
                <a:moveTo>
                  <a:pt x="36575" y="0"/>
                </a:moveTo>
                <a:lnTo>
                  <a:pt x="0" y="0"/>
                </a:lnTo>
                <a:lnTo>
                  <a:pt x="0" y="143256"/>
                </a:lnTo>
                <a:lnTo>
                  <a:pt x="36575" y="143256"/>
                </a:lnTo>
                <a:lnTo>
                  <a:pt x="365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>
              <a:lnSpc>
                <a:spcPct val="100000"/>
              </a:lnSpc>
            </a:pPr>
            <a:endParaRPr lang="pt-B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89" name="object 6"/>
          <p:cNvSpPr/>
          <p:nvPr/>
        </p:nvSpPr>
        <p:spPr>
          <a:xfrm>
            <a:off x="4183200" y="63360"/>
            <a:ext cx="1852560" cy="28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marL="12600">
              <a:lnSpc>
                <a:spcPct val="100000"/>
              </a:lnSpc>
              <a:spcBef>
                <a:spcPts val="99"/>
              </a:spcBef>
            </a:pPr>
            <a:endParaRPr lang="pt-BR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0" name="Google Shape;153;p 1"/>
          <p:cNvSpPr/>
          <p:nvPr/>
        </p:nvSpPr>
        <p:spPr>
          <a:xfrm>
            <a:off x="1440000" y="180000"/>
            <a:ext cx="721152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Calibri"/>
              </a:rPr>
              <a:t>GERÊNCIA DE GESTÃO DO SUAS - GESUAS</a:t>
            </a: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1" name="object 7"/>
          <p:cNvGraphicFramePr>
            <a:graphicFrameLocks noGrp="1"/>
          </p:cNvGraphicFramePr>
          <p:nvPr/>
        </p:nvGraphicFramePr>
        <p:xfrm>
          <a:off x="1937880" y="767160"/>
          <a:ext cx="6532920" cy="3552840"/>
        </p:xfrm>
        <a:graphic>
          <a:graphicData uri="http://schemas.openxmlformats.org/drawingml/2006/table">
            <a:tbl>
              <a:tblPr/>
              <a:tblGrid>
                <a:gridCol w="1786320"/>
                <a:gridCol w="2076480"/>
                <a:gridCol w="1194480"/>
                <a:gridCol w="1475640"/>
              </a:tblGrid>
              <a:tr h="38952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396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000" b="1" strike="noStrike" spc="-12">
                          <a:solidFill>
                            <a:srgbClr val="000000"/>
                          </a:solidFill>
                          <a:latin typeface="Arial"/>
                        </a:rPr>
                        <a:t>2Q24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78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DESCRIÇÃO</a:t>
                      </a:r>
                      <a:r>
                        <a:rPr lang="pt-BR" sz="1000" b="1" strike="noStrike" spc="-52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  <a:r>
                        <a:rPr lang="pt-BR" sz="1000" b="1" strike="noStrike" spc="-2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760"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68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Dificuldade de realizar o</a:t>
                      </a: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monitoramento in loco aos</a:t>
                      </a: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municípios do Estado de</a:t>
                      </a: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Goiás</a:t>
                      </a: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</a:t>
                      </a: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dicador:</a:t>
                      </a:r>
                      <a:r>
                        <a:rPr lang="pt-BR" sz="1000" b="0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  Número de municípios monitorados in loco, quanto ao aprimoramento da gestão no âmbito do SUAS (com competência de Vigilância Socioassistencial) em Goiás.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Meta do indicador: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30 municípios por ano.</a:t>
                      </a: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Resultado do indicador: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 municípios visitados in loco, no quadrimestre (50%)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153;p29"/>
          <p:cNvSpPr/>
          <p:nvPr/>
        </p:nvSpPr>
        <p:spPr>
          <a:xfrm>
            <a:off x="1440000" y="100800"/>
            <a:ext cx="721152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Calibri"/>
              </a:rPr>
              <a:t>GERÊNCIA DE PROTEÇÃO SOCIAL BÁSICA - GPSB</a:t>
            </a: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3" name="Google Shape;152;p29"/>
          <p:cNvGraphicFramePr>
            <a:graphicFrameLocks noGrp="1"/>
          </p:cNvGraphicFramePr>
          <p:nvPr/>
        </p:nvGraphicFramePr>
        <p:xfrm>
          <a:off x="1419480" y="591120"/>
          <a:ext cx="7220520" cy="3363720"/>
        </p:xfrm>
        <a:graphic>
          <a:graphicData uri="http://schemas.openxmlformats.org/drawingml/2006/table">
            <a:tbl>
              <a:tblPr/>
              <a:tblGrid>
                <a:gridCol w="2049480"/>
                <a:gridCol w="2284920"/>
                <a:gridCol w="1427400"/>
                <a:gridCol w="1458720"/>
              </a:tblGrid>
              <a:tr h="34956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3960" algn="ctr">
                        <a:lnSpc>
                          <a:spcPct val="100000"/>
                        </a:lnSpc>
                        <a:spcBef>
                          <a:spcPts val="740"/>
                        </a:spcBef>
                        <a:tabLst>
                          <a:tab pos="0" algn="l"/>
                        </a:tabLst>
                      </a:pPr>
                      <a:r>
                        <a:rPr lang="pt-BR" sz="1000" b="1" strike="noStrike" spc="-12">
                          <a:solidFill>
                            <a:srgbClr val="000000"/>
                          </a:solidFill>
                          <a:latin typeface="Arial"/>
                        </a:rPr>
                        <a:t>2Q24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DESCRIÇÃO</a:t>
                      </a:r>
                      <a:r>
                        <a:rPr lang="pt-BR" sz="1000" b="1" strike="noStrike" spc="-52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  <a:r>
                        <a:rPr lang="pt-BR" sz="1000" b="1" strike="noStrike" spc="-2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760"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6179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Fragilidade no apoio técnico aos municípios para a execução das ações de Proteção Social Básica.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</a:rPr>
                        <a:t>Indicador 1 </a:t>
                      </a:r>
                      <a:r>
                        <a:rPr lang="pt-BR" sz="1000" b="0" strike="noStrike" spc="-1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</a:rPr>
                        <a:t>= 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Número de técnicos de nível superior para atendimento por grupo de municípios;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sz="1000"/>
                        <a:t/>
                      </a:r>
                      <a:br>
                        <a:rPr sz="1000"/>
                      </a:b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</a:rPr>
                        <a:t>Indicador 2 </a:t>
                      </a:r>
                      <a:r>
                        <a:rPr lang="pt-BR" sz="1000" b="0" strike="noStrike" spc="-1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</a:rPr>
                        <a:t>=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Número de atendimentos por técnico de referência no quadrimestre;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Meta indicador 1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=  </a:t>
                      </a:r>
                      <a:r>
                        <a:rPr lang="pt-BR" sz="1000" b="0" i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 (um) técnico por grupo de 25 municípios.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Meta indicador 2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= </a:t>
                      </a:r>
                      <a:r>
                        <a:rPr lang="pt-BR" sz="1000" b="0" i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140 atendimentos por técnico no quadrimestre.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Resultado do indicador 1: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 técnicas para 246 municípios. (20%)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Resultado do indicador 2: 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TR 1 = 2.620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TR 2 =   49 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(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1.870%)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4" name="CaixaDeTexto 3"/>
          <p:cNvSpPr/>
          <p:nvPr/>
        </p:nvSpPr>
        <p:spPr>
          <a:xfrm>
            <a:off x="1249200" y="3974040"/>
            <a:ext cx="7587000" cy="88128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pt-BR" sz="1000" b="0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&gt; No segundo quadrimestre de 2024 contamos com duas técnicas de referência na Coordenação de Proteção Social Básica para atender os 246 municípios. (sobrecarga de trabalho)</a:t>
            </a:r>
            <a:endParaRPr lang="pt-BR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000" b="0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  - Atendimento</a:t>
            </a:r>
            <a:r>
              <a:rPr lang="pt-BR" sz="1000" b="0" i="1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 remoto </a:t>
            </a:r>
            <a:r>
              <a:rPr lang="pt-BR" sz="1000" b="0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no formato </a:t>
            </a:r>
            <a:r>
              <a:rPr lang="pt-BR" sz="1000" b="1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Apoio Técnico Individualizado</a:t>
            </a:r>
            <a:r>
              <a:rPr lang="pt-BR" sz="1000" b="0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: 1 (município de Goiânia)</a:t>
            </a:r>
            <a:endParaRPr lang="pt-BR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000" b="0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  - Atendimentos </a:t>
            </a:r>
            <a:r>
              <a:rPr lang="pt-BR" sz="1000" b="0" i="1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In loco </a:t>
            </a:r>
            <a:r>
              <a:rPr lang="pt-BR" sz="1000" b="0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no formato </a:t>
            </a:r>
            <a:r>
              <a:rPr lang="pt-BR" sz="1000" b="1" strike="noStrike" spc="-1">
                <a:solidFill>
                  <a:srgbClr val="C9211E"/>
                </a:solidFill>
                <a:latin typeface="Arial"/>
                <a:ea typeface="Arial"/>
              </a:rPr>
              <a:t>Apoio Técnico Regionalizado</a:t>
            </a:r>
            <a:r>
              <a:rPr lang="pt-BR" sz="1000" b="0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: 8  (53 municípios apoiados)</a:t>
            </a:r>
            <a:endParaRPr lang="pt-BR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200" b="0" strike="noStrike" spc="-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</a:rPr>
              <a:t> 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153;p 2"/>
          <p:cNvSpPr/>
          <p:nvPr/>
        </p:nvSpPr>
        <p:spPr>
          <a:xfrm>
            <a:off x="1620000" y="0"/>
            <a:ext cx="721152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Calibri"/>
              </a:rPr>
              <a:t>GERÊNCIA DE GESTÃO DO FUNDO ESTADUAL DE ASSISTÊNCIA SOCIAL - GGFEAS</a:t>
            </a: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6" name="object 1"/>
          <p:cNvGraphicFramePr>
            <a:graphicFrameLocks noGrp="1"/>
          </p:cNvGraphicFramePr>
          <p:nvPr/>
        </p:nvGraphicFramePr>
        <p:xfrm>
          <a:off x="1537560" y="455760"/>
          <a:ext cx="7311240" cy="4121760"/>
        </p:xfrm>
        <a:graphic>
          <a:graphicData uri="http://schemas.openxmlformats.org/drawingml/2006/table">
            <a:tbl>
              <a:tblPr/>
              <a:tblGrid>
                <a:gridCol w="1936800"/>
                <a:gridCol w="1920600"/>
                <a:gridCol w="1459800"/>
                <a:gridCol w="1994040"/>
              </a:tblGrid>
              <a:tr h="23364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576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lang="pt-BR" sz="1000" b="1" strike="noStrike" spc="-12">
                          <a:solidFill>
                            <a:srgbClr val="000000"/>
                          </a:solidFill>
                          <a:latin typeface="Arial"/>
                        </a:rPr>
                        <a:t>2Q24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DESCRIÇÃO</a:t>
                      </a:r>
                      <a:r>
                        <a:rPr lang="pt-BR" sz="1000" b="1" strike="noStrike" spc="-52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  <a:r>
                        <a:rPr lang="pt-BR" sz="1000" b="1" strike="noStrike" spc="-2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 algn="ctr"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520"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329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Redução de repasses do</a:t>
                      </a: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Cofinanciamento Estadual</a:t>
                      </a:r>
                    </a:p>
                    <a:p>
                      <a:pPr marL="320040" indent="-228600"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aos 246 municípios goianos.</a:t>
                      </a: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160">
                        <a:lnSpc>
                          <a:spcPct val="100000"/>
                        </a:lnSpc>
                        <a:spcBef>
                          <a:spcPts val="709"/>
                        </a:spcBef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Indicador: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nº de municípios que cumpriram pelo menos 70% de utilização do último repasse.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880"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 do indicador: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100% dos 246 municípios utilizando oportunamente os recursos estaduais.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92880"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Resultado do indicador: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46,34% (114 municípios), que utilizaram o recurso do Cofinanciamento em pelo menos 70 % considerando o quadrimestre.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153;p 3"/>
          <p:cNvSpPr/>
          <p:nvPr/>
        </p:nvSpPr>
        <p:spPr>
          <a:xfrm>
            <a:off x="1620000" y="143640"/>
            <a:ext cx="721152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Calibri"/>
              </a:rPr>
              <a:t>GERÊNCIA DE BENEFÍCIOS SOCIOASSISTENCIAIS E TRANSFERÊNCIA DE RENDA </a:t>
            </a: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8" name="Google Shape;152;p 2"/>
          <p:cNvGraphicFramePr>
            <a:graphicFrameLocks noGrp="1"/>
          </p:cNvGraphicFramePr>
          <p:nvPr/>
        </p:nvGraphicFramePr>
        <p:xfrm>
          <a:off x="1427760" y="576000"/>
          <a:ext cx="7220520" cy="3363720"/>
        </p:xfrm>
        <a:graphic>
          <a:graphicData uri="http://schemas.openxmlformats.org/drawingml/2006/table">
            <a:tbl>
              <a:tblPr/>
              <a:tblGrid>
                <a:gridCol w="2049480"/>
                <a:gridCol w="2104920"/>
                <a:gridCol w="1607400"/>
                <a:gridCol w="1458720"/>
              </a:tblGrid>
              <a:tr h="34956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3960" algn="ctr">
                        <a:lnSpc>
                          <a:spcPct val="100000"/>
                        </a:lnSpc>
                        <a:spcBef>
                          <a:spcPts val="740"/>
                        </a:spcBef>
                        <a:tabLst>
                          <a:tab pos="0" algn="l"/>
                        </a:tabLst>
                      </a:pPr>
                      <a:r>
                        <a:rPr lang="pt-BR" sz="1000" b="1" strike="noStrike" spc="-12">
                          <a:solidFill>
                            <a:srgbClr val="000000"/>
                          </a:solidFill>
                          <a:latin typeface="Arial"/>
                        </a:rPr>
                        <a:t>2Q24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49760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DESCRIÇÃO</a:t>
                      </a:r>
                      <a:r>
                        <a:rPr lang="pt-BR" sz="1000" b="1" strike="noStrike" spc="-52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DO</a:t>
                      </a:r>
                      <a:r>
                        <a:rPr lang="pt-BR" sz="1000" b="1" strike="noStrike" spc="-2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27600"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760" algn="ctr">
                        <a:lnSpc>
                          <a:spcPct val="100000"/>
                        </a:lnSpc>
                      </a:pPr>
                      <a:r>
                        <a:rPr lang="pt-BR" sz="100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617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Deficiência na operacionalização, monitoramento e avaliação do Programa Mães de Goiás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Indicador 1: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nº de manifestações na ouvidoria sobre o programa.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Indicador 2: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nº de notificações feitas à Goiás Fomento sobre dificuldades enfrentadas na operacionalização do Programa.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Meta indicador 1: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 </a:t>
                      </a:r>
                      <a:r>
                        <a:rPr lang="pt-BR" sz="1000" b="0" i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0,5% do total de beneficiários fazendo manifestações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Meta indicador  2: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</a:t>
                      </a:r>
                      <a:r>
                        <a:rPr lang="pt-BR" sz="1000" b="0" i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 notificações em 1 quadrimestre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Resultado  do indicador 1: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0,31% - 218 manifestações encaminhadas pela Ouvidoria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Resultado do indicador 2: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100% - 4 notificações atendidas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153;p 4"/>
          <p:cNvSpPr/>
          <p:nvPr/>
        </p:nvSpPr>
        <p:spPr>
          <a:xfrm>
            <a:off x="1499400" y="180000"/>
            <a:ext cx="721080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Calibri"/>
              </a:rPr>
              <a:t>    GERÊNCIA DE PROTEÇÃO SOCIAL ESPECIAL DE MÉDIA COMPLEXIDADE </a:t>
            </a: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0" name="Google Shape;152;p 1"/>
          <p:cNvGraphicFramePr>
            <a:graphicFrameLocks noGrp="1"/>
          </p:cNvGraphicFramePr>
          <p:nvPr/>
        </p:nvGraphicFramePr>
        <p:xfrm>
          <a:off x="1377360" y="869400"/>
          <a:ext cx="7776000" cy="3884040"/>
        </p:xfrm>
        <a:graphic>
          <a:graphicData uri="http://schemas.openxmlformats.org/drawingml/2006/table">
            <a:tbl>
              <a:tblPr/>
              <a:tblGrid>
                <a:gridCol w="1972080"/>
                <a:gridCol w="2053080"/>
                <a:gridCol w="1599480"/>
                <a:gridCol w="2151360"/>
              </a:tblGrid>
              <a:tr h="368280">
                <a:tc gridSpan="3">
                  <a:txBody>
                    <a:bodyPr/>
                    <a:lstStyle/>
                    <a:p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2Q24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445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RISCO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DESCRIÇÃO DO 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META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070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Atender de modo deficitário os trabalhadores municipais da proteção especial de média complexidade do SUAS, quanto ao assessoramento técnico e capacitação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 :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Número de apoios técnicos realizados de forma presencial.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 do indicador: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50 municípios/anual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Resultado do indicador: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r>
                        <a:rPr lang="pt-BR" sz="1000" b="0" u="sng" strike="noStrike" spc="-1">
                          <a:solidFill>
                            <a:srgbClr val="000000"/>
                          </a:solidFill>
                          <a:uFillTx/>
                          <a:latin typeface="Arial"/>
                        </a:rPr>
                        <a:t>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municípios, equivale à 100%, no quadrimestre.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53;p 5"/>
          <p:cNvSpPr/>
          <p:nvPr/>
        </p:nvSpPr>
        <p:spPr>
          <a:xfrm>
            <a:off x="1499400" y="180000"/>
            <a:ext cx="721080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Calibri"/>
              </a:rPr>
              <a:t>    GERÊNCIA DE PROTEÇÃO SOCIAL ESPECIAL DE ALTA COMPLEXIDADE </a:t>
            </a: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02" name="Google Shape;152;p 3"/>
          <p:cNvGraphicFramePr>
            <a:graphicFrameLocks noGrp="1"/>
          </p:cNvGraphicFramePr>
          <p:nvPr/>
        </p:nvGraphicFramePr>
        <p:xfrm>
          <a:off x="1374840" y="613800"/>
          <a:ext cx="7252560" cy="4073520"/>
        </p:xfrm>
        <a:graphic>
          <a:graphicData uri="http://schemas.openxmlformats.org/drawingml/2006/table">
            <a:tbl>
              <a:tblPr/>
              <a:tblGrid>
                <a:gridCol w="2099520"/>
                <a:gridCol w="1811160"/>
                <a:gridCol w="1537920"/>
                <a:gridCol w="1803960"/>
              </a:tblGrid>
              <a:tr h="491760">
                <a:tc gridSpan="3">
                  <a:txBody>
                    <a:bodyPr/>
                    <a:lstStyle/>
                    <a:p>
                      <a:endParaRPr lang="pt-BR" sz="1000" b="1" strike="noStrike" spc="-1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2Q24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594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RISCO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DESCRIÇÃO DO 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 anchor="ctr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2785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Dificuldade em apoiar tecnicamente os municípios quanto ao Serviço de Família Acolhedora - SFA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Indicador 1: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Número de municípios apoiados tecnicamente sobre o SFA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Indicador 2: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Número de técnicos de nível superior para atendimento por grupo de municípios;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Meta indicador 1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= 30 municípios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Meta indicador 2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= 1 (um) técnico por grupo de 25 municípios.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Resultado do indicador 1: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 municípios, e fizemos formação com as famílias acolhedoras, bem como habilitamos em parceria com o município a 1ª família em Aparecida de Goiânia que irá acolher. (100%)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pt-BR" sz="10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Resultado do indicador 2:  </a:t>
                      </a:r>
                      <a:r>
                        <a:rPr lang="pt-BR" sz="10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Equipe com 3 técnicos comissionados para atender todos os públicos e modalidades de acolhimento, resultando com atendimento de 10 municípios no quadrimestre sobre o SFA. (30%)</a:t>
                      </a:r>
                      <a:endParaRPr lang="pt-BR" sz="1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1080" marR="9108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53;p 6"/>
          <p:cNvSpPr/>
          <p:nvPr/>
        </p:nvSpPr>
        <p:spPr>
          <a:xfrm>
            <a:off x="2107080" y="1032120"/>
            <a:ext cx="6120720" cy="191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spAutoFit/>
          </a:bodyPr>
          <a:lstStyle>
            <a:lvl1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/>
                <a:ea typeface="DejaVu Sans"/>
                <a:cs typeface="DejaVu Sans"/>
                <a:sym typeface="Wingdings" charset="2"/>
              </a:defRPr>
            </a:lvl9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pt-BR" sz="1500" b="1" strike="noStrike" spc="-1">
                <a:solidFill>
                  <a:srgbClr val="000000"/>
                </a:solidFill>
                <a:latin typeface="Calibri"/>
                <a:ea typeface="Calibri"/>
              </a:rPr>
              <a:t>   PROPOSTA DE EXPANSÃO DO ESCOPO DA GESTÃO DE RISCOS NO 3Q24</a:t>
            </a:r>
            <a:endParaRPr lang="pt-BR" sz="15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pt-BR" sz="15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Calibri"/>
              </a:rPr>
              <a:t>- Inserção da Gerência de Regulação e Gestão de Entidades do Sistema Único de Assistência Social – GRGE/SUAS/SEI (21086).</a:t>
            </a: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4592</Words>
  <Application>Microsoft Office PowerPoint</Application>
  <PresentationFormat>Personalizar</PresentationFormat>
  <Paragraphs>753</Paragraphs>
  <Slides>56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40</vt:i4>
      </vt:variant>
      <vt:variant>
        <vt:lpstr>Títulos de slides</vt:lpstr>
      </vt:variant>
      <vt:variant>
        <vt:i4>56</vt:i4>
      </vt:variant>
    </vt:vector>
  </HeadingPairs>
  <TitlesOfParts>
    <vt:vector size="96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FERNANDA</dc:creator>
  <cp:lastModifiedBy>darlem.rosa</cp:lastModifiedBy>
  <cp:revision>15</cp:revision>
  <dcterms:created xsi:type="dcterms:W3CDTF">2023-07-05T19:36:00Z</dcterms:created>
  <dcterms:modified xsi:type="dcterms:W3CDTF">2025-10-03T12:32:32Z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2022-02-17T18:00:00Z</vt:filetime>
  </property>
  <property fmtid="{D5CDD505-2E9C-101B-9397-08002B2CF9AE}" pid="3" name="Creator">
    <vt:lpwstr>Microsoft® Office PowerPoint® 2007</vt:lpwstr>
  </property>
  <property fmtid="{D5CDD505-2E9C-101B-9397-08002B2CF9AE}" pid="4" name="ICV">
    <vt:lpwstr>319116B67F4949A0B090214D75B4B674</vt:lpwstr>
  </property>
  <property fmtid="{D5CDD505-2E9C-101B-9397-08002B2CF9AE}" pid="5" name="KSOProductBuildVer">
    <vt:lpwstr>1046-12.2.0.13359</vt:lpwstr>
  </property>
  <property fmtid="{D5CDD505-2E9C-101B-9397-08002B2CF9AE}" pid="6" name="LastSaved">
    <vt:filetime>2023-07-04T18:00:00Z</vt:filetime>
  </property>
  <property fmtid="{D5CDD505-2E9C-101B-9397-08002B2CF9AE}" pid="7" name="PresentationFormat">
    <vt:lpwstr>Personalizar</vt:lpwstr>
  </property>
  <property fmtid="{D5CDD505-2E9C-101B-9397-08002B2CF9AE}" pid="8" name="Slides">
    <vt:i4>2</vt:i4>
  </property>
</Properties>
</file>