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56"/>
  </p:notesMasterIdLst>
  <p:sldIdLst>
    <p:sldId id="256" r:id="rId3"/>
    <p:sldId id="257" r:id="rId4"/>
    <p:sldId id="259" r:id="rId5"/>
    <p:sldId id="258"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10223500" cy="5149850"/>
  <p:notesSz cx="7559675" cy="1069181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2" userDrawn="1">
          <p15:clr>
            <a:srgbClr val="A4A3A4"/>
          </p15:clr>
        </p15:guide>
        <p15:guide id="2" pos="32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93" d="100"/>
          <a:sy n="93" d="100"/>
        </p:scale>
        <p:origin x="-558" y="-102"/>
      </p:cViewPr>
      <p:guideLst>
        <p:guide orient="horz" pos="1622"/>
        <p:guide pos="32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3276600" cy="5349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4281488" y="0"/>
            <a:ext cx="3276600" cy="534988"/>
          </a:xfrm>
          <a:prstGeom prst="rect">
            <a:avLst/>
          </a:prstGeom>
        </p:spPr>
        <p:txBody>
          <a:bodyPr vert="horz" lIns="91440" tIns="45720" rIns="91440" bIns="45720" rtlCol="0"/>
          <a:lstStyle>
            <a:lvl1pPr algn="r">
              <a:defRPr sz="1200"/>
            </a:lvl1pPr>
          </a:lstStyle>
          <a:p>
            <a:fld id="{4B2EBA04-A6E1-4583-AC74-4B5FB944955C}" type="datetimeFigureOut">
              <a:rPr lang="pt-BR" smtClean="0"/>
              <a:pPr/>
              <a:t>03/10/2025</a:t>
            </a:fld>
            <a:endParaRPr lang="pt-BR"/>
          </a:p>
        </p:txBody>
      </p:sp>
      <p:sp>
        <p:nvSpPr>
          <p:cNvPr id="4" name="Espaço Reservado para Imagem de Slide 3"/>
          <p:cNvSpPr>
            <a:spLocks noGrp="1" noRot="1" noChangeAspect="1"/>
          </p:cNvSpPr>
          <p:nvPr>
            <p:ph type="sldImg" idx="2"/>
          </p:nvPr>
        </p:nvSpPr>
        <p:spPr>
          <a:xfrm>
            <a:off x="-200025" y="801688"/>
            <a:ext cx="7959725" cy="401002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755650" y="5078413"/>
            <a:ext cx="6048375" cy="4811712"/>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10155238"/>
            <a:ext cx="3276600" cy="5349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4281488" y="10155238"/>
            <a:ext cx="3276600" cy="534987"/>
          </a:xfrm>
          <a:prstGeom prst="rect">
            <a:avLst/>
          </a:prstGeom>
        </p:spPr>
        <p:txBody>
          <a:bodyPr vert="horz" lIns="91440" tIns="45720" rIns="91440" bIns="45720" rtlCol="0" anchor="b"/>
          <a:lstStyle>
            <a:lvl1pPr algn="r">
              <a:defRPr sz="1200"/>
            </a:lvl1pPr>
          </a:lstStyle>
          <a:p>
            <a:fld id="{FFF7A1F8-442A-40B7-BBD3-3FDE3B2FF26A}" type="slidenum">
              <a:rPr lang="pt-BR" smtClean="0"/>
              <a:pPr/>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idx="2"/>
          </p:nvPr>
        </p:nvSpPr>
        <p:spPr>
          <a:xfrm>
            <a:off x="198438" y="1336675"/>
            <a:ext cx="7162800" cy="3608388"/>
          </a:xfrm>
        </p:spPr>
      </p:sp>
      <p:sp>
        <p:nvSpPr>
          <p:cNvPr id="3" name="Espaço Reservado para Texto 2"/>
          <p:cNvSpPr>
            <a:spLocks noGrp="1"/>
          </p:cNvSpPr>
          <p:nvPr>
            <p:ph type="body" idx="3"/>
          </p:nvPr>
        </p:nvSpPr>
        <p:spPr/>
        <p:txBody>
          <a:bodyPr/>
          <a:lstStyle/>
          <a:p>
            <a:endParaRPr lang="pt-B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t>Footer</a:t>
            </a:r>
          </a:p>
        </p:txBody>
      </p:sp>
      <p:sp>
        <p:nvSpPr>
          <p:cNvPr id="3" name="PlaceHolder 2"/>
          <p:cNvSpPr>
            <a:spLocks noGrp="1"/>
          </p:cNvSpPr>
          <p:nvPr>
            <p:ph type="sldNum" idx="2"/>
          </p:nvPr>
        </p:nvSpPr>
        <p:spPr/>
        <p:txBody>
          <a:bodyPr/>
          <a:lstStyle/>
          <a:p>
            <a:fld id="{3F55E6AA-0DF4-4D86-ACEB-F740E79A90B5}" type="slidenum">
              <a:rPr/>
              <a:pPr/>
              <a:t>‹nº›</a:t>
            </a:fld>
            <a:endParaRPr/>
          </a:p>
        </p:txBody>
      </p:sp>
      <p:sp>
        <p:nvSpPr>
          <p:cNvPr id="4" name="PlaceHolder 3"/>
          <p:cNvSpPr>
            <a:spLocks noGrp="1"/>
          </p:cNvSpPr>
          <p:nvPr>
            <p:ph type="dt" idx="3"/>
          </p:nvPr>
        </p:nvSpPr>
        <p:spPr/>
        <p:txBody>
          <a:bodyPr/>
          <a:lstStyle/>
          <a:p>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7" name="PlaceHolder 2"/>
          <p:cNvSpPr>
            <a:spLocks noGrp="1"/>
          </p:cNvSpPr>
          <p:nvPr>
            <p:ph type="subTitle"/>
          </p:nvPr>
        </p:nvSpPr>
        <p:spPr>
          <a:xfrm>
            <a:off x="510840" y="1204920"/>
            <a:ext cx="9200880" cy="2986200"/>
          </a:xfrm>
          <a:prstGeom prst="rect">
            <a:avLst/>
          </a:prstGeom>
          <a:noFill/>
          <a:ln w="0">
            <a:noFill/>
          </a:ln>
        </p:spPr>
        <p:txBody>
          <a:bodyPr lIns="0" tIns="0" rIns="0" bIns="0" anchor="ctr">
            <a:noAutofit/>
          </a:bodyPr>
          <a:lstStyle/>
          <a:p>
            <a:pPr indent="0" algn="ctr">
              <a:buNone/>
            </a:pPr>
            <a:endParaRPr lang="pt-BR" sz="3200" b="0" strike="noStrike" spc="-1">
              <a:solidFill>
                <a:srgbClr val="000000"/>
              </a:solidFill>
              <a:latin typeface="Arial" panose="020B0604020202020204"/>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BB61FBF2-3B2B-4259-A3FD-FF6AB5978DB7}" type="slidenum">
              <a:rPr/>
              <a:pPr/>
              <a:t>‹nº›</a:t>
            </a:fld>
            <a:endParaRPr/>
          </a:p>
        </p:txBody>
      </p:sp>
      <p:sp>
        <p:nvSpPr>
          <p:cNvPr id="2" name="PlaceHolder 5"/>
          <p:cNvSpPr>
            <a:spLocks noGrp="1"/>
          </p:cNvSpPr>
          <p:nvPr>
            <p:ph type="dt" idx="3"/>
          </p:nvPr>
        </p:nvSpPr>
        <p:spPr/>
        <p:txBody>
          <a:bodyPr/>
          <a:lstStyle/>
          <a:p>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9" name="PlaceHolder 2"/>
          <p:cNvSpPr>
            <a:spLocks noGrp="1"/>
          </p:cNvSpPr>
          <p:nvPr>
            <p:ph/>
          </p:nvPr>
        </p:nvSpPr>
        <p:spPr>
          <a:xfrm>
            <a:off x="510840" y="1204920"/>
            <a:ext cx="9200880" cy="298620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FD6CB1C3-882F-470F-B367-B852C6FC528E}" type="slidenum">
              <a:rPr/>
              <a:pPr/>
              <a:t>‹nº›</a:t>
            </a:fld>
            <a:endParaRPr/>
          </a:p>
        </p:txBody>
      </p:sp>
      <p:sp>
        <p:nvSpPr>
          <p:cNvPr id="6" name="PlaceHolder 5"/>
          <p:cNvSpPr>
            <a:spLocks noGrp="1"/>
          </p:cNvSpPr>
          <p:nvPr>
            <p:ph type="dt" idx="3"/>
          </p:nvPr>
        </p:nvSpPr>
        <p:spPr/>
        <p:txBody>
          <a:bodyPr/>
          <a:lstStyle/>
          <a:p>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11" name="PlaceHolder 2"/>
          <p:cNvSpPr>
            <a:spLocks noGrp="1"/>
          </p:cNvSpPr>
          <p:nvPr>
            <p:ph/>
          </p:nvPr>
        </p:nvSpPr>
        <p:spPr>
          <a:xfrm>
            <a:off x="510840" y="1204920"/>
            <a:ext cx="4489920" cy="298620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12" name="PlaceHolder 3"/>
          <p:cNvSpPr>
            <a:spLocks noGrp="1"/>
          </p:cNvSpPr>
          <p:nvPr>
            <p:ph/>
          </p:nvPr>
        </p:nvSpPr>
        <p:spPr>
          <a:xfrm>
            <a:off x="5225760" y="1204920"/>
            <a:ext cx="4489920" cy="298620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sldNum" idx="2"/>
          </p:nvPr>
        </p:nvSpPr>
        <p:spPr/>
        <p:txBody>
          <a:bodyPr/>
          <a:lstStyle/>
          <a:p>
            <a:fld id="{B726C2BA-740E-44D9-B89E-0E3DB75E4533}" type="slidenum">
              <a:rPr/>
              <a:pPr/>
              <a:t>‹nº›</a:t>
            </a:fld>
            <a:endParaRPr/>
          </a:p>
        </p:txBody>
      </p:sp>
      <p:sp>
        <p:nvSpPr>
          <p:cNvPr id="7" name="PlaceHolder 6"/>
          <p:cNvSpPr>
            <a:spLocks noGrp="1"/>
          </p:cNvSpPr>
          <p:nvPr>
            <p:ph type="dt" idx="3"/>
          </p:nvPr>
        </p:nvSpPr>
        <p:spPr/>
        <p:txBody>
          <a:bodyPr/>
          <a:lstStyle/>
          <a:p>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sldNum" idx="2"/>
          </p:nvPr>
        </p:nvSpPr>
        <p:spPr/>
        <p:txBody>
          <a:bodyPr/>
          <a:lstStyle/>
          <a:p>
            <a:fld id="{B1006CD9-A682-421B-8CF1-9BB1C5295A14}" type="slidenum">
              <a:rPr/>
              <a:pPr/>
              <a:t>‹nº›</a:t>
            </a:fld>
            <a:endParaRPr/>
          </a:p>
        </p:txBody>
      </p:sp>
      <p:sp>
        <p:nvSpPr>
          <p:cNvPr id="5" name="PlaceHolder 4"/>
          <p:cNvSpPr>
            <a:spLocks noGrp="1"/>
          </p:cNvSpPr>
          <p:nvPr>
            <p:ph type="dt" idx="3"/>
          </p:nvPr>
        </p:nvSpPr>
        <p:spPr/>
        <p:txBody>
          <a:bodyPr/>
          <a:lstStyle/>
          <a:p>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510840" y="205200"/>
            <a:ext cx="9200880" cy="3984480"/>
          </a:xfrm>
          <a:prstGeom prst="rect">
            <a:avLst/>
          </a:prstGeom>
          <a:noFill/>
          <a:ln w="0">
            <a:noFill/>
          </a:ln>
        </p:spPr>
        <p:txBody>
          <a:bodyPr lIns="0" tIns="0" rIns="0" bIns="0" anchor="ctr">
            <a:noAutofit/>
          </a:bodyPr>
          <a:lstStyle/>
          <a:p>
            <a:pPr algn="ctr"/>
            <a:endParaRPr lang="pt-BR" sz="3200" b="0" strike="noStrike" spc="-1">
              <a:solidFill>
                <a:srgbClr val="000000"/>
              </a:solidFill>
              <a:latin typeface="Arial" panose="020B0604020202020204"/>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sldNum" idx="2"/>
          </p:nvPr>
        </p:nvSpPr>
        <p:spPr/>
        <p:txBody>
          <a:bodyPr/>
          <a:lstStyle/>
          <a:p>
            <a:fld id="{83D18EAA-26F8-4F6C-81F3-F6E9C37933C9}" type="slidenum">
              <a:rPr/>
              <a:pPr/>
              <a:t>‹nº›</a:t>
            </a:fld>
            <a:endParaRPr/>
          </a:p>
        </p:txBody>
      </p:sp>
      <p:sp>
        <p:nvSpPr>
          <p:cNvPr id="5" name="PlaceHolder 4"/>
          <p:cNvSpPr>
            <a:spLocks noGrp="1"/>
          </p:cNvSpPr>
          <p:nvPr>
            <p:ph type="dt" idx="3"/>
          </p:nvPr>
        </p:nvSpPr>
        <p:spPr/>
        <p:txBody>
          <a:bodyPr/>
          <a:lstStyle/>
          <a:p>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16" name="PlaceHolder 2"/>
          <p:cNvSpPr>
            <a:spLocks noGrp="1"/>
          </p:cNvSpPr>
          <p:nvPr>
            <p:ph/>
          </p:nvPr>
        </p:nvSpPr>
        <p:spPr>
          <a:xfrm>
            <a:off x="51084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17" name="PlaceHolder 3"/>
          <p:cNvSpPr>
            <a:spLocks noGrp="1"/>
          </p:cNvSpPr>
          <p:nvPr>
            <p:ph/>
          </p:nvPr>
        </p:nvSpPr>
        <p:spPr>
          <a:xfrm>
            <a:off x="5225760" y="1204920"/>
            <a:ext cx="4489920" cy="298620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18" name="PlaceHolder 4"/>
          <p:cNvSpPr>
            <a:spLocks noGrp="1"/>
          </p:cNvSpPr>
          <p:nvPr>
            <p:ph/>
          </p:nvPr>
        </p:nvSpPr>
        <p:spPr>
          <a:xfrm>
            <a:off x="510840" y="276480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D0FBBA91-C456-4FB7-A9F9-A6CA881DECC8}" type="slidenum">
              <a:rPr/>
              <a:pPr/>
              <a:t>‹nº›</a:t>
            </a:fld>
            <a:endParaRPr/>
          </a:p>
        </p:txBody>
      </p:sp>
      <p:sp>
        <p:nvSpPr>
          <p:cNvPr id="8" name="PlaceHolder 7"/>
          <p:cNvSpPr>
            <a:spLocks noGrp="1"/>
          </p:cNvSpPr>
          <p:nvPr>
            <p:ph type="dt" idx="3"/>
          </p:nvPr>
        </p:nvSpPr>
        <p:spPr/>
        <p:txBody>
          <a:bodyPr/>
          <a:lstStyle/>
          <a:p>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20" name="PlaceHolder 2"/>
          <p:cNvSpPr>
            <a:spLocks noGrp="1"/>
          </p:cNvSpPr>
          <p:nvPr>
            <p:ph/>
          </p:nvPr>
        </p:nvSpPr>
        <p:spPr>
          <a:xfrm>
            <a:off x="510840" y="1204920"/>
            <a:ext cx="4489920" cy="298620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21" name="PlaceHolder 3"/>
          <p:cNvSpPr>
            <a:spLocks noGrp="1"/>
          </p:cNvSpPr>
          <p:nvPr>
            <p:ph/>
          </p:nvPr>
        </p:nvSpPr>
        <p:spPr>
          <a:xfrm>
            <a:off x="522576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22" name="PlaceHolder 4"/>
          <p:cNvSpPr>
            <a:spLocks noGrp="1"/>
          </p:cNvSpPr>
          <p:nvPr>
            <p:ph/>
          </p:nvPr>
        </p:nvSpPr>
        <p:spPr>
          <a:xfrm>
            <a:off x="5225760" y="276480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4995F3C5-CFB7-48AA-992A-27FC5F252FA5}" type="slidenum">
              <a:rPr/>
              <a:pPr/>
              <a:t>‹nº›</a:t>
            </a:fld>
            <a:endParaRPr/>
          </a:p>
        </p:txBody>
      </p:sp>
      <p:sp>
        <p:nvSpPr>
          <p:cNvPr id="8" name="PlaceHolder 7"/>
          <p:cNvSpPr>
            <a:spLocks noGrp="1"/>
          </p:cNvSpPr>
          <p:nvPr>
            <p:ph type="dt" idx="3"/>
          </p:nvPr>
        </p:nvSpPr>
        <p:spPr/>
        <p:txBody>
          <a:bodyPr/>
          <a:lstStyle/>
          <a:p>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24" name="PlaceHolder 2"/>
          <p:cNvSpPr>
            <a:spLocks noGrp="1"/>
          </p:cNvSpPr>
          <p:nvPr>
            <p:ph/>
          </p:nvPr>
        </p:nvSpPr>
        <p:spPr>
          <a:xfrm>
            <a:off x="51084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25" name="PlaceHolder 3"/>
          <p:cNvSpPr>
            <a:spLocks noGrp="1"/>
          </p:cNvSpPr>
          <p:nvPr>
            <p:ph/>
          </p:nvPr>
        </p:nvSpPr>
        <p:spPr>
          <a:xfrm>
            <a:off x="522576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26" name="PlaceHolder 4"/>
          <p:cNvSpPr>
            <a:spLocks noGrp="1"/>
          </p:cNvSpPr>
          <p:nvPr>
            <p:ph/>
          </p:nvPr>
        </p:nvSpPr>
        <p:spPr>
          <a:xfrm>
            <a:off x="510840" y="2764800"/>
            <a:ext cx="920088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79BE7132-82FE-43EB-B128-2593FA620ACF}" type="slidenum">
              <a:rPr/>
              <a:pPr/>
              <a:t>‹nº›</a:t>
            </a:fld>
            <a:endParaRPr/>
          </a:p>
        </p:txBody>
      </p:sp>
      <p:sp>
        <p:nvSpPr>
          <p:cNvPr id="8" name="PlaceHolder 7"/>
          <p:cNvSpPr>
            <a:spLocks noGrp="1"/>
          </p:cNvSpPr>
          <p:nvPr>
            <p:ph type="dt" idx="3"/>
          </p:nvPr>
        </p:nvSpPr>
        <p:spPr/>
        <p:txBody>
          <a:bodyPr/>
          <a:lstStyle/>
          <a:p>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28" name="PlaceHolder 2"/>
          <p:cNvSpPr>
            <a:spLocks noGrp="1"/>
          </p:cNvSpPr>
          <p:nvPr>
            <p:ph/>
          </p:nvPr>
        </p:nvSpPr>
        <p:spPr>
          <a:xfrm>
            <a:off x="510840" y="1204920"/>
            <a:ext cx="920088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29" name="PlaceHolder 3"/>
          <p:cNvSpPr>
            <a:spLocks noGrp="1"/>
          </p:cNvSpPr>
          <p:nvPr>
            <p:ph/>
          </p:nvPr>
        </p:nvSpPr>
        <p:spPr>
          <a:xfrm>
            <a:off x="510840" y="2764800"/>
            <a:ext cx="920088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sldNum" idx="2"/>
          </p:nvPr>
        </p:nvSpPr>
        <p:spPr/>
        <p:txBody>
          <a:bodyPr/>
          <a:lstStyle/>
          <a:p>
            <a:fld id="{29FAFD00-4616-47E5-8730-D2EBBB926341}" type="slidenum">
              <a:rPr/>
              <a:pPr/>
              <a:t>‹nº›</a:t>
            </a:fld>
            <a:endParaRPr/>
          </a:p>
        </p:txBody>
      </p:sp>
      <p:sp>
        <p:nvSpPr>
          <p:cNvPr id="7" name="PlaceHolder 6"/>
          <p:cNvSpPr>
            <a:spLocks noGrp="1"/>
          </p:cNvSpPr>
          <p:nvPr>
            <p:ph type="dt" idx="3"/>
          </p:nvPr>
        </p:nvSpPr>
        <p:spPr/>
        <p:txBody>
          <a:bodyPr/>
          <a:lstStyle/>
          <a:p>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31" name="PlaceHolder 2"/>
          <p:cNvSpPr>
            <a:spLocks noGrp="1"/>
          </p:cNvSpPr>
          <p:nvPr>
            <p:ph/>
          </p:nvPr>
        </p:nvSpPr>
        <p:spPr>
          <a:xfrm>
            <a:off x="51084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32" name="PlaceHolder 3"/>
          <p:cNvSpPr>
            <a:spLocks noGrp="1"/>
          </p:cNvSpPr>
          <p:nvPr>
            <p:ph/>
          </p:nvPr>
        </p:nvSpPr>
        <p:spPr>
          <a:xfrm>
            <a:off x="522576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33" name="PlaceHolder 4"/>
          <p:cNvSpPr>
            <a:spLocks noGrp="1"/>
          </p:cNvSpPr>
          <p:nvPr>
            <p:ph/>
          </p:nvPr>
        </p:nvSpPr>
        <p:spPr>
          <a:xfrm>
            <a:off x="510840" y="276480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34" name="PlaceHolder 5"/>
          <p:cNvSpPr>
            <a:spLocks noGrp="1"/>
          </p:cNvSpPr>
          <p:nvPr>
            <p:ph/>
          </p:nvPr>
        </p:nvSpPr>
        <p:spPr>
          <a:xfrm>
            <a:off x="5225760" y="276480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7" name="PlaceHolder 6"/>
          <p:cNvSpPr>
            <a:spLocks noGrp="1"/>
          </p:cNvSpPr>
          <p:nvPr>
            <p:ph type="ftr" idx="1"/>
          </p:nvPr>
        </p:nvSpPr>
        <p:spPr/>
        <p:txBody>
          <a:bodyPr/>
          <a:lstStyle/>
          <a:p>
            <a:r>
              <a:t>Footer</a:t>
            </a:r>
          </a:p>
        </p:txBody>
      </p:sp>
      <p:sp>
        <p:nvSpPr>
          <p:cNvPr id="8" name="PlaceHolder 7"/>
          <p:cNvSpPr>
            <a:spLocks noGrp="1"/>
          </p:cNvSpPr>
          <p:nvPr>
            <p:ph type="sldNum" idx="2"/>
          </p:nvPr>
        </p:nvSpPr>
        <p:spPr/>
        <p:txBody>
          <a:bodyPr/>
          <a:lstStyle/>
          <a:p>
            <a:fld id="{9E3C199C-E920-472A-A881-DCD473836DE7}" type="slidenum">
              <a:rPr/>
              <a:pPr/>
              <a:t>‹nº›</a:t>
            </a:fld>
            <a:endParaRPr/>
          </a:p>
        </p:txBody>
      </p:sp>
      <p:sp>
        <p:nvSpPr>
          <p:cNvPr id="9" name="PlaceHolder 8"/>
          <p:cNvSpPr>
            <a:spLocks noGrp="1"/>
          </p:cNvSpPr>
          <p:nvPr>
            <p:ph type="dt" idx="3"/>
          </p:nvPr>
        </p:nvSpPr>
        <p:spPr/>
        <p:txBody>
          <a:bodyPr/>
          <a:lstStyle/>
          <a:p>
            <a:endParaRPr lang="pt-B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36" name="PlaceHolder 2"/>
          <p:cNvSpPr>
            <a:spLocks noGrp="1"/>
          </p:cNvSpPr>
          <p:nvPr>
            <p:ph/>
          </p:nvPr>
        </p:nvSpPr>
        <p:spPr>
          <a:xfrm>
            <a:off x="510840" y="120492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37" name="PlaceHolder 3"/>
          <p:cNvSpPr>
            <a:spLocks noGrp="1"/>
          </p:cNvSpPr>
          <p:nvPr>
            <p:ph/>
          </p:nvPr>
        </p:nvSpPr>
        <p:spPr>
          <a:xfrm>
            <a:off x="3621960" y="120492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38" name="PlaceHolder 4"/>
          <p:cNvSpPr>
            <a:spLocks noGrp="1"/>
          </p:cNvSpPr>
          <p:nvPr>
            <p:ph/>
          </p:nvPr>
        </p:nvSpPr>
        <p:spPr>
          <a:xfrm>
            <a:off x="6732720" y="120492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39" name="PlaceHolder 5"/>
          <p:cNvSpPr>
            <a:spLocks noGrp="1"/>
          </p:cNvSpPr>
          <p:nvPr>
            <p:ph/>
          </p:nvPr>
        </p:nvSpPr>
        <p:spPr>
          <a:xfrm>
            <a:off x="510840" y="276480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40" name="PlaceHolder 6"/>
          <p:cNvSpPr>
            <a:spLocks noGrp="1"/>
          </p:cNvSpPr>
          <p:nvPr>
            <p:ph/>
          </p:nvPr>
        </p:nvSpPr>
        <p:spPr>
          <a:xfrm>
            <a:off x="3621960" y="276480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41" name="PlaceHolder 7"/>
          <p:cNvSpPr>
            <a:spLocks noGrp="1"/>
          </p:cNvSpPr>
          <p:nvPr>
            <p:ph/>
          </p:nvPr>
        </p:nvSpPr>
        <p:spPr>
          <a:xfrm>
            <a:off x="6732720" y="276480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9" name="PlaceHolder 8"/>
          <p:cNvSpPr>
            <a:spLocks noGrp="1"/>
          </p:cNvSpPr>
          <p:nvPr>
            <p:ph type="ftr" idx="1"/>
          </p:nvPr>
        </p:nvSpPr>
        <p:spPr/>
        <p:txBody>
          <a:bodyPr/>
          <a:lstStyle/>
          <a:p>
            <a:r>
              <a:t>Footer</a:t>
            </a:r>
          </a:p>
        </p:txBody>
      </p:sp>
      <p:sp>
        <p:nvSpPr>
          <p:cNvPr id="10" name="PlaceHolder 9"/>
          <p:cNvSpPr>
            <a:spLocks noGrp="1"/>
          </p:cNvSpPr>
          <p:nvPr>
            <p:ph type="sldNum" idx="2"/>
          </p:nvPr>
        </p:nvSpPr>
        <p:spPr/>
        <p:txBody>
          <a:bodyPr/>
          <a:lstStyle/>
          <a:p>
            <a:fld id="{737972F7-CF40-4B45-A0A8-CBC7F34A99BB}" type="slidenum">
              <a:rPr/>
              <a:pPr/>
              <a:t>‹nº›</a:t>
            </a:fld>
            <a:endParaRPr/>
          </a:p>
        </p:txBody>
      </p:sp>
      <p:sp>
        <p:nvSpPr>
          <p:cNvPr id="11" name="PlaceHolder 10"/>
          <p:cNvSpPr>
            <a:spLocks noGrp="1"/>
          </p:cNvSpPr>
          <p:nvPr>
            <p:ph type="dt" idx="3"/>
          </p:nvPr>
        </p:nvSpPr>
        <p:spPr/>
        <p:txBody>
          <a:bodyPr/>
          <a:lstStyle/>
          <a:p>
            <a:endParaRPr lang="pt-B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lstStyle/>
          <a:p>
            <a:r>
              <a:t>Footer</a:t>
            </a:r>
          </a:p>
        </p:txBody>
      </p:sp>
      <p:sp>
        <p:nvSpPr>
          <p:cNvPr id="3" name="PlaceHolder 2"/>
          <p:cNvSpPr>
            <a:spLocks noGrp="1"/>
          </p:cNvSpPr>
          <p:nvPr>
            <p:ph type="sldNum" idx="5"/>
          </p:nvPr>
        </p:nvSpPr>
        <p:spPr/>
        <p:txBody>
          <a:bodyPr/>
          <a:lstStyle/>
          <a:p>
            <a:fld id="{9F05DA2C-B9FB-4270-99A9-76B1513AF4B0}" type="slidenum">
              <a:rPr/>
              <a:pPr/>
              <a:t>‹nº›</a:t>
            </a:fld>
            <a:endParaRPr/>
          </a:p>
        </p:txBody>
      </p:sp>
      <p:sp>
        <p:nvSpPr>
          <p:cNvPr id="4" name="PlaceHolder 3"/>
          <p:cNvSpPr>
            <a:spLocks noGrp="1"/>
          </p:cNvSpPr>
          <p:nvPr>
            <p:ph type="dt" idx="6"/>
          </p:nvPr>
        </p:nvSpPr>
        <p:spPr/>
        <p:txBody>
          <a:bodyPr/>
          <a:lstStyle/>
          <a:p>
            <a:endParaRPr lang="pt-B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49" name="PlaceHolder 2"/>
          <p:cNvSpPr>
            <a:spLocks noGrp="1"/>
          </p:cNvSpPr>
          <p:nvPr>
            <p:ph type="subTitle"/>
          </p:nvPr>
        </p:nvSpPr>
        <p:spPr>
          <a:xfrm>
            <a:off x="510840" y="1204920"/>
            <a:ext cx="9200880" cy="2986200"/>
          </a:xfrm>
          <a:prstGeom prst="rect">
            <a:avLst/>
          </a:prstGeom>
          <a:noFill/>
          <a:ln w="0">
            <a:noFill/>
          </a:ln>
        </p:spPr>
        <p:txBody>
          <a:bodyPr lIns="0" tIns="0" rIns="0" bIns="0" anchor="ctr">
            <a:noAutofit/>
          </a:bodyPr>
          <a:lstStyle/>
          <a:p>
            <a:pPr indent="0" algn="ctr">
              <a:buNone/>
            </a:pPr>
            <a:endParaRPr lang="pt-BR" sz="3200" b="0" strike="noStrike" spc="-1">
              <a:solidFill>
                <a:srgbClr val="000000"/>
              </a:solidFill>
              <a:latin typeface="Arial" panose="020B0604020202020204"/>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A30C41C0-7DBF-46B8-8068-86D7B5F24D2A}" type="slidenum">
              <a:rPr/>
              <a:pPr/>
              <a:t>‹nº›</a:t>
            </a:fld>
            <a:endParaRPr/>
          </a:p>
        </p:txBody>
      </p:sp>
      <p:sp>
        <p:nvSpPr>
          <p:cNvPr id="6" name="PlaceHolder 5"/>
          <p:cNvSpPr>
            <a:spLocks noGrp="1"/>
          </p:cNvSpPr>
          <p:nvPr>
            <p:ph type="dt" idx="6"/>
          </p:nvPr>
        </p:nvSpPr>
        <p:spPr/>
        <p:txBody>
          <a:bodyPr/>
          <a:lstStyle/>
          <a:p>
            <a:endParaRPr lang="pt-B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51" name="PlaceHolder 2"/>
          <p:cNvSpPr>
            <a:spLocks noGrp="1"/>
          </p:cNvSpPr>
          <p:nvPr>
            <p:ph/>
          </p:nvPr>
        </p:nvSpPr>
        <p:spPr>
          <a:xfrm>
            <a:off x="510840" y="1204920"/>
            <a:ext cx="9200880" cy="298620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7FFD474F-F054-439D-A495-4BD634D90812}" type="slidenum">
              <a:rPr/>
              <a:pPr/>
              <a:t>‹nº›</a:t>
            </a:fld>
            <a:endParaRPr/>
          </a:p>
        </p:txBody>
      </p:sp>
      <p:sp>
        <p:nvSpPr>
          <p:cNvPr id="6" name="PlaceHolder 5"/>
          <p:cNvSpPr>
            <a:spLocks noGrp="1"/>
          </p:cNvSpPr>
          <p:nvPr>
            <p:ph type="dt" idx="6"/>
          </p:nvPr>
        </p:nvSpPr>
        <p:spPr/>
        <p:txBody>
          <a:bodyPr/>
          <a:lstStyle/>
          <a:p>
            <a:endParaRPr lang="pt-B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53" name="PlaceHolder 2"/>
          <p:cNvSpPr>
            <a:spLocks noGrp="1"/>
          </p:cNvSpPr>
          <p:nvPr>
            <p:ph/>
          </p:nvPr>
        </p:nvSpPr>
        <p:spPr>
          <a:xfrm>
            <a:off x="510840" y="1204920"/>
            <a:ext cx="4489920" cy="298620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54" name="PlaceHolder 3"/>
          <p:cNvSpPr>
            <a:spLocks noGrp="1"/>
          </p:cNvSpPr>
          <p:nvPr>
            <p:ph/>
          </p:nvPr>
        </p:nvSpPr>
        <p:spPr>
          <a:xfrm>
            <a:off x="5225760" y="1204920"/>
            <a:ext cx="4489920" cy="298620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99E9B8C2-FE89-4797-AB1D-402D334E309A}" type="slidenum">
              <a:rPr/>
              <a:pPr/>
              <a:t>‹nº›</a:t>
            </a:fld>
            <a:endParaRPr/>
          </a:p>
        </p:txBody>
      </p:sp>
      <p:sp>
        <p:nvSpPr>
          <p:cNvPr id="7" name="PlaceHolder 6"/>
          <p:cNvSpPr>
            <a:spLocks noGrp="1"/>
          </p:cNvSpPr>
          <p:nvPr>
            <p:ph type="dt" idx="6"/>
          </p:nvPr>
        </p:nvSpPr>
        <p:spPr/>
        <p:txBody>
          <a:bodyPr/>
          <a:lstStyle/>
          <a:p>
            <a:endParaRPr lang="pt-B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3" name="PlaceHolder 2"/>
          <p:cNvSpPr>
            <a:spLocks noGrp="1"/>
          </p:cNvSpPr>
          <p:nvPr>
            <p:ph type="ftr" idx="4"/>
          </p:nvPr>
        </p:nvSpPr>
        <p:spPr/>
        <p:txBody>
          <a:bodyPr/>
          <a:lstStyle/>
          <a:p>
            <a:r>
              <a:t>Footer</a:t>
            </a:r>
          </a:p>
        </p:txBody>
      </p:sp>
      <p:sp>
        <p:nvSpPr>
          <p:cNvPr id="4" name="PlaceHolder 3"/>
          <p:cNvSpPr>
            <a:spLocks noGrp="1"/>
          </p:cNvSpPr>
          <p:nvPr>
            <p:ph type="sldNum" idx="5"/>
          </p:nvPr>
        </p:nvSpPr>
        <p:spPr/>
        <p:txBody>
          <a:bodyPr/>
          <a:lstStyle/>
          <a:p>
            <a:fld id="{90DAC7A5-E4C8-4A19-9697-7BCD88103886}" type="slidenum">
              <a:rPr/>
              <a:pPr/>
              <a:t>‹nº›</a:t>
            </a:fld>
            <a:endParaRPr/>
          </a:p>
        </p:txBody>
      </p:sp>
      <p:sp>
        <p:nvSpPr>
          <p:cNvPr id="5" name="PlaceHolder 4"/>
          <p:cNvSpPr>
            <a:spLocks noGrp="1"/>
          </p:cNvSpPr>
          <p:nvPr>
            <p:ph type="dt" idx="6"/>
          </p:nvPr>
        </p:nvSpPr>
        <p:spPr/>
        <p:txBody>
          <a:bodyPr/>
          <a:lstStyle/>
          <a:p>
            <a:endParaRPr lang="pt-B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510840" y="205200"/>
            <a:ext cx="9200880" cy="3984480"/>
          </a:xfrm>
          <a:prstGeom prst="rect">
            <a:avLst/>
          </a:prstGeom>
          <a:noFill/>
          <a:ln w="0">
            <a:noFill/>
          </a:ln>
        </p:spPr>
        <p:txBody>
          <a:bodyPr lIns="0" tIns="0" rIns="0" bIns="0" anchor="ctr">
            <a:noAutofit/>
          </a:bodyPr>
          <a:lstStyle/>
          <a:p>
            <a:pPr algn="ctr"/>
            <a:endParaRPr lang="pt-BR" sz="3200" b="0" strike="noStrike" spc="-1">
              <a:solidFill>
                <a:srgbClr val="000000"/>
              </a:solidFill>
              <a:latin typeface="Arial" panose="020B0604020202020204"/>
            </a:endParaRPr>
          </a:p>
        </p:txBody>
      </p:sp>
      <p:sp>
        <p:nvSpPr>
          <p:cNvPr id="3" name="PlaceHolder 2"/>
          <p:cNvSpPr>
            <a:spLocks noGrp="1"/>
          </p:cNvSpPr>
          <p:nvPr>
            <p:ph type="ftr" idx="4"/>
          </p:nvPr>
        </p:nvSpPr>
        <p:spPr/>
        <p:txBody>
          <a:bodyPr/>
          <a:lstStyle/>
          <a:p>
            <a:r>
              <a:t>Footer</a:t>
            </a:r>
          </a:p>
        </p:txBody>
      </p:sp>
      <p:sp>
        <p:nvSpPr>
          <p:cNvPr id="4" name="PlaceHolder 3"/>
          <p:cNvSpPr>
            <a:spLocks noGrp="1"/>
          </p:cNvSpPr>
          <p:nvPr>
            <p:ph type="sldNum" idx="5"/>
          </p:nvPr>
        </p:nvSpPr>
        <p:spPr/>
        <p:txBody>
          <a:bodyPr/>
          <a:lstStyle/>
          <a:p>
            <a:fld id="{9C6FB79F-069D-4E67-8E0E-14E9EFFE1941}" type="slidenum">
              <a:rPr/>
              <a:pPr/>
              <a:t>‹nº›</a:t>
            </a:fld>
            <a:endParaRPr/>
          </a:p>
        </p:txBody>
      </p:sp>
      <p:sp>
        <p:nvSpPr>
          <p:cNvPr id="5" name="PlaceHolder 4"/>
          <p:cNvSpPr>
            <a:spLocks noGrp="1"/>
          </p:cNvSpPr>
          <p:nvPr>
            <p:ph type="dt" idx="6"/>
          </p:nvPr>
        </p:nvSpPr>
        <p:spPr/>
        <p:txBody>
          <a:bodyPr/>
          <a:lstStyle/>
          <a:p>
            <a:endParaRPr lang="pt-B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58" name="PlaceHolder 2"/>
          <p:cNvSpPr>
            <a:spLocks noGrp="1"/>
          </p:cNvSpPr>
          <p:nvPr>
            <p:ph/>
          </p:nvPr>
        </p:nvSpPr>
        <p:spPr>
          <a:xfrm>
            <a:off x="51084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59" name="PlaceHolder 3"/>
          <p:cNvSpPr>
            <a:spLocks noGrp="1"/>
          </p:cNvSpPr>
          <p:nvPr>
            <p:ph/>
          </p:nvPr>
        </p:nvSpPr>
        <p:spPr>
          <a:xfrm>
            <a:off x="5225760" y="1204920"/>
            <a:ext cx="4489920" cy="298620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0" name="PlaceHolder 4"/>
          <p:cNvSpPr>
            <a:spLocks noGrp="1"/>
          </p:cNvSpPr>
          <p:nvPr>
            <p:ph/>
          </p:nvPr>
        </p:nvSpPr>
        <p:spPr>
          <a:xfrm>
            <a:off x="510840" y="276480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7CA58F0D-C308-4385-8B98-8A7E02ADD50A}" type="slidenum">
              <a:rPr/>
              <a:pPr/>
              <a:t>‹nº›</a:t>
            </a:fld>
            <a:endParaRPr/>
          </a:p>
        </p:txBody>
      </p:sp>
      <p:sp>
        <p:nvSpPr>
          <p:cNvPr id="8" name="PlaceHolder 7"/>
          <p:cNvSpPr>
            <a:spLocks noGrp="1"/>
          </p:cNvSpPr>
          <p:nvPr>
            <p:ph type="dt" idx="6"/>
          </p:nvPr>
        </p:nvSpPr>
        <p:spPr/>
        <p:txBody>
          <a:bodyPr/>
          <a:lstStyle/>
          <a:p>
            <a:endParaRPr lang="pt-B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62" name="PlaceHolder 2"/>
          <p:cNvSpPr>
            <a:spLocks noGrp="1"/>
          </p:cNvSpPr>
          <p:nvPr>
            <p:ph/>
          </p:nvPr>
        </p:nvSpPr>
        <p:spPr>
          <a:xfrm>
            <a:off x="510840" y="1204920"/>
            <a:ext cx="4489920" cy="298620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3" name="PlaceHolder 3"/>
          <p:cNvSpPr>
            <a:spLocks noGrp="1"/>
          </p:cNvSpPr>
          <p:nvPr>
            <p:ph/>
          </p:nvPr>
        </p:nvSpPr>
        <p:spPr>
          <a:xfrm>
            <a:off x="522576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4" name="PlaceHolder 4"/>
          <p:cNvSpPr>
            <a:spLocks noGrp="1"/>
          </p:cNvSpPr>
          <p:nvPr>
            <p:ph/>
          </p:nvPr>
        </p:nvSpPr>
        <p:spPr>
          <a:xfrm>
            <a:off x="5225760" y="276480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FC6A9FEC-C9E8-4723-9964-2260347AAE61}" type="slidenum">
              <a:rPr/>
              <a:pPr/>
              <a:t>‹nº›</a:t>
            </a:fld>
            <a:endParaRPr/>
          </a:p>
        </p:txBody>
      </p:sp>
      <p:sp>
        <p:nvSpPr>
          <p:cNvPr id="8" name="PlaceHolder 7"/>
          <p:cNvSpPr>
            <a:spLocks noGrp="1"/>
          </p:cNvSpPr>
          <p:nvPr>
            <p:ph type="dt" idx="6"/>
          </p:nvPr>
        </p:nvSpPr>
        <p:spPr/>
        <p:txBody>
          <a:bodyPr/>
          <a:lstStyle/>
          <a:p>
            <a:endParaRPr lang="pt-B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66" name="PlaceHolder 2"/>
          <p:cNvSpPr>
            <a:spLocks noGrp="1"/>
          </p:cNvSpPr>
          <p:nvPr>
            <p:ph/>
          </p:nvPr>
        </p:nvSpPr>
        <p:spPr>
          <a:xfrm>
            <a:off x="51084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7" name="PlaceHolder 3"/>
          <p:cNvSpPr>
            <a:spLocks noGrp="1"/>
          </p:cNvSpPr>
          <p:nvPr>
            <p:ph/>
          </p:nvPr>
        </p:nvSpPr>
        <p:spPr>
          <a:xfrm>
            <a:off x="522576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8" name="PlaceHolder 4"/>
          <p:cNvSpPr>
            <a:spLocks noGrp="1"/>
          </p:cNvSpPr>
          <p:nvPr>
            <p:ph/>
          </p:nvPr>
        </p:nvSpPr>
        <p:spPr>
          <a:xfrm>
            <a:off x="510840" y="2764800"/>
            <a:ext cx="920088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6334BC05-E84E-4EA3-8123-9D3C31C18039}" type="slidenum">
              <a:rPr/>
              <a:pPr/>
              <a:t>‹nº›</a:t>
            </a:fld>
            <a:endParaRPr/>
          </a:p>
        </p:txBody>
      </p:sp>
      <p:sp>
        <p:nvSpPr>
          <p:cNvPr id="8" name="PlaceHolder 7"/>
          <p:cNvSpPr>
            <a:spLocks noGrp="1"/>
          </p:cNvSpPr>
          <p:nvPr>
            <p:ph type="dt" idx="6"/>
          </p:nvPr>
        </p:nvSpPr>
        <p:spPr/>
        <p:txBody>
          <a:bodyPr/>
          <a:lstStyle/>
          <a:p>
            <a:endParaRPr lang="pt-B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70" name="PlaceHolder 2"/>
          <p:cNvSpPr>
            <a:spLocks noGrp="1"/>
          </p:cNvSpPr>
          <p:nvPr>
            <p:ph/>
          </p:nvPr>
        </p:nvSpPr>
        <p:spPr>
          <a:xfrm>
            <a:off x="510840" y="1204920"/>
            <a:ext cx="920088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71" name="PlaceHolder 3"/>
          <p:cNvSpPr>
            <a:spLocks noGrp="1"/>
          </p:cNvSpPr>
          <p:nvPr>
            <p:ph/>
          </p:nvPr>
        </p:nvSpPr>
        <p:spPr>
          <a:xfrm>
            <a:off x="510840" y="2764800"/>
            <a:ext cx="920088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BE4ABFC2-DD1A-4D53-9091-603C66E70D4E}" type="slidenum">
              <a:rPr/>
              <a:pPr/>
              <a:t>‹nº›</a:t>
            </a:fld>
            <a:endParaRPr/>
          </a:p>
        </p:txBody>
      </p:sp>
      <p:sp>
        <p:nvSpPr>
          <p:cNvPr id="7" name="PlaceHolder 6"/>
          <p:cNvSpPr>
            <a:spLocks noGrp="1"/>
          </p:cNvSpPr>
          <p:nvPr>
            <p:ph type="dt" idx="6"/>
          </p:nvPr>
        </p:nvSpPr>
        <p:spPr/>
        <p:txBody>
          <a:bodyPr/>
          <a:lstStyle/>
          <a:p>
            <a:endParaRPr lang="pt-B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73" name="PlaceHolder 2"/>
          <p:cNvSpPr>
            <a:spLocks noGrp="1"/>
          </p:cNvSpPr>
          <p:nvPr>
            <p:ph/>
          </p:nvPr>
        </p:nvSpPr>
        <p:spPr>
          <a:xfrm>
            <a:off x="51084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74" name="PlaceHolder 3"/>
          <p:cNvSpPr>
            <a:spLocks noGrp="1"/>
          </p:cNvSpPr>
          <p:nvPr>
            <p:ph/>
          </p:nvPr>
        </p:nvSpPr>
        <p:spPr>
          <a:xfrm>
            <a:off x="5225760" y="120492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75" name="PlaceHolder 4"/>
          <p:cNvSpPr>
            <a:spLocks noGrp="1"/>
          </p:cNvSpPr>
          <p:nvPr>
            <p:ph/>
          </p:nvPr>
        </p:nvSpPr>
        <p:spPr>
          <a:xfrm>
            <a:off x="510840" y="276480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76" name="PlaceHolder 5"/>
          <p:cNvSpPr>
            <a:spLocks noGrp="1"/>
          </p:cNvSpPr>
          <p:nvPr>
            <p:ph/>
          </p:nvPr>
        </p:nvSpPr>
        <p:spPr>
          <a:xfrm>
            <a:off x="5225760" y="2764800"/>
            <a:ext cx="448992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7" name="PlaceHolder 6"/>
          <p:cNvSpPr>
            <a:spLocks noGrp="1"/>
          </p:cNvSpPr>
          <p:nvPr>
            <p:ph type="ftr" idx="4"/>
          </p:nvPr>
        </p:nvSpPr>
        <p:spPr/>
        <p:txBody>
          <a:bodyPr/>
          <a:lstStyle/>
          <a:p>
            <a:r>
              <a:t>Footer</a:t>
            </a:r>
          </a:p>
        </p:txBody>
      </p:sp>
      <p:sp>
        <p:nvSpPr>
          <p:cNvPr id="8" name="PlaceHolder 7"/>
          <p:cNvSpPr>
            <a:spLocks noGrp="1"/>
          </p:cNvSpPr>
          <p:nvPr>
            <p:ph type="sldNum" idx="5"/>
          </p:nvPr>
        </p:nvSpPr>
        <p:spPr/>
        <p:txBody>
          <a:bodyPr/>
          <a:lstStyle/>
          <a:p>
            <a:fld id="{0AB93432-1F8F-4F6D-A506-5A42FD806549}" type="slidenum">
              <a:rPr/>
              <a:pPr/>
              <a:t>‹nº›</a:t>
            </a:fld>
            <a:endParaRPr/>
          </a:p>
        </p:txBody>
      </p:sp>
      <p:sp>
        <p:nvSpPr>
          <p:cNvPr id="9" name="PlaceHolder 8"/>
          <p:cNvSpPr>
            <a:spLocks noGrp="1"/>
          </p:cNvSpPr>
          <p:nvPr>
            <p:ph type="dt" idx="6"/>
          </p:nvPr>
        </p:nvSpPr>
        <p:spPr/>
        <p:txBody>
          <a:bodyPr/>
          <a:lstStyle/>
          <a:p>
            <a:endParaRPr lang="pt-B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endParaRPr lang="pt-BR" sz="4400" b="0" strike="noStrike" spc="-1">
              <a:solidFill>
                <a:srgbClr val="000000"/>
              </a:solidFill>
              <a:latin typeface="Arial" panose="020B0604020202020204"/>
            </a:endParaRPr>
          </a:p>
        </p:txBody>
      </p:sp>
      <p:sp>
        <p:nvSpPr>
          <p:cNvPr id="78" name="PlaceHolder 2"/>
          <p:cNvSpPr>
            <a:spLocks noGrp="1"/>
          </p:cNvSpPr>
          <p:nvPr>
            <p:ph/>
          </p:nvPr>
        </p:nvSpPr>
        <p:spPr>
          <a:xfrm>
            <a:off x="510840" y="120492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79" name="PlaceHolder 3"/>
          <p:cNvSpPr>
            <a:spLocks noGrp="1"/>
          </p:cNvSpPr>
          <p:nvPr>
            <p:ph/>
          </p:nvPr>
        </p:nvSpPr>
        <p:spPr>
          <a:xfrm>
            <a:off x="3621960" y="120492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80" name="PlaceHolder 4"/>
          <p:cNvSpPr>
            <a:spLocks noGrp="1"/>
          </p:cNvSpPr>
          <p:nvPr>
            <p:ph/>
          </p:nvPr>
        </p:nvSpPr>
        <p:spPr>
          <a:xfrm>
            <a:off x="6732720" y="120492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81" name="PlaceHolder 5"/>
          <p:cNvSpPr>
            <a:spLocks noGrp="1"/>
          </p:cNvSpPr>
          <p:nvPr>
            <p:ph/>
          </p:nvPr>
        </p:nvSpPr>
        <p:spPr>
          <a:xfrm>
            <a:off x="510840" y="276480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82" name="PlaceHolder 6"/>
          <p:cNvSpPr>
            <a:spLocks noGrp="1"/>
          </p:cNvSpPr>
          <p:nvPr>
            <p:ph/>
          </p:nvPr>
        </p:nvSpPr>
        <p:spPr>
          <a:xfrm>
            <a:off x="3621960" y="276480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83" name="PlaceHolder 7"/>
          <p:cNvSpPr>
            <a:spLocks noGrp="1"/>
          </p:cNvSpPr>
          <p:nvPr>
            <p:ph/>
          </p:nvPr>
        </p:nvSpPr>
        <p:spPr>
          <a:xfrm>
            <a:off x="6732720" y="2764800"/>
            <a:ext cx="2962440" cy="1424160"/>
          </a:xfrm>
          <a:prstGeom prst="rect">
            <a:avLst/>
          </a:prstGeom>
          <a:noFill/>
          <a:ln w="0">
            <a:noFill/>
          </a:ln>
        </p:spPr>
        <p:txBody>
          <a:bodyPr lIns="0" tIns="0" rIns="0" bIns="0" anchor="t">
            <a:normAutofit/>
          </a:bodyPr>
          <a:lstStyle/>
          <a:p>
            <a:pPr indent="0">
              <a:spcBef>
                <a:spcPts val="1415"/>
              </a:spcBef>
              <a:buNone/>
            </a:pPr>
            <a:endParaRPr lang="pt-BR" sz="3200" b="0" strike="noStrike" spc="-1">
              <a:solidFill>
                <a:srgbClr val="000000"/>
              </a:solidFill>
              <a:latin typeface="Arial" panose="020B0604020202020204"/>
            </a:endParaRPr>
          </a:p>
        </p:txBody>
      </p:sp>
      <p:sp>
        <p:nvSpPr>
          <p:cNvPr id="9" name="PlaceHolder 8"/>
          <p:cNvSpPr>
            <a:spLocks noGrp="1"/>
          </p:cNvSpPr>
          <p:nvPr>
            <p:ph type="ftr" idx="4"/>
          </p:nvPr>
        </p:nvSpPr>
        <p:spPr/>
        <p:txBody>
          <a:bodyPr/>
          <a:lstStyle/>
          <a:p>
            <a:r>
              <a:t>Footer</a:t>
            </a:r>
          </a:p>
        </p:txBody>
      </p:sp>
      <p:sp>
        <p:nvSpPr>
          <p:cNvPr id="10" name="PlaceHolder 9"/>
          <p:cNvSpPr>
            <a:spLocks noGrp="1"/>
          </p:cNvSpPr>
          <p:nvPr>
            <p:ph type="sldNum" idx="5"/>
          </p:nvPr>
        </p:nvSpPr>
        <p:spPr/>
        <p:txBody>
          <a:bodyPr/>
          <a:lstStyle/>
          <a:p>
            <a:fld id="{4D5FD0FB-3D4D-48E0-A5D4-A7CF7EF74815}" type="slidenum">
              <a:rPr/>
              <a:pPr/>
              <a:t>‹nº›</a:t>
            </a:fld>
            <a:endParaRPr/>
          </a:p>
        </p:txBody>
      </p:sp>
      <p:sp>
        <p:nvSpPr>
          <p:cNvPr id="11" name="PlaceHolder 10"/>
          <p:cNvSpPr>
            <a:spLocks noGrp="1"/>
          </p:cNvSpPr>
          <p:nvPr>
            <p:ph type="dt" idx="6"/>
          </p:nvPr>
        </p:nvSpPr>
        <p:spPr/>
        <p:txBody>
          <a:bodyPr/>
          <a:lstStyle/>
          <a:p>
            <a:endParaRPr lang="pt-B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1_Blank Slide">
    <p:bg>
      <p:bgPr>
        <a:solidFill>
          <a:schemeClr val="lt1"/>
        </a:solidFill>
        <a:effectLst/>
      </p:bgPr>
    </p:bg>
    <p:spTree>
      <p:nvGrpSpPr>
        <p:cNvPr id="1" name=""/>
        <p:cNvGrpSpPr/>
        <p:nvPr/>
      </p:nvGrpSpPr>
      <p:grpSpPr>
        <a:xfrm>
          <a:off x="0" y="0"/>
          <a:ext cx="0" cy="0"/>
          <a:chOff x="0" y="0"/>
          <a:chExt cx="0" cy="0"/>
        </a:xfrm>
      </p:grpSpPr>
      <p:pic>
        <p:nvPicPr>
          <p:cNvPr id="6" name="bg object 16"/>
          <p:cNvPicPr/>
          <p:nvPr/>
        </p:nvPicPr>
        <p:blipFill>
          <a:blip r:embed="rId2" cstate="print"/>
          <a:stretch/>
        </p:blipFill>
        <p:spPr>
          <a:xfrm>
            <a:off x="0" y="0"/>
            <a:ext cx="10221840" cy="5142240"/>
          </a:xfrm>
          <a:prstGeom prst="rect">
            <a:avLst/>
          </a:prstGeom>
          <a:noFill/>
          <a:ln w="0">
            <a:noFill/>
          </a:ln>
        </p:spPr>
      </p:pic>
      <p:sp>
        <p:nvSpPr>
          <p:cNvPr id="7" name="PlaceHolder 1"/>
          <p:cNvSpPr>
            <a:spLocks noGrp="1"/>
          </p:cNvSpPr>
          <p:nvPr>
            <p:ph type="ftr" idx="1"/>
          </p:nvPr>
        </p:nvSpPr>
        <p:spPr>
          <a:xfrm>
            <a:off x="3476160" y="4789440"/>
            <a:ext cx="3270600" cy="256320"/>
          </a:xfrm>
          <a:prstGeom prst="rect">
            <a:avLst/>
          </a:prstGeom>
          <a:noFill/>
          <a:ln w="0">
            <a:noFill/>
          </a:ln>
        </p:spPr>
        <p:txBody>
          <a:bodyPr lIns="0" tIns="0" rIns="0" bIns="0" anchor="t">
            <a:noAutofit/>
          </a:bodyPr>
          <a:lstStyle>
            <a:lvl1pPr indent="0" algn="ctr" defTabSz="914400">
              <a:lnSpc>
                <a:spcPct val="100000"/>
              </a:lnSpc>
              <a:buNone/>
              <a:tabLst>
                <a:tab pos="0" algn="l"/>
              </a:tabLst>
              <a:defRPr lang="pt-BR" sz="1400" b="0" u="none" strike="noStrike">
                <a:solidFill>
                  <a:srgbClr val="000000"/>
                </a:solidFill>
                <a:effectLst/>
                <a:uFillTx/>
                <a:latin typeface="Times New Roman"/>
                <a:ea typeface="DejaVu Sans"/>
              </a:defRPr>
            </a:lvl1pPr>
          </a:lstStyle>
          <a:p>
            <a:pPr indent="0" algn="ctr" defTabSz="914400">
              <a:lnSpc>
                <a:spcPct val="100000"/>
              </a:lnSpc>
              <a:buNone/>
              <a:tabLst>
                <a:tab pos="0" algn="l"/>
              </a:tabLst>
            </a:pPr>
            <a:r>
              <a:rPr lang="pt-BR" sz="1400" b="0" u="none" strike="noStrike">
                <a:solidFill>
                  <a:srgbClr val="000000"/>
                </a:solidFill>
                <a:effectLst/>
                <a:uFillTx/>
                <a:latin typeface="Times New Roman"/>
                <a:ea typeface="DejaVu Sans"/>
              </a:rPr>
              <a:t> </a:t>
            </a:r>
            <a:endParaRPr lang="pt-BR" sz="1400" b="0" u="none" strike="noStrike">
              <a:solidFill>
                <a:srgbClr val="000000"/>
              </a:solidFill>
              <a:effectLst/>
              <a:uFillTx/>
              <a:latin typeface="Times New Roman"/>
            </a:endParaRPr>
          </a:p>
        </p:txBody>
      </p:sp>
      <p:sp>
        <p:nvSpPr>
          <p:cNvPr id="2" name="PlaceHolder 2"/>
          <p:cNvSpPr>
            <a:spLocks noGrp="1"/>
          </p:cNvSpPr>
          <p:nvPr>
            <p:ph type="sldNum" idx="2"/>
          </p:nvPr>
        </p:nvSpPr>
        <p:spPr>
          <a:xfrm>
            <a:off x="7360920" y="4789440"/>
            <a:ext cx="2350440" cy="256320"/>
          </a:xfrm>
          <a:prstGeom prst="rect">
            <a:avLst/>
          </a:prstGeom>
          <a:noFill/>
          <a:ln w="0">
            <a:noFill/>
          </a:ln>
        </p:spPr>
        <p:txBody>
          <a:bodyPr lIns="0" tIns="0" rIns="0" bIns="0" anchor="t">
            <a:noAutofit/>
          </a:bodyPr>
          <a:lstStyle>
            <a:lvl1pPr indent="0" defTabSz="914400">
              <a:lnSpc>
                <a:spcPct val="100000"/>
              </a:lnSpc>
              <a:buNone/>
              <a:tabLst>
                <a:tab pos="0" algn="l"/>
              </a:tabLst>
              <a:defRPr lang="pt-BR" sz="1800" b="0" u="none" strike="noStrike">
                <a:solidFill>
                  <a:srgbClr val="000000"/>
                </a:solidFill>
                <a:effectLst/>
                <a:uFillTx/>
                <a:latin typeface="Calibri"/>
                <a:ea typeface="DejaVu Sans"/>
              </a:defRPr>
            </a:lvl1pPr>
          </a:lstStyle>
          <a:p>
            <a:pPr indent="0" defTabSz="914400">
              <a:lnSpc>
                <a:spcPct val="100000"/>
              </a:lnSpc>
              <a:buNone/>
              <a:tabLst>
                <a:tab pos="0" algn="l"/>
              </a:tabLst>
            </a:pPr>
            <a:fld id="{691E0312-EB48-481D-A16D-D5F8D61ACCBF}" type="slidenum">
              <a:rPr lang="pt-BR" sz="1800" b="0" u="none" strike="noStrike">
                <a:solidFill>
                  <a:srgbClr val="000000"/>
                </a:solidFill>
                <a:effectLst/>
                <a:uFillTx/>
                <a:latin typeface="Calibri"/>
                <a:ea typeface="DejaVu Sans"/>
              </a:rPr>
              <a:pPr indent="0" defTabSz="914400">
                <a:lnSpc>
                  <a:spcPct val="100000"/>
                </a:lnSpc>
                <a:buNone/>
                <a:tabLst>
                  <a:tab pos="0" algn="l"/>
                </a:tabLst>
              </a:pPr>
              <a:t>‹nº›</a:t>
            </a:fld>
            <a:endParaRPr lang="pt-BR" sz="1800" b="0" u="none" strike="noStrike">
              <a:solidFill>
                <a:srgbClr val="000000"/>
              </a:solidFill>
              <a:effectLst/>
              <a:uFillTx/>
              <a:latin typeface="Times New Roman"/>
            </a:endParaRPr>
          </a:p>
        </p:txBody>
      </p:sp>
      <p:sp>
        <p:nvSpPr>
          <p:cNvPr id="3" name="PlaceHolder 3"/>
          <p:cNvSpPr>
            <a:spLocks noGrp="1"/>
          </p:cNvSpPr>
          <p:nvPr>
            <p:ph type="dt" idx="3"/>
          </p:nvPr>
        </p:nvSpPr>
        <p:spPr>
          <a:xfrm>
            <a:off x="511200" y="4789440"/>
            <a:ext cx="2350440" cy="256320"/>
          </a:xfrm>
          <a:prstGeom prst="rect">
            <a:avLst/>
          </a:prstGeom>
          <a:noFill/>
          <a:ln w="0">
            <a:noFill/>
          </a:ln>
        </p:spPr>
        <p:txBody>
          <a:bodyPr lIns="0" tIns="0" rIns="0" bIns="0" anchor="t">
            <a:noAutofit/>
          </a:bodyPr>
          <a:lstStyle>
            <a:lvl1pPr indent="0">
              <a:buNone/>
              <a:defRPr lang="pt-BR" sz="1400" b="0" u="none" strike="noStrike">
                <a:solidFill>
                  <a:srgbClr val="000000"/>
                </a:solidFill>
                <a:effectLst/>
                <a:uFillTx/>
                <a:latin typeface="Times New Roman"/>
              </a:defRPr>
            </a:lvl1pPr>
          </a:lstStyle>
          <a:p>
            <a:pPr indent="0">
              <a:buNone/>
            </a:pPr>
            <a:r>
              <a:rPr lang="pt-BR" sz="1400" b="0" u="none" strike="noStrike">
                <a:solidFill>
                  <a:srgbClr val="000000"/>
                </a:solidFill>
                <a:effectLst/>
                <a:uFillTx/>
                <a:latin typeface="Times New Roman"/>
              </a:rPr>
              <a:t> </a:t>
            </a:r>
          </a:p>
        </p:txBody>
      </p:sp>
      <p:sp>
        <p:nvSpPr>
          <p:cNvPr id="4" name="PlaceHolder 4"/>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buNone/>
            </a:pPr>
            <a:r>
              <a:rPr lang="pt-BR" sz="1800" b="0" u="none" strike="noStrike">
                <a:solidFill>
                  <a:schemeClr val="dk1"/>
                </a:solidFill>
                <a:effectLst/>
                <a:uFillTx/>
                <a:latin typeface="Arial"/>
              </a:rPr>
              <a:t>Clique para editar o formato do texto do título</a:t>
            </a:r>
          </a:p>
        </p:txBody>
      </p:sp>
      <p:sp>
        <p:nvSpPr>
          <p:cNvPr id="5" name="PlaceHolder 5"/>
          <p:cNvSpPr>
            <a:spLocks noGrp="1"/>
          </p:cNvSpPr>
          <p:nvPr>
            <p:ph type="body"/>
          </p:nvPr>
        </p:nvSpPr>
        <p:spPr>
          <a:xfrm>
            <a:off x="510840" y="1204920"/>
            <a:ext cx="9200880" cy="298620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pt-BR" sz="1800" b="0" u="none" strike="noStrike">
                <a:solidFill>
                  <a:schemeClr val="dk1"/>
                </a:solidFill>
                <a:effectLst/>
                <a:uFillTx/>
                <a:latin typeface="Arial"/>
              </a:rPr>
              <a:t>Clique para editar o formato de texto dos tópicos</a:t>
            </a:r>
          </a:p>
          <a:p>
            <a:pPr marL="864000" lvl="1" indent="-324000">
              <a:spcBef>
                <a:spcPts val="1134"/>
              </a:spcBef>
              <a:buClr>
                <a:srgbClr val="000000"/>
              </a:buClr>
              <a:buSzPct val="75000"/>
              <a:buFont typeface="Symbol" charset="2"/>
              <a:buChar char=""/>
            </a:pPr>
            <a:r>
              <a:rPr lang="pt-BR" sz="1800" b="0" u="none" strike="noStrike">
                <a:solidFill>
                  <a:schemeClr val="dk1"/>
                </a:solidFill>
                <a:effectLst/>
                <a:uFillTx/>
                <a:latin typeface="Arial"/>
              </a:rPr>
              <a:t>2.º nível de tópicos</a:t>
            </a:r>
          </a:p>
          <a:p>
            <a:pPr marL="1296000" lvl="2" indent="-288000">
              <a:spcBef>
                <a:spcPts val="850"/>
              </a:spcBef>
              <a:buClr>
                <a:srgbClr val="000000"/>
              </a:buClr>
              <a:buSzPct val="45000"/>
              <a:buFont typeface="Wingdings" charset="2"/>
              <a:buChar char=""/>
            </a:pPr>
            <a:r>
              <a:rPr lang="pt-BR" sz="1800" b="0" u="none" strike="noStrike">
                <a:solidFill>
                  <a:schemeClr val="dk1"/>
                </a:solidFill>
                <a:effectLst/>
                <a:uFillTx/>
                <a:latin typeface="Arial"/>
              </a:rPr>
              <a:t>3.º nível de tópicos</a:t>
            </a:r>
          </a:p>
          <a:p>
            <a:pPr marL="1728000" lvl="3" indent="-216000">
              <a:spcBef>
                <a:spcPts val="567"/>
              </a:spcBef>
              <a:buClr>
                <a:srgbClr val="000000"/>
              </a:buClr>
              <a:buSzPct val="75000"/>
              <a:buFont typeface="Symbol" charset="2"/>
              <a:buChar char=""/>
            </a:pPr>
            <a:r>
              <a:rPr lang="pt-BR" sz="1800" b="0" u="none" strike="noStrike">
                <a:solidFill>
                  <a:schemeClr val="dk1"/>
                </a:solidFill>
                <a:effectLst/>
                <a:uFillTx/>
                <a:latin typeface="Arial"/>
              </a:rPr>
              <a:t>4.º nível de tópicos</a:t>
            </a:r>
          </a:p>
          <a:p>
            <a:pPr marL="2160000" lvl="4" indent="-216000">
              <a:spcBef>
                <a:spcPts val="283"/>
              </a:spcBef>
              <a:buClr>
                <a:srgbClr val="000000"/>
              </a:buClr>
              <a:buSzPct val="45000"/>
              <a:buFont typeface="Wingdings" charset="2"/>
              <a:buChar char=""/>
            </a:pPr>
            <a:r>
              <a:rPr lang="pt-BR" sz="2000" b="0" u="none" strike="noStrike">
                <a:solidFill>
                  <a:schemeClr val="dk1"/>
                </a:solidFill>
                <a:effectLst/>
                <a:uFillTx/>
                <a:latin typeface="Arial"/>
              </a:rPr>
              <a:t>5.º nível de tópicos</a:t>
            </a:r>
          </a:p>
          <a:p>
            <a:pPr marL="2592000" lvl="5" indent="-216000">
              <a:spcBef>
                <a:spcPts val="283"/>
              </a:spcBef>
              <a:buClr>
                <a:srgbClr val="000000"/>
              </a:buClr>
              <a:buSzPct val="45000"/>
              <a:buFont typeface="Wingdings" charset="2"/>
              <a:buChar char=""/>
            </a:pPr>
            <a:r>
              <a:rPr lang="pt-BR" sz="2000" b="0" u="none" strike="noStrike">
                <a:solidFill>
                  <a:schemeClr val="dk1"/>
                </a:solidFill>
                <a:effectLst/>
                <a:uFillTx/>
                <a:latin typeface="Arial"/>
              </a:rPr>
              <a:t>6.º nível de tópicos</a:t>
            </a:r>
          </a:p>
          <a:p>
            <a:pPr marL="3024000" lvl="6" indent="-216000">
              <a:spcBef>
                <a:spcPts val="283"/>
              </a:spcBef>
              <a:buClr>
                <a:srgbClr val="000000"/>
              </a:buClr>
              <a:buSzPct val="45000"/>
              <a:buFont typeface="Wingdings" charset="2"/>
              <a:buChar char=""/>
            </a:pPr>
            <a:r>
              <a:rPr lang="pt-BR" sz="2000" b="0" u="none" strike="noStrike">
                <a:solidFill>
                  <a:schemeClr val="dk1"/>
                </a:solidFill>
                <a:effectLst/>
                <a:uFillTx/>
                <a:latin typeface="Arial"/>
              </a:rPr>
              <a:t>7.º nível de tópicos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bg object 16"/>
          <p:cNvPicPr/>
          <p:nvPr/>
        </p:nvPicPr>
        <p:blipFill>
          <a:blip r:embed="rId14" cstate="print"/>
          <a:stretch>
            <a:fillRect/>
          </a:stretch>
        </p:blipFill>
        <p:spPr>
          <a:xfrm>
            <a:off x="0" y="0"/>
            <a:ext cx="10216440" cy="5136840"/>
          </a:xfrm>
          <a:prstGeom prst="rect">
            <a:avLst/>
          </a:prstGeom>
          <a:ln w="0">
            <a:noFill/>
          </a:ln>
        </p:spPr>
      </p:pic>
      <p:sp>
        <p:nvSpPr>
          <p:cNvPr id="2" name="PlaceHolder 1"/>
          <p:cNvSpPr>
            <a:spLocks noGrp="1"/>
          </p:cNvSpPr>
          <p:nvPr>
            <p:ph type="ftr" idx="1"/>
          </p:nvPr>
        </p:nvSpPr>
        <p:spPr>
          <a:xfrm>
            <a:off x="3476160" y="4789440"/>
            <a:ext cx="3265200" cy="250920"/>
          </a:xfrm>
          <a:prstGeom prst="rect">
            <a:avLst/>
          </a:prstGeom>
          <a:noFill/>
          <a:ln w="0">
            <a:noFill/>
          </a:ln>
        </p:spPr>
        <p:txBody>
          <a:bodyPr lIns="0" tIns="0" rIns="0" bIns="0" anchor="t">
            <a:noAutofit/>
          </a:bodyPr>
          <a:lstStyle>
            <a:lvl1pPr indent="0" algn="ctr">
              <a:lnSpc>
                <a:spcPct val="100000"/>
              </a:lnSpc>
              <a:buNone/>
              <a:tabLst>
                <a:tab pos="0" algn="l"/>
              </a:tabLst>
              <a:defRPr lang="pt-BR" sz="1400" b="0" strike="noStrike" spc="-1">
                <a:solidFill>
                  <a:srgbClr val="000000"/>
                </a:solidFill>
                <a:latin typeface="Times New Roman" panose="02020603050405020304"/>
                <a:ea typeface="DejaVu Sans" panose="020B0603030804020204"/>
              </a:defRPr>
            </a:lvl1pPr>
          </a:lstStyle>
          <a:p>
            <a:pPr indent="0" algn="ctr">
              <a:lnSpc>
                <a:spcPct val="100000"/>
              </a:lnSpc>
              <a:buNone/>
              <a:tabLst>
                <a:tab pos="0" algn="l"/>
              </a:tabLst>
            </a:pPr>
            <a:r>
              <a:rPr lang="pt-BR" sz="1400" b="0" strike="noStrike" spc="-1">
                <a:solidFill>
                  <a:srgbClr val="000000"/>
                </a:solidFill>
                <a:latin typeface="Times New Roman" panose="02020603050405020304"/>
                <a:ea typeface="DejaVu Sans" panose="020B0603030804020204"/>
              </a:rPr>
              <a:t>&lt;rodapé&gt;</a:t>
            </a:r>
            <a:endParaRPr lang="pt-BR" sz="1400" b="0" strike="noStrike" spc="-1">
              <a:solidFill>
                <a:srgbClr val="000000"/>
              </a:solidFill>
              <a:latin typeface="Times New Roman" panose="02020603050405020304"/>
            </a:endParaRPr>
          </a:p>
        </p:txBody>
      </p:sp>
      <p:sp>
        <p:nvSpPr>
          <p:cNvPr id="3" name="PlaceHolder 2"/>
          <p:cNvSpPr>
            <a:spLocks noGrp="1"/>
          </p:cNvSpPr>
          <p:nvPr>
            <p:ph type="sldNum" idx="2"/>
          </p:nvPr>
        </p:nvSpPr>
        <p:spPr>
          <a:xfrm>
            <a:off x="7360920" y="4789440"/>
            <a:ext cx="2345040" cy="250920"/>
          </a:xfrm>
          <a:prstGeom prst="rect">
            <a:avLst/>
          </a:prstGeom>
          <a:noFill/>
          <a:ln w="0">
            <a:noFill/>
          </a:ln>
        </p:spPr>
        <p:txBody>
          <a:bodyPr lIns="0" tIns="0" rIns="0" bIns="0" anchor="t">
            <a:noAutofit/>
          </a:bodyPr>
          <a:lstStyle>
            <a:lvl1pPr indent="0" algn="r">
              <a:lnSpc>
                <a:spcPct val="100000"/>
              </a:lnSpc>
              <a:buNone/>
              <a:tabLst>
                <a:tab pos="0" algn="l"/>
              </a:tabLst>
              <a:defRPr lang="pt-BR" sz="1800" b="0" strike="noStrike" spc="-1">
                <a:solidFill>
                  <a:srgbClr val="B2B2B2"/>
                </a:solidFill>
                <a:latin typeface="Calibri" panose="020F0502020204030204"/>
                <a:ea typeface="DejaVu Sans" panose="020B0603030804020204"/>
              </a:defRPr>
            </a:lvl1pPr>
          </a:lstStyle>
          <a:p>
            <a:pPr indent="0" algn="r">
              <a:lnSpc>
                <a:spcPct val="100000"/>
              </a:lnSpc>
              <a:buNone/>
              <a:tabLst>
                <a:tab pos="0" algn="l"/>
              </a:tabLst>
            </a:pPr>
            <a:fld id="{90683C71-3722-493E-8AD2-D4E2E947B5C0}" type="slidenum">
              <a:rPr lang="pt-BR" sz="1800" b="0" strike="noStrike" spc="-1">
                <a:solidFill>
                  <a:srgbClr val="B2B2B2"/>
                </a:solidFill>
                <a:latin typeface="Calibri" panose="020F0502020204030204"/>
                <a:ea typeface="DejaVu Sans" panose="020B0603030804020204"/>
              </a:rPr>
              <a:pPr indent="0" algn="r">
                <a:lnSpc>
                  <a:spcPct val="100000"/>
                </a:lnSpc>
                <a:buNone/>
                <a:tabLst>
                  <a:tab pos="0" algn="l"/>
                </a:tabLst>
              </a:pPr>
              <a:t>‹nº›</a:t>
            </a:fld>
            <a:endParaRPr lang="pt-BR" sz="1800" b="0" strike="noStrike" spc="-1">
              <a:solidFill>
                <a:srgbClr val="000000"/>
              </a:solidFill>
              <a:latin typeface="Times New Roman" panose="02020603050405020304"/>
            </a:endParaRPr>
          </a:p>
        </p:txBody>
      </p:sp>
      <p:sp>
        <p:nvSpPr>
          <p:cNvPr id="4" name="PlaceHolder 3"/>
          <p:cNvSpPr>
            <a:spLocks noGrp="1"/>
          </p:cNvSpPr>
          <p:nvPr>
            <p:ph type="dt" idx="3"/>
          </p:nvPr>
        </p:nvSpPr>
        <p:spPr>
          <a:xfrm>
            <a:off x="511200" y="4789440"/>
            <a:ext cx="2345040" cy="250920"/>
          </a:xfrm>
          <a:prstGeom prst="rect">
            <a:avLst/>
          </a:prstGeom>
          <a:noFill/>
          <a:ln w="0">
            <a:noFill/>
          </a:ln>
        </p:spPr>
        <p:txBody>
          <a:bodyPr lIns="0" tIns="0" rIns="0" bIns="0" anchor="t">
            <a:noAutofit/>
          </a:bodyPr>
          <a:lstStyle>
            <a:lvl1pPr indent="0">
              <a:buNone/>
              <a:defRPr lang="pt-BR" sz="1400" b="0" strike="noStrike" spc="-1">
                <a:solidFill>
                  <a:srgbClr val="000000"/>
                </a:solidFill>
                <a:latin typeface="Times New Roman" panose="02020603050405020304"/>
              </a:defRPr>
            </a:lvl1pPr>
          </a:lstStyle>
          <a:p>
            <a:pPr indent="0">
              <a:buNone/>
            </a:pPr>
            <a:r>
              <a:rPr lang="pt-BR" sz="1400" b="0" strike="noStrike" spc="-1">
                <a:solidFill>
                  <a:srgbClr val="000000"/>
                </a:solidFill>
                <a:latin typeface="Times New Roman" panose="02020603050405020304"/>
              </a:rPr>
              <a:t>&lt;data/hora&gt;</a:t>
            </a:r>
          </a:p>
        </p:txBody>
      </p:sp>
      <p:sp>
        <p:nvSpPr>
          <p:cNvPr id="5" name="PlaceHolder 4"/>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r>
              <a:rPr lang="pt-BR" sz="4400" b="0" strike="noStrike" spc="-1">
                <a:solidFill>
                  <a:srgbClr val="000000"/>
                </a:solidFill>
                <a:latin typeface="Arial" panose="020B0604020202020204"/>
              </a:rPr>
              <a:t>Clique para editar o formato do texto do título</a:t>
            </a:r>
          </a:p>
        </p:txBody>
      </p:sp>
      <p:sp>
        <p:nvSpPr>
          <p:cNvPr id="6" name="PlaceHolder 5"/>
          <p:cNvSpPr>
            <a:spLocks noGrp="1"/>
          </p:cNvSpPr>
          <p:nvPr>
            <p:ph type="body"/>
          </p:nvPr>
        </p:nvSpPr>
        <p:spPr>
          <a:xfrm>
            <a:off x="510840" y="1204920"/>
            <a:ext cx="9200880" cy="2986200"/>
          </a:xfrm>
          <a:prstGeom prst="rect">
            <a:avLst/>
          </a:prstGeom>
          <a:noFill/>
          <a:ln w="0">
            <a:noFill/>
          </a:ln>
        </p:spPr>
        <p:txBody>
          <a:bodyPr lIns="0" tIns="0" rIns="0" bIns="0" anchor="t">
            <a:normAutofit fontScale="96000"/>
          </a:bodyPr>
          <a:lstStyle/>
          <a:p>
            <a:pPr marL="414655" indent="-311150">
              <a:spcBef>
                <a:spcPts val="1415"/>
              </a:spcBef>
              <a:buClr>
                <a:srgbClr val="000000"/>
              </a:buClr>
              <a:buSzPct val="45000"/>
              <a:buFont typeface="Wingdings" panose="05000000000000000000" pitchFamily="2" charset="2"/>
              <a:buChar char=""/>
            </a:pPr>
            <a:r>
              <a:rPr lang="pt-BR" sz="3200" b="0" strike="noStrike" spc="-1">
                <a:solidFill>
                  <a:srgbClr val="000000"/>
                </a:solidFill>
                <a:latin typeface="Arial" panose="020B0604020202020204"/>
              </a:rPr>
              <a:t>Clique para editar o formato do texto da estrutura de tópicos</a:t>
            </a:r>
          </a:p>
          <a:p>
            <a:pPr marL="829310" lvl="1" indent="-311150">
              <a:spcBef>
                <a:spcPts val="1135"/>
              </a:spcBef>
              <a:buClr>
                <a:srgbClr val="000000"/>
              </a:buClr>
              <a:buSzPct val="75000"/>
              <a:buFont typeface="Symbol" panose="05050102010706020507" charset="2"/>
              <a:buChar char=""/>
            </a:pPr>
            <a:r>
              <a:rPr lang="pt-BR" sz="2800" b="0" strike="noStrike" spc="-1">
                <a:solidFill>
                  <a:srgbClr val="000000"/>
                </a:solidFill>
                <a:latin typeface="Arial" panose="020B0604020202020204"/>
              </a:rPr>
              <a:t>2.º nível da estrutura de tópicos</a:t>
            </a:r>
          </a:p>
          <a:p>
            <a:pPr marL="1243965" lvl="2" indent="-276225">
              <a:spcBef>
                <a:spcPts val="850"/>
              </a:spcBef>
              <a:buClr>
                <a:srgbClr val="000000"/>
              </a:buClr>
              <a:buSzPct val="45000"/>
              <a:buFont typeface="Wingdings" panose="05000000000000000000" pitchFamily="2" charset="2"/>
              <a:buChar char=""/>
            </a:pPr>
            <a:r>
              <a:rPr lang="pt-BR" sz="2400" b="0" strike="noStrike" spc="-1">
                <a:solidFill>
                  <a:srgbClr val="000000"/>
                </a:solidFill>
                <a:latin typeface="Arial" panose="020B0604020202020204"/>
              </a:rPr>
              <a:t>3.º nível da estrutura de tópicos</a:t>
            </a:r>
          </a:p>
          <a:p>
            <a:pPr marL="1658620" lvl="3" indent="-207645">
              <a:spcBef>
                <a:spcPts val="565"/>
              </a:spcBef>
              <a:buClr>
                <a:srgbClr val="000000"/>
              </a:buClr>
              <a:buSzPct val="75000"/>
              <a:buFont typeface="Symbol" panose="05050102010706020507" charset="2"/>
              <a:buChar char=""/>
            </a:pPr>
            <a:r>
              <a:rPr lang="pt-BR" sz="2000" b="0" strike="noStrike" spc="-1">
                <a:solidFill>
                  <a:srgbClr val="000000"/>
                </a:solidFill>
                <a:latin typeface="Arial" panose="020B0604020202020204"/>
              </a:rPr>
              <a:t>4.º nível da estrutura de tópicos</a:t>
            </a:r>
          </a:p>
          <a:p>
            <a:pPr marL="2073910" lvl="4" indent="-207645">
              <a:spcBef>
                <a:spcPts val="285"/>
              </a:spcBef>
              <a:buClr>
                <a:srgbClr val="000000"/>
              </a:buClr>
              <a:buSzPct val="45000"/>
              <a:buFont typeface="Wingdings" panose="05000000000000000000" pitchFamily="2" charset="2"/>
              <a:buChar char=""/>
            </a:pPr>
            <a:r>
              <a:rPr lang="pt-BR" sz="2000" b="0" strike="noStrike" spc="-1">
                <a:solidFill>
                  <a:srgbClr val="000000"/>
                </a:solidFill>
                <a:latin typeface="Arial" panose="020B0604020202020204"/>
              </a:rPr>
              <a:t>5.º nível da estrutura de tópicos</a:t>
            </a:r>
          </a:p>
          <a:p>
            <a:pPr marL="2488565" lvl="5" indent="-207645">
              <a:spcBef>
                <a:spcPts val="285"/>
              </a:spcBef>
              <a:buClr>
                <a:srgbClr val="000000"/>
              </a:buClr>
              <a:buSzPct val="45000"/>
              <a:buFont typeface="Wingdings" panose="05000000000000000000" pitchFamily="2" charset="2"/>
              <a:buChar char=""/>
            </a:pPr>
            <a:r>
              <a:rPr lang="pt-BR" sz="2000" b="0" strike="noStrike" spc="-1">
                <a:solidFill>
                  <a:srgbClr val="000000"/>
                </a:solidFill>
                <a:latin typeface="Arial" panose="020B0604020202020204"/>
              </a:rPr>
              <a:t>6.º nível da estrutura de tópicos</a:t>
            </a:r>
          </a:p>
          <a:p>
            <a:pPr marL="2903220" lvl="6" indent="-207645">
              <a:spcBef>
                <a:spcPts val="285"/>
              </a:spcBef>
              <a:buClr>
                <a:srgbClr val="000000"/>
              </a:buClr>
              <a:buSzPct val="45000"/>
              <a:buFont typeface="Wingdings" panose="05000000000000000000" pitchFamily="2" charset="2"/>
              <a:buChar char=""/>
            </a:pPr>
            <a:r>
              <a:rPr lang="pt-BR" sz="2000" b="0" strike="noStrike" spc="-1">
                <a:solidFill>
                  <a:srgbClr val="000000"/>
                </a:solidFill>
                <a:latin typeface="Arial" panose="020B0604020202020204"/>
              </a:rPr>
              <a:t>7.º nível da estrutura de tópicos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2" name="bg object 16"/>
          <p:cNvPicPr/>
          <p:nvPr/>
        </p:nvPicPr>
        <p:blipFill>
          <a:blip r:embed="rId16" cstate="print"/>
          <a:stretch>
            <a:fillRect/>
          </a:stretch>
        </p:blipFill>
        <p:spPr>
          <a:xfrm>
            <a:off x="0" y="0"/>
            <a:ext cx="10216440" cy="5136840"/>
          </a:xfrm>
          <a:prstGeom prst="rect">
            <a:avLst/>
          </a:prstGeom>
          <a:ln w="0">
            <a:noFill/>
          </a:ln>
        </p:spPr>
      </p:pic>
      <p:sp>
        <p:nvSpPr>
          <p:cNvPr id="43" name="PlaceHolder 1"/>
          <p:cNvSpPr>
            <a:spLocks noGrp="1"/>
          </p:cNvSpPr>
          <p:nvPr>
            <p:ph type="ftr" idx="4"/>
          </p:nvPr>
        </p:nvSpPr>
        <p:spPr>
          <a:xfrm>
            <a:off x="3476160" y="4789440"/>
            <a:ext cx="3265200" cy="250920"/>
          </a:xfrm>
          <a:prstGeom prst="rect">
            <a:avLst/>
          </a:prstGeom>
          <a:noFill/>
          <a:ln w="0">
            <a:noFill/>
          </a:ln>
        </p:spPr>
        <p:txBody>
          <a:bodyPr lIns="0" tIns="0" rIns="0" bIns="0" anchor="t">
            <a:noAutofit/>
          </a:bodyPr>
          <a:lstStyle>
            <a:lvl1pPr indent="0" algn="ctr">
              <a:lnSpc>
                <a:spcPct val="100000"/>
              </a:lnSpc>
              <a:buNone/>
              <a:tabLst>
                <a:tab pos="0" algn="l"/>
              </a:tabLst>
              <a:defRPr lang="pt-BR" sz="1400" b="0" strike="noStrike" spc="-1">
                <a:solidFill>
                  <a:srgbClr val="000000"/>
                </a:solidFill>
                <a:latin typeface="Times New Roman" panose="02020603050405020304"/>
                <a:ea typeface="DejaVu Sans" panose="020B0603030804020204"/>
              </a:defRPr>
            </a:lvl1pPr>
          </a:lstStyle>
          <a:p>
            <a:pPr indent="0" algn="ctr">
              <a:lnSpc>
                <a:spcPct val="100000"/>
              </a:lnSpc>
              <a:buNone/>
              <a:tabLst>
                <a:tab pos="0" algn="l"/>
              </a:tabLst>
            </a:pPr>
            <a:r>
              <a:rPr lang="pt-BR" sz="1400" b="0" strike="noStrike" spc="-1">
                <a:solidFill>
                  <a:srgbClr val="000000"/>
                </a:solidFill>
                <a:latin typeface="Times New Roman" panose="02020603050405020304"/>
                <a:ea typeface="DejaVu Sans" panose="020B0603030804020204"/>
              </a:rPr>
              <a:t>&lt;rodapé&gt;</a:t>
            </a:r>
            <a:endParaRPr lang="pt-BR" sz="1400" b="0" strike="noStrike" spc="-1">
              <a:solidFill>
                <a:srgbClr val="000000"/>
              </a:solidFill>
              <a:latin typeface="Times New Roman" panose="02020603050405020304"/>
            </a:endParaRPr>
          </a:p>
        </p:txBody>
      </p:sp>
      <p:sp>
        <p:nvSpPr>
          <p:cNvPr id="44" name="PlaceHolder 2"/>
          <p:cNvSpPr>
            <a:spLocks noGrp="1"/>
          </p:cNvSpPr>
          <p:nvPr>
            <p:ph type="sldNum" idx="5"/>
          </p:nvPr>
        </p:nvSpPr>
        <p:spPr>
          <a:xfrm>
            <a:off x="7360920" y="4789440"/>
            <a:ext cx="2345040" cy="250920"/>
          </a:xfrm>
          <a:prstGeom prst="rect">
            <a:avLst/>
          </a:prstGeom>
          <a:noFill/>
          <a:ln w="0">
            <a:noFill/>
          </a:ln>
        </p:spPr>
        <p:txBody>
          <a:bodyPr lIns="0" tIns="0" rIns="0" bIns="0" anchor="t">
            <a:noAutofit/>
          </a:bodyPr>
          <a:lstStyle>
            <a:lvl1pPr indent="0" algn="r">
              <a:lnSpc>
                <a:spcPct val="100000"/>
              </a:lnSpc>
              <a:buNone/>
              <a:tabLst>
                <a:tab pos="0" algn="l"/>
              </a:tabLst>
              <a:defRPr lang="pt-BR" sz="1800" b="0" strike="noStrike" spc="-1">
                <a:solidFill>
                  <a:srgbClr val="B2B2B2"/>
                </a:solidFill>
                <a:latin typeface="Calibri" panose="020F0502020204030204"/>
                <a:ea typeface="DejaVu Sans" panose="020B0603030804020204"/>
              </a:defRPr>
            </a:lvl1pPr>
          </a:lstStyle>
          <a:p>
            <a:pPr indent="0" algn="r">
              <a:lnSpc>
                <a:spcPct val="100000"/>
              </a:lnSpc>
              <a:buNone/>
              <a:tabLst>
                <a:tab pos="0" algn="l"/>
              </a:tabLst>
            </a:pPr>
            <a:fld id="{A90CA03B-8931-4B29-8F9F-593285601A92}" type="slidenum">
              <a:rPr lang="pt-BR" sz="1800" b="0" strike="noStrike" spc="-1">
                <a:solidFill>
                  <a:srgbClr val="B2B2B2"/>
                </a:solidFill>
                <a:latin typeface="Calibri" panose="020F0502020204030204"/>
                <a:ea typeface="DejaVu Sans" panose="020B0603030804020204"/>
              </a:rPr>
              <a:pPr indent="0" algn="r">
                <a:lnSpc>
                  <a:spcPct val="100000"/>
                </a:lnSpc>
                <a:buNone/>
                <a:tabLst>
                  <a:tab pos="0" algn="l"/>
                </a:tabLst>
              </a:pPr>
              <a:t>‹nº›</a:t>
            </a:fld>
            <a:endParaRPr lang="pt-BR" sz="1800" b="0" strike="noStrike" spc="-1">
              <a:solidFill>
                <a:srgbClr val="000000"/>
              </a:solidFill>
              <a:latin typeface="Times New Roman" panose="02020603050405020304"/>
            </a:endParaRPr>
          </a:p>
        </p:txBody>
      </p:sp>
      <p:sp>
        <p:nvSpPr>
          <p:cNvPr id="45" name="PlaceHolder 3"/>
          <p:cNvSpPr>
            <a:spLocks noGrp="1"/>
          </p:cNvSpPr>
          <p:nvPr>
            <p:ph type="dt" idx="6"/>
          </p:nvPr>
        </p:nvSpPr>
        <p:spPr>
          <a:xfrm>
            <a:off x="511200" y="4789440"/>
            <a:ext cx="2345040" cy="250920"/>
          </a:xfrm>
          <a:prstGeom prst="rect">
            <a:avLst/>
          </a:prstGeom>
          <a:noFill/>
          <a:ln w="0">
            <a:noFill/>
          </a:ln>
        </p:spPr>
        <p:txBody>
          <a:bodyPr lIns="0" tIns="0" rIns="0" bIns="0" anchor="t">
            <a:noAutofit/>
          </a:bodyPr>
          <a:lstStyle>
            <a:lvl1pPr indent="0">
              <a:buNone/>
              <a:defRPr lang="pt-BR" sz="1400" b="0" strike="noStrike" spc="-1">
                <a:solidFill>
                  <a:srgbClr val="000000"/>
                </a:solidFill>
                <a:latin typeface="Times New Roman" panose="02020603050405020304"/>
              </a:defRPr>
            </a:lvl1pPr>
          </a:lstStyle>
          <a:p>
            <a:pPr indent="0">
              <a:buNone/>
            </a:pPr>
            <a:r>
              <a:rPr lang="pt-BR" sz="1400" b="0" strike="noStrike" spc="-1">
                <a:solidFill>
                  <a:srgbClr val="000000"/>
                </a:solidFill>
                <a:latin typeface="Times New Roman" panose="02020603050405020304"/>
              </a:rPr>
              <a:t>&lt;data/hora&gt;</a:t>
            </a:r>
          </a:p>
        </p:txBody>
      </p:sp>
      <p:sp>
        <p:nvSpPr>
          <p:cNvPr id="46" name="PlaceHolder 4"/>
          <p:cNvSpPr>
            <a:spLocks noGrp="1"/>
          </p:cNvSpPr>
          <p:nvPr>
            <p:ph type="title"/>
          </p:nvPr>
        </p:nvSpPr>
        <p:spPr>
          <a:xfrm>
            <a:off x="510840" y="205200"/>
            <a:ext cx="9200880" cy="859320"/>
          </a:xfrm>
          <a:prstGeom prst="rect">
            <a:avLst/>
          </a:prstGeom>
          <a:noFill/>
          <a:ln w="0">
            <a:noFill/>
          </a:ln>
        </p:spPr>
        <p:txBody>
          <a:bodyPr lIns="0" tIns="0" rIns="0" bIns="0" anchor="ctr">
            <a:noAutofit/>
          </a:bodyPr>
          <a:lstStyle/>
          <a:p>
            <a:pPr indent="0" algn="ctr">
              <a:buNone/>
            </a:pPr>
            <a:r>
              <a:rPr lang="pt-BR" sz="4400" b="0" strike="noStrike" spc="-1">
                <a:solidFill>
                  <a:srgbClr val="000000"/>
                </a:solidFill>
                <a:latin typeface="Arial" panose="020B0604020202020204"/>
              </a:rPr>
              <a:t>Clique para editar o formato do texto do título</a:t>
            </a:r>
          </a:p>
        </p:txBody>
      </p:sp>
      <p:sp>
        <p:nvSpPr>
          <p:cNvPr id="47" name="PlaceHolder 5"/>
          <p:cNvSpPr>
            <a:spLocks noGrp="1"/>
          </p:cNvSpPr>
          <p:nvPr>
            <p:ph type="body"/>
          </p:nvPr>
        </p:nvSpPr>
        <p:spPr>
          <a:xfrm>
            <a:off x="510840" y="1204920"/>
            <a:ext cx="9200880" cy="2986200"/>
          </a:xfrm>
          <a:prstGeom prst="rect">
            <a:avLst/>
          </a:prstGeom>
          <a:noFill/>
          <a:ln w="0">
            <a:noFill/>
          </a:ln>
        </p:spPr>
        <p:txBody>
          <a:bodyPr lIns="0" tIns="0" rIns="0" bIns="0" anchor="t">
            <a:normAutofit fontScale="96000"/>
          </a:bodyPr>
          <a:lstStyle/>
          <a:p>
            <a:pPr marL="414655" indent="-311150">
              <a:spcBef>
                <a:spcPts val="1415"/>
              </a:spcBef>
              <a:buClr>
                <a:srgbClr val="000000"/>
              </a:buClr>
              <a:buSzPct val="45000"/>
              <a:buFont typeface="Wingdings" panose="05000000000000000000" pitchFamily="2" charset="2"/>
              <a:buChar char=""/>
            </a:pPr>
            <a:r>
              <a:rPr lang="pt-BR" sz="3200" b="0" strike="noStrike" spc="-1">
                <a:solidFill>
                  <a:srgbClr val="000000"/>
                </a:solidFill>
                <a:latin typeface="Arial" panose="020B0604020202020204"/>
              </a:rPr>
              <a:t>Clique para editar o formato do texto da estrutura de tópicos</a:t>
            </a:r>
          </a:p>
          <a:p>
            <a:pPr marL="829310" lvl="1" indent="-311150">
              <a:spcBef>
                <a:spcPts val="1135"/>
              </a:spcBef>
              <a:buClr>
                <a:srgbClr val="000000"/>
              </a:buClr>
              <a:buSzPct val="75000"/>
              <a:buFont typeface="Symbol" panose="05050102010706020507" charset="2"/>
              <a:buChar char=""/>
            </a:pPr>
            <a:r>
              <a:rPr lang="pt-BR" sz="2800" b="0" strike="noStrike" spc="-1">
                <a:solidFill>
                  <a:srgbClr val="000000"/>
                </a:solidFill>
                <a:latin typeface="Arial" panose="020B0604020202020204"/>
              </a:rPr>
              <a:t>2.º nível da estrutura de tópicos</a:t>
            </a:r>
          </a:p>
          <a:p>
            <a:pPr marL="1243965" lvl="2" indent="-276225">
              <a:spcBef>
                <a:spcPts val="850"/>
              </a:spcBef>
              <a:buClr>
                <a:srgbClr val="000000"/>
              </a:buClr>
              <a:buSzPct val="45000"/>
              <a:buFont typeface="Wingdings" panose="05000000000000000000" pitchFamily="2" charset="2"/>
              <a:buChar char=""/>
            </a:pPr>
            <a:r>
              <a:rPr lang="pt-BR" sz="2400" b="0" strike="noStrike" spc="-1">
                <a:solidFill>
                  <a:srgbClr val="000000"/>
                </a:solidFill>
                <a:latin typeface="Arial" panose="020B0604020202020204"/>
              </a:rPr>
              <a:t>3.º nível da estrutura de tópicos</a:t>
            </a:r>
          </a:p>
          <a:p>
            <a:pPr marL="1658620" lvl="3" indent="-207645">
              <a:spcBef>
                <a:spcPts val="565"/>
              </a:spcBef>
              <a:buClr>
                <a:srgbClr val="000000"/>
              </a:buClr>
              <a:buSzPct val="75000"/>
              <a:buFont typeface="Symbol" panose="05050102010706020507" charset="2"/>
              <a:buChar char=""/>
            </a:pPr>
            <a:r>
              <a:rPr lang="pt-BR" sz="2000" b="0" strike="noStrike" spc="-1">
                <a:solidFill>
                  <a:srgbClr val="000000"/>
                </a:solidFill>
                <a:latin typeface="Arial" panose="020B0604020202020204"/>
              </a:rPr>
              <a:t>4.º nível da estrutura de tópicos</a:t>
            </a:r>
          </a:p>
          <a:p>
            <a:pPr marL="2073910" lvl="4" indent="-207645">
              <a:spcBef>
                <a:spcPts val="285"/>
              </a:spcBef>
              <a:buClr>
                <a:srgbClr val="000000"/>
              </a:buClr>
              <a:buSzPct val="45000"/>
              <a:buFont typeface="Wingdings" panose="05000000000000000000" pitchFamily="2" charset="2"/>
              <a:buChar char=""/>
            </a:pPr>
            <a:r>
              <a:rPr lang="pt-BR" sz="2000" b="0" strike="noStrike" spc="-1">
                <a:solidFill>
                  <a:srgbClr val="000000"/>
                </a:solidFill>
                <a:latin typeface="Arial" panose="020B0604020202020204"/>
              </a:rPr>
              <a:t>5.º nível da estrutura de tópicos</a:t>
            </a:r>
          </a:p>
          <a:p>
            <a:pPr marL="2488565" lvl="5" indent="-207645">
              <a:spcBef>
                <a:spcPts val="285"/>
              </a:spcBef>
              <a:buClr>
                <a:srgbClr val="000000"/>
              </a:buClr>
              <a:buSzPct val="45000"/>
              <a:buFont typeface="Wingdings" panose="05000000000000000000" pitchFamily="2" charset="2"/>
              <a:buChar char=""/>
            </a:pPr>
            <a:r>
              <a:rPr lang="pt-BR" sz="2000" b="0" strike="noStrike" spc="-1">
                <a:solidFill>
                  <a:srgbClr val="000000"/>
                </a:solidFill>
                <a:latin typeface="Arial" panose="020B0604020202020204"/>
              </a:rPr>
              <a:t>6.º nível da estrutura de tópicos</a:t>
            </a:r>
          </a:p>
          <a:p>
            <a:pPr marL="2903220" lvl="6" indent="-207645">
              <a:spcBef>
                <a:spcPts val="285"/>
              </a:spcBef>
              <a:buClr>
                <a:srgbClr val="000000"/>
              </a:buClr>
              <a:buSzPct val="45000"/>
              <a:buFont typeface="Wingdings" panose="05000000000000000000" pitchFamily="2" charset="2"/>
              <a:buChar char=""/>
            </a:pPr>
            <a:r>
              <a:rPr lang="pt-BR" sz="2000" b="0" strike="noStrike" spc="-1">
                <a:solidFill>
                  <a:srgbClr val="000000"/>
                </a:solidFill>
                <a:latin typeface="Arial" panose="020B0604020202020204"/>
              </a:rPr>
              <a:t>7.º nível da estrutura de tópicos</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object 2"/>
          <p:cNvSpPr/>
          <p:nvPr/>
        </p:nvSpPr>
        <p:spPr>
          <a:xfrm>
            <a:off x="3263040" y="1260000"/>
            <a:ext cx="3751920" cy="546480"/>
          </a:xfrm>
          <a:prstGeom prst="rect">
            <a:avLst/>
          </a:prstGeom>
          <a:noFill/>
          <a:ln w="0">
            <a:noFill/>
          </a:ln>
        </p:spPr>
        <p:style>
          <a:lnRef idx="0">
            <a:srgbClr val="FFFFFF"/>
          </a:lnRef>
          <a:fillRef idx="0">
            <a:srgbClr val="FFFFFF"/>
          </a:fillRef>
          <a:effectRef idx="0">
            <a:srgbClr val="FFFFFF"/>
          </a:effectRef>
          <a:fontRef idx="minor"/>
        </p:style>
        <p:txBody>
          <a:bodyPr lIns="0" tIns="13320" rIns="0" bIns="0" anchor="t">
            <a:spAutoFit/>
          </a:bodyPr>
          <a:lstStyle/>
          <a:p>
            <a:pPr marL="12700">
              <a:lnSpc>
                <a:spcPct val="100000"/>
              </a:lnSpc>
              <a:spcBef>
                <a:spcPts val="105"/>
              </a:spcBef>
            </a:pPr>
            <a:r>
              <a:rPr lang="pt-BR" sz="3500" b="1" strike="noStrike" spc="-1">
                <a:solidFill>
                  <a:srgbClr val="A4A4A4"/>
                </a:solidFill>
                <a:latin typeface="Arial" panose="020B0604020202020204"/>
                <a:ea typeface="DejaVu Sans" panose="020B0603030804020204"/>
              </a:rPr>
              <a:t>Gestão</a:t>
            </a:r>
            <a:r>
              <a:rPr lang="pt-BR" sz="3500" b="1" strike="noStrike" spc="-75">
                <a:solidFill>
                  <a:srgbClr val="A4A4A4"/>
                </a:solidFill>
                <a:latin typeface="Arial" panose="020B0604020202020204"/>
                <a:ea typeface="DejaVu Sans" panose="020B0603030804020204"/>
              </a:rPr>
              <a:t> </a:t>
            </a:r>
            <a:r>
              <a:rPr lang="pt-BR" sz="3500" b="1" strike="noStrike" spc="-1">
                <a:solidFill>
                  <a:srgbClr val="A4A4A4"/>
                </a:solidFill>
                <a:latin typeface="Arial" panose="020B0604020202020204"/>
                <a:ea typeface="DejaVu Sans" panose="020B0603030804020204"/>
              </a:rPr>
              <a:t>de</a:t>
            </a:r>
            <a:r>
              <a:rPr lang="pt-BR" sz="3500" b="1" strike="noStrike" spc="-41">
                <a:solidFill>
                  <a:srgbClr val="A4A4A4"/>
                </a:solidFill>
                <a:latin typeface="Arial" panose="020B0604020202020204"/>
                <a:ea typeface="DejaVu Sans" panose="020B0603030804020204"/>
              </a:rPr>
              <a:t> </a:t>
            </a:r>
            <a:r>
              <a:rPr lang="pt-BR" sz="3500" b="1" strike="noStrike" spc="-1">
                <a:solidFill>
                  <a:srgbClr val="A4A4A4"/>
                </a:solidFill>
                <a:latin typeface="Arial" panose="020B0604020202020204"/>
                <a:ea typeface="DejaVu Sans" panose="020B0603030804020204"/>
              </a:rPr>
              <a:t>Riscos</a:t>
            </a:r>
            <a:endParaRPr lang="pt-BR" sz="3500" b="0" strike="noStrike" spc="-1">
              <a:solidFill>
                <a:srgbClr val="000000"/>
              </a:solidFill>
              <a:latin typeface="Arial" panose="020B0604020202020204"/>
            </a:endParaRPr>
          </a:p>
        </p:txBody>
      </p:sp>
      <p:sp>
        <p:nvSpPr>
          <p:cNvPr id="85" name="object 3"/>
          <p:cNvSpPr/>
          <p:nvPr/>
        </p:nvSpPr>
        <p:spPr>
          <a:xfrm>
            <a:off x="2700000" y="2203920"/>
            <a:ext cx="4795560" cy="318770"/>
          </a:xfrm>
          <a:prstGeom prst="rect">
            <a:avLst/>
          </a:prstGeom>
          <a:noFill/>
          <a:ln w="0">
            <a:noFill/>
          </a:ln>
        </p:spPr>
        <p:style>
          <a:lnRef idx="0">
            <a:srgbClr val="FFFFFF"/>
          </a:lnRef>
          <a:fillRef idx="0">
            <a:srgbClr val="FFFFFF"/>
          </a:fillRef>
          <a:effectRef idx="0">
            <a:srgbClr val="FFFFFF"/>
          </a:effectRef>
          <a:fontRef idx="minor"/>
        </p:style>
        <p:txBody>
          <a:bodyPr lIns="0" tIns="11520" rIns="0" bIns="0" anchor="t">
            <a:spAutoFit/>
          </a:bodyPr>
          <a:lstStyle/>
          <a:p>
            <a:pPr marL="12700">
              <a:lnSpc>
                <a:spcPct val="100000"/>
              </a:lnSpc>
              <a:spcBef>
                <a:spcPts val="90"/>
              </a:spcBef>
            </a:pPr>
            <a:r>
              <a:rPr lang="pt-BR" sz="2000" b="0" strike="noStrike" spc="-12">
                <a:solidFill>
                  <a:srgbClr val="A4A4A4"/>
                </a:solidFill>
                <a:latin typeface="Arial MT"/>
                <a:ea typeface="DejaVu Sans" panose="020B0603030804020204"/>
              </a:rPr>
              <a:t>Relatório</a:t>
            </a:r>
            <a:r>
              <a:rPr lang="pt-BR" sz="2000" b="0" strike="noStrike" spc="-1">
                <a:solidFill>
                  <a:srgbClr val="A4A4A4"/>
                </a:solidFill>
                <a:latin typeface="Arial MT"/>
                <a:ea typeface="DejaVu Sans" panose="020B0603030804020204"/>
              </a:rPr>
              <a:t> </a:t>
            </a:r>
            <a:r>
              <a:rPr lang="pt-BR" sz="2000" b="0" strike="noStrike" spc="-7">
                <a:solidFill>
                  <a:srgbClr val="A4A4A4"/>
                </a:solidFill>
                <a:latin typeface="Arial MT"/>
                <a:ea typeface="DejaVu Sans" panose="020B0603030804020204"/>
              </a:rPr>
              <a:t>de</a:t>
            </a:r>
            <a:r>
              <a:rPr lang="pt-BR" sz="2000" b="0" strike="noStrike" spc="-1">
                <a:solidFill>
                  <a:srgbClr val="A4A4A4"/>
                </a:solidFill>
                <a:latin typeface="Arial MT"/>
                <a:ea typeface="DejaVu Sans" panose="020B0603030804020204"/>
              </a:rPr>
              <a:t> </a:t>
            </a:r>
            <a:r>
              <a:rPr lang="pt-BR" sz="2000" b="0" strike="noStrike" spc="-7">
                <a:solidFill>
                  <a:srgbClr val="A4A4A4"/>
                </a:solidFill>
                <a:latin typeface="Arial MT"/>
                <a:ea typeface="DejaVu Sans" panose="020B0603030804020204"/>
              </a:rPr>
              <a:t>Gerenciamento</a:t>
            </a:r>
            <a:r>
              <a:rPr lang="pt-BR" sz="2000" b="0" strike="noStrike" spc="-1">
                <a:solidFill>
                  <a:srgbClr val="A4A4A4"/>
                </a:solidFill>
                <a:latin typeface="Arial MT"/>
                <a:ea typeface="DejaVu Sans" panose="020B0603030804020204"/>
              </a:rPr>
              <a:t> 1</a:t>
            </a:r>
            <a:r>
              <a:rPr lang="pt-BR" sz="2000" b="0" strike="noStrike" spc="-7">
                <a:solidFill>
                  <a:srgbClr val="A4A4A4"/>
                </a:solidFill>
                <a:latin typeface="Arial MT"/>
                <a:ea typeface="DejaVu Sans" panose="020B0603030804020204"/>
              </a:rPr>
              <a:t>Q25</a:t>
            </a:r>
            <a:r>
              <a:rPr lang="pt-BR" sz="2000" b="0" strike="noStrike" spc="-46">
                <a:solidFill>
                  <a:srgbClr val="A4A4A4"/>
                </a:solidFill>
                <a:latin typeface="Arial MT"/>
                <a:ea typeface="DejaVu Sans" panose="020B0603030804020204"/>
              </a:rPr>
              <a:t> </a:t>
            </a:r>
            <a:r>
              <a:rPr lang="pt-BR" sz="2000" b="0" strike="noStrike" spc="-7">
                <a:solidFill>
                  <a:srgbClr val="A4A4A4"/>
                </a:solidFill>
                <a:latin typeface="Arial MT"/>
                <a:ea typeface="DejaVu Sans" panose="020B0603030804020204"/>
              </a:rPr>
              <a:t>-</a:t>
            </a:r>
            <a:r>
              <a:rPr lang="pt-BR" sz="2000" b="0" strike="noStrike" spc="-1">
                <a:solidFill>
                  <a:srgbClr val="A4A4A4"/>
                </a:solidFill>
                <a:latin typeface="Arial MT"/>
                <a:ea typeface="DejaVu Sans" panose="020B0603030804020204"/>
              </a:rPr>
              <a:t> </a:t>
            </a:r>
            <a:r>
              <a:rPr lang="pt-BR" sz="2000" b="0" strike="noStrike" spc="-15">
                <a:solidFill>
                  <a:srgbClr val="A4A4A4"/>
                </a:solidFill>
                <a:latin typeface="Arial MT"/>
                <a:ea typeface="DejaVu Sans" panose="020B0603030804020204"/>
              </a:rPr>
              <a:t>SDAS</a:t>
            </a:r>
            <a:endParaRPr lang="pt-BR" sz="2000" b="0" strike="noStrike" spc="-1">
              <a:solidFill>
                <a:srgbClr val="000000"/>
              </a:solidFill>
              <a:latin typeface="Arial" panose="020B0604020202020204"/>
            </a:endParaRPr>
          </a:p>
        </p:txBody>
      </p:sp>
      <p:pic>
        <p:nvPicPr>
          <p:cNvPr id="86" name="Imagem 6"/>
          <p:cNvPicPr/>
          <p:nvPr/>
        </p:nvPicPr>
        <p:blipFill>
          <a:blip r:embed="rId2" cstate="print"/>
          <a:stretch>
            <a:fillRect/>
          </a:stretch>
        </p:blipFill>
        <p:spPr>
          <a:xfrm>
            <a:off x="3240000" y="3611520"/>
            <a:ext cx="3499920" cy="703440"/>
          </a:xfrm>
          <a:prstGeom prst="rect">
            <a:avLst/>
          </a:prstGeom>
          <a:ln w="0">
            <a:noFill/>
          </a:ln>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object 4"/>
          <p:cNvSpPr/>
          <p:nvPr/>
        </p:nvSpPr>
        <p:spPr>
          <a:xfrm>
            <a:off x="3483000" y="2754000"/>
            <a:ext cx="810720" cy="289440"/>
          </a:xfrm>
          <a:custGeom>
            <a:avLst/>
            <a:gdLst>
              <a:gd name="textAreaLeft" fmla="*/ 0 w 810720"/>
              <a:gd name="textAreaRight" fmla="*/ 817200 w 810720"/>
              <a:gd name="textAreaTop" fmla="*/ 0 h 289440"/>
              <a:gd name="textAreaBottom" fmla="*/ 295920 h 289440"/>
            </a:gdLst>
            <a:ahLst/>
            <a:cxnLst/>
            <a:rect l="textAreaLeft" t="textAreaTop" r="textAreaRight" b="textAreaBottom"/>
            <a:pathLst>
              <a:path w="817245" h="295910">
                <a:moveTo>
                  <a:pt x="36576" y="0"/>
                </a:moveTo>
                <a:lnTo>
                  <a:pt x="0" y="0"/>
                </a:lnTo>
                <a:lnTo>
                  <a:pt x="0" y="143256"/>
                </a:lnTo>
                <a:lnTo>
                  <a:pt x="36576" y="143256"/>
                </a:lnTo>
                <a:lnTo>
                  <a:pt x="36576" y="0"/>
                </a:lnTo>
                <a:close/>
              </a:path>
              <a:path w="817245" h="295910">
                <a:moveTo>
                  <a:pt x="707123" y="152400"/>
                </a:moveTo>
                <a:lnTo>
                  <a:pt x="600456" y="152400"/>
                </a:lnTo>
                <a:lnTo>
                  <a:pt x="0" y="152400"/>
                </a:lnTo>
                <a:lnTo>
                  <a:pt x="0" y="295656"/>
                </a:lnTo>
                <a:lnTo>
                  <a:pt x="600456" y="295656"/>
                </a:lnTo>
                <a:lnTo>
                  <a:pt x="707123" y="295656"/>
                </a:lnTo>
                <a:lnTo>
                  <a:pt x="707123" y="152400"/>
                </a:lnTo>
                <a:close/>
              </a:path>
              <a:path w="817245" h="295910">
                <a:moveTo>
                  <a:pt x="816864" y="152400"/>
                </a:moveTo>
                <a:lnTo>
                  <a:pt x="783336" y="152400"/>
                </a:lnTo>
                <a:lnTo>
                  <a:pt x="707136" y="152400"/>
                </a:lnTo>
                <a:lnTo>
                  <a:pt x="707136" y="295656"/>
                </a:lnTo>
                <a:lnTo>
                  <a:pt x="783336" y="295656"/>
                </a:lnTo>
                <a:lnTo>
                  <a:pt x="816864" y="295656"/>
                </a:lnTo>
                <a:lnTo>
                  <a:pt x="816864" y="152400"/>
                </a:lnTo>
                <a:close/>
              </a:path>
            </a:pathLst>
          </a:custGeom>
          <a:solidFill>
            <a:srgbClr val="FFFFFF"/>
          </a:solidFill>
          <a:ln w="0">
            <a:noFill/>
          </a:ln>
        </p:spPr>
        <p:style>
          <a:lnRef idx="0">
            <a:srgbClr val="FFFFFF"/>
          </a:lnRef>
          <a:fillRef idx="0">
            <a:srgbClr val="FFFFFF"/>
          </a:fillRef>
          <a:effectRef idx="0">
            <a:srgbClr val="FFFFFF"/>
          </a:effectRef>
          <a:fontRef idx="minor"/>
        </p:style>
        <p:txBody>
          <a:bodyPr lIns="0" tIns="0" rIns="0" bIns="0" anchor="t">
            <a:noAutofit/>
          </a:bodyPr>
          <a:lstStyle/>
          <a:p>
            <a:pPr>
              <a:lnSpc>
                <a:spcPct val="100000"/>
              </a:lnSpc>
            </a:pPr>
            <a:endParaRPr lang="pt-BR" sz="1800" b="0" strike="noStrike" spc="-1">
              <a:solidFill>
                <a:srgbClr val="000000"/>
              </a:solidFill>
              <a:latin typeface="Calibri" panose="020F0502020204030204"/>
              <a:ea typeface="DejaVu Sans" panose="020B0603030804020204"/>
            </a:endParaRPr>
          </a:p>
        </p:txBody>
      </p:sp>
      <p:sp>
        <p:nvSpPr>
          <p:cNvPr id="88" name="object 5"/>
          <p:cNvSpPr/>
          <p:nvPr/>
        </p:nvSpPr>
        <p:spPr>
          <a:xfrm>
            <a:off x="3483000" y="3820680"/>
            <a:ext cx="30240" cy="137160"/>
          </a:xfrm>
          <a:custGeom>
            <a:avLst/>
            <a:gdLst>
              <a:gd name="textAreaLeft" fmla="*/ 0 w 30240"/>
              <a:gd name="textAreaRight" fmla="*/ 36720 w 30240"/>
              <a:gd name="textAreaTop" fmla="*/ 0 h 137160"/>
              <a:gd name="textAreaBottom" fmla="*/ 143640 h 13716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rgbClr val="FFFFFF"/>
          </a:lnRef>
          <a:fillRef idx="0">
            <a:srgbClr val="FFFFFF"/>
          </a:fillRef>
          <a:effectRef idx="0">
            <a:srgbClr val="FFFFFF"/>
          </a:effectRef>
          <a:fontRef idx="minor"/>
        </p:style>
        <p:txBody>
          <a:bodyPr lIns="0" tIns="0" rIns="0" bIns="0" anchor="t">
            <a:noAutofit/>
          </a:bodyPr>
          <a:lstStyle/>
          <a:p>
            <a:pPr>
              <a:lnSpc>
                <a:spcPct val="100000"/>
              </a:lnSpc>
            </a:pPr>
            <a:endParaRPr lang="pt-BR" sz="1800" b="0" strike="noStrike" spc="-1">
              <a:solidFill>
                <a:srgbClr val="000000"/>
              </a:solidFill>
              <a:latin typeface="Calibri" panose="020F0502020204030204"/>
              <a:ea typeface="DejaVu Sans" panose="020B0603030804020204"/>
            </a:endParaRPr>
          </a:p>
        </p:txBody>
      </p:sp>
      <p:sp>
        <p:nvSpPr>
          <p:cNvPr id="89" name="object 6"/>
          <p:cNvSpPr/>
          <p:nvPr/>
        </p:nvSpPr>
        <p:spPr>
          <a:xfrm>
            <a:off x="4183200" y="63360"/>
            <a:ext cx="1850760" cy="280800"/>
          </a:xfrm>
          <a:prstGeom prst="rect">
            <a:avLst/>
          </a:prstGeom>
          <a:noFill/>
          <a:ln w="0">
            <a:noFill/>
          </a:ln>
        </p:spPr>
        <p:style>
          <a:lnRef idx="0">
            <a:srgbClr val="FFFFFF"/>
          </a:lnRef>
          <a:fillRef idx="0">
            <a:srgbClr val="FFFFFF"/>
          </a:fillRef>
          <a:effectRef idx="0">
            <a:srgbClr val="FFFFFF"/>
          </a:effectRef>
          <a:fontRef idx="minor"/>
        </p:style>
        <p:txBody>
          <a:bodyPr lIns="0" tIns="12600" rIns="0" bIns="0" anchor="t">
            <a:spAutoFit/>
          </a:bodyPr>
          <a:lstStyle/>
          <a:p>
            <a:pPr marL="12700">
              <a:lnSpc>
                <a:spcPct val="100000"/>
              </a:lnSpc>
              <a:spcBef>
                <a:spcPts val="100"/>
              </a:spcBef>
            </a:pPr>
            <a:endParaRPr lang="pt-BR" sz="1800" b="0" strike="noStrike" spc="-1">
              <a:solidFill>
                <a:srgbClr val="000000"/>
              </a:solidFill>
              <a:latin typeface="Arial" panose="020B0604020202020204"/>
              <a:ea typeface="DejaVu Sans" panose="020B0603030804020204"/>
            </a:endParaRPr>
          </a:p>
        </p:txBody>
      </p:sp>
      <p:sp>
        <p:nvSpPr>
          <p:cNvPr id="90" name="Google Shape;153;p 1"/>
          <p:cNvSpPr/>
          <p:nvPr/>
        </p:nvSpPr>
        <p:spPr>
          <a:xfrm>
            <a:off x="1440000" y="180000"/>
            <a:ext cx="7209720" cy="395640"/>
          </a:xfrm>
          <a:prstGeom prst="rect">
            <a:avLst/>
          </a:prstGeom>
          <a:noFill/>
          <a:ln w="0">
            <a:noFill/>
          </a:ln>
        </p:spPr>
        <p:style>
          <a:lnRef idx="0">
            <a:srgbClr val="FFFFFF"/>
          </a:lnRef>
          <a:fillRef idx="0">
            <a:srgbClr val="FFFFFF"/>
          </a:fillRef>
          <a:effectRef idx="0">
            <a:srgbClr val="FFFFFF"/>
          </a:effectRef>
          <a:fontRef idx="minor"/>
        </p:style>
        <p:txBody>
          <a:bodyPr lIns="90000" tIns="91440" rIns="90000" bIns="91440" anchor="t">
            <a:spAutoFit/>
          </a:bodyPr>
          <a:lstStyle/>
          <a:p>
            <a:pPr algn="ctr">
              <a:lnSpc>
                <a:spcPct val="100000"/>
              </a:lnSpc>
              <a:tabLst>
                <a:tab pos="0" algn="l"/>
              </a:tabLst>
            </a:pPr>
            <a:r>
              <a:rPr lang="pt-BR" sz="1400" b="1" strike="noStrike" spc="-1">
                <a:solidFill>
                  <a:srgbClr val="000000"/>
                </a:solidFill>
                <a:latin typeface="Calibri" panose="020F0502020204030204"/>
                <a:ea typeface="Calibri" panose="020F0502020204030204"/>
              </a:rPr>
              <a:t>GERÊNCIA DE GESTÃO DO SUAS - GESUAS</a:t>
            </a:r>
            <a:endParaRPr lang="pt-BR" sz="1400" b="0" strike="noStrike" spc="-1">
              <a:solidFill>
                <a:srgbClr val="000000"/>
              </a:solidFill>
              <a:latin typeface="Arial" panose="020B0604020202020204"/>
            </a:endParaRPr>
          </a:p>
        </p:txBody>
      </p:sp>
      <p:graphicFrame>
        <p:nvGraphicFramePr>
          <p:cNvPr id="91" name="object 7"/>
          <p:cNvGraphicFramePr/>
          <p:nvPr/>
        </p:nvGraphicFramePr>
        <p:xfrm>
          <a:off x="1937880" y="767160"/>
          <a:ext cx="6532920" cy="3552840"/>
        </p:xfrm>
        <a:graphic>
          <a:graphicData uri="http://schemas.openxmlformats.org/drawingml/2006/table">
            <a:tbl>
              <a:tblPr/>
              <a:tblGrid>
                <a:gridCol w="1786320"/>
                <a:gridCol w="2076480"/>
                <a:gridCol w="1194480"/>
                <a:gridCol w="1475640"/>
              </a:tblGrid>
              <a:tr h="389520">
                <a:tc gridSpan="3">
                  <a:txBody>
                    <a:bodyPr/>
                    <a:lstStyle/>
                    <a:p>
                      <a:endParaRPr lang="pt-BR" sz="1000" b="0" strike="noStrike" spc="-1" dirty="0">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a:p>
                  </a:txBody>
                  <a:tcPr marL="90000" marR="90000">
                    <a:lnL>
                      <a:noFill/>
                    </a:lnL>
                    <a:lnR>
                      <a:noFill/>
                    </a:lnR>
                    <a:lnT>
                      <a:noFill/>
                    </a:lnT>
                    <a:lnB>
                      <a:noFill/>
                    </a:lnB>
                    <a:solidFill>
                      <a:srgbClr val="729FCF"/>
                    </a:solidFill>
                  </a:tcPr>
                </a:tc>
                <a:tc hMerge="1">
                  <a:txBody>
                    <a:bodyPr/>
                    <a:lstStyle/>
                    <a:p>
                      <a:endParaRPr lang="pt-BR"/>
                    </a:p>
                  </a:txBody>
                  <a:tcPr marL="90000" marR="90000">
                    <a:lnL>
                      <a:noFill/>
                    </a:lnL>
                    <a:lnR>
                      <a:noFill/>
                    </a:lnR>
                    <a:lnT>
                      <a:noFill/>
                    </a:lnT>
                    <a:lnB>
                      <a:noFill/>
                    </a:lnB>
                    <a:solidFill>
                      <a:srgbClr val="729FCF"/>
                    </a:solidFill>
                  </a:tcPr>
                </a:tc>
                <a:tc>
                  <a:txBody>
                    <a:bodyPr/>
                    <a:lstStyle/>
                    <a:p>
                      <a:pPr marL="3810" algn="ctr">
                        <a:lnSpc>
                          <a:spcPct val="100000"/>
                        </a:lnSpc>
                        <a:spcBef>
                          <a:spcPts val="740"/>
                        </a:spcBef>
                      </a:pPr>
                      <a:r>
                        <a:rPr lang="pt-BR" sz="1000" b="1" strike="noStrike" spc="-12">
                          <a:solidFill>
                            <a:srgbClr val="000000"/>
                          </a:solidFill>
                          <a:latin typeface="Arial" panose="020B0604020202020204"/>
                        </a:rPr>
                        <a:t>1Q25</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478440">
                <a:tc>
                  <a:txBody>
                    <a:bodyPr/>
                    <a:lstStyle/>
                    <a:p>
                      <a:pPr>
                        <a:lnSpc>
                          <a:spcPct val="100000"/>
                        </a:lnSpc>
                        <a:spcBef>
                          <a:spcPts val="5"/>
                        </a:spcBef>
                      </a:pPr>
                      <a:endParaRPr lang="pt-BR" sz="1000" b="0" strike="noStrike" spc="-1">
                        <a:solidFill>
                          <a:srgbClr val="000000"/>
                        </a:solidFill>
                        <a:latin typeface="Arial" panose="020B0604020202020204"/>
                      </a:endParaRPr>
                    </a:p>
                    <a:p>
                      <a:pPr algn="ctr">
                        <a:lnSpc>
                          <a:spcPct val="100000"/>
                        </a:lnSpc>
                      </a:pPr>
                      <a:r>
                        <a:rPr lang="pt-BR" sz="1000" b="1" strike="noStrike" spc="-7">
                          <a:solidFill>
                            <a:srgbClr val="000000"/>
                          </a:solidFill>
                          <a:latin typeface="Arial" panose="020B0604020202020204"/>
                        </a:rPr>
                        <a:t>RISCO</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0"/>
                        </a:spcBef>
                      </a:pPr>
                      <a:endParaRPr lang="pt-BR" sz="1000" b="0" strike="noStrike" spc="-1">
                        <a:solidFill>
                          <a:srgbClr val="000000"/>
                        </a:solidFill>
                        <a:latin typeface="Arial" panose="020B0604020202020204"/>
                      </a:endParaRPr>
                    </a:p>
                    <a:p>
                      <a:pPr marL="149860">
                        <a:lnSpc>
                          <a:spcPct val="100000"/>
                        </a:lnSpc>
                      </a:pPr>
                      <a:r>
                        <a:rPr lang="pt-BR" sz="1000" b="1" strike="noStrike" spc="-7">
                          <a:solidFill>
                            <a:srgbClr val="000000"/>
                          </a:solidFill>
                          <a:latin typeface="Arial" panose="020B0604020202020204"/>
                        </a:rPr>
                        <a:t>DESCRIÇÃO</a:t>
                      </a:r>
                      <a:r>
                        <a:rPr lang="pt-BR" sz="1000" b="1" strike="noStrike" spc="-52">
                          <a:solidFill>
                            <a:srgbClr val="000000"/>
                          </a:solidFill>
                          <a:latin typeface="Arial" panose="020B0604020202020204"/>
                        </a:rPr>
                        <a:t> </a:t>
                      </a:r>
                      <a:r>
                        <a:rPr lang="pt-BR" sz="1000" b="1" strike="noStrike" spc="-1">
                          <a:solidFill>
                            <a:srgbClr val="000000"/>
                          </a:solidFill>
                          <a:latin typeface="Arial" panose="020B0604020202020204"/>
                        </a:rPr>
                        <a:t>DO</a:t>
                      </a:r>
                      <a:r>
                        <a:rPr lang="pt-BR" sz="1000" b="1" strike="noStrike" spc="-26">
                          <a:solidFill>
                            <a:srgbClr val="000000"/>
                          </a:solidFill>
                          <a:latin typeface="Arial" panose="020B0604020202020204"/>
                        </a:rPr>
                        <a:t> </a:t>
                      </a:r>
                      <a:r>
                        <a:rPr lang="pt-BR" sz="1000" b="1" strike="noStrike" spc="-7">
                          <a:solidFill>
                            <a:srgbClr val="000000"/>
                          </a:solidFill>
                          <a:latin typeface="Arial" panose="020B0604020202020204"/>
                        </a:rPr>
                        <a:t>INDICADOR</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0"/>
                        </a:spcBef>
                      </a:pPr>
                      <a:endParaRPr lang="pt-BR" sz="1000" b="0" strike="noStrike" spc="-1">
                        <a:solidFill>
                          <a:srgbClr val="000000"/>
                        </a:solidFill>
                        <a:latin typeface="Arial" panose="020B0604020202020204"/>
                      </a:endParaRPr>
                    </a:p>
                    <a:p>
                      <a:pPr marL="327660">
                        <a:lnSpc>
                          <a:spcPct val="100000"/>
                        </a:lnSpc>
                      </a:pPr>
                      <a:r>
                        <a:rPr lang="pt-BR" sz="1000" b="1" strike="noStrike" spc="-1">
                          <a:solidFill>
                            <a:srgbClr val="000000"/>
                          </a:solidFill>
                          <a:latin typeface="Arial" panose="020B0604020202020204"/>
                        </a:rPr>
                        <a:t>META</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0"/>
                        </a:spcBef>
                      </a:pPr>
                      <a:endParaRPr lang="pt-BR" sz="1000" b="0" strike="noStrike" spc="-1">
                        <a:solidFill>
                          <a:srgbClr val="000000"/>
                        </a:solidFill>
                        <a:latin typeface="Arial" panose="020B0604020202020204"/>
                      </a:endParaRPr>
                    </a:p>
                    <a:p>
                      <a:pPr marL="5715" algn="ctr">
                        <a:lnSpc>
                          <a:spcPct val="100000"/>
                        </a:lnSpc>
                      </a:pPr>
                      <a:r>
                        <a:rPr lang="pt-BR" sz="1000" b="1" strike="noStrike" spc="-7">
                          <a:solidFill>
                            <a:srgbClr val="000000"/>
                          </a:solidFill>
                          <a:latin typeface="Arial" panose="020B0604020202020204"/>
                        </a:rPr>
                        <a:t>INDICADOR</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684880">
                <a:tc>
                  <a:txBody>
                    <a:bodyPr/>
                    <a:lstStyle/>
                    <a:p>
                      <a:pPr>
                        <a:lnSpc>
                          <a:spcPct val="100000"/>
                        </a:lnSpc>
                        <a:spcBef>
                          <a:spcPts val="45"/>
                        </a:spcBef>
                      </a:pPr>
                      <a:endParaRPr lang="pt-BR" sz="1000" b="0" strike="noStrike" spc="-1" dirty="0">
                        <a:solidFill>
                          <a:srgbClr val="000000"/>
                        </a:solidFill>
                        <a:latin typeface="Arial" panose="020B0604020202020204"/>
                      </a:endParaRPr>
                    </a:p>
                    <a:p>
                      <a:pPr marL="320040" indent="-228600">
                        <a:lnSpc>
                          <a:spcPct val="100000"/>
                        </a:lnSpc>
                        <a:tabLst>
                          <a:tab pos="0" algn="l"/>
                        </a:tabLst>
                      </a:pPr>
                      <a:endParaRPr lang="pt-BR" sz="1000" b="0" strike="noStrike" spc="-1" dirty="0">
                        <a:solidFill>
                          <a:srgbClr val="000000"/>
                        </a:solidFill>
                        <a:latin typeface="Arial" panose="020B0604020202020204"/>
                      </a:endParaRPr>
                    </a:p>
                    <a:p>
                      <a:pPr marL="320040" indent="-228600">
                        <a:lnSpc>
                          <a:spcPct val="100000"/>
                        </a:lnSpc>
                        <a:tabLst>
                          <a:tab pos="0" algn="l"/>
                        </a:tabLst>
                      </a:pPr>
                      <a:r>
                        <a:rPr lang="pt-BR" sz="1000" b="0" strike="noStrike" spc="-1" dirty="0">
                          <a:solidFill>
                            <a:srgbClr val="000000"/>
                          </a:solidFill>
                          <a:latin typeface="Arial" panose="020B0604020202020204"/>
                        </a:rPr>
                        <a:t>Dificuldade de realizar o</a:t>
                      </a:r>
                    </a:p>
                    <a:p>
                      <a:pPr marL="320040" indent="-228600">
                        <a:lnSpc>
                          <a:spcPct val="100000"/>
                        </a:lnSpc>
                        <a:tabLst>
                          <a:tab pos="0" algn="l"/>
                        </a:tabLst>
                      </a:pPr>
                      <a:r>
                        <a:rPr lang="pt-BR" sz="1000" b="0" strike="noStrike" spc="-1" dirty="0">
                          <a:solidFill>
                            <a:srgbClr val="FF0000"/>
                          </a:solidFill>
                          <a:latin typeface="Arial" panose="020B0604020202020204"/>
                        </a:rPr>
                        <a:t>monitoramento in loco </a:t>
                      </a:r>
                      <a:r>
                        <a:rPr lang="pt-BR" sz="1000" b="0" strike="noStrike" spc="-1" dirty="0">
                          <a:solidFill>
                            <a:srgbClr val="000000"/>
                          </a:solidFill>
                          <a:latin typeface="Arial" panose="020B0604020202020204"/>
                        </a:rPr>
                        <a:t>aos</a:t>
                      </a:r>
                    </a:p>
                    <a:p>
                      <a:pPr marL="320040" indent="-228600">
                        <a:lnSpc>
                          <a:spcPct val="100000"/>
                        </a:lnSpc>
                        <a:tabLst>
                          <a:tab pos="0" algn="l"/>
                        </a:tabLst>
                      </a:pPr>
                      <a:r>
                        <a:rPr lang="pt-BR" sz="1000" b="0" strike="noStrike" spc="-1" dirty="0">
                          <a:solidFill>
                            <a:srgbClr val="000000"/>
                          </a:solidFill>
                          <a:latin typeface="Arial" panose="020B0604020202020204"/>
                        </a:rPr>
                        <a:t>municípios do Estado de</a:t>
                      </a:r>
                    </a:p>
                    <a:p>
                      <a:pPr marL="320040" indent="-228600">
                        <a:lnSpc>
                          <a:spcPct val="100000"/>
                        </a:lnSpc>
                        <a:tabLst>
                          <a:tab pos="0" algn="l"/>
                        </a:tabLst>
                      </a:pPr>
                      <a:r>
                        <a:rPr lang="pt-BR" sz="1000" b="0" strike="noStrike" spc="-1" dirty="0" smtClean="0">
                          <a:solidFill>
                            <a:srgbClr val="000000"/>
                          </a:solidFill>
                          <a:latin typeface="Arial" panose="020B0604020202020204"/>
                        </a:rPr>
                        <a:t>Goiás</a:t>
                      </a:r>
                    </a:p>
                    <a:p>
                      <a:pPr marL="320040" indent="-228600">
                        <a:lnSpc>
                          <a:spcPct val="100000"/>
                        </a:lnSpc>
                        <a:tabLst>
                          <a:tab pos="0" algn="l"/>
                        </a:tabLst>
                      </a:pPr>
                      <a:endParaRPr lang="pt-BR" sz="1000" b="0" strike="noStrike" spc="-1" dirty="0" smtClean="0">
                        <a:solidFill>
                          <a:srgbClr val="000000"/>
                        </a:solidFill>
                        <a:latin typeface="Arial" panose="020B0604020202020204"/>
                      </a:endParaRPr>
                    </a:p>
                    <a:p>
                      <a:pPr marL="320040" indent="-228600">
                        <a:lnSpc>
                          <a:spcPct val="100000"/>
                        </a:lnSpc>
                        <a:tabLst>
                          <a:tab pos="0" algn="l"/>
                        </a:tabLst>
                      </a:pPr>
                      <a:r>
                        <a:rPr lang="pt-BR" sz="1000" b="0" strike="noStrike" spc="-1" dirty="0" smtClean="0">
                          <a:solidFill>
                            <a:srgbClr val="FF0000"/>
                          </a:solidFill>
                          <a:latin typeface="Arial" panose="020B0604020202020204"/>
                        </a:rPr>
                        <a:t>Apoio Técnico</a:t>
                      </a:r>
                      <a:endParaRPr lang="pt-BR" sz="1000" b="0" strike="noStrike" spc="-1" dirty="0">
                        <a:solidFill>
                          <a:srgbClr val="FF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nSpc>
                          <a:spcPct val="100000"/>
                        </a:lnSpc>
                        <a:spcBef>
                          <a:spcPts val="710"/>
                        </a:spcBef>
                      </a:pPr>
                      <a:endParaRPr lang="pt-BR" sz="1000" b="0" strike="noStrike" spc="-1" dirty="0">
                        <a:solidFill>
                          <a:srgbClr val="000000"/>
                        </a:solidFill>
                        <a:latin typeface="Arial" panose="020B0604020202020204"/>
                      </a:endParaRPr>
                    </a:p>
                    <a:p>
                      <a:pPr marL="92075">
                        <a:lnSpc>
                          <a:spcPct val="100000"/>
                        </a:lnSpc>
                        <a:spcBef>
                          <a:spcPts val="710"/>
                        </a:spcBef>
                      </a:pPr>
                      <a:r>
                        <a:rPr lang="pt-BR" sz="1000" b="1" strike="noStrike" spc="-1" dirty="0">
                          <a:solidFill>
                            <a:srgbClr val="000000"/>
                          </a:solidFill>
                          <a:latin typeface="Arial" panose="020B0604020202020204"/>
                        </a:rPr>
                        <a:t>In</a:t>
                      </a:r>
                      <a:r>
                        <a:rPr lang="pt-BR" sz="1000" b="1" strike="noStrike" spc="-7" dirty="0">
                          <a:solidFill>
                            <a:srgbClr val="000000"/>
                          </a:solidFill>
                          <a:latin typeface="Arial" panose="020B0604020202020204"/>
                        </a:rPr>
                        <a:t>dicador:</a:t>
                      </a:r>
                      <a:r>
                        <a:rPr lang="pt-BR" sz="1000" b="0" strike="noStrike" spc="-7" dirty="0">
                          <a:solidFill>
                            <a:srgbClr val="000000"/>
                          </a:solidFill>
                          <a:latin typeface="Arial" panose="020B0604020202020204"/>
                        </a:rPr>
                        <a:t>  Número de municípios monitorados in loco, quanto ao aprimoramento da gestão no âmbito do SUAS (com competência de Vigilância Socioassistencial) em Goiás</a:t>
                      </a:r>
                      <a:r>
                        <a:rPr lang="pt-BR" sz="1000" b="0" strike="noStrike" spc="-7" dirty="0" smtClean="0">
                          <a:solidFill>
                            <a:srgbClr val="000000"/>
                          </a:solidFill>
                          <a:latin typeface="Arial" panose="020B0604020202020204"/>
                        </a:rPr>
                        <a:t>.</a:t>
                      </a:r>
                    </a:p>
                    <a:p>
                      <a:pPr marL="92075">
                        <a:lnSpc>
                          <a:spcPct val="100000"/>
                        </a:lnSpc>
                        <a:spcBef>
                          <a:spcPts val="710"/>
                        </a:spcBef>
                      </a:pPr>
                      <a:r>
                        <a:rPr lang="pt-BR" sz="1000" b="0" strike="noStrike" spc="-7" dirty="0" smtClean="0">
                          <a:solidFill>
                            <a:srgbClr val="FF0000"/>
                          </a:solidFill>
                          <a:latin typeface="Arial" panose="020B0604020202020204"/>
                        </a:rPr>
                        <a:t>Ampliar para</a:t>
                      </a:r>
                      <a:r>
                        <a:rPr lang="pt-BR" sz="1000" b="0" strike="noStrike" spc="-7" baseline="0" dirty="0" smtClean="0">
                          <a:solidFill>
                            <a:srgbClr val="FF0000"/>
                          </a:solidFill>
                          <a:latin typeface="Arial" panose="020B0604020202020204"/>
                        </a:rPr>
                        <a:t> demais coordenações</a:t>
                      </a:r>
                      <a:endParaRPr lang="pt-BR" sz="1000" b="0" strike="noStrike" spc="-1" dirty="0">
                        <a:solidFill>
                          <a:srgbClr val="FF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spcBef>
                          <a:spcPts val="40"/>
                        </a:spcBef>
                      </a:pPr>
                      <a:endParaRPr lang="pt-BR" sz="1000" b="0" strike="noStrike" spc="-1">
                        <a:solidFill>
                          <a:srgbClr val="000000"/>
                        </a:solidFill>
                        <a:latin typeface="Arial" panose="020B0604020202020204"/>
                      </a:endParaRPr>
                    </a:p>
                    <a:p>
                      <a:pPr>
                        <a:lnSpc>
                          <a:spcPct val="100000"/>
                        </a:lnSpc>
                        <a:spcBef>
                          <a:spcPts val="40"/>
                        </a:spcBef>
                      </a:pPr>
                      <a:endParaRPr lang="pt-BR" sz="1000" b="0" strike="noStrike" spc="-1">
                        <a:solidFill>
                          <a:srgbClr val="000000"/>
                        </a:solidFill>
                        <a:latin typeface="Arial" panose="020B0604020202020204"/>
                      </a:endParaRPr>
                    </a:p>
                    <a:p>
                      <a:pPr marL="92710">
                        <a:lnSpc>
                          <a:spcPct val="100000"/>
                        </a:lnSpc>
                      </a:pPr>
                      <a:r>
                        <a:rPr lang="pt-BR" sz="1000" b="1" strike="noStrike" spc="-7">
                          <a:solidFill>
                            <a:srgbClr val="000000"/>
                          </a:solidFill>
                          <a:latin typeface="Arial" panose="020B0604020202020204"/>
                        </a:rPr>
                        <a:t>Meta do indicador: </a:t>
                      </a:r>
                      <a:r>
                        <a:rPr lang="pt-BR" sz="1000" b="0" strike="noStrike" spc="-1">
                          <a:solidFill>
                            <a:srgbClr val="000000"/>
                          </a:solidFill>
                          <a:latin typeface="Arial" panose="020B0604020202020204"/>
                        </a:rPr>
                        <a:t>30 municípios por ano – 10 municípios/quadrimestre</a:t>
                      </a:r>
                    </a:p>
                    <a:p>
                      <a:pPr marL="92710">
                        <a:lnSpc>
                          <a:spcPct val="100000"/>
                        </a:lnSpc>
                      </a:pPr>
                      <a:endParaRPr lang="pt-BR" sz="1000" b="0" strike="noStrike" spc="-1">
                        <a:solidFill>
                          <a:srgbClr val="000000"/>
                        </a:solidFill>
                        <a:latin typeface="Arial" panose="020B0604020202020204"/>
                      </a:endParaRPr>
                    </a:p>
                    <a:p>
                      <a:pPr marL="92710">
                        <a:lnSpc>
                          <a:spcPct val="100000"/>
                        </a:lnSpc>
                        <a:spcBef>
                          <a:spcPts val="40"/>
                        </a:spcBef>
                      </a:pP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endParaRPr lang="pt-BR" sz="1000" b="0" strike="noStrike" spc="-1">
                        <a:solidFill>
                          <a:srgbClr val="000000"/>
                        </a:solidFill>
                        <a:latin typeface="Arial" panose="020B0604020202020204"/>
                      </a:endParaRPr>
                    </a:p>
                    <a:p>
                      <a:pPr>
                        <a:lnSpc>
                          <a:spcPct val="100000"/>
                        </a:lnSpc>
                      </a:pPr>
                      <a:endParaRPr lang="pt-BR" sz="1000" b="0" strike="noStrike" spc="-1">
                        <a:solidFill>
                          <a:srgbClr val="000000"/>
                        </a:solidFill>
                        <a:latin typeface="Arial" panose="020B0604020202020204"/>
                      </a:endParaRPr>
                    </a:p>
                    <a:p>
                      <a:pPr>
                        <a:lnSpc>
                          <a:spcPct val="100000"/>
                        </a:lnSpc>
                      </a:pPr>
                      <a:r>
                        <a:rPr lang="pt-BR" sz="1000" b="1" strike="noStrike" spc="-1">
                          <a:solidFill>
                            <a:srgbClr val="000000"/>
                          </a:solidFill>
                          <a:latin typeface="Arial" panose="020B0604020202020204"/>
                        </a:rPr>
                        <a:t>Resultado do indicador: </a:t>
                      </a:r>
                      <a:r>
                        <a:rPr lang="en-US" altLang="pt-BR" sz="1000" b="0" strike="noStrike" spc="-1">
                          <a:solidFill>
                            <a:srgbClr val="000000"/>
                          </a:solidFill>
                          <a:latin typeface="Arial" panose="020B0604020202020204"/>
                        </a:rPr>
                        <a:t>0</a:t>
                      </a:r>
                      <a:r>
                        <a:rPr lang="pt-BR" altLang="en-US" sz="1000" b="0" strike="noStrike" spc="-1">
                          <a:solidFill>
                            <a:srgbClr val="000000"/>
                          </a:solidFill>
                          <a:latin typeface="Arial" panose="020B0604020202020204"/>
                        </a:rPr>
                        <a:t>8</a:t>
                      </a:r>
                      <a:r>
                        <a:rPr lang="en-US" altLang="pt-BR" sz="1000" b="0" strike="noStrike" spc="-1">
                          <a:solidFill>
                            <a:srgbClr val="000000"/>
                          </a:solidFill>
                          <a:latin typeface="Arial" panose="020B0604020202020204"/>
                        </a:rPr>
                        <a:t> </a:t>
                      </a:r>
                      <a:r>
                        <a:rPr lang="pt-BR" altLang="en-US" sz="1000" b="0" strike="noStrike" spc="-1">
                          <a:solidFill>
                            <a:srgbClr val="000000"/>
                          </a:solidFill>
                          <a:latin typeface="Arial" panose="020B0604020202020204"/>
                        </a:rPr>
                        <a:t>m</a:t>
                      </a:r>
                      <a:r>
                        <a:rPr lang="en-US" altLang="pt-BR" sz="1000" b="0" strike="noStrike" spc="-1">
                          <a:solidFill>
                            <a:srgbClr val="000000"/>
                          </a:solidFill>
                          <a:latin typeface="Arial" panose="020B0604020202020204"/>
                        </a:rPr>
                        <a:t>unic</a:t>
                      </a:r>
                      <a:r>
                        <a:rPr lang="en-US" altLang="en-US" sz="1000" b="0" strike="noStrike" spc="-1">
                          <a:solidFill>
                            <a:srgbClr val="000000"/>
                          </a:solidFill>
                          <a:latin typeface="Arial" panose="020B0604020202020204"/>
                        </a:rPr>
                        <a:t>í</a:t>
                      </a:r>
                      <a:r>
                        <a:rPr lang="en-US" altLang="pt-BR" sz="1000" b="0" strike="noStrike" spc="-1">
                          <a:solidFill>
                            <a:srgbClr val="000000"/>
                          </a:solidFill>
                          <a:latin typeface="Arial" panose="020B0604020202020204"/>
                        </a:rPr>
                        <a:t>pios visitados in loco, no quadrimestre (</a:t>
                      </a:r>
                      <a:r>
                        <a:rPr lang="pt-BR" altLang="en-US" sz="1000" b="0" strike="noStrike" spc="-1">
                          <a:solidFill>
                            <a:srgbClr val="000000"/>
                          </a:solidFill>
                          <a:latin typeface="Arial" panose="020B0604020202020204"/>
                        </a:rPr>
                        <a:t>8</a:t>
                      </a:r>
                      <a:r>
                        <a:rPr lang="en-US" altLang="pt-BR" sz="1000" b="0" strike="noStrike" spc="-1">
                          <a:solidFill>
                            <a:srgbClr val="000000"/>
                          </a:solidFill>
                          <a:latin typeface="Arial" panose="020B0604020202020204"/>
                        </a:rPr>
                        <a:t>0%) da meta</a:t>
                      </a:r>
                    </a:p>
                    <a:p>
                      <a:pPr>
                        <a:lnSpc>
                          <a:spcPct val="100000"/>
                        </a:lnSpc>
                      </a:pPr>
                      <a:endParaRPr lang="pt-BR" sz="1000" b="0" strike="noStrike" spc="-1">
                        <a:solidFill>
                          <a:srgbClr val="000000"/>
                        </a:solidFill>
                        <a:latin typeface="Arial" panose="020B0604020202020204"/>
                      </a:endParaRPr>
                    </a:p>
                    <a:p>
                      <a:pPr>
                        <a:lnSpc>
                          <a:spcPct val="100000"/>
                        </a:lnSpc>
                      </a:pP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Google Shape;153;p 2"/>
          <p:cNvSpPr/>
          <p:nvPr/>
        </p:nvSpPr>
        <p:spPr>
          <a:xfrm>
            <a:off x="1620000" y="0"/>
            <a:ext cx="7209720" cy="395640"/>
          </a:xfrm>
          <a:prstGeom prst="rect">
            <a:avLst/>
          </a:prstGeom>
          <a:noFill/>
          <a:ln w="0">
            <a:noFill/>
          </a:ln>
        </p:spPr>
        <p:style>
          <a:lnRef idx="0">
            <a:srgbClr val="FFFFFF"/>
          </a:lnRef>
          <a:fillRef idx="0">
            <a:srgbClr val="FFFFFF"/>
          </a:fillRef>
          <a:effectRef idx="0">
            <a:srgbClr val="FFFFFF"/>
          </a:effectRef>
          <a:fontRef idx="minor"/>
        </p:style>
        <p:txBody>
          <a:bodyPr lIns="90000" tIns="91440" rIns="90000" bIns="91440" anchor="t">
            <a:spAutoFit/>
          </a:bodyPr>
          <a:lstStyle/>
          <a:p>
            <a:pPr algn="ctr">
              <a:lnSpc>
                <a:spcPct val="100000"/>
              </a:lnSpc>
              <a:tabLst>
                <a:tab pos="0" algn="l"/>
              </a:tabLst>
            </a:pPr>
            <a:r>
              <a:rPr lang="pt-BR" sz="1400" b="1" strike="noStrike" spc="-1">
                <a:solidFill>
                  <a:srgbClr val="000000"/>
                </a:solidFill>
                <a:latin typeface="Calibri" panose="020F0502020204030204"/>
                <a:ea typeface="Calibri" panose="020F0502020204030204"/>
              </a:rPr>
              <a:t>GERÊNCIA DE GESTÃO DO FUNDO ESTADUAL DE ASSISTÊNCIA SOCIAL - GGFEAS</a:t>
            </a:r>
            <a:endParaRPr lang="pt-BR" sz="1400" b="0" strike="noStrike" spc="-1">
              <a:solidFill>
                <a:srgbClr val="000000"/>
              </a:solidFill>
              <a:latin typeface="Arial" panose="020B0604020202020204"/>
            </a:endParaRPr>
          </a:p>
        </p:txBody>
      </p:sp>
      <p:graphicFrame>
        <p:nvGraphicFramePr>
          <p:cNvPr id="96" name="object 1"/>
          <p:cNvGraphicFramePr/>
          <p:nvPr>
            <p:custDataLst>
              <p:tags r:id="rId1"/>
            </p:custDataLst>
          </p:nvPr>
        </p:nvGraphicFramePr>
        <p:xfrm>
          <a:off x="1537335" y="455930"/>
          <a:ext cx="7311390" cy="4565650"/>
        </p:xfrm>
        <a:graphic>
          <a:graphicData uri="http://schemas.openxmlformats.org/drawingml/2006/table">
            <a:tbl>
              <a:tblPr/>
              <a:tblGrid>
                <a:gridCol w="1936750"/>
                <a:gridCol w="1920875"/>
                <a:gridCol w="1459865"/>
                <a:gridCol w="1993900"/>
              </a:tblGrid>
              <a:tr h="243840">
                <a:tc gridSpan="3">
                  <a:txBody>
                    <a:bodyPr/>
                    <a:lstStyle/>
                    <a:p>
                      <a:endParaRPr lang="pt-BR" sz="1000" b="0" strike="noStrike" spc="-1" dirty="0">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a:p>
                  </a:txBody>
                  <a:tcPr marL="90000" marR="90000">
                    <a:lnL>
                      <a:noFill/>
                    </a:lnL>
                    <a:lnR>
                      <a:noFill/>
                    </a:lnR>
                    <a:lnT>
                      <a:noFill/>
                    </a:lnT>
                    <a:lnB>
                      <a:noFill/>
                    </a:lnB>
                    <a:solidFill>
                      <a:srgbClr val="729FCF"/>
                    </a:solidFill>
                  </a:tcPr>
                </a:tc>
                <a:tc hMerge="1">
                  <a:txBody>
                    <a:bodyPr/>
                    <a:lstStyle/>
                    <a:p>
                      <a:endParaRPr lang="pt-BR"/>
                    </a:p>
                  </a:txBody>
                  <a:tcPr marL="90000" marR="90000">
                    <a:lnL>
                      <a:noFill/>
                    </a:lnL>
                    <a:lnR>
                      <a:noFill/>
                    </a:lnR>
                    <a:lnT>
                      <a:noFill/>
                    </a:lnT>
                    <a:lnB>
                      <a:noFill/>
                    </a:lnB>
                    <a:solidFill>
                      <a:srgbClr val="729FCF"/>
                    </a:solidFill>
                  </a:tcPr>
                </a:tc>
                <a:tc>
                  <a:txBody>
                    <a:bodyPr/>
                    <a:lstStyle/>
                    <a:p>
                      <a:pPr marL="5715" algn="ctr">
                        <a:lnSpc>
                          <a:spcPct val="100000"/>
                        </a:lnSpc>
                        <a:spcBef>
                          <a:spcPts val="740"/>
                        </a:spcBef>
                      </a:pPr>
                      <a:r>
                        <a:rPr lang="pt-BR" sz="1000" b="1" strike="noStrike" spc="-12">
                          <a:solidFill>
                            <a:srgbClr val="000000"/>
                          </a:solidFill>
                          <a:latin typeface="Arial" panose="020B0604020202020204"/>
                        </a:rPr>
                        <a:t>1Q25</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548640">
                <a:tc>
                  <a:txBody>
                    <a:bodyPr/>
                    <a:lstStyle/>
                    <a:p>
                      <a:pPr algn="ctr">
                        <a:lnSpc>
                          <a:spcPct val="100000"/>
                        </a:lnSpc>
                        <a:spcBef>
                          <a:spcPts val="5"/>
                        </a:spcBef>
                      </a:pPr>
                      <a:endParaRPr lang="pt-BR" sz="1000" b="0" strike="noStrike" spc="-1">
                        <a:solidFill>
                          <a:srgbClr val="000000"/>
                        </a:solidFill>
                        <a:latin typeface="Arial" panose="020B0604020202020204"/>
                      </a:endParaRPr>
                    </a:p>
                    <a:p>
                      <a:pPr algn="ctr">
                        <a:lnSpc>
                          <a:spcPct val="100000"/>
                        </a:lnSpc>
                      </a:pPr>
                      <a:r>
                        <a:rPr lang="pt-BR" sz="1000" b="1" strike="noStrike" spc="-7">
                          <a:solidFill>
                            <a:srgbClr val="000000"/>
                          </a:solidFill>
                          <a:latin typeface="Arial" panose="020B0604020202020204"/>
                        </a:rPr>
                        <a:t>RISCO</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spcBef>
                          <a:spcPts val="10"/>
                        </a:spcBef>
                      </a:pPr>
                      <a:endParaRPr lang="pt-BR" sz="1000" b="0" strike="noStrike" spc="-1">
                        <a:solidFill>
                          <a:srgbClr val="000000"/>
                        </a:solidFill>
                        <a:latin typeface="Arial" panose="020B0604020202020204"/>
                      </a:endParaRPr>
                    </a:p>
                    <a:p>
                      <a:pPr marL="149860" algn="ctr">
                        <a:lnSpc>
                          <a:spcPct val="100000"/>
                        </a:lnSpc>
                      </a:pPr>
                      <a:r>
                        <a:rPr lang="pt-BR" sz="1000" b="1" strike="noStrike" spc="-7">
                          <a:solidFill>
                            <a:srgbClr val="000000"/>
                          </a:solidFill>
                          <a:latin typeface="Arial" panose="020B0604020202020204"/>
                        </a:rPr>
                        <a:t>DESCRIÇÃO</a:t>
                      </a:r>
                      <a:r>
                        <a:rPr lang="pt-BR" sz="1000" b="1" strike="noStrike" spc="-52">
                          <a:solidFill>
                            <a:srgbClr val="000000"/>
                          </a:solidFill>
                          <a:latin typeface="Arial" panose="020B0604020202020204"/>
                        </a:rPr>
                        <a:t> </a:t>
                      </a:r>
                      <a:r>
                        <a:rPr lang="pt-BR" sz="1000" b="1" strike="noStrike" spc="-1">
                          <a:solidFill>
                            <a:srgbClr val="000000"/>
                          </a:solidFill>
                          <a:latin typeface="Arial" panose="020B0604020202020204"/>
                        </a:rPr>
                        <a:t>DO</a:t>
                      </a:r>
                      <a:r>
                        <a:rPr lang="pt-BR" sz="1000" b="1" strike="noStrike" spc="-26">
                          <a:solidFill>
                            <a:srgbClr val="000000"/>
                          </a:solidFill>
                          <a:latin typeface="Arial" panose="020B0604020202020204"/>
                        </a:rPr>
                        <a:t> </a:t>
                      </a:r>
                      <a:r>
                        <a:rPr lang="pt-BR" sz="1000" b="1" strike="noStrike" spc="-7">
                          <a:solidFill>
                            <a:srgbClr val="000000"/>
                          </a:solidFill>
                          <a:latin typeface="Arial" panose="020B0604020202020204"/>
                        </a:rPr>
                        <a:t>INDICADOR</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spcBef>
                          <a:spcPts val="10"/>
                        </a:spcBef>
                      </a:pPr>
                      <a:endParaRPr lang="pt-BR" sz="1000" b="0" strike="noStrike" spc="-1">
                        <a:solidFill>
                          <a:srgbClr val="000000"/>
                        </a:solidFill>
                        <a:latin typeface="Arial" panose="020B0604020202020204"/>
                      </a:endParaRPr>
                    </a:p>
                    <a:p>
                      <a:pPr marL="327660" algn="ctr">
                        <a:lnSpc>
                          <a:spcPct val="100000"/>
                        </a:lnSpc>
                      </a:pPr>
                      <a:r>
                        <a:rPr lang="pt-BR" sz="1000" b="1" strike="noStrike" spc="-1">
                          <a:solidFill>
                            <a:srgbClr val="000000"/>
                          </a:solidFill>
                          <a:latin typeface="Arial" panose="020B0604020202020204"/>
                        </a:rPr>
                        <a:t>META</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spcBef>
                          <a:spcPts val="10"/>
                        </a:spcBef>
                      </a:pPr>
                      <a:endParaRPr lang="pt-BR" sz="1000" b="0" strike="noStrike" spc="-1">
                        <a:solidFill>
                          <a:srgbClr val="000000"/>
                        </a:solidFill>
                        <a:latin typeface="Arial" panose="020B0604020202020204"/>
                      </a:endParaRPr>
                    </a:p>
                    <a:p>
                      <a:pPr marL="2540" algn="ctr">
                        <a:lnSpc>
                          <a:spcPct val="100000"/>
                        </a:lnSpc>
                      </a:pPr>
                      <a:r>
                        <a:rPr lang="pt-BR" sz="1000" b="1" strike="noStrike" spc="-7">
                          <a:solidFill>
                            <a:srgbClr val="000000"/>
                          </a:solidFill>
                          <a:latin typeface="Arial" panose="020B0604020202020204"/>
                        </a:rPr>
                        <a:t>INDICADOR</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3773170">
                <a:tc>
                  <a:txBody>
                    <a:bodyPr/>
                    <a:lstStyle/>
                    <a:p>
                      <a:pPr>
                        <a:lnSpc>
                          <a:spcPct val="100000"/>
                        </a:lnSpc>
                        <a:spcBef>
                          <a:spcPts val="45"/>
                        </a:spcBef>
                      </a:pPr>
                      <a:endParaRPr lang="pt-BR" sz="1000" b="0" strike="noStrike" spc="-1" dirty="0">
                        <a:solidFill>
                          <a:srgbClr val="000000"/>
                        </a:solidFill>
                        <a:latin typeface="Arial" panose="020B0604020202020204"/>
                      </a:endParaRPr>
                    </a:p>
                    <a:p>
                      <a:pPr>
                        <a:lnSpc>
                          <a:spcPct val="100000"/>
                        </a:lnSpc>
                        <a:spcBef>
                          <a:spcPts val="45"/>
                        </a:spcBef>
                      </a:pPr>
                      <a:endParaRPr lang="pt-BR" sz="1000" b="0" strike="noStrike" spc="-1" dirty="0">
                        <a:solidFill>
                          <a:srgbClr val="000000"/>
                        </a:solidFill>
                        <a:latin typeface="Arial" panose="020B0604020202020204"/>
                      </a:endParaRPr>
                    </a:p>
                    <a:p>
                      <a:pPr marL="320040" marR="0" indent="-228600" algn="ctr" rtl="0" eaLnBrk="1" fontAlgn="auto" latinLnBrk="0" hangingPunct="1">
                        <a:lnSpc>
                          <a:spcPct val="100000"/>
                        </a:lnSpc>
                        <a:buClrTx/>
                        <a:buSzTx/>
                        <a:buNone/>
                        <a:tabLst>
                          <a:tab pos="0" algn="l"/>
                        </a:tabLst>
                      </a:pPr>
                      <a:r>
                        <a:rPr lang="pt-BR" sz="1000" b="0" strike="noStrike" spc="-1" dirty="0">
                          <a:solidFill>
                            <a:srgbClr val="000000"/>
                          </a:solidFill>
                          <a:latin typeface="Arial" panose="020B0604020202020204"/>
                          <a:cs typeface="+mn-ea"/>
                        </a:rPr>
                        <a:t>Redução de repasses do</a:t>
                      </a:r>
                    </a:p>
                    <a:p>
                      <a:pPr marL="320040" marR="0" indent="-228600" algn="ctr" rtl="0" eaLnBrk="1" fontAlgn="auto" latinLnBrk="0" hangingPunct="1">
                        <a:lnSpc>
                          <a:spcPct val="100000"/>
                        </a:lnSpc>
                        <a:buClrTx/>
                        <a:buSzTx/>
                        <a:buNone/>
                        <a:tabLst>
                          <a:tab pos="0" algn="l"/>
                        </a:tabLst>
                      </a:pPr>
                      <a:r>
                        <a:rPr lang="pt-BR" sz="1000" b="0" strike="noStrike" spc="-1" dirty="0">
                          <a:solidFill>
                            <a:srgbClr val="000000"/>
                          </a:solidFill>
                          <a:latin typeface="Arial" panose="020B0604020202020204"/>
                          <a:cs typeface="+mn-ea"/>
                        </a:rPr>
                        <a:t>Cofinanciamento Estadual</a:t>
                      </a:r>
                    </a:p>
                    <a:p>
                      <a:pPr marL="320040" marR="0" indent="-228600" algn="ctr" rtl="0" eaLnBrk="1" fontAlgn="auto" latinLnBrk="0" hangingPunct="1">
                        <a:lnSpc>
                          <a:spcPct val="100000"/>
                        </a:lnSpc>
                        <a:buClrTx/>
                        <a:buSzTx/>
                        <a:buNone/>
                        <a:tabLst>
                          <a:tab pos="0" algn="l"/>
                        </a:tabLst>
                      </a:pPr>
                      <a:r>
                        <a:rPr lang="pt-BR" sz="1000" b="0" strike="noStrike" spc="-1" dirty="0">
                          <a:solidFill>
                            <a:srgbClr val="000000"/>
                          </a:solidFill>
                          <a:latin typeface="Arial" panose="020B0604020202020204"/>
                          <a:cs typeface="+mn-ea"/>
                        </a:rPr>
                        <a:t>aos 246 municípios goianos </a:t>
                      </a:r>
                      <a:r>
                        <a:rPr lang="pt-BR" sz="1000" b="0" strike="noStrike" spc="-1" baseline="0" dirty="0">
                          <a:solidFill>
                            <a:srgbClr val="000000"/>
                          </a:solidFill>
                          <a:latin typeface="Arial" panose="020B0604020202020204"/>
                          <a:cs typeface="+mn-ea"/>
                        </a:rPr>
                        <a:t>por falta de utilização em proporção adequada</a:t>
                      </a:r>
                      <a:endParaRPr lang="pt-BR" sz="1000" b="0" strike="noStrike" spc="-1" dirty="0">
                        <a:solidFill>
                          <a:srgbClr val="000000"/>
                        </a:solidFill>
                        <a:latin typeface="Arial" panose="020B0604020202020204"/>
                        <a:cs typeface="+mn-ea"/>
                      </a:endParaRPr>
                    </a:p>
                    <a:p>
                      <a:pPr marL="320040" indent="-228600">
                        <a:lnSpc>
                          <a:spcPct val="100000"/>
                        </a:lnSpc>
                        <a:tabLst>
                          <a:tab pos="0" algn="l"/>
                        </a:tabLst>
                      </a:pPr>
                      <a:endParaRPr lang="pt-BR" sz="1000" b="0" strike="noStrike" spc="-1" dirty="0">
                        <a:solidFill>
                          <a:srgbClr val="000000"/>
                        </a:solidFill>
                        <a:latin typeface="Arial" panose="020B0604020202020204"/>
                      </a:endParaRPr>
                    </a:p>
                    <a:p>
                      <a:pPr marL="320040" indent="-228600">
                        <a:lnSpc>
                          <a:spcPct val="100000"/>
                        </a:lnSpc>
                        <a:tabLst>
                          <a:tab pos="0" algn="l"/>
                        </a:tabLst>
                      </a:pPr>
                      <a:endParaRPr lang="pt-BR" sz="1000" b="0" strike="noStrike" spc="-1" dirty="0">
                        <a:solidFill>
                          <a:srgbClr val="000000"/>
                        </a:solidFill>
                        <a:latin typeface="Arial" panose="020B0604020202020204"/>
                      </a:endParaRPr>
                    </a:p>
                    <a:p>
                      <a:pPr marL="320040" indent="-228600">
                        <a:lnSpc>
                          <a:spcPct val="100000"/>
                        </a:lnSpc>
                        <a:tabLst>
                          <a:tab pos="0" algn="l"/>
                        </a:tabLst>
                      </a:pPr>
                      <a:endParaRPr lang="pt-BR" sz="1000" b="0" strike="noStrike" spc="-1" dirty="0">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nSpc>
                          <a:spcPct val="100000"/>
                        </a:lnSpc>
                        <a:spcBef>
                          <a:spcPts val="710"/>
                        </a:spcBef>
                      </a:pPr>
                      <a:endParaRPr lang="pt-BR" sz="1000" b="0" strike="noStrike" spc="-1" dirty="0">
                        <a:solidFill>
                          <a:srgbClr val="000000"/>
                        </a:solidFill>
                        <a:latin typeface="Arial" panose="020B0604020202020204"/>
                      </a:endParaRPr>
                    </a:p>
                    <a:p>
                      <a:pPr marL="92075">
                        <a:lnSpc>
                          <a:spcPct val="100000"/>
                        </a:lnSpc>
                        <a:spcBef>
                          <a:spcPts val="710"/>
                        </a:spcBef>
                      </a:pPr>
                      <a:r>
                        <a:rPr lang="pt-BR" sz="1000" b="1" strike="noStrike" spc="-1" dirty="0">
                          <a:solidFill>
                            <a:srgbClr val="000000"/>
                          </a:solidFill>
                          <a:latin typeface="Arial" panose="020B0604020202020204"/>
                          <a:ea typeface="Microsoft YaHei" panose="020B0503020204020204" charset="-122"/>
                        </a:rPr>
                        <a:t>Indicador: </a:t>
                      </a:r>
                      <a:r>
                        <a:rPr lang="pt-BR" sz="1000" b="0" strike="noStrike" spc="-1" dirty="0">
                          <a:solidFill>
                            <a:srgbClr val="000000"/>
                          </a:solidFill>
                          <a:latin typeface="Arial" panose="020B0604020202020204"/>
                          <a:ea typeface="Microsoft YaHei" panose="020B0503020204020204" charset="-122"/>
                        </a:rPr>
                        <a:t>nº de municípios que cumpriram pelo menos 70% de utilização do último repasse</a:t>
                      </a:r>
                      <a:r>
                        <a:rPr lang="pt-BR" sz="1000" b="0" strike="noStrike" spc="-1" dirty="0" smtClean="0">
                          <a:solidFill>
                            <a:srgbClr val="000000"/>
                          </a:solidFill>
                          <a:latin typeface="Arial" panose="020B0604020202020204"/>
                          <a:ea typeface="Microsoft YaHei" panose="020B0503020204020204" charset="-122"/>
                        </a:rPr>
                        <a:t>.  </a:t>
                      </a:r>
                    </a:p>
                    <a:p>
                      <a:pPr marL="92075">
                        <a:lnSpc>
                          <a:spcPct val="100000"/>
                        </a:lnSpc>
                        <a:spcBef>
                          <a:spcPts val="710"/>
                        </a:spcBef>
                      </a:pPr>
                      <a:endParaRPr lang="pt-BR" sz="1000" b="0" strike="noStrike" spc="-1" dirty="0" smtClean="0">
                        <a:solidFill>
                          <a:srgbClr val="000000"/>
                        </a:solidFill>
                        <a:latin typeface="Arial" panose="020B0604020202020204"/>
                        <a:ea typeface="Microsoft YaHei" panose="020B0503020204020204" charset="-122"/>
                      </a:endParaRPr>
                    </a:p>
                    <a:p>
                      <a:pPr marL="92075">
                        <a:lnSpc>
                          <a:spcPct val="100000"/>
                        </a:lnSpc>
                        <a:spcBef>
                          <a:spcPts val="710"/>
                        </a:spcBef>
                      </a:pPr>
                      <a:r>
                        <a:rPr lang="pt-BR" sz="1000" b="0" strike="noStrike" spc="-1" dirty="0" smtClean="0">
                          <a:solidFill>
                            <a:srgbClr val="000000"/>
                          </a:solidFill>
                          <a:latin typeface="+mn-lt"/>
                          <a:ea typeface="Microsoft YaHei" panose="020B0503020204020204" charset="-122"/>
                        </a:rPr>
                        <a:t>nº de municípios que utilizara</a:t>
                      </a:r>
                      <a:r>
                        <a:rPr lang="pt-BR" sz="1000" b="0" strike="noStrike" spc="-1" dirty="0" smtClean="0">
                          <a:solidFill>
                            <a:schemeClr val="tx1"/>
                          </a:solidFill>
                          <a:latin typeface="+mn-lt"/>
                          <a:ea typeface="Microsoft YaHei" panose="020B0503020204020204" charset="-122"/>
                        </a:rPr>
                        <a:t>m</a:t>
                      </a:r>
                      <a:r>
                        <a:rPr lang="pt-BR" sz="1000" b="0" strike="noStrike" spc="-1" dirty="0" smtClean="0">
                          <a:solidFill>
                            <a:srgbClr val="FF0000"/>
                          </a:solidFill>
                          <a:latin typeface="+mn-lt"/>
                          <a:ea typeface="Microsoft YaHei" panose="020B0503020204020204" charset="-122"/>
                        </a:rPr>
                        <a:t> algum % de</a:t>
                      </a:r>
                      <a:r>
                        <a:rPr lang="pt-BR" sz="1000" b="0" strike="noStrike" spc="-1" baseline="0" dirty="0" smtClean="0">
                          <a:solidFill>
                            <a:srgbClr val="FF0000"/>
                          </a:solidFill>
                          <a:latin typeface="+mn-lt"/>
                          <a:ea typeface="Microsoft YaHei" panose="020B0503020204020204" charset="-122"/>
                        </a:rPr>
                        <a:t> recursos</a:t>
                      </a:r>
                      <a:r>
                        <a:rPr lang="pt-BR" sz="1000" b="0" strike="noStrike" spc="-1" dirty="0" smtClean="0">
                          <a:solidFill>
                            <a:srgbClr val="000000"/>
                          </a:solidFill>
                          <a:latin typeface="+mn-lt"/>
                          <a:ea typeface="Microsoft YaHei" panose="020B0503020204020204" charset="-122"/>
                        </a:rPr>
                        <a:t> do último repasse</a:t>
                      </a:r>
                      <a:endParaRPr lang="pt-BR" sz="1000" b="0" strike="noStrike" spc="-1" dirty="0">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710">
                        <a:lnSpc>
                          <a:spcPct val="100000"/>
                        </a:lnSpc>
                      </a:pPr>
                      <a:endParaRPr lang="pt-BR" sz="1000" b="0" strike="noStrike" spc="-1">
                        <a:solidFill>
                          <a:srgbClr val="000000"/>
                        </a:solidFill>
                        <a:latin typeface="Arial" panose="020B0604020202020204"/>
                      </a:endParaRPr>
                    </a:p>
                    <a:p>
                      <a:pPr marL="92710">
                        <a:lnSpc>
                          <a:spcPct val="100000"/>
                        </a:lnSpc>
                      </a:pPr>
                      <a:r>
                        <a:rPr lang="pt-BR" sz="1000" b="1" strike="noStrike" spc="-1">
                          <a:solidFill>
                            <a:srgbClr val="000000"/>
                          </a:solidFill>
                          <a:latin typeface="Arial" panose="020B0604020202020204"/>
                        </a:rPr>
                        <a:t>Meta do indicador: </a:t>
                      </a:r>
                      <a:r>
                        <a:rPr lang="pt-BR" sz="1000" b="0" strike="noStrike" spc="-1">
                          <a:solidFill>
                            <a:srgbClr val="000000"/>
                          </a:solidFill>
                          <a:latin typeface="Arial" panose="020B0604020202020204"/>
                          <a:ea typeface="Microsoft YaHei" panose="020B0503020204020204" charset="-122"/>
                        </a:rPr>
                        <a:t>100% dos 246 municípios utilizando oportunamente os recursos estaduais.</a:t>
                      </a:r>
                      <a:endParaRPr lang="pt-BR" sz="1000" b="0" strike="noStrike" spc="-1">
                        <a:solidFill>
                          <a:srgbClr val="000000"/>
                        </a:solidFill>
                        <a:latin typeface="Arial" panose="020B0604020202020204"/>
                      </a:endParaRPr>
                    </a:p>
                    <a:p>
                      <a:pPr marL="92710">
                        <a:lnSpc>
                          <a:spcPct val="100000"/>
                        </a:lnSpc>
                      </a:pPr>
                      <a:endParaRPr lang="pt-BR" sz="1000" b="0" strike="noStrike" spc="-1">
                        <a:solidFill>
                          <a:srgbClr val="000000"/>
                        </a:solidFill>
                        <a:latin typeface="Arial" panose="020B0604020202020204"/>
                      </a:endParaRPr>
                    </a:p>
                    <a:p>
                      <a:pPr marL="92710">
                        <a:lnSpc>
                          <a:spcPct val="100000"/>
                        </a:lnSpc>
                      </a:pP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endParaRPr lang="pt-BR" sz="1000" b="0" strike="noStrike" spc="-1" dirty="0">
                        <a:solidFill>
                          <a:srgbClr val="000000"/>
                        </a:solidFill>
                        <a:latin typeface="Arial" panose="020B0604020202020204"/>
                      </a:endParaRPr>
                    </a:p>
                    <a:p>
                      <a:pPr algn="just">
                        <a:lnSpc>
                          <a:spcPct val="100000"/>
                        </a:lnSpc>
                      </a:pPr>
                      <a:r>
                        <a:rPr lang="pt-BR" sz="1000" b="1" strike="noStrike" spc="-1" dirty="0">
                          <a:solidFill>
                            <a:srgbClr val="000000"/>
                          </a:solidFill>
                          <a:latin typeface="Arial" panose="020B0604020202020204"/>
                        </a:rPr>
                        <a:t>Resultado do indicador: </a:t>
                      </a:r>
                      <a:r>
                        <a:rPr lang="pt-BR" sz="1000" dirty="0" smtClean="0">
                          <a:sym typeface="+mn-ea"/>
                        </a:rPr>
                        <a:t>1 - </a:t>
                      </a:r>
                      <a:r>
                        <a:rPr lang="pt-BR" sz="800" dirty="0" smtClean="0">
                          <a:sym typeface="+mn-ea"/>
                        </a:rPr>
                        <a:t>No Cofinanciamento Estadual 2025 (Primeira etapa) dos 246 municípios goianos, 200 utilizaram os recursos do repasse anterior e atenderam, no prazo legal, os requisitos para a concessão do cofinanciamento estadual, destinados à Assistência Social em 2025. </a:t>
                      </a:r>
                      <a:endParaRPr lang="pt-BR" sz="800" dirty="0" smtClean="0"/>
                    </a:p>
                    <a:p>
                      <a:pPr algn="just">
                        <a:lnSpc>
                          <a:spcPct val="100000"/>
                        </a:lnSpc>
                      </a:pPr>
                      <a:endParaRPr lang="pt-BR" sz="800" dirty="0" smtClean="0"/>
                    </a:p>
                    <a:p>
                      <a:pPr algn="just">
                        <a:lnSpc>
                          <a:spcPct val="100000"/>
                        </a:lnSpc>
                      </a:pPr>
                      <a:r>
                        <a:rPr lang="pt-BR" sz="800" dirty="0" smtClean="0">
                          <a:sym typeface="+mn-ea"/>
                        </a:rPr>
                        <a:t>2 - Foram contemplados 81,30% dos municípios, (200 ao todo) que utilizaram os recursos do Cofinanciamento anterior em pelo menos 70%, recebendo repasse integral. </a:t>
                      </a:r>
                      <a:endParaRPr lang="pt-BR" sz="800" dirty="0" smtClean="0"/>
                    </a:p>
                    <a:p>
                      <a:pPr algn="just">
                        <a:lnSpc>
                          <a:spcPct val="100000"/>
                        </a:lnSpc>
                      </a:pPr>
                      <a:endParaRPr lang="pt-BR" sz="800" dirty="0" smtClean="0"/>
                    </a:p>
                    <a:p>
                      <a:pPr algn="just">
                        <a:lnSpc>
                          <a:spcPct val="100000"/>
                        </a:lnSpc>
                      </a:pPr>
                      <a:r>
                        <a:rPr lang="pt-BR" sz="800" dirty="0" smtClean="0">
                          <a:sym typeface="+mn-ea"/>
                        </a:rPr>
                        <a:t>3 - Foram contemplados 14,23% dos municípios goianos receberam o cofinanciamento de forma proporcional aos recursos utilizados do repasse anterior. (repasse parcial) </a:t>
                      </a:r>
                      <a:endParaRPr lang="pt-BR" sz="800" dirty="0" smtClean="0"/>
                    </a:p>
                    <a:p>
                      <a:pPr algn="just">
                        <a:lnSpc>
                          <a:spcPct val="100000"/>
                        </a:lnSpc>
                      </a:pPr>
                      <a:endParaRPr lang="pt-BR" sz="800" dirty="0" smtClean="0"/>
                    </a:p>
                    <a:p>
                      <a:pPr algn="just">
                        <a:lnSpc>
                          <a:spcPct val="100000"/>
                        </a:lnSpc>
                      </a:pPr>
                      <a:r>
                        <a:rPr lang="pt-BR" sz="800" dirty="0" smtClean="0">
                          <a:sym typeface="+mn-ea"/>
                        </a:rPr>
                        <a:t>4 - 4,47% dos municípios goianos não receberam os recursos por não terem comprovado a utilização dos recursos do ultimo repasse.</a:t>
                      </a:r>
                      <a:endParaRPr lang="pt-BR" sz="1000" b="0" strike="noStrike" spc="-1" dirty="0">
                        <a:solidFill>
                          <a:srgbClr val="000000"/>
                        </a:solidFill>
                        <a:latin typeface="Arial" panose="020B0604020202020204"/>
                      </a:endParaRPr>
                    </a:p>
                    <a:p>
                      <a:pPr>
                        <a:lnSpc>
                          <a:spcPct val="100000"/>
                        </a:lnSpc>
                      </a:pPr>
                      <a:endParaRPr lang="pt-BR" sz="1000" b="0" strike="noStrike" spc="-1" dirty="0">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Google Shape;153;p29"/>
          <p:cNvSpPr/>
          <p:nvPr/>
        </p:nvSpPr>
        <p:spPr>
          <a:xfrm>
            <a:off x="1440000" y="100800"/>
            <a:ext cx="7209720" cy="395640"/>
          </a:xfrm>
          <a:prstGeom prst="rect">
            <a:avLst/>
          </a:prstGeom>
          <a:noFill/>
          <a:ln w="0">
            <a:noFill/>
          </a:ln>
        </p:spPr>
        <p:style>
          <a:lnRef idx="0">
            <a:srgbClr val="FFFFFF"/>
          </a:lnRef>
          <a:fillRef idx="0">
            <a:srgbClr val="FFFFFF"/>
          </a:fillRef>
          <a:effectRef idx="0">
            <a:srgbClr val="FFFFFF"/>
          </a:effectRef>
          <a:fontRef idx="minor"/>
        </p:style>
        <p:txBody>
          <a:bodyPr lIns="90000" tIns="91440" rIns="90000" bIns="91440" anchor="t">
            <a:spAutoFit/>
          </a:bodyPr>
          <a:lstStyle/>
          <a:p>
            <a:pPr algn="ctr">
              <a:lnSpc>
                <a:spcPct val="100000"/>
              </a:lnSpc>
              <a:tabLst>
                <a:tab pos="0" algn="l"/>
              </a:tabLst>
            </a:pPr>
            <a:r>
              <a:rPr lang="pt-BR" sz="1400" b="1" strike="noStrike" spc="-1">
                <a:solidFill>
                  <a:srgbClr val="000000"/>
                </a:solidFill>
                <a:latin typeface="Calibri" panose="020F0502020204030204"/>
                <a:ea typeface="Calibri" panose="020F0502020204030204"/>
              </a:rPr>
              <a:t>GERÊNCIA DE PROTEÇÃO SOCIAL BÁSICA - GPSB</a:t>
            </a:r>
            <a:endParaRPr lang="pt-BR" sz="1400" b="0" strike="noStrike" spc="-1">
              <a:solidFill>
                <a:srgbClr val="000000"/>
              </a:solidFill>
              <a:latin typeface="Arial" panose="020B0604020202020204"/>
            </a:endParaRPr>
          </a:p>
        </p:txBody>
      </p:sp>
      <p:graphicFrame>
        <p:nvGraphicFramePr>
          <p:cNvPr id="93" name="Google Shape;152;p29"/>
          <p:cNvGraphicFramePr/>
          <p:nvPr>
            <p:custDataLst>
              <p:tags r:id="rId1"/>
            </p:custDataLst>
          </p:nvPr>
        </p:nvGraphicFramePr>
        <p:xfrm>
          <a:off x="1419225" y="487045"/>
          <a:ext cx="7220585" cy="3017520"/>
        </p:xfrm>
        <a:graphic>
          <a:graphicData uri="http://schemas.openxmlformats.org/drawingml/2006/table">
            <a:tbl>
              <a:tblPr/>
              <a:tblGrid>
                <a:gridCol w="2049780"/>
                <a:gridCol w="2284730"/>
                <a:gridCol w="1427480"/>
                <a:gridCol w="1458595"/>
              </a:tblGrid>
              <a:tr h="243840">
                <a:tc gridSpan="3">
                  <a:txBody>
                    <a:bodyPr/>
                    <a:lstStyle/>
                    <a:p>
                      <a:endParaRPr lang="pt-BR" sz="1000" b="0" strike="noStrike" spc="-1" dirty="0">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FFFFF"/>
                    </a:solidFill>
                  </a:tcPr>
                </a:tc>
                <a:tc hMerge="1">
                  <a:txBody>
                    <a:bodyPr/>
                    <a:lstStyle/>
                    <a:p>
                      <a:endParaRPr lang="pt-BR"/>
                    </a:p>
                  </a:txBody>
                  <a:tcPr marL="90000" marR="90000">
                    <a:lnL>
                      <a:noFill/>
                    </a:lnL>
                    <a:lnR>
                      <a:noFill/>
                    </a:lnR>
                    <a:lnT>
                      <a:noFill/>
                    </a:lnT>
                    <a:lnB>
                      <a:noFill/>
                    </a:lnB>
                    <a:solidFill>
                      <a:srgbClr val="729FCF"/>
                    </a:solidFill>
                  </a:tcPr>
                </a:tc>
                <a:tc hMerge="1">
                  <a:txBody>
                    <a:bodyPr/>
                    <a:lstStyle/>
                    <a:p>
                      <a:endParaRPr lang="pt-BR"/>
                    </a:p>
                  </a:txBody>
                  <a:tcPr marL="90000" marR="90000">
                    <a:lnL>
                      <a:noFill/>
                    </a:lnL>
                    <a:lnR>
                      <a:noFill/>
                    </a:lnR>
                    <a:lnT>
                      <a:noFill/>
                    </a:lnT>
                    <a:lnB>
                      <a:noFill/>
                    </a:lnB>
                    <a:solidFill>
                      <a:srgbClr val="729FCF"/>
                    </a:solidFill>
                  </a:tcPr>
                </a:tc>
                <a:tc>
                  <a:txBody>
                    <a:bodyPr/>
                    <a:lstStyle/>
                    <a:p>
                      <a:pPr marL="3810" algn="ctr">
                        <a:lnSpc>
                          <a:spcPct val="100000"/>
                        </a:lnSpc>
                        <a:spcBef>
                          <a:spcPts val="740"/>
                        </a:spcBef>
                        <a:tabLst>
                          <a:tab pos="0" algn="l"/>
                        </a:tabLst>
                      </a:pPr>
                      <a:r>
                        <a:rPr lang="pt-BR" sz="1000" b="1" strike="noStrike" spc="-12">
                          <a:solidFill>
                            <a:srgbClr val="000000"/>
                          </a:solidFill>
                          <a:latin typeface="Arial" panose="020B0604020202020204"/>
                        </a:rPr>
                        <a:t>1Q25</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396240">
                <a:tc>
                  <a:txBody>
                    <a:bodyPr/>
                    <a:lstStyle/>
                    <a:p>
                      <a:pPr>
                        <a:lnSpc>
                          <a:spcPct val="100000"/>
                        </a:lnSpc>
                        <a:spcBef>
                          <a:spcPts val="5"/>
                        </a:spcBef>
                      </a:pPr>
                      <a:endParaRPr lang="pt-BR" sz="1000" b="0" strike="noStrike" spc="-1">
                        <a:solidFill>
                          <a:srgbClr val="000000"/>
                        </a:solidFill>
                        <a:latin typeface="Arial" panose="020B0604020202020204"/>
                      </a:endParaRPr>
                    </a:p>
                    <a:p>
                      <a:pPr algn="ctr">
                        <a:lnSpc>
                          <a:spcPct val="100000"/>
                        </a:lnSpc>
                      </a:pPr>
                      <a:r>
                        <a:rPr lang="pt-BR" sz="1000" b="1" strike="noStrike" spc="-7">
                          <a:solidFill>
                            <a:srgbClr val="000000"/>
                          </a:solidFill>
                          <a:latin typeface="Arial" panose="020B0604020202020204"/>
                        </a:rPr>
                        <a:t>RISCO</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0"/>
                        </a:spcBef>
                      </a:pPr>
                      <a:endParaRPr lang="pt-BR" sz="1000" b="0" strike="noStrike" spc="-1">
                        <a:solidFill>
                          <a:srgbClr val="000000"/>
                        </a:solidFill>
                        <a:latin typeface="Arial" panose="020B0604020202020204"/>
                      </a:endParaRPr>
                    </a:p>
                    <a:p>
                      <a:pPr marL="149860">
                        <a:lnSpc>
                          <a:spcPct val="100000"/>
                        </a:lnSpc>
                      </a:pPr>
                      <a:r>
                        <a:rPr lang="pt-BR" sz="1000" b="1" strike="noStrike" spc="-7">
                          <a:solidFill>
                            <a:srgbClr val="000000"/>
                          </a:solidFill>
                          <a:latin typeface="Arial" panose="020B0604020202020204"/>
                        </a:rPr>
                        <a:t>DESCRIÇÃO</a:t>
                      </a:r>
                      <a:r>
                        <a:rPr lang="pt-BR" sz="1000" b="1" strike="noStrike" spc="-52">
                          <a:solidFill>
                            <a:srgbClr val="000000"/>
                          </a:solidFill>
                          <a:latin typeface="Arial" panose="020B0604020202020204"/>
                        </a:rPr>
                        <a:t> </a:t>
                      </a:r>
                      <a:r>
                        <a:rPr lang="pt-BR" sz="1000" b="1" strike="noStrike" spc="-1">
                          <a:solidFill>
                            <a:srgbClr val="000000"/>
                          </a:solidFill>
                          <a:latin typeface="Arial" panose="020B0604020202020204"/>
                        </a:rPr>
                        <a:t>DO</a:t>
                      </a:r>
                      <a:r>
                        <a:rPr lang="pt-BR" sz="1000" b="1" strike="noStrike" spc="-26">
                          <a:solidFill>
                            <a:srgbClr val="000000"/>
                          </a:solidFill>
                          <a:latin typeface="Arial" panose="020B0604020202020204"/>
                        </a:rPr>
                        <a:t> </a:t>
                      </a:r>
                      <a:r>
                        <a:rPr lang="pt-BR" sz="1000" b="1" strike="noStrike" spc="-7">
                          <a:solidFill>
                            <a:srgbClr val="000000"/>
                          </a:solidFill>
                          <a:latin typeface="Arial" panose="020B0604020202020204"/>
                        </a:rPr>
                        <a:t>INDICADOR</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0"/>
                        </a:spcBef>
                      </a:pPr>
                      <a:endParaRPr lang="pt-BR" sz="1000" b="0" strike="noStrike" spc="-1">
                        <a:solidFill>
                          <a:srgbClr val="000000"/>
                        </a:solidFill>
                        <a:latin typeface="Arial" panose="020B0604020202020204"/>
                      </a:endParaRPr>
                    </a:p>
                    <a:p>
                      <a:pPr marL="327660">
                        <a:lnSpc>
                          <a:spcPct val="100000"/>
                        </a:lnSpc>
                      </a:pPr>
                      <a:r>
                        <a:rPr lang="pt-BR" sz="1000" b="1" strike="noStrike" spc="-1">
                          <a:solidFill>
                            <a:srgbClr val="000000"/>
                          </a:solidFill>
                          <a:latin typeface="Arial" panose="020B0604020202020204"/>
                        </a:rPr>
                        <a:t>META</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0"/>
                        </a:spcBef>
                      </a:pPr>
                      <a:endParaRPr lang="pt-BR" sz="1000" b="0" strike="noStrike" spc="-1">
                        <a:solidFill>
                          <a:srgbClr val="000000"/>
                        </a:solidFill>
                        <a:latin typeface="Arial" panose="020B0604020202020204"/>
                      </a:endParaRPr>
                    </a:p>
                    <a:p>
                      <a:pPr marL="5715" algn="ctr">
                        <a:lnSpc>
                          <a:spcPct val="100000"/>
                        </a:lnSpc>
                      </a:pPr>
                      <a:r>
                        <a:rPr lang="pt-BR" sz="1000" b="1" strike="noStrike" spc="-7">
                          <a:solidFill>
                            <a:srgbClr val="000000"/>
                          </a:solidFill>
                          <a:latin typeface="Arial" panose="020B0604020202020204"/>
                        </a:rPr>
                        <a:t>INDICADOR</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377440">
                <a:tc>
                  <a:txBody>
                    <a:bodyPr/>
                    <a:lstStyle/>
                    <a:p>
                      <a:pPr algn="just">
                        <a:lnSpc>
                          <a:spcPct val="115000"/>
                        </a:lnSpc>
                        <a:spcAft>
                          <a:spcPts val="1000"/>
                        </a:spcAft>
                      </a:pPr>
                      <a:endParaRPr lang="pt-BR" sz="1000" b="0" strike="noStrike" spc="-1">
                        <a:solidFill>
                          <a:srgbClr val="000000"/>
                        </a:solidFill>
                        <a:latin typeface="Arial" panose="020B0604020202020204"/>
                      </a:endParaRPr>
                    </a:p>
                    <a:p>
                      <a:pPr algn="just">
                        <a:lnSpc>
                          <a:spcPct val="115000"/>
                        </a:lnSpc>
                        <a:spcAft>
                          <a:spcPts val="1000"/>
                        </a:spcAft>
                      </a:pPr>
                      <a:r>
                        <a:rPr lang="pt-BR" sz="1000" b="0" strike="noStrike" spc="-1">
                          <a:solidFill>
                            <a:srgbClr val="000000"/>
                          </a:solidFill>
                          <a:latin typeface="Arial" panose="020B0604020202020204"/>
                          <a:ea typeface="Arial" panose="020B0604020202020204"/>
                        </a:rPr>
                        <a:t>Fragilidade no apoio técnico aos municípios para a execução das ações de Proteção Social Básica.</a:t>
                      </a:r>
                      <a:endParaRPr lang="pt-BR" sz="1000" b="0" strike="noStrike" spc="-1">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r>
                        <a:rPr lang="pt-BR" sz="1000" b="1" strike="noStrike" spc="-1" dirty="0">
                          <a:solidFill>
                            <a:schemeClr val="dk1"/>
                          </a:solidFill>
                          <a:highlight>
                            <a:srgbClr val="FFFFFF"/>
                          </a:highlight>
                          <a:latin typeface="Arial" panose="020B0604020202020204"/>
                          <a:ea typeface="Arial" panose="020B0604020202020204"/>
                        </a:rPr>
                        <a:t>Indicador 1 </a:t>
                      </a:r>
                      <a:r>
                        <a:rPr lang="pt-BR" sz="1000" b="0" strike="noStrike" spc="-1" dirty="0">
                          <a:solidFill>
                            <a:schemeClr val="dk1"/>
                          </a:solidFill>
                          <a:highlight>
                            <a:srgbClr val="FFFFFF"/>
                          </a:highlight>
                          <a:latin typeface="Arial" panose="020B0604020202020204"/>
                          <a:ea typeface="Arial" panose="020B0604020202020204"/>
                        </a:rPr>
                        <a:t>=  </a:t>
                      </a:r>
                      <a:r>
                        <a:rPr lang="pt-BR" sz="1000" b="0" strike="noStrike" spc="-1" dirty="0">
                          <a:solidFill>
                            <a:srgbClr val="000000"/>
                          </a:solidFill>
                          <a:latin typeface="Arial" panose="020B0604020202020204"/>
                          <a:ea typeface="Arial" panose="020B0604020202020204"/>
                        </a:rPr>
                        <a:t>Número de técnicos de nível superior para atendimento por grupo de municípios;</a:t>
                      </a:r>
                      <a:endParaRPr lang="pt-BR" sz="1000" b="0" strike="noStrike" spc="-1" dirty="0">
                        <a:solidFill>
                          <a:srgbClr val="000000"/>
                        </a:solidFill>
                        <a:latin typeface="Arial" panose="020B0604020202020204"/>
                      </a:endParaRPr>
                    </a:p>
                    <a:p>
                      <a:pPr>
                        <a:lnSpc>
                          <a:spcPct val="100000"/>
                        </a:lnSpc>
                        <a:tabLst>
                          <a:tab pos="0" algn="l"/>
                        </a:tabLst>
                      </a:pPr>
                      <a:r>
                        <a:rPr sz="1000" dirty="0"/>
                        <a:t/>
                      </a:r>
                      <a:br>
                        <a:rPr sz="1000" dirty="0"/>
                      </a:br>
                      <a:endParaRPr lang="pt-BR" sz="1000" b="0" strike="noStrike" spc="-1" dirty="0">
                        <a:solidFill>
                          <a:srgbClr val="000000"/>
                        </a:solidFill>
                        <a:latin typeface="Arial" panose="020B0604020202020204"/>
                      </a:endParaRPr>
                    </a:p>
                    <a:p>
                      <a:pPr>
                        <a:lnSpc>
                          <a:spcPct val="100000"/>
                        </a:lnSpc>
                        <a:tabLst>
                          <a:tab pos="0" algn="l"/>
                        </a:tabLst>
                      </a:pPr>
                      <a:r>
                        <a:rPr lang="pt-BR" sz="1000" b="1" strike="noStrike" spc="-1" dirty="0">
                          <a:solidFill>
                            <a:schemeClr val="dk1"/>
                          </a:solidFill>
                          <a:highlight>
                            <a:srgbClr val="FFFFFF"/>
                          </a:highlight>
                          <a:latin typeface="Arial" panose="020B0604020202020204"/>
                          <a:ea typeface="Arial" panose="020B0604020202020204"/>
                        </a:rPr>
                        <a:t>Indicador 2 </a:t>
                      </a:r>
                      <a:r>
                        <a:rPr lang="pt-BR" sz="1000" b="0" strike="noStrike" spc="-1" dirty="0">
                          <a:solidFill>
                            <a:schemeClr val="dk1"/>
                          </a:solidFill>
                          <a:highlight>
                            <a:srgbClr val="FFFFFF"/>
                          </a:highlight>
                          <a:latin typeface="Arial" panose="020B0604020202020204"/>
                          <a:ea typeface="Arial" panose="020B0604020202020204"/>
                        </a:rPr>
                        <a:t>= </a:t>
                      </a:r>
                      <a:r>
                        <a:rPr lang="pt-BR" sz="1000" b="0" strike="noStrike" spc="-1" dirty="0">
                          <a:solidFill>
                            <a:srgbClr val="000000"/>
                          </a:solidFill>
                          <a:latin typeface="Arial" panose="020B0604020202020204"/>
                          <a:ea typeface="Arial" panose="020B0604020202020204"/>
                        </a:rPr>
                        <a:t>Número de atendimentos por técnico de referência no quadrimestre</a:t>
                      </a:r>
                      <a:r>
                        <a:rPr lang="pt-BR" sz="1000" b="0" strike="noStrike" spc="-1" dirty="0" smtClean="0">
                          <a:solidFill>
                            <a:srgbClr val="000000"/>
                          </a:solidFill>
                          <a:latin typeface="Arial" panose="020B0604020202020204"/>
                          <a:ea typeface="Arial" panose="020B0604020202020204"/>
                        </a:rPr>
                        <a:t>;</a:t>
                      </a:r>
                    </a:p>
                    <a:p>
                      <a:pPr>
                        <a:lnSpc>
                          <a:spcPct val="100000"/>
                        </a:lnSpc>
                        <a:tabLst>
                          <a:tab pos="0" algn="l"/>
                        </a:tabLst>
                      </a:pPr>
                      <a:endParaRPr lang="pt-BR" sz="1000" b="0" strike="noStrike" spc="-1" dirty="0" smtClean="0">
                        <a:solidFill>
                          <a:srgbClr val="000000"/>
                        </a:solidFill>
                        <a:latin typeface="Arial" panose="020B0604020202020204"/>
                      </a:endParaRPr>
                    </a:p>
                    <a:p>
                      <a:pPr>
                        <a:lnSpc>
                          <a:spcPct val="100000"/>
                        </a:lnSpc>
                        <a:tabLst>
                          <a:tab pos="0" algn="l"/>
                        </a:tabLst>
                      </a:pPr>
                      <a:r>
                        <a:rPr lang="pt-BR" sz="1000" b="0" strike="noStrike" spc="-1" dirty="0" smtClean="0">
                          <a:solidFill>
                            <a:srgbClr val="FF0000"/>
                          </a:solidFill>
                          <a:latin typeface="Arial" panose="020B0604020202020204"/>
                        </a:rPr>
                        <a:t>Número de Apoio Técnico por técnico de referência de forma remota e/ou presencial no quadrimestre.</a:t>
                      </a:r>
                      <a:endParaRPr lang="pt-BR" sz="1000" b="0" strike="noStrike" spc="-1" dirty="0">
                        <a:solidFill>
                          <a:srgbClr val="FF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r>
                        <a:rPr lang="pt-BR" sz="1000" b="1" strike="noStrike" spc="-1" dirty="0">
                          <a:solidFill>
                            <a:srgbClr val="000000"/>
                          </a:solidFill>
                          <a:latin typeface="Arial" panose="020B0604020202020204"/>
                          <a:ea typeface="Arial" panose="020B0604020202020204"/>
                        </a:rPr>
                        <a:t>Meta indicador 1</a:t>
                      </a:r>
                      <a:r>
                        <a:rPr lang="pt-BR" sz="1000" b="0" strike="noStrike" spc="-1" dirty="0">
                          <a:solidFill>
                            <a:srgbClr val="000000"/>
                          </a:solidFill>
                          <a:latin typeface="Arial" panose="020B0604020202020204"/>
                          <a:ea typeface="Arial" panose="020B0604020202020204"/>
                        </a:rPr>
                        <a:t> =  </a:t>
                      </a:r>
                      <a:r>
                        <a:rPr lang="pt-BR" sz="1000" b="0" i="1" strike="noStrike" spc="-1" dirty="0">
                          <a:solidFill>
                            <a:srgbClr val="000000"/>
                          </a:solidFill>
                          <a:latin typeface="Arial" panose="020B0604020202020204"/>
                          <a:ea typeface="Arial" panose="020B0604020202020204"/>
                        </a:rPr>
                        <a:t>1 (um) técnico por grupo de 25 municípios.</a:t>
                      </a:r>
                      <a:endParaRPr lang="pt-BR" sz="1000" b="0" strike="noStrike" spc="-1" dirty="0">
                        <a:solidFill>
                          <a:srgbClr val="00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r>
                        <a:rPr lang="pt-BR" sz="1000" b="1" strike="noStrike" spc="-1" dirty="0" smtClean="0">
                          <a:solidFill>
                            <a:srgbClr val="000000"/>
                          </a:solidFill>
                          <a:latin typeface="Arial" panose="020B0604020202020204"/>
                          <a:ea typeface="Arial" panose="020B0604020202020204"/>
                        </a:rPr>
                        <a:t>Meta </a:t>
                      </a:r>
                      <a:r>
                        <a:rPr lang="pt-BR" sz="1000" b="1" strike="noStrike" spc="-1" dirty="0">
                          <a:solidFill>
                            <a:srgbClr val="000000"/>
                          </a:solidFill>
                          <a:latin typeface="Arial" panose="020B0604020202020204"/>
                          <a:ea typeface="Arial" panose="020B0604020202020204"/>
                        </a:rPr>
                        <a:t>indicador 2</a:t>
                      </a:r>
                      <a:r>
                        <a:rPr lang="pt-BR" sz="1000" b="0" strike="noStrike" spc="-1" dirty="0">
                          <a:solidFill>
                            <a:srgbClr val="000000"/>
                          </a:solidFill>
                          <a:latin typeface="Arial" panose="020B0604020202020204"/>
                          <a:ea typeface="Arial" panose="020B0604020202020204"/>
                        </a:rPr>
                        <a:t> = </a:t>
                      </a:r>
                      <a:r>
                        <a:rPr lang="pt-BR" sz="1000" b="0" i="1" strike="noStrike" spc="-1" dirty="0">
                          <a:solidFill>
                            <a:srgbClr val="000000"/>
                          </a:solidFill>
                          <a:latin typeface="Arial" panose="020B0604020202020204"/>
                          <a:ea typeface="Arial" panose="020B0604020202020204"/>
                        </a:rPr>
                        <a:t>140 atendimentos por técnico no quadrimestre</a:t>
                      </a:r>
                      <a:r>
                        <a:rPr lang="pt-BR" sz="1000" b="0" i="1" strike="noStrike" spc="-1" dirty="0" smtClean="0">
                          <a:solidFill>
                            <a:srgbClr val="000000"/>
                          </a:solidFill>
                          <a:latin typeface="Arial" panose="020B0604020202020204"/>
                          <a:ea typeface="Arial" panose="020B0604020202020204"/>
                        </a:rPr>
                        <a:t>.</a:t>
                      </a:r>
                    </a:p>
                    <a:p>
                      <a:pPr>
                        <a:lnSpc>
                          <a:spcPct val="100000"/>
                        </a:lnSpc>
                        <a:tabLst>
                          <a:tab pos="0" algn="l"/>
                        </a:tabLst>
                      </a:pPr>
                      <a:r>
                        <a:rPr lang="pt-BR" sz="1000" b="0" i="1" strike="noStrike" spc="-1" dirty="0" smtClean="0">
                          <a:solidFill>
                            <a:srgbClr val="FF0000"/>
                          </a:solidFill>
                          <a:latin typeface="Arial" panose="020B0604020202020204"/>
                        </a:rPr>
                        <a:t>Meta:</a:t>
                      </a:r>
                      <a:r>
                        <a:rPr lang="pt-BR" sz="1000" b="0" i="1" strike="noStrike" spc="-1" baseline="0" dirty="0" smtClean="0">
                          <a:solidFill>
                            <a:srgbClr val="FF0000"/>
                          </a:solidFill>
                          <a:latin typeface="Arial" panose="020B0604020202020204"/>
                        </a:rPr>
                        <a:t> </a:t>
                      </a:r>
                      <a:r>
                        <a:rPr lang="pt-BR" sz="1000" b="0" i="1" strike="noStrike" spc="-1" dirty="0" smtClean="0">
                          <a:solidFill>
                            <a:srgbClr val="FF0000"/>
                          </a:solidFill>
                          <a:latin typeface="Arial" panose="020B0604020202020204"/>
                        </a:rPr>
                        <a:t>50 apoios técnicos por técnico de referência no quadrimestre</a:t>
                      </a:r>
                      <a:endParaRPr lang="pt-BR" sz="1000" b="0" strike="noStrike" spc="-1" dirty="0">
                        <a:solidFill>
                          <a:srgbClr val="FF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r>
                        <a:rPr lang="pt-BR" sz="1000" b="1" strike="noStrike" spc="-1" dirty="0">
                          <a:solidFill>
                            <a:schemeClr val="tx1"/>
                          </a:solidFill>
                          <a:latin typeface="Arial" panose="020B0604020202020204"/>
                          <a:ea typeface="Arial" panose="020B0604020202020204"/>
                        </a:rPr>
                        <a:t>Resultado do indicador 1:</a:t>
                      </a:r>
                      <a:r>
                        <a:rPr lang="pt-BR" sz="1000" b="0" strike="noStrike" spc="-1" dirty="0">
                          <a:solidFill>
                            <a:srgbClr val="FF0000"/>
                          </a:solidFill>
                          <a:latin typeface="Arial" panose="020B0604020202020204"/>
                          <a:ea typeface="Arial" panose="020B0604020202020204"/>
                        </a:rPr>
                        <a:t> </a:t>
                      </a:r>
                      <a:r>
                        <a:rPr lang="pt-BR" sz="1000" spc="-1" dirty="0">
                          <a:solidFill>
                            <a:srgbClr val="000000"/>
                          </a:solidFill>
                          <a:latin typeface="Arial" panose="020B0604020202020204"/>
                          <a:ea typeface="Arial" panose="020B0604020202020204"/>
                          <a:sym typeface="+mn-ea"/>
                        </a:rPr>
                        <a:t>2 técnicas para 246 municípios.    (246/2=123)</a:t>
                      </a:r>
                    </a:p>
                    <a:p>
                      <a:pPr>
                        <a:lnSpc>
                          <a:spcPct val="100000"/>
                        </a:lnSpc>
                        <a:tabLst>
                          <a:tab pos="0" algn="l"/>
                        </a:tabLst>
                      </a:pPr>
                      <a:endParaRPr lang="pt-BR" sz="1000" b="0" strike="noStrike" spc="-1" dirty="0">
                        <a:solidFill>
                          <a:srgbClr val="FF0000"/>
                        </a:solidFill>
                        <a:latin typeface="Arial" panose="020B0604020202020204"/>
                      </a:endParaRPr>
                    </a:p>
                    <a:p>
                      <a:pPr>
                        <a:lnSpc>
                          <a:spcPct val="100000"/>
                        </a:lnSpc>
                        <a:tabLst>
                          <a:tab pos="0" algn="l"/>
                        </a:tabLst>
                      </a:pPr>
                      <a:r>
                        <a:rPr lang="pt-BR" sz="1000" b="1" strike="noStrike" spc="-1" dirty="0">
                          <a:solidFill>
                            <a:schemeClr val="tx1"/>
                          </a:solidFill>
                          <a:latin typeface="Arial" panose="020B0604020202020204"/>
                          <a:ea typeface="Arial" panose="020B0604020202020204"/>
                        </a:rPr>
                        <a:t>Resultado do indicador 2: </a:t>
                      </a:r>
                      <a:endParaRPr lang="pt-BR" sz="1000" b="0" strike="noStrike" spc="-1" dirty="0">
                        <a:solidFill>
                          <a:schemeClr val="tx1"/>
                        </a:solidFill>
                        <a:latin typeface="Arial" panose="020B0604020202020204"/>
                      </a:endParaRPr>
                    </a:p>
                    <a:p>
                      <a:pPr>
                        <a:lnSpc>
                          <a:spcPct val="100000"/>
                        </a:lnSpc>
                        <a:tabLst>
                          <a:tab pos="0" algn="l"/>
                        </a:tabLst>
                      </a:pPr>
                      <a:r>
                        <a:rPr lang="pt-BR" sz="1000" spc="-1" dirty="0">
                          <a:solidFill>
                            <a:srgbClr val="000000"/>
                          </a:solidFill>
                          <a:latin typeface="Arial" panose="020B0604020202020204"/>
                          <a:ea typeface="Arial" panose="020B0604020202020204"/>
                          <a:sym typeface="+mn-ea"/>
                        </a:rPr>
                        <a:t>TR 1 = 3.123</a:t>
                      </a:r>
                      <a:endParaRPr lang="pt-BR" sz="1000" b="0" strike="noStrike" spc="-1" dirty="0">
                        <a:solidFill>
                          <a:srgbClr val="000000"/>
                        </a:solidFill>
                        <a:latin typeface="Arial" panose="020B0604020202020204"/>
                      </a:endParaRPr>
                    </a:p>
                    <a:p>
                      <a:pPr>
                        <a:lnSpc>
                          <a:spcPct val="100000"/>
                        </a:lnSpc>
                        <a:tabLst>
                          <a:tab pos="0" algn="l"/>
                        </a:tabLst>
                      </a:pPr>
                      <a:r>
                        <a:rPr lang="pt-BR" sz="1000" spc="-1" dirty="0">
                          <a:solidFill>
                            <a:srgbClr val="000000"/>
                          </a:solidFill>
                          <a:latin typeface="Arial" panose="020B0604020202020204"/>
                          <a:ea typeface="Arial" panose="020B0604020202020204"/>
                          <a:sym typeface="+mn-ea"/>
                        </a:rPr>
                        <a:t>TR 2 = 166</a:t>
                      </a:r>
                      <a:r>
                        <a:rPr lang="pt-BR" sz="1000" b="0" strike="noStrike" spc="-1" dirty="0">
                          <a:solidFill>
                            <a:srgbClr val="000000"/>
                          </a:solidFill>
                          <a:latin typeface="Arial" panose="020B0604020202020204"/>
                          <a:ea typeface="Arial" panose="020B0604020202020204"/>
                        </a:rPr>
                        <a:t> </a:t>
                      </a:r>
                      <a:endParaRPr lang="pt-BR" sz="1000" b="0" strike="noStrike" spc="-1" dirty="0">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94" name="CaixaDeTexto 3"/>
          <p:cNvSpPr/>
          <p:nvPr/>
        </p:nvSpPr>
        <p:spPr>
          <a:xfrm>
            <a:off x="1439545" y="3510915"/>
            <a:ext cx="7230745" cy="1386840"/>
          </a:xfrm>
          <a:prstGeom prst="rect">
            <a:avLst/>
          </a:prstGeom>
          <a:noFill/>
          <a:ln w="12700">
            <a:solidFill>
              <a:srgbClr val="000000"/>
            </a:solidFill>
            <a:round/>
          </a:ln>
        </p:spPr>
        <p:style>
          <a:lnRef idx="0">
            <a:srgbClr val="FFFFFF"/>
          </a:lnRef>
          <a:fillRef idx="0">
            <a:srgbClr val="FFFFFF"/>
          </a:fillRef>
          <a:effectRef idx="0">
            <a:srgbClr val="FFFFFF"/>
          </a:effectRef>
          <a:fontRef idx="minor"/>
        </p:style>
        <p:txBody>
          <a:bodyPr lIns="90000" tIns="45000" rIns="90000" bIns="45000" anchor="t">
            <a:noAutofit/>
          </a:bodyPr>
          <a:lstStyle/>
          <a:p>
            <a:pPr algn="ctr">
              <a:lnSpc>
                <a:spcPct val="100000"/>
              </a:lnSpc>
            </a:pPr>
            <a:r>
              <a:rPr lang="pt-BR" sz="1000" spc="-1" dirty="0">
                <a:solidFill>
                  <a:srgbClr val="224B12"/>
                </a:solidFill>
                <a:latin typeface="Arial" panose="020B0604020202020204"/>
                <a:ea typeface="Arial" panose="020B0604020202020204"/>
                <a:sym typeface="+mn-ea"/>
              </a:rPr>
              <a:t>- No primeiro quadrimestre de 2025 contamos com duas técnicas de referência na Coordenação de Proteção Social Básica para atender os 246 municípios. (sobrecarga de trabalho)​</a:t>
            </a:r>
            <a:endParaRPr lang="pt-BR" sz="1000" b="0" strike="noStrike" spc="-1" dirty="0">
              <a:solidFill>
                <a:srgbClr val="000000"/>
              </a:solidFill>
              <a:latin typeface="Arial" panose="020B0604020202020204"/>
            </a:endParaRPr>
          </a:p>
          <a:p>
            <a:pPr algn="ctr">
              <a:lnSpc>
                <a:spcPct val="100000"/>
              </a:lnSpc>
            </a:pPr>
            <a:r>
              <a:rPr lang="pt-BR" sz="900" i="1" spc="-1" dirty="0" err="1">
                <a:solidFill>
                  <a:srgbClr val="224B12"/>
                </a:solidFill>
                <a:latin typeface="Arial" panose="020B0604020202020204"/>
                <a:ea typeface="Arial" panose="020B0604020202020204"/>
                <a:sym typeface="+mn-ea"/>
              </a:rPr>
              <a:t>Obs</a:t>
            </a:r>
            <a:r>
              <a:rPr lang="pt-BR" sz="900" i="1" spc="-1" dirty="0">
                <a:solidFill>
                  <a:srgbClr val="224B12"/>
                </a:solidFill>
                <a:latin typeface="Arial" panose="020B0604020202020204"/>
                <a:ea typeface="Arial" panose="020B0604020202020204"/>
                <a:sym typeface="+mn-ea"/>
              </a:rPr>
              <a:t>: No final do primeiro quadrimestre (abril) ocorreu a contratação de mais uma técnica de nível superior, a qual se encontra em treinamento, por este motivo ainda não iniciou os atendimentos aos municípios.</a:t>
            </a:r>
            <a:endParaRPr lang="pt-BR" sz="900" b="0" i="1" strike="noStrike" spc="-1" dirty="0">
              <a:solidFill>
                <a:srgbClr val="000000"/>
              </a:solidFill>
              <a:latin typeface="Arial" panose="020B0604020202020204"/>
            </a:endParaRPr>
          </a:p>
          <a:p>
            <a:pPr algn="ctr">
              <a:lnSpc>
                <a:spcPct val="100000"/>
              </a:lnSpc>
            </a:pPr>
            <a:endParaRPr lang="pt-BR" sz="1000" b="0" i="1" strike="noStrike" spc="-1" dirty="0">
              <a:solidFill>
                <a:srgbClr val="000000"/>
              </a:solidFill>
              <a:latin typeface="Arial" panose="020B0604020202020204"/>
            </a:endParaRPr>
          </a:p>
          <a:p>
            <a:pPr>
              <a:lnSpc>
                <a:spcPct val="100000"/>
              </a:lnSpc>
            </a:pPr>
            <a:r>
              <a:rPr lang="pt-BR" sz="1000" spc="-1" dirty="0">
                <a:solidFill>
                  <a:srgbClr val="224B12"/>
                </a:solidFill>
                <a:latin typeface="Arial" panose="020B0604020202020204"/>
                <a:ea typeface="Arial" panose="020B0604020202020204"/>
                <a:sym typeface="+mn-ea"/>
              </a:rPr>
              <a:t>     Atendimentos In loco no formato Apoio Técnico Regionalizado: 1. Macrorregião Sudoeste e Macrorregião Centro Norte.</a:t>
            </a:r>
            <a:endParaRPr lang="pt-BR" sz="1000" b="0" strike="noStrike" spc="-1" dirty="0">
              <a:solidFill>
                <a:srgbClr val="000000"/>
              </a:solidFill>
              <a:latin typeface="Arial" panose="020B0604020202020204"/>
            </a:endParaRPr>
          </a:p>
          <a:p>
            <a:pPr>
              <a:lnSpc>
                <a:spcPct val="100000"/>
              </a:lnSpc>
            </a:pPr>
            <a:r>
              <a:rPr lang="pt-BR" sz="1000" spc="-1" dirty="0">
                <a:solidFill>
                  <a:srgbClr val="224B12"/>
                </a:solidFill>
                <a:latin typeface="Arial" panose="020B0604020202020204"/>
                <a:ea typeface="Arial" panose="020B0604020202020204"/>
                <a:sym typeface="+mn-ea"/>
              </a:rPr>
              <a:t>      1. Macro Sudoeste - 28 municípios – Município sede: </a:t>
            </a:r>
            <a:r>
              <a:rPr lang="pt-BR" sz="1000" spc="-1" dirty="0" err="1">
                <a:solidFill>
                  <a:srgbClr val="224B12"/>
                </a:solidFill>
                <a:latin typeface="Arial" panose="020B0604020202020204"/>
                <a:ea typeface="Arial" panose="020B0604020202020204"/>
                <a:sym typeface="+mn-ea"/>
              </a:rPr>
              <a:t>Acreúna</a:t>
            </a:r>
            <a:r>
              <a:rPr lang="pt-BR" sz="1000" spc="-1" dirty="0">
                <a:solidFill>
                  <a:srgbClr val="224B12"/>
                </a:solidFill>
                <a:latin typeface="Arial" panose="020B0604020202020204"/>
                <a:ea typeface="Arial" panose="020B0604020202020204"/>
                <a:sym typeface="+mn-ea"/>
              </a:rPr>
              <a:t>.</a:t>
            </a:r>
            <a:endParaRPr lang="pt-BR" sz="1000" b="0" strike="noStrike" spc="-1" dirty="0">
              <a:solidFill>
                <a:srgbClr val="000000"/>
              </a:solidFill>
              <a:latin typeface="Arial" panose="020B0604020202020204"/>
            </a:endParaRPr>
          </a:p>
          <a:p>
            <a:pPr>
              <a:lnSpc>
                <a:spcPct val="100000"/>
              </a:lnSpc>
            </a:pPr>
            <a:r>
              <a:rPr lang="pt-BR" sz="1000" spc="-1" dirty="0">
                <a:solidFill>
                  <a:srgbClr val="224B12"/>
                </a:solidFill>
                <a:latin typeface="Arial" panose="020B0604020202020204"/>
                <a:ea typeface="Arial" panose="020B0604020202020204"/>
                <a:sym typeface="+mn-ea"/>
              </a:rPr>
              <a:t>      2. Macro Centro Norte – 60 municípios – Município sede: </a:t>
            </a:r>
            <a:r>
              <a:rPr lang="pt-BR" sz="1000" spc="-1" dirty="0" err="1">
                <a:solidFill>
                  <a:srgbClr val="224B12"/>
                </a:solidFill>
                <a:latin typeface="Arial" panose="020B0604020202020204"/>
                <a:ea typeface="Arial" panose="020B0604020202020204"/>
                <a:sym typeface="+mn-ea"/>
              </a:rPr>
              <a:t>Goianésia</a:t>
            </a:r>
            <a:r>
              <a:rPr lang="pt-BR" sz="1000" spc="-1" dirty="0">
                <a:solidFill>
                  <a:srgbClr val="224B12"/>
                </a:solidFill>
                <a:latin typeface="Arial" panose="020B0604020202020204"/>
                <a:ea typeface="Arial" panose="020B0604020202020204"/>
                <a:sym typeface="+mn-ea"/>
              </a:rPr>
              <a:t> – 45 municípios inscritos.</a:t>
            </a:r>
            <a:endParaRPr lang="pt-BR" sz="1000" b="0" strike="noStrike" spc="-1" dirty="0">
              <a:solidFill>
                <a:srgbClr val="000000"/>
              </a:solidFill>
              <a:latin typeface="Arial" panose="020B0604020202020204"/>
            </a:endParaRPr>
          </a:p>
          <a:p>
            <a:pPr>
              <a:lnSpc>
                <a:spcPct val="100000"/>
              </a:lnSpc>
            </a:pPr>
            <a:r>
              <a:rPr lang="pt-BR" sz="1200" b="0" strike="noStrike" spc="-1" dirty="0">
                <a:solidFill>
                  <a:schemeClr val="accent2">
                    <a:lumMod val="75000"/>
                  </a:schemeClr>
                </a:solidFill>
                <a:latin typeface="Arial" panose="020B0604020202020204"/>
                <a:ea typeface="Arial" panose="020B0604020202020204"/>
              </a:rPr>
              <a:t> </a:t>
            </a:r>
            <a:endParaRPr lang="pt-BR" sz="1200" b="0" strike="noStrike" spc="-1" dirty="0">
              <a:solidFill>
                <a:srgbClr val="000000"/>
              </a:solidFill>
              <a:latin typeface="Arial" panose="020B0604020202020204"/>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Google Shape;153;p 3"/>
          <p:cNvSpPr/>
          <p:nvPr/>
        </p:nvSpPr>
        <p:spPr>
          <a:xfrm>
            <a:off x="1620000" y="143640"/>
            <a:ext cx="7209720" cy="395640"/>
          </a:xfrm>
          <a:prstGeom prst="rect">
            <a:avLst/>
          </a:prstGeom>
          <a:noFill/>
          <a:ln w="0">
            <a:noFill/>
          </a:ln>
        </p:spPr>
        <p:style>
          <a:lnRef idx="0">
            <a:srgbClr val="FFFFFF"/>
          </a:lnRef>
          <a:fillRef idx="0">
            <a:srgbClr val="FFFFFF"/>
          </a:fillRef>
          <a:effectRef idx="0">
            <a:srgbClr val="FFFFFF"/>
          </a:effectRef>
          <a:fontRef idx="minor"/>
        </p:style>
        <p:txBody>
          <a:bodyPr lIns="90000" tIns="91440" rIns="90000" bIns="91440" anchor="t">
            <a:spAutoFit/>
          </a:bodyPr>
          <a:lstStyle/>
          <a:p>
            <a:pPr algn="ctr">
              <a:lnSpc>
                <a:spcPct val="100000"/>
              </a:lnSpc>
              <a:tabLst>
                <a:tab pos="0" algn="l"/>
              </a:tabLst>
            </a:pPr>
            <a:r>
              <a:rPr lang="pt-BR" sz="1400" b="1" strike="noStrike" spc="-1">
                <a:solidFill>
                  <a:srgbClr val="000000"/>
                </a:solidFill>
                <a:latin typeface="Calibri" panose="020F0502020204030204"/>
                <a:ea typeface="Calibri" panose="020F0502020204030204"/>
              </a:rPr>
              <a:t>GERÊNCIA DE BENEFÍCIOS SOCIOASSISTENCIAIS E TRANSFERÊNCIA DE RENDA </a:t>
            </a:r>
            <a:endParaRPr lang="pt-BR" sz="1400" b="0" strike="noStrike" spc="-1">
              <a:solidFill>
                <a:srgbClr val="000000"/>
              </a:solidFill>
              <a:latin typeface="Arial" panose="020B0604020202020204"/>
            </a:endParaRPr>
          </a:p>
        </p:txBody>
      </p:sp>
      <p:graphicFrame>
        <p:nvGraphicFramePr>
          <p:cNvPr id="98" name="Google Shape;152;p 2"/>
          <p:cNvGraphicFramePr/>
          <p:nvPr>
            <p:custDataLst>
              <p:tags r:id="rId1"/>
            </p:custDataLst>
          </p:nvPr>
        </p:nvGraphicFramePr>
        <p:xfrm>
          <a:off x="1427480" y="575945"/>
          <a:ext cx="7856855" cy="4236720"/>
        </p:xfrm>
        <a:graphic>
          <a:graphicData uri="http://schemas.openxmlformats.org/drawingml/2006/table">
            <a:tbl>
              <a:tblPr/>
              <a:tblGrid>
                <a:gridCol w="1857375"/>
                <a:gridCol w="1991360"/>
                <a:gridCol w="1501775"/>
                <a:gridCol w="2506345"/>
              </a:tblGrid>
              <a:tr h="243840">
                <a:tc gridSpan="3">
                  <a:txBody>
                    <a:bodyPr/>
                    <a:lstStyle/>
                    <a:p>
                      <a:endParaRPr lang="pt-BR" sz="1000" b="0" strike="noStrike" spc="-1" dirty="0">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FFFFF"/>
                    </a:solidFill>
                  </a:tcPr>
                </a:tc>
                <a:tc hMerge="1">
                  <a:txBody>
                    <a:bodyPr/>
                    <a:lstStyle/>
                    <a:p>
                      <a:endParaRPr lang="pt-BR"/>
                    </a:p>
                  </a:txBody>
                  <a:tcPr marL="90000" marR="90000">
                    <a:lnL>
                      <a:noFill/>
                    </a:lnL>
                    <a:lnR>
                      <a:noFill/>
                    </a:lnR>
                    <a:lnT>
                      <a:noFill/>
                    </a:lnT>
                    <a:lnB>
                      <a:noFill/>
                    </a:lnB>
                    <a:solidFill>
                      <a:srgbClr val="729FCF"/>
                    </a:solidFill>
                  </a:tcPr>
                </a:tc>
                <a:tc hMerge="1">
                  <a:txBody>
                    <a:bodyPr/>
                    <a:lstStyle/>
                    <a:p>
                      <a:endParaRPr lang="pt-BR"/>
                    </a:p>
                  </a:txBody>
                  <a:tcPr marL="90000" marR="90000">
                    <a:lnL>
                      <a:noFill/>
                    </a:lnL>
                    <a:lnR>
                      <a:noFill/>
                    </a:lnR>
                    <a:lnT>
                      <a:noFill/>
                    </a:lnT>
                    <a:lnB>
                      <a:noFill/>
                    </a:lnB>
                    <a:solidFill>
                      <a:srgbClr val="729FCF"/>
                    </a:solidFill>
                  </a:tcPr>
                </a:tc>
                <a:tc>
                  <a:txBody>
                    <a:bodyPr/>
                    <a:lstStyle/>
                    <a:p>
                      <a:pPr marL="3810" algn="ctr">
                        <a:lnSpc>
                          <a:spcPct val="100000"/>
                        </a:lnSpc>
                        <a:spcBef>
                          <a:spcPts val="740"/>
                        </a:spcBef>
                        <a:tabLst>
                          <a:tab pos="0" algn="l"/>
                        </a:tabLst>
                      </a:pPr>
                      <a:r>
                        <a:rPr lang="pt-BR" sz="1000" b="1" strike="noStrike" spc="-12">
                          <a:solidFill>
                            <a:srgbClr val="000000"/>
                          </a:solidFill>
                          <a:latin typeface="Arial" panose="020B0604020202020204"/>
                        </a:rPr>
                        <a:t>1Q25</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548640">
                <a:tc>
                  <a:txBody>
                    <a:bodyPr/>
                    <a:lstStyle/>
                    <a:p>
                      <a:pPr>
                        <a:lnSpc>
                          <a:spcPct val="100000"/>
                        </a:lnSpc>
                        <a:spcBef>
                          <a:spcPts val="5"/>
                        </a:spcBef>
                      </a:pPr>
                      <a:endParaRPr lang="pt-BR" sz="1000" b="0" strike="noStrike" spc="-1">
                        <a:solidFill>
                          <a:srgbClr val="000000"/>
                        </a:solidFill>
                        <a:latin typeface="Arial" panose="020B0604020202020204"/>
                      </a:endParaRPr>
                    </a:p>
                    <a:p>
                      <a:pPr algn="ctr">
                        <a:lnSpc>
                          <a:spcPct val="100000"/>
                        </a:lnSpc>
                      </a:pPr>
                      <a:r>
                        <a:rPr lang="pt-BR" sz="1000" b="1" strike="noStrike" spc="-7">
                          <a:solidFill>
                            <a:srgbClr val="000000"/>
                          </a:solidFill>
                          <a:latin typeface="Arial" panose="020B0604020202020204"/>
                        </a:rPr>
                        <a:t>RISCO</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0"/>
                        </a:spcBef>
                      </a:pPr>
                      <a:endParaRPr lang="pt-BR" sz="1000" b="0" strike="noStrike" spc="-1">
                        <a:solidFill>
                          <a:srgbClr val="000000"/>
                        </a:solidFill>
                        <a:latin typeface="Arial" panose="020B0604020202020204"/>
                      </a:endParaRPr>
                    </a:p>
                    <a:p>
                      <a:pPr marL="149860">
                        <a:lnSpc>
                          <a:spcPct val="100000"/>
                        </a:lnSpc>
                      </a:pPr>
                      <a:r>
                        <a:rPr lang="pt-BR" sz="1000" b="1" strike="noStrike" spc="-7">
                          <a:solidFill>
                            <a:srgbClr val="000000"/>
                          </a:solidFill>
                          <a:latin typeface="Arial" panose="020B0604020202020204"/>
                        </a:rPr>
                        <a:t>DESCRIÇÃO</a:t>
                      </a:r>
                      <a:r>
                        <a:rPr lang="pt-BR" sz="1000" b="1" strike="noStrike" spc="-52">
                          <a:solidFill>
                            <a:srgbClr val="000000"/>
                          </a:solidFill>
                          <a:latin typeface="Arial" panose="020B0604020202020204"/>
                        </a:rPr>
                        <a:t> </a:t>
                      </a:r>
                      <a:r>
                        <a:rPr lang="pt-BR" sz="1000" b="1" strike="noStrike" spc="-1">
                          <a:solidFill>
                            <a:srgbClr val="000000"/>
                          </a:solidFill>
                          <a:latin typeface="Arial" panose="020B0604020202020204"/>
                        </a:rPr>
                        <a:t>DO</a:t>
                      </a:r>
                      <a:r>
                        <a:rPr lang="pt-BR" sz="1000" b="1" strike="noStrike" spc="-26">
                          <a:solidFill>
                            <a:srgbClr val="000000"/>
                          </a:solidFill>
                          <a:latin typeface="Arial" panose="020B0604020202020204"/>
                        </a:rPr>
                        <a:t> </a:t>
                      </a:r>
                      <a:r>
                        <a:rPr lang="pt-BR" sz="1000" b="1" strike="noStrike" spc="-7">
                          <a:solidFill>
                            <a:srgbClr val="000000"/>
                          </a:solidFill>
                          <a:latin typeface="Arial" panose="020B0604020202020204"/>
                        </a:rPr>
                        <a:t>INDICADOR</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0"/>
                        </a:spcBef>
                      </a:pPr>
                      <a:endParaRPr lang="pt-BR" sz="1000" b="0" strike="noStrike" spc="-1">
                        <a:solidFill>
                          <a:srgbClr val="000000"/>
                        </a:solidFill>
                        <a:latin typeface="Arial" panose="020B0604020202020204"/>
                      </a:endParaRPr>
                    </a:p>
                    <a:p>
                      <a:pPr marL="327660">
                        <a:lnSpc>
                          <a:spcPct val="100000"/>
                        </a:lnSpc>
                      </a:pPr>
                      <a:r>
                        <a:rPr lang="pt-BR" sz="1000" b="1" strike="noStrike" spc="-1">
                          <a:solidFill>
                            <a:srgbClr val="000000"/>
                          </a:solidFill>
                          <a:latin typeface="Arial" panose="020B0604020202020204"/>
                        </a:rPr>
                        <a:t>META</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0"/>
                        </a:spcBef>
                      </a:pPr>
                      <a:endParaRPr lang="pt-BR" sz="1000" b="0" strike="noStrike" spc="-1">
                        <a:solidFill>
                          <a:srgbClr val="000000"/>
                        </a:solidFill>
                        <a:latin typeface="Arial" panose="020B0604020202020204"/>
                      </a:endParaRPr>
                    </a:p>
                    <a:p>
                      <a:pPr marL="5715" algn="ctr">
                        <a:lnSpc>
                          <a:spcPct val="100000"/>
                        </a:lnSpc>
                      </a:pPr>
                      <a:r>
                        <a:rPr lang="pt-BR" sz="1000" b="1" strike="noStrike" spc="-7">
                          <a:solidFill>
                            <a:srgbClr val="000000"/>
                          </a:solidFill>
                          <a:latin typeface="Arial" panose="020B0604020202020204"/>
                        </a:rPr>
                        <a:t>INDICADOR</a:t>
                      </a:r>
                      <a:endParaRPr lang="pt-BR" sz="1000" b="0" strike="noStrike" spc="-1">
                        <a:solidFill>
                          <a:srgbClr val="000000"/>
                        </a:solidFill>
                        <a:latin typeface="Arial" panose="020B0604020202020204"/>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3444240">
                <a:tc>
                  <a:txBody>
                    <a:bodyPr/>
                    <a:lstStyle/>
                    <a:p>
                      <a:pPr>
                        <a:lnSpc>
                          <a:spcPct val="100000"/>
                        </a:lnSpc>
                      </a:pPr>
                      <a:endParaRPr lang="pt-BR" sz="1000" b="0" strike="noStrike" spc="-1" dirty="0">
                        <a:solidFill>
                          <a:srgbClr val="000000"/>
                        </a:solidFill>
                        <a:latin typeface="Arial" panose="020B0604020202020204"/>
                      </a:endParaRPr>
                    </a:p>
                    <a:p>
                      <a:pPr>
                        <a:lnSpc>
                          <a:spcPct val="100000"/>
                        </a:lnSpc>
                      </a:pPr>
                      <a:endParaRPr lang="pt-BR" sz="1000" b="0" strike="noStrike" spc="-1" dirty="0">
                        <a:solidFill>
                          <a:srgbClr val="000000"/>
                        </a:solidFill>
                        <a:latin typeface="Arial" panose="020B0604020202020204"/>
                      </a:endParaRPr>
                    </a:p>
                    <a:p>
                      <a:pPr>
                        <a:lnSpc>
                          <a:spcPct val="100000"/>
                        </a:lnSpc>
                      </a:pPr>
                      <a:r>
                        <a:rPr lang="pt-BR" sz="1000" b="0" strike="noStrike" spc="-1" dirty="0">
                          <a:solidFill>
                            <a:srgbClr val="000000"/>
                          </a:solidFill>
                          <a:latin typeface="Arial" panose="020B0604020202020204"/>
                          <a:ea typeface="Arial" panose="020B0604020202020204"/>
                        </a:rPr>
                        <a:t>Deficiência na </a:t>
                      </a:r>
                      <a:r>
                        <a:rPr lang="pt-BR" sz="1000" b="0" strike="noStrike" spc="-1" dirty="0" smtClean="0">
                          <a:solidFill>
                            <a:srgbClr val="000000"/>
                          </a:solidFill>
                          <a:latin typeface="Arial" panose="020B0604020202020204"/>
                          <a:ea typeface="Arial" panose="020B0604020202020204"/>
                        </a:rPr>
                        <a:t>operacionalização</a:t>
                      </a:r>
                      <a:r>
                        <a:rPr lang="pt-BR" sz="1000" b="0" strike="noStrike" spc="-1" dirty="0">
                          <a:solidFill>
                            <a:srgbClr val="000000"/>
                          </a:solidFill>
                          <a:latin typeface="Arial" panose="020B0604020202020204"/>
                          <a:ea typeface="Arial" panose="020B0604020202020204"/>
                        </a:rPr>
                        <a:t>, monitoramento e avaliação do Programa Mães de Goiás</a:t>
                      </a:r>
                      <a:endParaRPr lang="pt-BR" sz="1000" b="0" strike="noStrike" spc="-1" dirty="0">
                        <a:solidFill>
                          <a:srgbClr val="000000"/>
                        </a:solidFill>
                        <a:latin typeface="Arial" panose="020B0604020202020204"/>
                      </a:endParaRPr>
                    </a:p>
                    <a:p>
                      <a:pPr>
                        <a:lnSpc>
                          <a:spcPct val="100000"/>
                        </a:lnSpc>
                      </a:pPr>
                      <a:endParaRPr lang="pt-BR" sz="1000" b="0" strike="noStrike" spc="-1" dirty="0">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r>
                        <a:rPr lang="pt-BR" sz="1000" b="1" strike="noStrike" spc="-1">
                          <a:solidFill>
                            <a:srgbClr val="000000"/>
                          </a:solidFill>
                          <a:latin typeface="Arial" panose="020B0604020202020204"/>
                          <a:ea typeface="Arial" panose="020B0604020202020204"/>
                        </a:rPr>
                        <a:t>Indicador 1:</a:t>
                      </a:r>
                      <a:r>
                        <a:rPr lang="pt-BR" sz="1000" b="0" strike="noStrike" spc="-1">
                          <a:solidFill>
                            <a:srgbClr val="000000"/>
                          </a:solidFill>
                          <a:latin typeface="Arial" panose="020B0604020202020204"/>
                          <a:ea typeface="Arial" panose="020B0604020202020204"/>
                        </a:rPr>
                        <a:t> nº de manifestações na ouvidoria sobre o programa.</a:t>
                      </a: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r>
                        <a:rPr lang="pt-BR" sz="1000" b="1" strike="noStrike" spc="-1">
                          <a:solidFill>
                            <a:srgbClr val="000000"/>
                          </a:solidFill>
                          <a:latin typeface="Arial" panose="020B0604020202020204"/>
                          <a:ea typeface="Arial" panose="020B0604020202020204"/>
                        </a:rPr>
                        <a:t>Indicador 2:</a:t>
                      </a:r>
                      <a:r>
                        <a:rPr lang="pt-BR" sz="1000" b="0" strike="noStrike" spc="-1">
                          <a:solidFill>
                            <a:srgbClr val="000000"/>
                          </a:solidFill>
                          <a:latin typeface="Arial" panose="020B0604020202020204"/>
                          <a:ea typeface="Arial" panose="020B0604020202020204"/>
                        </a:rPr>
                        <a:t> nº de notificações feitas à Goiás Fomento sobre dificuldades enfrentadas na operacionalização do Programa.</a:t>
                      </a: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endParaRPr lang="pt-BR" sz="1000" b="0" strike="noStrike" spc="-1">
                        <a:solidFill>
                          <a:srgbClr val="000000"/>
                        </a:solidFill>
                        <a:latin typeface="Arial" panose="020B0604020202020204"/>
                      </a:endParaRPr>
                    </a:p>
                    <a:p>
                      <a:pPr>
                        <a:lnSpc>
                          <a:spcPct val="100000"/>
                        </a:lnSpc>
                      </a:pPr>
                      <a:r>
                        <a:rPr lang="pt-BR" sz="1000" b="1" strike="noStrike" spc="-1">
                          <a:solidFill>
                            <a:srgbClr val="000000"/>
                          </a:solidFill>
                          <a:latin typeface="Arial" panose="020B0604020202020204"/>
                          <a:ea typeface="Arial" panose="020B0604020202020204"/>
                        </a:rPr>
                        <a:t>Meta indicador 1:</a:t>
                      </a:r>
                      <a:r>
                        <a:rPr lang="pt-BR" sz="1000" b="0" strike="noStrike" spc="-1">
                          <a:solidFill>
                            <a:srgbClr val="000000"/>
                          </a:solidFill>
                          <a:latin typeface="Arial" panose="020B0604020202020204"/>
                          <a:ea typeface="Arial" panose="020B0604020202020204"/>
                        </a:rPr>
                        <a:t>  </a:t>
                      </a:r>
                      <a:r>
                        <a:rPr lang="pt-BR" sz="1000" b="0" i="1" strike="noStrike" spc="-1">
                          <a:solidFill>
                            <a:srgbClr val="000000"/>
                          </a:solidFill>
                          <a:latin typeface="Arial" panose="020B0604020202020204"/>
                          <a:ea typeface="Arial" panose="020B0604020202020204"/>
                        </a:rPr>
                        <a:t>0,5% do total de beneficiários fazendo manifestações</a:t>
                      </a: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r>
                        <a:rPr lang="pt-BR" sz="1000" b="1" strike="noStrike" spc="-1">
                          <a:solidFill>
                            <a:srgbClr val="000000"/>
                          </a:solidFill>
                          <a:latin typeface="Arial" panose="020B0604020202020204"/>
                          <a:ea typeface="Arial" panose="020B0604020202020204"/>
                        </a:rPr>
                        <a:t>Meta indicador  2:</a:t>
                      </a:r>
                      <a:r>
                        <a:rPr lang="pt-BR" sz="1000" b="0" strike="noStrike" spc="-1">
                          <a:solidFill>
                            <a:srgbClr val="000000"/>
                          </a:solidFill>
                          <a:latin typeface="Arial" panose="020B0604020202020204"/>
                          <a:ea typeface="Arial" panose="020B0604020202020204"/>
                        </a:rPr>
                        <a:t> </a:t>
                      </a:r>
                      <a:r>
                        <a:rPr lang="pt-BR" sz="1000" b="0" i="1" strike="noStrike" spc="-1">
                          <a:solidFill>
                            <a:srgbClr val="000000"/>
                          </a:solidFill>
                          <a:latin typeface="Arial" panose="020B0604020202020204"/>
                          <a:ea typeface="Arial" panose="020B0604020202020204"/>
                        </a:rPr>
                        <a:t>4 notificações em 1 quadrimestre</a:t>
                      </a: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r>
                        <a:rPr lang="pt-BR" sz="1000" b="1" strike="noStrike" spc="-1">
                          <a:solidFill>
                            <a:srgbClr val="000000"/>
                          </a:solidFill>
                          <a:latin typeface="Arial" panose="020B0604020202020204"/>
                          <a:ea typeface="Arial" panose="020B0604020202020204"/>
                        </a:rPr>
                        <a:t>Resultado do Indicador 1:</a:t>
                      </a:r>
                      <a:r>
                        <a:rPr lang="pt-BR" sz="1000" b="0" strike="noStrike" spc="-1">
                          <a:solidFill>
                            <a:srgbClr val="000000"/>
                          </a:solidFill>
                          <a:latin typeface="Arial" panose="020B0604020202020204"/>
                          <a:ea typeface="Arial" panose="020B0604020202020204"/>
                        </a:rPr>
                        <a:t> </a:t>
                      </a:r>
                      <a:r>
                        <a:rPr lang="en-US" altLang="pt-BR" sz="1000" b="0" strike="noStrike" spc="-1">
                          <a:solidFill>
                            <a:srgbClr val="000000"/>
                          </a:solidFill>
                          <a:latin typeface="Arial" panose="020B0604020202020204"/>
                          <a:ea typeface="Arial" panose="020B0604020202020204"/>
                        </a:rPr>
                        <a:t>0,10% -</a:t>
                      </a:r>
                      <a:r>
                        <a:rPr lang="pt-BR" altLang="en-US" sz="1000" b="0" strike="noStrike" spc="-1">
                          <a:solidFill>
                            <a:srgbClr val="000000"/>
                          </a:solidFill>
                          <a:latin typeface="Arial" panose="020B0604020202020204"/>
                          <a:ea typeface="Arial" panose="020B0604020202020204"/>
                        </a:rPr>
                        <a:t> </a:t>
                      </a:r>
                      <a:r>
                        <a:rPr lang="en-US" altLang="pt-BR" sz="1000" b="0" strike="noStrike" spc="-1">
                          <a:solidFill>
                            <a:srgbClr val="000000"/>
                          </a:solidFill>
                          <a:latin typeface="Arial" panose="020B0604020202020204"/>
                          <a:ea typeface="Arial" panose="020B0604020202020204"/>
                        </a:rPr>
                        <a:t>71  manifesta</a:t>
                      </a:r>
                      <a:r>
                        <a:rPr lang="en-US" altLang="en-US" sz="1000" b="0" strike="noStrike" spc="-1">
                          <a:solidFill>
                            <a:srgbClr val="000000"/>
                          </a:solidFill>
                          <a:latin typeface="Arial" panose="020B0604020202020204"/>
                          <a:ea typeface="Arial" panose="020B0604020202020204"/>
                        </a:rPr>
                        <a:t>çõ</a:t>
                      </a:r>
                      <a:r>
                        <a:rPr lang="en-US" altLang="pt-BR" sz="1000" b="0" strike="noStrike" spc="-1">
                          <a:solidFill>
                            <a:srgbClr val="000000"/>
                          </a:solidFill>
                          <a:latin typeface="Arial" panose="020B0604020202020204"/>
                          <a:ea typeface="Arial" panose="020B0604020202020204"/>
                        </a:rPr>
                        <a:t>es encaminhadas pela Ouvidoria</a:t>
                      </a:r>
                    </a:p>
                    <a:p>
                      <a:pPr>
                        <a:lnSpc>
                          <a:spcPct val="100000"/>
                        </a:lnSpc>
                        <a:tabLst>
                          <a:tab pos="0" algn="l"/>
                        </a:tabLst>
                      </a:pPr>
                      <a:r>
                        <a:rPr lang="pt-BR" sz="1000" b="0" strike="noStrike" spc="-1">
                          <a:solidFill>
                            <a:srgbClr val="000000"/>
                          </a:solidFill>
                          <a:latin typeface="Arial" panose="020B0604020202020204"/>
                          <a:ea typeface="Arial" panose="020B0604020202020204"/>
                        </a:rPr>
                        <a:t> </a:t>
                      </a:r>
                      <a:r>
                        <a:rPr sz="1000"/>
                        <a:t/>
                      </a:r>
                      <a:br>
                        <a:rPr sz="1000"/>
                      </a:br>
                      <a:r>
                        <a:rPr lang="pt-BR" sz="1000" b="0" strike="noStrike" spc="-1">
                          <a:solidFill>
                            <a:srgbClr val="000000"/>
                          </a:solidFill>
                          <a:latin typeface="Arial" panose="020B0604020202020204"/>
                          <a:ea typeface="Arial" panose="020B0604020202020204"/>
                        </a:rPr>
                        <a:t>Obs: A diminuição das manifestações recebidas está relacionada ao fato de os beneficiários e a Ouvidoria agora terem acesso facilitado a informações sobre o Programa Mães de Goiás por meio dos links disponibilizados. Isso gera uma maior transparência e autonomia para os envolvidos, permitindo que resolvam suas dúvidas e questões diretamente nas fontes oficiais, sem a necessidade de encaminhamentos adicionais.</a:t>
                      </a: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r>
                        <a:rPr lang="pt-BR" sz="1000" b="1" strike="noStrike" spc="-1">
                          <a:solidFill>
                            <a:srgbClr val="000000"/>
                          </a:solidFill>
                          <a:latin typeface="Arial" panose="020B0604020202020204"/>
                          <a:ea typeface="Arial" panose="020B0604020202020204"/>
                        </a:rPr>
                        <a:t>Resultado do Indicador 2: </a:t>
                      </a:r>
                      <a:r>
                        <a:rPr lang="pt-BR" sz="1000" b="0" strike="noStrike" spc="-1">
                          <a:solidFill>
                            <a:srgbClr val="000000"/>
                          </a:solidFill>
                          <a:latin typeface="Arial" panose="020B0604020202020204"/>
                          <a:ea typeface="Arial" panose="020B0604020202020204"/>
                        </a:rPr>
                        <a:t> </a:t>
                      </a:r>
                      <a:r>
                        <a:rPr lang="en-US" altLang="pt-BR" sz="1000" b="0" strike="noStrike" spc="-1">
                          <a:solidFill>
                            <a:srgbClr val="000000"/>
                          </a:solidFill>
                          <a:latin typeface="Arial" panose="020B0604020202020204"/>
                        </a:rPr>
                        <a:t> 2 notifica</a:t>
                      </a:r>
                      <a:r>
                        <a:rPr lang="en-US" altLang="en-US" sz="1000" b="0" strike="noStrike" spc="-1">
                          <a:solidFill>
                            <a:srgbClr val="000000"/>
                          </a:solidFill>
                          <a:latin typeface="Arial" panose="020B0604020202020204"/>
                        </a:rPr>
                        <a:t>çõ</a:t>
                      </a:r>
                      <a:r>
                        <a:rPr lang="en-US" altLang="pt-BR" sz="1000" b="0" strike="noStrike" spc="-1">
                          <a:solidFill>
                            <a:srgbClr val="000000"/>
                          </a:solidFill>
                          <a:latin typeface="Arial" panose="020B0604020202020204"/>
                        </a:rPr>
                        <a:t>es</a:t>
                      </a: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r>
                        <a:rPr lang="pt-BR" sz="1000" b="0" strike="noStrike" spc="-1">
                          <a:solidFill>
                            <a:srgbClr val="000000"/>
                          </a:solidFill>
                          <a:latin typeface="Arial" panose="020B0604020202020204"/>
                          <a:ea typeface="Arial" panose="020B0604020202020204"/>
                        </a:rPr>
                        <a:t> </a:t>
                      </a:r>
                      <a:endParaRPr lang="pt-BR" sz="1000" b="0" strike="noStrike" spc="-1">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Google Shape;153;p 4"/>
          <p:cNvSpPr/>
          <p:nvPr/>
        </p:nvSpPr>
        <p:spPr>
          <a:xfrm>
            <a:off x="1499400" y="180000"/>
            <a:ext cx="7209000" cy="395640"/>
          </a:xfrm>
          <a:prstGeom prst="rect">
            <a:avLst/>
          </a:prstGeom>
          <a:noFill/>
          <a:ln w="0">
            <a:noFill/>
          </a:ln>
        </p:spPr>
        <p:style>
          <a:lnRef idx="0">
            <a:srgbClr val="FFFFFF"/>
          </a:lnRef>
          <a:fillRef idx="0">
            <a:srgbClr val="FFFFFF"/>
          </a:fillRef>
          <a:effectRef idx="0">
            <a:srgbClr val="FFFFFF"/>
          </a:effectRef>
          <a:fontRef idx="minor"/>
        </p:style>
        <p:txBody>
          <a:bodyPr lIns="90000" tIns="91440" rIns="90000" bIns="91440" anchor="t">
            <a:spAutoFit/>
          </a:bodyPr>
          <a:lstStyle/>
          <a:p>
            <a:pPr algn="ctr">
              <a:lnSpc>
                <a:spcPct val="100000"/>
              </a:lnSpc>
              <a:tabLst>
                <a:tab pos="0" algn="l"/>
              </a:tabLst>
            </a:pPr>
            <a:r>
              <a:rPr lang="pt-BR" sz="1400" b="1" strike="noStrike" spc="-1">
                <a:solidFill>
                  <a:srgbClr val="000000"/>
                </a:solidFill>
                <a:latin typeface="Calibri" panose="020F0502020204030204"/>
                <a:ea typeface="Calibri" panose="020F0502020204030204"/>
              </a:rPr>
              <a:t>    GERÊNCIA DE PROTEÇÃO SOCIAL ESPECIAL DE MÉDIA COMPLEXIDADE </a:t>
            </a:r>
            <a:endParaRPr lang="pt-BR" sz="1400" b="0" strike="noStrike" spc="-1">
              <a:solidFill>
                <a:srgbClr val="000000"/>
              </a:solidFill>
              <a:latin typeface="Arial" panose="020B0604020202020204"/>
            </a:endParaRPr>
          </a:p>
        </p:txBody>
      </p:sp>
      <p:graphicFrame>
        <p:nvGraphicFramePr>
          <p:cNvPr id="100" name="Google Shape;152;p 1"/>
          <p:cNvGraphicFramePr/>
          <p:nvPr/>
        </p:nvGraphicFramePr>
        <p:xfrm>
          <a:off x="1377360" y="869400"/>
          <a:ext cx="7776000" cy="3884040"/>
        </p:xfrm>
        <a:graphic>
          <a:graphicData uri="http://schemas.openxmlformats.org/drawingml/2006/table">
            <a:tbl>
              <a:tblPr/>
              <a:tblGrid>
                <a:gridCol w="1972080"/>
                <a:gridCol w="2053080"/>
                <a:gridCol w="1599480"/>
                <a:gridCol w="2151360"/>
              </a:tblGrid>
              <a:tr h="368280">
                <a:tc gridSpan="3">
                  <a:txBody>
                    <a:bodyPr/>
                    <a:lstStyle/>
                    <a:p>
                      <a:endParaRPr lang="pt-BR" sz="1000" b="0" strike="noStrike" spc="-1">
                        <a:solidFill>
                          <a:srgbClr val="000000"/>
                        </a:solidFill>
                        <a:latin typeface="Arial" panose="020B0604020202020204"/>
                        <a:ea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a:p>
                  </a:txBody>
                  <a:tcPr marL="90000" marR="90000">
                    <a:lnL>
                      <a:noFill/>
                    </a:lnL>
                    <a:lnR>
                      <a:noFill/>
                    </a:lnR>
                    <a:lnT>
                      <a:noFill/>
                    </a:lnT>
                    <a:lnB>
                      <a:noFill/>
                    </a:lnB>
                    <a:solidFill>
                      <a:srgbClr val="729FCF"/>
                    </a:solidFill>
                  </a:tcPr>
                </a:tc>
                <a:tc hMerge="1">
                  <a:txBody>
                    <a:bodyPr/>
                    <a:lstStyle/>
                    <a:p>
                      <a:endParaRPr lang="pt-BR"/>
                    </a:p>
                  </a:txBody>
                  <a:tcPr marL="90000" marR="90000">
                    <a:lnL>
                      <a:noFill/>
                    </a:lnL>
                    <a:lnR>
                      <a:noFill/>
                    </a:lnR>
                    <a:lnT>
                      <a:noFill/>
                    </a:lnT>
                    <a:lnB>
                      <a:noFill/>
                    </a:lnB>
                    <a:solidFill>
                      <a:srgbClr val="729FCF"/>
                    </a:solidFill>
                  </a:tcPr>
                </a:tc>
                <a:tc>
                  <a:txBody>
                    <a:bodyPr/>
                    <a:lstStyle/>
                    <a:p>
                      <a:pPr algn="ctr">
                        <a:lnSpc>
                          <a:spcPct val="100000"/>
                        </a:lnSpc>
                        <a:tabLst>
                          <a:tab pos="0" algn="l"/>
                        </a:tabLst>
                      </a:pPr>
                      <a:r>
                        <a:rPr lang="pt-BR" sz="1000" b="1" strike="noStrike" spc="-1">
                          <a:solidFill>
                            <a:srgbClr val="000000"/>
                          </a:solidFill>
                          <a:latin typeface="Arial" panose="020B0604020202020204"/>
                          <a:ea typeface="Arial" panose="020B0604020202020204"/>
                        </a:rPr>
                        <a:t>1Q25</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445320">
                <a:tc>
                  <a:txBody>
                    <a:bodyPr/>
                    <a:lstStyle/>
                    <a:p>
                      <a:pPr algn="ctr">
                        <a:lnSpc>
                          <a:spcPct val="100000"/>
                        </a:lnSpc>
                        <a:tabLst>
                          <a:tab pos="0" algn="l"/>
                        </a:tabLst>
                      </a:pPr>
                      <a:r>
                        <a:rPr lang="pt-BR" sz="1000" b="1" strike="noStrike" spc="-1">
                          <a:solidFill>
                            <a:srgbClr val="000000"/>
                          </a:solidFill>
                          <a:latin typeface="Arial" panose="020B0604020202020204"/>
                          <a:ea typeface="Arial" panose="020B0604020202020204"/>
                        </a:rPr>
                        <a:t>RISCO</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tabLst>
                          <a:tab pos="0" algn="l"/>
                        </a:tabLst>
                      </a:pPr>
                      <a:r>
                        <a:rPr lang="pt-BR" sz="1000" b="1" strike="noStrike" spc="-1">
                          <a:solidFill>
                            <a:srgbClr val="000000"/>
                          </a:solidFill>
                          <a:latin typeface="Arial" panose="020B0604020202020204"/>
                          <a:ea typeface="Arial" panose="020B0604020202020204"/>
                        </a:rPr>
                        <a:t>DESCRIÇÃO DO INDICADOR</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tabLst>
                          <a:tab pos="0" algn="l"/>
                        </a:tabLst>
                      </a:pPr>
                      <a:r>
                        <a:rPr lang="pt-BR" sz="1000" b="1" strike="noStrike" spc="-1">
                          <a:solidFill>
                            <a:srgbClr val="000000"/>
                          </a:solidFill>
                          <a:latin typeface="Arial" panose="020B0604020202020204"/>
                          <a:ea typeface="Arial" panose="020B0604020202020204"/>
                        </a:rPr>
                        <a:t>META</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tabLst>
                          <a:tab pos="0" algn="l"/>
                        </a:tabLst>
                      </a:pPr>
                      <a:r>
                        <a:rPr lang="pt-BR" sz="1000" b="1" strike="noStrike" spc="-1">
                          <a:solidFill>
                            <a:srgbClr val="000000"/>
                          </a:solidFill>
                          <a:latin typeface="Arial" panose="020B0604020202020204"/>
                          <a:ea typeface="Arial" panose="020B0604020202020204"/>
                        </a:rPr>
                        <a:t>INDICADOR</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3070440">
                <a:tc>
                  <a:txBody>
                    <a:bodyPr/>
                    <a:lstStyle/>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r>
                        <a:rPr lang="pt-BR" sz="1000" b="0" strike="noStrike" spc="-1">
                          <a:solidFill>
                            <a:srgbClr val="000000"/>
                          </a:solidFill>
                          <a:latin typeface="Arial" panose="020B0604020202020204"/>
                          <a:ea typeface="Arial" panose="020B0604020202020204"/>
                        </a:rPr>
                        <a:t>Atender de modo deficitário os trabalhadores municipais da proteção especial de média complexidade do SUAS, quanto ao assessoramento técnico e capacitação</a:t>
                      </a:r>
                      <a:endParaRPr lang="pt-BR" sz="1000" b="0" strike="noStrike" spc="-1">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r>
                        <a:rPr lang="pt-BR" sz="1000" b="1" strike="noStrike" spc="-1">
                          <a:solidFill>
                            <a:srgbClr val="000000"/>
                          </a:solidFill>
                          <a:latin typeface="Arial" panose="020B0604020202020204"/>
                        </a:rPr>
                        <a:t>Indicador :</a:t>
                      </a:r>
                      <a:r>
                        <a:rPr lang="pt-BR" sz="1000" b="0" strike="noStrike" spc="-1">
                          <a:solidFill>
                            <a:srgbClr val="000000"/>
                          </a:solidFill>
                          <a:latin typeface="Arial" panose="020B0604020202020204"/>
                        </a:rPr>
                        <a:t> Número de apoios técnicos realizados de forma presencial.</a:t>
                      </a:r>
                    </a:p>
                    <a:p>
                      <a:pPr>
                        <a:lnSpc>
                          <a:spcPct val="100000"/>
                        </a:lnSpc>
                        <a:tabLst>
                          <a:tab pos="0" algn="l"/>
                        </a:tabLst>
                      </a:pPr>
                      <a:endParaRPr lang="pt-BR" sz="1000" b="0" strike="noStrike" spc="-1">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r>
                        <a:rPr lang="pt-BR" sz="1000" b="1" strike="noStrike" spc="-1">
                          <a:solidFill>
                            <a:srgbClr val="000000"/>
                          </a:solidFill>
                          <a:latin typeface="Arial" panose="020B0604020202020204"/>
                        </a:rPr>
                        <a:t>Meta do indicador: </a:t>
                      </a:r>
                      <a:r>
                        <a:rPr lang="pt-BR" sz="1000" b="0" strike="noStrike" spc="-1">
                          <a:solidFill>
                            <a:srgbClr val="000000"/>
                          </a:solidFill>
                          <a:latin typeface="Arial" panose="020B0604020202020204"/>
                        </a:rPr>
                        <a:t>50 municípios/anual - 17 municípios/quadrimestre</a:t>
                      </a: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r>
                        <a:rPr lang="pt-BR" sz="1000" b="1" strike="noStrike" spc="-1">
                          <a:solidFill>
                            <a:srgbClr val="000000"/>
                          </a:solidFill>
                          <a:latin typeface="Arial" panose="020B0604020202020204"/>
                        </a:rPr>
                        <a:t>Resultado do indicador: </a:t>
                      </a:r>
                      <a:r>
                        <a:rPr lang="pt-BR" sz="1000" b="0" strike="noStrike" spc="-1">
                          <a:solidFill>
                            <a:srgbClr val="000000"/>
                          </a:solidFill>
                          <a:latin typeface="Arial" panose="020B0604020202020204"/>
                        </a:rPr>
                        <a:t>87 municípios no quadrimestre, equivale à 511,80%.</a:t>
                      </a: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p>
                      <a:pPr>
                        <a:lnSpc>
                          <a:spcPct val="100000"/>
                        </a:lnSpc>
                        <a:tabLst>
                          <a:tab pos="0" algn="l"/>
                        </a:tabLst>
                      </a:pPr>
                      <a:endParaRPr lang="pt-BR" sz="1000" b="0" strike="noStrike" spc="-1">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Google Shape;153;p 5"/>
          <p:cNvSpPr/>
          <p:nvPr/>
        </p:nvSpPr>
        <p:spPr>
          <a:xfrm>
            <a:off x="1499400" y="180000"/>
            <a:ext cx="7209000" cy="395640"/>
          </a:xfrm>
          <a:prstGeom prst="rect">
            <a:avLst/>
          </a:prstGeom>
          <a:noFill/>
          <a:ln w="0">
            <a:noFill/>
          </a:ln>
        </p:spPr>
        <p:style>
          <a:lnRef idx="0">
            <a:srgbClr val="FFFFFF"/>
          </a:lnRef>
          <a:fillRef idx="0">
            <a:srgbClr val="FFFFFF"/>
          </a:fillRef>
          <a:effectRef idx="0">
            <a:srgbClr val="FFFFFF"/>
          </a:effectRef>
          <a:fontRef idx="minor"/>
        </p:style>
        <p:txBody>
          <a:bodyPr lIns="90000" tIns="91440" rIns="90000" bIns="91440" anchor="t">
            <a:spAutoFit/>
          </a:bodyPr>
          <a:lstStyle/>
          <a:p>
            <a:pPr algn="ctr">
              <a:lnSpc>
                <a:spcPct val="100000"/>
              </a:lnSpc>
              <a:tabLst>
                <a:tab pos="0" algn="l"/>
              </a:tabLst>
            </a:pPr>
            <a:r>
              <a:rPr lang="pt-BR" sz="1400" b="1" strike="noStrike" spc="-1">
                <a:solidFill>
                  <a:srgbClr val="000000"/>
                </a:solidFill>
                <a:latin typeface="Calibri" panose="020F0502020204030204"/>
                <a:ea typeface="Calibri" panose="020F0502020204030204"/>
              </a:rPr>
              <a:t>    GERÊNCIA DE PROTEÇÃO SOCIAL ESPECIAL DE ALTA COMPLEXIDADE </a:t>
            </a:r>
            <a:endParaRPr lang="pt-BR" sz="1400" b="0" strike="noStrike" spc="-1">
              <a:solidFill>
                <a:srgbClr val="000000"/>
              </a:solidFill>
              <a:latin typeface="Arial" panose="020B0604020202020204"/>
            </a:endParaRPr>
          </a:p>
        </p:txBody>
      </p:sp>
      <p:graphicFrame>
        <p:nvGraphicFramePr>
          <p:cNvPr id="102" name="Google Shape;152;p 3"/>
          <p:cNvGraphicFramePr/>
          <p:nvPr/>
        </p:nvGraphicFramePr>
        <p:xfrm>
          <a:off x="1374840" y="613800"/>
          <a:ext cx="7252560" cy="4393560"/>
        </p:xfrm>
        <a:graphic>
          <a:graphicData uri="http://schemas.openxmlformats.org/drawingml/2006/table">
            <a:tbl>
              <a:tblPr/>
              <a:tblGrid>
                <a:gridCol w="2099520"/>
                <a:gridCol w="1811160"/>
                <a:gridCol w="1537920"/>
                <a:gridCol w="1803960"/>
              </a:tblGrid>
              <a:tr h="491760">
                <a:tc gridSpan="3">
                  <a:txBody>
                    <a:bodyPr/>
                    <a:lstStyle/>
                    <a:p>
                      <a:endParaRPr lang="pt-BR" sz="1000" b="1" strike="noStrike" spc="-1" dirty="0">
                        <a:solidFill>
                          <a:srgbClr val="000000"/>
                        </a:solidFill>
                        <a:latin typeface="Arial" panose="020B0604020202020204"/>
                        <a:ea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a:p>
                  </a:txBody>
                  <a:tcPr marL="90000" marR="90000">
                    <a:lnL>
                      <a:noFill/>
                    </a:lnL>
                    <a:lnR>
                      <a:noFill/>
                    </a:lnR>
                    <a:lnT>
                      <a:noFill/>
                    </a:lnT>
                    <a:lnB>
                      <a:noFill/>
                    </a:lnB>
                    <a:solidFill>
                      <a:srgbClr val="729FCF"/>
                    </a:solidFill>
                  </a:tcPr>
                </a:tc>
                <a:tc hMerge="1">
                  <a:txBody>
                    <a:bodyPr/>
                    <a:lstStyle/>
                    <a:p>
                      <a:endParaRPr lang="pt-BR"/>
                    </a:p>
                  </a:txBody>
                  <a:tcPr marL="90000" marR="90000">
                    <a:lnL>
                      <a:noFill/>
                    </a:lnL>
                    <a:lnR>
                      <a:noFill/>
                    </a:lnR>
                    <a:lnT>
                      <a:noFill/>
                    </a:lnT>
                    <a:lnB>
                      <a:noFill/>
                    </a:lnB>
                    <a:solidFill>
                      <a:srgbClr val="729FCF"/>
                    </a:solidFill>
                  </a:tcPr>
                </a:tc>
                <a:tc>
                  <a:txBody>
                    <a:bodyPr/>
                    <a:lstStyle/>
                    <a:p>
                      <a:pPr algn="ctr">
                        <a:lnSpc>
                          <a:spcPct val="100000"/>
                        </a:lnSpc>
                        <a:tabLst>
                          <a:tab pos="0" algn="l"/>
                        </a:tabLst>
                      </a:pPr>
                      <a:r>
                        <a:rPr lang="pt-BR" sz="1000" b="1" strike="noStrike" spc="-1">
                          <a:solidFill>
                            <a:srgbClr val="000000"/>
                          </a:solidFill>
                          <a:latin typeface="Arial" panose="020B0604020202020204"/>
                        </a:rPr>
                        <a:t>1Q25</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594720">
                <a:tc>
                  <a:txBody>
                    <a:bodyPr/>
                    <a:lstStyle/>
                    <a:p>
                      <a:pPr algn="ctr">
                        <a:lnSpc>
                          <a:spcPct val="100000"/>
                        </a:lnSpc>
                        <a:tabLst>
                          <a:tab pos="0" algn="l"/>
                        </a:tabLst>
                      </a:pPr>
                      <a:r>
                        <a:rPr lang="pt-BR" sz="1000" b="1" strike="noStrike" spc="-1">
                          <a:solidFill>
                            <a:srgbClr val="000000"/>
                          </a:solidFill>
                          <a:latin typeface="Arial" panose="020B0604020202020204"/>
                        </a:rPr>
                        <a:t>RISCO</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tabLst>
                          <a:tab pos="0" algn="l"/>
                        </a:tabLst>
                      </a:pPr>
                      <a:r>
                        <a:rPr lang="pt-BR" sz="1000" b="1" strike="noStrike" spc="-1">
                          <a:solidFill>
                            <a:srgbClr val="000000"/>
                          </a:solidFill>
                          <a:latin typeface="Arial" panose="020B0604020202020204"/>
                        </a:rPr>
                        <a:t>DESCRIÇÃO DO INDICADOR</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tabLst>
                          <a:tab pos="0" algn="l"/>
                        </a:tabLst>
                      </a:pPr>
                      <a:r>
                        <a:rPr lang="pt-BR" sz="1000" b="1" strike="noStrike" spc="-1">
                          <a:solidFill>
                            <a:srgbClr val="000000"/>
                          </a:solidFill>
                          <a:latin typeface="Arial" panose="020B0604020202020204"/>
                        </a:rPr>
                        <a:t>META</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tabLst>
                          <a:tab pos="0" algn="l"/>
                        </a:tabLst>
                      </a:pPr>
                      <a:r>
                        <a:rPr lang="pt-BR" sz="1000" b="1" strike="noStrike" spc="-1">
                          <a:solidFill>
                            <a:srgbClr val="000000"/>
                          </a:solidFill>
                          <a:latin typeface="Arial" panose="020B0604020202020204"/>
                        </a:rPr>
                        <a:t>INDICADOR</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785320">
                <a:tc>
                  <a:txBody>
                    <a:bodyPr/>
                    <a:lstStyle/>
                    <a:p>
                      <a:pPr>
                        <a:lnSpc>
                          <a:spcPct val="100000"/>
                        </a:lnSpc>
                        <a:tabLst>
                          <a:tab pos="0" algn="l"/>
                        </a:tabLst>
                      </a:pPr>
                      <a:r>
                        <a:rPr lang="pt-BR" sz="1000" b="0" strike="noStrike" spc="-1" dirty="0">
                          <a:solidFill>
                            <a:srgbClr val="000000"/>
                          </a:solidFill>
                          <a:latin typeface="Arial" panose="020B0604020202020204"/>
                        </a:rPr>
                        <a:t>     </a:t>
                      </a:r>
                    </a:p>
                    <a:p>
                      <a:pPr>
                        <a:lnSpc>
                          <a:spcPct val="100000"/>
                        </a:lnSpc>
                        <a:tabLst>
                          <a:tab pos="0" algn="l"/>
                        </a:tabLst>
                      </a:pPr>
                      <a:r>
                        <a:rPr lang="pt-BR" sz="1000" b="0" strike="noStrike" spc="-1" dirty="0">
                          <a:solidFill>
                            <a:srgbClr val="000000"/>
                          </a:solidFill>
                          <a:latin typeface="Arial" panose="020B0604020202020204"/>
                        </a:rPr>
                        <a:t>Dificuldade em apoiar tecnicamente os municípios quanto ao Serviço de Família Acolhedora </a:t>
                      </a:r>
                      <a:r>
                        <a:rPr lang="pt-BR" sz="1000" b="0" strike="noStrike" spc="-1" dirty="0" smtClean="0">
                          <a:solidFill>
                            <a:srgbClr val="000000"/>
                          </a:solidFill>
                          <a:latin typeface="Arial" panose="020B0604020202020204"/>
                        </a:rPr>
                        <a:t>– SFA</a:t>
                      </a:r>
                    </a:p>
                    <a:p>
                      <a:pPr>
                        <a:lnSpc>
                          <a:spcPct val="100000"/>
                        </a:lnSpc>
                        <a:tabLst>
                          <a:tab pos="0" algn="l"/>
                        </a:tabLst>
                      </a:pPr>
                      <a:endParaRPr lang="pt-BR" sz="1000" b="0" strike="noStrike" spc="-1" dirty="0" smtClean="0">
                        <a:solidFill>
                          <a:srgbClr val="FF0000"/>
                        </a:solidFill>
                        <a:latin typeface="Arial" panose="020B0604020202020204"/>
                      </a:endParaRPr>
                    </a:p>
                    <a:p>
                      <a:pPr>
                        <a:lnSpc>
                          <a:spcPct val="100000"/>
                        </a:lnSpc>
                        <a:tabLst>
                          <a:tab pos="0" algn="l"/>
                        </a:tabLst>
                      </a:pPr>
                      <a:r>
                        <a:rPr lang="pt-BR" sz="1000" b="0" strike="noStrike" spc="-1" dirty="0" smtClean="0">
                          <a:solidFill>
                            <a:srgbClr val="FF0000"/>
                          </a:solidFill>
                          <a:latin typeface="Arial" panose="020B0604020202020204"/>
                        </a:rPr>
                        <a:t>Ampliar</a:t>
                      </a:r>
                      <a:r>
                        <a:rPr lang="pt-BR" sz="1000" b="0" strike="noStrike" spc="-1" baseline="0" dirty="0" smtClean="0">
                          <a:solidFill>
                            <a:srgbClr val="FF0000"/>
                          </a:solidFill>
                          <a:latin typeface="Arial" panose="020B0604020202020204"/>
                        </a:rPr>
                        <a:t> para Acolhimento no Geral</a:t>
                      </a:r>
                      <a:endParaRPr lang="pt-BR" sz="1000" b="0" strike="noStrike" spc="-1" dirty="0">
                        <a:solidFill>
                          <a:srgbClr val="FF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r>
                        <a:rPr lang="pt-BR" sz="1000" b="1" strike="noStrike" spc="-1" dirty="0">
                          <a:solidFill>
                            <a:srgbClr val="000000"/>
                          </a:solidFill>
                          <a:latin typeface="Arial" panose="020B0604020202020204"/>
                        </a:rPr>
                        <a:t>Indicador 1: </a:t>
                      </a:r>
                      <a:r>
                        <a:rPr lang="pt-BR" sz="1000" b="0" strike="noStrike" spc="-1" dirty="0">
                          <a:solidFill>
                            <a:srgbClr val="000000"/>
                          </a:solidFill>
                          <a:latin typeface="Arial" panose="020B0604020202020204"/>
                        </a:rPr>
                        <a:t>Número de municípios apoiados tecnicamente sobre o SFA</a:t>
                      </a: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r>
                        <a:rPr lang="pt-BR" sz="1000" b="1" strike="noStrike" spc="-1" dirty="0">
                          <a:solidFill>
                            <a:srgbClr val="000000"/>
                          </a:solidFill>
                          <a:latin typeface="Arial" panose="020B0604020202020204"/>
                          <a:ea typeface="Arial" panose="020B0604020202020204"/>
                        </a:rPr>
                        <a:t>Indicador 2:</a:t>
                      </a:r>
                      <a:r>
                        <a:rPr lang="pt-BR" sz="1000" b="0" strike="noStrike" spc="-1" dirty="0">
                          <a:solidFill>
                            <a:srgbClr val="000000"/>
                          </a:solidFill>
                          <a:latin typeface="Arial" panose="020B0604020202020204"/>
                          <a:ea typeface="Arial" panose="020B0604020202020204"/>
                        </a:rPr>
                        <a:t> Número de técnicos de nível superior para atendimento por grupo de municípios;</a:t>
                      </a:r>
                      <a:endParaRPr lang="pt-BR" sz="1000" b="0" strike="noStrike" spc="-1" dirty="0">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r>
                        <a:rPr lang="pt-BR" sz="1000" b="1" strike="noStrike" spc="-1" dirty="0">
                          <a:solidFill>
                            <a:srgbClr val="000000"/>
                          </a:solidFill>
                          <a:latin typeface="Arial" panose="020B0604020202020204"/>
                        </a:rPr>
                        <a:t>Meta indicador 1</a:t>
                      </a:r>
                      <a:r>
                        <a:rPr lang="pt-BR" sz="1000" b="0" strike="noStrike" spc="-1" dirty="0">
                          <a:solidFill>
                            <a:srgbClr val="000000"/>
                          </a:solidFill>
                          <a:latin typeface="Arial" panose="020B0604020202020204"/>
                        </a:rPr>
                        <a:t> = </a:t>
                      </a:r>
                      <a:r>
                        <a:rPr lang="pt-BR" sz="1000" b="0" strike="noStrike" spc="-1" dirty="0">
                          <a:solidFill>
                            <a:schemeClr val="tx1"/>
                          </a:solidFill>
                          <a:latin typeface="Arial" panose="020B0604020202020204"/>
                        </a:rPr>
                        <a:t>30 municípios</a:t>
                      </a: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endParaRPr lang="pt-BR" sz="1000" b="0" strike="noStrike" spc="-1" dirty="0">
                        <a:solidFill>
                          <a:srgbClr val="000000"/>
                        </a:solidFill>
                        <a:latin typeface="Arial" panose="020B0604020202020204"/>
                      </a:endParaRPr>
                    </a:p>
                    <a:p>
                      <a:pPr>
                        <a:lnSpc>
                          <a:spcPct val="100000"/>
                        </a:lnSpc>
                        <a:tabLst>
                          <a:tab pos="0" algn="l"/>
                        </a:tabLst>
                      </a:pPr>
                      <a:r>
                        <a:rPr lang="pt-BR" sz="1000" b="1" strike="noStrike" spc="-1" dirty="0">
                          <a:solidFill>
                            <a:srgbClr val="000000"/>
                          </a:solidFill>
                          <a:latin typeface="Arial" panose="020B0604020202020204"/>
                          <a:ea typeface="Arial" panose="020B0604020202020204"/>
                        </a:rPr>
                        <a:t>Meta indicador 2</a:t>
                      </a:r>
                      <a:r>
                        <a:rPr lang="pt-BR" sz="1000" b="0" strike="noStrike" spc="-1" dirty="0">
                          <a:solidFill>
                            <a:srgbClr val="000000"/>
                          </a:solidFill>
                          <a:latin typeface="Arial" panose="020B0604020202020204"/>
                          <a:ea typeface="Arial" panose="020B0604020202020204"/>
                        </a:rPr>
                        <a:t> = 1 (um) técnico por grupo de 25 municípios.</a:t>
                      </a:r>
                      <a:endParaRPr lang="pt-BR" sz="1000" b="0" strike="noStrike" spc="-1" dirty="0">
                        <a:solidFill>
                          <a:srgbClr val="000000"/>
                        </a:solidFill>
                        <a:latin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0" strike="noStrike" spc="-1">
                        <a:solidFill>
                          <a:srgbClr val="FF0000"/>
                        </a:solidFill>
                        <a:latin typeface="Arial" panose="020B0604020202020204"/>
                      </a:endParaRPr>
                    </a:p>
                    <a:p>
                      <a:pPr>
                        <a:lnSpc>
                          <a:spcPct val="100000"/>
                        </a:lnSpc>
                      </a:pPr>
                      <a:r>
                        <a:rPr lang="pt-BR" sz="1000" b="1" strike="noStrike" spc="-1">
                          <a:solidFill>
                            <a:schemeClr val="tx1"/>
                          </a:solidFill>
                          <a:latin typeface="Arial" panose="020B0604020202020204"/>
                          <a:ea typeface="Arial" panose="020B0604020202020204"/>
                        </a:rPr>
                        <a:t>Resultado do indicador 1:</a:t>
                      </a:r>
                      <a:r>
                        <a:rPr lang="pt-BR" sz="1000" b="1" strike="noStrike" spc="-1">
                          <a:solidFill>
                            <a:srgbClr val="FF0000"/>
                          </a:solidFill>
                          <a:latin typeface="Arial" panose="020B0604020202020204"/>
                          <a:ea typeface="Arial" panose="020B0604020202020204"/>
                        </a:rPr>
                        <a:t> </a:t>
                      </a:r>
                      <a:r>
                        <a:rPr lang="pt-BR" sz="900" b="0" spc="-1">
                          <a:solidFill>
                            <a:srgbClr val="000000"/>
                          </a:solidFill>
                          <a:latin typeface="Arial" panose="020B0604020202020204"/>
                          <a:sym typeface="+mn-ea"/>
                        </a:rPr>
                        <a:t>Devido a troca de gestão estamos capacitando as novas equipes para retomarmos o trabalho. Foi realizado o 1º Encontro sobre Acolhimento de crianças e adolescentes com participação de 45 municípios, apoio técnico regionalizado com participação de 55 municípios e de forma presencial e remota mais 30 municípios. </a:t>
                      </a:r>
                      <a:r>
                        <a:rPr lang="pt-BR" sz="900" b="1" spc="-1">
                          <a:solidFill>
                            <a:srgbClr val="000000"/>
                          </a:solidFill>
                          <a:latin typeface="Arial" panose="020B0604020202020204"/>
                          <a:sym typeface="+mn-ea"/>
                        </a:rPr>
                        <a:t>Total de 130 municípios. 433%</a:t>
                      </a:r>
                      <a:endParaRPr lang="pt-BR" sz="900" b="1" strike="noStrike" spc="-1">
                        <a:solidFill>
                          <a:srgbClr val="000000"/>
                        </a:solidFill>
                        <a:latin typeface="Arial" panose="020B0604020202020204"/>
                      </a:endParaRPr>
                    </a:p>
                    <a:p>
                      <a:pPr>
                        <a:lnSpc>
                          <a:spcPct val="100000"/>
                        </a:lnSpc>
                      </a:pPr>
                      <a:endParaRPr lang="pt-BR" sz="1000" b="1" strike="noStrike" spc="-1">
                        <a:solidFill>
                          <a:schemeClr val="tx1"/>
                        </a:solidFill>
                        <a:latin typeface="Arial" panose="020B0604020202020204"/>
                        <a:ea typeface="Arial" panose="020B0604020202020204"/>
                      </a:endParaRPr>
                    </a:p>
                    <a:p>
                      <a:pPr>
                        <a:lnSpc>
                          <a:spcPct val="100000"/>
                        </a:lnSpc>
                      </a:pPr>
                      <a:r>
                        <a:rPr lang="pt-BR" sz="1000" b="1" strike="noStrike" spc="-1">
                          <a:solidFill>
                            <a:schemeClr val="tx1"/>
                          </a:solidFill>
                          <a:latin typeface="Arial" panose="020B0604020202020204"/>
                          <a:ea typeface="Arial" panose="020B0604020202020204"/>
                        </a:rPr>
                        <a:t>Resultado do indicador 2:</a:t>
                      </a:r>
                      <a:r>
                        <a:rPr lang="pt-BR" sz="1000" b="1" strike="noStrike" spc="-1">
                          <a:solidFill>
                            <a:srgbClr val="FF0000"/>
                          </a:solidFill>
                          <a:latin typeface="Arial" panose="020B0604020202020204"/>
                          <a:ea typeface="Arial" panose="020B0604020202020204"/>
                        </a:rPr>
                        <a:t>  </a:t>
                      </a:r>
                      <a:r>
                        <a:rPr lang="pt-BR" sz="900" b="0" spc="-1">
                          <a:solidFill>
                            <a:srgbClr val="000000"/>
                          </a:solidFill>
                          <a:latin typeface="Arial" panose="020B0604020202020204"/>
                          <a:ea typeface="Microsoft YaHei" panose="020B0503020204020204" charset="-122"/>
                          <a:sym typeface="+mn-ea"/>
                        </a:rPr>
                        <a:t>Realização de processo seletivo, foram contratados (3 técnicos, sendo 02 assistentes sociais e 01 psicólogo) sendo que a nova equipe está passando por formação. </a:t>
                      </a:r>
                      <a:r>
                        <a:rPr lang="pt-BR" sz="900" b="0" strike="noStrike" spc="-1">
                          <a:solidFill>
                            <a:srgbClr val="FF0000"/>
                          </a:solidFill>
                          <a:latin typeface="Arial" panose="020B0604020202020204"/>
                          <a:ea typeface="Microsoft YaHei" panose="020B0503020204020204" charset="-122"/>
                        </a:rPr>
                        <a:t> </a:t>
                      </a: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Google Shape;153;p 5"/>
          <p:cNvSpPr/>
          <p:nvPr/>
        </p:nvSpPr>
        <p:spPr>
          <a:xfrm>
            <a:off x="1499400" y="180000"/>
            <a:ext cx="7209000" cy="398145"/>
          </a:xfrm>
          <a:prstGeom prst="rect">
            <a:avLst/>
          </a:prstGeom>
          <a:noFill/>
          <a:ln w="0">
            <a:noFill/>
          </a:ln>
        </p:spPr>
        <p:style>
          <a:lnRef idx="0">
            <a:srgbClr val="FFFFFF"/>
          </a:lnRef>
          <a:fillRef idx="0">
            <a:srgbClr val="FFFFFF"/>
          </a:fillRef>
          <a:effectRef idx="0">
            <a:srgbClr val="FFFFFF"/>
          </a:effectRef>
          <a:fontRef idx="minor"/>
        </p:style>
        <p:txBody>
          <a:bodyPr lIns="90000" tIns="91440" rIns="90000" bIns="91440" anchor="t">
            <a:spAutoFit/>
          </a:bodyPr>
          <a:lstStyle/>
          <a:p>
            <a:pPr algn="ctr">
              <a:lnSpc>
                <a:spcPct val="100000"/>
              </a:lnSpc>
              <a:tabLst>
                <a:tab pos="0" algn="l"/>
              </a:tabLst>
            </a:pPr>
            <a:r>
              <a:rPr lang="pt-BR" sz="1400" b="1" strike="noStrike" spc="-1">
                <a:solidFill>
                  <a:srgbClr val="000000"/>
                </a:solidFill>
                <a:latin typeface="Calibri" panose="020F0502020204030204"/>
                <a:ea typeface="Calibri" panose="020F0502020204030204"/>
              </a:rPr>
              <a:t>    GERÊNCIA DE REGULAÇÃO E GESTÃO DE ENTIDADES DO SUAS </a:t>
            </a:r>
            <a:endParaRPr lang="pt-BR" sz="1400" b="0" strike="noStrike" spc="-1">
              <a:solidFill>
                <a:srgbClr val="000000"/>
              </a:solidFill>
              <a:latin typeface="Arial" panose="020B0604020202020204"/>
            </a:endParaRPr>
          </a:p>
        </p:txBody>
      </p:sp>
      <p:graphicFrame>
        <p:nvGraphicFramePr>
          <p:cNvPr id="102" name="Google Shape;152;p 3"/>
          <p:cNvGraphicFramePr/>
          <p:nvPr/>
        </p:nvGraphicFramePr>
        <p:xfrm>
          <a:off x="1374840" y="613800"/>
          <a:ext cx="7252560" cy="3871800"/>
        </p:xfrm>
        <a:graphic>
          <a:graphicData uri="http://schemas.openxmlformats.org/drawingml/2006/table">
            <a:tbl>
              <a:tblPr/>
              <a:tblGrid>
                <a:gridCol w="1760220"/>
                <a:gridCol w="1741805"/>
                <a:gridCol w="1619885"/>
                <a:gridCol w="2130650"/>
              </a:tblGrid>
              <a:tr h="491760">
                <a:tc gridSpan="3">
                  <a:txBody>
                    <a:bodyPr/>
                    <a:lstStyle/>
                    <a:p>
                      <a:endParaRPr lang="pt-BR" sz="1000" b="1" strike="noStrike" spc="-1" dirty="0">
                        <a:solidFill>
                          <a:srgbClr val="000000"/>
                        </a:solidFill>
                        <a:latin typeface="Arial" panose="020B0604020202020204"/>
                        <a:ea typeface="Arial" panose="020B0604020202020204"/>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a:p>
                  </a:txBody>
                  <a:tcPr marL="90000" marR="90000">
                    <a:lnL>
                      <a:noFill/>
                    </a:lnL>
                    <a:lnR>
                      <a:noFill/>
                    </a:lnR>
                    <a:lnT>
                      <a:noFill/>
                    </a:lnT>
                    <a:lnB>
                      <a:noFill/>
                    </a:lnB>
                    <a:solidFill>
                      <a:srgbClr val="729FCF"/>
                    </a:solidFill>
                  </a:tcPr>
                </a:tc>
                <a:tc hMerge="1">
                  <a:txBody>
                    <a:bodyPr/>
                    <a:lstStyle/>
                    <a:p>
                      <a:endParaRPr lang="pt-BR"/>
                    </a:p>
                  </a:txBody>
                  <a:tcPr marL="90000" marR="90000">
                    <a:lnL>
                      <a:noFill/>
                    </a:lnL>
                    <a:lnR>
                      <a:noFill/>
                    </a:lnR>
                    <a:lnT>
                      <a:noFill/>
                    </a:lnT>
                    <a:lnB>
                      <a:noFill/>
                    </a:lnB>
                    <a:solidFill>
                      <a:srgbClr val="729FCF"/>
                    </a:solidFill>
                  </a:tcPr>
                </a:tc>
                <a:tc>
                  <a:txBody>
                    <a:bodyPr/>
                    <a:lstStyle/>
                    <a:p>
                      <a:pPr algn="ctr">
                        <a:lnSpc>
                          <a:spcPct val="100000"/>
                        </a:lnSpc>
                        <a:tabLst>
                          <a:tab pos="0" algn="l"/>
                        </a:tabLst>
                      </a:pPr>
                      <a:r>
                        <a:rPr lang="pt-BR" sz="1000" b="1" strike="noStrike" spc="-1">
                          <a:solidFill>
                            <a:srgbClr val="000000"/>
                          </a:solidFill>
                          <a:latin typeface="Arial" panose="020B0604020202020204"/>
                        </a:rPr>
                        <a:t>1Q25</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594720">
                <a:tc>
                  <a:txBody>
                    <a:bodyPr/>
                    <a:lstStyle/>
                    <a:p>
                      <a:pPr algn="ctr">
                        <a:lnSpc>
                          <a:spcPct val="100000"/>
                        </a:lnSpc>
                        <a:tabLst>
                          <a:tab pos="0" algn="l"/>
                        </a:tabLst>
                      </a:pPr>
                      <a:r>
                        <a:rPr lang="pt-BR" sz="1000" b="1" strike="noStrike" spc="-1">
                          <a:solidFill>
                            <a:srgbClr val="000000"/>
                          </a:solidFill>
                          <a:latin typeface="Arial" panose="020B0604020202020204"/>
                        </a:rPr>
                        <a:t>RISCO</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tabLst>
                          <a:tab pos="0" algn="l"/>
                        </a:tabLst>
                      </a:pPr>
                      <a:r>
                        <a:rPr lang="pt-BR" sz="1000" b="1" strike="noStrike" spc="-1">
                          <a:solidFill>
                            <a:srgbClr val="000000"/>
                          </a:solidFill>
                          <a:latin typeface="Arial" panose="020B0604020202020204"/>
                        </a:rPr>
                        <a:t>DESCRIÇÃO DO INDICADOR</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tabLst>
                          <a:tab pos="0" algn="l"/>
                        </a:tabLst>
                      </a:pPr>
                      <a:r>
                        <a:rPr lang="pt-BR" sz="1000" b="1" strike="noStrike" spc="-1">
                          <a:solidFill>
                            <a:srgbClr val="000000"/>
                          </a:solidFill>
                          <a:latin typeface="Arial" panose="020B0604020202020204"/>
                        </a:rPr>
                        <a:t>META</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tabLst>
                          <a:tab pos="0" algn="l"/>
                        </a:tabLst>
                      </a:pPr>
                      <a:r>
                        <a:rPr lang="pt-BR" sz="1000" b="1" strike="noStrike" spc="-1">
                          <a:solidFill>
                            <a:srgbClr val="000000"/>
                          </a:solidFill>
                          <a:latin typeface="Arial" panose="020B0604020202020204"/>
                        </a:rPr>
                        <a:t>INDICADOR</a:t>
                      </a:r>
                      <a:endParaRPr lang="pt-BR" sz="1000" b="0" strike="noStrike" spc="-1">
                        <a:solidFill>
                          <a:srgbClr val="000000"/>
                        </a:solidFill>
                        <a:latin typeface="Arial" panose="020B0604020202020204"/>
                      </a:endParaRPr>
                    </a:p>
                  </a:txBody>
                  <a:tcPr marL="91080" marR="9108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785320">
                <a:tc>
                  <a:txBody>
                    <a:bodyPr/>
                    <a:lstStyle/>
                    <a:p>
                      <a:pPr>
                        <a:lnSpc>
                          <a:spcPct val="100000"/>
                        </a:lnSpc>
                        <a:tabLst>
                          <a:tab pos="0" algn="l"/>
                        </a:tabLst>
                      </a:pPr>
                      <a:r>
                        <a:rPr lang="pt-BR" sz="1000" b="0" strike="noStrike" spc="-1" dirty="0">
                          <a:solidFill>
                            <a:srgbClr val="000000"/>
                          </a:solidFill>
                          <a:latin typeface="+mj-lt"/>
                          <a:cs typeface="+mj-lt"/>
                        </a:rPr>
                        <a:t>     </a:t>
                      </a:r>
                    </a:p>
                    <a:p>
                      <a:pPr>
                        <a:lnSpc>
                          <a:spcPct val="100000"/>
                        </a:lnSpc>
                        <a:tabLst>
                          <a:tab pos="0" algn="l"/>
                        </a:tabLst>
                      </a:pPr>
                      <a:r>
                        <a:rPr lang="pt-BR" sz="1000" dirty="0" smtClean="0">
                          <a:latin typeface="+mj-lt"/>
                          <a:ea typeface="+mn-ea"/>
                          <a:cs typeface="+mj-lt"/>
                          <a:sym typeface="+mn-ea"/>
                        </a:rPr>
                        <a:t>Dificuldade de realizar o apoio </a:t>
                      </a:r>
                      <a:r>
                        <a:rPr lang="pt-BR" sz="1000" dirty="0" smtClean="0">
                          <a:solidFill>
                            <a:schemeClr val="tx1"/>
                          </a:solidFill>
                          <a:latin typeface="+mj-lt"/>
                          <a:ea typeface="+mn-ea"/>
                          <a:cs typeface="+mj-lt"/>
                          <a:sym typeface="+mn-ea"/>
                        </a:rPr>
                        <a:t>técnico presencial</a:t>
                      </a:r>
                      <a:r>
                        <a:rPr lang="pt-BR" sz="1000" baseline="0" dirty="0" smtClean="0">
                          <a:solidFill>
                            <a:srgbClr val="FF0000"/>
                          </a:solidFill>
                          <a:latin typeface="+mj-lt"/>
                          <a:ea typeface="+mn-ea"/>
                          <a:cs typeface="+mj-lt"/>
                          <a:sym typeface="+mn-ea"/>
                        </a:rPr>
                        <a:t> </a:t>
                      </a:r>
                      <a:r>
                        <a:rPr lang="pt-BR" sz="1000" dirty="0" smtClean="0">
                          <a:latin typeface="+mj-lt"/>
                          <a:ea typeface="+mn-ea"/>
                          <a:cs typeface="+mj-lt"/>
                          <a:sym typeface="+mn-ea"/>
                        </a:rPr>
                        <a:t>e acompanhamento do CNEAS dos municípios do Estado de Goiás</a:t>
                      </a:r>
                      <a:endParaRPr lang="pt-BR" sz="1000" b="0" strike="noStrike" spc="-1" dirty="0">
                        <a:solidFill>
                          <a:srgbClr val="000000"/>
                        </a:solidFill>
                        <a:latin typeface="+mj-lt"/>
                        <a:cs typeface="+mj-lt"/>
                      </a:endParaRPr>
                    </a:p>
                    <a:p>
                      <a:pPr>
                        <a:lnSpc>
                          <a:spcPct val="100000"/>
                        </a:lnSpc>
                        <a:tabLst>
                          <a:tab pos="0" algn="l"/>
                        </a:tabLst>
                      </a:pPr>
                      <a:endParaRPr lang="pt-BR" sz="1000" b="0" strike="noStrike" spc="-1" dirty="0" smtClean="0">
                        <a:solidFill>
                          <a:srgbClr val="FF0000"/>
                        </a:solidFill>
                        <a:latin typeface="+mj-lt"/>
                        <a:cs typeface="+mj-lt"/>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1" dirty="0" smtClean="0">
                        <a:latin typeface="+mj-lt"/>
                        <a:ea typeface="+mn-ea"/>
                        <a:cs typeface="+mj-lt"/>
                        <a:sym typeface="+mn-ea"/>
                      </a:endParaRPr>
                    </a:p>
                    <a:p>
                      <a:pPr>
                        <a:lnSpc>
                          <a:spcPct val="100000"/>
                        </a:lnSpc>
                        <a:tabLst>
                          <a:tab pos="0" algn="l"/>
                        </a:tabLst>
                      </a:pPr>
                      <a:r>
                        <a:rPr lang="pt-BR" sz="1000" b="1" dirty="0" smtClean="0">
                          <a:latin typeface="+mj-lt"/>
                          <a:ea typeface="+mn-ea"/>
                          <a:cs typeface="+mj-lt"/>
                          <a:sym typeface="+mn-ea"/>
                        </a:rPr>
                        <a:t>Indicador 1:</a:t>
                      </a:r>
                      <a:r>
                        <a:rPr lang="pt-BR" sz="1000" dirty="0" smtClean="0">
                          <a:latin typeface="+mj-lt"/>
                          <a:ea typeface="+mn-ea"/>
                          <a:cs typeface="+mj-lt"/>
                          <a:sym typeface="+mn-ea"/>
                        </a:rPr>
                        <a:t> n</a:t>
                      </a:r>
                      <a:r>
                        <a:rPr lang="pt-BR" sz="1000" b="0" strike="noStrike" spc="-1" baseline="0" dirty="0" smtClean="0">
                          <a:solidFill>
                            <a:schemeClr val="tx1"/>
                          </a:solidFill>
                          <a:latin typeface="+mj-lt"/>
                          <a:ea typeface="+mn-ea"/>
                          <a:cs typeface="+mj-lt"/>
                          <a:sym typeface="+mn-ea"/>
                        </a:rPr>
                        <a:t>º de municípios apoiados</a:t>
                      </a: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1" strike="noStrike" spc="-1" dirty="0">
                        <a:solidFill>
                          <a:srgbClr val="000000"/>
                        </a:solidFill>
                        <a:latin typeface="+mj-lt"/>
                        <a:cs typeface="+mj-lt"/>
                      </a:endParaRPr>
                    </a:p>
                    <a:p>
                      <a:pPr>
                        <a:lnSpc>
                          <a:spcPct val="100000"/>
                        </a:lnSpc>
                        <a:tabLst>
                          <a:tab pos="0" algn="l"/>
                        </a:tabLst>
                      </a:pPr>
                      <a:r>
                        <a:rPr lang="pt-BR" sz="1000" b="1" strike="noStrike" spc="-1" dirty="0">
                          <a:solidFill>
                            <a:srgbClr val="000000"/>
                          </a:solidFill>
                          <a:latin typeface="+mj-lt"/>
                          <a:cs typeface="+mj-lt"/>
                        </a:rPr>
                        <a:t>Meta indicador</a:t>
                      </a:r>
                      <a:r>
                        <a:rPr lang="pt-BR" sz="1000" b="1" strike="noStrike" spc="-1" dirty="0" smtClean="0">
                          <a:solidFill>
                            <a:srgbClr val="000000"/>
                          </a:solidFill>
                          <a:latin typeface="+mj-lt"/>
                          <a:cs typeface="+mj-lt"/>
                        </a:rPr>
                        <a:t>: </a:t>
                      </a:r>
                      <a:r>
                        <a:rPr lang="pt-BR" sz="1000" b="0" strike="noStrike" spc="-1" baseline="0" dirty="0" smtClean="0">
                          <a:solidFill>
                            <a:schemeClr val="tx1"/>
                          </a:solidFill>
                          <a:latin typeface="+mj-lt"/>
                          <a:cs typeface="+mj-lt"/>
                        </a:rPr>
                        <a:t>202 municípios ao ano/ 67 por quadrimestre</a:t>
                      </a:r>
                      <a:endParaRPr lang="pt-BR" sz="1000" b="0" strike="noStrike" spc="-1" dirty="0">
                        <a:solidFill>
                          <a:schemeClr val="tx1"/>
                        </a:solidFill>
                        <a:latin typeface="+mj-lt"/>
                        <a:cs typeface="+mj-lt"/>
                      </a:endParaRPr>
                    </a:p>
                    <a:p>
                      <a:pPr>
                        <a:lnSpc>
                          <a:spcPct val="100000"/>
                        </a:lnSpc>
                        <a:tabLst>
                          <a:tab pos="0" algn="l"/>
                        </a:tabLst>
                      </a:pPr>
                      <a:endParaRPr lang="pt-BR" sz="1000" b="0" strike="noStrike" spc="-1" dirty="0">
                        <a:solidFill>
                          <a:srgbClr val="000000"/>
                        </a:solidFill>
                        <a:latin typeface="+mj-lt"/>
                        <a:cs typeface="+mj-lt"/>
                      </a:endParaRPr>
                    </a:p>
                    <a:p>
                      <a:pPr>
                        <a:lnSpc>
                          <a:spcPct val="100000"/>
                        </a:lnSpc>
                        <a:tabLst>
                          <a:tab pos="0" algn="l"/>
                        </a:tabLst>
                      </a:pPr>
                      <a:endParaRPr lang="pt-BR" sz="1000" b="0" strike="noStrike" spc="-1" dirty="0">
                        <a:solidFill>
                          <a:srgbClr val="000000"/>
                        </a:solidFill>
                        <a:latin typeface="+mj-lt"/>
                        <a:cs typeface="+mj-lt"/>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tabLst>
                          <a:tab pos="0" algn="l"/>
                        </a:tabLst>
                      </a:pPr>
                      <a:endParaRPr lang="pt-BR" sz="1000" b="1" strike="noStrike" spc="-1" dirty="0">
                        <a:solidFill>
                          <a:srgbClr val="000000"/>
                        </a:solidFill>
                        <a:latin typeface="+mj-lt"/>
                        <a:ea typeface="Arial" panose="020B0604020202020204"/>
                        <a:cs typeface="+mj-lt"/>
                      </a:endParaRPr>
                    </a:p>
                    <a:p>
                      <a:pPr>
                        <a:lnSpc>
                          <a:spcPct val="100000"/>
                        </a:lnSpc>
                        <a:tabLst>
                          <a:tab pos="0" algn="l"/>
                        </a:tabLst>
                      </a:pPr>
                      <a:r>
                        <a:rPr lang="pt-BR" sz="1000" b="1" strike="noStrike" spc="-1" dirty="0">
                          <a:solidFill>
                            <a:srgbClr val="000000"/>
                          </a:solidFill>
                          <a:latin typeface="+mj-lt"/>
                          <a:ea typeface="Arial" panose="020B0604020202020204"/>
                          <a:cs typeface="+mj-lt"/>
                        </a:rPr>
                        <a:t>Resultado do indicador </a:t>
                      </a:r>
                      <a:r>
                        <a:rPr lang="pt-BR" sz="1000" b="1" strike="noStrike" spc="-1">
                          <a:solidFill>
                            <a:srgbClr val="000000"/>
                          </a:solidFill>
                          <a:latin typeface="+mj-lt"/>
                          <a:ea typeface="Arial" panose="020B0604020202020204"/>
                          <a:cs typeface="+mj-lt"/>
                        </a:rPr>
                        <a:t>1</a:t>
                      </a:r>
                      <a:r>
                        <a:rPr lang="pt-BR" sz="1000" b="1" strike="noStrike" spc="-1" smtClean="0">
                          <a:solidFill>
                            <a:srgbClr val="000000"/>
                          </a:solidFill>
                          <a:latin typeface="+mj-lt"/>
                          <a:ea typeface="Arial" panose="020B0604020202020204"/>
                          <a:cs typeface="+mj-lt"/>
                        </a:rPr>
                        <a:t>:</a:t>
                      </a:r>
                      <a:r>
                        <a:rPr lang="pt-BR" sz="1000" b="0" strike="noStrike" spc="-1" smtClean="0">
                          <a:solidFill>
                            <a:srgbClr val="000000"/>
                          </a:solidFill>
                          <a:latin typeface="+mj-lt"/>
                          <a:ea typeface="Arial" panose="020B0604020202020204"/>
                          <a:cs typeface="+mj-lt"/>
                        </a:rPr>
                        <a:t> 40 municípios no quadrimestre (60%)</a:t>
                      </a:r>
                      <a:endParaRPr lang="pt-BR" sz="1000" b="0" strike="noStrike" spc="-1" dirty="0">
                        <a:solidFill>
                          <a:srgbClr val="000000"/>
                        </a:solidFill>
                        <a:latin typeface="+mj-lt"/>
                        <a:cs typeface="+mj-lt"/>
                      </a:endParaRPr>
                    </a:p>
                  </a:txBody>
                  <a:tcPr marL="91080" marR="9108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46805" y="1629613"/>
            <a:ext cx="3758565" cy="560070"/>
          </a:xfrm>
          <a:prstGeom prst="rect">
            <a:avLst/>
          </a:prstGeom>
        </p:spPr>
        <p:txBody>
          <a:bodyPr vert="horz" wrap="square" lIns="0" tIns="13335" rIns="0" bIns="0" rtlCol="0">
            <a:spAutoFit/>
          </a:bodyPr>
          <a:lstStyle/>
          <a:p>
            <a:pPr marL="12700">
              <a:lnSpc>
                <a:spcPct val="100000"/>
              </a:lnSpc>
              <a:spcBef>
                <a:spcPts val="105"/>
              </a:spcBef>
            </a:pPr>
            <a:r>
              <a:rPr sz="3500" b="1" spc="5" dirty="0">
                <a:solidFill>
                  <a:srgbClr val="A4A4A4"/>
                </a:solidFill>
                <a:latin typeface="Arial" panose="020B0604020202020204"/>
                <a:cs typeface="Arial" panose="020B0604020202020204"/>
              </a:rPr>
              <a:t>Gestão</a:t>
            </a:r>
            <a:r>
              <a:rPr sz="3500" b="1" spc="-75" dirty="0">
                <a:solidFill>
                  <a:srgbClr val="A4A4A4"/>
                </a:solidFill>
                <a:latin typeface="Arial" panose="020B0604020202020204"/>
                <a:cs typeface="Arial" panose="020B0604020202020204"/>
              </a:rPr>
              <a:t> </a:t>
            </a:r>
            <a:r>
              <a:rPr sz="3500" b="1" dirty="0">
                <a:solidFill>
                  <a:srgbClr val="A4A4A4"/>
                </a:solidFill>
                <a:latin typeface="Arial" panose="020B0604020202020204"/>
                <a:cs typeface="Arial" panose="020B0604020202020204"/>
              </a:rPr>
              <a:t>de</a:t>
            </a:r>
            <a:r>
              <a:rPr sz="3500" b="1" spc="-40" dirty="0">
                <a:solidFill>
                  <a:srgbClr val="A4A4A4"/>
                </a:solidFill>
                <a:latin typeface="Arial" panose="020B0604020202020204"/>
                <a:cs typeface="Arial" panose="020B0604020202020204"/>
              </a:rPr>
              <a:t> </a:t>
            </a:r>
            <a:r>
              <a:rPr sz="3500" b="1" dirty="0">
                <a:solidFill>
                  <a:srgbClr val="A4A4A4"/>
                </a:solidFill>
                <a:latin typeface="Arial" panose="020B0604020202020204"/>
                <a:cs typeface="Arial" panose="020B0604020202020204"/>
              </a:rPr>
              <a:t>Riscos</a:t>
            </a:r>
            <a:endParaRPr sz="3500" dirty="0">
              <a:latin typeface="Arial" panose="020B0604020202020204"/>
              <a:cs typeface="Arial" panose="020B0604020202020204"/>
            </a:endParaRPr>
          </a:p>
        </p:txBody>
      </p:sp>
      <p:sp>
        <p:nvSpPr>
          <p:cNvPr id="3" name="object 3"/>
          <p:cNvSpPr txBox="1"/>
          <p:nvPr/>
        </p:nvSpPr>
        <p:spPr>
          <a:xfrm>
            <a:off x="2625344" y="2474467"/>
            <a:ext cx="4801870" cy="627095"/>
          </a:xfrm>
          <a:prstGeom prst="rect">
            <a:avLst/>
          </a:prstGeom>
        </p:spPr>
        <p:txBody>
          <a:bodyPr vert="horz" wrap="square" lIns="0" tIns="11430" rIns="0" bIns="0" rtlCol="0">
            <a:spAutoFit/>
          </a:bodyPr>
          <a:lstStyle/>
          <a:p>
            <a:pPr marL="12700" algn="ctr">
              <a:lnSpc>
                <a:spcPct val="100000"/>
              </a:lnSpc>
              <a:spcBef>
                <a:spcPts val="90"/>
              </a:spcBef>
            </a:pPr>
            <a:r>
              <a:rPr sz="2000" spc="-10" dirty="0">
                <a:solidFill>
                  <a:srgbClr val="A4A4A4"/>
                </a:solidFill>
                <a:latin typeface="Arial MT"/>
                <a:cs typeface="Arial MT"/>
              </a:rPr>
              <a:t>Relatório</a:t>
            </a:r>
            <a:r>
              <a:rPr sz="2000" spc="45" dirty="0">
                <a:solidFill>
                  <a:srgbClr val="A4A4A4"/>
                </a:solidFill>
                <a:latin typeface="Arial MT"/>
                <a:cs typeface="Arial MT"/>
              </a:rPr>
              <a:t> </a:t>
            </a:r>
            <a:r>
              <a:rPr sz="2000" spc="-5" dirty="0">
                <a:solidFill>
                  <a:srgbClr val="A4A4A4"/>
                </a:solidFill>
                <a:latin typeface="Arial MT"/>
                <a:cs typeface="Arial MT"/>
              </a:rPr>
              <a:t>de</a:t>
            </a:r>
            <a:r>
              <a:rPr sz="2000" dirty="0">
                <a:solidFill>
                  <a:srgbClr val="A4A4A4"/>
                </a:solidFill>
                <a:latin typeface="Arial MT"/>
                <a:cs typeface="Arial MT"/>
              </a:rPr>
              <a:t> </a:t>
            </a:r>
            <a:r>
              <a:rPr sz="2000" spc="-5" dirty="0" err="1">
                <a:solidFill>
                  <a:srgbClr val="A4A4A4"/>
                </a:solidFill>
                <a:latin typeface="Arial MT"/>
                <a:cs typeface="Arial MT"/>
              </a:rPr>
              <a:t>Gerenciamento</a:t>
            </a:r>
            <a:r>
              <a:rPr sz="2000" spc="20" dirty="0">
                <a:solidFill>
                  <a:srgbClr val="A4A4A4"/>
                </a:solidFill>
                <a:latin typeface="Arial MT"/>
                <a:cs typeface="Arial MT"/>
              </a:rPr>
              <a:t> </a:t>
            </a:r>
            <a:r>
              <a:rPr lang="pt-BR" sz="2000" spc="-5" dirty="0" smtClean="0">
                <a:solidFill>
                  <a:srgbClr val="A4A4A4"/>
                </a:solidFill>
                <a:latin typeface="Arial MT"/>
                <a:cs typeface="Arial MT"/>
              </a:rPr>
              <a:t>1</a:t>
            </a:r>
            <a:r>
              <a:rPr sz="2000" spc="-5" dirty="0" smtClean="0">
                <a:solidFill>
                  <a:srgbClr val="A4A4A4"/>
                </a:solidFill>
                <a:latin typeface="Arial MT"/>
                <a:cs typeface="Arial MT"/>
              </a:rPr>
              <a:t>Q2</a:t>
            </a:r>
            <a:r>
              <a:rPr lang="pt-BR" sz="2000" spc="-5" dirty="0" smtClean="0">
                <a:solidFill>
                  <a:srgbClr val="A4A4A4"/>
                </a:solidFill>
                <a:latin typeface="Arial MT"/>
                <a:cs typeface="Arial MT"/>
              </a:rPr>
              <a:t>5</a:t>
            </a:r>
            <a:r>
              <a:rPr sz="2000" spc="-45" dirty="0" smtClean="0">
                <a:solidFill>
                  <a:srgbClr val="A4A4A4"/>
                </a:solidFill>
                <a:latin typeface="Arial MT"/>
                <a:cs typeface="Arial MT"/>
              </a:rPr>
              <a:t> </a:t>
            </a:r>
            <a:r>
              <a:rPr lang="pt-BR" sz="2000" spc="-5" dirty="0">
                <a:solidFill>
                  <a:srgbClr val="A4A4A4"/>
                </a:solidFill>
                <a:latin typeface="Arial MT"/>
                <a:cs typeface="Arial MT"/>
              </a:rPr>
              <a:t>–</a:t>
            </a:r>
            <a:r>
              <a:rPr sz="2000" spc="10" dirty="0">
                <a:solidFill>
                  <a:srgbClr val="A4A4A4"/>
                </a:solidFill>
                <a:latin typeface="Arial MT"/>
                <a:cs typeface="Arial MT"/>
              </a:rPr>
              <a:t> </a:t>
            </a:r>
            <a:r>
              <a:rPr lang="pt-BR" sz="2000" spc="10" dirty="0" smtClean="0">
                <a:solidFill>
                  <a:srgbClr val="A4A4A4"/>
                </a:solidFill>
                <a:latin typeface="Arial MT"/>
                <a:cs typeface="Arial MT"/>
              </a:rPr>
              <a:t>Superintendência da Mulher- </a:t>
            </a:r>
            <a:r>
              <a:rPr sz="2000" spc="-15" dirty="0">
                <a:solidFill>
                  <a:srgbClr val="A4A4A4"/>
                </a:solidFill>
                <a:latin typeface="Arial MT"/>
                <a:cs typeface="Arial MT"/>
              </a:rPr>
              <a:t>SEDS</a:t>
            </a:r>
            <a:endParaRPr sz="2000" dirty="0">
              <a:latin typeface="Arial MT"/>
              <a:cs typeface="Arial MT"/>
            </a:endParaRPr>
          </a:p>
        </p:txBody>
      </p:sp>
      <p:pic>
        <p:nvPicPr>
          <p:cNvPr id="7" name="Imagem 6">
            <a:extLst>
              <a:ext uri="{FF2B5EF4-FFF2-40B4-BE49-F238E27FC236}">
                <a16:creationId xmlns:a16="http://schemas.microsoft.com/office/drawing/2014/main" xmlns="" id="{8C6A84E3-1288-25E5-1698-E5D474DA375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128502" y="3870325"/>
            <a:ext cx="3505200" cy="70868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object 2"/>
          <p:cNvSpPr/>
          <p:nvPr/>
        </p:nvSpPr>
        <p:spPr>
          <a:xfrm>
            <a:off x="3146760" y="1629720"/>
            <a:ext cx="3754440" cy="546480"/>
          </a:xfrm>
          <a:prstGeom prst="rect">
            <a:avLst/>
          </a:prstGeom>
          <a:noFill/>
          <a:ln w="0">
            <a:noFill/>
          </a:ln>
        </p:spPr>
        <p:style>
          <a:lnRef idx="0">
            <a:scrgbClr r="0" g="0" b="0"/>
          </a:lnRef>
          <a:fillRef idx="0">
            <a:scrgbClr r="0" g="0" b="0"/>
          </a:fillRef>
          <a:effectRef idx="0">
            <a:scrgbClr r="0" g="0" b="0"/>
          </a:effectRef>
          <a:fontRef idx="minor"/>
        </p:style>
        <p:txBody>
          <a:bodyPr lIns="0" tIns="13320" rIns="0" bIns="0" anchor="t">
            <a:spAutoFit/>
          </a:bodyPr>
          <a:lstStyle/>
          <a:p>
            <a:pPr marL="12600">
              <a:lnSpc>
                <a:spcPct val="100000"/>
              </a:lnSpc>
              <a:spcBef>
                <a:spcPts val="105"/>
              </a:spcBef>
            </a:pPr>
            <a:r>
              <a:rPr lang="pt-BR" sz="3500" b="1" strike="noStrike" spc="-1">
                <a:solidFill>
                  <a:srgbClr val="A4A4A4"/>
                </a:solidFill>
                <a:latin typeface="Arial"/>
                <a:ea typeface="DejaVu Sans"/>
              </a:rPr>
              <a:t>Gestão</a:t>
            </a:r>
            <a:r>
              <a:rPr lang="pt-BR" sz="3500" b="1" strike="noStrike" spc="-75">
                <a:solidFill>
                  <a:srgbClr val="A4A4A4"/>
                </a:solidFill>
                <a:latin typeface="Arial"/>
                <a:ea typeface="DejaVu Sans"/>
              </a:rPr>
              <a:t> </a:t>
            </a:r>
            <a:r>
              <a:rPr lang="pt-BR" sz="3500" b="1" strike="noStrike" spc="-1">
                <a:solidFill>
                  <a:srgbClr val="A4A4A4"/>
                </a:solidFill>
                <a:latin typeface="Arial"/>
                <a:ea typeface="DejaVu Sans"/>
              </a:rPr>
              <a:t>de</a:t>
            </a:r>
            <a:r>
              <a:rPr lang="pt-BR" sz="3500" b="1" strike="noStrike" spc="-41">
                <a:solidFill>
                  <a:srgbClr val="A4A4A4"/>
                </a:solidFill>
                <a:latin typeface="Arial"/>
                <a:ea typeface="DejaVu Sans"/>
              </a:rPr>
              <a:t> </a:t>
            </a:r>
            <a:r>
              <a:rPr lang="pt-BR" sz="3500" b="1" strike="noStrike" spc="-1">
                <a:solidFill>
                  <a:srgbClr val="A4A4A4"/>
                </a:solidFill>
                <a:latin typeface="Arial"/>
                <a:ea typeface="DejaVu Sans"/>
              </a:rPr>
              <a:t>Riscos</a:t>
            </a:r>
            <a:endParaRPr lang="pt-BR" sz="3500" b="0" strike="noStrike" spc="-1">
              <a:solidFill>
                <a:srgbClr val="000000"/>
              </a:solidFill>
              <a:latin typeface="Arial"/>
            </a:endParaRPr>
          </a:p>
        </p:txBody>
      </p:sp>
      <p:sp>
        <p:nvSpPr>
          <p:cNvPr id="85" name="object 3"/>
          <p:cNvSpPr/>
          <p:nvPr/>
        </p:nvSpPr>
        <p:spPr>
          <a:xfrm>
            <a:off x="1943280" y="2474640"/>
            <a:ext cx="6190200" cy="621000"/>
          </a:xfrm>
          <a:prstGeom prst="rect">
            <a:avLst/>
          </a:prstGeom>
          <a:noFill/>
          <a:ln w="0">
            <a:noFill/>
          </a:ln>
        </p:spPr>
        <p:style>
          <a:lnRef idx="0">
            <a:scrgbClr r="0" g="0" b="0"/>
          </a:lnRef>
          <a:fillRef idx="0">
            <a:scrgbClr r="0" g="0" b="0"/>
          </a:fillRef>
          <a:effectRef idx="0">
            <a:scrgbClr r="0" g="0" b="0"/>
          </a:effectRef>
          <a:fontRef idx="minor"/>
        </p:style>
        <p:txBody>
          <a:bodyPr lIns="0" tIns="11520" rIns="0" bIns="0" anchor="t">
            <a:spAutoFit/>
          </a:bodyPr>
          <a:lstStyle/>
          <a:p>
            <a:pPr marL="12600" algn="ctr">
              <a:lnSpc>
                <a:spcPct val="100000"/>
              </a:lnSpc>
              <a:spcBef>
                <a:spcPts val="91"/>
              </a:spcBef>
            </a:pPr>
            <a:r>
              <a:rPr lang="pt-BR" sz="2000" b="0" strike="noStrike" spc="-12">
                <a:solidFill>
                  <a:srgbClr val="A4A4A4"/>
                </a:solidFill>
                <a:latin typeface="Arial MT"/>
                <a:ea typeface="DejaVu Sans"/>
              </a:rPr>
              <a:t>Relatório</a:t>
            </a:r>
            <a:r>
              <a:rPr lang="pt-BR" sz="2000" b="0" strike="noStrike" spc="15">
                <a:solidFill>
                  <a:srgbClr val="A4A4A4"/>
                </a:solidFill>
                <a:latin typeface="Arial MT"/>
                <a:ea typeface="DejaVu Sans"/>
              </a:rPr>
              <a:t> </a:t>
            </a:r>
            <a:r>
              <a:rPr lang="pt-BR" sz="2000" b="0" strike="noStrike" spc="-7">
                <a:solidFill>
                  <a:srgbClr val="A4A4A4"/>
                </a:solidFill>
                <a:latin typeface="Arial MT"/>
                <a:ea typeface="DejaVu Sans"/>
              </a:rPr>
              <a:t>de</a:t>
            </a:r>
            <a:r>
              <a:rPr lang="pt-BR" sz="2000" b="0" strike="noStrike" spc="-1">
                <a:solidFill>
                  <a:srgbClr val="A4A4A4"/>
                </a:solidFill>
                <a:latin typeface="Arial MT"/>
                <a:ea typeface="DejaVu Sans"/>
              </a:rPr>
              <a:t> </a:t>
            </a:r>
            <a:r>
              <a:rPr lang="pt-BR" sz="2000" b="0" strike="noStrike" spc="-7">
                <a:solidFill>
                  <a:srgbClr val="A4A4A4"/>
                </a:solidFill>
                <a:latin typeface="Arial MT"/>
                <a:ea typeface="DejaVu Sans"/>
              </a:rPr>
              <a:t>Gerenciamento</a:t>
            </a:r>
            <a:r>
              <a:rPr lang="pt-BR" sz="2000" b="0" strike="noStrike" spc="-1">
                <a:solidFill>
                  <a:srgbClr val="A4A4A4"/>
                </a:solidFill>
                <a:latin typeface="Arial MT"/>
                <a:ea typeface="DejaVu Sans"/>
              </a:rPr>
              <a:t> 1Q25</a:t>
            </a:r>
            <a:r>
              <a:rPr lang="pt-BR" sz="2000" b="0" strike="noStrike" spc="-46">
                <a:solidFill>
                  <a:srgbClr val="A4A4A4"/>
                </a:solidFill>
                <a:latin typeface="Arial MT"/>
                <a:ea typeface="DejaVu Sans"/>
              </a:rPr>
              <a:t> </a:t>
            </a:r>
            <a:r>
              <a:rPr lang="pt-BR" sz="2000" b="0" strike="noStrike" spc="-7">
                <a:solidFill>
                  <a:srgbClr val="A4A4A4"/>
                </a:solidFill>
                <a:latin typeface="Arial MT"/>
                <a:ea typeface="DejaVu Sans"/>
              </a:rPr>
              <a:t>–</a:t>
            </a:r>
            <a:r>
              <a:rPr lang="pt-BR" sz="2000" b="0" strike="noStrike" spc="-1">
                <a:solidFill>
                  <a:srgbClr val="A4A4A4"/>
                </a:solidFill>
                <a:latin typeface="Arial MT"/>
                <a:ea typeface="DejaVu Sans"/>
              </a:rPr>
              <a:t> Gerência de Enfrentamento à Violência contra as Mulheres</a:t>
            </a:r>
            <a:endParaRPr lang="pt-BR" sz="2000" b="0" strike="noStrike" spc="-1">
              <a:solidFill>
                <a:srgbClr val="000000"/>
              </a:solidFill>
              <a:latin typeface="Arial"/>
            </a:endParaRPr>
          </a:p>
        </p:txBody>
      </p:sp>
      <p:pic>
        <p:nvPicPr>
          <p:cNvPr id="86" name="Imagem 6"/>
          <p:cNvPicPr/>
          <p:nvPr/>
        </p:nvPicPr>
        <p:blipFill>
          <a:blip r:embed="rId2" cstate="print"/>
          <a:stretch/>
        </p:blipFill>
        <p:spPr>
          <a:xfrm>
            <a:off x="3128400" y="3870360"/>
            <a:ext cx="3501360" cy="704880"/>
          </a:xfrm>
          <a:prstGeom prst="rect">
            <a:avLst/>
          </a:prstGeom>
          <a:ln w="0">
            <a:noFill/>
          </a:ln>
        </p:spPr>
      </p:pic>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 name="object 2"/>
          <p:cNvGraphicFramePr/>
          <p:nvPr/>
        </p:nvGraphicFramePr>
        <p:xfrm>
          <a:off x="1251360" y="766800"/>
          <a:ext cx="7744320" cy="3753540"/>
        </p:xfrm>
        <a:graphic>
          <a:graphicData uri="http://schemas.openxmlformats.org/drawingml/2006/table">
            <a:tbl>
              <a:tblPr/>
              <a:tblGrid>
                <a:gridCol w="2060640"/>
                <a:gridCol w="1956960"/>
                <a:gridCol w="1457280"/>
                <a:gridCol w="2269440"/>
              </a:tblGrid>
              <a:tr h="408600">
                <a:tc gridSpan="3">
                  <a:txBody>
                    <a:bodyPr/>
                    <a:lstStyle/>
                    <a:p>
                      <a:endParaRPr lang="pt-BR" sz="1000" b="0" strike="noStrike" spc="-1">
                        <a:solidFill>
                          <a:srgbClr val="000000"/>
                        </a:solidFill>
                        <a:latin typeface="Times New Roman"/>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5760" algn="ctr">
                        <a:lnSpc>
                          <a:spcPct val="100000"/>
                        </a:lnSpc>
                        <a:spcBef>
                          <a:spcPts val="740"/>
                        </a:spcBef>
                      </a:pPr>
                      <a:r>
                        <a:rPr lang="pt-BR" sz="1400" b="1" strike="noStrike" spc="-12">
                          <a:solidFill>
                            <a:srgbClr val="000000"/>
                          </a:solidFill>
                          <a:latin typeface="Arial MT"/>
                        </a:rPr>
                        <a:t>3Q24</a:t>
                      </a:r>
                      <a:endParaRPr lang="pt-BR" sz="14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493920">
                <a:tc>
                  <a:txBody>
                    <a:bodyPr/>
                    <a:lstStyle/>
                    <a:p>
                      <a:pPr>
                        <a:lnSpc>
                          <a:spcPct val="100000"/>
                        </a:lnSpc>
                        <a:spcBef>
                          <a:spcPts val="6"/>
                        </a:spcBef>
                      </a:pPr>
                      <a:endParaRPr lang="pt-BR" sz="1100" b="0" strike="noStrike" spc="-1">
                        <a:solidFill>
                          <a:srgbClr val="000000"/>
                        </a:solidFill>
                        <a:latin typeface="Arial"/>
                      </a:endParaRPr>
                    </a:p>
                    <a:p>
                      <a:pPr algn="ctr">
                        <a:lnSpc>
                          <a:spcPct val="100000"/>
                        </a:lnSpc>
                      </a:pPr>
                      <a:r>
                        <a:rPr lang="pt-BR" sz="1100" b="1" strike="noStrike" spc="-7">
                          <a:solidFill>
                            <a:srgbClr val="000000"/>
                          </a:solidFill>
                          <a:latin typeface="Arial"/>
                        </a:rPr>
                        <a:t>RISCO</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149760">
                        <a:lnSpc>
                          <a:spcPct val="100000"/>
                        </a:lnSpc>
                      </a:pPr>
                      <a:r>
                        <a:rPr lang="pt-BR" sz="1000" b="1" strike="noStrike" spc="-7">
                          <a:solidFill>
                            <a:srgbClr val="000000"/>
                          </a:solidFill>
                          <a:latin typeface="Arial"/>
                        </a:rPr>
                        <a:t>DESCRIÇÃO</a:t>
                      </a:r>
                      <a:r>
                        <a:rPr lang="pt-BR" sz="1000" b="1" strike="noStrike" spc="-52">
                          <a:solidFill>
                            <a:srgbClr val="000000"/>
                          </a:solidFill>
                          <a:latin typeface="Arial"/>
                        </a:rPr>
                        <a:t> </a:t>
                      </a:r>
                      <a:r>
                        <a:rPr lang="pt-BR" sz="1000" b="1" strike="noStrike" spc="-1">
                          <a:solidFill>
                            <a:srgbClr val="000000"/>
                          </a:solidFill>
                          <a:latin typeface="Arial"/>
                        </a:rPr>
                        <a:t>DO</a:t>
                      </a:r>
                      <a:r>
                        <a:rPr lang="pt-BR" sz="1000" b="1" strike="noStrike" spc="-26">
                          <a:solidFill>
                            <a:srgbClr val="000000"/>
                          </a:solidFill>
                          <a:latin typeface="Arial"/>
                        </a:rPr>
                        <a:t> </a:t>
                      </a:r>
                      <a:r>
                        <a:rPr lang="pt-BR" sz="1000" b="1" strike="noStrike" spc="-7">
                          <a:solidFill>
                            <a:srgbClr val="000000"/>
                          </a:solidFill>
                          <a:latin typeface="Arial"/>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327600">
                        <a:lnSpc>
                          <a:spcPct val="100000"/>
                        </a:lnSpc>
                      </a:pPr>
                      <a:r>
                        <a:rPr lang="pt-BR" sz="1000" b="1" strike="noStrike" spc="-1">
                          <a:solidFill>
                            <a:srgbClr val="000000"/>
                          </a:solidFill>
                          <a:latin typeface="Arial"/>
                        </a:rPr>
                        <a:t>META</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2520" algn="ctr">
                        <a:lnSpc>
                          <a:spcPct val="100000"/>
                        </a:lnSpc>
                      </a:pPr>
                      <a:r>
                        <a:rPr lang="pt-BR" sz="1000" b="1" strike="noStrike" spc="-7">
                          <a:solidFill>
                            <a:srgbClr val="000000"/>
                          </a:solidFill>
                          <a:latin typeface="Arial"/>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773440">
                <a:tc>
                  <a:txBody>
                    <a:bodyPr/>
                    <a:lstStyle/>
                    <a:p>
                      <a:pPr algn="just">
                        <a:lnSpc>
                          <a:spcPct val="100000"/>
                        </a:lnSpc>
                        <a:spcBef>
                          <a:spcPts val="45"/>
                        </a:spcBef>
                      </a:pPr>
                      <a:r>
                        <a:rPr lang="pt-BR" sz="1100" b="0" strike="noStrike" spc="-1">
                          <a:solidFill>
                            <a:srgbClr val="000000"/>
                          </a:solidFill>
                          <a:latin typeface="Arial"/>
                          <a:ea typeface="DejaVu Sans"/>
                        </a:rPr>
                        <a:t>Não alcançar mulheres vítimas de violência doméstica e familiar que se enquadram nos critérios estabelecidos pelo Programa Goiás Por Elas.</a:t>
                      </a: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gn="just">
                        <a:lnSpc>
                          <a:spcPct val="100000"/>
                        </a:lnSpc>
                        <a:spcBef>
                          <a:spcPts val="709"/>
                        </a:spcBef>
                      </a:pPr>
                      <a:r>
                        <a:rPr lang="pt-BR" sz="1000" b="0" strike="noStrike" spc="-1">
                          <a:solidFill>
                            <a:srgbClr val="000000"/>
                          </a:solidFill>
                          <a:latin typeface="Arial"/>
                          <a:ea typeface="DejaVu Sans"/>
                        </a:rPr>
                        <a:t>Indicador 1 = número de mulheres contempladas pelo Programa; </a:t>
                      </a:r>
                      <a:endParaRPr lang="pt-BR" sz="1000" b="0" strike="noStrike" spc="-1">
                        <a:solidFill>
                          <a:srgbClr val="000000"/>
                        </a:solidFill>
                        <a:latin typeface="Arial"/>
                      </a:endParaRPr>
                    </a:p>
                    <a:p>
                      <a:pPr marL="92160" algn="just">
                        <a:lnSpc>
                          <a:spcPct val="100000"/>
                        </a:lnSpc>
                        <a:spcBef>
                          <a:spcPts val="709"/>
                        </a:spcBef>
                      </a:pPr>
                      <a:endParaRPr lang="pt-BR" sz="1000" b="0" strike="noStrike" spc="-1">
                        <a:solidFill>
                          <a:srgbClr val="000000"/>
                        </a:solidFill>
                        <a:latin typeface="Arial"/>
                      </a:endParaRPr>
                    </a:p>
                    <a:p>
                      <a:pPr marL="92160" algn="just">
                        <a:lnSpc>
                          <a:spcPct val="100000"/>
                        </a:lnSpc>
                        <a:spcBef>
                          <a:spcPts val="709"/>
                        </a:spcBef>
                      </a:pPr>
                      <a:r>
                        <a:rPr lang="pt-BR" sz="1000" b="0" strike="noStrike" spc="-1">
                          <a:solidFill>
                            <a:srgbClr val="000000"/>
                          </a:solidFill>
                          <a:latin typeface="Arial"/>
                          <a:ea typeface="DejaVu Sans"/>
                        </a:rPr>
                        <a:t>Indicador 2 = número de municípios alcançados pelo Programa.</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880">
                        <a:lnSpc>
                          <a:spcPct val="100000"/>
                        </a:lnSpc>
                      </a:pPr>
                      <a:r>
                        <a:rPr lang="pt-BR" sz="900" b="0" strike="noStrike" spc="-1">
                          <a:solidFill>
                            <a:srgbClr val="000000"/>
                          </a:solidFill>
                          <a:latin typeface="Arial"/>
                        </a:rPr>
                        <a:t>Meta para o Indicador 1 = 300 mulheres por quadrimestre</a:t>
                      </a:r>
                    </a:p>
                    <a:p>
                      <a:pPr marL="92880">
                        <a:lnSpc>
                          <a:spcPct val="100000"/>
                        </a:lnSpc>
                      </a:pPr>
                      <a:endParaRPr lang="pt-BR" sz="900" b="0" strike="noStrike" spc="-1">
                        <a:solidFill>
                          <a:srgbClr val="000000"/>
                        </a:solidFill>
                        <a:latin typeface="Arial"/>
                      </a:endParaRPr>
                    </a:p>
                    <a:p>
                      <a:pPr marL="92880">
                        <a:lnSpc>
                          <a:spcPct val="100000"/>
                        </a:lnSpc>
                      </a:pPr>
                      <a:r>
                        <a:rPr lang="pt-BR" sz="900" b="0" strike="noStrike" spc="-1">
                          <a:solidFill>
                            <a:srgbClr val="000000"/>
                          </a:solidFill>
                          <a:latin typeface="Arial"/>
                        </a:rPr>
                        <a:t>Meta para o Indicador 2 = 15 municípios por quadrimestre</a:t>
                      </a:r>
                    </a:p>
                    <a:p>
                      <a:pPr marL="92880" algn="just">
                        <a:lnSpc>
                          <a:spcPct val="100000"/>
                        </a:lnSpc>
                      </a:pPr>
                      <a:endParaRPr lang="pt-BR" sz="9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pPr>
                      <a:r>
                        <a:rPr lang="pt-BR" sz="1000" b="0" strike="noStrike" spc="-1">
                          <a:solidFill>
                            <a:srgbClr val="000000"/>
                          </a:solidFill>
                          <a:latin typeface="Calibri"/>
                        </a:rPr>
                        <a:t>Indicador 1 = 1.139 mulheres (379.67% da meta).</a:t>
                      </a:r>
                      <a:endParaRPr lang="pt-BR" sz="1000" b="0" strike="noStrike" spc="-1">
                        <a:solidFill>
                          <a:srgbClr val="000000"/>
                        </a:solidFill>
                        <a:latin typeface="Arial"/>
                      </a:endParaRPr>
                    </a:p>
                    <a:p>
                      <a:pPr algn="just">
                        <a:lnSpc>
                          <a:spcPct val="100000"/>
                        </a:lnSpc>
                      </a:pPr>
                      <a:endParaRPr lang="pt-BR" sz="1000" b="0" strike="noStrike" spc="-1">
                        <a:solidFill>
                          <a:srgbClr val="000000"/>
                        </a:solidFill>
                        <a:latin typeface="Arial"/>
                      </a:endParaRPr>
                    </a:p>
                    <a:p>
                      <a:pPr algn="just">
                        <a:lnSpc>
                          <a:spcPct val="100000"/>
                        </a:lnSpc>
                      </a:pPr>
                      <a:r>
                        <a:rPr lang="pt-BR" sz="1000" b="0" strike="noStrike" spc="-1">
                          <a:solidFill>
                            <a:srgbClr val="000000"/>
                          </a:solidFill>
                          <a:latin typeface="Calibri"/>
                        </a:rPr>
                        <a:t>Indicador 2 = 24 municípios (160% da meta).</a:t>
                      </a:r>
                      <a:endParaRPr lang="pt-BR" sz="1000" b="0" strike="noStrike" spc="-1">
                        <a:solidFill>
                          <a:srgbClr val="000000"/>
                        </a:solidFill>
                        <a:latin typeface="Arial"/>
                      </a:endParaRPr>
                    </a:p>
                    <a:p>
                      <a:pPr algn="just">
                        <a:lnSpc>
                          <a:spcPct val="100000"/>
                        </a:lnSpc>
                      </a:pPr>
                      <a:r>
                        <a:rPr lang="pt-BR" sz="1000" b="1" strike="noStrike" spc="-1">
                          <a:solidFill>
                            <a:srgbClr val="000000"/>
                          </a:solidFill>
                          <a:latin typeface="Calibri"/>
                          <a:ea typeface="Microsoft YaHei"/>
                        </a:rPr>
                        <a:t> </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88" name="object 5"/>
          <p:cNvSpPr/>
          <p:nvPr/>
        </p:nvSpPr>
        <p:spPr>
          <a:xfrm>
            <a:off x="3483000" y="3820680"/>
            <a:ext cx="32760" cy="139680"/>
          </a:xfrm>
          <a:custGeom>
            <a:avLst/>
            <a:gdLst>
              <a:gd name="textAreaLeft" fmla="*/ 0 w 32760"/>
              <a:gd name="textAreaRight" fmla="*/ 36720 w 32760"/>
              <a:gd name="textAreaTop" fmla="*/ 0 h 139680"/>
              <a:gd name="textAreaBottom" fmla="*/ 143640 h 13968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pt-BR" sz="1800" b="0" strike="noStrike" spc="-1">
              <a:solidFill>
                <a:srgbClr val="000000"/>
              </a:solidFill>
              <a:latin typeface="Calibri"/>
              <a:ea typeface="DejaVu Sans"/>
            </a:endParaRPr>
          </a:p>
        </p:txBody>
      </p:sp>
      <p:sp>
        <p:nvSpPr>
          <p:cNvPr id="89" name="object 6"/>
          <p:cNvSpPr/>
          <p:nvPr/>
        </p:nvSpPr>
        <p:spPr>
          <a:xfrm>
            <a:off x="1392480" y="87120"/>
            <a:ext cx="735804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lnSpc>
                <a:spcPct val="100000"/>
              </a:lnSpc>
              <a:spcBef>
                <a:spcPts val="99"/>
              </a:spcBef>
            </a:pPr>
            <a:r>
              <a:rPr lang="pt-BR" sz="1800" b="1" strike="noStrike" spc="-12">
                <a:solidFill>
                  <a:srgbClr val="000000"/>
                </a:solidFill>
                <a:latin typeface="Calibri"/>
                <a:ea typeface="DejaVu Sans"/>
              </a:rPr>
              <a:t>(GEVCM/SEDS)</a:t>
            </a:r>
            <a:endParaRPr lang="pt-BR" sz="1800" b="0" strike="noStrike" spc="-1">
              <a:solidFill>
                <a:srgbClr val="000000"/>
              </a:solidFill>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object 2"/>
          <p:cNvSpPr/>
          <p:nvPr/>
        </p:nvSpPr>
        <p:spPr>
          <a:xfrm>
            <a:off x="3146760" y="1629720"/>
            <a:ext cx="3754080" cy="546480"/>
          </a:xfrm>
          <a:prstGeom prst="rect">
            <a:avLst/>
          </a:prstGeom>
          <a:noFill/>
          <a:ln w="0">
            <a:noFill/>
          </a:ln>
        </p:spPr>
        <p:style>
          <a:lnRef idx="0">
            <a:scrgbClr r="0" g="0" b="0"/>
          </a:lnRef>
          <a:fillRef idx="0">
            <a:scrgbClr r="0" g="0" b="0"/>
          </a:fillRef>
          <a:effectRef idx="0">
            <a:scrgbClr r="0" g="0" b="0"/>
          </a:effectRef>
          <a:fontRef idx="minor"/>
        </p:style>
        <p:txBody>
          <a:bodyPr lIns="0" tIns="13320" rIns="0" bIns="0" anchor="t">
            <a:spAutoFit/>
          </a:bodyPr>
          <a:lstStyle/>
          <a:p>
            <a:pPr marL="12600">
              <a:lnSpc>
                <a:spcPct val="100000"/>
              </a:lnSpc>
              <a:spcBef>
                <a:spcPts val="105"/>
              </a:spcBef>
            </a:pPr>
            <a:r>
              <a:rPr lang="pt-BR" sz="3500" b="1" strike="noStrike" spc="-1">
                <a:solidFill>
                  <a:srgbClr val="A4A4A4"/>
                </a:solidFill>
                <a:latin typeface="Arial"/>
                <a:ea typeface="DejaVu Sans"/>
              </a:rPr>
              <a:t>Gestão</a:t>
            </a:r>
            <a:r>
              <a:rPr lang="pt-BR" sz="3500" b="1" strike="noStrike" spc="-75">
                <a:solidFill>
                  <a:srgbClr val="A4A4A4"/>
                </a:solidFill>
                <a:latin typeface="Arial"/>
                <a:ea typeface="DejaVu Sans"/>
              </a:rPr>
              <a:t> </a:t>
            </a:r>
            <a:r>
              <a:rPr lang="pt-BR" sz="3500" b="1" strike="noStrike" spc="-1">
                <a:solidFill>
                  <a:srgbClr val="A4A4A4"/>
                </a:solidFill>
                <a:latin typeface="Arial"/>
                <a:ea typeface="DejaVu Sans"/>
              </a:rPr>
              <a:t>de</a:t>
            </a:r>
            <a:r>
              <a:rPr lang="pt-BR" sz="3500" b="1" strike="noStrike" spc="-41">
                <a:solidFill>
                  <a:srgbClr val="A4A4A4"/>
                </a:solidFill>
                <a:latin typeface="Arial"/>
                <a:ea typeface="DejaVu Sans"/>
              </a:rPr>
              <a:t> </a:t>
            </a:r>
            <a:r>
              <a:rPr lang="pt-BR" sz="3500" b="1" strike="noStrike" spc="-1">
                <a:solidFill>
                  <a:srgbClr val="A4A4A4"/>
                </a:solidFill>
                <a:latin typeface="Arial"/>
                <a:ea typeface="DejaVu Sans"/>
              </a:rPr>
              <a:t>Riscos</a:t>
            </a:r>
            <a:endParaRPr lang="pt-BR" sz="3500" b="0" strike="noStrike" spc="-1">
              <a:solidFill>
                <a:srgbClr val="000000"/>
              </a:solidFill>
              <a:latin typeface="Arial"/>
            </a:endParaRPr>
          </a:p>
        </p:txBody>
      </p:sp>
      <p:sp>
        <p:nvSpPr>
          <p:cNvPr id="213" name="object 3"/>
          <p:cNvSpPr/>
          <p:nvPr/>
        </p:nvSpPr>
        <p:spPr>
          <a:xfrm>
            <a:off x="2368440" y="2498760"/>
            <a:ext cx="5283000" cy="316080"/>
          </a:xfrm>
          <a:prstGeom prst="rect">
            <a:avLst/>
          </a:prstGeom>
          <a:noFill/>
          <a:ln w="0">
            <a:noFill/>
          </a:ln>
        </p:spPr>
        <p:style>
          <a:lnRef idx="0">
            <a:scrgbClr r="0" g="0" b="0"/>
          </a:lnRef>
          <a:fillRef idx="0">
            <a:scrgbClr r="0" g="0" b="0"/>
          </a:fillRef>
          <a:effectRef idx="0">
            <a:scrgbClr r="0" g="0" b="0"/>
          </a:effectRef>
          <a:fontRef idx="minor"/>
        </p:style>
        <p:txBody>
          <a:bodyPr lIns="0" tIns="11520" rIns="0" bIns="0" anchor="t">
            <a:spAutoFit/>
          </a:bodyPr>
          <a:lstStyle/>
          <a:p>
            <a:pPr marL="12600" algn="ctr">
              <a:lnSpc>
                <a:spcPct val="100000"/>
              </a:lnSpc>
              <a:spcBef>
                <a:spcPts val="91"/>
              </a:spcBef>
            </a:pPr>
            <a:r>
              <a:rPr lang="pt-BR" sz="2000" b="1" strike="noStrike" spc="-1">
                <a:solidFill>
                  <a:srgbClr val="A4A4A4"/>
                </a:solidFill>
                <a:latin typeface="Arial MT"/>
                <a:ea typeface="DejaVu Sans"/>
              </a:rPr>
              <a:t>Corregedoria – </a:t>
            </a:r>
            <a:r>
              <a:rPr lang="pt-BR" sz="2000" b="1" strike="noStrike" spc="-15">
                <a:solidFill>
                  <a:srgbClr val="A4A4A4"/>
                </a:solidFill>
                <a:latin typeface="Arial MT"/>
                <a:ea typeface="DejaVu Sans"/>
              </a:rPr>
              <a:t>SEDS (início 2Q25)</a:t>
            </a:r>
            <a:endParaRPr lang="pt-BR" sz="2000" b="0" strike="noStrike" spc="-1">
              <a:solidFill>
                <a:srgbClr val="000000"/>
              </a:solidFill>
              <a:latin typeface="Arial"/>
            </a:endParaRPr>
          </a:p>
        </p:txBody>
      </p:sp>
      <p:pic>
        <p:nvPicPr>
          <p:cNvPr id="214" name="Imagem 6"/>
          <p:cNvPicPr/>
          <p:nvPr/>
        </p:nvPicPr>
        <p:blipFill>
          <a:blip r:embed="rId2" cstate="print"/>
          <a:stretch/>
        </p:blipFill>
        <p:spPr>
          <a:xfrm>
            <a:off x="3128400" y="3870360"/>
            <a:ext cx="3501000" cy="70452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 name="object 2"/>
          <p:cNvGraphicFramePr/>
          <p:nvPr/>
        </p:nvGraphicFramePr>
        <p:xfrm>
          <a:off x="758160" y="623880"/>
          <a:ext cx="8699040" cy="4090320"/>
        </p:xfrm>
        <a:graphic>
          <a:graphicData uri="http://schemas.openxmlformats.org/drawingml/2006/table">
            <a:tbl>
              <a:tblPr/>
              <a:tblGrid>
                <a:gridCol w="2166120"/>
                <a:gridCol w="2838240"/>
                <a:gridCol w="1318320"/>
                <a:gridCol w="2376360"/>
              </a:tblGrid>
              <a:tr h="347760">
                <a:tc gridSpan="3">
                  <a:txBody>
                    <a:bodyPr/>
                    <a:lstStyle/>
                    <a:p>
                      <a:endParaRPr lang="pt-BR" sz="1000" b="0" strike="noStrike" spc="-1">
                        <a:solidFill>
                          <a:schemeClr val="dk1"/>
                        </a:solidFill>
                        <a:latin typeface="Times New Roman"/>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algn="ctr">
                        <a:lnSpc>
                          <a:spcPct val="100000"/>
                        </a:lnSpc>
                      </a:pPr>
                      <a:r>
                        <a:rPr lang="pt-BR" sz="1800" b="1" strike="noStrike" spc="-1">
                          <a:solidFill>
                            <a:srgbClr val="000000"/>
                          </a:solidFill>
                          <a:latin typeface="Arial"/>
                        </a:rPr>
                        <a:t>1Q25</a:t>
                      </a:r>
                      <a:endParaRPr lang="pt-BR" sz="18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691200">
                <a:tc>
                  <a:txBody>
                    <a:bodyPr/>
                    <a:lstStyle/>
                    <a:p>
                      <a:pPr algn="ctr">
                        <a:lnSpc>
                          <a:spcPct val="100000"/>
                        </a:lnSpc>
                      </a:pPr>
                      <a:r>
                        <a:rPr lang="pt-BR" sz="1400" b="1" strike="noStrike" spc="-1">
                          <a:solidFill>
                            <a:srgbClr val="000000"/>
                          </a:solidFill>
                          <a:latin typeface="Arial"/>
                        </a:rPr>
                        <a:t>RISCO</a:t>
                      </a:r>
                      <a:endParaRPr lang="pt-BR" sz="14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r>
                        <a:rPr lang="pt-BR" sz="1400" b="1" strike="noStrike" spc="-1">
                          <a:solidFill>
                            <a:srgbClr val="000000"/>
                          </a:solidFill>
                          <a:latin typeface="Arial"/>
                        </a:rPr>
                        <a:t>DESCRIÇÃO DO INDICADOR</a:t>
                      </a:r>
                      <a:endParaRPr lang="pt-BR" sz="14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r>
                        <a:rPr lang="pt-BR" sz="1400" b="1" strike="noStrike" spc="-1">
                          <a:solidFill>
                            <a:srgbClr val="000000"/>
                          </a:solidFill>
                          <a:latin typeface="Arial"/>
                        </a:rPr>
                        <a:t>META</a:t>
                      </a:r>
                      <a:endParaRPr lang="pt-BR" sz="14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r>
                        <a:rPr lang="pt-BR" sz="1400" b="1" strike="noStrike" spc="-1">
                          <a:solidFill>
                            <a:srgbClr val="000000"/>
                          </a:solidFill>
                          <a:latin typeface="Arial"/>
                        </a:rPr>
                        <a:t>INDICADOR</a:t>
                      </a:r>
                      <a:endParaRPr lang="pt-BR" sz="14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3033360">
                <a:tc>
                  <a:txBody>
                    <a:bodyPr/>
                    <a:lstStyle/>
                    <a:p>
                      <a:pPr>
                        <a:lnSpc>
                          <a:spcPct val="100000"/>
                        </a:lnSpc>
                        <a:spcBef>
                          <a:spcPts val="45"/>
                        </a:spcBef>
                      </a:pPr>
                      <a:endParaRPr lang="pt-BR" sz="1100" b="0" strike="noStrike" spc="-1">
                        <a:solidFill>
                          <a:srgbClr val="000000"/>
                        </a:solidFill>
                        <a:latin typeface="Arial"/>
                      </a:endParaRPr>
                    </a:p>
                    <a:p>
                      <a:pPr marL="92160">
                        <a:lnSpc>
                          <a:spcPct val="100000"/>
                        </a:lnSpc>
                        <a:spcBef>
                          <a:spcPts val="709"/>
                        </a:spcBef>
                        <a:tabLst>
                          <a:tab pos="0" algn="l"/>
                        </a:tabLst>
                      </a:pPr>
                      <a:r>
                        <a:rPr lang="pt-BR" sz="1000" b="0" strike="noStrike" spc="-1">
                          <a:solidFill>
                            <a:schemeClr val="dk1"/>
                          </a:solidFill>
                          <a:latin typeface="Arial"/>
                          <a:ea typeface="Microsoft YaHei"/>
                        </a:rPr>
                        <a:t>1) Prescrição processual (perda da pretensão punitiva estatal)</a:t>
                      </a:r>
                      <a:endParaRPr lang="pt-BR" sz="1000" b="0" strike="noStrike" spc="-1">
                        <a:solidFill>
                          <a:srgbClr val="000000"/>
                        </a:solidFill>
                        <a:latin typeface="Arial"/>
                      </a:endParaRPr>
                    </a:p>
                    <a:p>
                      <a:pPr marL="320040" indent="-228600">
                        <a:lnSpc>
                          <a:spcPct val="100000"/>
                        </a:lnSpc>
                        <a:tabLst>
                          <a:tab pos="0" algn="l"/>
                        </a:tabLst>
                      </a:pPr>
                      <a:endParaRPr lang="pt-BR" sz="1000" b="0" strike="noStrike" spc="-1">
                        <a:solidFill>
                          <a:srgbClr val="000000"/>
                        </a:solidFill>
                        <a:latin typeface="Arial"/>
                      </a:endParaRPr>
                    </a:p>
                    <a:p>
                      <a:pPr marL="320040" indent="-228600">
                        <a:lnSpc>
                          <a:spcPct val="100000"/>
                        </a:lnSpc>
                        <a:tabLst>
                          <a:tab pos="0" algn="l"/>
                        </a:tabLst>
                      </a:pP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nSpc>
                          <a:spcPct val="100000"/>
                        </a:lnSpc>
                        <a:spcBef>
                          <a:spcPts val="709"/>
                        </a:spcBef>
                      </a:pPr>
                      <a:r>
                        <a:rPr lang="pt-BR" sz="900" b="1" strike="noStrike" spc="-1">
                          <a:solidFill>
                            <a:schemeClr val="dk1"/>
                          </a:solidFill>
                          <a:latin typeface="Arial"/>
                        </a:rPr>
                        <a:t>Indicador </a:t>
                      </a:r>
                      <a:r>
                        <a:rPr lang="pt-BR" sz="900" b="0" strike="noStrike" spc="-1">
                          <a:solidFill>
                            <a:schemeClr val="dk1"/>
                          </a:solidFill>
                          <a:latin typeface="Arial"/>
                        </a:rPr>
                        <a:t>– </a:t>
                      </a:r>
                      <a:r>
                        <a:rPr lang="pt-BR" sz="900" b="0" strike="noStrike" spc="-1">
                          <a:solidFill>
                            <a:schemeClr val="dk1"/>
                          </a:solidFill>
                          <a:latin typeface="Arial"/>
                          <a:ea typeface="Microsoft YaHei"/>
                        </a:rPr>
                        <a:t>Monitorar trimestralmente os processos correcionais de rito sumaríssimo, sumário e ordinário.</a:t>
                      </a:r>
                      <a:endParaRPr lang="pt-BR" sz="9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nSpc>
                          <a:spcPct val="100000"/>
                        </a:lnSpc>
                        <a:spcBef>
                          <a:spcPts val="709"/>
                        </a:spcBef>
                      </a:pPr>
                      <a:r>
                        <a:rPr lang="pt-BR" sz="1000" b="1" strike="noStrike" spc="-1">
                          <a:solidFill>
                            <a:schemeClr val="dk1"/>
                          </a:solidFill>
                          <a:latin typeface="Arial"/>
                          <a:ea typeface="Microsoft YaHei"/>
                        </a:rPr>
                        <a:t>Meta indicador 1</a:t>
                      </a:r>
                      <a:r>
                        <a:rPr lang="pt-BR" sz="1000" b="0" strike="noStrike" spc="-1">
                          <a:solidFill>
                            <a:schemeClr val="dk1"/>
                          </a:solidFill>
                          <a:latin typeface="Arial"/>
                          <a:ea typeface="Microsoft YaHei"/>
                        </a:rPr>
                        <a:t>:  zero.</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nSpc>
                          <a:spcPct val="100000"/>
                        </a:lnSpc>
                        <a:spcBef>
                          <a:spcPts val="709"/>
                        </a:spcBef>
                      </a:pPr>
                      <a:r>
                        <a:rPr lang="pt-BR" sz="1000" b="1" strike="noStrike" spc="-1">
                          <a:solidFill>
                            <a:schemeClr val="dk1"/>
                          </a:solidFill>
                          <a:latin typeface="Arial"/>
                          <a:ea typeface="Microsoft YaHei"/>
                        </a:rPr>
                        <a:t> Resultado do indicador</a:t>
                      </a:r>
                      <a:r>
                        <a:rPr lang="pt-BR" sz="1000" b="0" strike="noStrike" spc="-1">
                          <a:solidFill>
                            <a:schemeClr val="dk1"/>
                          </a:solidFill>
                          <a:latin typeface="Arial"/>
                          <a:ea typeface="Microsoft YaHei"/>
                        </a:rPr>
                        <a:t>: a partir do 2Q25.</a:t>
                      </a:r>
                      <a:endParaRPr lang="pt-BR" sz="1000" b="0" strike="noStrike" spc="-1">
                        <a:solidFill>
                          <a:srgbClr val="000000"/>
                        </a:solidFill>
                        <a:latin typeface="Arial"/>
                      </a:endParaRPr>
                    </a:p>
                    <a:p>
                      <a:pPr marL="92160">
                        <a:lnSpc>
                          <a:spcPct val="100000"/>
                        </a:lnSpc>
                      </a:pPr>
                      <a:r>
                        <a:rPr lang="pt-BR" sz="1000" b="0" strike="noStrike" spc="-1">
                          <a:solidFill>
                            <a:schemeClr val="dk1"/>
                          </a:solidFill>
                          <a:latin typeface="Arial"/>
                          <a:ea typeface="Microsoft YaHei"/>
                        </a:rPr>
                        <a:t> </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216" name="object 5"/>
          <p:cNvSpPr/>
          <p:nvPr/>
        </p:nvSpPr>
        <p:spPr>
          <a:xfrm>
            <a:off x="3483000" y="3820680"/>
            <a:ext cx="32400" cy="139320"/>
          </a:xfrm>
          <a:custGeom>
            <a:avLst/>
            <a:gdLst>
              <a:gd name="textAreaLeft" fmla="*/ 0 w 32400"/>
              <a:gd name="textAreaRight" fmla="*/ 36720 w 32400"/>
              <a:gd name="textAreaTop" fmla="*/ 0 h 139320"/>
              <a:gd name="textAreaBottom" fmla="*/ 143640 h 13932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pt-BR" sz="1800" b="0" strike="noStrike" spc="-1">
              <a:solidFill>
                <a:schemeClr val="dk1"/>
              </a:solidFill>
              <a:latin typeface="Calibri"/>
              <a:ea typeface="DejaVu Sans"/>
            </a:endParaRPr>
          </a:p>
        </p:txBody>
      </p:sp>
      <p:sp>
        <p:nvSpPr>
          <p:cNvPr id="217" name="object 6"/>
          <p:cNvSpPr/>
          <p:nvPr/>
        </p:nvSpPr>
        <p:spPr>
          <a:xfrm>
            <a:off x="1392480" y="221760"/>
            <a:ext cx="655200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lnSpc>
                <a:spcPct val="100000"/>
              </a:lnSpc>
              <a:spcBef>
                <a:spcPts val="99"/>
              </a:spcBef>
            </a:pPr>
            <a:r>
              <a:rPr lang="pt-BR" sz="1800" b="1" strike="noStrike" spc="-12">
                <a:solidFill>
                  <a:schemeClr val="dk1"/>
                </a:solidFill>
                <a:latin typeface="Calibri"/>
                <a:ea typeface="DejaVu Sans"/>
              </a:rPr>
              <a:t>(GPC/SEDS)</a:t>
            </a:r>
            <a:endParaRPr lang="pt-BR" sz="1800" b="0" strike="noStrike" spc="-1">
              <a:solidFill>
                <a:srgbClr val="000000"/>
              </a:solidFill>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object 2"/>
          <p:cNvSpPr/>
          <p:nvPr/>
        </p:nvSpPr>
        <p:spPr>
          <a:xfrm>
            <a:off x="3263040" y="1260000"/>
            <a:ext cx="3751920" cy="546480"/>
          </a:xfrm>
          <a:prstGeom prst="rect">
            <a:avLst/>
          </a:prstGeom>
          <a:noFill/>
          <a:ln w="0">
            <a:noFill/>
          </a:ln>
        </p:spPr>
        <p:style>
          <a:lnRef idx="0">
            <a:srgbClr val="FFFFFF"/>
          </a:lnRef>
          <a:fillRef idx="0">
            <a:srgbClr val="FFFFFF"/>
          </a:fillRef>
          <a:effectRef idx="0">
            <a:srgbClr val="FFFFFF"/>
          </a:effectRef>
          <a:fontRef idx="minor"/>
        </p:style>
        <p:txBody>
          <a:bodyPr lIns="0" tIns="13320" rIns="0" bIns="0" anchor="t">
            <a:spAutoFit/>
          </a:bodyPr>
          <a:lstStyle/>
          <a:p>
            <a:pPr marL="12700">
              <a:lnSpc>
                <a:spcPct val="100000"/>
              </a:lnSpc>
              <a:spcBef>
                <a:spcPts val="105"/>
              </a:spcBef>
            </a:pPr>
            <a:r>
              <a:rPr lang="pt-BR" sz="3500" b="1" strike="noStrike" spc="-1">
                <a:solidFill>
                  <a:srgbClr val="A4A4A4"/>
                </a:solidFill>
                <a:latin typeface="Arial" panose="020B0604020202020204"/>
                <a:ea typeface="DejaVu Sans" panose="020B0603030804020204"/>
              </a:rPr>
              <a:t>Gestão</a:t>
            </a:r>
            <a:r>
              <a:rPr lang="pt-BR" sz="3500" b="1" strike="noStrike" spc="-75">
                <a:solidFill>
                  <a:srgbClr val="A4A4A4"/>
                </a:solidFill>
                <a:latin typeface="Arial" panose="020B0604020202020204"/>
                <a:ea typeface="DejaVu Sans" panose="020B0603030804020204"/>
              </a:rPr>
              <a:t> </a:t>
            </a:r>
            <a:r>
              <a:rPr lang="pt-BR" sz="3500" b="1" strike="noStrike" spc="-1">
                <a:solidFill>
                  <a:srgbClr val="A4A4A4"/>
                </a:solidFill>
                <a:latin typeface="Arial" panose="020B0604020202020204"/>
                <a:ea typeface="DejaVu Sans" panose="020B0603030804020204"/>
              </a:rPr>
              <a:t>de</a:t>
            </a:r>
            <a:r>
              <a:rPr lang="pt-BR" sz="3500" b="1" strike="noStrike" spc="-41">
                <a:solidFill>
                  <a:srgbClr val="A4A4A4"/>
                </a:solidFill>
                <a:latin typeface="Arial" panose="020B0604020202020204"/>
                <a:ea typeface="DejaVu Sans" panose="020B0603030804020204"/>
              </a:rPr>
              <a:t> </a:t>
            </a:r>
            <a:r>
              <a:rPr lang="pt-BR" sz="3500" b="1" strike="noStrike" spc="-1">
                <a:solidFill>
                  <a:srgbClr val="A4A4A4"/>
                </a:solidFill>
                <a:latin typeface="Arial" panose="020B0604020202020204"/>
                <a:ea typeface="DejaVu Sans" panose="020B0603030804020204"/>
              </a:rPr>
              <a:t>Riscos</a:t>
            </a:r>
            <a:endParaRPr lang="pt-BR" sz="3500" b="0" strike="noStrike" spc="-1">
              <a:solidFill>
                <a:srgbClr val="000000"/>
              </a:solidFill>
              <a:latin typeface="Arial" panose="020B0604020202020204"/>
            </a:endParaRPr>
          </a:p>
        </p:txBody>
      </p:sp>
      <p:sp>
        <p:nvSpPr>
          <p:cNvPr id="85" name="object 3"/>
          <p:cNvSpPr/>
          <p:nvPr/>
        </p:nvSpPr>
        <p:spPr>
          <a:xfrm>
            <a:off x="2700000" y="2203920"/>
            <a:ext cx="5148054" cy="627186"/>
          </a:xfrm>
          <a:prstGeom prst="rect">
            <a:avLst/>
          </a:prstGeom>
          <a:noFill/>
          <a:ln w="0">
            <a:noFill/>
          </a:ln>
        </p:spPr>
        <p:style>
          <a:lnRef idx="0">
            <a:srgbClr val="FFFFFF"/>
          </a:lnRef>
          <a:fillRef idx="0">
            <a:srgbClr val="FFFFFF"/>
          </a:fillRef>
          <a:effectRef idx="0">
            <a:srgbClr val="FFFFFF"/>
          </a:effectRef>
          <a:fontRef idx="minor"/>
        </p:style>
        <p:txBody>
          <a:bodyPr wrap="square" lIns="0" tIns="11520" rIns="0" bIns="0" anchor="t">
            <a:spAutoFit/>
          </a:bodyPr>
          <a:lstStyle/>
          <a:p>
            <a:pPr marL="12700">
              <a:lnSpc>
                <a:spcPct val="100000"/>
              </a:lnSpc>
              <a:spcBef>
                <a:spcPts val="90"/>
              </a:spcBef>
            </a:pPr>
            <a:r>
              <a:rPr lang="pt-BR" sz="2000" b="0" strike="noStrike" spc="-12" dirty="0">
                <a:solidFill>
                  <a:srgbClr val="A4A4A4"/>
                </a:solidFill>
                <a:latin typeface="Arial MT"/>
                <a:ea typeface="DejaVu Sans" panose="020B0603030804020204"/>
              </a:rPr>
              <a:t>Relatório</a:t>
            </a:r>
            <a:r>
              <a:rPr lang="pt-BR" sz="2000" b="0" strike="noStrike" spc="-1" dirty="0">
                <a:solidFill>
                  <a:srgbClr val="A4A4A4"/>
                </a:solidFill>
                <a:latin typeface="Arial MT"/>
                <a:ea typeface="DejaVu Sans" panose="020B0603030804020204"/>
              </a:rPr>
              <a:t> </a:t>
            </a:r>
            <a:r>
              <a:rPr lang="pt-BR" sz="2000" b="0" strike="noStrike" spc="-7" dirty="0">
                <a:solidFill>
                  <a:srgbClr val="A4A4A4"/>
                </a:solidFill>
                <a:latin typeface="Arial MT"/>
                <a:ea typeface="DejaVu Sans" panose="020B0603030804020204"/>
              </a:rPr>
              <a:t>de</a:t>
            </a:r>
            <a:r>
              <a:rPr lang="pt-BR" sz="2000" b="0" strike="noStrike" spc="-1" dirty="0">
                <a:solidFill>
                  <a:srgbClr val="A4A4A4"/>
                </a:solidFill>
                <a:latin typeface="Arial MT"/>
                <a:ea typeface="DejaVu Sans" panose="020B0603030804020204"/>
              </a:rPr>
              <a:t> </a:t>
            </a:r>
            <a:r>
              <a:rPr lang="pt-BR" sz="2000" b="0" strike="noStrike" spc="-7" dirty="0">
                <a:solidFill>
                  <a:srgbClr val="A4A4A4"/>
                </a:solidFill>
                <a:latin typeface="Arial MT"/>
                <a:ea typeface="DejaVu Sans" panose="020B0603030804020204"/>
              </a:rPr>
              <a:t>Gerenciamento</a:t>
            </a:r>
            <a:r>
              <a:rPr lang="pt-BR" sz="2000" b="0" strike="noStrike" spc="-1" dirty="0">
                <a:solidFill>
                  <a:srgbClr val="A4A4A4"/>
                </a:solidFill>
                <a:latin typeface="Arial MT"/>
                <a:ea typeface="DejaVu Sans" panose="020B0603030804020204"/>
              </a:rPr>
              <a:t> 1</a:t>
            </a:r>
            <a:r>
              <a:rPr lang="pt-BR" sz="2000" b="0" strike="noStrike" spc="-7" dirty="0">
                <a:solidFill>
                  <a:srgbClr val="A4A4A4"/>
                </a:solidFill>
                <a:latin typeface="Arial MT"/>
                <a:ea typeface="DejaVu Sans" panose="020B0603030804020204"/>
              </a:rPr>
              <a:t>Q25</a:t>
            </a:r>
            <a:r>
              <a:rPr lang="pt-BR" sz="2000" b="0" strike="noStrike" spc="-46" dirty="0">
                <a:solidFill>
                  <a:srgbClr val="A4A4A4"/>
                </a:solidFill>
                <a:latin typeface="Arial MT"/>
                <a:ea typeface="DejaVu Sans" panose="020B0603030804020204"/>
              </a:rPr>
              <a:t> </a:t>
            </a:r>
            <a:r>
              <a:rPr lang="pt-BR" sz="2000" b="0" strike="noStrike" spc="-7" dirty="0" smtClean="0">
                <a:solidFill>
                  <a:srgbClr val="A4A4A4"/>
                </a:solidFill>
                <a:latin typeface="Arial MT"/>
                <a:ea typeface="DejaVu Sans" panose="020B0603030804020204"/>
              </a:rPr>
              <a:t>–</a:t>
            </a:r>
            <a:r>
              <a:rPr lang="pt-BR" sz="2000" b="0" strike="noStrike" spc="-1" dirty="0" smtClean="0">
                <a:solidFill>
                  <a:srgbClr val="A4A4A4"/>
                </a:solidFill>
                <a:latin typeface="Arial MT"/>
                <a:ea typeface="DejaVu Sans" panose="020B0603030804020204"/>
              </a:rPr>
              <a:t> </a:t>
            </a:r>
            <a:r>
              <a:rPr lang="pt-BR" sz="2000" spc="-15" dirty="0" smtClean="0">
                <a:solidFill>
                  <a:srgbClr val="A4A4A4"/>
                </a:solidFill>
                <a:latin typeface="Arial MT"/>
                <a:ea typeface="DejaVu Sans" panose="020B0603030804020204"/>
              </a:rPr>
              <a:t>Superintendência de Tecnologia e Inovação</a:t>
            </a:r>
            <a:endParaRPr lang="pt-BR" sz="2000" b="0" strike="noStrike" spc="-1" dirty="0">
              <a:solidFill>
                <a:srgbClr val="000000"/>
              </a:solidFill>
              <a:latin typeface="Arial" panose="020B0604020202020204"/>
            </a:endParaRPr>
          </a:p>
        </p:txBody>
      </p:sp>
      <p:pic>
        <p:nvPicPr>
          <p:cNvPr id="86" name="Imagem 6"/>
          <p:cNvPicPr/>
          <p:nvPr/>
        </p:nvPicPr>
        <p:blipFill>
          <a:blip r:embed="rId2" cstate="print"/>
          <a:stretch>
            <a:fillRect/>
          </a:stretch>
        </p:blipFill>
        <p:spPr>
          <a:xfrm>
            <a:off x="3240000" y="3611520"/>
            <a:ext cx="3499920" cy="703440"/>
          </a:xfrm>
          <a:prstGeom prst="rect">
            <a:avLst/>
          </a:prstGeom>
          <a:ln w="0">
            <a:noFill/>
          </a:ln>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object 2"/>
          <p:cNvSpPr/>
          <p:nvPr/>
        </p:nvSpPr>
        <p:spPr>
          <a:xfrm>
            <a:off x="3146760" y="1629720"/>
            <a:ext cx="3756960" cy="546480"/>
          </a:xfrm>
          <a:prstGeom prst="rect">
            <a:avLst/>
          </a:prstGeom>
          <a:noFill/>
          <a:ln w="0">
            <a:noFill/>
          </a:ln>
        </p:spPr>
        <p:style>
          <a:lnRef idx="0">
            <a:scrgbClr r="0" g="0" b="0"/>
          </a:lnRef>
          <a:fillRef idx="0">
            <a:scrgbClr r="0" g="0" b="0"/>
          </a:fillRef>
          <a:effectRef idx="0">
            <a:scrgbClr r="0" g="0" b="0"/>
          </a:effectRef>
          <a:fontRef idx="minor"/>
        </p:style>
        <p:txBody>
          <a:bodyPr lIns="0" tIns="13320" rIns="0" bIns="0" anchor="t">
            <a:spAutoFit/>
          </a:bodyPr>
          <a:lstStyle/>
          <a:p>
            <a:pPr marL="12600" defTabSz="914400">
              <a:lnSpc>
                <a:spcPct val="100000"/>
              </a:lnSpc>
              <a:spcBef>
                <a:spcPts val="105"/>
              </a:spcBef>
            </a:pPr>
            <a:r>
              <a:rPr lang="pt-BR" sz="3500" b="1" strike="noStrike" spc="-1">
                <a:solidFill>
                  <a:srgbClr val="A4A4A4"/>
                </a:solidFill>
                <a:latin typeface="Arial"/>
                <a:ea typeface="DejaVu Sans"/>
              </a:rPr>
              <a:t>Gestão</a:t>
            </a:r>
            <a:r>
              <a:rPr lang="pt-BR" sz="3500" b="1" strike="noStrike" spc="-75">
                <a:solidFill>
                  <a:srgbClr val="A4A4A4"/>
                </a:solidFill>
                <a:latin typeface="Arial"/>
                <a:ea typeface="DejaVu Sans"/>
              </a:rPr>
              <a:t> </a:t>
            </a:r>
            <a:r>
              <a:rPr lang="pt-BR" sz="3500" b="1" strike="noStrike" spc="-1">
                <a:solidFill>
                  <a:srgbClr val="A4A4A4"/>
                </a:solidFill>
                <a:latin typeface="Arial"/>
                <a:ea typeface="DejaVu Sans"/>
              </a:rPr>
              <a:t>de</a:t>
            </a:r>
            <a:r>
              <a:rPr lang="pt-BR" sz="3500" b="1" strike="noStrike" spc="-41">
                <a:solidFill>
                  <a:srgbClr val="A4A4A4"/>
                </a:solidFill>
                <a:latin typeface="Arial"/>
                <a:ea typeface="DejaVu Sans"/>
              </a:rPr>
              <a:t> </a:t>
            </a:r>
            <a:r>
              <a:rPr lang="pt-BR" sz="3500" b="1" strike="noStrike" spc="-1">
                <a:solidFill>
                  <a:srgbClr val="A4A4A4"/>
                </a:solidFill>
                <a:latin typeface="Arial"/>
                <a:ea typeface="DejaVu Sans"/>
              </a:rPr>
              <a:t>Riscos</a:t>
            </a:r>
            <a:endParaRPr lang="pt-BR" sz="3500" b="0" strike="noStrike" spc="-1">
              <a:solidFill>
                <a:srgbClr val="000000"/>
              </a:solidFill>
              <a:latin typeface="Arial"/>
            </a:endParaRPr>
          </a:p>
        </p:txBody>
      </p:sp>
      <p:sp>
        <p:nvSpPr>
          <p:cNvPr id="225" name="object 3"/>
          <p:cNvSpPr/>
          <p:nvPr/>
        </p:nvSpPr>
        <p:spPr>
          <a:xfrm>
            <a:off x="2625480" y="2474640"/>
            <a:ext cx="4800600" cy="934962"/>
          </a:xfrm>
          <a:prstGeom prst="rect">
            <a:avLst/>
          </a:prstGeom>
          <a:noFill/>
          <a:ln w="0">
            <a:noFill/>
          </a:ln>
        </p:spPr>
        <p:style>
          <a:lnRef idx="0">
            <a:scrgbClr r="0" g="0" b="0"/>
          </a:lnRef>
          <a:fillRef idx="0">
            <a:scrgbClr r="0" g="0" b="0"/>
          </a:fillRef>
          <a:effectRef idx="0">
            <a:scrgbClr r="0" g="0" b="0"/>
          </a:effectRef>
          <a:fontRef idx="minor"/>
        </p:style>
        <p:txBody>
          <a:bodyPr lIns="0" tIns="11520" rIns="0" bIns="0" anchor="t">
            <a:spAutoFit/>
          </a:bodyPr>
          <a:lstStyle/>
          <a:p>
            <a:pPr marL="12600" algn="ctr" defTabSz="914400">
              <a:lnSpc>
                <a:spcPct val="100000"/>
              </a:lnSpc>
              <a:spcBef>
                <a:spcPts val="91"/>
              </a:spcBef>
            </a:pPr>
            <a:r>
              <a:rPr lang="pt-BR" sz="2000" b="0" strike="noStrike" spc="-12" dirty="0">
                <a:solidFill>
                  <a:srgbClr val="A4A4A4"/>
                </a:solidFill>
                <a:latin typeface="Arial MT"/>
                <a:ea typeface="DejaVu Sans"/>
              </a:rPr>
              <a:t>Relatório</a:t>
            </a:r>
            <a:r>
              <a:rPr lang="pt-BR" sz="2000" b="0" strike="noStrike" spc="35" dirty="0">
                <a:solidFill>
                  <a:srgbClr val="A4A4A4"/>
                </a:solidFill>
                <a:latin typeface="Arial MT"/>
                <a:ea typeface="DejaVu Sans"/>
              </a:rPr>
              <a:t> </a:t>
            </a:r>
            <a:r>
              <a:rPr lang="pt-BR" sz="2000" b="0" strike="noStrike" spc="-7" dirty="0">
                <a:solidFill>
                  <a:srgbClr val="A4A4A4"/>
                </a:solidFill>
                <a:latin typeface="Arial MT"/>
                <a:ea typeface="DejaVu Sans"/>
              </a:rPr>
              <a:t>de</a:t>
            </a:r>
            <a:r>
              <a:rPr lang="pt-BR" sz="2000" b="0" strike="noStrike" spc="-1" dirty="0">
                <a:solidFill>
                  <a:srgbClr val="A4A4A4"/>
                </a:solidFill>
                <a:latin typeface="Arial MT"/>
                <a:ea typeface="DejaVu Sans"/>
              </a:rPr>
              <a:t> </a:t>
            </a:r>
            <a:r>
              <a:rPr lang="pt-BR" sz="2000" b="0" strike="noStrike" spc="-7" dirty="0">
                <a:solidFill>
                  <a:srgbClr val="A4A4A4"/>
                </a:solidFill>
                <a:latin typeface="Arial MT"/>
                <a:ea typeface="DejaVu Sans"/>
              </a:rPr>
              <a:t>Gerenciamento</a:t>
            </a:r>
            <a:r>
              <a:rPr lang="pt-BR" sz="2000" b="0" strike="noStrike" spc="9" dirty="0">
                <a:solidFill>
                  <a:srgbClr val="A4A4A4"/>
                </a:solidFill>
                <a:latin typeface="Arial MT"/>
                <a:ea typeface="DejaVu Sans"/>
              </a:rPr>
              <a:t> </a:t>
            </a:r>
            <a:r>
              <a:rPr lang="pt-BR" sz="2000" b="0" strike="noStrike" spc="9" dirty="0" smtClean="0">
                <a:solidFill>
                  <a:srgbClr val="A4A4A4"/>
                </a:solidFill>
                <a:latin typeface="Arial MT"/>
                <a:ea typeface="DejaVu Sans"/>
              </a:rPr>
              <a:t>1</a:t>
            </a:r>
            <a:r>
              <a:rPr lang="pt-BR" sz="2000" b="0" strike="noStrike" spc="-7" dirty="0" smtClean="0">
                <a:solidFill>
                  <a:srgbClr val="A4A4A4"/>
                </a:solidFill>
                <a:latin typeface="Arial MT"/>
                <a:ea typeface="DejaVu Sans"/>
              </a:rPr>
              <a:t>Q25</a:t>
            </a:r>
            <a:r>
              <a:rPr lang="pt-BR" sz="2000" b="0" strike="noStrike" spc="-46" dirty="0" smtClean="0">
                <a:solidFill>
                  <a:srgbClr val="A4A4A4"/>
                </a:solidFill>
                <a:latin typeface="Arial MT"/>
                <a:ea typeface="DejaVu Sans"/>
              </a:rPr>
              <a:t> </a:t>
            </a:r>
            <a:r>
              <a:rPr lang="pt-BR" sz="2000" b="0" strike="noStrike" spc="-7" dirty="0">
                <a:solidFill>
                  <a:srgbClr val="A4A4A4"/>
                </a:solidFill>
                <a:latin typeface="Arial MT"/>
                <a:ea typeface="DejaVu Sans"/>
              </a:rPr>
              <a:t>–</a:t>
            </a:r>
            <a:r>
              <a:rPr lang="pt-BR" sz="2000" b="0" strike="noStrike" spc="1" dirty="0">
                <a:solidFill>
                  <a:srgbClr val="A4A4A4"/>
                </a:solidFill>
                <a:latin typeface="Arial MT"/>
                <a:ea typeface="DejaVu Sans"/>
              </a:rPr>
              <a:t> Gerência de </a:t>
            </a:r>
            <a:r>
              <a:rPr lang="pt-BR" sz="2000" spc="1" dirty="0" smtClean="0">
                <a:solidFill>
                  <a:srgbClr val="A4A4A4"/>
                </a:solidFill>
                <a:latin typeface="Arial MT"/>
                <a:ea typeface="DejaVu Sans"/>
              </a:rPr>
              <a:t>Sistemas e Inovação</a:t>
            </a:r>
            <a:r>
              <a:rPr lang="pt-BR" sz="2000" b="0" strike="noStrike" spc="1" dirty="0" smtClean="0">
                <a:solidFill>
                  <a:srgbClr val="A4A4A4"/>
                </a:solidFill>
                <a:latin typeface="Arial MT"/>
                <a:ea typeface="DejaVu Sans"/>
              </a:rPr>
              <a:t>       GESI </a:t>
            </a:r>
            <a:r>
              <a:rPr lang="pt-BR" sz="2000" b="0" strike="noStrike" spc="1" dirty="0">
                <a:solidFill>
                  <a:srgbClr val="A4A4A4"/>
                </a:solidFill>
                <a:latin typeface="Arial MT"/>
                <a:ea typeface="DejaVu Sans"/>
              </a:rPr>
              <a:t>- </a:t>
            </a:r>
            <a:r>
              <a:rPr lang="pt-BR" sz="2000" b="0" strike="noStrike" spc="-15" dirty="0">
                <a:solidFill>
                  <a:srgbClr val="A4A4A4"/>
                </a:solidFill>
                <a:latin typeface="Arial MT"/>
                <a:ea typeface="DejaVu Sans"/>
              </a:rPr>
              <a:t>SEDS</a:t>
            </a:r>
            <a:endParaRPr lang="pt-BR" sz="2000" b="0" strike="noStrike" spc="-1" dirty="0">
              <a:solidFill>
                <a:srgbClr val="000000"/>
              </a:solidFill>
              <a:latin typeface="Arial"/>
            </a:endParaRPr>
          </a:p>
        </p:txBody>
      </p:sp>
      <p:pic>
        <p:nvPicPr>
          <p:cNvPr id="226" name="Imagem 6"/>
          <p:cNvPicPr/>
          <p:nvPr/>
        </p:nvPicPr>
        <p:blipFill>
          <a:blip r:embed="rId2" cstate="print"/>
          <a:stretch/>
        </p:blipFill>
        <p:spPr>
          <a:xfrm>
            <a:off x="3128400" y="3870360"/>
            <a:ext cx="3503880" cy="707400"/>
          </a:xfrm>
          <a:prstGeom prst="rect">
            <a:avLst/>
          </a:prstGeom>
          <a:ln w="0">
            <a:noFill/>
          </a:ln>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7" name="object 2"/>
          <p:cNvGraphicFramePr/>
          <p:nvPr>
            <p:extLst>
              <p:ext uri="{D42A27DB-BD31-4B8C-83A1-F6EECF244321}">
                <p14:modId xmlns:p14="http://schemas.microsoft.com/office/powerpoint/2010/main" xmlns="" val="2944417922"/>
              </p:ext>
            </p:extLst>
          </p:nvPr>
        </p:nvGraphicFramePr>
        <p:xfrm>
          <a:off x="900000" y="400680"/>
          <a:ext cx="7744320" cy="3905940"/>
        </p:xfrm>
        <a:graphic>
          <a:graphicData uri="http://schemas.openxmlformats.org/drawingml/2006/table">
            <a:tbl>
              <a:tblPr/>
              <a:tblGrid>
                <a:gridCol w="2060640">
                  <a:extLst>
                    <a:ext uri="{9D8B030D-6E8A-4147-A177-3AD203B41FA5}">
                      <a16:colId xmlns:a16="http://schemas.microsoft.com/office/drawing/2014/main" xmlns="" val="20000"/>
                    </a:ext>
                  </a:extLst>
                </a:gridCol>
                <a:gridCol w="1956960">
                  <a:extLst>
                    <a:ext uri="{9D8B030D-6E8A-4147-A177-3AD203B41FA5}">
                      <a16:colId xmlns:a16="http://schemas.microsoft.com/office/drawing/2014/main" xmlns="" val="20001"/>
                    </a:ext>
                  </a:extLst>
                </a:gridCol>
                <a:gridCol w="1457280">
                  <a:extLst>
                    <a:ext uri="{9D8B030D-6E8A-4147-A177-3AD203B41FA5}">
                      <a16:colId xmlns:a16="http://schemas.microsoft.com/office/drawing/2014/main" xmlns="" val="20002"/>
                    </a:ext>
                  </a:extLst>
                </a:gridCol>
                <a:gridCol w="2269440">
                  <a:extLst>
                    <a:ext uri="{9D8B030D-6E8A-4147-A177-3AD203B41FA5}">
                      <a16:colId xmlns:a16="http://schemas.microsoft.com/office/drawing/2014/main" xmlns="" val="20003"/>
                    </a:ext>
                  </a:extLst>
                </a:gridCol>
              </a:tblGrid>
              <a:tr h="408600">
                <a:tc gridSpan="3">
                  <a:txBody>
                    <a:bodyPr/>
                    <a:lstStyle/>
                    <a:p>
                      <a:endParaRPr lang="pt-BR" sz="1000" b="0" strike="noStrike" spc="-1" dirty="0">
                        <a:solidFill>
                          <a:srgbClr val="000000"/>
                        </a:solidFill>
                        <a:latin typeface="Times New Roman"/>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5760" algn="ctr">
                        <a:lnSpc>
                          <a:spcPct val="100000"/>
                        </a:lnSpc>
                        <a:spcBef>
                          <a:spcPts val="740"/>
                        </a:spcBef>
                      </a:pPr>
                      <a:r>
                        <a:rPr lang="pt-BR" sz="1400" b="1" strike="noStrike" spc="-12" dirty="0" smtClean="0">
                          <a:solidFill>
                            <a:srgbClr val="000000"/>
                          </a:solidFill>
                          <a:latin typeface="Arial MT"/>
                        </a:rPr>
                        <a:t>1Q25</a:t>
                      </a:r>
                      <a:endParaRPr lang="pt-BR" sz="1400" b="1"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a16="http://schemas.microsoft.com/office/drawing/2014/main" xmlns="" val="10000"/>
                  </a:ext>
                </a:extLst>
              </a:tr>
              <a:tr h="493920">
                <a:tc>
                  <a:txBody>
                    <a:bodyPr/>
                    <a:lstStyle/>
                    <a:p>
                      <a:pPr algn="ctr">
                        <a:lnSpc>
                          <a:spcPct val="100000"/>
                        </a:lnSpc>
                        <a:spcBef>
                          <a:spcPts val="6"/>
                        </a:spcBef>
                      </a:pPr>
                      <a:endParaRPr lang="pt-BR" sz="1100" b="0" strike="noStrike" spc="-1" dirty="0">
                        <a:solidFill>
                          <a:srgbClr val="000000"/>
                        </a:solidFill>
                        <a:latin typeface="Arial"/>
                      </a:endParaRPr>
                    </a:p>
                    <a:p>
                      <a:pPr algn="ctr">
                        <a:lnSpc>
                          <a:spcPct val="100000"/>
                        </a:lnSpc>
                      </a:pPr>
                      <a:r>
                        <a:rPr lang="pt-BR" sz="1100" b="1" strike="noStrike" spc="-7" dirty="0">
                          <a:solidFill>
                            <a:srgbClr val="000000"/>
                          </a:solidFill>
                          <a:latin typeface="Arial"/>
                        </a:rPr>
                        <a:t>RISCO</a:t>
                      </a:r>
                      <a:endParaRPr lang="pt-BR" sz="11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spcBef>
                          <a:spcPts val="11"/>
                        </a:spcBef>
                      </a:pPr>
                      <a:endParaRPr lang="pt-BR" sz="1150" b="0" strike="noStrike" spc="-1" dirty="0">
                        <a:solidFill>
                          <a:srgbClr val="000000"/>
                        </a:solidFill>
                        <a:latin typeface="Arial"/>
                      </a:endParaRPr>
                    </a:p>
                    <a:p>
                      <a:pPr marL="149760" algn="ctr">
                        <a:lnSpc>
                          <a:spcPct val="100000"/>
                        </a:lnSpc>
                      </a:pPr>
                      <a:r>
                        <a:rPr lang="pt-BR" sz="1000" b="1" strike="noStrike" spc="-7" dirty="0">
                          <a:solidFill>
                            <a:srgbClr val="000000"/>
                          </a:solidFill>
                          <a:latin typeface="Arial"/>
                        </a:rPr>
                        <a:t>DESCRIÇÃO</a:t>
                      </a:r>
                      <a:r>
                        <a:rPr lang="pt-BR" sz="1000" b="1" strike="noStrike" spc="-52" dirty="0">
                          <a:solidFill>
                            <a:srgbClr val="000000"/>
                          </a:solidFill>
                          <a:latin typeface="Arial"/>
                        </a:rPr>
                        <a:t> </a:t>
                      </a:r>
                      <a:r>
                        <a:rPr lang="pt-BR" sz="1000" b="1" strike="noStrike" spc="-1" dirty="0">
                          <a:solidFill>
                            <a:srgbClr val="000000"/>
                          </a:solidFill>
                          <a:latin typeface="Arial"/>
                        </a:rPr>
                        <a:t>DO</a:t>
                      </a:r>
                      <a:r>
                        <a:rPr lang="pt-BR" sz="1000" b="1" strike="noStrike" spc="-26" dirty="0">
                          <a:solidFill>
                            <a:srgbClr val="000000"/>
                          </a:solidFill>
                          <a:latin typeface="Arial"/>
                        </a:rPr>
                        <a:t> </a:t>
                      </a:r>
                      <a:r>
                        <a:rPr lang="pt-BR" sz="1000" b="1" strike="noStrike" spc="-7" dirty="0" smtClean="0">
                          <a:solidFill>
                            <a:srgbClr val="000000"/>
                          </a:solidFill>
                          <a:latin typeface="Arial"/>
                        </a:rPr>
                        <a:t>INDICADOR</a:t>
                      </a:r>
                    </a:p>
                    <a:p>
                      <a:pPr marL="149760" algn="ctr">
                        <a:lnSpc>
                          <a:spcPct val="100000"/>
                        </a:lnSpc>
                      </a:pPr>
                      <a:endParaRPr lang="pt-BR" sz="10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spcBef>
                          <a:spcPts val="11"/>
                        </a:spcBef>
                      </a:pPr>
                      <a:endParaRPr lang="pt-BR" sz="1150" b="0" strike="noStrike" spc="-1" dirty="0" smtClean="0">
                        <a:solidFill>
                          <a:srgbClr val="000000"/>
                        </a:solidFill>
                        <a:latin typeface="Arial"/>
                      </a:endParaRPr>
                    </a:p>
                    <a:p>
                      <a:pPr algn="ctr">
                        <a:lnSpc>
                          <a:spcPct val="100000"/>
                        </a:lnSpc>
                        <a:spcBef>
                          <a:spcPts val="11"/>
                        </a:spcBef>
                      </a:pPr>
                      <a:r>
                        <a:rPr lang="pt-BR" sz="1000" b="1" strike="noStrike" spc="-1" dirty="0" smtClean="0">
                          <a:solidFill>
                            <a:srgbClr val="000000"/>
                          </a:solidFill>
                          <a:latin typeface="Arial"/>
                        </a:rPr>
                        <a:t>META</a:t>
                      </a:r>
                      <a:endParaRPr lang="pt-BR" sz="1000" b="1"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spcBef>
                          <a:spcPts val="11"/>
                        </a:spcBef>
                      </a:pPr>
                      <a:endParaRPr lang="pt-BR" sz="1150" b="0" strike="noStrike" spc="-1" dirty="0">
                        <a:solidFill>
                          <a:srgbClr val="000000"/>
                        </a:solidFill>
                        <a:latin typeface="Arial"/>
                      </a:endParaRPr>
                    </a:p>
                    <a:p>
                      <a:pPr marL="2520" algn="ctr">
                        <a:lnSpc>
                          <a:spcPct val="100000"/>
                        </a:lnSpc>
                      </a:pPr>
                      <a:r>
                        <a:rPr lang="pt-BR" sz="1000" b="1" strike="noStrike" spc="-7" dirty="0">
                          <a:solidFill>
                            <a:srgbClr val="000000"/>
                          </a:solidFill>
                          <a:latin typeface="Arial"/>
                        </a:rPr>
                        <a:t>INDICADOR</a:t>
                      </a:r>
                      <a:endParaRPr lang="pt-BR" sz="10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a16="http://schemas.microsoft.com/office/drawing/2014/main" xmlns="" val="10001"/>
                  </a:ext>
                </a:extLst>
              </a:tr>
              <a:tr h="2773440">
                <a:tc>
                  <a:txBody>
                    <a:bodyPr/>
                    <a:lstStyle/>
                    <a:p>
                      <a:pPr algn="ctr">
                        <a:lnSpc>
                          <a:spcPct val="100000"/>
                        </a:lnSpc>
                        <a:spcBef>
                          <a:spcPts val="45"/>
                        </a:spcBef>
                      </a:pPr>
                      <a:endParaRPr lang="pt-BR" sz="1100" b="0" strike="noStrike" spc="-1" dirty="0">
                        <a:solidFill>
                          <a:srgbClr val="000000"/>
                        </a:solidFill>
                        <a:latin typeface="Arial"/>
                      </a:endParaRPr>
                    </a:p>
                    <a:p>
                      <a:pPr algn="ctr">
                        <a:lnSpc>
                          <a:spcPct val="100000"/>
                        </a:lnSpc>
                        <a:spcBef>
                          <a:spcPts val="45"/>
                        </a:spcBef>
                      </a:pPr>
                      <a:r>
                        <a:rPr lang="pt-BR" sz="1100" b="0" strike="noStrike" spc="-1" dirty="0" smtClean="0">
                          <a:solidFill>
                            <a:srgbClr val="000000"/>
                          </a:solidFill>
                          <a:latin typeface="+mn-lt"/>
                        </a:rPr>
                        <a:t>Ineficiência na Gestão e Manutenção da Sistemas Computacionais da pasta</a:t>
                      </a:r>
                      <a:endParaRPr lang="pt-BR" sz="1100" b="0" strike="noStrike" spc="-1" dirty="0">
                        <a:solidFill>
                          <a:srgbClr val="000000"/>
                        </a:solidFill>
                        <a:latin typeface="Arial"/>
                      </a:endParaRPr>
                    </a:p>
                    <a:p>
                      <a:pPr marL="320040" indent="-228600" algn="just">
                        <a:lnSpc>
                          <a:spcPct val="100000"/>
                        </a:lnSpc>
                        <a:tabLst>
                          <a:tab pos="0" algn="l"/>
                        </a:tabLst>
                      </a:pPr>
                      <a:endParaRPr lang="pt-BR" sz="11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gn="ctr">
                        <a:lnSpc>
                          <a:spcPct val="100000"/>
                        </a:lnSpc>
                        <a:spcBef>
                          <a:spcPts val="709"/>
                        </a:spcBef>
                      </a:pPr>
                      <a:r>
                        <a:rPr lang="pt-BR" sz="1000" b="0" strike="noStrike" spc="-1" dirty="0" smtClean="0">
                          <a:solidFill>
                            <a:srgbClr val="000000"/>
                          </a:solidFill>
                          <a:latin typeface="+mn-lt"/>
                        </a:rPr>
                        <a:t>(Número de Projetos/Contratos de desenvolvimento de software em atraso) / (Número total de Projetos/Contratos de desenvolvimento de software) * 100</a:t>
                      </a:r>
                      <a:endParaRPr lang="pt-BR" sz="10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880" algn="ctr">
                        <a:lnSpc>
                          <a:spcPct val="100000"/>
                        </a:lnSpc>
                      </a:pPr>
                      <a:r>
                        <a:rPr lang="pt-BR" sz="1000" b="0" strike="noStrike" kern="1200" spc="-1" dirty="0" smtClean="0">
                          <a:solidFill>
                            <a:srgbClr val="000000"/>
                          </a:solidFill>
                          <a:latin typeface="+mn-lt"/>
                          <a:ea typeface="+mn-ea"/>
                          <a:cs typeface="+mn-cs"/>
                        </a:rPr>
                        <a:t>menor que 20%</a:t>
                      </a:r>
                      <a:endParaRPr lang="pt-BR" sz="1000" b="0" strike="noStrike" kern="1200" spc="-1" dirty="0">
                        <a:solidFill>
                          <a:srgbClr val="000000"/>
                        </a:solidFill>
                        <a:latin typeface="+mn-lt"/>
                        <a:ea typeface="+mn-ea"/>
                        <a:cs typeface="+mn-cs"/>
                      </a:endParaRPr>
                    </a:p>
                    <a:p>
                      <a:pPr marL="92880" algn="just">
                        <a:lnSpc>
                          <a:spcPct val="100000"/>
                        </a:lnSpc>
                      </a:pPr>
                      <a:endParaRPr lang="pt-BR" sz="900" b="0" strike="noStrike" spc="-1" dirty="0">
                        <a:solidFill>
                          <a:srgbClr val="000000"/>
                        </a:solidFill>
                        <a:latin typeface="Arial"/>
                      </a:endParaRPr>
                    </a:p>
                    <a:p>
                      <a:pPr marL="92880" algn="just">
                        <a:lnSpc>
                          <a:spcPct val="100000"/>
                        </a:lnSpc>
                      </a:pPr>
                      <a:endParaRPr lang="pt-BR" sz="9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ctr">
                        <a:lnSpc>
                          <a:spcPct val="100000"/>
                        </a:lnSpc>
                      </a:pPr>
                      <a:r>
                        <a:rPr lang="pt-BR" sz="1000" b="0" strike="noStrike" kern="1200" spc="-1" dirty="0" smtClean="0">
                          <a:solidFill>
                            <a:srgbClr val="000000"/>
                          </a:solidFill>
                          <a:latin typeface="+mn-lt"/>
                          <a:ea typeface="+mn-ea"/>
                          <a:cs typeface="+mn-cs"/>
                        </a:rPr>
                        <a:t>(0 Projetos/Contratos de infraestrutura de TIC em atraso) / (13 Projetos/Contratos de infraestrutura de TIC) * 100 = 0%</a:t>
                      </a:r>
                    </a:p>
                    <a:p>
                      <a:pPr algn="ctr">
                        <a:lnSpc>
                          <a:spcPct val="100000"/>
                        </a:lnSpc>
                      </a:pPr>
                      <a:r>
                        <a:rPr lang="pt-BR" sz="1000" b="0" strike="noStrike" kern="1200" spc="-1" dirty="0" smtClean="0">
                          <a:solidFill>
                            <a:srgbClr val="000000"/>
                          </a:solidFill>
                          <a:latin typeface="+mn-lt"/>
                          <a:ea typeface="+mn-ea"/>
                          <a:cs typeface="+mn-cs"/>
                        </a:rPr>
                        <a:t>Resultado = 0% de Projetos/Contratos em atraso</a:t>
                      </a:r>
                      <a:endParaRPr lang="pt-BR" sz="1000" b="0" strike="noStrike" kern="1200" spc="-1" dirty="0">
                        <a:solidFill>
                          <a:srgbClr val="000000"/>
                        </a:solidFill>
                        <a:latin typeface="+mn-lt"/>
                        <a:ea typeface="+mn-ea"/>
                        <a:cs typeface="+mn-cs"/>
                      </a:endParaRPr>
                    </a:p>
                    <a:p>
                      <a:pPr algn="ctr">
                        <a:lnSpc>
                          <a:spcPct val="100000"/>
                        </a:lnSpc>
                      </a:pPr>
                      <a:endParaRPr lang="pt-BR" sz="1000" b="0" strike="noStrike" spc="-1" dirty="0">
                        <a:solidFill>
                          <a:srgbClr val="000000"/>
                        </a:solidFill>
                        <a:latin typeface="Arial"/>
                      </a:endParaRPr>
                    </a:p>
                    <a:p>
                      <a:pPr algn="ctr">
                        <a:lnSpc>
                          <a:spcPct val="100000"/>
                        </a:lnSpc>
                      </a:pPr>
                      <a:r>
                        <a:rPr lang="pt-BR" sz="1000" b="1" strike="noStrike" spc="-1" dirty="0">
                          <a:solidFill>
                            <a:srgbClr val="000000"/>
                          </a:solidFill>
                          <a:latin typeface="Calibri"/>
                          <a:ea typeface="Microsoft YaHei"/>
                        </a:rPr>
                        <a:t> </a:t>
                      </a:r>
                      <a:endParaRPr lang="pt-BR" sz="10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a16="http://schemas.microsoft.com/office/drawing/2014/main" xmlns="" val="10002"/>
                  </a:ext>
                </a:extLst>
              </a:tr>
            </a:tbl>
          </a:graphicData>
        </a:graphic>
      </p:graphicFrame>
      <p:sp>
        <p:nvSpPr>
          <p:cNvPr id="228" name="object 5"/>
          <p:cNvSpPr/>
          <p:nvPr/>
        </p:nvSpPr>
        <p:spPr>
          <a:xfrm>
            <a:off x="3483000" y="3820680"/>
            <a:ext cx="35280" cy="142200"/>
          </a:xfrm>
          <a:custGeom>
            <a:avLst/>
            <a:gdLst>
              <a:gd name="textAreaLeft" fmla="*/ 0 w 35280"/>
              <a:gd name="textAreaRight" fmla="*/ 36720 w 35280"/>
              <a:gd name="textAreaTop" fmla="*/ 0 h 142200"/>
              <a:gd name="textAreaBottom" fmla="*/ 143640 h 14220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pt-BR" sz="1800" b="0" strike="noStrike" spc="-1">
              <a:solidFill>
                <a:srgbClr val="000000"/>
              </a:solidFill>
              <a:latin typeface="Calibri"/>
              <a:ea typeface="DejaVu Sans"/>
            </a:endParaRPr>
          </a:p>
        </p:txBody>
      </p:sp>
      <p:sp>
        <p:nvSpPr>
          <p:cNvPr id="229" name="object 6"/>
          <p:cNvSpPr/>
          <p:nvPr/>
        </p:nvSpPr>
        <p:spPr>
          <a:xfrm>
            <a:off x="1392480" y="87120"/>
            <a:ext cx="7360560" cy="289722"/>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defTabSz="914400">
              <a:lnSpc>
                <a:spcPct val="100000"/>
              </a:lnSpc>
              <a:spcBef>
                <a:spcPts val="99"/>
              </a:spcBef>
            </a:pPr>
            <a:r>
              <a:rPr lang="pt-BR" sz="1800" b="1" strike="noStrike" spc="-12" smtClean="0">
                <a:solidFill>
                  <a:srgbClr val="000000"/>
                </a:solidFill>
                <a:latin typeface="Calibri"/>
                <a:ea typeface="DejaVu Sans"/>
              </a:rPr>
              <a:t>(GESI/SEDS</a:t>
            </a:r>
            <a:r>
              <a:rPr lang="pt-BR" sz="1800" b="1" strike="noStrike" spc="-12" dirty="0">
                <a:solidFill>
                  <a:srgbClr val="000000"/>
                </a:solidFill>
                <a:latin typeface="Calibri"/>
                <a:ea typeface="DejaVu Sans"/>
              </a:rPr>
              <a:t>)</a:t>
            </a:r>
            <a:endParaRPr lang="pt-BR" sz="1800" b="0" strike="noStrike" spc="-1" dirty="0">
              <a:solidFill>
                <a:srgbClr val="000000"/>
              </a:solid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object 2"/>
          <p:cNvSpPr/>
          <p:nvPr/>
        </p:nvSpPr>
        <p:spPr>
          <a:xfrm>
            <a:off x="3146760" y="1629720"/>
            <a:ext cx="3756960" cy="546480"/>
          </a:xfrm>
          <a:prstGeom prst="rect">
            <a:avLst/>
          </a:prstGeom>
          <a:noFill/>
          <a:ln w="0">
            <a:noFill/>
          </a:ln>
        </p:spPr>
        <p:style>
          <a:lnRef idx="0">
            <a:scrgbClr r="0" g="0" b="0"/>
          </a:lnRef>
          <a:fillRef idx="0">
            <a:scrgbClr r="0" g="0" b="0"/>
          </a:fillRef>
          <a:effectRef idx="0">
            <a:scrgbClr r="0" g="0" b="0"/>
          </a:effectRef>
          <a:fontRef idx="minor"/>
        </p:style>
        <p:txBody>
          <a:bodyPr lIns="0" tIns="13320" rIns="0" bIns="0" anchor="t">
            <a:spAutoFit/>
          </a:bodyPr>
          <a:lstStyle/>
          <a:p>
            <a:pPr marL="12600" defTabSz="914400">
              <a:lnSpc>
                <a:spcPct val="100000"/>
              </a:lnSpc>
              <a:spcBef>
                <a:spcPts val="105"/>
              </a:spcBef>
            </a:pPr>
            <a:r>
              <a:rPr lang="pt-BR" sz="3500" b="1" strike="noStrike" spc="-1">
                <a:solidFill>
                  <a:srgbClr val="A4A4A4"/>
                </a:solidFill>
                <a:latin typeface="Arial"/>
                <a:ea typeface="DejaVu Sans"/>
              </a:rPr>
              <a:t>Gestão</a:t>
            </a:r>
            <a:r>
              <a:rPr lang="pt-BR" sz="3500" b="1" strike="noStrike" spc="-75">
                <a:solidFill>
                  <a:srgbClr val="A4A4A4"/>
                </a:solidFill>
                <a:latin typeface="Arial"/>
                <a:ea typeface="DejaVu Sans"/>
              </a:rPr>
              <a:t> </a:t>
            </a:r>
            <a:r>
              <a:rPr lang="pt-BR" sz="3500" b="1" strike="noStrike" spc="-1">
                <a:solidFill>
                  <a:srgbClr val="A4A4A4"/>
                </a:solidFill>
                <a:latin typeface="Arial"/>
                <a:ea typeface="DejaVu Sans"/>
              </a:rPr>
              <a:t>de</a:t>
            </a:r>
            <a:r>
              <a:rPr lang="pt-BR" sz="3500" b="1" strike="noStrike" spc="-41">
                <a:solidFill>
                  <a:srgbClr val="A4A4A4"/>
                </a:solidFill>
                <a:latin typeface="Arial"/>
                <a:ea typeface="DejaVu Sans"/>
              </a:rPr>
              <a:t> </a:t>
            </a:r>
            <a:r>
              <a:rPr lang="pt-BR" sz="3500" b="1" strike="noStrike" spc="-1">
                <a:solidFill>
                  <a:srgbClr val="A4A4A4"/>
                </a:solidFill>
                <a:latin typeface="Arial"/>
                <a:ea typeface="DejaVu Sans"/>
              </a:rPr>
              <a:t>Riscos</a:t>
            </a:r>
            <a:endParaRPr lang="pt-BR" sz="3500" b="0" strike="noStrike" spc="-1">
              <a:solidFill>
                <a:srgbClr val="000000"/>
              </a:solidFill>
              <a:latin typeface="Arial"/>
            </a:endParaRPr>
          </a:p>
        </p:txBody>
      </p:sp>
      <p:sp>
        <p:nvSpPr>
          <p:cNvPr id="225" name="object 3"/>
          <p:cNvSpPr/>
          <p:nvPr/>
        </p:nvSpPr>
        <p:spPr>
          <a:xfrm>
            <a:off x="2625480" y="2474640"/>
            <a:ext cx="4800600" cy="934962"/>
          </a:xfrm>
          <a:prstGeom prst="rect">
            <a:avLst/>
          </a:prstGeom>
          <a:noFill/>
          <a:ln w="0">
            <a:noFill/>
          </a:ln>
        </p:spPr>
        <p:style>
          <a:lnRef idx="0">
            <a:scrgbClr r="0" g="0" b="0"/>
          </a:lnRef>
          <a:fillRef idx="0">
            <a:scrgbClr r="0" g="0" b="0"/>
          </a:fillRef>
          <a:effectRef idx="0">
            <a:scrgbClr r="0" g="0" b="0"/>
          </a:effectRef>
          <a:fontRef idx="minor"/>
        </p:style>
        <p:txBody>
          <a:bodyPr lIns="0" tIns="11520" rIns="0" bIns="0" anchor="t">
            <a:spAutoFit/>
          </a:bodyPr>
          <a:lstStyle/>
          <a:p>
            <a:pPr marL="12600" algn="ctr" defTabSz="914400">
              <a:lnSpc>
                <a:spcPct val="100000"/>
              </a:lnSpc>
              <a:spcBef>
                <a:spcPts val="91"/>
              </a:spcBef>
            </a:pPr>
            <a:r>
              <a:rPr lang="pt-BR" sz="2000" b="0" strike="noStrike" spc="-12" dirty="0">
                <a:solidFill>
                  <a:srgbClr val="A4A4A4"/>
                </a:solidFill>
                <a:latin typeface="Arial MT"/>
                <a:ea typeface="DejaVu Sans"/>
              </a:rPr>
              <a:t>Relatório</a:t>
            </a:r>
            <a:r>
              <a:rPr lang="pt-BR" sz="2000" b="0" strike="noStrike" spc="35" dirty="0">
                <a:solidFill>
                  <a:srgbClr val="A4A4A4"/>
                </a:solidFill>
                <a:latin typeface="Arial MT"/>
                <a:ea typeface="DejaVu Sans"/>
              </a:rPr>
              <a:t> </a:t>
            </a:r>
            <a:r>
              <a:rPr lang="pt-BR" sz="2000" b="0" strike="noStrike" spc="-7" dirty="0">
                <a:solidFill>
                  <a:srgbClr val="A4A4A4"/>
                </a:solidFill>
                <a:latin typeface="Arial MT"/>
                <a:ea typeface="DejaVu Sans"/>
              </a:rPr>
              <a:t>de</a:t>
            </a:r>
            <a:r>
              <a:rPr lang="pt-BR" sz="2000" b="0" strike="noStrike" spc="-1" dirty="0">
                <a:solidFill>
                  <a:srgbClr val="A4A4A4"/>
                </a:solidFill>
                <a:latin typeface="Arial MT"/>
                <a:ea typeface="DejaVu Sans"/>
              </a:rPr>
              <a:t> </a:t>
            </a:r>
            <a:r>
              <a:rPr lang="pt-BR" sz="2000" b="0" strike="noStrike" spc="-7" dirty="0">
                <a:solidFill>
                  <a:srgbClr val="A4A4A4"/>
                </a:solidFill>
                <a:latin typeface="Arial MT"/>
                <a:ea typeface="DejaVu Sans"/>
              </a:rPr>
              <a:t>Gerenciamento</a:t>
            </a:r>
            <a:r>
              <a:rPr lang="pt-BR" sz="2000" b="0" strike="noStrike" spc="9" dirty="0">
                <a:solidFill>
                  <a:srgbClr val="A4A4A4"/>
                </a:solidFill>
                <a:latin typeface="Arial MT"/>
                <a:ea typeface="DejaVu Sans"/>
              </a:rPr>
              <a:t> </a:t>
            </a:r>
            <a:r>
              <a:rPr lang="pt-BR" sz="2000" b="0" strike="noStrike" spc="9" dirty="0" smtClean="0">
                <a:solidFill>
                  <a:srgbClr val="A4A4A4"/>
                </a:solidFill>
                <a:latin typeface="Arial MT"/>
                <a:ea typeface="DejaVu Sans"/>
              </a:rPr>
              <a:t>1</a:t>
            </a:r>
            <a:r>
              <a:rPr lang="pt-BR" sz="2000" b="0" strike="noStrike" spc="-7" dirty="0" smtClean="0">
                <a:solidFill>
                  <a:srgbClr val="A4A4A4"/>
                </a:solidFill>
                <a:latin typeface="Arial MT"/>
                <a:ea typeface="DejaVu Sans"/>
              </a:rPr>
              <a:t>Q25</a:t>
            </a:r>
            <a:r>
              <a:rPr lang="pt-BR" sz="2000" b="0" strike="noStrike" spc="-46" dirty="0" smtClean="0">
                <a:solidFill>
                  <a:srgbClr val="A4A4A4"/>
                </a:solidFill>
                <a:latin typeface="Arial MT"/>
                <a:ea typeface="DejaVu Sans"/>
              </a:rPr>
              <a:t> </a:t>
            </a:r>
            <a:r>
              <a:rPr lang="pt-BR" sz="2000" b="0" strike="noStrike" spc="-7" dirty="0">
                <a:solidFill>
                  <a:srgbClr val="A4A4A4"/>
                </a:solidFill>
                <a:latin typeface="Arial MT"/>
                <a:ea typeface="DejaVu Sans"/>
              </a:rPr>
              <a:t>–</a:t>
            </a:r>
            <a:r>
              <a:rPr lang="pt-BR" sz="2000" b="0" strike="noStrike" spc="1" dirty="0">
                <a:solidFill>
                  <a:srgbClr val="A4A4A4"/>
                </a:solidFill>
                <a:latin typeface="Arial MT"/>
                <a:ea typeface="DejaVu Sans"/>
              </a:rPr>
              <a:t> Gerência de </a:t>
            </a:r>
            <a:r>
              <a:rPr lang="pt-BR" sz="2000" b="0" strike="noStrike" spc="1" dirty="0" smtClean="0">
                <a:solidFill>
                  <a:srgbClr val="A4A4A4"/>
                </a:solidFill>
                <a:latin typeface="Arial MT"/>
                <a:ea typeface="DejaVu Sans"/>
              </a:rPr>
              <a:t>Infraestrutura e Serviços - GEIS </a:t>
            </a:r>
            <a:r>
              <a:rPr lang="pt-BR" sz="2000" b="0" strike="noStrike" spc="1" dirty="0">
                <a:solidFill>
                  <a:srgbClr val="A4A4A4"/>
                </a:solidFill>
                <a:latin typeface="Arial MT"/>
                <a:ea typeface="DejaVu Sans"/>
              </a:rPr>
              <a:t>- </a:t>
            </a:r>
            <a:r>
              <a:rPr lang="pt-BR" sz="2000" b="0" strike="noStrike" spc="-15" dirty="0">
                <a:solidFill>
                  <a:srgbClr val="A4A4A4"/>
                </a:solidFill>
                <a:latin typeface="Arial MT"/>
                <a:ea typeface="DejaVu Sans"/>
              </a:rPr>
              <a:t>SEDS</a:t>
            </a:r>
            <a:endParaRPr lang="pt-BR" sz="2000" b="0" strike="noStrike" spc="-1" dirty="0">
              <a:solidFill>
                <a:srgbClr val="000000"/>
              </a:solidFill>
              <a:latin typeface="Arial"/>
            </a:endParaRPr>
          </a:p>
        </p:txBody>
      </p:sp>
      <p:pic>
        <p:nvPicPr>
          <p:cNvPr id="226" name="Imagem 6"/>
          <p:cNvPicPr/>
          <p:nvPr/>
        </p:nvPicPr>
        <p:blipFill>
          <a:blip r:embed="rId2" cstate="print"/>
          <a:stretch/>
        </p:blipFill>
        <p:spPr>
          <a:xfrm>
            <a:off x="3128400" y="3870360"/>
            <a:ext cx="3503880" cy="707400"/>
          </a:xfrm>
          <a:prstGeom prst="rect">
            <a:avLst/>
          </a:prstGeom>
          <a:ln w="0">
            <a:noFill/>
          </a:ln>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7" name="object 2"/>
          <p:cNvGraphicFramePr/>
          <p:nvPr>
            <p:extLst>
              <p:ext uri="{D42A27DB-BD31-4B8C-83A1-F6EECF244321}">
                <p14:modId xmlns="" xmlns:p14="http://schemas.microsoft.com/office/powerpoint/2010/main" val="2944417922"/>
              </p:ext>
            </p:extLst>
          </p:nvPr>
        </p:nvGraphicFramePr>
        <p:xfrm>
          <a:off x="900000" y="400680"/>
          <a:ext cx="7744320" cy="3905940"/>
        </p:xfrm>
        <a:graphic>
          <a:graphicData uri="http://schemas.openxmlformats.org/drawingml/2006/table">
            <a:tbl>
              <a:tblPr/>
              <a:tblGrid>
                <a:gridCol w="2060640">
                  <a:extLst>
                    <a:ext uri="{9D8B030D-6E8A-4147-A177-3AD203B41FA5}">
                      <a16:colId xmlns="" xmlns:a16="http://schemas.microsoft.com/office/drawing/2014/main" val="20000"/>
                    </a:ext>
                  </a:extLst>
                </a:gridCol>
                <a:gridCol w="1956960">
                  <a:extLst>
                    <a:ext uri="{9D8B030D-6E8A-4147-A177-3AD203B41FA5}">
                      <a16:colId xmlns="" xmlns:a16="http://schemas.microsoft.com/office/drawing/2014/main" val="20001"/>
                    </a:ext>
                  </a:extLst>
                </a:gridCol>
                <a:gridCol w="1457280">
                  <a:extLst>
                    <a:ext uri="{9D8B030D-6E8A-4147-A177-3AD203B41FA5}">
                      <a16:colId xmlns="" xmlns:a16="http://schemas.microsoft.com/office/drawing/2014/main" val="20002"/>
                    </a:ext>
                  </a:extLst>
                </a:gridCol>
                <a:gridCol w="2269440">
                  <a:extLst>
                    <a:ext uri="{9D8B030D-6E8A-4147-A177-3AD203B41FA5}">
                      <a16:colId xmlns="" xmlns:a16="http://schemas.microsoft.com/office/drawing/2014/main" val="20003"/>
                    </a:ext>
                  </a:extLst>
                </a:gridCol>
              </a:tblGrid>
              <a:tr h="408600">
                <a:tc gridSpan="3">
                  <a:txBody>
                    <a:bodyPr/>
                    <a:lstStyle/>
                    <a:p>
                      <a:endParaRPr lang="pt-BR" sz="1000" b="0" strike="noStrike" spc="-1" dirty="0">
                        <a:solidFill>
                          <a:srgbClr val="000000"/>
                        </a:solidFill>
                        <a:latin typeface="Times New Roman"/>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5760" algn="ctr">
                        <a:lnSpc>
                          <a:spcPct val="100000"/>
                        </a:lnSpc>
                        <a:spcBef>
                          <a:spcPts val="740"/>
                        </a:spcBef>
                      </a:pPr>
                      <a:r>
                        <a:rPr lang="pt-BR" sz="1400" b="1" strike="noStrike" spc="-12" dirty="0" smtClean="0">
                          <a:solidFill>
                            <a:srgbClr val="000000"/>
                          </a:solidFill>
                          <a:latin typeface="Arial MT"/>
                        </a:rPr>
                        <a:t>1Q25</a:t>
                      </a:r>
                      <a:endParaRPr lang="pt-BR" sz="1400" b="1"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0"/>
                  </a:ext>
                </a:extLst>
              </a:tr>
              <a:tr h="493920">
                <a:tc>
                  <a:txBody>
                    <a:bodyPr/>
                    <a:lstStyle/>
                    <a:p>
                      <a:pPr algn="ctr">
                        <a:lnSpc>
                          <a:spcPct val="100000"/>
                        </a:lnSpc>
                        <a:spcBef>
                          <a:spcPts val="6"/>
                        </a:spcBef>
                      </a:pPr>
                      <a:endParaRPr lang="pt-BR" sz="1100" b="0" strike="noStrike" spc="-1" dirty="0">
                        <a:solidFill>
                          <a:srgbClr val="000000"/>
                        </a:solidFill>
                        <a:latin typeface="Arial"/>
                      </a:endParaRPr>
                    </a:p>
                    <a:p>
                      <a:pPr algn="ctr">
                        <a:lnSpc>
                          <a:spcPct val="100000"/>
                        </a:lnSpc>
                      </a:pPr>
                      <a:r>
                        <a:rPr lang="pt-BR" sz="1100" b="1" strike="noStrike" spc="-7" dirty="0">
                          <a:solidFill>
                            <a:srgbClr val="000000"/>
                          </a:solidFill>
                          <a:latin typeface="Arial"/>
                        </a:rPr>
                        <a:t>RISCO</a:t>
                      </a:r>
                      <a:endParaRPr lang="pt-BR" sz="11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spcBef>
                          <a:spcPts val="11"/>
                        </a:spcBef>
                      </a:pPr>
                      <a:endParaRPr lang="pt-BR" sz="1150" b="0" strike="noStrike" spc="-1" dirty="0">
                        <a:solidFill>
                          <a:srgbClr val="000000"/>
                        </a:solidFill>
                        <a:latin typeface="Arial"/>
                      </a:endParaRPr>
                    </a:p>
                    <a:p>
                      <a:pPr marL="149760" algn="ctr">
                        <a:lnSpc>
                          <a:spcPct val="100000"/>
                        </a:lnSpc>
                      </a:pPr>
                      <a:r>
                        <a:rPr lang="pt-BR" sz="1000" b="1" strike="noStrike" spc="-7" dirty="0">
                          <a:solidFill>
                            <a:srgbClr val="000000"/>
                          </a:solidFill>
                          <a:latin typeface="Arial"/>
                        </a:rPr>
                        <a:t>DESCRIÇÃO</a:t>
                      </a:r>
                      <a:r>
                        <a:rPr lang="pt-BR" sz="1000" b="1" strike="noStrike" spc="-52" dirty="0">
                          <a:solidFill>
                            <a:srgbClr val="000000"/>
                          </a:solidFill>
                          <a:latin typeface="Arial"/>
                        </a:rPr>
                        <a:t> </a:t>
                      </a:r>
                      <a:r>
                        <a:rPr lang="pt-BR" sz="1000" b="1" strike="noStrike" spc="-1" dirty="0">
                          <a:solidFill>
                            <a:srgbClr val="000000"/>
                          </a:solidFill>
                          <a:latin typeface="Arial"/>
                        </a:rPr>
                        <a:t>DO</a:t>
                      </a:r>
                      <a:r>
                        <a:rPr lang="pt-BR" sz="1000" b="1" strike="noStrike" spc="-26" dirty="0">
                          <a:solidFill>
                            <a:srgbClr val="000000"/>
                          </a:solidFill>
                          <a:latin typeface="Arial"/>
                        </a:rPr>
                        <a:t> </a:t>
                      </a:r>
                      <a:r>
                        <a:rPr lang="pt-BR" sz="1000" b="1" strike="noStrike" spc="-7" dirty="0" smtClean="0">
                          <a:solidFill>
                            <a:srgbClr val="000000"/>
                          </a:solidFill>
                          <a:latin typeface="Arial"/>
                        </a:rPr>
                        <a:t>INDICADOR</a:t>
                      </a:r>
                    </a:p>
                    <a:p>
                      <a:pPr marL="149760" algn="ctr">
                        <a:lnSpc>
                          <a:spcPct val="100000"/>
                        </a:lnSpc>
                      </a:pPr>
                      <a:endParaRPr lang="pt-BR" sz="10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spcBef>
                          <a:spcPts val="11"/>
                        </a:spcBef>
                      </a:pPr>
                      <a:endParaRPr lang="pt-BR" sz="1150" b="0" strike="noStrike" spc="-1" dirty="0" smtClean="0">
                        <a:solidFill>
                          <a:srgbClr val="000000"/>
                        </a:solidFill>
                        <a:latin typeface="Arial"/>
                      </a:endParaRPr>
                    </a:p>
                    <a:p>
                      <a:pPr algn="ctr">
                        <a:lnSpc>
                          <a:spcPct val="100000"/>
                        </a:lnSpc>
                        <a:spcBef>
                          <a:spcPts val="11"/>
                        </a:spcBef>
                      </a:pPr>
                      <a:r>
                        <a:rPr lang="pt-BR" sz="1000" b="1" strike="noStrike" spc="-1" dirty="0" smtClean="0">
                          <a:solidFill>
                            <a:srgbClr val="000000"/>
                          </a:solidFill>
                          <a:latin typeface="Arial"/>
                        </a:rPr>
                        <a:t>META</a:t>
                      </a:r>
                      <a:endParaRPr lang="pt-BR" sz="1000" b="1"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spcBef>
                          <a:spcPts val="11"/>
                        </a:spcBef>
                      </a:pPr>
                      <a:endParaRPr lang="pt-BR" sz="1150" b="0" strike="noStrike" spc="-1" dirty="0">
                        <a:solidFill>
                          <a:srgbClr val="000000"/>
                        </a:solidFill>
                        <a:latin typeface="Arial"/>
                      </a:endParaRPr>
                    </a:p>
                    <a:p>
                      <a:pPr marL="2520" algn="ctr">
                        <a:lnSpc>
                          <a:spcPct val="100000"/>
                        </a:lnSpc>
                      </a:pPr>
                      <a:r>
                        <a:rPr lang="pt-BR" sz="1000" b="1" strike="noStrike" spc="-7" dirty="0">
                          <a:solidFill>
                            <a:srgbClr val="000000"/>
                          </a:solidFill>
                          <a:latin typeface="Arial"/>
                        </a:rPr>
                        <a:t>INDICADOR</a:t>
                      </a:r>
                      <a:endParaRPr lang="pt-BR" sz="10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1"/>
                  </a:ext>
                </a:extLst>
              </a:tr>
              <a:tr h="2773440">
                <a:tc>
                  <a:txBody>
                    <a:bodyPr/>
                    <a:lstStyle/>
                    <a:p>
                      <a:pPr algn="ctr">
                        <a:lnSpc>
                          <a:spcPct val="100000"/>
                        </a:lnSpc>
                        <a:spcBef>
                          <a:spcPts val="45"/>
                        </a:spcBef>
                      </a:pPr>
                      <a:endParaRPr lang="pt-BR" sz="1100" b="0" strike="noStrike" spc="-1" dirty="0">
                        <a:solidFill>
                          <a:srgbClr val="000000"/>
                        </a:solidFill>
                        <a:latin typeface="Arial"/>
                      </a:endParaRPr>
                    </a:p>
                    <a:p>
                      <a:pPr algn="ctr">
                        <a:lnSpc>
                          <a:spcPct val="100000"/>
                        </a:lnSpc>
                        <a:spcBef>
                          <a:spcPts val="45"/>
                        </a:spcBef>
                      </a:pPr>
                      <a:r>
                        <a:rPr lang="pt-BR" sz="1100" b="0" strike="noStrike" spc="-1" dirty="0" smtClean="0">
                          <a:solidFill>
                            <a:srgbClr val="000000"/>
                          </a:solidFill>
                          <a:latin typeface="+mn-lt"/>
                        </a:rPr>
                        <a:t>Ineficiência na Gestão e Manutenção da Infraestrutura Tecnológica da pasta</a:t>
                      </a:r>
                      <a:endParaRPr lang="pt-BR" sz="1100" b="0" strike="noStrike" spc="-1" dirty="0">
                        <a:solidFill>
                          <a:srgbClr val="000000"/>
                        </a:solidFill>
                        <a:latin typeface="Arial"/>
                      </a:endParaRPr>
                    </a:p>
                    <a:p>
                      <a:pPr marL="320040" indent="-228600" algn="just">
                        <a:lnSpc>
                          <a:spcPct val="100000"/>
                        </a:lnSpc>
                        <a:tabLst>
                          <a:tab pos="0" algn="l"/>
                        </a:tabLst>
                      </a:pPr>
                      <a:endParaRPr lang="pt-BR" sz="11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gn="ctr">
                        <a:lnSpc>
                          <a:spcPct val="100000"/>
                        </a:lnSpc>
                        <a:spcBef>
                          <a:spcPts val="709"/>
                        </a:spcBef>
                      </a:pPr>
                      <a:r>
                        <a:rPr lang="pt-BR" sz="1000" b="0" strike="noStrike" spc="-1" dirty="0" smtClean="0">
                          <a:solidFill>
                            <a:srgbClr val="000000"/>
                          </a:solidFill>
                          <a:latin typeface="+mn-lt"/>
                        </a:rPr>
                        <a:t>(Número de Projetos/Contratos de infraestrutura de TIC em atraso) / (Número total de Projetos/Contratos de infraestrutura de TIC) * 100</a:t>
                      </a:r>
                      <a:endParaRPr lang="pt-BR" sz="10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880" algn="ctr">
                        <a:lnSpc>
                          <a:spcPct val="100000"/>
                        </a:lnSpc>
                      </a:pPr>
                      <a:r>
                        <a:rPr lang="pt-BR" sz="1000" b="0" strike="noStrike" kern="1200" spc="-1" dirty="0" smtClean="0">
                          <a:solidFill>
                            <a:srgbClr val="000000"/>
                          </a:solidFill>
                          <a:latin typeface="+mn-lt"/>
                          <a:ea typeface="+mn-ea"/>
                          <a:cs typeface="+mn-cs"/>
                        </a:rPr>
                        <a:t>menor que 20%</a:t>
                      </a:r>
                      <a:endParaRPr lang="pt-BR" sz="1000" b="0" strike="noStrike" kern="1200" spc="-1" dirty="0">
                        <a:solidFill>
                          <a:srgbClr val="000000"/>
                        </a:solidFill>
                        <a:latin typeface="+mn-lt"/>
                        <a:ea typeface="+mn-ea"/>
                        <a:cs typeface="+mn-cs"/>
                      </a:endParaRPr>
                    </a:p>
                    <a:p>
                      <a:pPr marL="92880" algn="just">
                        <a:lnSpc>
                          <a:spcPct val="100000"/>
                        </a:lnSpc>
                      </a:pPr>
                      <a:endParaRPr lang="pt-BR" sz="900" b="0" strike="noStrike" spc="-1" dirty="0">
                        <a:solidFill>
                          <a:srgbClr val="000000"/>
                        </a:solidFill>
                        <a:latin typeface="Arial"/>
                      </a:endParaRPr>
                    </a:p>
                    <a:p>
                      <a:pPr marL="92880" algn="just">
                        <a:lnSpc>
                          <a:spcPct val="100000"/>
                        </a:lnSpc>
                      </a:pPr>
                      <a:endParaRPr lang="pt-BR" sz="9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ctr">
                        <a:lnSpc>
                          <a:spcPct val="100000"/>
                        </a:lnSpc>
                      </a:pPr>
                      <a:r>
                        <a:rPr lang="pt-BR" sz="1000" b="0" strike="noStrike" kern="1200" spc="-1" dirty="0" smtClean="0">
                          <a:solidFill>
                            <a:srgbClr val="000000"/>
                          </a:solidFill>
                          <a:latin typeface="+mn-lt"/>
                          <a:ea typeface="+mn-ea"/>
                          <a:cs typeface="+mn-cs"/>
                        </a:rPr>
                        <a:t>(0 Projetos/Contratos de infraestrutura de TIC em atraso) / </a:t>
                      </a:r>
                      <a:r>
                        <a:rPr lang="pt-BR" sz="1000" b="0" strike="noStrike" kern="1200" spc="-1" smtClean="0">
                          <a:solidFill>
                            <a:srgbClr val="000000"/>
                          </a:solidFill>
                          <a:latin typeface="+mn-lt"/>
                          <a:ea typeface="+mn-ea"/>
                          <a:cs typeface="+mn-cs"/>
                        </a:rPr>
                        <a:t>(08 </a:t>
                      </a:r>
                      <a:r>
                        <a:rPr lang="pt-BR" sz="1000" b="0" strike="noStrike" kern="1200" spc="-1" dirty="0" smtClean="0">
                          <a:solidFill>
                            <a:srgbClr val="000000"/>
                          </a:solidFill>
                          <a:latin typeface="+mn-lt"/>
                          <a:ea typeface="+mn-ea"/>
                          <a:cs typeface="+mn-cs"/>
                        </a:rPr>
                        <a:t>Projetos/Contratos de infraestrutura de TIC) * 100 = 0%</a:t>
                      </a:r>
                    </a:p>
                    <a:p>
                      <a:pPr algn="ctr">
                        <a:lnSpc>
                          <a:spcPct val="100000"/>
                        </a:lnSpc>
                      </a:pPr>
                      <a:r>
                        <a:rPr lang="pt-BR" sz="1000" b="0" strike="noStrike" kern="1200" spc="-1" dirty="0" smtClean="0">
                          <a:solidFill>
                            <a:srgbClr val="000000"/>
                          </a:solidFill>
                          <a:latin typeface="+mn-lt"/>
                          <a:ea typeface="+mn-ea"/>
                          <a:cs typeface="+mn-cs"/>
                        </a:rPr>
                        <a:t>Resultado = 0% de Projetos/Contratos em atraso</a:t>
                      </a:r>
                      <a:endParaRPr lang="pt-BR" sz="1000" b="0" strike="noStrike" kern="1200" spc="-1" dirty="0">
                        <a:solidFill>
                          <a:srgbClr val="000000"/>
                        </a:solidFill>
                        <a:latin typeface="+mn-lt"/>
                        <a:ea typeface="+mn-ea"/>
                        <a:cs typeface="+mn-cs"/>
                      </a:endParaRPr>
                    </a:p>
                    <a:p>
                      <a:pPr algn="ctr">
                        <a:lnSpc>
                          <a:spcPct val="100000"/>
                        </a:lnSpc>
                      </a:pPr>
                      <a:endParaRPr lang="pt-BR" sz="1000" b="0" strike="noStrike" spc="-1" dirty="0">
                        <a:solidFill>
                          <a:srgbClr val="000000"/>
                        </a:solidFill>
                        <a:latin typeface="Arial"/>
                      </a:endParaRPr>
                    </a:p>
                    <a:p>
                      <a:pPr algn="ctr">
                        <a:lnSpc>
                          <a:spcPct val="100000"/>
                        </a:lnSpc>
                      </a:pPr>
                      <a:r>
                        <a:rPr lang="pt-BR" sz="1000" b="1" strike="noStrike" spc="-1" dirty="0">
                          <a:solidFill>
                            <a:srgbClr val="000000"/>
                          </a:solidFill>
                          <a:latin typeface="Calibri"/>
                          <a:ea typeface="Microsoft YaHei"/>
                        </a:rPr>
                        <a:t> </a:t>
                      </a:r>
                      <a:endParaRPr lang="pt-BR" sz="10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 xmlns:a16="http://schemas.microsoft.com/office/drawing/2014/main" val="10002"/>
                  </a:ext>
                </a:extLst>
              </a:tr>
            </a:tbl>
          </a:graphicData>
        </a:graphic>
      </p:graphicFrame>
      <p:sp>
        <p:nvSpPr>
          <p:cNvPr id="228" name="object 5"/>
          <p:cNvSpPr/>
          <p:nvPr/>
        </p:nvSpPr>
        <p:spPr>
          <a:xfrm>
            <a:off x="3483000" y="3820680"/>
            <a:ext cx="35280" cy="142200"/>
          </a:xfrm>
          <a:custGeom>
            <a:avLst/>
            <a:gdLst>
              <a:gd name="textAreaLeft" fmla="*/ 0 w 35280"/>
              <a:gd name="textAreaRight" fmla="*/ 36720 w 35280"/>
              <a:gd name="textAreaTop" fmla="*/ 0 h 142200"/>
              <a:gd name="textAreaBottom" fmla="*/ 143640 h 14220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pt-BR" sz="1800" b="0" strike="noStrike" spc="-1">
              <a:solidFill>
                <a:srgbClr val="000000"/>
              </a:solidFill>
              <a:latin typeface="Calibri"/>
              <a:ea typeface="DejaVu Sans"/>
            </a:endParaRPr>
          </a:p>
        </p:txBody>
      </p:sp>
      <p:sp>
        <p:nvSpPr>
          <p:cNvPr id="229" name="object 6"/>
          <p:cNvSpPr/>
          <p:nvPr/>
        </p:nvSpPr>
        <p:spPr>
          <a:xfrm>
            <a:off x="1392480" y="87120"/>
            <a:ext cx="7360560" cy="289722"/>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defTabSz="914400">
              <a:lnSpc>
                <a:spcPct val="100000"/>
              </a:lnSpc>
              <a:spcBef>
                <a:spcPts val="99"/>
              </a:spcBef>
            </a:pPr>
            <a:r>
              <a:rPr lang="pt-BR" sz="1800" b="1" strike="noStrike" spc="-12" dirty="0" smtClean="0">
                <a:solidFill>
                  <a:srgbClr val="000000"/>
                </a:solidFill>
                <a:latin typeface="Calibri"/>
                <a:ea typeface="DejaVu Sans"/>
              </a:rPr>
              <a:t>(GEIS/SEDS</a:t>
            </a:r>
            <a:r>
              <a:rPr lang="pt-BR" sz="1800" b="1" strike="noStrike" spc="-12" dirty="0">
                <a:solidFill>
                  <a:srgbClr val="000000"/>
                </a:solidFill>
                <a:latin typeface="Calibri"/>
                <a:ea typeface="DejaVu Sans"/>
              </a:rPr>
              <a:t>)</a:t>
            </a:r>
            <a:endParaRPr lang="pt-BR" sz="1800" b="0" strike="noStrike" spc="-1" dirty="0">
              <a:solidFill>
                <a:srgbClr val="000000"/>
              </a:solidFill>
              <a:latin typeface="Arial"/>
            </a:endParaRPr>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object 2"/>
          <p:cNvSpPr/>
          <p:nvPr/>
        </p:nvSpPr>
        <p:spPr>
          <a:xfrm>
            <a:off x="3263040" y="1260000"/>
            <a:ext cx="3751920" cy="546480"/>
          </a:xfrm>
          <a:prstGeom prst="rect">
            <a:avLst/>
          </a:prstGeom>
          <a:noFill/>
          <a:ln w="0">
            <a:noFill/>
          </a:ln>
        </p:spPr>
        <p:style>
          <a:lnRef idx="0">
            <a:srgbClr val="FFFFFF"/>
          </a:lnRef>
          <a:fillRef idx="0">
            <a:srgbClr val="FFFFFF"/>
          </a:fillRef>
          <a:effectRef idx="0">
            <a:srgbClr val="FFFFFF"/>
          </a:effectRef>
          <a:fontRef idx="minor"/>
        </p:style>
        <p:txBody>
          <a:bodyPr lIns="0" tIns="13320" rIns="0" bIns="0" anchor="t">
            <a:spAutoFit/>
          </a:bodyPr>
          <a:lstStyle/>
          <a:p>
            <a:pPr marL="12700">
              <a:lnSpc>
                <a:spcPct val="100000"/>
              </a:lnSpc>
              <a:spcBef>
                <a:spcPts val="105"/>
              </a:spcBef>
            </a:pPr>
            <a:r>
              <a:rPr lang="pt-BR" sz="3500" b="1" strike="noStrike" spc="-1">
                <a:solidFill>
                  <a:srgbClr val="A4A4A4"/>
                </a:solidFill>
                <a:latin typeface="Arial" panose="020B0604020202020204"/>
                <a:ea typeface="DejaVu Sans" panose="020B0603030804020204"/>
              </a:rPr>
              <a:t>Gestão</a:t>
            </a:r>
            <a:r>
              <a:rPr lang="pt-BR" sz="3500" b="1" strike="noStrike" spc="-75">
                <a:solidFill>
                  <a:srgbClr val="A4A4A4"/>
                </a:solidFill>
                <a:latin typeface="Arial" panose="020B0604020202020204"/>
                <a:ea typeface="DejaVu Sans" panose="020B0603030804020204"/>
              </a:rPr>
              <a:t> </a:t>
            </a:r>
            <a:r>
              <a:rPr lang="pt-BR" sz="3500" b="1" strike="noStrike" spc="-1">
                <a:solidFill>
                  <a:srgbClr val="A4A4A4"/>
                </a:solidFill>
                <a:latin typeface="Arial" panose="020B0604020202020204"/>
                <a:ea typeface="DejaVu Sans" panose="020B0603030804020204"/>
              </a:rPr>
              <a:t>de</a:t>
            </a:r>
            <a:r>
              <a:rPr lang="pt-BR" sz="3500" b="1" strike="noStrike" spc="-41">
                <a:solidFill>
                  <a:srgbClr val="A4A4A4"/>
                </a:solidFill>
                <a:latin typeface="Arial" panose="020B0604020202020204"/>
                <a:ea typeface="DejaVu Sans" panose="020B0603030804020204"/>
              </a:rPr>
              <a:t> </a:t>
            </a:r>
            <a:r>
              <a:rPr lang="pt-BR" sz="3500" b="1" strike="noStrike" spc="-1">
                <a:solidFill>
                  <a:srgbClr val="A4A4A4"/>
                </a:solidFill>
                <a:latin typeface="Arial" panose="020B0604020202020204"/>
                <a:ea typeface="DejaVu Sans" panose="020B0603030804020204"/>
              </a:rPr>
              <a:t>Riscos</a:t>
            </a:r>
            <a:endParaRPr lang="pt-BR" sz="3500" b="0" strike="noStrike" spc="-1">
              <a:solidFill>
                <a:srgbClr val="000000"/>
              </a:solidFill>
              <a:latin typeface="Arial" panose="020B0604020202020204"/>
            </a:endParaRPr>
          </a:p>
        </p:txBody>
      </p:sp>
      <p:sp>
        <p:nvSpPr>
          <p:cNvPr id="85" name="object 3"/>
          <p:cNvSpPr/>
          <p:nvPr/>
        </p:nvSpPr>
        <p:spPr>
          <a:xfrm>
            <a:off x="2700000" y="2203920"/>
            <a:ext cx="4795560" cy="627186"/>
          </a:xfrm>
          <a:prstGeom prst="rect">
            <a:avLst/>
          </a:prstGeom>
          <a:noFill/>
          <a:ln w="0">
            <a:noFill/>
          </a:ln>
        </p:spPr>
        <p:style>
          <a:lnRef idx="0">
            <a:srgbClr val="FFFFFF"/>
          </a:lnRef>
          <a:fillRef idx="0">
            <a:srgbClr val="FFFFFF"/>
          </a:fillRef>
          <a:effectRef idx="0">
            <a:srgbClr val="FFFFFF"/>
          </a:effectRef>
          <a:fontRef idx="minor"/>
        </p:style>
        <p:txBody>
          <a:bodyPr lIns="0" tIns="11520" rIns="0" bIns="0" anchor="t">
            <a:spAutoFit/>
          </a:bodyPr>
          <a:lstStyle/>
          <a:p>
            <a:pPr marL="12700">
              <a:lnSpc>
                <a:spcPct val="100000"/>
              </a:lnSpc>
              <a:spcBef>
                <a:spcPts val="90"/>
              </a:spcBef>
            </a:pPr>
            <a:r>
              <a:rPr lang="pt-BR" sz="2000" b="0" strike="noStrike" spc="-12" dirty="0">
                <a:solidFill>
                  <a:srgbClr val="A4A4A4"/>
                </a:solidFill>
                <a:latin typeface="Arial MT"/>
                <a:ea typeface="DejaVu Sans" panose="020B0603030804020204"/>
              </a:rPr>
              <a:t>Relatório</a:t>
            </a:r>
            <a:r>
              <a:rPr lang="pt-BR" sz="2000" b="0" strike="noStrike" spc="-1" dirty="0">
                <a:solidFill>
                  <a:srgbClr val="A4A4A4"/>
                </a:solidFill>
                <a:latin typeface="Arial MT"/>
                <a:ea typeface="DejaVu Sans" panose="020B0603030804020204"/>
              </a:rPr>
              <a:t> </a:t>
            </a:r>
            <a:r>
              <a:rPr lang="pt-BR" sz="2000" b="0" strike="noStrike" spc="-7" dirty="0">
                <a:solidFill>
                  <a:srgbClr val="A4A4A4"/>
                </a:solidFill>
                <a:latin typeface="Arial MT"/>
                <a:ea typeface="DejaVu Sans" panose="020B0603030804020204"/>
              </a:rPr>
              <a:t>de</a:t>
            </a:r>
            <a:r>
              <a:rPr lang="pt-BR" sz="2000" b="0" strike="noStrike" spc="-1" dirty="0">
                <a:solidFill>
                  <a:srgbClr val="A4A4A4"/>
                </a:solidFill>
                <a:latin typeface="Arial MT"/>
                <a:ea typeface="DejaVu Sans" panose="020B0603030804020204"/>
              </a:rPr>
              <a:t> </a:t>
            </a:r>
            <a:r>
              <a:rPr lang="pt-BR" sz="2000" b="0" strike="noStrike" spc="-7" dirty="0">
                <a:solidFill>
                  <a:srgbClr val="A4A4A4"/>
                </a:solidFill>
                <a:latin typeface="Arial MT"/>
                <a:ea typeface="DejaVu Sans" panose="020B0603030804020204"/>
              </a:rPr>
              <a:t>Gerenciamento</a:t>
            </a:r>
            <a:r>
              <a:rPr lang="pt-BR" sz="2000" b="0" strike="noStrike" spc="-1" dirty="0">
                <a:solidFill>
                  <a:srgbClr val="A4A4A4"/>
                </a:solidFill>
                <a:latin typeface="Arial MT"/>
                <a:ea typeface="DejaVu Sans" panose="020B0603030804020204"/>
              </a:rPr>
              <a:t> 1</a:t>
            </a:r>
            <a:r>
              <a:rPr lang="pt-BR" sz="2000" b="0" strike="noStrike" spc="-7" dirty="0">
                <a:solidFill>
                  <a:srgbClr val="A4A4A4"/>
                </a:solidFill>
                <a:latin typeface="Arial MT"/>
                <a:ea typeface="DejaVu Sans" panose="020B0603030804020204"/>
              </a:rPr>
              <a:t>Q25</a:t>
            </a:r>
            <a:r>
              <a:rPr lang="pt-BR" sz="2000" b="0" strike="noStrike" spc="-46" dirty="0">
                <a:solidFill>
                  <a:srgbClr val="A4A4A4"/>
                </a:solidFill>
                <a:latin typeface="Arial MT"/>
                <a:ea typeface="DejaVu Sans" panose="020B0603030804020204"/>
              </a:rPr>
              <a:t> </a:t>
            </a:r>
            <a:r>
              <a:rPr lang="pt-BR" sz="2000" b="0" strike="noStrike" spc="-7" dirty="0" smtClean="0">
                <a:solidFill>
                  <a:srgbClr val="A4A4A4"/>
                </a:solidFill>
                <a:latin typeface="Arial MT"/>
                <a:ea typeface="DejaVu Sans" panose="020B0603030804020204"/>
              </a:rPr>
              <a:t>–</a:t>
            </a:r>
            <a:r>
              <a:rPr lang="pt-BR" sz="2000" b="0" strike="noStrike" spc="-1" dirty="0" smtClean="0">
                <a:solidFill>
                  <a:srgbClr val="A4A4A4"/>
                </a:solidFill>
                <a:latin typeface="Arial MT"/>
                <a:ea typeface="DejaVu Sans" panose="020B0603030804020204"/>
              </a:rPr>
              <a:t> </a:t>
            </a:r>
            <a:r>
              <a:rPr lang="pt-BR" sz="2000" spc="-15" dirty="0" smtClean="0">
                <a:solidFill>
                  <a:srgbClr val="A4A4A4"/>
                </a:solidFill>
                <a:latin typeface="Arial MT"/>
                <a:ea typeface="DejaVu Sans" panose="020B0603030804020204"/>
              </a:rPr>
              <a:t>Superintendência da Igualdade Racial</a:t>
            </a:r>
            <a:endParaRPr lang="pt-BR" sz="2000" b="0" strike="noStrike" spc="-1" dirty="0">
              <a:solidFill>
                <a:srgbClr val="000000"/>
              </a:solidFill>
              <a:latin typeface="Arial" panose="020B0604020202020204"/>
            </a:endParaRPr>
          </a:p>
        </p:txBody>
      </p:sp>
      <p:pic>
        <p:nvPicPr>
          <p:cNvPr id="86" name="Imagem 6"/>
          <p:cNvPicPr/>
          <p:nvPr/>
        </p:nvPicPr>
        <p:blipFill>
          <a:blip r:embed="rId2" cstate="print"/>
          <a:stretch>
            <a:fillRect/>
          </a:stretch>
        </p:blipFill>
        <p:spPr>
          <a:xfrm>
            <a:off x="3240000" y="3611520"/>
            <a:ext cx="3499920" cy="703440"/>
          </a:xfrm>
          <a:prstGeom prst="rect">
            <a:avLst/>
          </a:prstGeom>
          <a:ln w="0">
            <a:noFill/>
          </a:ln>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object 2"/>
          <p:cNvSpPr/>
          <p:nvPr/>
        </p:nvSpPr>
        <p:spPr>
          <a:xfrm>
            <a:off x="3146760" y="1629720"/>
            <a:ext cx="3757320" cy="546480"/>
          </a:xfrm>
          <a:prstGeom prst="rect">
            <a:avLst/>
          </a:prstGeom>
          <a:noFill/>
          <a:ln w="0">
            <a:noFill/>
          </a:ln>
        </p:spPr>
        <p:style>
          <a:lnRef idx="0">
            <a:scrgbClr r="0" g="0" b="0"/>
          </a:lnRef>
          <a:fillRef idx="0">
            <a:scrgbClr r="0" g="0" b="0"/>
          </a:fillRef>
          <a:effectRef idx="0">
            <a:scrgbClr r="0" g="0" b="0"/>
          </a:effectRef>
          <a:fontRef idx="minor"/>
        </p:style>
        <p:txBody>
          <a:bodyPr lIns="0" tIns="13320" rIns="0" bIns="0" anchor="t">
            <a:spAutoFit/>
          </a:bodyPr>
          <a:lstStyle/>
          <a:p>
            <a:pPr marL="12600" defTabSz="914400">
              <a:lnSpc>
                <a:spcPct val="100000"/>
              </a:lnSpc>
              <a:spcBef>
                <a:spcPts val="105"/>
              </a:spcBef>
            </a:pPr>
            <a:r>
              <a:rPr lang="pt-BR" sz="3500" b="1" u="none" strike="noStrike">
                <a:solidFill>
                  <a:srgbClr val="000000"/>
                </a:solidFill>
                <a:effectLst/>
                <a:uFillTx/>
                <a:latin typeface="Arial"/>
                <a:ea typeface="DejaVu Sans"/>
              </a:rPr>
              <a:t>Gestão</a:t>
            </a:r>
            <a:r>
              <a:rPr lang="pt-BR" sz="3500" b="1" u="none" strike="noStrike" spc="-74">
                <a:solidFill>
                  <a:srgbClr val="000000"/>
                </a:solidFill>
                <a:effectLst/>
                <a:uFillTx/>
                <a:latin typeface="Arial"/>
                <a:ea typeface="DejaVu Sans"/>
              </a:rPr>
              <a:t> </a:t>
            </a:r>
            <a:r>
              <a:rPr lang="pt-BR" sz="3500" b="1" u="none" strike="noStrike">
                <a:solidFill>
                  <a:srgbClr val="000000"/>
                </a:solidFill>
                <a:effectLst/>
                <a:uFillTx/>
                <a:latin typeface="Arial"/>
                <a:ea typeface="DejaVu Sans"/>
              </a:rPr>
              <a:t>de</a:t>
            </a:r>
            <a:r>
              <a:rPr lang="pt-BR" sz="3500" b="1" u="none" strike="noStrike" spc="-40">
                <a:solidFill>
                  <a:srgbClr val="000000"/>
                </a:solidFill>
                <a:effectLst/>
                <a:uFillTx/>
                <a:latin typeface="Arial"/>
                <a:ea typeface="DejaVu Sans"/>
              </a:rPr>
              <a:t> </a:t>
            </a:r>
            <a:r>
              <a:rPr lang="pt-BR" sz="3500" b="1" u="none" strike="noStrike">
                <a:solidFill>
                  <a:srgbClr val="000000"/>
                </a:solidFill>
                <a:effectLst/>
                <a:uFillTx/>
                <a:latin typeface="Arial"/>
                <a:ea typeface="DejaVu Sans"/>
              </a:rPr>
              <a:t>Riscos</a:t>
            </a:r>
            <a:endParaRPr lang="pt-BR" sz="3500" b="0" u="none" strike="noStrike">
              <a:solidFill>
                <a:srgbClr val="000000"/>
              </a:solidFill>
              <a:effectLst/>
              <a:uFillTx/>
              <a:latin typeface="Arial"/>
            </a:endParaRPr>
          </a:p>
        </p:txBody>
      </p:sp>
      <p:sp>
        <p:nvSpPr>
          <p:cNvPr id="167" name="object 3"/>
          <p:cNvSpPr/>
          <p:nvPr/>
        </p:nvSpPr>
        <p:spPr>
          <a:xfrm>
            <a:off x="2368440" y="2498760"/>
            <a:ext cx="5286240" cy="925920"/>
          </a:xfrm>
          <a:prstGeom prst="rect">
            <a:avLst/>
          </a:prstGeom>
          <a:noFill/>
          <a:ln w="0">
            <a:noFill/>
          </a:ln>
        </p:spPr>
        <p:style>
          <a:lnRef idx="0">
            <a:scrgbClr r="0" g="0" b="0"/>
          </a:lnRef>
          <a:fillRef idx="0">
            <a:scrgbClr r="0" g="0" b="0"/>
          </a:fillRef>
          <a:effectRef idx="0">
            <a:scrgbClr r="0" g="0" b="0"/>
          </a:effectRef>
          <a:fontRef idx="minor"/>
        </p:style>
        <p:txBody>
          <a:bodyPr lIns="0" tIns="11520" rIns="0" bIns="0" anchor="t">
            <a:spAutoFit/>
          </a:bodyPr>
          <a:lstStyle/>
          <a:p>
            <a:pPr marL="12600" algn="ctr" defTabSz="914400">
              <a:lnSpc>
                <a:spcPct val="100000"/>
              </a:lnSpc>
              <a:spcBef>
                <a:spcPts val="91"/>
              </a:spcBef>
            </a:pPr>
            <a:r>
              <a:rPr lang="pt-BR" sz="2000" b="0" u="none" strike="noStrike" spc="-11">
                <a:solidFill>
                  <a:srgbClr val="000000"/>
                </a:solidFill>
                <a:effectLst/>
                <a:uFillTx/>
                <a:latin typeface="Arial MT"/>
                <a:ea typeface="DejaVu Sans"/>
              </a:rPr>
              <a:t>Relatório</a:t>
            </a:r>
            <a:r>
              <a:rPr lang="pt-BR" sz="2000" b="0" u="none" strike="noStrike" spc="40">
                <a:solidFill>
                  <a:srgbClr val="000000"/>
                </a:solidFill>
                <a:effectLst/>
                <a:uFillTx/>
                <a:latin typeface="Arial MT"/>
                <a:ea typeface="DejaVu Sans"/>
              </a:rPr>
              <a:t> </a:t>
            </a:r>
            <a:r>
              <a:rPr lang="pt-BR" sz="2000" b="0" u="none" strike="noStrike" spc="-6">
                <a:solidFill>
                  <a:srgbClr val="000000"/>
                </a:solidFill>
                <a:effectLst/>
                <a:uFillTx/>
                <a:latin typeface="Arial MT"/>
                <a:ea typeface="DejaVu Sans"/>
              </a:rPr>
              <a:t>de</a:t>
            </a:r>
            <a:r>
              <a:rPr lang="pt-BR" sz="2000" b="0" u="none" strike="noStrike">
                <a:solidFill>
                  <a:srgbClr val="000000"/>
                </a:solidFill>
                <a:effectLst/>
                <a:uFillTx/>
                <a:latin typeface="Arial MT"/>
                <a:ea typeface="DejaVu Sans"/>
              </a:rPr>
              <a:t> </a:t>
            </a:r>
            <a:r>
              <a:rPr lang="pt-BR" sz="2000" b="0" u="none" strike="noStrike" spc="-6">
                <a:solidFill>
                  <a:srgbClr val="000000"/>
                </a:solidFill>
                <a:effectLst/>
                <a:uFillTx/>
                <a:latin typeface="Arial MT"/>
                <a:ea typeface="DejaVu Sans"/>
              </a:rPr>
              <a:t>Gerenciamento</a:t>
            </a:r>
            <a:r>
              <a:rPr lang="pt-BR" sz="2000" b="0" u="none" strike="noStrike" spc="14">
                <a:solidFill>
                  <a:srgbClr val="000000"/>
                </a:solidFill>
                <a:effectLst/>
                <a:uFillTx/>
                <a:latin typeface="Arial MT"/>
                <a:ea typeface="DejaVu Sans"/>
              </a:rPr>
              <a:t> 1</a:t>
            </a:r>
            <a:r>
              <a:rPr lang="pt-BR" sz="2000" b="0" u="none" strike="noStrike" spc="-6">
                <a:solidFill>
                  <a:srgbClr val="000000"/>
                </a:solidFill>
                <a:effectLst/>
                <a:uFillTx/>
                <a:latin typeface="Arial MT"/>
                <a:ea typeface="DejaVu Sans"/>
              </a:rPr>
              <a:t>Q25</a:t>
            </a:r>
            <a:r>
              <a:rPr lang="pt-BR" sz="2000" b="0" u="none" strike="noStrike" spc="-45">
                <a:solidFill>
                  <a:srgbClr val="000000"/>
                </a:solidFill>
                <a:effectLst/>
                <a:uFillTx/>
                <a:latin typeface="Arial MT"/>
                <a:ea typeface="DejaVu Sans"/>
              </a:rPr>
              <a:t> </a:t>
            </a:r>
            <a:r>
              <a:rPr lang="pt-BR" sz="2000" b="0" u="none" strike="noStrike" spc="-6">
                <a:solidFill>
                  <a:srgbClr val="000000"/>
                </a:solidFill>
                <a:effectLst/>
                <a:uFillTx/>
                <a:latin typeface="Arial MT"/>
                <a:ea typeface="DejaVu Sans"/>
              </a:rPr>
              <a:t>–</a:t>
            </a:r>
            <a:r>
              <a:rPr lang="pt-BR" sz="2000" b="0" u="none" strike="noStrike" spc="6">
                <a:solidFill>
                  <a:srgbClr val="000000"/>
                </a:solidFill>
                <a:effectLst/>
                <a:uFillTx/>
                <a:latin typeface="Arial MT"/>
                <a:ea typeface="DejaVu Sans"/>
              </a:rPr>
              <a:t> Gerência de Políticas de Ações Afirmativas e Promoção da Igualdade Racial - </a:t>
            </a:r>
            <a:r>
              <a:rPr lang="pt-BR" sz="2000" b="0" u="none" strike="noStrike" spc="-14">
                <a:solidFill>
                  <a:srgbClr val="000000"/>
                </a:solidFill>
                <a:effectLst/>
                <a:uFillTx/>
                <a:latin typeface="Arial MT"/>
                <a:ea typeface="DejaVu Sans"/>
              </a:rPr>
              <a:t>SEDS</a:t>
            </a:r>
            <a:endParaRPr lang="pt-BR" sz="2000" b="0" u="none" strike="noStrike">
              <a:solidFill>
                <a:srgbClr val="000000"/>
              </a:solidFill>
              <a:effectLst/>
              <a:uFillTx/>
              <a:latin typeface="Arial"/>
            </a:endParaRPr>
          </a:p>
        </p:txBody>
      </p:sp>
      <p:pic>
        <p:nvPicPr>
          <p:cNvPr id="168" name="Imagem 6"/>
          <p:cNvPicPr/>
          <p:nvPr/>
        </p:nvPicPr>
        <p:blipFill>
          <a:blip r:embed="rId2" cstate="print"/>
          <a:stretch/>
        </p:blipFill>
        <p:spPr>
          <a:xfrm>
            <a:off x="3128400" y="3870360"/>
            <a:ext cx="3504240" cy="707760"/>
          </a:xfrm>
          <a:prstGeom prst="rect">
            <a:avLst/>
          </a:prstGeom>
          <a:noFill/>
          <a:ln w="0">
            <a:noFill/>
          </a:ln>
        </p:spPr>
      </p:pic>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9" name="object 2"/>
          <p:cNvGraphicFramePr/>
          <p:nvPr/>
        </p:nvGraphicFramePr>
        <p:xfrm>
          <a:off x="1180080" y="664560"/>
          <a:ext cx="7776000" cy="2852280"/>
        </p:xfrm>
        <a:graphic>
          <a:graphicData uri="http://schemas.openxmlformats.org/drawingml/2006/table">
            <a:tbl>
              <a:tblPr/>
              <a:tblGrid>
                <a:gridCol w="2069280"/>
                <a:gridCol w="1803960"/>
                <a:gridCol w="1761480"/>
                <a:gridCol w="2141280"/>
              </a:tblGrid>
              <a:tr h="282960">
                <a:tc gridSpan="3">
                  <a:txBody>
                    <a:bodyPr/>
                    <a:lstStyle/>
                    <a:p>
                      <a:endParaRPr lang="pt-BR" sz="1000" b="0" u="none" strike="noStrike">
                        <a:solidFill>
                          <a:schemeClr val="dk1"/>
                        </a:solidFill>
                        <a:effectLst/>
                        <a:uFillTx/>
                        <a:latin typeface="Times New Roman"/>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u="none" strike="noStrike">
                        <a:solidFill>
                          <a:srgbClr val="000000"/>
                        </a:solidFill>
                        <a:effectLst/>
                        <a:uFillTx/>
                        <a:latin typeface="Arial"/>
                      </a:endParaRPr>
                    </a:p>
                  </a:txBody>
                  <a:tcPr marL="90000" marR="90000">
                    <a:lnL>
                      <a:noFill/>
                    </a:lnL>
                    <a:lnR>
                      <a:noFill/>
                    </a:lnR>
                    <a:lnT>
                      <a:noFill/>
                    </a:lnT>
                    <a:lnB>
                      <a:noFill/>
                    </a:lnB>
                    <a:solidFill>
                      <a:srgbClr val="729FCF"/>
                    </a:solidFill>
                  </a:tcPr>
                </a:tc>
                <a:tc hMerge="1">
                  <a:txBody>
                    <a:bodyPr/>
                    <a:lstStyle/>
                    <a:p>
                      <a:endParaRPr lang="pt-BR" sz="1800" b="0" u="none" strike="noStrike">
                        <a:solidFill>
                          <a:srgbClr val="000000"/>
                        </a:solidFill>
                        <a:effectLst/>
                        <a:uFillTx/>
                        <a:latin typeface="Arial"/>
                      </a:endParaRPr>
                    </a:p>
                  </a:txBody>
                  <a:tcPr marL="90000" marR="90000">
                    <a:lnL>
                      <a:noFill/>
                    </a:lnL>
                    <a:lnR>
                      <a:noFill/>
                    </a:lnR>
                    <a:lnT>
                      <a:noFill/>
                    </a:lnT>
                    <a:lnB>
                      <a:noFill/>
                    </a:lnB>
                    <a:solidFill>
                      <a:srgbClr val="729FCF"/>
                    </a:solidFill>
                  </a:tcPr>
                </a:tc>
                <a:tc>
                  <a:txBody>
                    <a:bodyPr/>
                    <a:lstStyle/>
                    <a:p>
                      <a:pPr algn="ctr">
                        <a:lnSpc>
                          <a:spcPct val="100000"/>
                        </a:lnSpc>
                      </a:pPr>
                      <a:r>
                        <a:rPr lang="pt-BR" sz="1800" b="1" u="none" strike="noStrike">
                          <a:solidFill>
                            <a:srgbClr val="000000"/>
                          </a:solidFill>
                          <a:effectLst/>
                          <a:highlight>
                            <a:srgbClr val="FFFF00"/>
                          </a:highlight>
                          <a:uFillTx/>
                          <a:latin typeface="Arial"/>
                        </a:rPr>
                        <a:t>1Q25</a:t>
                      </a:r>
                      <a:endParaRPr lang="pt-BR" sz="1800" b="0" u="none" strike="noStrike">
                        <a:solidFill>
                          <a:srgbClr val="000000"/>
                        </a:solidFill>
                        <a:effectLst/>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873000">
                <a:tc>
                  <a:txBody>
                    <a:bodyPr/>
                    <a:lstStyle/>
                    <a:p>
                      <a:pPr algn="ctr">
                        <a:lnSpc>
                          <a:spcPct val="100000"/>
                        </a:lnSpc>
                      </a:pPr>
                      <a:endParaRPr lang="pt-BR" sz="1700" b="0" u="none" strike="noStrike">
                        <a:solidFill>
                          <a:srgbClr val="000000"/>
                        </a:solidFill>
                        <a:effectLst/>
                        <a:uFillTx/>
                        <a:latin typeface="Arial"/>
                      </a:endParaRPr>
                    </a:p>
                    <a:p>
                      <a:pPr algn="ctr">
                        <a:lnSpc>
                          <a:spcPct val="100000"/>
                        </a:lnSpc>
                      </a:pPr>
                      <a:r>
                        <a:rPr lang="pt-BR" sz="1700" b="0" u="none" strike="noStrike">
                          <a:solidFill>
                            <a:srgbClr val="000000"/>
                          </a:solidFill>
                          <a:effectLst/>
                          <a:uFillTx/>
                          <a:latin typeface="Arial"/>
                        </a:rPr>
                        <a:t>RISCO</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700" b="0" u="none" strike="noStrike">
                        <a:solidFill>
                          <a:srgbClr val="000000"/>
                        </a:solidFill>
                        <a:effectLst/>
                        <a:uFillTx/>
                        <a:latin typeface="Arial"/>
                      </a:endParaRPr>
                    </a:p>
                    <a:p>
                      <a:pPr algn="ctr">
                        <a:lnSpc>
                          <a:spcPct val="100000"/>
                        </a:lnSpc>
                      </a:pPr>
                      <a:r>
                        <a:rPr lang="pt-BR" sz="1700" b="0" u="none" strike="noStrike">
                          <a:solidFill>
                            <a:srgbClr val="000000"/>
                          </a:solidFill>
                          <a:effectLst/>
                          <a:uFillTx/>
                          <a:latin typeface="Arial"/>
                        </a:rPr>
                        <a:t>DESCRIÇÃO DO 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700" b="0" u="none" strike="noStrike">
                        <a:solidFill>
                          <a:srgbClr val="000000"/>
                        </a:solidFill>
                        <a:effectLst/>
                        <a:uFillTx/>
                        <a:latin typeface="Arial"/>
                      </a:endParaRPr>
                    </a:p>
                    <a:p>
                      <a:pPr algn="ctr">
                        <a:lnSpc>
                          <a:spcPct val="100000"/>
                        </a:lnSpc>
                      </a:pPr>
                      <a:r>
                        <a:rPr lang="pt-BR" sz="1700" b="0" u="none" strike="noStrike">
                          <a:solidFill>
                            <a:srgbClr val="000000"/>
                          </a:solidFill>
                          <a:effectLst/>
                          <a:uFillTx/>
                          <a:latin typeface="Arial"/>
                        </a:rPr>
                        <a:t>META</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700" b="0" u="none" strike="noStrike">
                        <a:solidFill>
                          <a:srgbClr val="000000"/>
                        </a:solidFill>
                        <a:effectLst/>
                        <a:uFillTx/>
                        <a:latin typeface="Arial"/>
                      </a:endParaRPr>
                    </a:p>
                    <a:p>
                      <a:pPr algn="ctr">
                        <a:lnSpc>
                          <a:spcPct val="100000"/>
                        </a:lnSpc>
                      </a:pPr>
                      <a:r>
                        <a:rPr lang="pt-BR" sz="1700" b="0" u="none" strike="noStrike">
                          <a:solidFill>
                            <a:srgbClr val="000000"/>
                          </a:solidFill>
                          <a:effectLst/>
                          <a:uFillTx/>
                          <a:latin typeface="Arial"/>
                        </a:rPr>
                        <a:t>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1613520">
                <a:tc>
                  <a:txBody>
                    <a:bodyPr/>
                    <a:lstStyle/>
                    <a:p>
                      <a:pPr marL="216000" indent="-216000">
                        <a:lnSpc>
                          <a:spcPct val="100000"/>
                        </a:lnSpc>
                        <a:buClr>
                          <a:srgbClr val="000000"/>
                        </a:buClr>
                        <a:buFont typeface="OpenSymbol"/>
                        <a:buAutoNum type="arabicParenR"/>
                      </a:pPr>
                      <a:r>
                        <a:rPr lang="pt-BR" sz="1200" b="0" u="none" strike="noStrike">
                          <a:solidFill>
                            <a:srgbClr val="000000"/>
                          </a:solidFill>
                          <a:effectLst/>
                          <a:uFillTx/>
                          <a:latin typeface="Arial"/>
                        </a:rPr>
                        <a:t>Desconhecimento dos municípios sobre o SINAPIR ( Sistema Nacional de Promoção da Igualdade Racial)</a:t>
                      </a: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r>
                        <a:rPr lang="pt-BR" sz="1200" b="0" u="none" strike="noStrike">
                          <a:solidFill>
                            <a:srgbClr val="000000"/>
                          </a:solidFill>
                          <a:effectLst/>
                          <a:uFillTx/>
                          <a:latin typeface="Arial"/>
                        </a:rPr>
                        <a:t>Indicador 1 = Número de municípios adesos ao SINAPIR </a:t>
                      </a:r>
                    </a:p>
                    <a:p>
                      <a:pPr>
                        <a:lnSpc>
                          <a:spcPct val="100000"/>
                        </a:lnSpc>
                      </a:pPr>
                      <a:endParaRPr lang="pt-BR" sz="1200" b="0" u="none" strike="noStrike">
                        <a:solidFill>
                          <a:srgbClr val="000000"/>
                        </a:solidFill>
                        <a:effectLst/>
                        <a:uFillTx/>
                        <a:latin typeface="Arial"/>
                      </a:endParaRPr>
                    </a:p>
                    <a:p>
                      <a:pPr>
                        <a:lnSpc>
                          <a:spcPct val="100000"/>
                        </a:lnSpc>
                      </a:pPr>
                      <a:endParaRPr lang="pt-BR" sz="1200" b="0" u="none" strike="noStrike">
                        <a:solidFill>
                          <a:srgbClr val="000000"/>
                        </a:solidFill>
                        <a:effectLst/>
                        <a:uFillTx/>
                        <a:latin typeface="Arial"/>
                      </a:endParaRP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r>
                        <a:rPr lang="pt-BR" sz="1200" b="0" u="none" strike="noStrike">
                          <a:solidFill>
                            <a:srgbClr val="000000"/>
                          </a:solidFill>
                          <a:effectLst/>
                          <a:uFillTx/>
                          <a:latin typeface="Arial"/>
                        </a:rPr>
                        <a:t>Meta 1 = Atingir 20 municípios adesos ao SINAPIR em Goiás no período de 01 (um) ano</a:t>
                      </a:r>
                    </a:p>
                    <a:p>
                      <a:pPr>
                        <a:lnSpc>
                          <a:spcPct val="100000"/>
                        </a:lnSpc>
                      </a:pPr>
                      <a:endParaRPr lang="pt-BR" sz="1200" b="0" u="none" strike="noStrike">
                        <a:solidFill>
                          <a:srgbClr val="000000"/>
                        </a:solidFill>
                        <a:effectLst/>
                        <a:uFillTx/>
                        <a:latin typeface="Arial"/>
                      </a:endParaRPr>
                    </a:p>
                    <a:p>
                      <a:pPr>
                        <a:lnSpc>
                          <a:spcPct val="100000"/>
                        </a:lnSpc>
                      </a:pPr>
                      <a:endParaRPr lang="pt-BR" sz="1200" b="0" u="none" strike="noStrike">
                        <a:solidFill>
                          <a:srgbClr val="000000"/>
                        </a:solidFill>
                        <a:effectLst/>
                        <a:uFillTx/>
                        <a:latin typeface="Arial"/>
                      </a:endParaRP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endParaRPr lang="pt-BR" sz="1200" b="0" u="none" strike="noStrike">
                        <a:solidFill>
                          <a:srgbClr val="000000"/>
                        </a:solidFill>
                        <a:effectLst/>
                        <a:uFillTx/>
                        <a:latin typeface="Arial"/>
                      </a:endParaRPr>
                    </a:p>
                    <a:p>
                      <a:pPr>
                        <a:lnSpc>
                          <a:spcPct val="100000"/>
                        </a:lnSpc>
                      </a:pPr>
                      <a:r>
                        <a:rPr lang="pt-BR" sz="1200" b="0" u="none" strike="noStrike">
                          <a:solidFill>
                            <a:srgbClr val="000000"/>
                          </a:solidFill>
                          <a:effectLst/>
                          <a:uFillTx/>
                          <a:latin typeface="Arial"/>
                        </a:rPr>
                        <a:t>Resultado do Indicador 1 = 14 municípios adesos ao SINAPIR </a:t>
                      </a:r>
                    </a:p>
                    <a:p>
                      <a:pPr>
                        <a:lnSpc>
                          <a:spcPct val="100000"/>
                        </a:lnSpc>
                      </a:pPr>
                      <a:endParaRPr lang="pt-BR" sz="1200" b="0" u="none" strike="noStrike">
                        <a:solidFill>
                          <a:srgbClr val="000000"/>
                        </a:solidFill>
                        <a:effectLst/>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170" name="object 6"/>
          <p:cNvSpPr/>
          <p:nvPr/>
        </p:nvSpPr>
        <p:spPr>
          <a:xfrm>
            <a:off x="4823640" y="-953640"/>
            <a:ext cx="1872000" cy="2901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defTabSz="914400">
              <a:lnSpc>
                <a:spcPct val="100000"/>
              </a:lnSpc>
              <a:spcBef>
                <a:spcPts val="99"/>
              </a:spcBef>
            </a:pPr>
            <a:endParaRPr lang="pt-BR" sz="1800" b="0" u="none" strike="noStrike">
              <a:solidFill>
                <a:srgbClr val="000000"/>
              </a:solidFill>
              <a:effectLst/>
              <a:uFillTx/>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3" name="object 1"/>
          <p:cNvGraphicFramePr/>
          <p:nvPr/>
        </p:nvGraphicFramePr>
        <p:xfrm>
          <a:off x="1223280" y="270720"/>
          <a:ext cx="7776000" cy="2976120"/>
        </p:xfrm>
        <a:graphic>
          <a:graphicData uri="http://schemas.openxmlformats.org/drawingml/2006/table">
            <a:tbl>
              <a:tblPr/>
              <a:tblGrid>
                <a:gridCol w="2069280"/>
                <a:gridCol w="1803960"/>
                <a:gridCol w="1761480"/>
                <a:gridCol w="2141280"/>
              </a:tblGrid>
              <a:tr h="282960">
                <a:tc gridSpan="3">
                  <a:txBody>
                    <a:bodyPr/>
                    <a:lstStyle/>
                    <a:p>
                      <a:endParaRPr lang="pt-BR" sz="1000" b="0" u="none" strike="noStrike">
                        <a:solidFill>
                          <a:schemeClr val="dk1"/>
                        </a:solidFill>
                        <a:effectLst/>
                        <a:uFillTx/>
                        <a:latin typeface="Times New Roman"/>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u="none" strike="noStrike">
                        <a:solidFill>
                          <a:srgbClr val="000000"/>
                        </a:solidFill>
                        <a:effectLst/>
                        <a:uFillTx/>
                        <a:latin typeface="Arial"/>
                      </a:endParaRPr>
                    </a:p>
                  </a:txBody>
                  <a:tcPr marL="90000" marR="90000">
                    <a:lnL>
                      <a:noFill/>
                    </a:lnL>
                    <a:lnR>
                      <a:noFill/>
                    </a:lnR>
                    <a:lnT>
                      <a:noFill/>
                    </a:lnT>
                    <a:lnB>
                      <a:noFill/>
                    </a:lnB>
                    <a:solidFill>
                      <a:srgbClr val="729FCF"/>
                    </a:solidFill>
                  </a:tcPr>
                </a:tc>
                <a:tc hMerge="1">
                  <a:txBody>
                    <a:bodyPr/>
                    <a:lstStyle/>
                    <a:p>
                      <a:endParaRPr lang="pt-BR" sz="1800" b="0" u="none" strike="noStrike">
                        <a:solidFill>
                          <a:srgbClr val="000000"/>
                        </a:solidFill>
                        <a:effectLst/>
                        <a:uFillTx/>
                        <a:latin typeface="Arial"/>
                      </a:endParaRPr>
                    </a:p>
                  </a:txBody>
                  <a:tcPr marL="90000" marR="90000">
                    <a:lnL>
                      <a:noFill/>
                    </a:lnL>
                    <a:lnR>
                      <a:noFill/>
                    </a:lnR>
                    <a:lnT>
                      <a:noFill/>
                    </a:lnT>
                    <a:lnB>
                      <a:noFill/>
                    </a:lnB>
                    <a:solidFill>
                      <a:srgbClr val="729FCF"/>
                    </a:solidFill>
                  </a:tcPr>
                </a:tc>
                <a:tc>
                  <a:txBody>
                    <a:bodyPr/>
                    <a:lstStyle/>
                    <a:p>
                      <a:pPr algn="ctr">
                        <a:lnSpc>
                          <a:spcPct val="100000"/>
                        </a:lnSpc>
                      </a:pPr>
                      <a:r>
                        <a:rPr lang="pt-BR" sz="1800" b="1" u="none" strike="noStrike">
                          <a:solidFill>
                            <a:srgbClr val="000000"/>
                          </a:solidFill>
                          <a:effectLst/>
                          <a:highlight>
                            <a:srgbClr val="FFFF00"/>
                          </a:highlight>
                          <a:uFillTx/>
                          <a:latin typeface="Arial"/>
                        </a:rPr>
                        <a:t>1Q25</a:t>
                      </a:r>
                      <a:endParaRPr lang="pt-BR" sz="1800" b="0" u="none" strike="noStrike">
                        <a:solidFill>
                          <a:srgbClr val="000000"/>
                        </a:solidFill>
                        <a:effectLst/>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873000">
                <a:tc>
                  <a:txBody>
                    <a:bodyPr/>
                    <a:lstStyle/>
                    <a:p>
                      <a:pPr algn="ctr">
                        <a:lnSpc>
                          <a:spcPct val="100000"/>
                        </a:lnSpc>
                      </a:pPr>
                      <a:endParaRPr lang="pt-BR" sz="1700" b="0" u="none" strike="noStrike">
                        <a:solidFill>
                          <a:srgbClr val="000000"/>
                        </a:solidFill>
                        <a:effectLst/>
                        <a:uFillTx/>
                        <a:latin typeface="Arial"/>
                      </a:endParaRPr>
                    </a:p>
                    <a:p>
                      <a:pPr algn="ctr">
                        <a:lnSpc>
                          <a:spcPct val="100000"/>
                        </a:lnSpc>
                      </a:pPr>
                      <a:r>
                        <a:rPr lang="pt-BR" sz="1700" b="0" u="none" strike="noStrike">
                          <a:solidFill>
                            <a:srgbClr val="000000"/>
                          </a:solidFill>
                          <a:effectLst/>
                          <a:uFillTx/>
                          <a:latin typeface="Arial"/>
                        </a:rPr>
                        <a:t>RISCO</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700" b="0" u="none" strike="noStrike">
                        <a:solidFill>
                          <a:srgbClr val="000000"/>
                        </a:solidFill>
                        <a:effectLst/>
                        <a:uFillTx/>
                        <a:latin typeface="Arial"/>
                      </a:endParaRPr>
                    </a:p>
                    <a:p>
                      <a:pPr algn="ctr">
                        <a:lnSpc>
                          <a:spcPct val="100000"/>
                        </a:lnSpc>
                      </a:pPr>
                      <a:r>
                        <a:rPr lang="pt-BR" sz="1700" b="0" u="none" strike="noStrike">
                          <a:solidFill>
                            <a:srgbClr val="000000"/>
                          </a:solidFill>
                          <a:effectLst/>
                          <a:uFillTx/>
                          <a:latin typeface="Arial"/>
                        </a:rPr>
                        <a:t>DESCRIÇÃO DO 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700" b="0" u="none" strike="noStrike">
                        <a:solidFill>
                          <a:srgbClr val="000000"/>
                        </a:solidFill>
                        <a:effectLst/>
                        <a:uFillTx/>
                        <a:latin typeface="Arial"/>
                      </a:endParaRPr>
                    </a:p>
                    <a:p>
                      <a:pPr algn="ctr">
                        <a:lnSpc>
                          <a:spcPct val="100000"/>
                        </a:lnSpc>
                      </a:pPr>
                      <a:r>
                        <a:rPr lang="pt-BR" sz="1700" b="0" u="none" strike="noStrike">
                          <a:solidFill>
                            <a:srgbClr val="000000"/>
                          </a:solidFill>
                          <a:effectLst/>
                          <a:uFillTx/>
                          <a:latin typeface="Arial"/>
                        </a:rPr>
                        <a:t>META</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700" b="0" u="none" strike="noStrike">
                        <a:solidFill>
                          <a:srgbClr val="000000"/>
                        </a:solidFill>
                        <a:effectLst/>
                        <a:uFillTx/>
                        <a:latin typeface="Arial"/>
                      </a:endParaRPr>
                    </a:p>
                    <a:p>
                      <a:pPr algn="ctr">
                        <a:lnSpc>
                          <a:spcPct val="100000"/>
                        </a:lnSpc>
                      </a:pPr>
                      <a:r>
                        <a:rPr lang="pt-BR" sz="1700" b="0" u="none" strike="noStrike">
                          <a:solidFill>
                            <a:srgbClr val="000000"/>
                          </a:solidFill>
                          <a:effectLst/>
                          <a:uFillTx/>
                          <a:latin typeface="Arial"/>
                        </a:rPr>
                        <a:t>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1613520">
                <a:tc>
                  <a:txBody>
                    <a:bodyPr/>
                    <a:lstStyle/>
                    <a:p>
                      <a:pPr marL="216000" indent="-216000">
                        <a:lnSpc>
                          <a:spcPct val="100000"/>
                        </a:lnSpc>
                        <a:buClr>
                          <a:srgbClr val="000000"/>
                        </a:buClr>
                        <a:buFont typeface="OpenSymbol"/>
                        <a:buAutoNum type="arabicParenR" startAt="2"/>
                      </a:pPr>
                      <a:r>
                        <a:rPr lang="pt-BR" sz="1200" b="0" u="none" strike="noStrike">
                          <a:solidFill>
                            <a:srgbClr val="000000"/>
                          </a:solidFill>
                          <a:effectLst/>
                          <a:uFillTx/>
                          <a:latin typeface="Arial"/>
                        </a:rPr>
                        <a:t>Desalinhamento dos municípios com as políticas estaduais de Promoção da Igualdade Racial</a:t>
                      </a: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r>
                        <a:rPr lang="pt-BR" sz="1200" b="0" u="none" strike="noStrike">
                          <a:solidFill>
                            <a:srgbClr val="000000"/>
                          </a:solidFill>
                          <a:effectLst/>
                          <a:uFillTx/>
                          <a:latin typeface="Arial"/>
                        </a:rPr>
                        <a:t>Indicador 2 = Número de municípios alinhados ao Pacto Goiás Sem Racismo</a:t>
                      </a:r>
                    </a:p>
                    <a:p>
                      <a:pPr>
                        <a:lnSpc>
                          <a:spcPct val="100000"/>
                        </a:lnSpc>
                      </a:pPr>
                      <a:endParaRPr lang="pt-BR" sz="1200" b="0" u="none" strike="noStrike">
                        <a:solidFill>
                          <a:srgbClr val="000000"/>
                        </a:solidFill>
                        <a:effectLst/>
                        <a:uFillTx/>
                        <a:latin typeface="Arial"/>
                      </a:endParaRPr>
                    </a:p>
                    <a:p>
                      <a:pPr>
                        <a:lnSpc>
                          <a:spcPct val="100000"/>
                        </a:lnSpc>
                      </a:pPr>
                      <a:endParaRPr lang="pt-BR" sz="1200" b="0" u="none" strike="noStrike">
                        <a:solidFill>
                          <a:srgbClr val="000000"/>
                        </a:solidFill>
                        <a:effectLst/>
                        <a:uFillTx/>
                        <a:latin typeface="Arial"/>
                      </a:endParaRPr>
                    </a:p>
                    <a:p>
                      <a:pPr>
                        <a:lnSpc>
                          <a:spcPct val="100000"/>
                        </a:lnSpc>
                      </a:pPr>
                      <a:endParaRPr lang="pt-BR" sz="1200" b="0" u="none" strike="noStrike">
                        <a:solidFill>
                          <a:srgbClr val="000000"/>
                        </a:solidFill>
                        <a:effectLst/>
                        <a:uFillTx/>
                        <a:latin typeface="Arial"/>
                      </a:endParaRP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r>
                        <a:rPr lang="pt-BR" sz="1200" b="0" u="none" strike="noStrike">
                          <a:solidFill>
                            <a:srgbClr val="000000"/>
                          </a:solidFill>
                          <a:effectLst/>
                          <a:uFillTx/>
                          <a:latin typeface="Arial"/>
                        </a:rPr>
                        <a:t>Meta 2 = Garantir que pelo menos 15 municípios implementem ações alinhadas ao Pacto Goiás Sem Racismo no período de 01 (um) ano</a:t>
                      </a:r>
                    </a:p>
                    <a:p>
                      <a:pPr>
                        <a:lnSpc>
                          <a:spcPct val="100000"/>
                        </a:lnSpc>
                      </a:pPr>
                      <a:endParaRPr lang="pt-BR" sz="1200" b="0" u="none" strike="noStrike">
                        <a:solidFill>
                          <a:srgbClr val="000000"/>
                        </a:solidFill>
                        <a:effectLst/>
                        <a:uFillTx/>
                        <a:latin typeface="Arial"/>
                      </a:endParaRP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r>
                        <a:rPr lang="pt-BR" sz="1200" b="0" u="none" strike="noStrike">
                          <a:solidFill>
                            <a:srgbClr val="000000"/>
                          </a:solidFill>
                          <a:effectLst/>
                          <a:uFillTx/>
                          <a:latin typeface="Arial"/>
                        </a:rPr>
                        <a:t>Resultado do Indicador 2 =  15 municípios com implementação efetiva de ações do Pacto Goiás Sem Racismo</a:t>
                      </a:r>
                    </a:p>
                    <a:p>
                      <a:pPr>
                        <a:lnSpc>
                          <a:spcPct val="100000"/>
                        </a:lnSpc>
                      </a:pPr>
                      <a:endParaRPr lang="pt-BR" sz="1200" b="0" u="none" strike="noStrike">
                        <a:solidFill>
                          <a:srgbClr val="000000"/>
                        </a:solidFill>
                        <a:effectLst/>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174" name="object 4"/>
          <p:cNvSpPr/>
          <p:nvPr/>
        </p:nvSpPr>
        <p:spPr>
          <a:xfrm>
            <a:off x="4823640" y="-953640"/>
            <a:ext cx="1871640" cy="28692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defTabSz="914400">
              <a:lnSpc>
                <a:spcPct val="100000"/>
              </a:lnSpc>
              <a:spcBef>
                <a:spcPts val="99"/>
              </a:spcBef>
            </a:pPr>
            <a:endParaRPr lang="pt-BR" sz="1800" b="0" u="none" strike="noStrike">
              <a:solidFill>
                <a:srgbClr val="000000"/>
              </a:solidFill>
              <a:effectLst/>
              <a:uFillTx/>
              <a:latin typeface="Arial"/>
              <a:ea typeface="DejaVu Sans"/>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2"/>
          <p:cNvSpPr/>
          <p:nvPr/>
        </p:nvSpPr>
        <p:spPr>
          <a:xfrm>
            <a:off x="3146760" y="1629720"/>
            <a:ext cx="3758040" cy="546480"/>
          </a:xfrm>
          <a:prstGeom prst="rect">
            <a:avLst/>
          </a:prstGeom>
          <a:noFill/>
          <a:ln w="0">
            <a:noFill/>
          </a:ln>
        </p:spPr>
        <p:style>
          <a:lnRef idx="0">
            <a:srgbClr val="FFFFFF"/>
          </a:lnRef>
          <a:fillRef idx="0">
            <a:srgbClr val="FFFFFF"/>
          </a:fillRef>
          <a:effectRef idx="0">
            <a:srgbClr val="FFFFFF"/>
          </a:effectRef>
          <a:fontRef idx="minor"/>
        </p:style>
        <p:txBody>
          <a:bodyPr lIns="0" tIns="13320" rIns="0" bIns="0" anchor="t">
            <a:spAutoFit/>
          </a:bodyPr>
          <a:lstStyle/>
          <a:p>
            <a:pPr marL="12700" defTabSz="914400">
              <a:lnSpc>
                <a:spcPct val="100000"/>
              </a:lnSpc>
              <a:spcBef>
                <a:spcPts val="105"/>
              </a:spcBef>
            </a:pPr>
            <a:r>
              <a:rPr lang="pt-BR" sz="3500" b="1" strike="noStrike" spc="4">
                <a:solidFill>
                  <a:srgbClr val="A4A4A4"/>
                </a:solidFill>
                <a:latin typeface="Arial" panose="020B0604020202020204"/>
              </a:rPr>
              <a:t>Gestão</a:t>
            </a:r>
            <a:r>
              <a:rPr lang="pt-BR" sz="3500" b="1" strike="noStrike" spc="-75">
                <a:solidFill>
                  <a:srgbClr val="A4A4A4"/>
                </a:solidFill>
                <a:latin typeface="Arial" panose="020B0604020202020204"/>
              </a:rPr>
              <a:t> </a:t>
            </a:r>
            <a:r>
              <a:rPr lang="pt-BR" sz="3500" b="1" strike="noStrike" spc="-1">
                <a:solidFill>
                  <a:srgbClr val="A4A4A4"/>
                </a:solidFill>
                <a:latin typeface="Arial" panose="020B0604020202020204"/>
              </a:rPr>
              <a:t>de</a:t>
            </a:r>
            <a:r>
              <a:rPr lang="pt-BR" sz="3500" b="1" strike="noStrike" spc="-41">
                <a:solidFill>
                  <a:srgbClr val="A4A4A4"/>
                </a:solidFill>
                <a:latin typeface="Arial" panose="020B0604020202020204"/>
              </a:rPr>
              <a:t> </a:t>
            </a:r>
            <a:r>
              <a:rPr lang="pt-BR" sz="3500" b="1" strike="noStrike" spc="-1">
                <a:solidFill>
                  <a:srgbClr val="A4A4A4"/>
                </a:solidFill>
                <a:latin typeface="Arial" panose="020B0604020202020204"/>
              </a:rPr>
              <a:t>Riscos</a:t>
            </a:r>
            <a:endParaRPr lang="pt-BR" sz="3500" b="0" strike="noStrike" spc="-1">
              <a:solidFill>
                <a:srgbClr val="000000"/>
              </a:solidFill>
              <a:latin typeface="Arial" panose="020B0604020202020204"/>
            </a:endParaRPr>
          </a:p>
        </p:txBody>
      </p:sp>
      <p:sp>
        <p:nvSpPr>
          <p:cNvPr id="41" name="object 3"/>
          <p:cNvSpPr/>
          <p:nvPr/>
        </p:nvSpPr>
        <p:spPr>
          <a:xfrm>
            <a:off x="2368440" y="2498760"/>
            <a:ext cx="5286960" cy="626745"/>
          </a:xfrm>
          <a:prstGeom prst="rect">
            <a:avLst/>
          </a:prstGeom>
          <a:noFill/>
          <a:ln w="0">
            <a:noFill/>
          </a:ln>
        </p:spPr>
        <p:style>
          <a:lnRef idx="0">
            <a:srgbClr val="FFFFFF"/>
          </a:lnRef>
          <a:fillRef idx="0">
            <a:srgbClr val="FFFFFF"/>
          </a:fillRef>
          <a:effectRef idx="0">
            <a:srgbClr val="FFFFFF"/>
          </a:effectRef>
          <a:fontRef idx="minor"/>
        </p:style>
        <p:txBody>
          <a:bodyPr lIns="0" tIns="11520" rIns="0" bIns="0" anchor="t">
            <a:spAutoFit/>
          </a:bodyPr>
          <a:lstStyle/>
          <a:p>
            <a:pPr marL="12700" algn="ctr" defTabSz="914400">
              <a:lnSpc>
                <a:spcPct val="100000"/>
              </a:lnSpc>
              <a:spcBef>
                <a:spcPts val="90"/>
              </a:spcBef>
            </a:pPr>
            <a:r>
              <a:rPr lang="pt-BR" sz="2000" b="0" strike="noStrike" spc="-12" dirty="0">
                <a:solidFill>
                  <a:srgbClr val="A4A4A4"/>
                </a:solidFill>
                <a:highlight>
                  <a:srgbClr val="FFFF00"/>
                </a:highlight>
                <a:latin typeface="Arial MT"/>
              </a:rPr>
              <a:t>Relatório</a:t>
            </a:r>
            <a:r>
              <a:rPr lang="pt-BR" sz="2000" b="0" strike="noStrike" spc="43" dirty="0">
                <a:solidFill>
                  <a:srgbClr val="A4A4A4"/>
                </a:solidFill>
                <a:highlight>
                  <a:srgbClr val="FFFF00"/>
                </a:highlight>
                <a:latin typeface="Arial MT"/>
              </a:rPr>
              <a:t> </a:t>
            </a:r>
            <a:r>
              <a:rPr lang="pt-BR" sz="2000" b="0" strike="noStrike" spc="-7" dirty="0">
                <a:solidFill>
                  <a:srgbClr val="A4A4A4"/>
                </a:solidFill>
                <a:highlight>
                  <a:srgbClr val="FFFF00"/>
                </a:highlight>
                <a:latin typeface="Arial MT"/>
              </a:rPr>
              <a:t>de</a:t>
            </a:r>
            <a:r>
              <a:rPr lang="pt-BR" sz="2000" b="0" strike="noStrike" spc="-1" dirty="0">
                <a:solidFill>
                  <a:srgbClr val="A4A4A4"/>
                </a:solidFill>
                <a:highlight>
                  <a:srgbClr val="FFFF00"/>
                </a:highlight>
                <a:latin typeface="Arial MT"/>
              </a:rPr>
              <a:t> </a:t>
            </a:r>
            <a:r>
              <a:rPr lang="pt-BR" sz="2000" b="0" strike="noStrike" spc="-7" dirty="0">
                <a:solidFill>
                  <a:srgbClr val="A4A4A4"/>
                </a:solidFill>
                <a:highlight>
                  <a:srgbClr val="FFFF00"/>
                </a:highlight>
                <a:latin typeface="Arial MT"/>
              </a:rPr>
              <a:t>Gerenciamento</a:t>
            </a:r>
            <a:r>
              <a:rPr lang="pt-BR" sz="2000" b="0" strike="noStrike" spc="18" dirty="0">
                <a:solidFill>
                  <a:srgbClr val="A4A4A4"/>
                </a:solidFill>
                <a:highlight>
                  <a:srgbClr val="FFFF00"/>
                </a:highlight>
                <a:latin typeface="Arial MT"/>
              </a:rPr>
              <a:t> </a:t>
            </a:r>
            <a:r>
              <a:rPr lang="pt-BR" sz="2000" spc="18" dirty="0">
                <a:solidFill>
                  <a:srgbClr val="A4A4A4"/>
                </a:solidFill>
                <a:highlight>
                  <a:srgbClr val="FFFF00"/>
                </a:highlight>
                <a:latin typeface="Arial MT"/>
              </a:rPr>
              <a:t>1</a:t>
            </a:r>
            <a:r>
              <a:rPr lang="pt-BR" sz="2000" spc="-7" dirty="0">
                <a:solidFill>
                  <a:srgbClr val="A4A4A4"/>
                </a:solidFill>
                <a:highlight>
                  <a:srgbClr val="FFFF00"/>
                </a:highlight>
                <a:latin typeface="Arial MT"/>
              </a:rPr>
              <a:t>Q25</a:t>
            </a:r>
            <a:r>
              <a:rPr lang="pt-BR" sz="2000" b="0" strike="noStrike" spc="-46" dirty="0">
                <a:solidFill>
                  <a:srgbClr val="A4A4A4"/>
                </a:solidFill>
                <a:highlight>
                  <a:srgbClr val="FFFF00"/>
                </a:highlight>
                <a:latin typeface="Arial MT"/>
              </a:rPr>
              <a:t> </a:t>
            </a:r>
            <a:r>
              <a:rPr lang="pt-BR" sz="2000" b="0" strike="noStrike" spc="-7" dirty="0">
                <a:solidFill>
                  <a:srgbClr val="A4A4A4"/>
                </a:solidFill>
                <a:highlight>
                  <a:srgbClr val="FFFF00"/>
                </a:highlight>
                <a:latin typeface="Arial MT"/>
              </a:rPr>
              <a:t>–</a:t>
            </a:r>
            <a:r>
              <a:rPr lang="pt-BR" sz="2000" b="0" strike="noStrike" spc="9" dirty="0">
                <a:solidFill>
                  <a:srgbClr val="A4A4A4"/>
                </a:solidFill>
                <a:highlight>
                  <a:srgbClr val="FFFF00"/>
                </a:highlight>
                <a:latin typeface="Arial MT"/>
              </a:rPr>
              <a:t> Gerência da Ouvidoria Setorial - </a:t>
            </a:r>
            <a:r>
              <a:rPr lang="pt-BR" sz="2000" b="0" strike="noStrike" spc="-15" dirty="0" err="1">
                <a:solidFill>
                  <a:srgbClr val="A4A4A4"/>
                </a:solidFill>
                <a:highlight>
                  <a:srgbClr val="FFFF00"/>
                </a:highlight>
                <a:latin typeface="Arial MT"/>
              </a:rPr>
              <a:t>Seds</a:t>
            </a:r>
            <a:endParaRPr lang="pt-BR" sz="2000" b="0" strike="noStrike" spc="-1" dirty="0" err="1">
              <a:solidFill>
                <a:srgbClr val="000000"/>
              </a:solidFill>
              <a:highlight>
                <a:srgbClr val="FFFF00"/>
              </a:highlight>
              <a:latin typeface="Arial" panose="020B0604020202020204"/>
            </a:endParaRPr>
          </a:p>
        </p:txBody>
      </p:sp>
      <p:pic>
        <p:nvPicPr>
          <p:cNvPr id="42" name="Imagem 6"/>
          <p:cNvPicPr/>
          <p:nvPr/>
        </p:nvPicPr>
        <p:blipFill>
          <a:blip r:embed="rId2" cstate="print"/>
          <a:stretch>
            <a:fillRect/>
          </a:stretch>
        </p:blipFill>
        <p:spPr>
          <a:xfrm>
            <a:off x="3128400" y="3870360"/>
            <a:ext cx="3504960" cy="708480"/>
          </a:xfrm>
          <a:prstGeom prst="rect">
            <a:avLst/>
          </a:prstGeom>
          <a:ln w="0">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object 2"/>
          <p:cNvGraphicFramePr/>
          <p:nvPr>
            <p:extLst>
              <p:ext uri="{D42A27DB-BD31-4B8C-83A1-F6EECF244321}">
                <p14:modId xmlns="" xmlns:p14="http://schemas.microsoft.com/office/powerpoint/2010/main" val="677923035"/>
              </p:ext>
            </p:extLst>
          </p:nvPr>
        </p:nvGraphicFramePr>
        <p:xfrm>
          <a:off x="1301760" y="374040"/>
          <a:ext cx="7543440" cy="4006025"/>
        </p:xfrm>
        <a:graphic>
          <a:graphicData uri="http://schemas.openxmlformats.org/drawingml/2006/table">
            <a:tbl>
              <a:tblPr/>
              <a:tblGrid>
                <a:gridCol w="2007235">
                  <a:extLst>
                    <a:ext uri="{9D8B030D-6E8A-4147-A177-3AD203B41FA5}">
                      <a16:colId xmlns="" xmlns:a16="http://schemas.microsoft.com/office/drawing/2014/main" val="20000"/>
                    </a:ext>
                  </a:extLst>
                </a:gridCol>
                <a:gridCol w="2302510">
                  <a:extLst>
                    <a:ext uri="{9D8B030D-6E8A-4147-A177-3AD203B41FA5}">
                      <a16:colId xmlns="" xmlns:a16="http://schemas.microsoft.com/office/drawing/2014/main" val="20001"/>
                    </a:ext>
                  </a:extLst>
                </a:gridCol>
                <a:gridCol w="1651760">
                  <a:extLst>
                    <a:ext uri="{9D8B030D-6E8A-4147-A177-3AD203B41FA5}">
                      <a16:colId xmlns="" xmlns:a16="http://schemas.microsoft.com/office/drawing/2014/main" val="20002"/>
                    </a:ext>
                  </a:extLst>
                </a:gridCol>
                <a:gridCol w="1581935">
                  <a:extLst>
                    <a:ext uri="{9D8B030D-6E8A-4147-A177-3AD203B41FA5}">
                      <a16:colId xmlns="" xmlns:a16="http://schemas.microsoft.com/office/drawing/2014/main" val="20003"/>
                    </a:ext>
                  </a:extLst>
                </a:gridCol>
              </a:tblGrid>
              <a:tr h="408305">
                <a:tc gridSpan="3">
                  <a:txBody>
                    <a:bodyPr/>
                    <a:lstStyle/>
                    <a:p>
                      <a:pPr algn="ctr"/>
                      <a:endParaRPr lang="pt-BR" sz="1000" b="0" strike="noStrike" spc="-1">
                        <a:solidFill>
                          <a:schemeClr val="dk1"/>
                        </a:solidFill>
                        <a:latin typeface="Times New Roman" panose="02020603050405020304"/>
                      </a:endParaRPr>
                    </a:p>
                  </a:txBody>
                  <a:tcPr marL="0" marR="0" marT="0" marB="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a:p>
                  </a:txBody>
                  <a:tcPr marL="90000" marR="90000">
                    <a:lnL>
                      <a:noFill/>
                    </a:lnL>
                    <a:lnR>
                      <a:noFill/>
                    </a:lnR>
                    <a:lnT>
                      <a:noFill/>
                    </a:lnT>
                    <a:lnB>
                      <a:noFill/>
                    </a:lnB>
                    <a:solidFill>
                      <a:srgbClr val="729FCF"/>
                    </a:solidFill>
                  </a:tcPr>
                </a:tc>
                <a:tc hMerge="1">
                  <a:txBody>
                    <a:bodyPr/>
                    <a:lstStyle/>
                    <a:p>
                      <a:endParaRPr lang="pt-BR"/>
                    </a:p>
                  </a:txBody>
                  <a:tcPr marL="90000" marR="90000">
                    <a:lnL>
                      <a:noFill/>
                    </a:lnL>
                    <a:lnR>
                      <a:noFill/>
                    </a:lnR>
                    <a:lnT>
                      <a:noFill/>
                    </a:lnT>
                    <a:lnB>
                      <a:noFill/>
                    </a:lnB>
                    <a:solidFill>
                      <a:srgbClr val="729FCF"/>
                    </a:solidFill>
                  </a:tcPr>
                </a:tc>
                <a:tc>
                  <a:txBody>
                    <a:bodyPr/>
                    <a:lstStyle/>
                    <a:p>
                      <a:pPr algn="ctr"/>
                      <a:r>
                        <a:rPr lang="pt-BR" sz="1800" b="1" strike="noStrike" spc="-1" dirty="0">
                          <a:solidFill>
                            <a:srgbClr val="000000"/>
                          </a:solidFill>
                          <a:highlight>
                            <a:srgbClr val="FFFF00"/>
                          </a:highlight>
                          <a:latin typeface="Arial" panose="020B0604020202020204"/>
                        </a:rPr>
                        <a:t>1Q25</a:t>
                      </a:r>
                    </a:p>
                  </a:txBody>
                  <a:tcPr marL="0" marR="0" marT="93960" marB="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0"/>
                  </a:ext>
                </a:extLst>
              </a:tr>
              <a:tr h="493920">
                <a:tc>
                  <a:txBody>
                    <a:bodyPr/>
                    <a:lstStyle/>
                    <a:p>
                      <a:pPr algn="ctr"/>
                      <a:endParaRPr lang="pt-BR" sz="1800" b="0" strike="noStrike" spc="-1">
                        <a:solidFill>
                          <a:srgbClr val="000000"/>
                        </a:solidFill>
                        <a:latin typeface="Arial" panose="020B0604020202020204"/>
                      </a:endParaRPr>
                    </a:p>
                    <a:p>
                      <a:pPr algn="ctr"/>
                      <a:r>
                        <a:rPr lang="pt-BR" sz="1800" b="0" strike="noStrike" spc="-1" dirty="0">
                          <a:solidFill>
                            <a:srgbClr val="000000"/>
                          </a:solidFill>
                          <a:latin typeface="Arial" panose="020B0604020202020204"/>
                        </a:rPr>
                        <a:t>RISCO</a:t>
                      </a:r>
                    </a:p>
                  </a:txBody>
                  <a:tcPr marL="0" marR="0" marT="36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endParaRPr lang="pt-BR" sz="1800" b="0" strike="noStrike" spc="-1">
                        <a:solidFill>
                          <a:srgbClr val="000000"/>
                        </a:solidFill>
                        <a:latin typeface="Arial" panose="020B0604020202020204"/>
                      </a:endParaRPr>
                    </a:p>
                    <a:p>
                      <a:pPr algn="ctr"/>
                      <a:r>
                        <a:rPr lang="pt-BR" sz="1800" b="0" strike="noStrike" spc="-1" dirty="0">
                          <a:solidFill>
                            <a:srgbClr val="000000"/>
                          </a:solidFill>
                          <a:latin typeface="Arial" panose="020B0604020202020204"/>
                        </a:rPr>
                        <a:t>DESCRIÇÃO DO INDICADOR</a:t>
                      </a:r>
                    </a:p>
                  </a:txBody>
                  <a:tcPr marL="0" marR="0" marT="108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endParaRPr lang="pt-BR" sz="1800" b="0" strike="noStrike" spc="-1">
                        <a:solidFill>
                          <a:srgbClr val="000000"/>
                        </a:solidFill>
                        <a:latin typeface="Arial" panose="020B0604020202020204"/>
                      </a:endParaRPr>
                    </a:p>
                    <a:p>
                      <a:pPr algn="ctr"/>
                      <a:r>
                        <a:rPr lang="pt-BR" sz="1800" b="0" strike="noStrike" spc="-1" dirty="0">
                          <a:solidFill>
                            <a:srgbClr val="000000"/>
                          </a:solidFill>
                          <a:latin typeface="Arial" panose="020B0604020202020204"/>
                        </a:rPr>
                        <a:t>META</a:t>
                      </a:r>
                    </a:p>
                  </a:txBody>
                  <a:tcPr marL="0" marR="0" marT="108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endParaRPr lang="pt-BR" sz="1800" b="0" strike="noStrike" spc="-1">
                        <a:solidFill>
                          <a:srgbClr val="000000"/>
                        </a:solidFill>
                        <a:latin typeface="Arial" panose="020B0604020202020204"/>
                      </a:endParaRPr>
                    </a:p>
                    <a:p>
                      <a:pPr algn="ctr"/>
                      <a:r>
                        <a:rPr lang="pt-BR" sz="1800" b="0" strike="noStrike" spc="-1" dirty="0">
                          <a:solidFill>
                            <a:srgbClr val="000000"/>
                          </a:solidFill>
                          <a:latin typeface="Arial" panose="020B0604020202020204"/>
                        </a:rPr>
                        <a:t>INDICADOR</a:t>
                      </a:r>
                    </a:p>
                  </a:txBody>
                  <a:tcPr marL="0" marR="0" marT="108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1"/>
                  </a:ext>
                </a:extLst>
              </a:tr>
              <a:tr h="2773680">
                <a:tc>
                  <a:txBody>
                    <a:bodyPr/>
                    <a:lstStyle/>
                    <a:p>
                      <a:pPr marL="92075" marR="0" algn="ctr" rtl="0" eaLnBrk="1" fontAlgn="auto" latinLnBrk="0" hangingPunct="1">
                        <a:lnSpc>
                          <a:spcPct val="100000"/>
                        </a:lnSpc>
                        <a:spcBef>
                          <a:spcPts val="710"/>
                        </a:spcBef>
                        <a:buClrTx/>
                        <a:buSzTx/>
                        <a:buFontTx/>
                        <a:buNone/>
                      </a:pPr>
                      <a:r>
                        <a:rPr lang="pt-BR" sz="1100" b="1" strike="noStrike" spc="-1" dirty="0">
                          <a:solidFill>
                            <a:schemeClr val="dk1"/>
                          </a:solidFill>
                          <a:cs typeface="Arial"/>
                        </a:rPr>
                        <a:t>1) </a:t>
                      </a:r>
                      <a:r>
                        <a:rPr lang="pt-BR" sz="1100" b="1" dirty="0">
                          <a:effectLst/>
                          <a:ea typeface="Calibri"/>
                          <a:cs typeface="Arial"/>
                          <a:sym typeface="+mn-ea"/>
                        </a:rPr>
                        <a:t>Atendimento da demanda do usuário fora do prazo.</a:t>
                      </a:r>
                      <a:endParaRPr lang="pt-BR" sz="1100" b="1" strike="noStrike" spc="-1">
                        <a:solidFill>
                          <a:schemeClr val="dk1"/>
                        </a:solidFill>
                        <a:ea typeface="Calibri"/>
                        <a:cs typeface="Arial"/>
                      </a:endParaRPr>
                    </a:p>
                    <a:p>
                      <a:pPr marL="320040" indent="-228600" algn="ctr">
                        <a:lnSpc>
                          <a:spcPct val="100000"/>
                        </a:lnSpc>
                        <a:tabLst>
                          <a:tab pos="0" algn="l"/>
                        </a:tabLst>
                      </a:pPr>
                      <a:endParaRPr lang="pt-BR" sz="1100" b="0" strike="noStrike" spc="-1">
                        <a:solidFill>
                          <a:srgbClr val="000000"/>
                        </a:solidFill>
                        <a:latin typeface="Arial" panose="020B0604020202020204"/>
                      </a:endParaRPr>
                    </a:p>
                    <a:p>
                      <a:pPr marL="320040" indent="-228600" algn="ctr">
                        <a:lnSpc>
                          <a:spcPct val="100000"/>
                        </a:lnSpc>
                        <a:tabLst>
                          <a:tab pos="0" algn="l"/>
                        </a:tabLst>
                      </a:pPr>
                      <a:endParaRPr lang="pt-BR" sz="1100" b="0" strike="noStrike" spc="-1">
                        <a:solidFill>
                          <a:srgbClr val="000000"/>
                        </a:solidFill>
                        <a:latin typeface="Arial" panose="020B0604020202020204"/>
                      </a:endParaRPr>
                    </a:p>
                  </a:txBody>
                  <a:tcPr marL="0" marR="0" marT="540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gn="ctr">
                        <a:lnSpc>
                          <a:spcPct val="100000"/>
                        </a:lnSpc>
                        <a:spcBef>
                          <a:spcPts val="710"/>
                        </a:spcBef>
                      </a:pPr>
                      <a:r>
                        <a:rPr lang="pt-BR" sz="1100" b="1" strike="noStrike" spc="-1" dirty="0">
                          <a:solidFill>
                            <a:schemeClr val="dk1"/>
                          </a:solidFill>
                          <a:latin typeface="Arial" panose="020B0604020202020204"/>
                        </a:rPr>
                        <a:t>Indicador 1</a:t>
                      </a:r>
                      <a:r>
                        <a:rPr lang="pt-BR" sz="1100" b="0" strike="noStrike" spc="-1" dirty="0">
                          <a:solidFill>
                            <a:schemeClr val="dk1"/>
                          </a:solidFill>
                          <a:latin typeface="Arial" panose="020B0604020202020204"/>
                        </a:rPr>
                        <a:t> - Quantidade de manifestações acima de 30 dias de vida e o seu percentual em relação ao total de manifestações finalizadas no Sistema de Gestão de Ouvidoria. </a:t>
                      </a:r>
                      <a:endParaRPr lang="pt-BR" sz="1100" b="0" strike="noStrike" spc="-1" dirty="0">
                        <a:solidFill>
                          <a:srgbClr val="000000"/>
                        </a:solidFill>
                        <a:latin typeface="Arial" panose="020B0604020202020204"/>
                      </a:endParaRPr>
                    </a:p>
                    <a:p>
                      <a:pPr marL="92075" algn="ctr">
                        <a:lnSpc>
                          <a:spcPct val="100000"/>
                        </a:lnSpc>
                        <a:spcBef>
                          <a:spcPts val="710"/>
                        </a:spcBef>
                      </a:pPr>
                      <a:r>
                        <a:rPr lang="pt-BR" sz="1100" b="1" strike="noStrike" spc="-1" dirty="0">
                          <a:solidFill>
                            <a:schemeClr val="dk1"/>
                          </a:solidFill>
                          <a:latin typeface="Arial" panose="020B0604020202020204"/>
                          <a:ea typeface="Microsoft YaHei"/>
                        </a:rPr>
                        <a:t>Indicador 2</a:t>
                      </a:r>
                      <a:r>
                        <a:rPr lang="pt-BR" sz="1100" b="0" strike="noStrike" spc="-1" dirty="0">
                          <a:solidFill>
                            <a:schemeClr val="dk1"/>
                          </a:solidFill>
                          <a:latin typeface="Arial" panose="020B0604020202020204"/>
                          <a:ea typeface="Microsoft YaHei"/>
                        </a:rPr>
                        <a:t> - Prazo Médio da Resposta: Considera a média dos dias de vida das manifestações, contabilizados desde o registro pelo usuário de serviços </a:t>
                      </a:r>
                      <a:r>
                        <a:rPr lang="pt-BR" sz="1100" b="0" strike="noStrike" spc="-1" dirty="0">
                          <a:solidFill>
                            <a:srgbClr val="000000"/>
                          </a:solidFill>
                          <a:latin typeface="Arial" panose="020B0604020202020204"/>
                        </a:rPr>
                        <a:t>públicos até a finalização pela Ouvidoria Setorial no </a:t>
                      </a:r>
                      <a:r>
                        <a:rPr lang="pt-BR" sz="1100" b="0" strike="noStrike" spc="-1" dirty="0" err="1">
                          <a:solidFill>
                            <a:srgbClr val="000000"/>
                          </a:solidFill>
                          <a:latin typeface="Arial" panose="020B0604020202020204"/>
                        </a:rPr>
                        <a:t>SGOe</a:t>
                      </a:r>
                      <a:r>
                        <a:rPr lang="pt-BR" sz="1100" b="0" strike="noStrike" spc="-1" dirty="0">
                          <a:solidFill>
                            <a:srgbClr val="000000"/>
                          </a:solidFill>
                          <a:latin typeface="Arial" panose="020B0604020202020204"/>
                        </a:rPr>
                        <a:t>.</a:t>
                      </a:r>
                    </a:p>
                  </a:txBody>
                  <a:tcPr marL="0" marR="0" marT="9000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gn="ctr">
                        <a:lnSpc>
                          <a:spcPct val="100000"/>
                        </a:lnSpc>
                        <a:spcBef>
                          <a:spcPts val="710"/>
                        </a:spcBef>
                      </a:pPr>
                      <a:r>
                        <a:rPr lang="pt-BR" sz="1100" b="1" strike="noStrike" spc="-1" dirty="0">
                          <a:solidFill>
                            <a:schemeClr val="dk1"/>
                          </a:solidFill>
                          <a:latin typeface="Arial" panose="020B0604020202020204"/>
                          <a:ea typeface="Microsoft YaHei"/>
                        </a:rPr>
                        <a:t>Meta indicador 1</a:t>
                      </a:r>
                      <a:r>
                        <a:rPr lang="pt-BR" sz="1100" b="0" strike="noStrike" spc="-1" dirty="0">
                          <a:solidFill>
                            <a:schemeClr val="dk1"/>
                          </a:solidFill>
                          <a:latin typeface="Arial" panose="020B0604020202020204"/>
                          <a:ea typeface="Microsoft YaHei"/>
                        </a:rPr>
                        <a:t>: </a:t>
                      </a:r>
                      <a:r>
                        <a:rPr lang="pt-BR" sz="1100" b="0" strike="noStrike" spc="-1" dirty="0">
                          <a:solidFill>
                            <a:schemeClr val="dk1"/>
                          </a:solidFill>
                          <a:latin typeface="Arial" panose="020B0604020202020204"/>
                        </a:rPr>
                        <a:t>Mais de 30 dias: </a:t>
                      </a:r>
                      <a:r>
                        <a:rPr lang="pt-BR" sz="1100" b="1" strike="noStrike" spc="-1" dirty="0">
                          <a:solidFill>
                            <a:schemeClr val="dk1"/>
                          </a:solidFill>
                          <a:latin typeface="Arial" panose="020B0604020202020204"/>
                        </a:rPr>
                        <a:t>≤ a 1%</a:t>
                      </a:r>
                      <a:r>
                        <a:rPr lang="pt-BR" sz="1100" b="0" strike="noStrike" spc="-1" dirty="0">
                          <a:solidFill>
                            <a:schemeClr val="dk1"/>
                          </a:solidFill>
                          <a:latin typeface="Arial" panose="020B0604020202020204"/>
                        </a:rPr>
                        <a:t> do total de manifestações</a:t>
                      </a:r>
                    </a:p>
                    <a:p>
                      <a:pPr marL="92710" algn="ctr">
                        <a:lnSpc>
                          <a:spcPct val="100000"/>
                        </a:lnSpc>
                      </a:pPr>
                      <a:endParaRPr lang="pt-BR" sz="1100" b="0" strike="noStrike" spc="-1">
                        <a:solidFill>
                          <a:srgbClr val="000000"/>
                        </a:solidFill>
                        <a:latin typeface="Arial" panose="020B0604020202020204"/>
                      </a:endParaRPr>
                    </a:p>
                    <a:p>
                      <a:pPr marL="92710" algn="ctr">
                        <a:lnSpc>
                          <a:spcPct val="100000"/>
                        </a:lnSpc>
                      </a:pPr>
                      <a:endParaRPr lang="pt-BR" sz="1100" b="0" strike="noStrike" spc="-1">
                        <a:solidFill>
                          <a:srgbClr val="000000"/>
                        </a:solidFill>
                        <a:latin typeface="Arial" panose="020B0604020202020204"/>
                      </a:endParaRPr>
                    </a:p>
                    <a:p>
                      <a:pPr marL="92710" algn="ctr">
                        <a:lnSpc>
                          <a:spcPct val="100000"/>
                        </a:lnSpc>
                      </a:pPr>
                      <a:endParaRPr lang="pt-BR" sz="1100" b="0" strike="noStrike" spc="-1">
                        <a:solidFill>
                          <a:srgbClr val="000000"/>
                        </a:solidFill>
                        <a:latin typeface="Arial" panose="020B0604020202020204"/>
                      </a:endParaRPr>
                    </a:p>
                    <a:p>
                      <a:pPr marL="92075" algn="ctr">
                        <a:lnSpc>
                          <a:spcPct val="100000"/>
                        </a:lnSpc>
                        <a:spcBef>
                          <a:spcPts val="710"/>
                        </a:spcBef>
                      </a:pPr>
                      <a:r>
                        <a:rPr lang="pt-BR" sz="1100" b="1" strike="noStrike" spc="-1" dirty="0">
                          <a:solidFill>
                            <a:schemeClr val="dk1"/>
                          </a:solidFill>
                          <a:latin typeface="Arial" panose="020B0604020202020204"/>
                          <a:ea typeface="Microsoft YaHei"/>
                        </a:rPr>
                        <a:t>Meta indicador 2: </a:t>
                      </a:r>
                      <a:r>
                        <a:rPr lang="pt-BR" sz="1100" b="0" strike="noStrike" spc="-1" dirty="0">
                          <a:solidFill>
                            <a:schemeClr val="dk1"/>
                          </a:solidFill>
                          <a:latin typeface="Arial" panose="020B0604020202020204"/>
                        </a:rPr>
                        <a:t>Prazo médio de resposta: </a:t>
                      </a:r>
                      <a:r>
                        <a:rPr lang="pt-BR" sz="1100" b="1" strike="noStrike" spc="-1" dirty="0">
                          <a:solidFill>
                            <a:schemeClr val="dk1"/>
                          </a:solidFill>
                          <a:latin typeface="Arial" panose="020B0604020202020204"/>
                        </a:rPr>
                        <a:t>&lt; 10 dias</a:t>
                      </a:r>
                    </a:p>
                  </a:txBody>
                  <a:tcPr marL="0" marR="0" marT="504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gn="ctr">
                        <a:lnSpc>
                          <a:spcPct val="100000"/>
                        </a:lnSpc>
                        <a:spcBef>
                          <a:spcPts val="710"/>
                        </a:spcBef>
                      </a:pPr>
                      <a:r>
                        <a:rPr lang="pt-BR" sz="1100" b="1" strike="noStrike" spc="-1" dirty="0">
                          <a:solidFill>
                            <a:schemeClr val="dk1"/>
                          </a:solidFill>
                          <a:latin typeface="Arial" panose="020B0604020202020204"/>
                          <a:ea typeface="Microsoft YaHei"/>
                        </a:rPr>
                        <a:t>Resultado do indicador 1</a:t>
                      </a:r>
                      <a:r>
                        <a:rPr lang="pt-BR" sz="1100" b="0" strike="noStrike" spc="-1" dirty="0">
                          <a:solidFill>
                            <a:schemeClr val="dk1"/>
                          </a:solidFill>
                          <a:latin typeface="Arial" panose="020B0604020202020204"/>
                          <a:ea typeface="Microsoft YaHei"/>
                        </a:rPr>
                        <a:t>: Das 280 recepcionadas, apenas 1 </a:t>
                      </a:r>
                      <a:r>
                        <a:rPr lang="pt-BR" sz="1100" b="0" strike="noStrike" spc="-1" dirty="0">
                          <a:solidFill>
                            <a:schemeClr val="dk1"/>
                          </a:solidFill>
                          <a:latin typeface="Arial" panose="020B0604020202020204"/>
                        </a:rPr>
                        <a:t>(uma) manifestação com mais de 30 dias de prazo (0,3%); </a:t>
                      </a:r>
                    </a:p>
                    <a:p>
                      <a:pPr algn="ctr">
                        <a:lnSpc>
                          <a:spcPct val="100000"/>
                        </a:lnSpc>
                      </a:pPr>
                      <a:r>
                        <a:rPr lang="pt-BR" sz="1100" b="0" strike="noStrike" spc="-1" dirty="0">
                          <a:solidFill>
                            <a:schemeClr val="dk1"/>
                          </a:solidFill>
                          <a:latin typeface="Arial" panose="020B0604020202020204"/>
                        </a:rPr>
                        <a:t> </a:t>
                      </a:r>
                      <a:endParaRPr lang="pt-BR" sz="1100" b="0" strike="noStrike" spc="-1">
                        <a:solidFill>
                          <a:srgbClr val="000000"/>
                        </a:solidFill>
                        <a:latin typeface="Arial" panose="020B0604020202020204"/>
                      </a:endParaRPr>
                    </a:p>
                    <a:p>
                      <a:pPr algn="ctr">
                        <a:lnSpc>
                          <a:spcPct val="100000"/>
                        </a:lnSpc>
                      </a:pPr>
                      <a:endParaRPr lang="pt-BR" sz="1100" b="0" strike="noStrike" spc="-1">
                        <a:solidFill>
                          <a:srgbClr val="000000"/>
                        </a:solidFill>
                        <a:latin typeface="Arial" panose="020B0604020202020204"/>
                      </a:endParaRPr>
                    </a:p>
                    <a:p>
                      <a:pPr marL="92075" algn="ctr">
                        <a:lnSpc>
                          <a:spcPct val="100000"/>
                        </a:lnSpc>
                        <a:spcBef>
                          <a:spcPts val="710"/>
                        </a:spcBef>
                      </a:pPr>
                      <a:r>
                        <a:rPr lang="pt-BR" sz="1100" b="1" strike="noStrike" spc="-1" dirty="0">
                          <a:solidFill>
                            <a:schemeClr val="dk1"/>
                          </a:solidFill>
                          <a:latin typeface="Arial" panose="020B0604020202020204"/>
                          <a:ea typeface="Microsoft YaHei"/>
                        </a:rPr>
                        <a:t>Resultado do indicador 2</a:t>
                      </a:r>
                      <a:r>
                        <a:rPr lang="pt-BR" sz="1100" b="0" strike="noStrike" spc="-1" dirty="0">
                          <a:solidFill>
                            <a:schemeClr val="dk1"/>
                          </a:solidFill>
                          <a:latin typeface="Arial" panose="020B0604020202020204"/>
                          <a:ea typeface="Microsoft YaHei"/>
                        </a:rPr>
                        <a:t>: P</a:t>
                      </a:r>
                      <a:r>
                        <a:rPr lang="pt-BR" sz="1100" spc="-1" dirty="0">
                          <a:solidFill>
                            <a:schemeClr val="dk1"/>
                          </a:solidFill>
                          <a:latin typeface="Arial" panose="020B0604020202020204"/>
                        </a:rPr>
                        <a:t>razo</a:t>
                      </a:r>
                      <a:r>
                        <a:rPr lang="pt-BR" sz="1100" spc="-1" dirty="0">
                          <a:solidFill>
                            <a:schemeClr val="dk1"/>
                          </a:solidFill>
                          <a:latin typeface="Arial" panose="020B0604020202020204"/>
                          <a:sym typeface="+mn-ea"/>
                        </a:rPr>
                        <a:t> médio de resposta de </a:t>
                      </a:r>
                      <a:r>
                        <a:rPr lang="pt-BR" sz="1100" spc="-1" dirty="0">
                          <a:solidFill>
                            <a:schemeClr val="dk1"/>
                          </a:solidFill>
                          <a:latin typeface="Arial" panose="020B0604020202020204"/>
                        </a:rPr>
                        <a:t>6,5</a:t>
                      </a:r>
                      <a:r>
                        <a:rPr lang="pt-BR" sz="1100" spc="-1" dirty="0">
                          <a:solidFill>
                            <a:schemeClr val="dk1"/>
                          </a:solidFill>
                          <a:latin typeface="Arial" panose="020B0604020202020204"/>
                          <a:sym typeface="+mn-ea"/>
                        </a:rPr>
                        <a:t> dias no quadrimestre.</a:t>
                      </a:r>
                      <a:endParaRPr lang="pt-BR" sz="1100" b="0" strike="noStrike" spc="-1" dirty="0">
                        <a:solidFill>
                          <a:schemeClr val="dk1"/>
                        </a:solidFill>
                        <a:latin typeface="Arial" panose="020B0604020202020204"/>
                      </a:endParaRPr>
                    </a:p>
                  </a:txBody>
                  <a:tcPr marL="0" marR="0" marT="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 xmlns:a16="http://schemas.microsoft.com/office/drawing/2014/main" val="10002"/>
                  </a:ext>
                </a:extLst>
              </a:tr>
            </a:tbl>
          </a:graphicData>
        </a:graphic>
      </p:graphicFrame>
      <p:sp>
        <p:nvSpPr>
          <p:cNvPr id="45" name="object 6"/>
          <p:cNvSpPr/>
          <p:nvPr/>
        </p:nvSpPr>
        <p:spPr>
          <a:xfrm>
            <a:off x="1392480" y="87120"/>
            <a:ext cx="7361640" cy="288925"/>
          </a:xfrm>
          <a:prstGeom prst="rect">
            <a:avLst/>
          </a:prstGeom>
          <a:noFill/>
          <a:ln w="0">
            <a:noFill/>
          </a:ln>
        </p:spPr>
        <p:style>
          <a:lnRef idx="0">
            <a:srgbClr val="FFFFFF"/>
          </a:lnRef>
          <a:fillRef idx="0">
            <a:srgbClr val="FFFFFF"/>
          </a:fillRef>
          <a:effectRef idx="0">
            <a:srgbClr val="FFFFFF"/>
          </a:effectRef>
          <a:fontRef idx="minor"/>
        </p:style>
        <p:txBody>
          <a:bodyPr lIns="0" tIns="12600" rIns="0" bIns="0" anchor="t">
            <a:spAutoFit/>
          </a:bodyPr>
          <a:lstStyle/>
          <a:p>
            <a:pPr marL="12700" algn="ctr" defTabSz="914400">
              <a:lnSpc>
                <a:spcPct val="100000"/>
              </a:lnSpc>
              <a:spcBef>
                <a:spcPts val="100"/>
              </a:spcBef>
            </a:pPr>
            <a:r>
              <a:rPr lang="pt-BR" sz="1800" b="1" strike="noStrike" spc="-12">
                <a:solidFill>
                  <a:schemeClr val="dk1"/>
                </a:solidFill>
                <a:latin typeface="Calibri" panose="020F0502020204030204"/>
              </a:rPr>
              <a:t>(</a:t>
            </a:r>
            <a:r>
              <a:rPr lang="pt-BR" sz="1800" b="1" strike="noStrike" spc="-12">
                <a:solidFill>
                  <a:schemeClr val="dk1"/>
                </a:solidFill>
                <a:highlight>
                  <a:srgbClr val="FFFF00"/>
                </a:highlight>
                <a:latin typeface="Calibri" panose="020F0502020204030204"/>
              </a:rPr>
              <a:t>GEOSET</a:t>
            </a:r>
            <a:r>
              <a:rPr lang="pt-BR" sz="1800" b="1" strike="noStrike" spc="-12">
                <a:solidFill>
                  <a:schemeClr val="dk1"/>
                </a:solidFill>
                <a:latin typeface="Calibri" panose="020F0502020204030204"/>
              </a:rPr>
              <a:t>/SEDS)</a:t>
            </a:r>
            <a:endParaRPr lang="pt-BR" sz="1800" b="0" strike="noStrike" spc="-1">
              <a:solidFill>
                <a:srgbClr val="000000"/>
              </a:solidFill>
              <a:latin typeface="Arial" panose="020B0604020202020204"/>
            </a:endParaRPr>
          </a:p>
        </p:txBody>
      </p:sp>
      <p:sp>
        <p:nvSpPr>
          <p:cNvPr id="2" name="Caixa de Texto 1"/>
          <p:cNvSpPr txBox="1"/>
          <p:nvPr/>
        </p:nvSpPr>
        <p:spPr>
          <a:xfrm>
            <a:off x="1301750" y="4588510"/>
            <a:ext cx="7618095" cy="560705"/>
          </a:xfrm>
          <a:prstGeom prst="rect">
            <a:avLst/>
          </a:prstGeom>
          <a:noFill/>
        </p:spPr>
        <p:txBody>
          <a:bodyPr wrap="square" rtlCol="0">
            <a:noAutofit/>
          </a:bodyPr>
          <a:lstStyle/>
          <a:p>
            <a:pPr algn="just"/>
            <a:r>
              <a:rPr lang="pt-BR" sz="900" i="1" spc="-1">
                <a:solidFill>
                  <a:schemeClr val="dk1"/>
                </a:solidFill>
                <a:latin typeface="Arial" panose="020B0604020202020204"/>
                <a:sym typeface="+mn-ea"/>
              </a:rPr>
              <a:t>(*Dias de vida da manifestação - contagem do prazo em dias, considerando possíveis pedidos de complementação e reativação pelo manifestante).</a:t>
            </a:r>
            <a:endParaRPr lang="pt-BR" sz="900" b="0" i="1" strike="noStrike" spc="-1">
              <a:solidFill>
                <a:srgbClr val="000000"/>
              </a:solidFill>
              <a:latin typeface="Arial" panose="020B0604020202020204"/>
            </a:endParaRPr>
          </a:p>
          <a:p>
            <a:pPr algn="just"/>
            <a:endParaRPr lang="pt-BR" altLang="en-US" sz="900" i="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bject 6"/>
          <p:cNvSpPr/>
          <p:nvPr/>
        </p:nvSpPr>
        <p:spPr>
          <a:xfrm>
            <a:off x="1392480" y="87120"/>
            <a:ext cx="7361640" cy="288925"/>
          </a:xfrm>
          <a:prstGeom prst="rect">
            <a:avLst/>
          </a:prstGeom>
          <a:noFill/>
          <a:ln w="0">
            <a:noFill/>
          </a:ln>
        </p:spPr>
        <p:style>
          <a:lnRef idx="0">
            <a:srgbClr val="FFFFFF"/>
          </a:lnRef>
          <a:fillRef idx="0">
            <a:srgbClr val="FFFFFF"/>
          </a:fillRef>
          <a:effectRef idx="0">
            <a:srgbClr val="FFFFFF"/>
          </a:effectRef>
          <a:fontRef idx="minor"/>
        </p:style>
        <p:txBody>
          <a:bodyPr lIns="0" tIns="12600" rIns="0" bIns="0" anchor="t">
            <a:spAutoFit/>
          </a:bodyPr>
          <a:lstStyle/>
          <a:p>
            <a:pPr marL="12700" algn="ctr" defTabSz="914400">
              <a:lnSpc>
                <a:spcPct val="100000"/>
              </a:lnSpc>
              <a:spcBef>
                <a:spcPts val="100"/>
              </a:spcBef>
            </a:pPr>
            <a:r>
              <a:rPr lang="pt-BR" sz="1800" b="1" strike="noStrike" spc="-12">
                <a:solidFill>
                  <a:schemeClr val="dk1"/>
                </a:solidFill>
                <a:latin typeface="Calibri" panose="020F0502020204030204"/>
              </a:rPr>
              <a:t>(</a:t>
            </a:r>
            <a:r>
              <a:rPr lang="pt-BR" sz="1800" b="1" strike="noStrike" spc="-12">
                <a:solidFill>
                  <a:schemeClr val="dk1"/>
                </a:solidFill>
                <a:highlight>
                  <a:srgbClr val="FFFF00"/>
                </a:highlight>
                <a:latin typeface="Calibri" panose="020F0502020204030204"/>
              </a:rPr>
              <a:t>GEOSET</a:t>
            </a:r>
            <a:r>
              <a:rPr lang="pt-BR" sz="1800" b="1" strike="noStrike" spc="-12">
                <a:solidFill>
                  <a:schemeClr val="dk1"/>
                </a:solidFill>
                <a:latin typeface="Calibri" panose="020F0502020204030204"/>
              </a:rPr>
              <a:t>/SEDS)</a:t>
            </a:r>
            <a:endParaRPr lang="pt-BR" sz="1800" b="0" strike="noStrike" spc="-1">
              <a:solidFill>
                <a:srgbClr val="000000"/>
              </a:solidFill>
              <a:latin typeface="Arial" panose="020B0604020202020204"/>
            </a:endParaRPr>
          </a:p>
        </p:txBody>
      </p:sp>
      <p:graphicFrame>
        <p:nvGraphicFramePr>
          <p:cNvPr id="4" name="object 2"/>
          <p:cNvGraphicFramePr/>
          <p:nvPr>
            <p:extLst>
              <p:ext uri="{D42A27DB-BD31-4B8C-83A1-F6EECF244321}">
                <p14:modId xmlns="" xmlns:p14="http://schemas.microsoft.com/office/powerpoint/2010/main" val="2910628342"/>
              </p:ext>
            </p:extLst>
          </p:nvPr>
        </p:nvGraphicFramePr>
        <p:xfrm>
          <a:off x="1294765" y="558800"/>
          <a:ext cx="7543165" cy="4727575"/>
        </p:xfrm>
        <a:graphic>
          <a:graphicData uri="http://schemas.openxmlformats.org/drawingml/2006/table">
            <a:tbl>
              <a:tblPr/>
              <a:tblGrid>
                <a:gridCol w="2007235">
                  <a:extLst>
                    <a:ext uri="{9D8B030D-6E8A-4147-A177-3AD203B41FA5}">
                      <a16:colId xmlns="" xmlns:a16="http://schemas.microsoft.com/office/drawing/2014/main" val="20000"/>
                    </a:ext>
                  </a:extLst>
                </a:gridCol>
                <a:gridCol w="1758315">
                  <a:extLst>
                    <a:ext uri="{9D8B030D-6E8A-4147-A177-3AD203B41FA5}">
                      <a16:colId xmlns="" xmlns:a16="http://schemas.microsoft.com/office/drawing/2014/main" val="20001"/>
                    </a:ext>
                  </a:extLst>
                </a:gridCol>
                <a:gridCol w="1576705">
                  <a:extLst>
                    <a:ext uri="{9D8B030D-6E8A-4147-A177-3AD203B41FA5}">
                      <a16:colId xmlns="" xmlns:a16="http://schemas.microsoft.com/office/drawing/2014/main" val="20002"/>
                    </a:ext>
                  </a:extLst>
                </a:gridCol>
                <a:gridCol w="2200910">
                  <a:extLst>
                    <a:ext uri="{9D8B030D-6E8A-4147-A177-3AD203B41FA5}">
                      <a16:colId xmlns="" xmlns:a16="http://schemas.microsoft.com/office/drawing/2014/main" val="20003"/>
                    </a:ext>
                  </a:extLst>
                </a:gridCol>
              </a:tblGrid>
              <a:tr h="387985">
                <a:tc gridSpan="3">
                  <a:txBody>
                    <a:bodyPr/>
                    <a:lstStyle/>
                    <a:p>
                      <a:pPr algn="ctr"/>
                      <a:endParaRPr lang="pt-BR" sz="1000" b="0" strike="noStrike" spc="-1">
                        <a:solidFill>
                          <a:schemeClr val="dk1"/>
                        </a:solidFill>
                        <a:latin typeface="Times New Roman" panose="02020603050405020304"/>
                      </a:endParaRPr>
                    </a:p>
                  </a:txBody>
                  <a:tcPr marL="0" marR="0" marT="0" marB="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a:p>
                  </a:txBody>
                  <a:tcPr marL="90000" marR="90000">
                    <a:lnL>
                      <a:noFill/>
                    </a:lnL>
                    <a:lnR>
                      <a:noFill/>
                    </a:lnR>
                    <a:lnT>
                      <a:noFill/>
                    </a:lnT>
                    <a:lnB>
                      <a:noFill/>
                    </a:lnB>
                    <a:solidFill>
                      <a:srgbClr val="729FCF"/>
                    </a:solidFill>
                  </a:tcPr>
                </a:tc>
                <a:tc hMerge="1">
                  <a:txBody>
                    <a:bodyPr/>
                    <a:lstStyle/>
                    <a:p>
                      <a:endParaRPr lang="pt-BR"/>
                    </a:p>
                  </a:txBody>
                  <a:tcPr marL="90000" marR="90000">
                    <a:lnL>
                      <a:noFill/>
                    </a:lnL>
                    <a:lnR>
                      <a:noFill/>
                    </a:lnR>
                    <a:lnT>
                      <a:noFill/>
                    </a:lnT>
                    <a:lnB>
                      <a:noFill/>
                    </a:lnB>
                    <a:solidFill>
                      <a:srgbClr val="729FCF"/>
                    </a:solidFill>
                  </a:tcPr>
                </a:tc>
                <a:tc>
                  <a:txBody>
                    <a:bodyPr/>
                    <a:lstStyle/>
                    <a:p>
                      <a:pPr algn="ctr"/>
                      <a:r>
                        <a:rPr lang="pt-BR" sz="1800" b="1" strike="noStrike" spc="-1" dirty="0">
                          <a:solidFill>
                            <a:srgbClr val="000000"/>
                          </a:solidFill>
                          <a:highlight>
                            <a:srgbClr val="FFFF00"/>
                          </a:highlight>
                          <a:latin typeface="Arial" panose="020B0604020202020204"/>
                        </a:rPr>
                        <a:t>1Q25</a:t>
                      </a:r>
                    </a:p>
                  </a:txBody>
                  <a:tcPr marL="0" marR="0" marT="93960" marB="0">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0"/>
                  </a:ext>
                </a:extLst>
              </a:tr>
              <a:tr h="824230">
                <a:tc>
                  <a:txBody>
                    <a:bodyPr/>
                    <a:lstStyle/>
                    <a:p>
                      <a:pPr algn="ctr"/>
                      <a:endParaRPr lang="pt-BR" sz="1800" b="0" strike="noStrike" spc="-1">
                        <a:solidFill>
                          <a:srgbClr val="000000"/>
                        </a:solidFill>
                        <a:latin typeface="Arial" panose="020B0604020202020204"/>
                      </a:endParaRPr>
                    </a:p>
                    <a:p>
                      <a:pPr algn="ctr"/>
                      <a:r>
                        <a:rPr lang="pt-BR" sz="1800" b="0" strike="noStrike" spc="-1" dirty="0">
                          <a:solidFill>
                            <a:srgbClr val="000000"/>
                          </a:solidFill>
                          <a:latin typeface="Arial" panose="020B0604020202020204"/>
                        </a:rPr>
                        <a:t>RISCO</a:t>
                      </a:r>
                    </a:p>
                  </a:txBody>
                  <a:tcPr marL="0" marR="0" marT="36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endParaRPr lang="pt-BR" sz="1800" b="0" strike="noStrike" spc="-1">
                        <a:solidFill>
                          <a:srgbClr val="000000"/>
                        </a:solidFill>
                        <a:latin typeface="Arial" panose="020B0604020202020204"/>
                      </a:endParaRPr>
                    </a:p>
                    <a:p>
                      <a:pPr algn="ctr"/>
                      <a:r>
                        <a:rPr lang="pt-BR" sz="1800" b="0" strike="noStrike" spc="-1" dirty="0">
                          <a:solidFill>
                            <a:srgbClr val="000000"/>
                          </a:solidFill>
                          <a:latin typeface="Arial" panose="020B0604020202020204"/>
                        </a:rPr>
                        <a:t>DESCRIÇÃO DO INDICADOR</a:t>
                      </a:r>
                    </a:p>
                  </a:txBody>
                  <a:tcPr marL="0" marR="0" marT="108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endParaRPr lang="pt-BR" sz="1800" b="0" strike="noStrike" spc="-1">
                        <a:solidFill>
                          <a:srgbClr val="000000"/>
                        </a:solidFill>
                        <a:latin typeface="Arial" panose="020B0604020202020204"/>
                      </a:endParaRPr>
                    </a:p>
                    <a:p>
                      <a:pPr algn="ctr"/>
                      <a:r>
                        <a:rPr lang="pt-BR" sz="1800" b="0" strike="noStrike" spc="-1" dirty="0">
                          <a:solidFill>
                            <a:srgbClr val="000000"/>
                          </a:solidFill>
                          <a:latin typeface="Arial" panose="020B0604020202020204"/>
                        </a:rPr>
                        <a:t>META</a:t>
                      </a:r>
                    </a:p>
                  </a:txBody>
                  <a:tcPr marL="0" marR="0" marT="108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endParaRPr lang="pt-BR" sz="1800" b="0" strike="noStrike" spc="-1">
                        <a:solidFill>
                          <a:srgbClr val="000000"/>
                        </a:solidFill>
                        <a:latin typeface="Arial" panose="020B0604020202020204"/>
                      </a:endParaRPr>
                    </a:p>
                    <a:p>
                      <a:pPr algn="ctr"/>
                      <a:r>
                        <a:rPr lang="pt-BR" sz="1800" b="0" strike="noStrike" spc="-1" dirty="0">
                          <a:solidFill>
                            <a:srgbClr val="000000"/>
                          </a:solidFill>
                          <a:latin typeface="Arial" panose="020B0604020202020204"/>
                        </a:rPr>
                        <a:t>INDICADOR</a:t>
                      </a:r>
                    </a:p>
                  </a:txBody>
                  <a:tcPr marL="0" marR="0" marT="108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1"/>
                  </a:ext>
                </a:extLst>
              </a:tr>
              <a:tr h="3515360">
                <a:tc>
                  <a:txBody>
                    <a:bodyPr/>
                    <a:lstStyle/>
                    <a:p>
                      <a:pPr marL="92075" marR="0" algn="ctr" rtl="0" eaLnBrk="1" fontAlgn="auto" latinLnBrk="0" hangingPunct="1">
                        <a:lnSpc>
                          <a:spcPct val="100000"/>
                        </a:lnSpc>
                        <a:spcBef>
                          <a:spcPts val="710"/>
                        </a:spcBef>
                        <a:buClrTx/>
                        <a:buSzTx/>
                        <a:buFontTx/>
                        <a:buNone/>
                      </a:pPr>
                      <a:r>
                        <a:rPr lang="pt-BR" sz="1100" b="1" strike="noStrike" spc="-1" dirty="0">
                          <a:solidFill>
                            <a:schemeClr val="dk1"/>
                          </a:solidFill>
                          <a:latin typeface="Arial" panose="020B0604020202020204"/>
                          <a:cs typeface="+mn-ea"/>
                        </a:rPr>
                        <a:t>2) Baixa qualidade da resposta o usuário.</a:t>
                      </a:r>
                      <a:endParaRPr lang="pt-BR" sz="1100" strike="noStrike" spc="-1" dirty="0">
                        <a:solidFill>
                          <a:schemeClr val="dk1"/>
                        </a:solidFill>
                        <a:latin typeface="Arial" panose="020B0604020202020204"/>
                        <a:cs typeface="+mn-ea"/>
                      </a:endParaRPr>
                    </a:p>
                    <a:p>
                      <a:pPr marL="92075" marR="0" indent="-228600" algn="ctr" rtl="0" eaLnBrk="1" fontAlgn="auto" latinLnBrk="0" hangingPunct="1">
                        <a:lnSpc>
                          <a:spcPct val="100000"/>
                        </a:lnSpc>
                        <a:spcBef>
                          <a:spcPts val="710"/>
                        </a:spcBef>
                        <a:buClrTx/>
                        <a:buSzTx/>
                        <a:buFontTx/>
                        <a:buNone/>
                        <a:tabLst>
                          <a:tab pos="0" algn="l"/>
                        </a:tabLst>
                      </a:pPr>
                      <a:endParaRPr lang="pt-BR" sz="1100" b="0" strike="noStrike" spc="-1">
                        <a:solidFill>
                          <a:srgbClr val="000000"/>
                        </a:solidFill>
                        <a:latin typeface="Arial" panose="020B0604020202020204"/>
                      </a:endParaRPr>
                    </a:p>
                  </a:txBody>
                  <a:tcPr marL="0" marR="0" marT="540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gn="ctr">
                        <a:lnSpc>
                          <a:spcPct val="100000"/>
                        </a:lnSpc>
                        <a:spcBef>
                          <a:spcPts val="710"/>
                        </a:spcBef>
                      </a:pPr>
                      <a:r>
                        <a:rPr lang="pt-BR" sz="900" b="1" strike="noStrike" spc="-1" dirty="0">
                          <a:solidFill>
                            <a:schemeClr val="dk1"/>
                          </a:solidFill>
                          <a:latin typeface="Arial" panose="020B0604020202020204"/>
                        </a:rPr>
                        <a:t>Indicador 1</a:t>
                      </a:r>
                      <a:r>
                        <a:rPr lang="pt-BR" sz="900" b="0" strike="noStrike" spc="-1" dirty="0">
                          <a:solidFill>
                            <a:schemeClr val="dk1"/>
                          </a:solidFill>
                          <a:latin typeface="Arial" panose="020B0604020202020204"/>
                        </a:rPr>
                        <a:t> - </a:t>
                      </a:r>
                      <a:r>
                        <a:rPr lang="pt-BR" sz="900" spc="-1" dirty="0">
                          <a:solidFill>
                            <a:srgbClr val="000000"/>
                          </a:solidFill>
                          <a:latin typeface="Arial" panose="020B0604020202020204"/>
                          <a:sym typeface="+mn-ea"/>
                        </a:rPr>
                        <a:t>Porcentual de Respostas Insatisfatórias = Quantidade de Respostas Insatisfatórias / Total de Manifestações Recebidas X 100 </a:t>
                      </a:r>
                      <a:endParaRPr lang="pt-BR" sz="900" b="0" strike="noStrike" spc="-1" dirty="0">
                        <a:solidFill>
                          <a:srgbClr val="000000"/>
                        </a:solidFill>
                        <a:latin typeface="Arial" panose="020B0604020202020204"/>
                      </a:endParaRPr>
                    </a:p>
                    <a:p>
                      <a:pPr marL="92075" algn="ctr">
                        <a:lnSpc>
                          <a:spcPct val="100000"/>
                        </a:lnSpc>
                        <a:spcBef>
                          <a:spcPts val="710"/>
                        </a:spcBef>
                      </a:pPr>
                      <a:r>
                        <a:rPr lang="pt-BR" sz="900" b="1" strike="noStrike" spc="-1" dirty="0">
                          <a:solidFill>
                            <a:schemeClr val="dk1"/>
                          </a:solidFill>
                          <a:latin typeface="Arial" panose="020B0604020202020204"/>
                          <a:ea typeface="Microsoft YaHei"/>
                        </a:rPr>
                        <a:t>Indicador 2</a:t>
                      </a:r>
                      <a:r>
                        <a:rPr lang="pt-BR" sz="900" b="0" strike="noStrike" spc="-1" dirty="0">
                          <a:solidFill>
                            <a:schemeClr val="dk1"/>
                          </a:solidFill>
                          <a:latin typeface="Arial" panose="020B0604020202020204"/>
                          <a:ea typeface="Microsoft YaHei"/>
                        </a:rPr>
                        <a:t> - </a:t>
                      </a:r>
                      <a:r>
                        <a:rPr lang="pt-BR" sz="900" spc="-1" dirty="0">
                          <a:solidFill>
                            <a:srgbClr val="000000"/>
                          </a:solidFill>
                          <a:latin typeface="Arial" panose="020B0604020202020204"/>
                          <a:sym typeface="+mn-ea"/>
                        </a:rPr>
                        <a:t> Porcentual de Resolutividade das Respostas - avaliada pelo manifestante, respondendo “não”, “parcialmente” ou “sim” à Pesquisa de Satisfação: Sua demanda foi resolvida? Fórmula: [(0,5 * total respostas "Parcialmente“ + total respostas "Sim) / Total de pesquisas respondidas] X 100</a:t>
                      </a:r>
                    </a:p>
                    <a:p>
                      <a:pPr marL="92075" algn="ctr">
                        <a:lnSpc>
                          <a:spcPct val="100000"/>
                        </a:lnSpc>
                        <a:spcBef>
                          <a:spcPts val="710"/>
                        </a:spcBef>
                      </a:pPr>
                      <a:r>
                        <a:rPr lang="pt-BR" sz="900" b="1" spc="-1" dirty="0">
                          <a:solidFill>
                            <a:schemeClr val="dk1"/>
                          </a:solidFill>
                          <a:latin typeface="Arial" panose="020B0604020202020204"/>
                          <a:ea typeface="Microsoft YaHei"/>
                          <a:sym typeface="+mn-ea"/>
                        </a:rPr>
                        <a:t>Indicador 3 </a:t>
                      </a:r>
                      <a:r>
                        <a:rPr lang="pt-BR" sz="900" b="0" spc="-1" dirty="0">
                          <a:solidFill>
                            <a:schemeClr val="dk1"/>
                          </a:solidFill>
                          <a:latin typeface="Arial" panose="020B0604020202020204"/>
                          <a:ea typeface="Microsoft YaHei"/>
                          <a:sym typeface="+mn-ea"/>
                        </a:rPr>
                        <a:t>- </a:t>
                      </a:r>
                      <a:r>
                        <a:rPr lang="pt-BR" sz="900" spc="-1" dirty="0">
                          <a:solidFill>
                            <a:srgbClr val="000000"/>
                          </a:solidFill>
                          <a:latin typeface="Arial" panose="020B0604020202020204"/>
                          <a:sym typeface="+mn-ea"/>
                        </a:rPr>
                        <a:t>Média da nota da Avaliação do Usuário do Serviço Público na Pesquisa de Recomendação ao serviço prestado pela Ouvidoria (0 a 10)"</a:t>
                      </a:r>
                      <a:endParaRPr lang="pt-BR" sz="900" b="0" strike="noStrike" spc="-1" dirty="0">
                        <a:solidFill>
                          <a:srgbClr val="000000"/>
                        </a:solidFill>
                        <a:latin typeface="Arial" panose="020B0604020202020204"/>
                      </a:endParaRPr>
                    </a:p>
                    <a:p>
                      <a:pPr marL="92075" algn="ctr">
                        <a:lnSpc>
                          <a:spcPct val="100000"/>
                        </a:lnSpc>
                        <a:spcBef>
                          <a:spcPts val="710"/>
                        </a:spcBef>
                      </a:pPr>
                      <a:endParaRPr lang="pt-BR" sz="900" b="0" strike="noStrike" spc="-1">
                        <a:solidFill>
                          <a:srgbClr val="000000"/>
                        </a:solidFill>
                        <a:latin typeface="Arial" panose="020B0604020202020204"/>
                      </a:endParaRPr>
                    </a:p>
                  </a:txBody>
                  <a:tcPr marL="0" marR="0" marT="9000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gn="ctr">
                        <a:lnSpc>
                          <a:spcPct val="100000"/>
                        </a:lnSpc>
                        <a:spcBef>
                          <a:spcPts val="710"/>
                        </a:spcBef>
                      </a:pPr>
                      <a:r>
                        <a:rPr lang="pt-BR" sz="1100" b="1" strike="noStrike" spc="-1" dirty="0">
                          <a:solidFill>
                            <a:schemeClr val="dk1"/>
                          </a:solidFill>
                          <a:latin typeface="Arial" panose="020B0604020202020204"/>
                          <a:ea typeface="Microsoft YaHei"/>
                        </a:rPr>
                        <a:t>Meta indicador 1</a:t>
                      </a:r>
                      <a:r>
                        <a:rPr lang="pt-BR" sz="1100" b="0" strike="noStrike" spc="-1" dirty="0">
                          <a:solidFill>
                            <a:schemeClr val="dk1"/>
                          </a:solidFill>
                          <a:latin typeface="Arial" panose="020B0604020202020204"/>
                          <a:ea typeface="Microsoft YaHei"/>
                        </a:rPr>
                        <a:t>: </a:t>
                      </a:r>
                      <a:r>
                        <a:rPr lang="pt-BR" sz="1100" b="1" spc="-1" dirty="0">
                          <a:solidFill>
                            <a:schemeClr val="dk1"/>
                          </a:solidFill>
                          <a:latin typeface="Arial" panose="020B0604020202020204"/>
                          <a:sym typeface="+mn-ea"/>
                        </a:rPr>
                        <a:t> ≤ a 5%</a:t>
                      </a:r>
                      <a:endParaRPr lang="pt-BR" sz="1100" b="0" strike="noStrike" spc="-1" dirty="0">
                        <a:solidFill>
                          <a:schemeClr val="dk1"/>
                        </a:solidFill>
                        <a:latin typeface="Arial" panose="020B0604020202020204"/>
                      </a:endParaRPr>
                    </a:p>
                    <a:p>
                      <a:pPr marL="92710" algn="ctr">
                        <a:lnSpc>
                          <a:spcPct val="100000"/>
                        </a:lnSpc>
                      </a:pPr>
                      <a:endParaRPr lang="pt-BR" sz="1100" b="0" strike="noStrike" spc="-1">
                        <a:solidFill>
                          <a:srgbClr val="000000"/>
                        </a:solidFill>
                        <a:latin typeface="Arial" panose="020B0604020202020204"/>
                      </a:endParaRPr>
                    </a:p>
                    <a:p>
                      <a:pPr marL="92710" algn="ctr">
                        <a:lnSpc>
                          <a:spcPct val="100000"/>
                        </a:lnSpc>
                      </a:pPr>
                      <a:endParaRPr lang="pt-BR" sz="1100" b="0" strike="noStrike" spc="-1">
                        <a:solidFill>
                          <a:srgbClr val="000000"/>
                        </a:solidFill>
                        <a:latin typeface="Arial" panose="020B0604020202020204"/>
                      </a:endParaRPr>
                    </a:p>
                    <a:p>
                      <a:pPr marL="92710" algn="ctr">
                        <a:lnSpc>
                          <a:spcPct val="100000"/>
                        </a:lnSpc>
                      </a:pPr>
                      <a:endParaRPr lang="pt-BR" sz="1100" b="0" strike="noStrike" spc="-1">
                        <a:solidFill>
                          <a:srgbClr val="000000"/>
                        </a:solidFill>
                        <a:latin typeface="Arial" panose="020B0604020202020204"/>
                      </a:endParaRPr>
                    </a:p>
                    <a:p>
                      <a:pPr marL="92075" algn="ctr">
                        <a:lnSpc>
                          <a:spcPct val="100000"/>
                        </a:lnSpc>
                        <a:spcBef>
                          <a:spcPts val="710"/>
                        </a:spcBef>
                      </a:pPr>
                      <a:r>
                        <a:rPr lang="pt-BR" sz="1100" b="1" strike="noStrike" spc="-1" dirty="0">
                          <a:solidFill>
                            <a:schemeClr val="dk1"/>
                          </a:solidFill>
                          <a:latin typeface="Arial" panose="020B0604020202020204"/>
                          <a:ea typeface="Microsoft YaHei"/>
                        </a:rPr>
                        <a:t>Meta indicador 2: </a:t>
                      </a:r>
                      <a:r>
                        <a:rPr lang="pt-BR" sz="1100" b="1" spc="-1" dirty="0">
                          <a:solidFill>
                            <a:schemeClr val="dk1"/>
                          </a:solidFill>
                          <a:latin typeface="Arial" panose="020B0604020202020204"/>
                          <a:sym typeface="+mn-ea"/>
                        </a:rPr>
                        <a:t>B. ≥ a 50% </a:t>
                      </a:r>
                      <a:endParaRPr lang="pt-BR" sz="1100" b="1" strike="noStrike" spc="-1" dirty="0">
                        <a:solidFill>
                          <a:schemeClr val="dk1"/>
                        </a:solidFill>
                        <a:latin typeface="Arial" panose="020B0604020202020204"/>
                        <a:sym typeface="+mn-ea"/>
                      </a:endParaRPr>
                    </a:p>
                    <a:p>
                      <a:pPr marL="92075" algn="ctr">
                        <a:lnSpc>
                          <a:spcPct val="100000"/>
                        </a:lnSpc>
                        <a:spcBef>
                          <a:spcPts val="710"/>
                        </a:spcBef>
                      </a:pPr>
                      <a:endParaRPr lang="pt-BR" sz="1100" b="1" strike="noStrike" spc="-1">
                        <a:solidFill>
                          <a:schemeClr val="dk1"/>
                        </a:solidFill>
                        <a:latin typeface="Arial" panose="020B0604020202020204"/>
                        <a:sym typeface="+mn-ea"/>
                      </a:endParaRPr>
                    </a:p>
                    <a:p>
                      <a:pPr marL="92075" algn="ctr">
                        <a:lnSpc>
                          <a:spcPct val="100000"/>
                        </a:lnSpc>
                        <a:spcBef>
                          <a:spcPts val="710"/>
                        </a:spcBef>
                      </a:pPr>
                      <a:r>
                        <a:rPr lang="pt-BR" sz="1100" b="1" spc="-1" dirty="0">
                          <a:solidFill>
                            <a:schemeClr val="dk1"/>
                          </a:solidFill>
                          <a:latin typeface="Arial" panose="020B0604020202020204"/>
                          <a:ea typeface="Microsoft YaHei"/>
                          <a:sym typeface="+mn-ea"/>
                        </a:rPr>
                        <a:t>Meta indicador 3</a:t>
                      </a:r>
                      <a:r>
                        <a:rPr lang="pt-BR" sz="1100" spc="-1" dirty="0">
                          <a:solidFill>
                            <a:schemeClr val="dk1"/>
                          </a:solidFill>
                          <a:latin typeface="Arial" panose="020B0604020202020204"/>
                          <a:ea typeface="Microsoft YaHei"/>
                          <a:sym typeface="+mn-ea"/>
                        </a:rPr>
                        <a:t>:</a:t>
                      </a:r>
                      <a:endParaRPr lang="pt-BR" sz="1100" b="1" strike="noStrike" spc="-1" dirty="0">
                        <a:solidFill>
                          <a:schemeClr val="dk1"/>
                        </a:solidFill>
                        <a:latin typeface="Arial" panose="020B0604020202020204"/>
                        <a:ea typeface="Microsoft YaHei"/>
                      </a:endParaRPr>
                    </a:p>
                    <a:p>
                      <a:pPr marL="92075" algn="ctr">
                        <a:lnSpc>
                          <a:spcPct val="100000"/>
                        </a:lnSpc>
                        <a:spcBef>
                          <a:spcPts val="710"/>
                        </a:spcBef>
                      </a:pPr>
                      <a:r>
                        <a:rPr lang="pt-BR" sz="1100" b="1" strike="noStrike" spc="-1" dirty="0">
                          <a:solidFill>
                            <a:schemeClr val="dk1"/>
                          </a:solidFill>
                          <a:latin typeface="Arial" panose="020B0604020202020204"/>
                        </a:rPr>
                        <a:t> C. ≥ a 7,0</a:t>
                      </a:r>
                    </a:p>
                  </a:txBody>
                  <a:tcPr marL="0" marR="0" marT="504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gn="ctr">
                        <a:lnSpc>
                          <a:spcPct val="100000"/>
                        </a:lnSpc>
                        <a:spcBef>
                          <a:spcPts val="710"/>
                        </a:spcBef>
                      </a:pPr>
                      <a:r>
                        <a:rPr lang="pt-BR" sz="1100" b="1" strike="noStrike" spc="-1" dirty="0">
                          <a:solidFill>
                            <a:schemeClr val="dk1"/>
                          </a:solidFill>
                          <a:latin typeface="Arial" panose="020B0604020202020204"/>
                          <a:ea typeface="Microsoft YaHei"/>
                        </a:rPr>
                        <a:t>Resultado do indicador 1</a:t>
                      </a:r>
                      <a:r>
                        <a:rPr lang="pt-BR" sz="1100" b="0" strike="noStrike" spc="-1" dirty="0">
                          <a:solidFill>
                            <a:schemeClr val="dk1"/>
                          </a:solidFill>
                          <a:latin typeface="Arial" panose="020B0604020202020204"/>
                          <a:ea typeface="Microsoft YaHei"/>
                        </a:rPr>
                        <a:t>: </a:t>
                      </a:r>
                      <a:r>
                        <a:rPr lang="pt-BR" sz="1100" strike="noStrike" spc="-1" dirty="0">
                          <a:solidFill>
                            <a:schemeClr val="dk1"/>
                          </a:solidFill>
                          <a:latin typeface="Arial" panose="020B0604020202020204"/>
                        </a:rPr>
                        <a:t>Percentual de Resposta Insatisfatória PRI (1Q25) = (0/280) x 100 = 0%  </a:t>
                      </a:r>
                    </a:p>
                    <a:p>
                      <a:pPr marL="92075" algn="ctr">
                        <a:lnSpc>
                          <a:spcPct val="100000"/>
                        </a:lnSpc>
                        <a:spcBef>
                          <a:spcPts val="710"/>
                        </a:spcBef>
                      </a:pPr>
                      <a:endParaRPr lang="pt-BR" sz="1100" strike="noStrike" spc="-1">
                        <a:solidFill>
                          <a:schemeClr val="dk1"/>
                        </a:solidFill>
                        <a:latin typeface="Arial" panose="020B0604020202020204"/>
                      </a:endParaRPr>
                    </a:p>
                    <a:p>
                      <a:pPr marL="92075" algn="ctr">
                        <a:lnSpc>
                          <a:spcPct val="100000"/>
                        </a:lnSpc>
                        <a:spcBef>
                          <a:spcPts val="710"/>
                        </a:spcBef>
                      </a:pPr>
                      <a:r>
                        <a:rPr lang="pt-BR" sz="1100" b="1" strike="noStrike" spc="-1" dirty="0">
                          <a:solidFill>
                            <a:schemeClr val="dk1"/>
                          </a:solidFill>
                          <a:latin typeface="Arial" panose="020B0604020202020204"/>
                          <a:ea typeface="Microsoft YaHei"/>
                        </a:rPr>
                        <a:t>Resultado do indicador 2</a:t>
                      </a:r>
                      <a:r>
                        <a:rPr lang="pt-BR" sz="1100" b="0" strike="noStrike" spc="-1" dirty="0">
                          <a:solidFill>
                            <a:schemeClr val="dk1"/>
                          </a:solidFill>
                          <a:latin typeface="Arial" panose="020B0604020202020204"/>
                          <a:ea typeface="Microsoft YaHei"/>
                        </a:rPr>
                        <a:t>:  Fórmula de Resolutividade = 82%  </a:t>
                      </a:r>
                    </a:p>
                    <a:p>
                      <a:pPr marL="92075" algn="ctr">
                        <a:lnSpc>
                          <a:spcPct val="100000"/>
                        </a:lnSpc>
                        <a:spcBef>
                          <a:spcPts val="710"/>
                        </a:spcBef>
                      </a:pPr>
                      <a:endParaRPr lang="pt-BR" sz="1100" b="1" spc="-1">
                        <a:solidFill>
                          <a:schemeClr val="dk1"/>
                        </a:solidFill>
                        <a:latin typeface="Arial" panose="020B0604020202020204"/>
                        <a:ea typeface="Microsoft YaHei" panose="020B0503020204020204" charset="-122"/>
                        <a:sym typeface="+mn-ea"/>
                      </a:endParaRPr>
                    </a:p>
                    <a:p>
                      <a:pPr marL="92075" algn="ctr">
                        <a:lnSpc>
                          <a:spcPct val="100000"/>
                        </a:lnSpc>
                        <a:spcBef>
                          <a:spcPts val="710"/>
                        </a:spcBef>
                      </a:pPr>
                      <a:r>
                        <a:rPr lang="pt-BR" sz="1100" b="1" spc="-1" dirty="0">
                          <a:solidFill>
                            <a:schemeClr val="dk1"/>
                          </a:solidFill>
                          <a:latin typeface="Arial" panose="020B0604020202020204"/>
                          <a:ea typeface="Microsoft YaHei"/>
                          <a:sym typeface="+mn-ea"/>
                        </a:rPr>
                        <a:t>Resultado do indicador 3</a:t>
                      </a:r>
                      <a:r>
                        <a:rPr lang="pt-BR" sz="1100" spc="-1" dirty="0">
                          <a:solidFill>
                            <a:schemeClr val="dk1"/>
                          </a:solidFill>
                          <a:latin typeface="Arial" panose="020B0604020202020204"/>
                          <a:ea typeface="Microsoft YaHei"/>
                          <a:sym typeface="+mn-ea"/>
                        </a:rPr>
                        <a:t>:</a:t>
                      </a:r>
                      <a:endParaRPr lang="pt-BR" sz="1100" b="0" strike="noStrike" spc="-1" dirty="0">
                        <a:solidFill>
                          <a:schemeClr val="dk1"/>
                        </a:solidFill>
                        <a:latin typeface="Arial" panose="020B0604020202020204"/>
                        <a:ea typeface="Microsoft YaHei"/>
                      </a:endParaRPr>
                    </a:p>
                    <a:p>
                      <a:pPr marL="92075" algn="ctr">
                        <a:lnSpc>
                          <a:spcPct val="100000"/>
                        </a:lnSpc>
                        <a:spcBef>
                          <a:spcPts val="710"/>
                        </a:spcBef>
                      </a:pPr>
                      <a:r>
                        <a:rPr lang="pt-BR" sz="1100" b="0" strike="noStrike" spc="-1" dirty="0">
                          <a:solidFill>
                            <a:schemeClr val="dk1"/>
                          </a:solidFill>
                          <a:latin typeface="Arial" panose="020B0604020202020204"/>
                        </a:rPr>
                        <a:t>Média da Nota de Recomendação ao serviço prestado pela Ouvidoria = 8,9</a:t>
                      </a:r>
                    </a:p>
                  </a:txBody>
                  <a:tcPr marL="0" marR="0" marT="0" marB="0"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 xmlns:a16="http://schemas.microsoft.com/office/drawing/2014/main" val="10002"/>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object 12"/>
          <p:cNvSpPr/>
          <p:nvPr/>
        </p:nvSpPr>
        <p:spPr>
          <a:xfrm>
            <a:off x="3146760" y="1629720"/>
            <a:ext cx="3753000" cy="546480"/>
          </a:xfrm>
          <a:prstGeom prst="rect">
            <a:avLst/>
          </a:prstGeom>
          <a:noFill/>
          <a:ln w="0">
            <a:noFill/>
          </a:ln>
        </p:spPr>
        <p:style>
          <a:lnRef idx="0">
            <a:scrgbClr r="0" g="0" b="0"/>
          </a:lnRef>
          <a:fillRef idx="0">
            <a:scrgbClr r="0" g="0" b="0"/>
          </a:fillRef>
          <a:effectRef idx="0">
            <a:scrgbClr r="0" g="0" b="0"/>
          </a:effectRef>
          <a:fontRef idx="minor"/>
        </p:style>
        <p:txBody>
          <a:bodyPr lIns="0" tIns="13320" rIns="0" bIns="0" anchor="t">
            <a:spAutoFit/>
          </a:bodyPr>
          <a:lstStyle/>
          <a:p>
            <a:pPr marL="12600">
              <a:lnSpc>
                <a:spcPct val="100000"/>
              </a:lnSpc>
              <a:spcBef>
                <a:spcPts val="105"/>
              </a:spcBef>
            </a:pPr>
            <a:r>
              <a:rPr lang="pt-BR" sz="3500" b="1" strike="noStrike" spc="-1">
                <a:solidFill>
                  <a:srgbClr val="A4A4A4"/>
                </a:solidFill>
                <a:latin typeface="Arial"/>
                <a:ea typeface="DejaVu Sans"/>
              </a:rPr>
              <a:t>Gestão</a:t>
            </a:r>
            <a:r>
              <a:rPr lang="pt-BR" sz="3500" b="1" strike="noStrike" spc="-75">
                <a:solidFill>
                  <a:srgbClr val="A4A4A4"/>
                </a:solidFill>
                <a:latin typeface="Arial"/>
                <a:ea typeface="DejaVu Sans"/>
              </a:rPr>
              <a:t> </a:t>
            </a:r>
            <a:r>
              <a:rPr lang="pt-BR" sz="3500" b="1" strike="noStrike" spc="-1">
                <a:solidFill>
                  <a:srgbClr val="A4A4A4"/>
                </a:solidFill>
                <a:latin typeface="Arial"/>
                <a:ea typeface="DejaVu Sans"/>
              </a:rPr>
              <a:t>de</a:t>
            </a:r>
            <a:r>
              <a:rPr lang="pt-BR" sz="3500" b="1" strike="noStrike" spc="-41">
                <a:solidFill>
                  <a:srgbClr val="A4A4A4"/>
                </a:solidFill>
                <a:latin typeface="Arial"/>
                <a:ea typeface="DejaVu Sans"/>
              </a:rPr>
              <a:t> </a:t>
            </a:r>
            <a:r>
              <a:rPr lang="pt-BR" sz="3500" b="1" strike="noStrike" spc="-1">
                <a:solidFill>
                  <a:srgbClr val="A4A4A4"/>
                </a:solidFill>
                <a:latin typeface="Arial"/>
                <a:ea typeface="DejaVu Sans"/>
              </a:rPr>
              <a:t>Riscos</a:t>
            </a:r>
            <a:endParaRPr lang="pt-BR" sz="3500" b="0" strike="noStrike" spc="-1">
              <a:solidFill>
                <a:srgbClr val="000000"/>
              </a:solidFill>
              <a:latin typeface="Arial"/>
            </a:endParaRPr>
          </a:p>
        </p:txBody>
      </p:sp>
      <p:sp>
        <p:nvSpPr>
          <p:cNvPr id="211" name="object 13"/>
          <p:cNvSpPr/>
          <p:nvPr/>
        </p:nvSpPr>
        <p:spPr>
          <a:xfrm>
            <a:off x="2273400" y="2439000"/>
            <a:ext cx="5281920" cy="925920"/>
          </a:xfrm>
          <a:prstGeom prst="rect">
            <a:avLst/>
          </a:prstGeom>
          <a:noFill/>
          <a:ln w="0">
            <a:noFill/>
          </a:ln>
        </p:spPr>
        <p:style>
          <a:lnRef idx="0">
            <a:scrgbClr r="0" g="0" b="0"/>
          </a:lnRef>
          <a:fillRef idx="0">
            <a:scrgbClr r="0" g="0" b="0"/>
          </a:fillRef>
          <a:effectRef idx="0">
            <a:scrgbClr r="0" g="0" b="0"/>
          </a:effectRef>
          <a:fontRef idx="minor"/>
        </p:style>
        <p:txBody>
          <a:bodyPr lIns="0" tIns="11520" rIns="0" bIns="0" anchor="t">
            <a:spAutoFit/>
          </a:bodyPr>
          <a:lstStyle/>
          <a:p>
            <a:pPr marL="12600" algn="ctr">
              <a:lnSpc>
                <a:spcPct val="100000"/>
              </a:lnSpc>
              <a:spcBef>
                <a:spcPts val="91"/>
              </a:spcBef>
            </a:pPr>
            <a:r>
              <a:rPr lang="pt-BR" sz="2000" b="0" strike="noStrike" spc="-12">
                <a:solidFill>
                  <a:srgbClr val="A4A4A4"/>
                </a:solidFill>
                <a:highlight>
                  <a:srgbClr val="FFFFFF"/>
                </a:highlight>
                <a:latin typeface="Arial MT"/>
                <a:ea typeface="DejaVu Sans"/>
              </a:rPr>
              <a:t>Relatório</a:t>
            </a:r>
            <a:r>
              <a:rPr lang="pt-BR" sz="2000" b="0" strike="noStrike" spc="4">
                <a:solidFill>
                  <a:srgbClr val="A4A4A4"/>
                </a:solidFill>
                <a:highlight>
                  <a:srgbClr val="FFFFFF"/>
                </a:highlight>
                <a:latin typeface="Arial MT"/>
                <a:ea typeface="DejaVu Sans"/>
              </a:rPr>
              <a:t> </a:t>
            </a:r>
            <a:r>
              <a:rPr lang="pt-BR" sz="2000" b="0" strike="noStrike" spc="-7">
                <a:solidFill>
                  <a:srgbClr val="A4A4A4"/>
                </a:solidFill>
                <a:highlight>
                  <a:srgbClr val="FFFFFF"/>
                </a:highlight>
                <a:latin typeface="Arial MT"/>
                <a:ea typeface="DejaVu Sans"/>
              </a:rPr>
              <a:t>de</a:t>
            </a:r>
            <a:r>
              <a:rPr lang="pt-BR" sz="2000" b="0" strike="noStrike" spc="-1">
                <a:solidFill>
                  <a:srgbClr val="A4A4A4"/>
                </a:solidFill>
                <a:highlight>
                  <a:srgbClr val="FFFFFF"/>
                </a:highlight>
                <a:latin typeface="Arial MT"/>
                <a:ea typeface="DejaVu Sans"/>
              </a:rPr>
              <a:t> </a:t>
            </a:r>
            <a:r>
              <a:rPr lang="pt-BR" sz="2000" b="0" strike="noStrike" spc="-7">
                <a:solidFill>
                  <a:srgbClr val="A4A4A4"/>
                </a:solidFill>
                <a:highlight>
                  <a:srgbClr val="FFFFFF"/>
                </a:highlight>
                <a:latin typeface="Arial MT"/>
                <a:ea typeface="DejaVu Sans"/>
              </a:rPr>
              <a:t>Gerenciamento</a:t>
            </a:r>
            <a:r>
              <a:rPr lang="pt-BR" sz="2000" b="0" strike="noStrike" spc="-1">
                <a:solidFill>
                  <a:srgbClr val="A4A4A4"/>
                </a:solidFill>
                <a:highlight>
                  <a:srgbClr val="FFFFFF"/>
                </a:highlight>
                <a:latin typeface="Arial MT"/>
                <a:ea typeface="DejaVu Sans"/>
              </a:rPr>
              <a:t> 1</a:t>
            </a:r>
            <a:r>
              <a:rPr lang="pt-BR" sz="2000" b="0" strike="noStrike" spc="-7">
                <a:solidFill>
                  <a:srgbClr val="A4A4A4"/>
                </a:solidFill>
                <a:highlight>
                  <a:srgbClr val="FFFFFF"/>
                </a:highlight>
                <a:latin typeface="Arial MT"/>
                <a:ea typeface="DejaVu Sans"/>
              </a:rPr>
              <a:t>Q25</a:t>
            </a:r>
            <a:r>
              <a:rPr lang="pt-BR" sz="2000" b="0" strike="noStrike" spc="-46">
                <a:solidFill>
                  <a:srgbClr val="A4A4A4"/>
                </a:solidFill>
                <a:highlight>
                  <a:srgbClr val="FFFFFF"/>
                </a:highlight>
                <a:latin typeface="Arial MT"/>
                <a:ea typeface="DejaVu Sans"/>
              </a:rPr>
              <a:t> </a:t>
            </a:r>
            <a:r>
              <a:rPr lang="pt-BR" sz="2000" b="0" strike="noStrike" spc="-7">
                <a:solidFill>
                  <a:srgbClr val="A4A4A4"/>
                </a:solidFill>
                <a:highlight>
                  <a:srgbClr val="FFFFFF"/>
                </a:highlight>
                <a:latin typeface="Arial MT"/>
                <a:ea typeface="DejaVu Sans"/>
              </a:rPr>
              <a:t>–</a:t>
            </a:r>
            <a:r>
              <a:rPr lang="pt-BR" sz="2000" b="0" strike="noStrike" spc="-1">
                <a:solidFill>
                  <a:srgbClr val="A4A4A4"/>
                </a:solidFill>
                <a:highlight>
                  <a:srgbClr val="FFFFFF"/>
                </a:highlight>
                <a:latin typeface="Arial MT"/>
                <a:ea typeface="DejaVu Sans"/>
              </a:rPr>
              <a:t> Superintendência do Sistema Socioeducativo- </a:t>
            </a:r>
            <a:r>
              <a:rPr lang="pt-BR" sz="2000" b="0" strike="noStrike" spc="-15">
                <a:solidFill>
                  <a:srgbClr val="A4A4A4"/>
                </a:solidFill>
                <a:highlight>
                  <a:srgbClr val="FFFFFF"/>
                </a:highlight>
                <a:latin typeface="Arial MT"/>
                <a:ea typeface="DejaVu Sans"/>
              </a:rPr>
              <a:t>SEDS</a:t>
            </a:r>
            <a:endParaRPr lang="pt-BR" sz="2000" b="0" strike="noStrike" spc="-1">
              <a:solidFill>
                <a:srgbClr val="000000"/>
              </a:solidFill>
              <a:latin typeface="Arial"/>
            </a:endParaRPr>
          </a:p>
        </p:txBody>
      </p:sp>
      <p:pic>
        <p:nvPicPr>
          <p:cNvPr id="212" name="Imagem 7"/>
          <p:cNvPicPr/>
          <p:nvPr/>
        </p:nvPicPr>
        <p:blipFill>
          <a:blip r:embed="rId2" cstate="print"/>
          <a:stretch/>
        </p:blipFill>
        <p:spPr>
          <a:xfrm>
            <a:off x="3128400" y="3870360"/>
            <a:ext cx="3499920" cy="703440"/>
          </a:xfrm>
          <a:prstGeom prst="rect">
            <a:avLst/>
          </a:prstGeom>
          <a:ln w="0">
            <a:noFill/>
          </a:ln>
        </p:spPr>
      </p:pic>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3" name="object 14"/>
          <p:cNvGraphicFramePr/>
          <p:nvPr/>
        </p:nvGraphicFramePr>
        <p:xfrm>
          <a:off x="1068120" y="703080"/>
          <a:ext cx="7946280" cy="4070880"/>
        </p:xfrm>
        <a:graphic>
          <a:graphicData uri="http://schemas.openxmlformats.org/drawingml/2006/table">
            <a:tbl>
              <a:tblPr/>
              <a:tblGrid>
                <a:gridCol w="1930320"/>
                <a:gridCol w="2398680"/>
                <a:gridCol w="1297440"/>
                <a:gridCol w="2319840"/>
              </a:tblGrid>
              <a:tr h="405360">
                <a:tc gridSpan="3">
                  <a:txBody>
                    <a:bodyPr/>
                    <a:lstStyle/>
                    <a:p>
                      <a:pPr>
                        <a:lnSpc>
                          <a:spcPct val="100000"/>
                        </a:lnSpc>
                      </a:pPr>
                      <a:r>
                        <a:rPr lang="pt-BR" sz="1000" b="1" strike="noStrike" spc="-1">
                          <a:solidFill>
                            <a:schemeClr val="dk1"/>
                          </a:solidFill>
                          <a:latin typeface="Times New Roman"/>
                        </a:rPr>
                        <a:t>GERÊNCIA DE APOIO ÀS AÇÕES SOCIOEDUCATIVAS</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algn="ctr">
                        <a:lnSpc>
                          <a:spcPct val="100000"/>
                        </a:lnSpc>
                      </a:pPr>
                      <a:r>
                        <a:rPr lang="pt-BR" sz="1800" b="1" strike="noStrike" spc="-1">
                          <a:solidFill>
                            <a:srgbClr val="000000"/>
                          </a:solidFill>
                          <a:highlight>
                            <a:srgbClr val="FFFFFF"/>
                          </a:highlight>
                          <a:latin typeface="Arial"/>
                        </a:rPr>
                        <a:t>1Q25</a:t>
                      </a:r>
                      <a:endParaRPr lang="pt-BR" sz="18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859680">
                <a:tc>
                  <a:txBody>
                    <a:bodyPr/>
                    <a:lstStyle/>
                    <a:p>
                      <a:pPr algn="ctr">
                        <a:lnSpc>
                          <a:spcPct val="100000"/>
                        </a:lnSpc>
                      </a:pPr>
                      <a:endParaRPr lang="pt-BR" sz="1800" b="0" strike="noStrike" spc="-1">
                        <a:solidFill>
                          <a:srgbClr val="000000"/>
                        </a:solidFill>
                        <a:latin typeface="Arial"/>
                      </a:endParaRPr>
                    </a:p>
                    <a:p>
                      <a:pPr algn="ctr">
                        <a:lnSpc>
                          <a:spcPct val="100000"/>
                        </a:lnSpc>
                      </a:pPr>
                      <a:r>
                        <a:rPr lang="pt-BR" sz="1800" b="0" strike="noStrike" spc="-1">
                          <a:solidFill>
                            <a:srgbClr val="000000"/>
                          </a:solidFill>
                          <a:latin typeface="Arial"/>
                        </a:rPr>
                        <a:t>RISCO</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800" b="0" strike="noStrike" spc="-1">
                        <a:solidFill>
                          <a:srgbClr val="000000"/>
                        </a:solidFill>
                        <a:latin typeface="Arial"/>
                      </a:endParaRPr>
                    </a:p>
                    <a:p>
                      <a:pPr algn="ctr">
                        <a:lnSpc>
                          <a:spcPct val="100000"/>
                        </a:lnSpc>
                      </a:pPr>
                      <a:r>
                        <a:rPr lang="pt-BR" sz="1800" b="0" strike="noStrike" spc="-1">
                          <a:solidFill>
                            <a:srgbClr val="000000"/>
                          </a:solidFill>
                          <a:latin typeface="Arial"/>
                        </a:rPr>
                        <a:t>DESCRIÇÃO DO 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800" b="0" strike="noStrike" spc="-1">
                        <a:solidFill>
                          <a:srgbClr val="000000"/>
                        </a:solidFill>
                        <a:latin typeface="Arial"/>
                      </a:endParaRPr>
                    </a:p>
                    <a:p>
                      <a:pPr algn="ctr">
                        <a:lnSpc>
                          <a:spcPct val="100000"/>
                        </a:lnSpc>
                      </a:pPr>
                      <a:r>
                        <a:rPr lang="pt-BR" sz="1800" b="0" strike="noStrike" spc="-1">
                          <a:solidFill>
                            <a:srgbClr val="000000"/>
                          </a:solidFill>
                          <a:latin typeface="Arial"/>
                        </a:rPr>
                        <a:t>META</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endParaRPr lang="pt-BR" sz="18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751120">
                <a:tc>
                  <a:txBody>
                    <a:bodyPr/>
                    <a:lstStyle/>
                    <a:p>
                      <a:pPr>
                        <a:lnSpc>
                          <a:spcPct val="100000"/>
                        </a:lnSpc>
                        <a:spcBef>
                          <a:spcPts val="45"/>
                        </a:spcBef>
                      </a:pPr>
                      <a:r>
                        <a:rPr lang="pt-BR" sz="1100" b="1" strike="noStrike" spc="-1">
                          <a:solidFill>
                            <a:schemeClr val="dk1"/>
                          </a:solidFill>
                          <a:latin typeface="Arial"/>
                          <a:ea typeface="Microsoft YaHei"/>
                        </a:rPr>
                        <a:t>Interrupção dos contratos relacionados ao Sistema Socioeducativo</a:t>
                      </a:r>
                      <a:endParaRPr lang="pt-BR" sz="1100" b="0" strike="noStrike" spc="-1">
                        <a:solidFill>
                          <a:srgbClr val="000000"/>
                        </a:solidFill>
                        <a:latin typeface="Arial"/>
                      </a:endParaRPr>
                    </a:p>
                    <a:p>
                      <a:pPr>
                        <a:lnSpc>
                          <a:spcPct val="100000"/>
                        </a:lnSpc>
                        <a:spcBef>
                          <a:spcPts val="45"/>
                        </a:spcBef>
                      </a:pPr>
                      <a:endParaRPr lang="pt-BR" sz="1100" b="0" strike="noStrike" spc="-1">
                        <a:solidFill>
                          <a:srgbClr val="000000"/>
                        </a:solidFill>
                        <a:latin typeface="Arial"/>
                      </a:endParaRPr>
                    </a:p>
                    <a:p>
                      <a:pPr>
                        <a:lnSpc>
                          <a:spcPct val="100000"/>
                        </a:lnSpc>
                        <a:spcBef>
                          <a:spcPts val="45"/>
                        </a:spcBef>
                      </a:pPr>
                      <a:r>
                        <a:rPr lang="pt-BR" sz="1100" b="0" strike="noStrike" spc="-1">
                          <a:solidFill>
                            <a:srgbClr val="000000"/>
                          </a:solidFill>
                          <a:latin typeface="Arial"/>
                          <a:ea typeface="Microsoft YaHei"/>
                        </a:rPr>
                        <a:t>Para 2Q25 o risco passa a ter os dizeres abaixo:</a:t>
                      </a: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p>
                      <a:pPr marL="320040" indent="-228600">
                        <a:lnSpc>
                          <a:spcPct val="100000"/>
                        </a:lnSpc>
                        <a:spcBef>
                          <a:spcPts val="45"/>
                        </a:spcBef>
                        <a:tabLst>
                          <a:tab pos="0" algn="l"/>
                        </a:tabLst>
                      </a:pPr>
                      <a:r>
                        <a:rPr lang="pt-BR" sz="1100" b="1" strike="noStrike" spc="-1">
                          <a:solidFill>
                            <a:srgbClr val="C9211E"/>
                          </a:solidFill>
                          <a:latin typeface="Arial"/>
                          <a:ea typeface="Microsoft YaHei"/>
                        </a:rPr>
                        <a:t>Insuficiência na fiscalização e acompanhamento dos contratos relacionados à Superintendência do Socioeducativo</a:t>
                      </a:r>
                      <a:r>
                        <a:rPr lang="pt-BR" sz="1100" b="1" strike="noStrike" spc="-1">
                          <a:solidFill>
                            <a:schemeClr val="dk1"/>
                          </a:solidFill>
                          <a:latin typeface="Arial"/>
                          <a:ea typeface="Microsoft YaHei"/>
                        </a:rPr>
                        <a:t> </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gn="just">
                        <a:lnSpc>
                          <a:spcPct val="100000"/>
                        </a:lnSpc>
                        <a:spcBef>
                          <a:spcPts val="709"/>
                        </a:spcBef>
                      </a:pPr>
                      <a:r>
                        <a:rPr lang="pt-BR" sz="1100" b="1" strike="noStrike" spc="-1">
                          <a:solidFill>
                            <a:schemeClr val="dk1"/>
                          </a:solidFill>
                          <a:latin typeface="Arial"/>
                          <a:ea typeface="Microsoft YaHei"/>
                        </a:rPr>
                        <a:t>Indicador 1 =</a:t>
                      </a:r>
                      <a:r>
                        <a:rPr lang="pt-BR" sz="1100" b="0" strike="noStrike" spc="-1">
                          <a:solidFill>
                            <a:schemeClr val="dk1"/>
                          </a:solidFill>
                          <a:latin typeface="Arial"/>
                          <a:ea typeface="Microsoft YaHei"/>
                        </a:rPr>
                        <a:t> (Nº de contratos interrompidos, em um quadrimestre / Nº de contratos total vigentes do sistema socioeducativo)*100</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gn="just">
                        <a:lnSpc>
                          <a:spcPct val="100000"/>
                        </a:lnSpc>
                        <a:spcBef>
                          <a:spcPts val="709"/>
                        </a:spcBef>
                      </a:pPr>
                      <a:r>
                        <a:rPr lang="pt-BR" sz="1100" b="1" strike="noStrike" spc="-1">
                          <a:solidFill>
                            <a:schemeClr val="dk1"/>
                          </a:solidFill>
                          <a:latin typeface="Arial"/>
                          <a:ea typeface="Microsoft YaHei"/>
                        </a:rPr>
                        <a:t>Meta 1:</a:t>
                      </a:r>
                      <a:r>
                        <a:rPr lang="pt-BR" sz="1100" b="0" strike="noStrike" spc="-1">
                          <a:solidFill>
                            <a:schemeClr val="dk1"/>
                          </a:solidFill>
                          <a:latin typeface="Arial"/>
                          <a:ea typeface="Microsoft YaHei"/>
                        </a:rPr>
                        <a:t> Zero por cento</a:t>
                      </a:r>
                      <a:endParaRPr lang="pt-BR" sz="1100" b="0" strike="noStrike" spc="-1">
                        <a:solidFill>
                          <a:srgbClr val="000000"/>
                        </a:solidFill>
                        <a:latin typeface="Arial"/>
                      </a:endParaRPr>
                    </a:p>
                    <a:p>
                      <a:pPr marL="92880" algn="just">
                        <a:lnSpc>
                          <a:spcPct val="100000"/>
                        </a:lnSpc>
                      </a:pP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nSpc>
                          <a:spcPct val="100000"/>
                        </a:lnSpc>
                        <a:spcBef>
                          <a:spcPts val="709"/>
                        </a:spcBef>
                      </a:pPr>
                      <a:r>
                        <a:rPr lang="pt-BR" sz="1100" b="1" strike="noStrike" spc="-1">
                          <a:solidFill>
                            <a:schemeClr val="dk1"/>
                          </a:solidFill>
                          <a:latin typeface="Arial"/>
                          <a:ea typeface="Microsoft YaHei"/>
                        </a:rPr>
                        <a:t>Indicador 1: </a:t>
                      </a:r>
                      <a:r>
                        <a:rPr lang="pt-BR" sz="1100" b="0" strike="noStrike" spc="-1">
                          <a:solidFill>
                            <a:schemeClr val="dk1"/>
                          </a:solidFill>
                          <a:latin typeface="Arial"/>
                          <a:ea typeface="Microsoft YaHei"/>
                        </a:rPr>
                        <a:t>0 (zero) </a:t>
                      </a:r>
                      <a:endParaRPr lang="pt-BR" sz="1100" b="0" strike="noStrike" spc="-1">
                        <a:solidFill>
                          <a:srgbClr val="000000"/>
                        </a:solidFill>
                        <a:latin typeface="Arial"/>
                      </a:endParaRPr>
                    </a:p>
                    <a:p>
                      <a:pPr marL="92160">
                        <a:lnSpc>
                          <a:spcPct val="100000"/>
                        </a:lnSpc>
                        <a:spcBef>
                          <a:spcPts val="709"/>
                        </a:spcBef>
                      </a:pPr>
                      <a:r>
                        <a:rPr lang="pt-BR" sz="1100" b="0" strike="noStrike" spc="-1">
                          <a:solidFill>
                            <a:schemeClr val="dk1"/>
                          </a:solidFill>
                          <a:latin typeface="Arial"/>
                          <a:ea typeface="Microsoft YaHei"/>
                        </a:rPr>
                        <a:t>Atualmente os gestores dos contratos geridos por esta gerência estão capacitados, uma vez que todos servidores já concluíram ou estão com curso em andamento.</a:t>
                      </a:r>
                      <a:endParaRPr lang="pt-BR" sz="1100" b="0" strike="noStrike" spc="-1">
                        <a:solidFill>
                          <a:srgbClr val="000000"/>
                        </a:solidFill>
                        <a:latin typeface="Arial"/>
                      </a:endParaRPr>
                    </a:p>
                    <a:p>
                      <a:pPr marL="92160">
                        <a:lnSpc>
                          <a:spcPct val="100000"/>
                        </a:lnSpc>
                        <a:spcBef>
                          <a:spcPts val="709"/>
                        </a:spcBef>
                      </a:pPr>
                      <a:r>
                        <a:rPr lang="pt-BR" sz="1100" b="0" strike="noStrike" spc="-1">
                          <a:solidFill>
                            <a:schemeClr val="dk1"/>
                          </a:solidFill>
                          <a:latin typeface="Arial"/>
                          <a:ea typeface="Microsoft YaHei"/>
                        </a:rPr>
                        <a:t>A quantidade de contratos ativos e diretos nesta unidade e quadrimestre são 11 contratos.</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214" name="object 1"/>
          <p:cNvSpPr/>
          <p:nvPr/>
        </p:nvSpPr>
        <p:spPr>
          <a:xfrm>
            <a:off x="3483000" y="3820680"/>
            <a:ext cx="31320" cy="138240"/>
          </a:xfrm>
          <a:custGeom>
            <a:avLst/>
            <a:gdLst>
              <a:gd name="textAreaLeft" fmla="*/ 0 w 31320"/>
              <a:gd name="textAreaRight" fmla="*/ 36720 w 31320"/>
              <a:gd name="textAreaTop" fmla="*/ 0 h 138240"/>
              <a:gd name="textAreaBottom" fmla="*/ 143640 h 13824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pt-BR" sz="1800" b="0" strike="noStrike" spc="-1">
              <a:solidFill>
                <a:schemeClr val="dk1"/>
              </a:solidFill>
              <a:latin typeface="Calibri"/>
              <a:ea typeface="DejaVu Sans"/>
            </a:endParaRPr>
          </a:p>
        </p:txBody>
      </p:sp>
      <p:sp>
        <p:nvSpPr>
          <p:cNvPr id="215" name="object 15"/>
          <p:cNvSpPr/>
          <p:nvPr/>
        </p:nvSpPr>
        <p:spPr>
          <a:xfrm>
            <a:off x="1664640" y="252360"/>
            <a:ext cx="735660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lnSpc>
                <a:spcPct val="100000"/>
              </a:lnSpc>
              <a:spcBef>
                <a:spcPts val="99"/>
              </a:spcBef>
            </a:pPr>
            <a:r>
              <a:rPr lang="pt-BR" sz="1800" b="1" strike="noStrike" spc="-12">
                <a:solidFill>
                  <a:schemeClr val="dk1"/>
                </a:solidFill>
                <a:highlight>
                  <a:srgbClr val="FFFFFF"/>
                </a:highlight>
                <a:latin typeface="Calibri"/>
                <a:ea typeface="DejaVu Sans"/>
              </a:rPr>
              <a:t>(GAAS</a:t>
            </a:r>
            <a:r>
              <a:rPr lang="pt-BR" sz="1800" b="1" strike="noStrike" spc="-12">
                <a:solidFill>
                  <a:schemeClr val="dk1"/>
                </a:solidFill>
                <a:latin typeface="Calibri"/>
                <a:ea typeface="DejaVu Sans"/>
              </a:rPr>
              <a:t>/SEDS)</a:t>
            </a:r>
            <a:endParaRPr lang="pt-BR" sz="1800" b="0" strike="noStrike" spc="-1">
              <a:solidFill>
                <a:srgbClr val="000000"/>
              </a:solidFill>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6" name="object 2"/>
          <p:cNvGraphicFramePr/>
          <p:nvPr/>
        </p:nvGraphicFramePr>
        <p:xfrm>
          <a:off x="1070280" y="826560"/>
          <a:ext cx="7744320" cy="3737160"/>
        </p:xfrm>
        <a:graphic>
          <a:graphicData uri="http://schemas.openxmlformats.org/drawingml/2006/table">
            <a:tbl>
              <a:tblPr/>
              <a:tblGrid>
                <a:gridCol w="2060640"/>
                <a:gridCol w="2057400"/>
                <a:gridCol w="1356840"/>
                <a:gridCol w="2269440"/>
              </a:tblGrid>
              <a:tr h="408600">
                <a:tc gridSpan="3">
                  <a:txBody>
                    <a:bodyPr/>
                    <a:lstStyle/>
                    <a:p>
                      <a:pPr>
                        <a:lnSpc>
                          <a:spcPct val="100000"/>
                        </a:lnSpc>
                      </a:pPr>
                      <a:r>
                        <a:rPr lang="pt-BR" sz="1000" b="1" strike="noStrike" spc="-1">
                          <a:solidFill>
                            <a:srgbClr val="000000"/>
                          </a:solidFill>
                          <a:latin typeface="Times New Roman"/>
                        </a:rPr>
                        <a:t>GERENCIA DE APOIO OPERACIONAL, SEGURANÇA E SAÚDE</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5760" algn="ctr">
                        <a:lnSpc>
                          <a:spcPct val="100000"/>
                        </a:lnSpc>
                        <a:spcBef>
                          <a:spcPts val="740"/>
                        </a:spcBef>
                      </a:pPr>
                      <a:r>
                        <a:rPr lang="pt-BR" sz="1400" b="1" strike="noStrike" spc="-12">
                          <a:solidFill>
                            <a:srgbClr val="000000"/>
                          </a:solidFill>
                          <a:latin typeface="Arial MT"/>
                        </a:rPr>
                        <a:t>1Q25</a:t>
                      </a:r>
                      <a:endParaRPr lang="pt-BR" sz="14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493920">
                <a:tc>
                  <a:txBody>
                    <a:bodyPr/>
                    <a:lstStyle/>
                    <a:p>
                      <a:pPr>
                        <a:lnSpc>
                          <a:spcPct val="100000"/>
                        </a:lnSpc>
                        <a:spcBef>
                          <a:spcPts val="6"/>
                        </a:spcBef>
                      </a:pPr>
                      <a:endParaRPr lang="pt-BR" sz="1100" b="0" strike="noStrike" spc="-1">
                        <a:solidFill>
                          <a:srgbClr val="000000"/>
                        </a:solidFill>
                        <a:latin typeface="Arial"/>
                      </a:endParaRPr>
                    </a:p>
                    <a:p>
                      <a:pPr algn="ctr">
                        <a:lnSpc>
                          <a:spcPct val="100000"/>
                        </a:lnSpc>
                      </a:pPr>
                      <a:r>
                        <a:rPr lang="pt-BR" sz="1100" b="1" strike="noStrike" spc="-7">
                          <a:solidFill>
                            <a:srgbClr val="000000"/>
                          </a:solidFill>
                          <a:latin typeface="Arial"/>
                        </a:rPr>
                        <a:t>RISCO</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149760">
                        <a:lnSpc>
                          <a:spcPct val="100000"/>
                        </a:lnSpc>
                      </a:pPr>
                      <a:r>
                        <a:rPr lang="pt-BR" sz="1000" b="1" strike="noStrike" spc="-7">
                          <a:solidFill>
                            <a:srgbClr val="000000"/>
                          </a:solidFill>
                          <a:latin typeface="Arial"/>
                        </a:rPr>
                        <a:t>DESCRIÇÃO</a:t>
                      </a:r>
                      <a:r>
                        <a:rPr lang="pt-BR" sz="1000" b="1" strike="noStrike" spc="-52">
                          <a:solidFill>
                            <a:srgbClr val="000000"/>
                          </a:solidFill>
                          <a:latin typeface="Arial"/>
                        </a:rPr>
                        <a:t> </a:t>
                      </a:r>
                      <a:r>
                        <a:rPr lang="pt-BR" sz="1000" b="1" strike="noStrike" spc="-1">
                          <a:solidFill>
                            <a:srgbClr val="000000"/>
                          </a:solidFill>
                          <a:latin typeface="Arial"/>
                        </a:rPr>
                        <a:t>DO</a:t>
                      </a:r>
                      <a:r>
                        <a:rPr lang="pt-BR" sz="1000" b="1" strike="noStrike" spc="-26">
                          <a:solidFill>
                            <a:srgbClr val="000000"/>
                          </a:solidFill>
                          <a:latin typeface="Arial"/>
                        </a:rPr>
                        <a:t> </a:t>
                      </a:r>
                      <a:r>
                        <a:rPr lang="pt-BR" sz="1000" b="1" strike="noStrike" spc="-7">
                          <a:solidFill>
                            <a:srgbClr val="000000"/>
                          </a:solidFill>
                          <a:latin typeface="Arial"/>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327600">
                        <a:lnSpc>
                          <a:spcPct val="100000"/>
                        </a:lnSpc>
                      </a:pPr>
                      <a:r>
                        <a:rPr lang="pt-BR" sz="1000" b="1" strike="noStrike" spc="-1">
                          <a:solidFill>
                            <a:srgbClr val="000000"/>
                          </a:solidFill>
                          <a:latin typeface="Arial"/>
                        </a:rPr>
                        <a:t>META</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endParaRPr lang="pt-BR" sz="18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773440">
                <a:tc>
                  <a:txBody>
                    <a:bodyPr/>
                    <a:lstStyle/>
                    <a:p>
                      <a:pPr algn="ctr">
                        <a:lnSpc>
                          <a:spcPct val="100000"/>
                        </a:lnSpc>
                        <a:spcBef>
                          <a:spcPts val="45"/>
                        </a:spcBef>
                      </a:pPr>
                      <a:endParaRPr lang="pt-BR" sz="1100" b="0" strike="noStrike" spc="-1">
                        <a:solidFill>
                          <a:srgbClr val="000000"/>
                        </a:solidFill>
                        <a:latin typeface="Arial"/>
                      </a:endParaRPr>
                    </a:p>
                    <a:p>
                      <a:pPr>
                        <a:lnSpc>
                          <a:spcPct val="100000"/>
                        </a:lnSpc>
                        <a:spcBef>
                          <a:spcPts val="45"/>
                        </a:spcBef>
                      </a:pPr>
                      <a:r>
                        <a:rPr lang="pt-BR" sz="1100" b="1" strike="noStrike" spc="-1">
                          <a:solidFill>
                            <a:srgbClr val="000000"/>
                          </a:solidFill>
                          <a:latin typeface="Arial"/>
                        </a:rPr>
                        <a:t>Baixa efetividade das ações de segurança e monitoramento nas unidades socioeducativas</a:t>
                      </a: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gn="just">
                        <a:lnSpc>
                          <a:spcPct val="100000"/>
                        </a:lnSpc>
                        <a:spcBef>
                          <a:spcPts val="709"/>
                        </a:spcBef>
                      </a:pPr>
                      <a:r>
                        <a:rPr lang="pt-BR" sz="1000" b="1" strike="noStrike" spc="-1">
                          <a:solidFill>
                            <a:srgbClr val="000000"/>
                          </a:solidFill>
                          <a:latin typeface="Arial"/>
                        </a:rPr>
                        <a:t>Indicador 1</a:t>
                      </a:r>
                      <a:r>
                        <a:rPr lang="pt-BR" sz="1000" b="0" strike="noStrike" spc="-1">
                          <a:solidFill>
                            <a:srgbClr val="000000"/>
                          </a:solidFill>
                          <a:latin typeface="Arial"/>
                        </a:rPr>
                        <a:t> = Quantidade de revistas identificadas com ilícitos (cordas, chuços/terezas, drogas, celular, tabaco, arma de fogo e arma branca)/Quantidade total de Revistas no exercício (quadrimestre).</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880" algn="just">
                        <a:lnSpc>
                          <a:spcPct val="100000"/>
                        </a:lnSpc>
                      </a:pPr>
                      <a:r>
                        <a:rPr lang="pt-BR" sz="900" b="1" strike="noStrike" spc="-1">
                          <a:solidFill>
                            <a:srgbClr val="000000"/>
                          </a:solidFill>
                          <a:latin typeface="Arial"/>
                        </a:rPr>
                        <a:t>Meta 1</a:t>
                      </a:r>
                      <a:r>
                        <a:rPr lang="pt-BR" sz="900" b="0" strike="noStrike" spc="-1">
                          <a:solidFill>
                            <a:srgbClr val="000000"/>
                          </a:solidFill>
                          <a:latin typeface="Arial"/>
                        </a:rPr>
                        <a:t> = Menor ou igual 2</a:t>
                      </a:r>
                    </a:p>
                    <a:p>
                      <a:pPr marL="92880" algn="just">
                        <a:lnSpc>
                          <a:spcPct val="100000"/>
                        </a:lnSpc>
                      </a:pPr>
                      <a:endParaRPr lang="pt-BR" sz="900" b="0" strike="noStrike" spc="-1">
                        <a:solidFill>
                          <a:srgbClr val="000000"/>
                        </a:solidFill>
                        <a:latin typeface="Arial"/>
                      </a:endParaRPr>
                    </a:p>
                    <a:p>
                      <a:pPr marL="92880" algn="just">
                        <a:lnSpc>
                          <a:spcPct val="100000"/>
                        </a:lnSpc>
                      </a:pPr>
                      <a:endParaRPr lang="pt-BR" sz="9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pPr>
                      <a:r>
                        <a:rPr lang="pt-BR" sz="1000" b="1" strike="noStrike" spc="-1">
                          <a:solidFill>
                            <a:srgbClr val="000000"/>
                          </a:solidFill>
                          <a:latin typeface="Arial"/>
                        </a:rPr>
                        <a:t>Indicador 1</a:t>
                      </a:r>
                      <a:r>
                        <a:rPr lang="pt-BR" sz="1000" b="0" strike="noStrike" spc="-1">
                          <a:solidFill>
                            <a:srgbClr val="000000"/>
                          </a:solidFill>
                          <a:latin typeface="Arial"/>
                        </a:rPr>
                        <a:t>: Foram identificados 26 entradas de objetos ilícitos, sendo realizadas no trimestres 23 revistas prediais. A sala da central de videomonitoramento está operando normalmente sendo identificado e relatado 344 casos de intercorrências nas unidades no quadrimestre. Foram encaminhados em média 28 relatórios circunstanciados e foi possível levantar as imagens disponíveis com a central de videomonitoramento  dos fatos descritos em relatório. A efetividade das ações de segurança foram de 1,13%</a:t>
                      </a:r>
                    </a:p>
                    <a:p>
                      <a:pPr algn="just">
                        <a:lnSpc>
                          <a:spcPct val="100000"/>
                        </a:lnSpc>
                      </a:pPr>
                      <a:endParaRPr lang="pt-BR" sz="1000" b="0" strike="noStrike" spc="-1">
                        <a:solidFill>
                          <a:srgbClr val="000000"/>
                        </a:solidFill>
                        <a:latin typeface="Arial"/>
                      </a:endParaRPr>
                    </a:p>
                    <a:p>
                      <a:pPr algn="just">
                        <a:lnSpc>
                          <a:spcPct val="100000"/>
                        </a:lnSpc>
                      </a:pPr>
                      <a:r>
                        <a:rPr lang="pt-BR" sz="1000" b="0" strike="noStrike" spc="-1">
                          <a:solidFill>
                            <a:srgbClr val="111111"/>
                          </a:solidFill>
                          <a:latin typeface="Calibri"/>
                          <a:ea typeface="Microsoft YaHei"/>
                        </a:rPr>
                        <a:t> </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217" name="object 5"/>
          <p:cNvSpPr/>
          <p:nvPr/>
        </p:nvSpPr>
        <p:spPr>
          <a:xfrm>
            <a:off x="3483000" y="3820680"/>
            <a:ext cx="29520" cy="136440"/>
          </a:xfrm>
          <a:custGeom>
            <a:avLst/>
            <a:gdLst>
              <a:gd name="textAreaLeft" fmla="*/ 0 w 29520"/>
              <a:gd name="textAreaRight" fmla="*/ 36720 w 29520"/>
              <a:gd name="textAreaTop" fmla="*/ 0 h 136440"/>
              <a:gd name="textAreaBottom" fmla="*/ 143640 h 13644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pt-BR" sz="1800" b="0" strike="noStrike" spc="-1">
              <a:solidFill>
                <a:srgbClr val="000000"/>
              </a:solidFill>
              <a:latin typeface="Calibri"/>
              <a:ea typeface="DejaVu Sans"/>
            </a:endParaRPr>
          </a:p>
        </p:txBody>
      </p:sp>
      <p:sp>
        <p:nvSpPr>
          <p:cNvPr id="218" name="object 6"/>
          <p:cNvSpPr/>
          <p:nvPr/>
        </p:nvSpPr>
        <p:spPr>
          <a:xfrm>
            <a:off x="1307160" y="273240"/>
            <a:ext cx="735480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lnSpc>
                <a:spcPct val="100000"/>
              </a:lnSpc>
              <a:spcBef>
                <a:spcPts val="99"/>
              </a:spcBef>
            </a:pPr>
            <a:r>
              <a:rPr lang="pt-BR" sz="1800" b="1" strike="noStrike" spc="-12">
                <a:solidFill>
                  <a:srgbClr val="000000"/>
                </a:solidFill>
                <a:latin typeface="Calibri"/>
                <a:ea typeface="DejaVu Sans"/>
              </a:rPr>
              <a:t>(GAOSS/SEDS)</a:t>
            </a:r>
            <a:endParaRPr lang="pt-BR" sz="1800" b="0" strike="noStrike" spc="-1">
              <a:solidFill>
                <a:srgbClr val="000000"/>
              </a:solidFill>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9" name="object 8"/>
          <p:cNvGraphicFramePr/>
          <p:nvPr/>
        </p:nvGraphicFramePr>
        <p:xfrm>
          <a:off x="1056600" y="841320"/>
          <a:ext cx="7957800" cy="3817440"/>
        </p:xfrm>
        <a:graphic>
          <a:graphicData uri="http://schemas.openxmlformats.org/drawingml/2006/table">
            <a:tbl>
              <a:tblPr/>
              <a:tblGrid>
                <a:gridCol w="2117160"/>
                <a:gridCol w="2177640"/>
                <a:gridCol w="1250280"/>
                <a:gridCol w="2412720"/>
              </a:tblGrid>
              <a:tr h="424080">
                <a:tc gridSpan="3">
                  <a:txBody>
                    <a:bodyPr/>
                    <a:lstStyle/>
                    <a:p>
                      <a:pPr>
                        <a:lnSpc>
                          <a:spcPct val="100000"/>
                        </a:lnSpc>
                      </a:pPr>
                      <a:r>
                        <a:rPr lang="pt-BR" sz="1000" b="1" strike="noStrike" spc="-1">
                          <a:solidFill>
                            <a:srgbClr val="000000"/>
                          </a:solidFill>
                          <a:latin typeface="Times New Roman"/>
                        </a:rPr>
                        <a:t>GERÊNCIA DE ENSINO E DESENVOLVIMENTO PSICOSSOCIAL</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5760" algn="ctr">
                        <a:lnSpc>
                          <a:spcPct val="100000"/>
                        </a:lnSpc>
                        <a:spcBef>
                          <a:spcPts val="740"/>
                        </a:spcBef>
                      </a:pPr>
                      <a:r>
                        <a:rPr lang="pt-BR" sz="1400" b="0" strike="noStrike" spc="-12">
                          <a:solidFill>
                            <a:srgbClr val="000000"/>
                          </a:solidFill>
                          <a:latin typeface="Arial MT"/>
                        </a:rPr>
                        <a:t>1Q25</a:t>
                      </a:r>
                      <a:endParaRPr lang="pt-BR" sz="14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512640">
                <a:tc>
                  <a:txBody>
                    <a:bodyPr/>
                    <a:lstStyle/>
                    <a:p>
                      <a:pPr>
                        <a:lnSpc>
                          <a:spcPct val="100000"/>
                        </a:lnSpc>
                        <a:spcBef>
                          <a:spcPts val="6"/>
                        </a:spcBef>
                      </a:pPr>
                      <a:endParaRPr lang="pt-BR" sz="1100" b="0" strike="noStrike" spc="-1">
                        <a:solidFill>
                          <a:srgbClr val="000000"/>
                        </a:solidFill>
                        <a:latin typeface="Arial"/>
                      </a:endParaRPr>
                    </a:p>
                    <a:p>
                      <a:pPr algn="ctr">
                        <a:lnSpc>
                          <a:spcPct val="100000"/>
                        </a:lnSpc>
                      </a:pPr>
                      <a:r>
                        <a:rPr lang="pt-BR" sz="1100" b="1" strike="noStrike" spc="-7">
                          <a:solidFill>
                            <a:srgbClr val="000000"/>
                          </a:solidFill>
                          <a:latin typeface="Arial"/>
                        </a:rPr>
                        <a:t>RISCO</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149760">
                        <a:lnSpc>
                          <a:spcPct val="100000"/>
                        </a:lnSpc>
                      </a:pPr>
                      <a:r>
                        <a:rPr lang="pt-BR" sz="1000" b="1" strike="noStrike" spc="-7">
                          <a:solidFill>
                            <a:srgbClr val="000000"/>
                          </a:solidFill>
                          <a:latin typeface="Arial"/>
                        </a:rPr>
                        <a:t>DESCRIÇÃO</a:t>
                      </a:r>
                      <a:r>
                        <a:rPr lang="pt-BR" sz="1000" b="1" strike="noStrike" spc="-52">
                          <a:solidFill>
                            <a:srgbClr val="000000"/>
                          </a:solidFill>
                          <a:latin typeface="Arial"/>
                        </a:rPr>
                        <a:t> </a:t>
                      </a:r>
                      <a:r>
                        <a:rPr lang="pt-BR" sz="1000" b="1" strike="noStrike" spc="-1">
                          <a:solidFill>
                            <a:srgbClr val="000000"/>
                          </a:solidFill>
                          <a:latin typeface="Arial"/>
                        </a:rPr>
                        <a:t>DO</a:t>
                      </a:r>
                      <a:r>
                        <a:rPr lang="pt-BR" sz="1000" b="1" strike="noStrike" spc="-26">
                          <a:solidFill>
                            <a:srgbClr val="000000"/>
                          </a:solidFill>
                          <a:latin typeface="Arial"/>
                        </a:rPr>
                        <a:t> </a:t>
                      </a:r>
                      <a:r>
                        <a:rPr lang="pt-BR" sz="1000" b="1" strike="noStrike" spc="-7">
                          <a:solidFill>
                            <a:srgbClr val="000000"/>
                          </a:solidFill>
                          <a:latin typeface="Arial"/>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327600">
                        <a:lnSpc>
                          <a:spcPct val="100000"/>
                        </a:lnSpc>
                      </a:pPr>
                      <a:r>
                        <a:rPr lang="pt-BR" sz="1000" b="1" strike="noStrike" spc="-1">
                          <a:solidFill>
                            <a:srgbClr val="000000"/>
                          </a:solidFill>
                          <a:latin typeface="Arial"/>
                        </a:rPr>
                        <a:t>META</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endParaRPr lang="pt-BR" sz="18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880720">
                <a:tc>
                  <a:txBody>
                    <a:bodyPr/>
                    <a:lstStyle/>
                    <a:p>
                      <a:pPr>
                        <a:lnSpc>
                          <a:spcPct val="100000"/>
                        </a:lnSpc>
                        <a:spcBef>
                          <a:spcPts val="45"/>
                        </a:spcBef>
                      </a:pPr>
                      <a:r>
                        <a:rPr lang="pt-BR" sz="1000" b="1" strike="noStrike" spc="-1">
                          <a:solidFill>
                            <a:srgbClr val="000000"/>
                          </a:solidFill>
                          <a:latin typeface="Arial"/>
                          <a:ea typeface="Microsoft YaHei"/>
                        </a:rPr>
                        <a:t>Baixa efetividade da atividade laboral dos servidores </a:t>
                      </a:r>
                      <a:endParaRPr lang="pt-BR" sz="1000" b="0" strike="noStrike" spc="-1">
                        <a:solidFill>
                          <a:srgbClr val="000000"/>
                        </a:solidFill>
                        <a:latin typeface="Arial"/>
                      </a:endParaRPr>
                    </a:p>
                    <a:p>
                      <a:pPr>
                        <a:lnSpc>
                          <a:spcPct val="100000"/>
                        </a:lnSpc>
                        <a:spcBef>
                          <a:spcPts val="45"/>
                        </a:spcBef>
                      </a:pPr>
                      <a:endParaRPr lang="pt-BR" sz="1100" b="0" strike="noStrike" spc="-1">
                        <a:solidFill>
                          <a:srgbClr val="000000"/>
                        </a:solidFill>
                        <a:latin typeface="Arial"/>
                      </a:endParaRPr>
                    </a:p>
                    <a:p>
                      <a:pPr>
                        <a:lnSpc>
                          <a:spcPct val="100000"/>
                        </a:lnSpc>
                        <a:spcBef>
                          <a:spcPts val="45"/>
                        </a:spcBef>
                      </a:pPr>
                      <a:endParaRPr lang="pt-BR" sz="1100" b="0" strike="noStrike" spc="-1">
                        <a:solidFill>
                          <a:srgbClr val="000000"/>
                        </a:solidFill>
                        <a:latin typeface="Arial"/>
                      </a:endParaRPr>
                    </a:p>
                    <a:p>
                      <a:pPr>
                        <a:lnSpc>
                          <a:spcPct val="100000"/>
                        </a:lnSpc>
                        <a:spcBef>
                          <a:spcPts val="45"/>
                        </a:spcBef>
                      </a:pPr>
                      <a:endParaRPr lang="pt-BR" sz="1100" b="0" strike="noStrike" spc="-1">
                        <a:solidFill>
                          <a:srgbClr val="000000"/>
                        </a:solidFill>
                        <a:latin typeface="Arial"/>
                      </a:endParaRPr>
                    </a:p>
                    <a:p>
                      <a:pPr>
                        <a:lnSpc>
                          <a:spcPct val="100000"/>
                        </a:lnSpc>
                        <a:spcBef>
                          <a:spcPts val="45"/>
                        </a:spcBef>
                      </a:pPr>
                      <a:r>
                        <a:rPr lang="pt-BR" sz="1100" b="0" strike="noStrike" spc="-1">
                          <a:solidFill>
                            <a:srgbClr val="000000"/>
                          </a:solidFill>
                          <a:latin typeface="Arial"/>
                          <a:ea typeface="Microsoft YaHei"/>
                        </a:rPr>
                        <a:t>Para 2Q25 o risco passa a ter os dizeres abaixo: </a:t>
                      </a:r>
                      <a:endParaRPr lang="pt-BR" sz="1100" b="0" strike="noStrike" spc="-1">
                        <a:solidFill>
                          <a:srgbClr val="000000"/>
                        </a:solidFill>
                        <a:latin typeface="Arial"/>
                      </a:endParaRPr>
                    </a:p>
                    <a:p>
                      <a:pPr>
                        <a:lnSpc>
                          <a:spcPct val="100000"/>
                        </a:lnSpc>
                        <a:spcBef>
                          <a:spcPts val="45"/>
                        </a:spcBef>
                      </a:pPr>
                      <a:endParaRPr lang="pt-BR" sz="1000" b="0" strike="noStrike" spc="-1">
                        <a:solidFill>
                          <a:srgbClr val="000000"/>
                        </a:solidFill>
                        <a:latin typeface="Arial"/>
                      </a:endParaRPr>
                    </a:p>
                    <a:p>
                      <a:pPr>
                        <a:lnSpc>
                          <a:spcPct val="100000"/>
                        </a:lnSpc>
                        <a:spcBef>
                          <a:spcPts val="45"/>
                        </a:spcBef>
                      </a:pPr>
                      <a:endParaRPr lang="pt-BR" sz="1000" b="0" strike="noStrike" spc="-1">
                        <a:solidFill>
                          <a:srgbClr val="000000"/>
                        </a:solidFill>
                        <a:latin typeface="Arial"/>
                      </a:endParaRPr>
                    </a:p>
                    <a:p>
                      <a:pPr>
                        <a:lnSpc>
                          <a:spcPct val="100000"/>
                        </a:lnSpc>
                        <a:spcBef>
                          <a:spcPts val="45"/>
                        </a:spcBef>
                      </a:pPr>
                      <a:r>
                        <a:rPr lang="pt-BR" sz="1000" b="1" strike="noStrike" spc="-1">
                          <a:solidFill>
                            <a:srgbClr val="C9211E"/>
                          </a:solidFill>
                          <a:latin typeface="Arial"/>
                          <a:ea typeface="Microsoft YaHei"/>
                        </a:rPr>
                        <a:t>Baixa adesão dos servidores Às formações continuadas</a:t>
                      </a:r>
                      <a:endParaRPr lang="pt-BR" sz="1000" b="0" strike="noStrike" spc="-1">
                        <a:solidFill>
                          <a:srgbClr val="000000"/>
                        </a:solidFill>
                        <a:latin typeface="Arial"/>
                      </a:endParaRPr>
                    </a:p>
                    <a:p>
                      <a:pPr marL="320040" indent="-228600">
                        <a:lnSpc>
                          <a:spcPct val="100000"/>
                        </a:lnSpc>
                        <a:tabLst>
                          <a:tab pos="0" algn="l"/>
                        </a:tabLst>
                      </a:pP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nSpc>
                          <a:spcPct val="100000"/>
                        </a:lnSpc>
                        <a:spcBef>
                          <a:spcPts val="709"/>
                        </a:spcBef>
                      </a:pPr>
                      <a:r>
                        <a:rPr lang="pt-BR" sz="1000" b="1" strike="noStrike" spc="-1">
                          <a:solidFill>
                            <a:srgbClr val="000000"/>
                          </a:solidFill>
                          <a:latin typeface="Arial"/>
                          <a:ea typeface="Microsoft YaHei"/>
                        </a:rPr>
                        <a:t>Indicador 1: </a:t>
                      </a:r>
                      <a:r>
                        <a:rPr lang="pt-BR" sz="1000" b="0" strike="noStrike" spc="-1">
                          <a:solidFill>
                            <a:srgbClr val="000000"/>
                          </a:solidFill>
                          <a:latin typeface="Arial"/>
                          <a:ea typeface="Microsoft YaHei"/>
                        </a:rPr>
                        <a:t>Numero de servidores ativos que fizeram cursos no exercício (quadrimestre)</a:t>
                      </a:r>
                      <a:endParaRPr lang="pt-BR" sz="1000" b="0" strike="noStrike" spc="-1">
                        <a:solidFill>
                          <a:srgbClr val="000000"/>
                        </a:solidFill>
                        <a:latin typeface="Arial"/>
                      </a:endParaRPr>
                    </a:p>
                    <a:p>
                      <a:pPr marL="92160">
                        <a:lnSpc>
                          <a:spcPct val="100000"/>
                        </a:lnSpc>
                        <a:spcBef>
                          <a:spcPts val="709"/>
                        </a:spcBef>
                      </a:pPr>
                      <a:endParaRPr lang="pt-BR" sz="1000" b="0" strike="noStrike" spc="-1">
                        <a:solidFill>
                          <a:srgbClr val="000000"/>
                        </a:solidFill>
                        <a:latin typeface="Arial"/>
                      </a:endParaRPr>
                    </a:p>
                    <a:p>
                      <a:pPr marL="92160">
                        <a:lnSpc>
                          <a:spcPct val="100000"/>
                        </a:lnSpc>
                        <a:spcBef>
                          <a:spcPts val="709"/>
                        </a:spcBef>
                      </a:pPr>
                      <a:endParaRPr lang="pt-BR" sz="1000" b="0" strike="noStrike" spc="-1">
                        <a:solidFill>
                          <a:srgbClr val="000000"/>
                        </a:solidFill>
                        <a:latin typeface="Arial"/>
                      </a:endParaRPr>
                    </a:p>
                    <a:p>
                      <a:pPr marL="92160">
                        <a:lnSpc>
                          <a:spcPct val="100000"/>
                        </a:lnSpc>
                        <a:spcBef>
                          <a:spcPts val="709"/>
                        </a:spcBef>
                      </a:pPr>
                      <a:endParaRPr lang="pt-BR" sz="1000" b="0" strike="noStrike" spc="-1">
                        <a:solidFill>
                          <a:srgbClr val="000000"/>
                        </a:solidFill>
                        <a:latin typeface="Arial"/>
                      </a:endParaRPr>
                    </a:p>
                    <a:p>
                      <a:pPr marL="92160">
                        <a:lnSpc>
                          <a:spcPct val="100000"/>
                        </a:lnSpc>
                        <a:spcBef>
                          <a:spcPts val="709"/>
                        </a:spcBef>
                      </a:pPr>
                      <a:endParaRPr lang="pt-BR" sz="1000" b="0" strike="noStrike" spc="-1">
                        <a:solidFill>
                          <a:srgbClr val="000000"/>
                        </a:solidFill>
                        <a:latin typeface="Arial"/>
                      </a:endParaRPr>
                    </a:p>
                    <a:p>
                      <a:pPr marL="92160">
                        <a:lnSpc>
                          <a:spcPct val="100000"/>
                        </a:lnSpc>
                        <a:spcBef>
                          <a:spcPts val="709"/>
                        </a:spcBef>
                      </a:pP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spcBef>
                          <a:spcPts val="40"/>
                        </a:spcBef>
                      </a:pPr>
                      <a:endParaRPr lang="pt-BR" sz="1000" b="0" strike="noStrike" spc="-1">
                        <a:solidFill>
                          <a:srgbClr val="000000"/>
                        </a:solidFill>
                        <a:latin typeface="Arial"/>
                      </a:endParaRPr>
                    </a:p>
                    <a:p>
                      <a:pPr>
                        <a:lnSpc>
                          <a:spcPct val="100000"/>
                        </a:lnSpc>
                        <a:spcBef>
                          <a:spcPts val="40"/>
                        </a:spcBef>
                      </a:pPr>
                      <a:r>
                        <a:rPr lang="pt-BR" sz="1000" b="1" strike="noStrike" spc="-1">
                          <a:solidFill>
                            <a:srgbClr val="000000"/>
                          </a:solidFill>
                          <a:latin typeface="Arial"/>
                          <a:ea typeface="Microsoft YaHei"/>
                        </a:rPr>
                        <a:t>Meta 1</a:t>
                      </a:r>
                      <a:r>
                        <a:rPr lang="pt-BR" sz="1000" b="0" strike="noStrike" spc="-1">
                          <a:solidFill>
                            <a:srgbClr val="000000"/>
                          </a:solidFill>
                          <a:latin typeface="Arial"/>
                          <a:ea typeface="Microsoft YaHei"/>
                        </a:rPr>
                        <a:t>: 20 servidores por quadrimestre</a:t>
                      </a:r>
                      <a:endParaRPr lang="pt-BR" sz="1000" b="0" strike="noStrike" spc="-1">
                        <a:solidFill>
                          <a:srgbClr val="000000"/>
                        </a:solidFill>
                        <a:latin typeface="Arial"/>
                      </a:endParaRPr>
                    </a:p>
                    <a:p>
                      <a:pPr>
                        <a:lnSpc>
                          <a:spcPct val="100000"/>
                        </a:lnSpc>
                        <a:spcBef>
                          <a:spcPts val="40"/>
                        </a:spcBef>
                      </a:pPr>
                      <a:endParaRPr lang="pt-BR" sz="1000" b="0" strike="noStrike" spc="-1">
                        <a:solidFill>
                          <a:srgbClr val="000000"/>
                        </a:solidFill>
                        <a:latin typeface="Arial"/>
                      </a:endParaRPr>
                    </a:p>
                    <a:p>
                      <a:pPr>
                        <a:lnSpc>
                          <a:spcPct val="100000"/>
                        </a:lnSpc>
                        <a:spcBef>
                          <a:spcPts val="40"/>
                        </a:spcBef>
                      </a:pPr>
                      <a:endParaRPr lang="pt-BR" sz="1000" b="0" strike="noStrike" spc="-1">
                        <a:solidFill>
                          <a:srgbClr val="000000"/>
                        </a:solidFill>
                        <a:latin typeface="Arial"/>
                      </a:endParaRPr>
                    </a:p>
                    <a:p>
                      <a:pPr>
                        <a:lnSpc>
                          <a:spcPct val="100000"/>
                        </a:lnSpc>
                        <a:spcBef>
                          <a:spcPts val="40"/>
                        </a:spcBef>
                      </a:pPr>
                      <a:endParaRPr lang="pt-BR" sz="1000" b="0" strike="noStrike" spc="-1">
                        <a:solidFill>
                          <a:srgbClr val="000000"/>
                        </a:solidFill>
                        <a:latin typeface="Arial"/>
                      </a:endParaRPr>
                    </a:p>
                    <a:p>
                      <a:pPr>
                        <a:lnSpc>
                          <a:spcPct val="100000"/>
                        </a:lnSpc>
                        <a:spcBef>
                          <a:spcPts val="40"/>
                        </a:spcBef>
                      </a:pP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r>
                        <a:rPr lang="pt-BR" sz="1000" b="1" strike="noStrike" spc="-1">
                          <a:solidFill>
                            <a:srgbClr val="000000"/>
                          </a:solidFill>
                          <a:latin typeface="Arial"/>
                          <a:ea typeface="Microsoft YaHei"/>
                        </a:rPr>
                        <a:t> Indicador 1 : </a:t>
                      </a:r>
                      <a:r>
                        <a:rPr lang="pt-BR" sz="1000" b="0" strike="noStrike" spc="-1">
                          <a:solidFill>
                            <a:srgbClr val="000000"/>
                          </a:solidFill>
                          <a:latin typeface="Arial"/>
                          <a:ea typeface="Microsoft YaHei"/>
                        </a:rPr>
                        <a:t>no total de 482 servidores do Sistema Socioeducativo, foram ofertados  32 cursos nesse quadrimestre, desses 379 servidores participaram das capacitações. Considerando que as formações continuadas tem impacto positivo diretamente nos atendimentos das equipes. </a:t>
                      </a:r>
                      <a:endParaRPr lang="pt-BR" sz="1000" b="0" strike="noStrike" spc="-1">
                        <a:solidFill>
                          <a:srgbClr val="000000"/>
                        </a:solidFill>
                        <a:latin typeface="Arial"/>
                      </a:endParaRPr>
                    </a:p>
                    <a:p>
                      <a:pPr>
                        <a:lnSpc>
                          <a:spcPct val="100000"/>
                        </a:lnSpc>
                      </a:pPr>
                      <a:endParaRPr lang="pt-BR" sz="1000" b="0" strike="noStrike" spc="-1">
                        <a:solidFill>
                          <a:srgbClr val="000000"/>
                        </a:solidFill>
                        <a:latin typeface="Arial"/>
                      </a:endParaRPr>
                    </a:p>
                    <a:p>
                      <a:pPr>
                        <a:lnSpc>
                          <a:spcPct val="100000"/>
                        </a:lnSpc>
                      </a:pPr>
                      <a:r>
                        <a:rPr lang="pt-BR" sz="1000" b="0" strike="noStrike" spc="-1">
                          <a:solidFill>
                            <a:srgbClr val="000000"/>
                          </a:solidFill>
                          <a:latin typeface="Arial"/>
                          <a:ea typeface="Microsoft YaHei"/>
                        </a:rPr>
                        <a:t> Desse modo, a equipe de analistas realizou </a:t>
                      </a:r>
                      <a:r>
                        <a:rPr lang="pt-BR" sz="1000" b="0" strike="noStrike" spc="-1">
                          <a:solidFill>
                            <a:srgbClr val="000000"/>
                          </a:solidFill>
                          <a:latin typeface="Arial"/>
                          <a:ea typeface="DejaVu Sans"/>
                        </a:rPr>
                        <a:t> 6113 atendimentos técnicos nesse quadrimestre, dentre eles: atendimentos psicológicos, sociais, enfermagem, arteterapia, pedagogia, musicoterapia, atendimento familiar, interdisciplinar</a:t>
                      </a:r>
                      <a:endParaRPr lang="pt-BR" sz="1000" b="0" strike="noStrike" spc="-1">
                        <a:solidFill>
                          <a:srgbClr val="000000"/>
                        </a:solidFill>
                        <a:latin typeface="Arial"/>
                      </a:endParaRPr>
                    </a:p>
                    <a:p>
                      <a:pPr>
                        <a:lnSpc>
                          <a:spcPct val="100000"/>
                        </a:lnSpc>
                      </a:pPr>
                      <a:r>
                        <a:rPr lang="pt-BR" sz="1000" b="0" strike="noStrike" spc="-1">
                          <a:solidFill>
                            <a:srgbClr val="000000"/>
                          </a:solidFill>
                          <a:latin typeface="Arial"/>
                          <a:ea typeface="DejaVu Sans"/>
                        </a:rPr>
                        <a:t>                                               </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220" name="object 9"/>
          <p:cNvSpPr/>
          <p:nvPr/>
        </p:nvSpPr>
        <p:spPr>
          <a:xfrm>
            <a:off x="1214640" y="373680"/>
            <a:ext cx="735696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lnSpc>
                <a:spcPct val="100000"/>
              </a:lnSpc>
              <a:spcBef>
                <a:spcPts val="99"/>
              </a:spcBef>
            </a:pPr>
            <a:r>
              <a:rPr lang="pt-BR" sz="1800" b="1" strike="noStrike" spc="-12">
                <a:solidFill>
                  <a:srgbClr val="000000"/>
                </a:solidFill>
                <a:latin typeface="Calibri"/>
                <a:ea typeface="DejaVu Sans"/>
              </a:rPr>
              <a:t>(GEDPSI/SEDS)</a:t>
            </a:r>
            <a:endParaRPr lang="pt-BR" sz="1800" b="0" strike="noStrike" spc="-1">
              <a:solidFill>
                <a:srgbClr val="000000"/>
              </a:solidFill>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1" name="object 10"/>
          <p:cNvGraphicFramePr/>
          <p:nvPr/>
        </p:nvGraphicFramePr>
        <p:xfrm>
          <a:off x="1180440" y="810000"/>
          <a:ext cx="7946280" cy="4232640"/>
        </p:xfrm>
        <a:graphic>
          <a:graphicData uri="http://schemas.openxmlformats.org/drawingml/2006/table">
            <a:tbl>
              <a:tblPr/>
              <a:tblGrid>
                <a:gridCol w="1784520"/>
                <a:gridCol w="2100600"/>
                <a:gridCol w="1733040"/>
                <a:gridCol w="2328120"/>
              </a:tblGrid>
              <a:tr h="419040">
                <a:tc gridSpan="3">
                  <a:txBody>
                    <a:bodyPr/>
                    <a:lstStyle/>
                    <a:p>
                      <a:pPr>
                        <a:lnSpc>
                          <a:spcPct val="100000"/>
                        </a:lnSpc>
                      </a:pPr>
                      <a:r>
                        <a:rPr lang="pt-BR" sz="1000" b="1" strike="noStrike" spc="-1">
                          <a:solidFill>
                            <a:srgbClr val="000000"/>
                          </a:solidFill>
                          <a:latin typeface="Times New Roman"/>
                        </a:rPr>
                        <a:t>GERÊNCIA DE ENSINO E DESENVOLVIMENTO PSICOSSOCIAL</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5760" algn="ctr">
                        <a:lnSpc>
                          <a:spcPct val="100000"/>
                        </a:lnSpc>
                        <a:spcBef>
                          <a:spcPts val="740"/>
                        </a:spcBef>
                      </a:pPr>
                      <a:r>
                        <a:rPr lang="pt-BR" sz="1400" b="0" strike="noStrike" spc="-12">
                          <a:solidFill>
                            <a:srgbClr val="000000"/>
                          </a:solidFill>
                          <a:latin typeface="Arial MT"/>
                        </a:rPr>
                        <a:t>1Q25</a:t>
                      </a:r>
                      <a:endParaRPr lang="pt-BR" sz="14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506520">
                <a:tc>
                  <a:txBody>
                    <a:bodyPr/>
                    <a:lstStyle/>
                    <a:p>
                      <a:pPr>
                        <a:lnSpc>
                          <a:spcPct val="100000"/>
                        </a:lnSpc>
                        <a:spcBef>
                          <a:spcPts val="6"/>
                        </a:spcBef>
                      </a:pPr>
                      <a:endParaRPr lang="pt-BR" sz="1100" b="0" strike="noStrike" spc="-1">
                        <a:solidFill>
                          <a:srgbClr val="000000"/>
                        </a:solidFill>
                        <a:latin typeface="Arial"/>
                      </a:endParaRPr>
                    </a:p>
                    <a:p>
                      <a:pPr algn="ctr">
                        <a:lnSpc>
                          <a:spcPct val="100000"/>
                        </a:lnSpc>
                      </a:pPr>
                      <a:r>
                        <a:rPr lang="pt-BR" sz="1100" b="1" strike="noStrike" spc="-7">
                          <a:solidFill>
                            <a:srgbClr val="000000"/>
                          </a:solidFill>
                          <a:latin typeface="Arial"/>
                        </a:rPr>
                        <a:t>RISCO</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149760">
                        <a:lnSpc>
                          <a:spcPct val="100000"/>
                        </a:lnSpc>
                      </a:pPr>
                      <a:r>
                        <a:rPr lang="pt-BR" sz="1000" b="1" strike="noStrike" spc="-7">
                          <a:solidFill>
                            <a:srgbClr val="000000"/>
                          </a:solidFill>
                          <a:latin typeface="Arial"/>
                        </a:rPr>
                        <a:t>DESCRIÇÃO</a:t>
                      </a:r>
                      <a:r>
                        <a:rPr lang="pt-BR" sz="1000" b="1" strike="noStrike" spc="-52">
                          <a:solidFill>
                            <a:srgbClr val="000000"/>
                          </a:solidFill>
                          <a:latin typeface="Arial"/>
                        </a:rPr>
                        <a:t> </a:t>
                      </a:r>
                      <a:r>
                        <a:rPr lang="pt-BR" sz="1000" b="1" strike="noStrike" spc="-1">
                          <a:solidFill>
                            <a:srgbClr val="000000"/>
                          </a:solidFill>
                          <a:latin typeface="Arial"/>
                        </a:rPr>
                        <a:t>DO</a:t>
                      </a:r>
                      <a:r>
                        <a:rPr lang="pt-BR" sz="1000" b="1" strike="noStrike" spc="-26">
                          <a:solidFill>
                            <a:srgbClr val="000000"/>
                          </a:solidFill>
                          <a:latin typeface="Arial"/>
                        </a:rPr>
                        <a:t> </a:t>
                      </a:r>
                      <a:r>
                        <a:rPr lang="pt-BR" sz="1000" b="1" strike="noStrike" spc="-7">
                          <a:solidFill>
                            <a:srgbClr val="000000"/>
                          </a:solidFill>
                          <a:latin typeface="Arial"/>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327600">
                        <a:lnSpc>
                          <a:spcPct val="100000"/>
                        </a:lnSpc>
                      </a:pPr>
                      <a:r>
                        <a:rPr lang="pt-BR" sz="1000" b="1" strike="noStrike" spc="-1">
                          <a:solidFill>
                            <a:srgbClr val="000000"/>
                          </a:solidFill>
                          <a:latin typeface="Arial"/>
                        </a:rPr>
                        <a:t>META</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endParaRPr lang="pt-BR" sz="18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845080">
                <a:tc>
                  <a:txBody>
                    <a:bodyPr/>
                    <a:lstStyle/>
                    <a:p>
                      <a:pPr>
                        <a:lnSpc>
                          <a:spcPct val="100000"/>
                        </a:lnSpc>
                        <a:spcBef>
                          <a:spcPts val="45"/>
                        </a:spcBef>
                      </a:pPr>
                      <a:r>
                        <a:rPr lang="pt-BR" sz="1000" b="1" strike="noStrike" spc="-1">
                          <a:solidFill>
                            <a:srgbClr val="000000"/>
                          </a:solidFill>
                          <a:latin typeface="Arial"/>
                          <a:ea typeface="Microsoft YaHei"/>
                        </a:rPr>
                        <a:t>Baixa efetividade da profissionalização dos adolescentes</a:t>
                      </a:r>
                      <a:endParaRPr lang="pt-BR" sz="1000" b="0" strike="noStrike" spc="-1">
                        <a:solidFill>
                          <a:srgbClr val="000000"/>
                        </a:solidFill>
                        <a:latin typeface="Arial"/>
                      </a:endParaRPr>
                    </a:p>
                    <a:p>
                      <a:pPr marL="320040" indent="-228600">
                        <a:lnSpc>
                          <a:spcPct val="100000"/>
                        </a:lnSpc>
                        <a:tabLst>
                          <a:tab pos="0" algn="l"/>
                        </a:tabLst>
                      </a:pPr>
                      <a:endParaRPr lang="pt-BR" sz="1000" b="0" strike="noStrike" spc="-1">
                        <a:solidFill>
                          <a:srgbClr val="000000"/>
                        </a:solidFill>
                        <a:latin typeface="Arial"/>
                      </a:endParaRPr>
                    </a:p>
                    <a:p>
                      <a:pPr marL="320040" indent="-228600">
                        <a:lnSpc>
                          <a:spcPct val="100000"/>
                        </a:lnSpc>
                        <a:tabLst>
                          <a:tab pos="0" algn="l"/>
                        </a:tabLst>
                      </a:pPr>
                      <a:endParaRPr lang="pt-BR" sz="1000" b="0" strike="noStrike" spc="-1">
                        <a:solidFill>
                          <a:srgbClr val="000000"/>
                        </a:solidFill>
                        <a:latin typeface="Arial"/>
                      </a:endParaRPr>
                    </a:p>
                    <a:p>
                      <a:pPr marL="320040" indent="-228600">
                        <a:lnSpc>
                          <a:spcPct val="100000"/>
                        </a:lnSpc>
                        <a:tabLst>
                          <a:tab pos="0" algn="l"/>
                        </a:tabLst>
                      </a:pP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nSpc>
                          <a:spcPct val="100000"/>
                        </a:lnSpc>
                        <a:spcBef>
                          <a:spcPts val="709"/>
                        </a:spcBef>
                      </a:pPr>
                      <a:r>
                        <a:rPr lang="pt-BR" sz="1000" b="1" strike="noStrike" spc="-1">
                          <a:solidFill>
                            <a:srgbClr val="000000"/>
                          </a:solidFill>
                          <a:latin typeface="Arial"/>
                          <a:ea typeface="Microsoft YaHei"/>
                        </a:rPr>
                        <a:t>Indicador 1</a:t>
                      </a:r>
                      <a:r>
                        <a:rPr lang="pt-BR" sz="1000" b="0" strike="noStrike" spc="-1">
                          <a:solidFill>
                            <a:srgbClr val="000000"/>
                          </a:solidFill>
                          <a:latin typeface="Arial"/>
                          <a:ea typeface="Microsoft YaHei"/>
                        </a:rPr>
                        <a:t>: (número de adolescentes que participaram de curso ou oficinas, em 1 quadrimestre) / (número de adolescentes total, no mesmo quadrimestre) x 100</a:t>
                      </a:r>
                      <a:endParaRPr lang="pt-BR" sz="1000" b="0" strike="noStrike" spc="-1">
                        <a:solidFill>
                          <a:srgbClr val="000000"/>
                        </a:solidFill>
                        <a:latin typeface="Arial"/>
                      </a:endParaRPr>
                    </a:p>
                    <a:p>
                      <a:pPr marL="92160">
                        <a:lnSpc>
                          <a:spcPct val="100000"/>
                        </a:lnSpc>
                        <a:spcBef>
                          <a:spcPts val="709"/>
                        </a:spcBef>
                      </a:pPr>
                      <a:r>
                        <a:rPr lang="pt-BR" sz="1000" b="1" strike="noStrike" spc="-1">
                          <a:solidFill>
                            <a:srgbClr val="000000"/>
                          </a:solidFill>
                          <a:latin typeface="Arial"/>
                          <a:ea typeface="Microsoft YaHei"/>
                        </a:rPr>
                        <a:t>Indicador 2</a:t>
                      </a:r>
                      <a:r>
                        <a:rPr lang="pt-BR" sz="1000" b="0" strike="noStrike" spc="-1">
                          <a:solidFill>
                            <a:srgbClr val="000000"/>
                          </a:solidFill>
                          <a:latin typeface="Arial"/>
                          <a:ea typeface="Microsoft YaHei"/>
                        </a:rPr>
                        <a:t>: (número de cursos/oficinas profissionalizantes promovidas em 1 exercício)</a:t>
                      </a:r>
                      <a:endParaRPr lang="pt-BR" sz="1000" b="0" strike="noStrike" spc="-1">
                        <a:solidFill>
                          <a:srgbClr val="000000"/>
                        </a:solidFill>
                        <a:latin typeface="Arial"/>
                      </a:endParaRPr>
                    </a:p>
                    <a:p>
                      <a:pPr marL="92160">
                        <a:lnSpc>
                          <a:spcPct val="100000"/>
                        </a:lnSpc>
                        <a:spcBef>
                          <a:spcPts val="709"/>
                        </a:spcBef>
                      </a:pP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spcBef>
                          <a:spcPts val="40"/>
                        </a:spcBef>
                      </a:pPr>
                      <a:r>
                        <a:rPr lang="pt-BR" sz="1000" b="1" strike="noStrike" spc="-1">
                          <a:solidFill>
                            <a:srgbClr val="000000"/>
                          </a:solidFill>
                          <a:latin typeface="Arial"/>
                          <a:ea typeface="Microsoft YaHei"/>
                        </a:rPr>
                        <a:t>Meta 1:</a:t>
                      </a:r>
                      <a:r>
                        <a:rPr lang="pt-BR" sz="1000" b="0" strike="noStrike" spc="-1">
                          <a:solidFill>
                            <a:srgbClr val="000000"/>
                          </a:solidFill>
                          <a:latin typeface="Arial"/>
                          <a:ea typeface="Microsoft YaHei"/>
                        </a:rPr>
                        <a:t> 70% dos adolescentes participarem de um curso ou oficina profissionalizante por ano</a:t>
                      </a:r>
                      <a:endParaRPr lang="pt-BR" sz="1000" b="0" strike="noStrike" spc="-1">
                        <a:solidFill>
                          <a:srgbClr val="000000"/>
                        </a:solidFill>
                        <a:latin typeface="Arial"/>
                      </a:endParaRPr>
                    </a:p>
                    <a:p>
                      <a:pPr>
                        <a:lnSpc>
                          <a:spcPct val="100000"/>
                        </a:lnSpc>
                        <a:spcBef>
                          <a:spcPts val="40"/>
                        </a:spcBef>
                      </a:pPr>
                      <a:endParaRPr lang="pt-BR" sz="1100" b="0" strike="noStrike" spc="-1">
                        <a:solidFill>
                          <a:srgbClr val="000000"/>
                        </a:solidFill>
                        <a:latin typeface="Arial"/>
                      </a:endParaRPr>
                    </a:p>
                    <a:p>
                      <a:pPr>
                        <a:lnSpc>
                          <a:spcPct val="100000"/>
                        </a:lnSpc>
                        <a:spcBef>
                          <a:spcPts val="45"/>
                        </a:spcBef>
                      </a:pPr>
                      <a:r>
                        <a:rPr lang="pt-BR" sz="1100" b="0" strike="noStrike" spc="-1">
                          <a:solidFill>
                            <a:srgbClr val="C9211E"/>
                          </a:solidFill>
                          <a:latin typeface="Arial"/>
                          <a:ea typeface="Microsoft YaHei"/>
                        </a:rPr>
                        <a:t>Para 2Q25 a meta passa a ser de 50% dos adolescentes em cumprimento de medida definitiva, uma vez que a não finalização do curso ocorre principalemtne pela rotatividade dos adolescentes devido as desinternacões judiciais.</a:t>
                      </a:r>
                      <a:endParaRPr lang="pt-BR" sz="1100" b="0" strike="noStrike" spc="-1">
                        <a:solidFill>
                          <a:srgbClr val="000000"/>
                        </a:solidFill>
                        <a:latin typeface="Arial"/>
                      </a:endParaRPr>
                    </a:p>
                    <a:p>
                      <a:pPr>
                        <a:lnSpc>
                          <a:spcPct val="100000"/>
                        </a:lnSpc>
                        <a:spcBef>
                          <a:spcPts val="40"/>
                        </a:spcBef>
                      </a:pPr>
                      <a:endParaRPr lang="pt-BR" sz="1000" b="0" strike="noStrike" spc="-1">
                        <a:solidFill>
                          <a:srgbClr val="000000"/>
                        </a:solidFill>
                        <a:latin typeface="Arial"/>
                      </a:endParaRPr>
                    </a:p>
                    <a:p>
                      <a:pPr>
                        <a:lnSpc>
                          <a:spcPct val="100000"/>
                        </a:lnSpc>
                        <a:spcBef>
                          <a:spcPts val="40"/>
                        </a:spcBef>
                      </a:pPr>
                      <a:r>
                        <a:rPr lang="pt-BR" sz="1000" b="1" strike="noStrike" spc="-1">
                          <a:solidFill>
                            <a:srgbClr val="000000"/>
                          </a:solidFill>
                          <a:latin typeface="Arial"/>
                          <a:ea typeface="Microsoft YaHei"/>
                        </a:rPr>
                        <a:t>Meta 2: </a:t>
                      </a:r>
                      <a:r>
                        <a:rPr lang="pt-BR" sz="1000" b="0" strike="noStrike" spc="-1">
                          <a:solidFill>
                            <a:srgbClr val="000000"/>
                          </a:solidFill>
                          <a:latin typeface="Arial"/>
                          <a:ea typeface="Microsoft YaHei"/>
                        </a:rPr>
                        <a:t>Promover 4 cursos de 60 horas, 4 cursos de 180 horas e 10 oficinas de 20 horas no ano.</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r>
                        <a:rPr lang="pt-BR" sz="1200" b="1" strike="noStrike" spc="-1">
                          <a:solidFill>
                            <a:srgbClr val="000000"/>
                          </a:solidFill>
                          <a:latin typeface="Arial"/>
                        </a:rPr>
                        <a:t>Indicador 01</a:t>
                      </a:r>
                      <a:r>
                        <a:rPr lang="pt-BR" sz="1200" b="0" strike="noStrike" spc="-1">
                          <a:solidFill>
                            <a:srgbClr val="000000"/>
                          </a:solidFill>
                          <a:latin typeface="Arial"/>
                        </a:rPr>
                        <a:t>: Do total de 308 adolescentes que passaram nas Unidades por internação , 153 destes ou seja 97,6 % receberam certificados de cursos profissionalizantes.    </a:t>
                      </a:r>
                    </a:p>
                    <a:p>
                      <a:pPr>
                        <a:lnSpc>
                          <a:spcPct val="100000"/>
                        </a:lnSpc>
                      </a:pPr>
                      <a:r>
                        <a:rPr lang="pt-BR" sz="1200" b="0" strike="noStrike" spc="-1">
                          <a:solidFill>
                            <a:srgbClr val="000000"/>
                          </a:solidFill>
                          <a:latin typeface="Arial"/>
                        </a:rPr>
                        <a:t>                         </a:t>
                      </a:r>
                    </a:p>
                    <a:p>
                      <a:pPr>
                        <a:lnSpc>
                          <a:spcPct val="100000"/>
                        </a:lnSpc>
                      </a:pPr>
                      <a:r>
                        <a:rPr lang="pt-BR" sz="1200" b="1" strike="noStrike" spc="-1">
                          <a:solidFill>
                            <a:srgbClr val="000000"/>
                          </a:solidFill>
                          <a:latin typeface="Arial"/>
                        </a:rPr>
                        <a:t>Indicador 02</a:t>
                      </a:r>
                      <a:r>
                        <a:rPr lang="pt-BR" sz="1200" b="0" strike="noStrike" spc="-1">
                          <a:solidFill>
                            <a:srgbClr val="000000"/>
                          </a:solidFill>
                          <a:latin typeface="Arial"/>
                        </a:rPr>
                        <a:t>: 142 adolescente capacitados, sendo : 5 cursos de 20 a 60 Horas no quadrimestre, 06 cursos acima de 60 horas; 72 oficinas de até 20 horas no quadrimestre;</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222" name="object 11"/>
          <p:cNvSpPr/>
          <p:nvPr/>
        </p:nvSpPr>
        <p:spPr>
          <a:xfrm>
            <a:off x="1340640" y="243000"/>
            <a:ext cx="735696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lnSpc>
                <a:spcPct val="100000"/>
              </a:lnSpc>
              <a:spcBef>
                <a:spcPts val="99"/>
              </a:spcBef>
            </a:pPr>
            <a:r>
              <a:rPr lang="pt-BR" sz="1800" b="1" strike="noStrike" spc="-12">
                <a:solidFill>
                  <a:srgbClr val="000000"/>
                </a:solidFill>
                <a:latin typeface="Calibri"/>
                <a:ea typeface="DejaVu Sans"/>
              </a:rPr>
              <a:t>(GEDPSI/SEDS)</a:t>
            </a:r>
            <a:endParaRPr lang="pt-BR" sz="1800" b="0" strike="noStrike" spc="-1">
              <a:solidFill>
                <a:srgbClr val="000000"/>
              </a:solidFill>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46805" y="1629613"/>
            <a:ext cx="3758565" cy="560070"/>
          </a:xfrm>
          <a:prstGeom prst="rect">
            <a:avLst/>
          </a:prstGeom>
        </p:spPr>
        <p:txBody>
          <a:bodyPr vert="horz" wrap="square" lIns="0" tIns="13335" rIns="0" bIns="0" rtlCol="0">
            <a:spAutoFit/>
          </a:bodyPr>
          <a:lstStyle/>
          <a:p>
            <a:pPr marL="12700">
              <a:lnSpc>
                <a:spcPct val="100000"/>
              </a:lnSpc>
              <a:spcBef>
                <a:spcPts val="105"/>
              </a:spcBef>
            </a:pPr>
            <a:r>
              <a:rPr sz="3500" b="1" spc="5" dirty="0">
                <a:solidFill>
                  <a:srgbClr val="A4A4A4"/>
                </a:solidFill>
                <a:latin typeface="Arial" panose="020B0604020202020204"/>
                <a:cs typeface="Arial" panose="020B0604020202020204"/>
              </a:rPr>
              <a:t>Gestão</a:t>
            </a:r>
            <a:r>
              <a:rPr sz="3500" b="1" spc="-75" dirty="0">
                <a:solidFill>
                  <a:srgbClr val="A4A4A4"/>
                </a:solidFill>
                <a:latin typeface="Arial" panose="020B0604020202020204"/>
                <a:cs typeface="Arial" panose="020B0604020202020204"/>
              </a:rPr>
              <a:t> </a:t>
            </a:r>
            <a:r>
              <a:rPr sz="3500" b="1" dirty="0">
                <a:solidFill>
                  <a:srgbClr val="A4A4A4"/>
                </a:solidFill>
                <a:latin typeface="Arial" panose="020B0604020202020204"/>
                <a:cs typeface="Arial" panose="020B0604020202020204"/>
              </a:rPr>
              <a:t>de</a:t>
            </a:r>
            <a:r>
              <a:rPr sz="3500" b="1" spc="-40" dirty="0">
                <a:solidFill>
                  <a:srgbClr val="A4A4A4"/>
                </a:solidFill>
                <a:latin typeface="Arial" panose="020B0604020202020204"/>
                <a:cs typeface="Arial" panose="020B0604020202020204"/>
              </a:rPr>
              <a:t> </a:t>
            </a:r>
            <a:r>
              <a:rPr sz="3500" b="1" dirty="0">
                <a:solidFill>
                  <a:srgbClr val="A4A4A4"/>
                </a:solidFill>
                <a:latin typeface="Arial" panose="020B0604020202020204"/>
                <a:cs typeface="Arial" panose="020B0604020202020204"/>
              </a:rPr>
              <a:t>Riscos</a:t>
            </a:r>
            <a:endParaRPr sz="3500" dirty="0">
              <a:latin typeface="Arial" panose="020B0604020202020204"/>
              <a:cs typeface="Arial" panose="020B0604020202020204"/>
            </a:endParaRPr>
          </a:p>
        </p:txBody>
      </p:sp>
      <p:sp>
        <p:nvSpPr>
          <p:cNvPr id="3" name="object 3"/>
          <p:cNvSpPr txBox="1"/>
          <p:nvPr/>
        </p:nvSpPr>
        <p:spPr>
          <a:xfrm>
            <a:off x="2625344" y="2474467"/>
            <a:ext cx="4801870" cy="627095"/>
          </a:xfrm>
          <a:prstGeom prst="rect">
            <a:avLst/>
          </a:prstGeom>
        </p:spPr>
        <p:txBody>
          <a:bodyPr vert="horz" wrap="square" lIns="0" tIns="11430" rIns="0" bIns="0" rtlCol="0">
            <a:spAutoFit/>
          </a:bodyPr>
          <a:lstStyle/>
          <a:p>
            <a:pPr marL="12700" algn="ctr">
              <a:lnSpc>
                <a:spcPct val="100000"/>
              </a:lnSpc>
              <a:spcBef>
                <a:spcPts val="90"/>
              </a:spcBef>
            </a:pPr>
            <a:r>
              <a:rPr sz="2000" spc="-10" dirty="0">
                <a:solidFill>
                  <a:srgbClr val="A4A4A4"/>
                </a:solidFill>
                <a:latin typeface="Arial MT"/>
                <a:cs typeface="Arial MT"/>
              </a:rPr>
              <a:t>Relatório</a:t>
            </a:r>
            <a:r>
              <a:rPr sz="2000" spc="45" dirty="0">
                <a:solidFill>
                  <a:srgbClr val="A4A4A4"/>
                </a:solidFill>
                <a:latin typeface="Arial MT"/>
                <a:cs typeface="Arial MT"/>
              </a:rPr>
              <a:t> </a:t>
            </a:r>
            <a:r>
              <a:rPr sz="2000" spc="-5" dirty="0">
                <a:solidFill>
                  <a:srgbClr val="A4A4A4"/>
                </a:solidFill>
                <a:latin typeface="Arial MT"/>
                <a:cs typeface="Arial MT"/>
              </a:rPr>
              <a:t>de</a:t>
            </a:r>
            <a:r>
              <a:rPr sz="2000" dirty="0">
                <a:solidFill>
                  <a:srgbClr val="A4A4A4"/>
                </a:solidFill>
                <a:latin typeface="Arial MT"/>
                <a:cs typeface="Arial MT"/>
              </a:rPr>
              <a:t> </a:t>
            </a:r>
            <a:r>
              <a:rPr sz="2000" spc="-5" dirty="0" err="1">
                <a:solidFill>
                  <a:srgbClr val="A4A4A4"/>
                </a:solidFill>
                <a:latin typeface="Arial MT"/>
                <a:cs typeface="Arial MT"/>
              </a:rPr>
              <a:t>Gerenciamento</a:t>
            </a:r>
            <a:r>
              <a:rPr sz="2000" spc="20" dirty="0">
                <a:solidFill>
                  <a:srgbClr val="A4A4A4"/>
                </a:solidFill>
                <a:latin typeface="Arial MT"/>
                <a:cs typeface="Arial MT"/>
              </a:rPr>
              <a:t> </a:t>
            </a:r>
            <a:r>
              <a:rPr lang="pt-BR" sz="2000" spc="-5" dirty="0" smtClean="0">
                <a:solidFill>
                  <a:srgbClr val="A4A4A4"/>
                </a:solidFill>
                <a:latin typeface="Arial MT"/>
                <a:cs typeface="Arial MT"/>
              </a:rPr>
              <a:t>1</a:t>
            </a:r>
            <a:r>
              <a:rPr sz="2000" spc="-5" dirty="0" smtClean="0">
                <a:solidFill>
                  <a:srgbClr val="A4A4A4"/>
                </a:solidFill>
                <a:latin typeface="Arial MT"/>
                <a:cs typeface="Arial MT"/>
              </a:rPr>
              <a:t>Q2</a:t>
            </a:r>
            <a:r>
              <a:rPr lang="pt-BR" sz="2000" spc="-5" dirty="0" smtClean="0">
                <a:solidFill>
                  <a:srgbClr val="A4A4A4"/>
                </a:solidFill>
                <a:latin typeface="Arial MT"/>
                <a:cs typeface="Arial MT"/>
              </a:rPr>
              <a:t>5</a:t>
            </a:r>
            <a:r>
              <a:rPr sz="2000" spc="-45" dirty="0" smtClean="0">
                <a:solidFill>
                  <a:srgbClr val="A4A4A4"/>
                </a:solidFill>
                <a:latin typeface="Arial MT"/>
                <a:cs typeface="Arial MT"/>
              </a:rPr>
              <a:t> </a:t>
            </a:r>
            <a:r>
              <a:rPr lang="pt-BR" sz="2000" spc="-5" dirty="0">
                <a:solidFill>
                  <a:srgbClr val="A4A4A4"/>
                </a:solidFill>
                <a:latin typeface="Arial MT"/>
                <a:cs typeface="Arial MT"/>
              </a:rPr>
              <a:t>–</a:t>
            </a:r>
            <a:r>
              <a:rPr sz="2000" spc="10" dirty="0">
                <a:solidFill>
                  <a:srgbClr val="A4A4A4"/>
                </a:solidFill>
                <a:latin typeface="Arial MT"/>
                <a:cs typeface="Arial MT"/>
              </a:rPr>
              <a:t> </a:t>
            </a:r>
            <a:r>
              <a:rPr lang="pt-BR" sz="2000" spc="10" dirty="0" smtClean="0">
                <a:solidFill>
                  <a:srgbClr val="A4A4A4"/>
                </a:solidFill>
                <a:latin typeface="Arial MT"/>
                <a:cs typeface="Arial MT"/>
              </a:rPr>
              <a:t>Chefia de Gabinete- </a:t>
            </a:r>
            <a:r>
              <a:rPr sz="2000" spc="-15" dirty="0">
                <a:solidFill>
                  <a:srgbClr val="A4A4A4"/>
                </a:solidFill>
                <a:latin typeface="Arial MT"/>
                <a:cs typeface="Arial MT"/>
              </a:rPr>
              <a:t>SEDS</a:t>
            </a:r>
            <a:endParaRPr sz="2000" dirty="0">
              <a:latin typeface="Arial MT"/>
              <a:cs typeface="Arial MT"/>
            </a:endParaRPr>
          </a:p>
        </p:txBody>
      </p:sp>
      <p:pic>
        <p:nvPicPr>
          <p:cNvPr id="7" name="Imagem 6">
            <a:extLst>
              <a:ext uri="{FF2B5EF4-FFF2-40B4-BE49-F238E27FC236}">
                <a16:creationId xmlns="" xmlns:a16="http://schemas.microsoft.com/office/drawing/2014/main" id="{8C6A84E3-1288-25E5-1698-E5D474DA3752}"/>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128502" y="3870325"/>
            <a:ext cx="3505200" cy="70868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 xmlns:p14="http://schemas.microsoft.com/office/powerpoint/2010/main" val="398666167"/>
              </p:ext>
            </p:extLst>
          </p:nvPr>
        </p:nvGraphicFramePr>
        <p:xfrm>
          <a:off x="1301750" y="517525"/>
          <a:ext cx="7543801" cy="3676598"/>
        </p:xfrm>
        <a:graphic>
          <a:graphicData uri="http://schemas.openxmlformats.org/drawingml/2006/table">
            <a:tbl>
              <a:tblPr firstRow="1" bandRow="1">
                <a:tableStyleId>{2D5ABB26-0587-4C30-8999-92F81FD0307C}</a:tableStyleId>
              </a:tblPr>
              <a:tblGrid>
                <a:gridCol w="2007361">
                  <a:extLst>
                    <a:ext uri="{9D8B030D-6E8A-4147-A177-3AD203B41FA5}">
                      <a16:colId xmlns="" xmlns:a16="http://schemas.microsoft.com/office/drawing/2014/main" val="20000"/>
                    </a:ext>
                  </a:extLst>
                </a:gridCol>
                <a:gridCol w="2064676">
                  <a:extLst>
                    <a:ext uri="{9D8B030D-6E8A-4147-A177-3AD203B41FA5}">
                      <a16:colId xmlns="" xmlns:a16="http://schemas.microsoft.com/office/drawing/2014/main" val="20001"/>
                    </a:ext>
                  </a:extLst>
                </a:gridCol>
                <a:gridCol w="1261962">
                  <a:extLst>
                    <a:ext uri="{9D8B030D-6E8A-4147-A177-3AD203B41FA5}">
                      <a16:colId xmlns="" xmlns:a16="http://schemas.microsoft.com/office/drawing/2014/main" val="20002"/>
                    </a:ext>
                  </a:extLst>
                </a:gridCol>
                <a:gridCol w="2209802">
                  <a:extLst>
                    <a:ext uri="{9D8B030D-6E8A-4147-A177-3AD203B41FA5}">
                      <a16:colId xmlns="" xmlns:a16="http://schemas.microsoft.com/office/drawing/2014/main" val="20003"/>
                    </a:ext>
                  </a:extLst>
                </a:gridCol>
              </a:tblGrid>
              <a:tr h="408940">
                <a:tc gridSpan="3">
                  <a:txBody>
                    <a:bodyPr/>
                    <a:lstStyle/>
                    <a:p>
                      <a:pPr>
                        <a:lnSpc>
                          <a:spcPct val="100000"/>
                        </a:lnSpc>
                      </a:pPr>
                      <a:endParaRPr sz="1000" dirty="0">
                        <a:latin typeface="Times New Roman" panose="02020603050405020304"/>
                        <a:cs typeface="Times New Roman" panose="02020603050405020304"/>
                      </a:endParaRPr>
                    </a:p>
                  </a:txBody>
                  <a:tcPr marL="0" marR="0" marT="0" marB="0">
                    <a:lnL w="9525">
                      <a:solidFill>
                        <a:srgbClr val="9E9E9E"/>
                      </a:solidFill>
                      <a:prstDash val="solid"/>
                    </a:lnL>
                    <a:lnR w="9525">
                      <a:solidFill>
                        <a:srgbClr val="9E9E9E"/>
                      </a:solidFill>
                      <a:prstDash val="solid"/>
                    </a:lnR>
                    <a:lnT w="9525">
                      <a:solidFill>
                        <a:srgbClr val="9E9E9E"/>
                      </a:solidFill>
                      <a:prstDash val="solid"/>
                    </a:lnT>
                    <a:lnB w="9525">
                      <a:solidFill>
                        <a:srgbClr val="9E9E9E"/>
                      </a:solidFill>
                      <a:prstDash val="solid"/>
                    </a:lnB>
                  </a:tcPr>
                </a:tc>
                <a:tc hMerge="1">
                  <a:txBody>
                    <a:bodyPr/>
                    <a:lstStyle/>
                    <a:p>
                      <a:endParaRPr lang="pt-BR"/>
                    </a:p>
                  </a:txBody>
                  <a:tcPr marL="0" marR="0" marT="0" marB="0"/>
                </a:tc>
                <a:tc hMerge="1">
                  <a:txBody>
                    <a:bodyPr/>
                    <a:lstStyle/>
                    <a:p>
                      <a:endParaRPr lang="pt-BR"/>
                    </a:p>
                  </a:txBody>
                  <a:tcPr marL="0" marR="0" marT="0" marB="0"/>
                </a:tc>
                <a:tc>
                  <a:txBody>
                    <a:bodyPr/>
                    <a:lstStyle/>
                    <a:p>
                      <a:pPr marL="5715" algn="ctr">
                        <a:lnSpc>
                          <a:spcPct val="100000"/>
                        </a:lnSpc>
                        <a:spcBef>
                          <a:spcPts val="740"/>
                        </a:spcBef>
                      </a:pPr>
                      <a:r>
                        <a:rPr lang="pt-BR" sz="1400" spc="-10" dirty="0" smtClean="0">
                          <a:latin typeface="Arial MT"/>
                          <a:cs typeface="Arial MT"/>
                        </a:rPr>
                        <a:t>1</a:t>
                      </a:r>
                      <a:r>
                        <a:rPr sz="1400" spc="-10" dirty="0" smtClean="0">
                          <a:latin typeface="Arial MT"/>
                          <a:cs typeface="Arial MT"/>
                        </a:rPr>
                        <a:t>Q2</a:t>
                      </a:r>
                      <a:r>
                        <a:rPr lang="pt-BR" sz="1400" spc="-10" dirty="0" smtClean="0">
                          <a:latin typeface="Arial MT"/>
                          <a:cs typeface="Arial MT"/>
                        </a:rPr>
                        <a:t>5</a:t>
                      </a:r>
                      <a:endParaRPr sz="1400" dirty="0">
                        <a:latin typeface="Arial MT"/>
                        <a:cs typeface="Arial MT"/>
                      </a:endParaRPr>
                    </a:p>
                  </a:txBody>
                  <a:tcPr marL="0" marR="0" marT="93980" marB="0">
                    <a:lnL w="9525">
                      <a:solidFill>
                        <a:srgbClr val="9E9E9E"/>
                      </a:solidFill>
                      <a:prstDash val="solid"/>
                    </a:lnL>
                    <a:lnR w="9525">
                      <a:solidFill>
                        <a:srgbClr val="9E9E9E"/>
                      </a:solidFill>
                      <a:prstDash val="solid"/>
                    </a:lnR>
                    <a:lnT w="9525">
                      <a:solidFill>
                        <a:srgbClr val="9E9E9E"/>
                      </a:solidFill>
                      <a:prstDash val="solid"/>
                    </a:lnT>
                    <a:lnB w="9525">
                      <a:solidFill>
                        <a:srgbClr val="9E9E9E"/>
                      </a:solidFill>
                      <a:prstDash val="solid"/>
                    </a:lnB>
                    <a:solidFill>
                      <a:srgbClr val="F3F3F3"/>
                    </a:solidFill>
                  </a:tcPr>
                </a:tc>
                <a:extLst>
                  <a:ext uri="{0D108BD9-81ED-4DB2-BD59-A6C34878D82A}">
                    <a16:rowId xmlns="" xmlns:a16="http://schemas.microsoft.com/office/drawing/2014/main" val="10000"/>
                  </a:ext>
                </a:extLst>
              </a:tr>
              <a:tr h="494029">
                <a:tc>
                  <a:txBody>
                    <a:bodyPr/>
                    <a:lstStyle/>
                    <a:p>
                      <a:pPr>
                        <a:lnSpc>
                          <a:spcPct val="100000"/>
                        </a:lnSpc>
                        <a:spcBef>
                          <a:spcPts val="5"/>
                        </a:spcBef>
                      </a:pPr>
                      <a:endParaRPr sz="1100">
                        <a:latin typeface="Times New Roman" panose="02020603050405020304"/>
                        <a:cs typeface="Times New Roman" panose="02020603050405020304"/>
                      </a:endParaRPr>
                    </a:p>
                    <a:p>
                      <a:pPr algn="ctr">
                        <a:lnSpc>
                          <a:spcPct val="100000"/>
                        </a:lnSpc>
                      </a:pPr>
                      <a:r>
                        <a:rPr sz="1100" b="1" spc="-5" dirty="0">
                          <a:latin typeface="Arial" panose="020B0604020202020204"/>
                          <a:cs typeface="Arial" panose="020B0604020202020204"/>
                        </a:rPr>
                        <a:t>RISCO</a:t>
                      </a:r>
                      <a:endParaRPr sz="1100">
                        <a:latin typeface="Arial" panose="020B0604020202020204"/>
                        <a:cs typeface="Arial" panose="020B0604020202020204"/>
                      </a:endParaRPr>
                    </a:p>
                  </a:txBody>
                  <a:tcPr marL="0" marR="0" marT="635" marB="0">
                    <a:lnL w="9525">
                      <a:solidFill>
                        <a:srgbClr val="9E9E9E"/>
                      </a:solidFill>
                      <a:prstDash val="solid"/>
                    </a:lnL>
                    <a:lnR w="9525">
                      <a:solidFill>
                        <a:srgbClr val="9E9E9E"/>
                      </a:solidFill>
                      <a:prstDash val="solid"/>
                    </a:lnR>
                    <a:lnT w="9525">
                      <a:solidFill>
                        <a:srgbClr val="9E9E9E"/>
                      </a:solidFill>
                      <a:prstDash val="solid"/>
                    </a:lnT>
                    <a:lnB w="9525">
                      <a:solidFill>
                        <a:srgbClr val="9E9E9E"/>
                      </a:solidFill>
                      <a:prstDash val="solid"/>
                    </a:lnB>
                    <a:solidFill>
                      <a:srgbClr val="F3F3F3"/>
                    </a:solidFill>
                  </a:tcPr>
                </a:tc>
                <a:tc>
                  <a:txBody>
                    <a:bodyPr/>
                    <a:lstStyle/>
                    <a:p>
                      <a:pPr>
                        <a:lnSpc>
                          <a:spcPct val="100000"/>
                        </a:lnSpc>
                        <a:spcBef>
                          <a:spcPts val="10"/>
                        </a:spcBef>
                      </a:pPr>
                      <a:endParaRPr sz="1150">
                        <a:latin typeface="Times New Roman" panose="02020603050405020304"/>
                        <a:cs typeface="Times New Roman" panose="02020603050405020304"/>
                      </a:endParaRPr>
                    </a:p>
                    <a:p>
                      <a:pPr marL="149860">
                        <a:lnSpc>
                          <a:spcPct val="100000"/>
                        </a:lnSpc>
                      </a:pPr>
                      <a:r>
                        <a:rPr sz="1000" b="1" spc="-5" dirty="0">
                          <a:latin typeface="Arial" panose="020B0604020202020204"/>
                          <a:cs typeface="Arial" panose="020B0604020202020204"/>
                        </a:rPr>
                        <a:t>DESCRIÇÃO</a:t>
                      </a:r>
                      <a:r>
                        <a:rPr sz="1000" b="1" spc="-50" dirty="0">
                          <a:latin typeface="Arial" panose="020B0604020202020204"/>
                          <a:cs typeface="Arial" panose="020B0604020202020204"/>
                        </a:rPr>
                        <a:t> </a:t>
                      </a:r>
                      <a:r>
                        <a:rPr sz="1000" b="1" dirty="0">
                          <a:latin typeface="Arial" panose="020B0604020202020204"/>
                          <a:cs typeface="Arial" panose="020B0604020202020204"/>
                        </a:rPr>
                        <a:t>DO</a:t>
                      </a:r>
                      <a:r>
                        <a:rPr sz="1000" b="1" spc="-25" dirty="0">
                          <a:latin typeface="Arial" panose="020B0604020202020204"/>
                          <a:cs typeface="Arial" panose="020B0604020202020204"/>
                        </a:rPr>
                        <a:t> </a:t>
                      </a:r>
                      <a:r>
                        <a:rPr sz="1000" b="1" spc="-5" dirty="0">
                          <a:latin typeface="Arial" panose="020B0604020202020204"/>
                          <a:cs typeface="Arial" panose="020B0604020202020204"/>
                        </a:rPr>
                        <a:t>INDICADOR</a:t>
                      </a:r>
                      <a:endParaRPr sz="1000">
                        <a:latin typeface="Arial" panose="020B0604020202020204"/>
                        <a:cs typeface="Arial" panose="020B0604020202020204"/>
                      </a:endParaRPr>
                    </a:p>
                  </a:txBody>
                  <a:tcPr marL="0" marR="0" marT="1270" marB="0">
                    <a:lnL w="9525">
                      <a:solidFill>
                        <a:srgbClr val="9E9E9E"/>
                      </a:solidFill>
                      <a:prstDash val="solid"/>
                    </a:lnL>
                    <a:lnR w="9525">
                      <a:solidFill>
                        <a:srgbClr val="9E9E9E"/>
                      </a:solidFill>
                      <a:prstDash val="solid"/>
                    </a:lnR>
                    <a:lnT w="9525">
                      <a:solidFill>
                        <a:srgbClr val="9E9E9E"/>
                      </a:solidFill>
                      <a:prstDash val="solid"/>
                    </a:lnT>
                    <a:lnB w="9525">
                      <a:solidFill>
                        <a:srgbClr val="9E9E9E"/>
                      </a:solidFill>
                      <a:prstDash val="solid"/>
                    </a:lnB>
                    <a:solidFill>
                      <a:srgbClr val="F3F3F3"/>
                    </a:solidFill>
                  </a:tcPr>
                </a:tc>
                <a:tc>
                  <a:txBody>
                    <a:bodyPr/>
                    <a:lstStyle/>
                    <a:p>
                      <a:pPr>
                        <a:lnSpc>
                          <a:spcPct val="100000"/>
                        </a:lnSpc>
                        <a:spcBef>
                          <a:spcPts val="10"/>
                        </a:spcBef>
                      </a:pPr>
                      <a:endParaRPr sz="1150">
                        <a:latin typeface="Times New Roman" panose="02020603050405020304"/>
                        <a:cs typeface="Times New Roman" panose="02020603050405020304"/>
                      </a:endParaRPr>
                    </a:p>
                    <a:p>
                      <a:pPr marL="327660">
                        <a:lnSpc>
                          <a:spcPct val="100000"/>
                        </a:lnSpc>
                      </a:pPr>
                      <a:r>
                        <a:rPr sz="1000" b="1" spc="10" dirty="0">
                          <a:latin typeface="Arial" panose="020B0604020202020204"/>
                          <a:cs typeface="Arial" panose="020B0604020202020204"/>
                        </a:rPr>
                        <a:t>META</a:t>
                      </a:r>
                      <a:endParaRPr sz="1000">
                        <a:latin typeface="Arial" panose="020B0604020202020204"/>
                        <a:cs typeface="Arial" panose="020B0604020202020204"/>
                      </a:endParaRPr>
                    </a:p>
                  </a:txBody>
                  <a:tcPr marL="0" marR="0" marT="1270" marB="0">
                    <a:lnL w="9525">
                      <a:solidFill>
                        <a:srgbClr val="9E9E9E"/>
                      </a:solidFill>
                      <a:prstDash val="solid"/>
                    </a:lnL>
                    <a:lnR w="9525">
                      <a:solidFill>
                        <a:srgbClr val="9E9E9E"/>
                      </a:solidFill>
                      <a:prstDash val="solid"/>
                    </a:lnR>
                    <a:lnT w="9525">
                      <a:solidFill>
                        <a:srgbClr val="9E9E9E"/>
                      </a:solidFill>
                      <a:prstDash val="solid"/>
                    </a:lnT>
                    <a:lnB w="9525">
                      <a:solidFill>
                        <a:srgbClr val="9E9E9E"/>
                      </a:solidFill>
                      <a:prstDash val="solid"/>
                    </a:lnB>
                    <a:solidFill>
                      <a:srgbClr val="F3F3F3"/>
                    </a:solidFill>
                  </a:tcPr>
                </a:tc>
                <a:tc>
                  <a:txBody>
                    <a:bodyPr/>
                    <a:lstStyle/>
                    <a:p>
                      <a:pPr>
                        <a:lnSpc>
                          <a:spcPct val="100000"/>
                        </a:lnSpc>
                        <a:spcBef>
                          <a:spcPts val="10"/>
                        </a:spcBef>
                      </a:pPr>
                      <a:endParaRPr sz="1150">
                        <a:latin typeface="Times New Roman" panose="02020603050405020304"/>
                        <a:cs typeface="Times New Roman" panose="02020603050405020304"/>
                      </a:endParaRPr>
                    </a:p>
                    <a:p>
                      <a:pPr marL="2540" algn="ctr">
                        <a:lnSpc>
                          <a:spcPct val="100000"/>
                        </a:lnSpc>
                      </a:pPr>
                      <a:r>
                        <a:rPr sz="1000" b="1" spc="-5" dirty="0">
                          <a:latin typeface="Arial" panose="020B0604020202020204"/>
                          <a:cs typeface="Arial" panose="020B0604020202020204"/>
                        </a:rPr>
                        <a:t>INDICADOR</a:t>
                      </a:r>
                      <a:endParaRPr sz="1000">
                        <a:latin typeface="Arial" panose="020B0604020202020204"/>
                        <a:cs typeface="Arial" panose="020B0604020202020204"/>
                      </a:endParaRPr>
                    </a:p>
                  </a:txBody>
                  <a:tcPr marL="0" marR="0" marT="1270" marB="0">
                    <a:lnL w="9525">
                      <a:solidFill>
                        <a:srgbClr val="9E9E9E"/>
                      </a:solidFill>
                      <a:prstDash val="solid"/>
                    </a:lnL>
                    <a:lnR w="9525">
                      <a:solidFill>
                        <a:srgbClr val="9E9E9E"/>
                      </a:solidFill>
                      <a:prstDash val="solid"/>
                    </a:lnR>
                    <a:lnT w="9525">
                      <a:solidFill>
                        <a:srgbClr val="9E9E9E"/>
                      </a:solidFill>
                      <a:prstDash val="solid"/>
                    </a:lnT>
                    <a:lnB w="9525">
                      <a:solidFill>
                        <a:srgbClr val="9E9E9E"/>
                      </a:solidFill>
                      <a:prstDash val="solid"/>
                    </a:lnB>
                    <a:solidFill>
                      <a:srgbClr val="F3F3F3"/>
                    </a:solidFill>
                  </a:tcPr>
                </a:tc>
                <a:extLst>
                  <a:ext uri="{0D108BD9-81ED-4DB2-BD59-A6C34878D82A}">
                    <a16:rowId xmlns="" xmlns:a16="http://schemas.microsoft.com/office/drawing/2014/main" val="10001"/>
                  </a:ext>
                </a:extLst>
              </a:tr>
              <a:tr h="2773629">
                <a:tc>
                  <a:txBody>
                    <a:bodyPr/>
                    <a:lstStyle/>
                    <a:p>
                      <a:pPr algn="just">
                        <a:lnSpc>
                          <a:spcPct val="100000"/>
                        </a:lnSpc>
                        <a:spcBef>
                          <a:spcPts val="45"/>
                        </a:spcBef>
                      </a:pPr>
                      <a:endParaRPr sz="1100" dirty="0">
                        <a:latin typeface="+mn-lt"/>
                        <a:cs typeface="Times New Roman" panose="02020603050405020304"/>
                      </a:endParaRPr>
                    </a:p>
                    <a:p>
                      <a:pPr marL="320040" marR="85725" indent="-228600" algn="just">
                        <a:lnSpc>
                          <a:spcPct val="100000"/>
                        </a:lnSpc>
                      </a:pPr>
                      <a:r>
                        <a:rPr sz="1100" spc="5" dirty="0">
                          <a:latin typeface="+mn-lt"/>
                          <a:cs typeface="Arial MT"/>
                        </a:rPr>
                        <a:t>1) </a:t>
                      </a:r>
                      <a:r>
                        <a:rPr lang="pt-BR" sz="1100" b="0" i="0" dirty="0" smtClean="0">
                          <a:solidFill>
                            <a:schemeClr val="tx1"/>
                          </a:solidFill>
                          <a:effectLst/>
                          <a:latin typeface="+mn-lt"/>
                          <a:ea typeface="+mn-ea"/>
                          <a:cs typeface="+mn-cs"/>
                        </a:rPr>
                        <a:t>Perda do prazo de 3 (três) dias para deliberar sobre conveniência</a:t>
                      </a:r>
                      <a:r>
                        <a:rPr lang="pt-BR" sz="1100" b="0" i="0" baseline="0" dirty="0" smtClean="0">
                          <a:solidFill>
                            <a:schemeClr val="tx1"/>
                          </a:solidFill>
                          <a:effectLst/>
                          <a:latin typeface="+mn-lt"/>
                          <a:ea typeface="+mn-ea"/>
                          <a:cs typeface="+mn-cs"/>
                        </a:rPr>
                        <a:t> </a:t>
                      </a:r>
                      <a:r>
                        <a:rPr lang="pt-BR" sz="1100" b="0" i="0" dirty="0" smtClean="0">
                          <a:solidFill>
                            <a:schemeClr val="tx1"/>
                          </a:solidFill>
                          <a:effectLst/>
                          <a:latin typeface="+mn-lt"/>
                          <a:ea typeface="+mn-ea"/>
                          <a:cs typeface="+mn-cs"/>
                        </a:rPr>
                        <a:t>e oportunidade de Autógrafo de Lei.</a:t>
                      </a:r>
                      <a:endParaRPr lang="pt-BR" sz="1100" b="0" i="0" dirty="0">
                        <a:solidFill>
                          <a:schemeClr val="tx1"/>
                        </a:solidFill>
                        <a:effectLst/>
                        <a:latin typeface="+mn-lt"/>
                        <a:ea typeface="+mn-ea"/>
                        <a:cs typeface="+mn-cs"/>
                      </a:endParaRPr>
                    </a:p>
                    <a:p>
                      <a:pPr marL="320040" marR="85725" indent="-228600" algn="just">
                        <a:lnSpc>
                          <a:spcPct val="100000"/>
                        </a:lnSpc>
                      </a:pPr>
                      <a:endParaRPr lang="pt-BR" sz="1100" b="0" i="0" spc="-10" dirty="0">
                        <a:solidFill>
                          <a:schemeClr val="tx1"/>
                        </a:solidFill>
                        <a:effectLst/>
                        <a:latin typeface="+mn-lt"/>
                        <a:ea typeface="+mn-ea"/>
                        <a:cs typeface="+mn-cs"/>
                      </a:endParaRPr>
                    </a:p>
                    <a:p>
                      <a:pPr marL="320040" marR="85725" indent="-228600" algn="just">
                        <a:lnSpc>
                          <a:spcPct val="100000"/>
                        </a:lnSpc>
                      </a:pPr>
                      <a:endParaRPr lang="pt-BR" sz="1100" b="0" i="0" spc="-10" dirty="0">
                        <a:solidFill>
                          <a:schemeClr val="tx1"/>
                        </a:solidFill>
                        <a:effectLst/>
                        <a:latin typeface="+mn-lt"/>
                        <a:ea typeface="+mn-ea"/>
                        <a:cs typeface="+mn-cs"/>
                      </a:endParaRPr>
                    </a:p>
                  </a:txBody>
                  <a:tcPr marL="0" marR="0" marT="5715" marB="0">
                    <a:lnL w="9525">
                      <a:solidFill>
                        <a:srgbClr val="9E9E9E"/>
                      </a:solidFill>
                      <a:prstDash val="solid"/>
                    </a:lnL>
                    <a:lnR w="9525">
                      <a:solidFill>
                        <a:srgbClr val="9E9E9E"/>
                      </a:solidFill>
                      <a:prstDash val="solid"/>
                    </a:lnR>
                    <a:lnT w="9525">
                      <a:solidFill>
                        <a:srgbClr val="9E9E9E"/>
                      </a:solidFill>
                      <a:prstDash val="solid"/>
                    </a:lnT>
                    <a:lnB w="9525" cap="flat" cmpd="sng" algn="ctr">
                      <a:solidFill>
                        <a:srgbClr val="9E9E9E"/>
                      </a:solidFill>
                      <a:prstDash val="solid"/>
                      <a:round/>
                      <a:headEnd type="none" w="med" len="med"/>
                      <a:tailEnd type="none" w="med" len="med"/>
                    </a:lnB>
                  </a:tcPr>
                </a:tc>
                <a:tc>
                  <a:txBody>
                    <a:bodyPr/>
                    <a:lstStyle/>
                    <a:p>
                      <a:pPr marL="92075" marR="215265" algn="just">
                        <a:lnSpc>
                          <a:spcPct val="100000"/>
                        </a:lnSpc>
                        <a:spcBef>
                          <a:spcPts val="710"/>
                        </a:spcBef>
                      </a:pPr>
                      <a:r>
                        <a:rPr lang="pt-BR" sz="1100" i="0" dirty="0" smtClean="0">
                          <a:solidFill>
                            <a:schemeClr val="tx1"/>
                          </a:solidFill>
                          <a:latin typeface="+mn-lt"/>
                          <a:ea typeface="+mn-ea"/>
                          <a:cs typeface="+mn-cs"/>
                        </a:rPr>
                        <a:t>Indicador 1 = número de processos com perda de prazo para deliberação de autógrafo de lei / número total de processos para deliberação de autógrafo de lei *100</a:t>
                      </a:r>
                      <a:endParaRPr sz="1100" dirty="0">
                        <a:latin typeface="+mn-lt"/>
                        <a:cs typeface="Arial MT"/>
                      </a:endParaRPr>
                    </a:p>
                  </a:txBody>
                  <a:tcPr marL="0" marR="0" marT="90170" marB="0">
                    <a:lnL w="9525">
                      <a:solidFill>
                        <a:srgbClr val="9E9E9E"/>
                      </a:solidFill>
                      <a:prstDash val="solid"/>
                    </a:lnL>
                    <a:lnR w="9525">
                      <a:solidFill>
                        <a:srgbClr val="9E9E9E"/>
                      </a:solidFill>
                      <a:prstDash val="solid"/>
                    </a:lnR>
                    <a:lnT w="9525">
                      <a:solidFill>
                        <a:srgbClr val="9E9E9E"/>
                      </a:solidFill>
                      <a:prstDash val="solid"/>
                    </a:lnT>
                    <a:lnB w="9525" cap="flat" cmpd="sng" algn="ctr">
                      <a:solidFill>
                        <a:srgbClr val="9E9E9E"/>
                      </a:solidFill>
                      <a:prstDash val="solid"/>
                      <a:round/>
                      <a:headEnd type="none" w="med" len="med"/>
                      <a:tailEnd type="none" w="med" len="med"/>
                    </a:lnB>
                  </a:tcPr>
                </a:tc>
                <a:tc>
                  <a:txBody>
                    <a:bodyPr/>
                    <a:lstStyle/>
                    <a:p>
                      <a:pPr marL="92710" marR="118745" algn="just">
                        <a:lnSpc>
                          <a:spcPct val="100000"/>
                        </a:lnSpc>
                      </a:pPr>
                      <a:r>
                        <a:rPr lang="pt-BR" sz="1100" b="1" i="0" dirty="0">
                          <a:solidFill>
                            <a:schemeClr val="tx1"/>
                          </a:solidFill>
                          <a:effectLst/>
                          <a:latin typeface="+mn-lt"/>
                          <a:ea typeface="+mn-ea"/>
                          <a:cs typeface="+mn-cs"/>
                        </a:rPr>
                        <a:t>Meta </a:t>
                      </a:r>
                      <a:r>
                        <a:rPr lang="pt-BR" sz="1100" b="0" i="0" dirty="0">
                          <a:solidFill>
                            <a:schemeClr val="tx1"/>
                          </a:solidFill>
                          <a:effectLst/>
                          <a:latin typeface="+mn-lt"/>
                          <a:ea typeface="+mn-ea"/>
                          <a:cs typeface="+mn-cs"/>
                        </a:rPr>
                        <a:t>1 </a:t>
                      </a:r>
                      <a:r>
                        <a:rPr lang="pt-BR" sz="1100" b="0" i="0" dirty="0" smtClean="0">
                          <a:solidFill>
                            <a:schemeClr val="tx1"/>
                          </a:solidFill>
                          <a:effectLst/>
                          <a:latin typeface="+mn-lt"/>
                          <a:ea typeface="+mn-ea"/>
                          <a:cs typeface="+mn-cs"/>
                        </a:rPr>
                        <a:t>= nenhum processo de</a:t>
                      </a:r>
                      <a:r>
                        <a:rPr lang="pt-BR" sz="1100" b="0" i="0" baseline="0" dirty="0" smtClean="0">
                          <a:solidFill>
                            <a:schemeClr val="tx1"/>
                          </a:solidFill>
                          <a:effectLst/>
                          <a:latin typeface="+mn-lt"/>
                          <a:ea typeface="+mn-ea"/>
                          <a:cs typeface="+mn-cs"/>
                        </a:rPr>
                        <a:t> autógrafo de lei</a:t>
                      </a:r>
                      <a:r>
                        <a:rPr lang="pt-BR" sz="1100" b="0" i="0" dirty="0" smtClean="0">
                          <a:solidFill>
                            <a:schemeClr val="tx1"/>
                          </a:solidFill>
                          <a:effectLst/>
                          <a:latin typeface="+mn-lt"/>
                          <a:ea typeface="+mn-ea"/>
                          <a:cs typeface="+mn-cs"/>
                        </a:rPr>
                        <a:t> com perda de prazo.</a:t>
                      </a:r>
                      <a:endParaRPr lang="pt-BR" sz="1100" b="0" i="0" dirty="0">
                        <a:solidFill>
                          <a:schemeClr val="tx1"/>
                        </a:solidFill>
                        <a:effectLst/>
                        <a:latin typeface="+mn-lt"/>
                        <a:ea typeface="+mn-ea"/>
                        <a:cs typeface="+mn-cs"/>
                      </a:endParaRPr>
                    </a:p>
                    <a:p>
                      <a:pPr marL="92710" marR="118745" algn="just">
                        <a:lnSpc>
                          <a:spcPct val="100000"/>
                        </a:lnSpc>
                      </a:pPr>
                      <a:endParaRPr lang="pt-BR" sz="1100" b="0" i="0" dirty="0">
                        <a:solidFill>
                          <a:schemeClr val="tx1"/>
                        </a:solidFill>
                        <a:effectLst/>
                        <a:latin typeface="+mn-lt"/>
                        <a:ea typeface="+mn-ea"/>
                        <a:cs typeface="+mn-cs"/>
                      </a:endParaRPr>
                    </a:p>
                  </a:txBody>
                  <a:tcPr marL="0" marR="0" marT="5080" marB="0">
                    <a:lnL w="9525">
                      <a:solidFill>
                        <a:srgbClr val="9E9E9E"/>
                      </a:solidFill>
                      <a:prstDash val="solid"/>
                    </a:lnL>
                    <a:lnR w="9525">
                      <a:solidFill>
                        <a:srgbClr val="9E9E9E"/>
                      </a:solidFill>
                      <a:prstDash val="solid"/>
                    </a:lnR>
                    <a:lnT w="9525">
                      <a:solidFill>
                        <a:srgbClr val="9E9E9E"/>
                      </a:solidFill>
                      <a:prstDash val="solid"/>
                    </a:lnT>
                    <a:lnB w="9525" cap="flat" cmpd="sng" algn="ctr">
                      <a:solidFill>
                        <a:srgbClr val="9E9E9E"/>
                      </a:solidFill>
                      <a:prstDash val="solid"/>
                      <a:round/>
                      <a:headEnd type="none" w="med" len="med"/>
                      <a:tailEnd type="none" w="med" len="med"/>
                    </a:lnB>
                  </a:tcPr>
                </a:tc>
                <a:tc>
                  <a:txBody>
                    <a:bodyPr/>
                    <a:lstStyle/>
                    <a:p>
                      <a:pPr algn="just">
                        <a:lnSpc>
                          <a:spcPct val="100000"/>
                        </a:lnSpc>
                      </a:pPr>
                      <a:r>
                        <a:rPr lang="pt-BR" sz="1100" b="1" i="0" dirty="0">
                          <a:solidFill>
                            <a:schemeClr val="tx1"/>
                          </a:solidFill>
                          <a:effectLst/>
                          <a:latin typeface="+mn-lt"/>
                          <a:ea typeface="+mn-ea"/>
                          <a:cs typeface="+mn-cs"/>
                        </a:rPr>
                        <a:t> Resultado do indicador 1</a:t>
                      </a:r>
                      <a:r>
                        <a:rPr lang="pt-BR" sz="1100" b="1" i="0" smtClean="0">
                          <a:solidFill>
                            <a:schemeClr val="tx1"/>
                          </a:solidFill>
                          <a:effectLst/>
                          <a:latin typeface="+mn-lt"/>
                          <a:ea typeface="+mn-ea"/>
                          <a:cs typeface="+mn-cs"/>
                        </a:rPr>
                        <a:t>: 97%</a:t>
                      </a:r>
                      <a:r>
                        <a:rPr lang="pt-BR" sz="1100" b="1" i="0" baseline="0" smtClean="0">
                          <a:solidFill>
                            <a:schemeClr val="tx1"/>
                          </a:solidFill>
                          <a:effectLst/>
                          <a:latin typeface="+mn-lt"/>
                          <a:ea typeface="+mn-ea"/>
                          <a:cs typeface="+mn-cs"/>
                        </a:rPr>
                        <a:t> </a:t>
                      </a:r>
                      <a:r>
                        <a:rPr lang="pt-BR" sz="1100" b="1" i="0" dirty="0" smtClean="0">
                          <a:solidFill>
                            <a:schemeClr val="tx1"/>
                          </a:solidFill>
                          <a:effectLst/>
                          <a:latin typeface="+mn-lt"/>
                          <a:ea typeface="+mn-ea"/>
                          <a:cs typeface="+mn-cs"/>
                        </a:rPr>
                        <a:t>dos</a:t>
                      </a:r>
                      <a:r>
                        <a:rPr lang="pt-BR" sz="1100" b="1" i="0" baseline="0" dirty="0" smtClean="0">
                          <a:solidFill>
                            <a:schemeClr val="tx1"/>
                          </a:solidFill>
                          <a:effectLst/>
                          <a:latin typeface="+mn-lt"/>
                          <a:ea typeface="+mn-ea"/>
                          <a:cs typeface="+mn-cs"/>
                        </a:rPr>
                        <a:t> processo foram respondidos dentro do prazo. (de 29 autógrafos de lei, 1 foi enviado fora do prazo). </a:t>
                      </a:r>
                      <a:r>
                        <a:rPr lang="pt-BR" sz="1100" b="1" i="0" dirty="0" smtClean="0">
                          <a:solidFill>
                            <a:schemeClr val="tx1"/>
                          </a:solidFill>
                          <a:latin typeface="+mn-lt"/>
                          <a:ea typeface="+mn-ea"/>
                          <a:cs typeface="+mn-cs"/>
                        </a:rPr>
                        <a:t>Nenhum caso de processo devolvido pela Casa civil por não ter resposta concreta ao projeto de Lei.</a:t>
                      </a:r>
                      <a:endParaRPr lang="pt-BR" sz="1100" b="1" i="0" dirty="0">
                        <a:solidFill>
                          <a:schemeClr val="tx1"/>
                        </a:solidFill>
                        <a:effectLst/>
                        <a:latin typeface="+mn-lt"/>
                        <a:ea typeface="+mn-ea"/>
                        <a:cs typeface="+mn-cs"/>
                      </a:endParaRPr>
                    </a:p>
                    <a:p>
                      <a:pPr algn="just">
                        <a:lnSpc>
                          <a:spcPct val="100000"/>
                        </a:lnSpc>
                      </a:pPr>
                      <a:endParaRPr lang="pt-BR" sz="1100" b="0" i="0" dirty="0">
                        <a:solidFill>
                          <a:schemeClr val="tx1"/>
                        </a:solidFill>
                        <a:effectLst/>
                        <a:latin typeface="+mn-lt"/>
                        <a:ea typeface="+mn-ea"/>
                        <a:cs typeface="+mn-cs"/>
                      </a:endParaRPr>
                    </a:p>
                    <a:p>
                      <a:pPr algn="just">
                        <a:lnSpc>
                          <a:spcPct val="100000"/>
                        </a:lnSpc>
                      </a:pPr>
                      <a:r>
                        <a:rPr lang="pt-BR" sz="1100" b="1" i="0" dirty="0">
                          <a:solidFill>
                            <a:schemeClr val="tx1"/>
                          </a:solidFill>
                          <a:effectLst/>
                          <a:latin typeface="+mn-lt"/>
                          <a:ea typeface="+mn-ea"/>
                          <a:cs typeface="+mn-cs"/>
                        </a:rPr>
                        <a:t> </a:t>
                      </a:r>
                      <a:endParaRPr sz="1100" dirty="0">
                        <a:latin typeface="+mn-lt"/>
                        <a:cs typeface="Arial MT"/>
                      </a:endParaRPr>
                    </a:p>
                  </a:txBody>
                  <a:tcPr marL="0" marR="0" marT="0" marB="0">
                    <a:lnL w="9525">
                      <a:solidFill>
                        <a:srgbClr val="9E9E9E"/>
                      </a:solidFill>
                      <a:prstDash val="solid"/>
                    </a:lnL>
                    <a:lnR w="9525">
                      <a:solidFill>
                        <a:srgbClr val="9E9E9E"/>
                      </a:solidFill>
                      <a:prstDash val="solid"/>
                    </a:lnR>
                    <a:lnT w="9525">
                      <a:solidFill>
                        <a:srgbClr val="9E9E9E"/>
                      </a:solidFill>
                      <a:prstDash val="solid"/>
                    </a:lnT>
                    <a:lnB w="9525" cap="flat" cmpd="sng" algn="ctr">
                      <a:solidFill>
                        <a:srgbClr val="9E9E9E"/>
                      </a:solidFill>
                      <a:prstDash val="solid"/>
                      <a:round/>
                      <a:headEnd type="none" w="med" len="med"/>
                      <a:tailEnd type="none" w="med" len="med"/>
                    </a:lnB>
                  </a:tcPr>
                </a:tc>
                <a:extLst>
                  <a:ext uri="{0D108BD9-81ED-4DB2-BD59-A6C34878D82A}">
                    <a16:rowId xmlns="" xmlns:a16="http://schemas.microsoft.com/office/drawing/2014/main" val="10002"/>
                  </a:ext>
                </a:extLst>
              </a:tr>
            </a:tbl>
          </a:graphicData>
        </a:graphic>
      </p:graphicFrame>
      <p:sp>
        <p:nvSpPr>
          <p:cNvPr id="5" name="object 5"/>
          <p:cNvSpPr/>
          <p:nvPr/>
        </p:nvSpPr>
        <p:spPr>
          <a:xfrm>
            <a:off x="3482975" y="3820756"/>
            <a:ext cx="36830" cy="143510"/>
          </a:xfrm>
          <a:custGeom>
            <a:avLst/>
            <a:gdLst/>
            <a:ahLst/>
            <a:cxnLst/>
            <a:rect l="l" t="t" r="r" b="b"/>
            <a:pathLst>
              <a:path w="36829" h="143510">
                <a:moveTo>
                  <a:pt x="36575" y="0"/>
                </a:moveTo>
                <a:lnTo>
                  <a:pt x="0" y="0"/>
                </a:lnTo>
                <a:lnTo>
                  <a:pt x="0" y="143256"/>
                </a:lnTo>
                <a:lnTo>
                  <a:pt x="36575" y="143256"/>
                </a:lnTo>
                <a:lnTo>
                  <a:pt x="36575" y="0"/>
                </a:lnTo>
                <a:close/>
              </a:path>
            </a:pathLst>
          </a:custGeom>
          <a:solidFill>
            <a:srgbClr val="FFFFFF"/>
          </a:solidFill>
        </p:spPr>
        <p:txBody>
          <a:bodyPr wrap="square" lIns="0" tIns="0" rIns="0" bIns="0" rtlCol="0"/>
          <a:lstStyle/>
          <a:p>
            <a:endParaRPr/>
          </a:p>
        </p:txBody>
      </p:sp>
      <p:sp>
        <p:nvSpPr>
          <p:cNvPr id="6" name="object 6"/>
          <p:cNvSpPr txBox="1"/>
          <p:nvPr/>
        </p:nvSpPr>
        <p:spPr>
          <a:xfrm>
            <a:off x="1392588" y="87192"/>
            <a:ext cx="7362126" cy="289823"/>
          </a:xfrm>
          <a:prstGeom prst="rect">
            <a:avLst/>
          </a:prstGeom>
        </p:spPr>
        <p:txBody>
          <a:bodyPr vert="horz" wrap="square" lIns="0" tIns="12700" rIns="0" bIns="0" rtlCol="0">
            <a:spAutoFit/>
          </a:bodyPr>
          <a:lstStyle/>
          <a:p>
            <a:pPr marL="12700" algn="ctr">
              <a:lnSpc>
                <a:spcPct val="100000"/>
              </a:lnSpc>
              <a:spcBef>
                <a:spcPts val="100"/>
              </a:spcBef>
            </a:pPr>
            <a:r>
              <a:rPr sz="1800" b="1" spc="-10" dirty="0" smtClean="0">
                <a:latin typeface="Calibri" panose="020F0502020204030204"/>
                <a:cs typeface="Calibri" panose="020F0502020204030204"/>
              </a:rPr>
              <a:t>(</a:t>
            </a:r>
            <a:r>
              <a:rPr lang="pt-BR" sz="1800" b="1" spc="-10" dirty="0" smtClean="0">
                <a:latin typeface="Calibri" panose="020F0502020204030204"/>
                <a:cs typeface="Calibri" panose="020F0502020204030204"/>
              </a:rPr>
              <a:t>CG</a:t>
            </a:r>
            <a:r>
              <a:rPr sz="1800" b="1" spc="-10" dirty="0" smtClean="0">
                <a:latin typeface="Calibri" panose="020F0502020204030204"/>
                <a:cs typeface="Calibri" panose="020F0502020204030204"/>
              </a:rPr>
              <a:t>/S</a:t>
            </a:r>
            <a:r>
              <a:rPr lang="pt-BR" sz="1800" b="1" spc="-10" dirty="0">
                <a:latin typeface="Calibri" panose="020F0502020204030204"/>
                <a:cs typeface="Calibri" panose="020F0502020204030204"/>
              </a:rPr>
              <a:t>EDS</a:t>
            </a:r>
            <a:r>
              <a:rPr sz="1800" b="1" spc="-10" dirty="0">
                <a:latin typeface="Calibri" panose="020F0502020204030204"/>
                <a:cs typeface="Calibri" panose="020F0502020204030204"/>
              </a:rPr>
              <a:t>)</a:t>
            </a:r>
            <a:endParaRPr sz="1800" dirty="0">
              <a:latin typeface="Calibri" panose="020F0502020204030204"/>
              <a:cs typeface="Calibri" panose="020F0502020204030204"/>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object 2"/>
          <p:cNvSpPr/>
          <p:nvPr/>
        </p:nvSpPr>
        <p:spPr>
          <a:xfrm>
            <a:off x="3263040" y="1260000"/>
            <a:ext cx="3751920" cy="546480"/>
          </a:xfrm>
          <a:prstGeom prst="rect">
            <a:avLst/>
          </a:prstGeom>
          <a:noFill/>
          <a:ln w="0">
            <a:noFill/>
          </a:ln>
        </p:spPr>
        <p:style>
          <a:lnRef idx="0">
            <a:srgbClr val="FFFFFF"/>
          </a:lnRef>
          <a:fillRef idx="0">
            <a:srgbClr val="FFFFFF"/>
          </a:fillRef>
          <a:effectRef idx="0">
            <a:srgbClr val="FFFFFF"/>
          </a:effectRef>
          <a:fontRef idx="minor"/>
        </p:style>
        <p:txBody>
          <a:bodyPr lIns="0" tIns="13320" rIns="0" bIns="0" anchor="t">
            <a:spAutoFit/>
          </a:bodyPr>
          <a:lstStyle/>
          <a:p>
            <a:pPr marL="12700">
              <a:lnSpc>
                <a:spcPct val="100000"/>
              </a:lnSpc>
              <a:spcBef>
                <a:spcPts val="105"/>
              </a:spcBef>
            </a:pPr>
            <a:r>
              <a:rPr lang="pt-BR" sz="3500" b="1" strike="noStrike" spc="-1">
                <a:solidFill>
                  <a:srgbClr val="A4A4A4"/>
                </a:solidFill>
                <a:latin typeface="Arial" panose="020B0604020202020204"/>
                <a:ea typeface="DejaVu Sans" panose="020B0603030804020204"/>
              </a:rPr>
              <a:t>Gestão</a:t>
            </a:r>
            <a:r>
              <a:rPr lang="pt-BR" sz="3500" b="1" strike="noStrike" spc="-75">
                <a:solidFill>
                  <a:srgbClr val="A4A4A4"/>
                </a:solidFill>
                <a:latin typeface="Arial" panose="020B0604020202020204"/>
                <a:ea typeface="DejaVu Sans" panose="020B0603030804020204"/>
              </a:rPr>
              <a:t> </a:t>
            </a:r>
            <a:r>
              <a:rPr lang="pt-BR" sz="3500" b="1" strike="noStrike" spc="-1">
                <a:solidFill>
                  <a:srgbClr val="A4A4A4"/>
                </a:solidFill>
                <a:latin typeface="Arial" panose="020B0604020202020204"/>
                <a:ea typeface="DejaVu Sans" panose="020B0603030804020204"/>
              </a:rPr>
              <a:t>de</a:t>
            </a:r>
            <a:r>
              <a:rPr lang="pt-BR" sz="3500" b="1" strike="noStrike" spc="-41">
                <a:solidFill>
                  <a:srgbClr val="A4A4A4"/>
                </a:solidFill>
                <a:latin typeface="Arial" panose="020B0604020202020204"/>
                <a:ea typeface="DejaVu Sans" panose="020B0603030804020204"/>
              </a:rPr>
              <a:t> </a:t>
            </a:r>
            <a:r>
              <a:rPr lang="pt-BR" sz="3500" b="1" strike="noStrike" spc="-1">
                <a:solidFill>
                  <a:srgbClr val="A4A4A4"/>
                </a:solidFill>
                <a:latin typeface="Arial" panose="020B0604020202020204"/>
                <a:ea typeface="DejaVu Sans" panose="020B0603030804020204"/>
              </a:rPr>
              <a:t>Riscos</a:t>
            </a:r>
            <a:endParaRPr lang="pt-BR" sz="3500" b="0" strike="noStrike" spc="-1">
              <a:solidFill>
                <a:srgbClr val="000000"/>
              </a:solidFill>
              <a:latin typeface="Arial" panose="020B0604020202020204"/>
            </a:endParaRPr>
          </a:p>
        </p:txBody>
      </p:sp>
      <p:sp>
        <p:nvSpPr>
          <p:cNvPr id="85" name="object 3"/>
          <p:cNvSpPr/>
          <p:nvPr/>
        </p:nvSpPr>
        <p:spPr>
          <a:xfrm>
            <a:off x="2700000" y="2203920"/>
            <a:ext cx="4795560" cy="627186"/>
          </a:xfrm>
          <a:prstGeom prst="rect">
            <a:avLst/>
          </a:prstGeom>
          <a:noFill/>
          <a:ln w="0">
            <a:noFill/>
          </a:ln>
        </p:spPr>
        <p:style>
          <a:lnRef idx="0">
            <a:srgbClr val="FFFFFF"/>
          </a:lnRef>
          <a:fillRef idx="0">
            <a:srgbClr val="FFFFFF"/>
          </a:fillRef>
          <a:effectRef idx="0">
            <a:srgbClr val="FFFFFF"/>
          </a:effectRef>
          <a:fontRef idx="minor"/>
        </p:style>
        <p:txBody>
          <a:bodyPr lIns="0" tIns="11520" rIns="0" bIns="0" anchor="t">
            <a:spAutoFit/>
          </a:bodyPr>
          <a:lstStyle/>
          <a:p>
            <a:pPr marL="12700">
              <a:lnSpc>
                <a:spcPct val="100000"/>
              </a:lnSpc>
              <a:spcBef>
                <a:spcPts val="90"/>
              </a:spcBef>
            </a:pPr>
            <a:r>
              <a:rPr lang="pt-BR" sz="2000" b="0" strike="noStrike" spc="-12" dirty="0">
                <a:solidFill>
                  <a:srgbClr val="A4A4A4"/>
                </a:solidFill>
                <a:latin typeface="Arial MT"/>
                <a:ea typeface="DejaVu Sans" panose="020B0603030804020204"/>
              </a:rPr>
              <a:t>Relatório</a:t>
            </a:r>
            <a:r>
              <a:rPr lang="pt-BR" sz="2000" b="0" strike="noStrike" spc="-1" dirty="0">
                <a:solidFill>
                  <a:srgbClr val="A4A4A4"/>
                </a:solidFill>
                <a:latin typeface="Arial MT"/>
                <a:ea typeface="DejaVu Sans" panose="020B0603030804020204"/>
              </a:rPr>
              <a:t> </a:t>
            </a:r>
            <a:r>
              <a:rPr lang="pt-BR" sz="2000" b="0" strike="noStrike" spc="-7" dirty="0">
                <a:solidFill>
                  <a:srgbClr val="A4A4A4"/>
                </a:solidFill>
                <a:latin typeface="Arial MT"/>
                <a:ea typeface="DejaVu Sans" panose="020B0603030804020204"/>
              </a:rPr>
              <a:t>de</a:t>
            </a:r>
            <a:r>
              <a:rPr lang="pt-BR" sz="2000" b="0" strike="noStrike" spc="-1" dirty="0">
                <a:solidFill>
                  <a:srgbClr val="A4A4A4"/>
                </a:solidFill>
                <a:latin typeface="Arial MT"/>
                <a:ea typeface="DejaVu Sans" panose="020B0603030804020204"/>
              </a:rPr>
              <a:t> </a:t>
            </a:r>
            <a:r>
              <a:rPr lang="pt-BR" sz="2000" b="0" strike="noStrike" spc="-7" dirty="0">
                <a:solidFill>
                  <a:srgbClr val="A4A4A4"/>
                </a:solidFill>
                <a:latin typeface="Arial MT"/>
                <a:ea typeface="DejaVu Sans" panose="020B0603030804020204"/>
              </a:rPr>
              <a:t>Gerenciamento</a:t>
            </a:r>
            <a:r>
              <a:rPr lang="pt-BR" sz="2000" b="0" strike="noStrike" spc="-1" dirty="0">
                <a:solidFill>
                  <a:srgbClr val="A4A4A4"/>
                </a:solidFill>
                <a:latin typeface="Arial MT"/>
                <a:ea typeface="DejaVu Sans" panose="020B0603030804020204"/>
              </a:rPr>
              <a:t> 1</a:t>
            </a:r>
            <a:r>
              <a:rPr lang="pt-BR" sz="2000" b="0" strike="noStrike" spc="-7" dirty="0">
                <a:solidFill>
                  <a:srgbClr val="A4A4A4"/>
                </a:solidFill>
                <a:latin typeface="Arial MT"/>
                <a:ea typeface="DejaVu Sans" panose="020B0603030804020204"/>
              </a:rPr>
              <a:t>Q25</a:t>
            </a:r>
            <a:r>
              <a:rPr lang="pt-BR" sz="2000" b="0" strike="noStrike" spc="-46" dirty="0">
                <a:solidFill>
                  <a:srgbClr val="A4A4A4"/>
                </a:solidFill>
                <a:latin typeface="Arial MT"/>
                <a:ea typeface="DejaVu Sans" panose="020B0603030804020204"/>
              </a:rPr>
              <a:t> </a:t>
            </a:r>
            <a:r>
              <a:rPr lang="pt-BR" sz="2000" b="0" strike="noStrike" spc="-7" dirty="0" smtClean="0">
                <a:solidFill>
                  <a:srgbClr val="A4A4A4"/>
                </a:solidFill>
                <a:latin typeface="Arial MT"/>
                <a:ea typeface="DejaVu Sans" panose="020B0603030804020204"/>
              </a:rPr>
              <a:t>–</a:t>
            </a:r>
            <a:r>
              <a:rPr lang="pt-BR" sz="2000" b="0" strike="noStrike" spc="-1" dirty="0" smtClean="0">
                <a:solidFill>
                  <a:srgbClr val="A4A4A4"/>
                </a:solidFill>
                <a:latin typeface="Arial MT"/>
                <a:ea typeface="DejaVu Sans" panose="020B0603030804020204"/>
              </a:rPr>
              <a:t> </a:t>
            </a:r>
            <a:r>
              <a:rPr lang="pt-BR" sz="2000" spc="-15" dirty="0" smtClean="0">
                <a:solidFill>
                  <a:srgbClr val="A4A4A4"/>
                </a:solidFill>
                <a:latin typeface="Arial MT"/>
                <a:ea typeface="DejaVu Sans" panose="020B0603030804020204"/>
              </a:rPr>
              <a:t>Superintendência dos Direitos Humanos </a:t>
            </a:r>
            <a:endParaRPr lang="pt-BR" sz="2000" b="0" strike="noStrike" spc="-1" dirty="0">
              <a:solidFill>
                <a:srgbClr val="000000"/>
              </a:solidFill>
              <a:latin typeface="Arial" panose="020B0604020202020204"/>
            </a:endParaRPr>
          </a:p>
        </p:txBody>
      </p:sp>
      <p:pic>
        <p:nvPicPr>
          <p:cNvPr id="86" name="Imagem 6"/>
          <p:cNvPicPr/>
          <p:nvPr/>
        </p:nvPicPr>
        <p:blipFill>
          <a:blip r:embed="rId2" cstate="print"/>
          <a:stretch>
            <a:fillRect/>
          </a:stretch>
        </p:blipFill>
        <p:spPr>
          <a:xfrm>
            <a:off x="3240000" y="3611520"/>
            <a:ext cx="3499920" cy="703440"/>
          </a:xfrm>
          <a:prstGeom prst="rect">
            <a:avLst/>
          </a:prstGeom>
          <a:ln w="0">
            <a:noFill/>
          </a:ln>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object 2"/>
          <p:cNvSpPr/>
          <p:nvPr/>
        </p:nvSpPr>
        <p:spPr>
          <a:xfrm>
            <a:off x="3146760" y="1629720"/>
            <a:ext cx="3758040" cy="546480"/>
          </a:xfrm>
          <a:prstGeom prst="rect">
            <a:avLst/>
          </a:prstGeom>
          <a:noFill/>
          <a:ln w="0">
            <a:noFill/>
          </a:ln>
        </p:spPr>
        <p:style>
          <a:lnRef idx="0">
            <a:scrgbClr r="0" g="0" b="0"/>
          </a:lnRef>
          <a:fillRef idx="0">
            <a:scrgbClr r="0" g="0" b="0"/>
          </a:fillRef>
          <a:effectRef idx="0">
            <a:scrgbClr r="0" g="0" b="0"/>
          </a:effectRef>
          <a:fontRef idx="minor"/>
        </p:style>
        <p:txBody>
          <a:bodyPr lIns="0" tIns="13320" rIns="0" bIns="0" anchor="t">
            <a:spAutoFit/>
          </a:bodyPr>
          <a:lstStyle/>
          <a:p>
            <a:pPr marL="12600">
              <a:lnSpc>
                <a:spcPct val="100000"/>
              </a:lnSpc>
              <a:spcBef>
                <a:spcPts val="105"/>
              </a:spcBef>
            </a:pPr>
            <a:r>
              <a:rPr lang="pt-BR" sz="3500" b="1" strike="noStrike" spc="4">
                <a:solidFill>
                  <a:srgbClr val="A4A4A4"/>
                </a:solidFill>
                <a:latin typeface="Arial"/>
              </a:rPr>
              <a:t>Gestão</a:t>
            </a:r>
            <a:r>
              <a:rPr lang="pt-BR" sz="3500" b="1" strike="noStrike" spc="-75">
                <a:solidFill>
                  <a:srgbClr val="A4A4A4"/>
                </a:solidFill>
                <a:latin typeface="Arial"/>
              </a:rPr>
              <a:t> </a:t>
            </a:r>
            <a:r>
              <a:rPr lang="pt-BR" sz="3500" b="1" strike="noStrike" spc="-1">
                <a:solidFill>
                  <a:srgbClr val="A4A4A4"/>
                </a:solidFill>
                <a:latin typeface="Arial"/>
              </a:rPr>
              <a:t>de</a:t>
            </a:r>
            <a:r>
              <a:rPr lang="pt-BR" sz="3500" b="1" strike="noStrike" spc="-41">
                <a:solidFill>
                  <a:srgbClr val="A4A4A4"/>
                </a:solidFill>
                <a:latin typeface="Arial"/>
              </a:rPr>
              <a:t> </a:t>
            </a:r>
            <a:r>
              <a:rPr lang="pt-BR" sz="3500" b="1" strike="noStrike" spc="-1">
                <a:solidFill>
                  <a:srgbClr val="A4A4A4"/>
                </a:solidFill>
                <a:latin typeface="Arial"/>
              </a:rPr>
              <a:t>Riscos</a:t>
            </a:r>
            <a:endParaRPr lang="pt-BR" sz="3500" b="0" strike="noStrike" spc="-1">
              <a:solidFill>
                <a:srgbClr val="000000"/>
              </a:solidFill>
              <a:latin typeface="Arial"/>
            </a:endParaRPr>
          </a:p>
        </p:txBody>
      </p:sp>
      <p:sp>
        <p:nvSpPr>
          <p:cNvPr id="85" name="object 3"/>
          <p:cNvSpPr/>
          <p:nvPr/>
        </p:nvSpPr>
        <p:spPr>
          <a:xfrm>
            <a:off x="1911240" y="2474640"/>
            <a:ext cx="6019560" cy="937440"/>
          </a:xfrm>
          <a:prstGeom prst="rect">
            <a:avLst/>
          </a:prstGeom>
          <a:noFill/>
          <a:ln w="0">
            <a:noFill/>
          </a:ln>
        </p:spPr>
        <p:style>
          <a:lnRef idx="0">
            <a:scrgbClr r="0" g="0" b="0"/>
          </a:lnRef>
          <a:fillRef idx="0">
            <a:scrgbClr r="0" g="0" b="0"/>
          </a:fillRef>
          <a:effectRef idx="0">
            <a:scrgbClr r="0" g="0" b="0"/>
          </a:effectRef>
          <a:fontRef idx="minor"/>
        </p:style>
        <p:txBody>
          <a:bodyPr lIns="0" tIns="11520" rIns="0" bIns="0" anchor="t">
            <a:spAutoFit/>
          </a:bodyPr>
          <a:lstStyle/>
          <a:p>
            <a:pPr marL="12600" algn="ctr">
              <a:lnSpc>
                <a:spcPct val="100000"/>
              </a:lnSpc>
              <a:spcBef>
                <a:spcPts val="91"/>
              </a:spcBef>
            </a:pPr>
            <a:r>
              <a:rPr lang="pt-BR" sz="2000" b="0" strike="noStrike" spc="-12" dirty="0">
                <a:solidFill>
                  <a:srgbClr val="A4A4A4"/>
                </a:solidFill>
                <a:latin typeface="Arial MT"/>
              </a:rPr>
              <a:t>Relatório</a:t>
            </a:r>
            <a:r>
              <a:rPr lang="pt-BR" sz="2000" b="0" strike="noStrike" spc="43" dirty="0">
                <a:solidFill>
                  <a:srgbClr val="A4A4A4"/>
                </a:solidFill>
                <a:latin typeface="Arial MT"/>
              </a:rPr>
              <a:t> </a:t>
            </a:r>
            <a:r>
              <a:rPr lang="pt-BR" sz="2000" b="0" strike="noStrike" spc="-7" dirty="0">
                <a:solidFill>
                  <a:srgbClr val="A4A4A4"/>
                </a:solidFill>
                <a:latin typeface="Arial MT"/>
              </a:rPr>
              <a:t>de</a:t>
            </a:r>
            <a:r>
              <a:rPr lang="pt-BR" sz="2000" b="0" strike="noStrike" spc="-1" dirty="0">
                <a:solidFill>
                  <a:srgbClr val="A4A4A4"/>
                </a:solidFill>
                <a:latin typeface="Arial MT"/>
              </a:rPr>
              <a:t> </a:t>
            </a:r>
            <a:r>
              <a:rPr lang="pt-BR" sz="2000" b="0" strike="noStrike" spc="-7" dirty="0">
                <a:solidFill>
                  <a:srgbClr val="A4A4A4"/>
                </a:solidFill>
                <a:latin typeface="Arial MT"/>
              </a:rPr>
              <a:t>Gerenciamento</a:t>
            </a:r>
            <a:r>
              <a:rPr lang="pt-BR" sz="2000" b="0" strike="noStrike" spc="18" dirty="0">
                <a:solidFill>
                  <a:srgbClr val="A4A4A4"/>
                </a:solidFill>
                <a:latin typeface="Arial MT"/>
              </a:rPr>
              <a:t> 1</a:t>
            </a:r>
            <a:r>
              <a:rPr lang="pt-BR" sz="2000" b="0" strike="noStrike" spc="-7" dirty="0">
                <a:solidFill>
                  <a:srgbClr val="A4A4A4"/>
                </a:solidFill>
                <a:latin typeface="Arial MT"/>
              </a:rPr>
              <a:t>Q25</a:t>
            </a:r>
            <a:r>
              <a:rPr lang="pt-BR" sz="2000" b="0" strike="noStrike" spc="-46" dirty="0">
                <a:solidFill>
                  <a:srgbClr val="A4A4A4"/>
                </a:solidFill>
                <a:latin typeface="Arial MT"/>
              </a:rPr>
              <a:t> </a:t>
            </a:r>
            <a:r>
              <a:rPr lang="pt-BR" sz="2000" b="0" strike="noStrike" spc="-7" dirty="0">
                <a:solidFill>
                  <a:srgbClr val="A4A4A4"/>
                </a:solidFill>
                <a:latin typeface="Arial MT"/>
              </a:rPr>
              <a:t>–</a:t>
            </a:r>
            <a:r>
              <a:rPr lang="pt-BR" sz="2000" b="0" strike="noStrike" spc="9" dirty="0">
                <a:solidFill>
                  <a:srgbClr val="A4A4A4"/>
                </a:solidFill>
                <a:latin typeface="Arial MT"/>
              </a:rPr>
              <a:t> Superintendência dos Direitos Humanos - </a:t>
            </a:r>
            <a:r>
              <a:rPr lang="pt-BR" sz="2000" b="0" strike="noStrike" spc="-15" dirty="0">
                <a:solidFill>
                  <a:srgbClr val="A4A4A4"/>
                </a:solidFill>
                <a:latin typeface="Arial MT"/>
              </a:rPr>
              <a:t>SEDS</a:t>
            </a:r>
            <a:endParaRPr lang="pt-BR" sz="2000" b="0" strike="noStrike" spc="-1" dirty="0">
              <a:solidFill>
                <a:srgbClr val="000000"/>
              </a:solidFill>
              <a:latin typeface="Arial"/>
            </a:endParaRPr>
          </a:p>
          <a:p>
            <a:pPr marL="12600" algn="ctr">
              <a:lnSpc>
                <a:spcPct val="100000"/>
              </a:lnSpc>
              <a:spcBef>
                <a:spcPts val="91"/>
              </a:spcBef>
            </a:pPr>
            <a:r>
              <a:rPr lang="pt-BR" sz="2000" b="0" strike="noStrike" spc="-15" dirty="0">
                <a:solidFill>
                  <a:srgbClr val="A4A4A4"/>
                </a:solidFill>
                <a:latin typeface="Arial MT"/>
              </a:rPr>
              <a:t>Gerência de Inclusão da Pessoa com Deficiência</a:t>
            </a:r>
            <a:endParaRPr lang="pt-BR" sz="2000" b="0" strike="noStrike" spc="-1" dirty="0">
              <a:solidFill>
                <a:srgbClr val="000000"/>
              </a:solidFill>
              <a:latin typeface="Arial"/>
            </a:endParaRPr>
          </a:p>
        </p:txBody>
      </p:sp>
      <p:pic>
        <p:nvPicPr>
          <p:cNvPr id="86" name="Imagem 6"/>
          <p:cNvPicPr/>
          <p:nvPr/>
        </p:nvPicPr>
        <p:blipFill>
          <a:blip r:embed="rId2" cstate="print"/>
          <a:stretch/>
        </p:blipFill>
        <p:spPr>
          <a:xfrm>
            <a:off x="3128400" y="3870360"/>
            <a:ext cx="3504960" cy="708480"/>
          </a:xfrm>
          <a:prstGeom prst="rect">
            <a:avLst/>
          </a:prstGeom>
          <a:ln w="0">
            <a:noFill/>
          </a:ln>
        </p:spPr>
      </p:pic>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 name="Tabela 86"/>
          <p:cNvGraphicFramePr/>
          <p:nvPr/>
        </p:nvGraphicFramePr>
        <p:xfrm>
          <a:off x="720000" y="1204920"/>
          <a:ext cx="8820000" cy="3660720"/>
        </p:xfrm>
        <a:graphic>
          <a:graphicData uri="http://schemas.openxmlformats.org/drawingml/2006/table">
            <a:tbl>
              <a:tblPr/>
              <a:tblGrid>
                <a:gridCol w="2205000"/>
                <a:gridCol w="2205000"/>
                <a:gridCol w="2205000"/>
                <a:gridCol w="2205000"/>
              </a:tblGrid>
              <a:tr h="328320">
                <a:tc gridSpan="3">
                  <a:txBody>
                    <a:bodyPr/>
                    <a:lstStyle/>
                    <a:p>
                      <a:pPr indent="0">
                        <a:buNone/>
                      </a:pPr>
                      <a:endParaRPr lang="pt-BR"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hMerge="1">
                  <a:txBody>
                    <a:bodyPr/>
                    <a:lstStyle/>
                    <a:p>
                      <a:pPr indent="0">
                        <a:buNone/>
                      </a:pPr>
                      <a:endParaRPr lang="pt-BR"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hMerge="1">
                  <a:txBody>
                    <a:bodyPr/>
                    <a:lstStyle/>
                    <a:p>
                      <a:pPr indent="0">
                        <a:buNone/>
                      </a:pPr>
                      <a:endParaRPr lang="pt-BR"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5760" indent="0" algn="ctr">
                        <a:lnSpc>
                          <a:spcPct val="100000"/>
                        </a:lnSpc>
                        <a:spcBef>
                          <a:spcPts val="740"/>
                        </a:spcBef>
                        <a:buNone/>
                      </a:pPr>
                      <a:r>
                        <a:rPr lang="pt-BR" sz="1400" b="0" strike="noStrike" spc="-12">
                          <a:solidFill>
                            <a:srgbClr val="000000"/>
                          </a:solidFill>
                          <a:latin typeface="Arial MT"/>
                        </a:rPr>
                        <a:t>1Q25</a:t>
                      </a:r>
                      <a:endParaRPr lang="pt-BR" sz="14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r h="227880">
                <a:tc>
                  <a:txBody>
                    <a:bodyPr/>
                    <a:lstStyle/>
                    <a:p>
                      <a:pPr indent="0" algn="ctr">
                        <a:lnSpc>
                          <a:spcPct val="100000"/>
                        </a:lnSpc>
                        <a:buNone/>
                      </a:pPr>
                      <a:r>
                        <a:rPr lang="pt-BR" sz="1100" b="1" strike="noStrike" spc="-7">
                          <a:solidFill>
                            <a:srgbClr val="000000"/>
                          </a:solidFill>
                          <a:latin typeface="Arial"/>
                        </a:rPr>
                        <a:t>RISCO</a:t>
                      </a:r>
                      <a:endParaRPr lang="pt-BR" sz="11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indent="0" algn="ctr">
                        <a:buNone/>
                      </a:pPr>
                      <a:r>
                        <a:rPr lang="pt-BR" sz="1000" b="1" strike="noStrike" spc="-7">
                          <a:solidFill>
                            <a:srgbClr val="000000"/>
                          </a:solidFill>
                          <a:latin typeface="Arial"/>
                        </a:rPr>
                        <a:t>DESCRIÇÃO</a:t>
                      </a:r>
                      <a:r>
                        <a:rPr lang="pt-BR" sz="1000" b="1" strike="noStrike" spc="-52">
                          <a:solidFill>
                            <a:srgbClr val="000000"/>
                          </a:solidFill>
                          <a:latin typeface="Arial"/>
                        </a:rPr>
                        <a:t> </a:t>
                      </a:r>
                      <a:r>
                        <a:rPr lang="pt-BR" sz="1000" b="1" strike="noStrike" spc="-1">
                          <a:solidFill>
                            <a:srgbClr val="000000"/>
                          </a:solidFill>
                          <a:latin typeface="Arial"/>
                        </a:rPr>
                        <a:t>DO</a:t>
                      </a:r>
                      <a:r>
                        <a:rPr lang="pt-BR" sz="1000" b="1" strike="noStrike" spc="-26">
                          <a:solidFill>
                            <a:srgbClr val="000000"/>
                          </a:solidFill>
                          <a:latin typeface="Arial"/>
                        </a:rPr>
                        <a:t> </a:t>
                      </a:r>
                      <a:r>
                        <a:rPr lang="pt-BR" sz="1000" b="1" strike="noStrike" spc="-7">
                          <a:solidFill>
                            <a:srgbClr val="000000"/>
                          </a:solidFill>
                          <a:latin typeface="Arial"/>
                        </a:rPr>
                        <a:t>INDICADOR</a:t>
                      </a:r>
                      <a:endParaRPr lang="pt-BR" sz="10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327600" indent="0" algn="ctr">
                        <a:lnSpc>
                          <a:spcPct val="100000"/>
                        </a:lnSpc>
                        <a:buNone/>
                      </a:pPr>
                      <a:r>
                        <a:rPr lang="pt-BR" sz="1000" b="1" strike="noStrike" spc="9">
                          <a:solidFill>
                            <a:srgbClr val="000000"/>
                          </a:solidFill>
                          <a:latin typeface="Arial"/>
                        </a:rPr>
                        <a:t>META</a:t>
                      </a:r>
                      <a:endParaRPr lang="pt-BR" sz="10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520" indent="0" algn="ctr">
                        <a:lnSpc>
                          <a:spcPct val="100000"/>
                        </a:lnSpc>
                        <a:buNone/>
                      </a:pPr>
                      <a:r>
                        <a:rPr lang="pt-BR" sz="1000" b="1" strike="noStrike" spc="-7">
                          <a:solidFill>
                            <a:srgbClr val="000000"/>
                          </a:solidFill>
                          <a:latin typeface="Arial"/>
                        </a:rPr>
                        <a:t>INDICADOR</a:t>
                      </a:r>
                      <a:endParaRPr lang="pt-BR" sz="10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r h="1017000">
                <a:tc>
                  <a:txBody>
                    <a:bodyPr/>
                    <a:lstStyle/>
                    <a:p>
                      <a:pPr indent="0" algn="ctr">
                        <a:lnSpc>
                          <a:spcPct val="100000"/>
                        </a:lnSpc>
                        <a:buNone/>
                        <a:tabLst>
                          <a:tab pos="0" algn="l"/>
                        </a:tabLst>
                      </a:pPr>
                      <a:r>
                        <a:rPr lang="pt-BR" sz="1100" b="0" strike="noStrike" spc="-1">
                          <a:solidFill>
                            <a:srgbClr val="FF0000"/>
                          </a:solidFill>
                          <a:latin typeface="Times New Roman"/>
                        </a:rPr>
                        <a:t>(Sugestão)</a:t>
                      </a:r>
                      <a:endParaRPr lang="pt-BR" sz="1100" b="0" strike="noStrike" spc="-1">
                        <a:solidFill>
                          <a:srgbClr val="000000"/>
                        </a:solidFill>
                        <a:latin typeface="Times New Roman"/>
                      </a:endParaRPr>
                    </a:p>
                    <a:p>
                      <a:pPr indent="0" algn="just">
                        <a:lnSpc>
                          <a:spcPct val="100000"/>
                        </a:lnSpc>
                        <a:buNone/>
                        <a:tabLst>
                          <a:tab pos="0" algn="l"/>
                        </a:tabLst>
                      </a:pPr>
                      <a:r>
                        <a:rPr lang="pt-BR" sz="1100" b="0" strike="noStrike" spc="-1">
                          <a:solidFill>
                            <a:srgbClr val="FF0000"/>
                          </a:solidFill>
                          <a:latin typeface="Times New Roman"/>
                        </a:rPr>
                        <a:t>A Gerência não entregar o Passe livre da pessoa com deficiência intermunicipal  e carteira do autista para as Pessoas com deficiência por insuficiência de impressoras.</a:t>
                      </a:r>
                      <a:endParaRPr lang="pt-BR" sz="11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indent="0" algn="just">
                        <a:lnSpc>
                          <a:spcPct val="100000"/>
                        </a:lnSpc>
                        <a:spcBef>
                          <a:spcPts val="45"/>
                        </a:spcBef>
                        <a:buNone/>
                      </a:pPr>
                      <a:r>
                        <a:rPr lang="pt-BR" sz="1100" b="0" strike="noStrike" spc="-1">
                          <a:solidFill>
                            <a:srgbClr val="FF0000"/>
                          </a:solidFill>
                          <a:latin typeface="Times New Roman"/>
                        </a:rPr>
                        <a:t>1- Número de Passe livre da pessoa com deficiência intermunicipal Cadastrados, impressos e entregues</a:t>
                      </a:r>
                      <a:endParaRPr lang="pt-BR" sz="1100" b="0" strike="noStrike" spc="-1">
                        <a:solidFill>
                          <a:srgbClr val="000000"/>
                        </a:solidFill>
                        <a:latin typeface="Times New Roman"/>
                      </a:endParaRPr>
                    </a:p>
                    <a:p>
                      <a:pPr indent="0" algn="just">
                        <a:lnSpc>
                          <a:spcPct val="100000"/>
                        </a:lnSpc>
                        <a:spcBef>
                          <a:spcPts val="45"/>
                        </a:spcBef>
                        <a:buNone/>
                      </a:pPr>
                      <a:endParaRPr lang="pt-BR" sz="1100" b="0" strike="noStrike" spc="-1">
                        <a:solidFill>
                          <a:srgbClr val="000000"/>
                        </a:solidFill>
                        <a:latin typeface="Times New Roman"/>
                      </a:endParaRPr>
                    </a:p>
                    <a:p>
                      <a:pPr indent="0" algn="just">
                        <a:lnSpc>
                          <a:spcPct val="100000"/>
                        </a:lnSpc>
                        <a:spcBef>
                          <a:spcPts val="45"/>
                        </a:spcBef>
                        <a:buNone/>
                      </a:pPr>
                      <a:r>
                        <a:rPr lang="pt-BR" sz="1100" b="0" strike="noStrike" spc="-1">
                          <a:solidFill>
                            <a:srgbClr val="FF0000"/>
                          </a:solidFill>
                          <a:latin typeface="Times New Roman"/>
                        </a:rPr>
                        <a:t>2- Número de carteira do autista cadastradas , impressos e entregues </a:t>
                      </a:r>
                      <a:endParaRPr lang="pt-BR" sz="11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indent="0" algn="just">
                        <a:lnSpc>
                          <a:spcPct val="100000"/>
                        </a:lnSpc>
                        <a:buNone/>
                      </a:pPr>
                      <a:r>
                        <a:rPr lang="pt-BR" sz="1100" b="0" strike="noStrike" spc="-1">
                          <a:solidFill>
                            <a:srgbClr val="FF0000"/>
                          </a:solidFill>
                          <a:latin typeface="Times New Roman"/>
                          <a:ea typeface="Microsoft YaHei"/>
                        </a:rPr>
                        <a:t>1 e 2 – 100% da entrega do Passe livre da pessoa com deficiência e </a:t>
                      </a:r>
                      <a:r>
                        <a:rPr lang="pt-BR" sz="1100" b="0" strike="noStrike" spc="-1">
                          <a:solidFill>
                            <a:srgbClr val="FF0000"/>
                          </a:solidFill>
                          <a:latin typeface="Times New Roman"/>
                        </a:rPr>
                        <a:t>carteira do autista entregues no mesmo dia do atendimento, com espera inferior a 30 minutos.</a:t>
                      </a:r>
                      <a:endParaRPr lang="pt-BR" sz="11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indent="0">
                        <a:buNone/>
                      </a:pPr>
                      <a:endParaRPr lang="pt-BR"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r h="1938600">
                <a:tc>
                  <a:txBody>
                    <a:bodyPr/>
                    <a:lstStyle/>
                    <a:p>
                      <a:pPr marL="320040" indent="0" algn="ctr">
                        <a:lnSpc>
                          <a:spcPct val="100000"/>
                        </a:lnSpc>
                        <a:buNone/>
                        <a:tabLst>
                          <a:tab pos="0" algn="l"/>
                        </a:tabLst>
                      </a:pPr>
                      <a:r>
                        <a:rPr lang="pt-BR" sz="1100" b="0" strike="noStrike" spc="-1">
                          <a:solidFill>
                            <a:srgbClr val="FF0000"/>
                          </a:solidFill>
                          <a:latin typeface="Times New Roman"/>
                        </a:rPr>
                        <a:t>(Sugestão)</a:t>
                      </a:r>
                      <a:endParaRPr lang="pt-BR" sz="1100" b="0" strike="noStrike" spc="-1">
                        <a:solidFill>
                          <a:srgbClr val="000000"/>
                        </a:solidFill>
                        <a:latin typeface="Times New Roman"/>
                      </a:endParaRPr>
                    </a:p>
                    <a:p>
                      <a:pPr indent="0" algn="just">
                        <a:lnSpc>
                          <a:spcPct val="100000"/>
                        </a:lnSpc>
                        <a:buNone/>
                        <a:tabLst>
                          <a:tab pos="0" algn="l"/>
                        </a:tabLst>
                      </a:pPr>
                      <a:r>
                        <a:rPr lang="pt-BR" sz="1100" b="0" strike="noStrike" spc="-1">
                          <a:solidFill>
                            <a:srgbClr val="FF0000"/>
                          </a:solidFill>
                          <a:latin typeface="Times New Roman"/>
                        </a:rPr>
                        <a:t>Não prestar atendimento  adequado às pessoas com deficiência devido à falta de acessibilidade na SEDS e sala da gerência.</a:t>
                      </a:r>
                      <a:endParaRPr lang="pt-BR" sz="11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indent="0" algn="just">
                        <a:lnSpc>
                          <a:spcPct val="100000"/>
                        </a:lnSpc>
                        <a:spcBef>
                          <a:spcPts val="425"/>
                        </a:spcBef>
                        <a:buNone/>
                      </a:pPr>
                      <a:r>
                        <a:rPr lang="pt-BR" sz="1100" b="0" strike="noStrike" spc="-1">
                          <a:solidFill>
                            <a:srgbClr val="FF0000"/>
                          </a:solidFill>
                          <a:latin typeface="Times New Roman"/>
                          <a:ea typeface="Microsoft YaHei"/>
                        </a:rPr>
                        <a:t>Percentual de atendimento realizados em ambiente acessível. Avaliar (questionário com 20% dos usuários) a proporção de atendimentos feitos em local com condições mínimas de acessibilidade, conforme a Lei Brasileira de Inclusão (lei 13.146/2015) e a NBR 9050, garantindo conforto, segurança, sinalização e autonomia à pessoa com deficiência.</a:t>
                      </a:r>
                      <a:endParaRPr lang="pt-BR" sz="11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indent="0" algn="just">
                        <a:lnSpc>
                          <a:spcPct val="150000"/>
                        </a:lnSpc>
                        <a:buNone/>
                      </a:pPr>
                      <a:r>
                        <a:rPr lang="pt-BR" sz="1100" b="0" strike="noStrike" spc="-1">
                          <a:solidFill>
                            <a:srgbClr val="FF0000"/>
                          </a:solidFill>
                          <a:latin typeface="Times New Roman"/>
                        </a:rPr>
                        <a:t>100% dos atendimentos realizados em local acessível até o final de 2025</a:t>
                      </a:r>
                      <a:endParaRPr lang="pt-BR" sz="1100" b="0" strike="noStrike" spc="-1">
                        <a:solidFill>
                          <a:srgbClr val="000000"/>
                        </a:solidFill>
                        <a:latin typeface="Times New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indent="0">
                        <a:buNone/>
                      </a:pPr>
                      <a:endParaRPr lang="pt-BR"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bl>
          </a:graphicData>
        </a:graphic>
      </p:graphicFrame>
      <p:sp>
        <p:nvSpPr>
          <p:cNvPr id="88" name="CaixaDeTexto 87"/>
          <p:cNvSpPr txBox="1"/>
          <p:nvPr/>
        </p:nvSpPr>
        <p:spPr>
          <a:xfrm>
            <a:off x="1799382" y="219600"/>
            <a:ext cx="5400600" cy="320400"/>
          </a:xfrm>
          <a:prstGeom prst="rect">
            <a:avLst/>
          </a:prstGeom>
          <a:noFill/>
          <a:ln w="0">
            <a:noFill/>
          </a:ln>
        </p:spPr>
        <p:txBody>
          <a:bodyPr lIns="90000" tIns="45000" rIns="90000" bIns="45000" anchor="t">
            <a:noAutofit/>
          </a:bodyPr>
          <a:lstStyle/>
          <a:p>
            <a:r>
              <a:rPr lang="pt-BR" sz="1800" b="1" strike="noStrike" spc="-12" dirty="0" smtClean="0">
                <a:solidFill>
                  <a:srgbClr val="000000"/>
                </a:solidFill>
                <a:latin typeface="Calibri"/>
              </a:rPr>
              <a:t>(Gerência de Inclusão da Pessoa com Deficiência/SEDS)</a:t>
            </a:r>
            <a:endParaRPr lang="pt-BR" sz="1800" b="0" strike="noStrike" spc="-1" dirty="0">
              <a:solidFill>
                <a:srgbClr val="000000"/>
              </a:solidFill>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 name="object 2"/>
          <p:cNvGraphicFramePr/>
          <p:nvPr/>
        </p:nvGraphicFramePr>
        <p:xfrm>
          <a:off x="1346400" y="510480"/>
          <a:ext cx="7543440" cy="4434500"/>
        </p:xfrm>
        <a:graphic>
          <a:graphicData uri="http://schemas.openxmlformats.org/drawingml/2006/table">
            <a:tbl>
              <a:tblPr/>
              <a:tblGrid>
                <a:gridCol w="2007360"/>
                <a:gridCol w="1895040"/>
                <a:gridCol w="1548000"/>
                <a:gridCol w="2093040"/>
              </a:tblGrid>
              <a:tr h="408600">
                <a:tc gridSpan="3">
                  <a:txBody>
                    <a:bodyPr/>
                    <a:lstStyle/>
                    <a:p>
                      <a:pPr>
                        <a:lnSpc>
                          <a:spcPct val="100000"/>
                        </a:lnSpc>
                      </a:pPr>
                      <a:endParaRPr lang="pt-BR" sz="1000" b="0" strike="noStrike" spc="-1" dirty="0">
                        <a:solidFill>
                          <a:srgbClr val="000000"/>
                        </a:solidFill>
                        <a:latin typeface="Times New Roman"/>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5760" algn="ctr">
                        <a:lnSpc>
                          <a:spcPct val="100000"/>
                        </a:lnSpc>
                        <a:spcBef>
                          <a:spcPts val="740"/>
                        </a:spcBef>
                      </a:pPr>
                      <a:r>
                        <a:rPr lang="pt-BR" sz="1400" b="0" strike="noStrike" spc="-12">
                          <a:solidFill>
                            <a:srgbClr val="000000"/>
                          </a:solidFill>
                          <a:latin typeface="Arial MT"/>
                        </a:rPr>
                        <a:t>1Q25</a:t>
                      </a:r>
                      <a:endParaRPr lang="pt-BR" sz="14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493920">
                <a:tc>
                  <a:txBody>
                    <a:bodyPr/>
                    <a:lstStyle/>
                    <a:p>
                      <a:pPr>
                        <a:lnSpc>
                          <a:spcPct val="100000"/>
                        </a:lnSpc>
                        <a:spcBef>
                          <a:spcPts val="6"/>
                        </a:spcBef>
                      </a:pPr>
                      <a:endParaRPr lang="pt-BR" sz="1100" b="0" strike="noStrike" spc="-1">
                        <a:solidFill>
                          <a:srgbClr val="000000"/>
                        </a:solidFill>
                        <a:latin typeface="Arial"/>
                      </a:endParaRPr>
                    </a:p>
                    <a:p>
                      <a:pPr algn="ctr">
                        <a:lnSpc>
                          <a:spcPct val="100000"/>
                        </a:lnSpc>
                      </a:pPr>
                      <a:r>
                        <a:rPr lang="pt-BR" sz="1100" b="1" strike="noStrike" spc="-7">
                          <a:solidFill>
                            <a:srgbClr val="000000"/>
                          </a:solidFill>
                          <a:latin typeface="Arial"/>
                        </a:rPr>
                        <a:t>RISCO</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149760">
                        <a:lnSpc>
                          <a:spcPct val="100000"/>
                        </a:lnSpc>
                      </a:pPr>
                      <a:r>
                        <a:rPr lang="pt-BR" sz="1000" b="1" strike="noStrike" spc="-7">
                          <a:solidFill>
                            <a:srgbClr val="000000"/>
                          </a:solidFill>
                          <a:latin typeface="Arial"/>
                        </a:rPr>
                        <a:t>DESCRIÇÃO</a:t>
                      </a:r>
                      <a:r>
                        <a:rPr lang="pt-BR" sz="1000" b="1" strike="noStrike" spc="-52">
                          <a:solidFill>
                            <a:srgbClr val="000000"/>
                          </a:solidFill>
                          <a:latin typeface="Arial"/>
                        </a:rPr>
                        <a:t> </a:t>
                      </a:r>
                      <a:r>
                        <a:rPr lang="pt-BR" sz="1000" b="1" strike="noStrike" spc="-1">
                          <a:solidFill>
                            <a:srgbClr val="000000"/>
                          </a:solidFill>
                          <a:latin typeface="Arial"/>
                        </a:rPr>
                        <a:t>DO</a:t>
                      </a:r>
                      <a:r>
                        <a:rPr lang="pt-BR" sz="1000" b="1" strike="noStrike" spc="-26">
                          <a:solidFill>
                            <a:srgbClr val="000000"/>
                          </a:solidFill>
                          <a:latin typeface="Arial"/>
                        </a:rPr>
                        <a:t> </a:t>
                      </a:r>
                      <a:r>
                        <a:rPr lang="pt-BR" sz="1000" b="1" strike="noStrike" spc="-7">
                          <a:solidFill>
                            <a:srgbClr val="000000"/>
                          </a:solidFill>
                          <a:latin typeface="Arial"/>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327600">
                        <a:lnSpc>
                          <a:spcPct val="100000"/>
                        </a:lnSpc>
                      </a:pPr>
                      <a:r>
                        <a:rPr lang="pt-BR" sz="1000" b="1" strike="noStrike" spc="-1">
                          <a:solidFill>
                            <a:srgbClr val="000000"/>
                          </a:solidFill>
                          <a:latin typeface="Arial"/>
                        </a:rPr>
                        <a:t>META</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2520" algn="ctr">
                        <a:lnSpc>
                          <a:spcPct val="100000"/>
                        </a:lnSpc>
                      </a:pPr>
                      <a:r>
                        <a:rPr lang="pt-BR" sz="1000" b="1" strike="noStrike" spc="-7">
                          <a:solidFill>
                            <a:srgbClr val="000000"/>
                          </a:solidFill>
                          <a:latin typeface="Arial"/>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773440">
                <a:tc>
                  <a:txBody>
                    <a:bodyPr/>
                    <a:lstStyle/>
                    <a:p>
                      <a:pPr algn="just">
                        <a:lnSpc>
                          <a:spcPct val="100000"/>
                        </a:lnSpc>
                        <a:spcBef>
                          <a:spcPts val="45"/>
                        </a:spcBef>
                      </a:pPr>
                      <a:endParaRPr lang="pt-BR" sz="1100" b="0" strike="noStrike" spc="-1">
                        <a:solidFill>
                          <a:srgbClr val="000000"/>
                        </a:solidFill>
                        <a:latin typeface="Arial"/>
                      </a:endParaRPr>
                    </a:p>
                    <a:p>
                      <a:pPr marL="320040" indent="-228600">
                        <a:lnSpc>
                          <a:spcPct val="100000"/>
                        </a:lnSpc>
                        <a:tabLst>
                          <a:tab pos="0" algn="l"/>
                        </a:tabLst>
                      </a:pPr>
                      <a:r>
                        <a:rPr lang="pt-BR" sz="1100" b="0" strike="noStrike" spc="-1">
                          <a:solidFill>
                            <a:schemeClr val="dk1"/>
                          </a:solidFill>
                          <a:latin typeface="Arial"/>
                          <a:ea typeface="Microsoft YaHei"/>
                        </a:rPr>
                        <a:t>1) </a:t>
                      </a:r>
                      <a:r>
                        <a:rPr lang="pt-BR" sz="1100" b="0" strike="noStrike" spc="259">
                          <a:solidFill>
                            <a:schemeClr val="dk1"/>
                          </a:solidFill>
                          <a:latin typeface="Arial MT"/>
                          <a:ea typeface="Microsoft YaHei"/>
                        </a:rPr>
                        <a:t> </a:t>
                      </a:r>
                      <a:r>
                        <a:rPr lang="pt-BR" sz="1100" b="0" strike="noStrike" spc="-7">
                          <a:solidFill>
                            <a:schemeClr val="dk1"/>
                          </a:solidFill>
                          <a:latin typeface="Arial MT"/>
                          <a:ea typeface="Microsoft YaHei"/>
                        </a:rPr>
                        <a:t>Desconhecimento  por parte da rede municipal de atendimento, quanto aos serviços, programas, projetos e benefícios a pessoa idosa.</a:t>
                      </a:r>
                      <a:endParaRPr lang="pt-BR" sz="1100" b="0" strike="noStrike" spc="-1">
                        <a:solidFill>
                          <a:srgbClr val="000000"/>
                        </a:solidFill>
                        <a:latin typeface="Arial"/>
                      </a:endParaRPr>
                    </a:p>
                    <a:p>
                      <a:pPr marL="320040" indent="-228600" algn="just">
                        <a:lnSpc>
                          <a:spcPct val="100000"/>
                        </a:lnSpc>
                        <a:tabLst>
                          <a:tab pos="0" algn="l"/>
                        </a:tabLst>
                      </a:pPr>
                      <a:r>
                        <a:rPr lang="pt-BR" sz="1100" b="0" strike="noStrike" spc="-7">
                          <a:solidFill>
                            <a:schemeClr val="dk1"/>
                          </a:solidFill>
                          <a:latin typeface="Arial MT"/>
                          <a:ea typeface="Microsoft YaHei"/>
                        </a:rPr>
                        <a:t>   </a:t>
                      </a: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nSpc>
                          <a:spcPct val="100000"/>
                        </a:lnSpc>
                        <a:spcBef>
                          <a:spcPts val="709"/>
                        </a:spcBef>
                      </a:pPr>
                      <a:r>
                        <a:rPr lang="pt-BR" sz="1100" b="1" strike="noStrike" spc="-1">
                          <a:solidFill>
                            <a:schemeClr val="dk1"/>
                          </a:solidFill>
                          <a:latin typeface="Arial"/>
                        </a:rPr>
                        <a:t>Indicador 1</a:t>
                      </a:r>
                      <a:r>
                        <a:rPr lang="pt-BR" sz="1100" b="0" strike="noStrike" spc="-1">
                          <a:solidFill>
                            <a:schemeClr val="dk1"/>
                          </a:solidFill>
                          <a:latin typeface="Arial"/>
                        </a:rPr>
                        <a:t> -  (Nº de municípios que possuem no mínimo 50% de suas instituições de atendimento a pessoa idosa, cadastradas na rede SUAS - em 1 quadrimestre / Nº total de municípios) x 100.</a:t>
                      </a:r>
                      <a:endParaRPr lang="pt-BR" sz="1100" b="0" strike="noStrike" spc="-1">
                        <a:solidFill>
                          <a:srgbClr val="000000"/>
                        </a:solidFill>
                        <a:latin typeface="Arial"/>
                      </a:endParaRPr>
                    </a:p>
                    <a:p>
                      <a:pPr marL="92160">
                        <a:lnSpc>
                          <a:spcPct val="100000"/>
                        </a:lnSpc>
                        <a:spcBef>
                          <a:spcPts val="709"/>
                        </a:spcBef>
                      </a:pPr>
                      <a:r>
                        <a:rPr lang="pt-BR" sz="1100" b="1" strike="noStrike" spc="-1">
                          <a:solidFill>
                            <a:schemeClr val="dk1"/>
                          </a:solidFill>
                          <a:latin typeface="Arial"/>
                          <a:ea typeface="Microsoft YaHei"/>
                        </a:rPr>
                        <a:t>Indicador 2</a:t>
                      </a:r>
                      <a:r>
                        <a:rPr lang="pt-BR" sz="1100" b="0" strike="noStrike" spc="-1">
                          <a:solidFill>
                            <a:schemeClr val="dk1"/>
                          </a:solidFill>
                          <a:latin typeface="Arial"/>
                          <a:ea typeface="Microsoft YaHei"/>
                        </a:rPr>
                        <a:t> - Nº de ILPI, no Estado, que não estão cadastradas na rede SUAS/Total de ILPI.</a:t>
                      </a:r>
                      <a:endParaRPr lang="pt-BR" sz="1100" b="0" strike="noStrike" spc="-1">
                        <a:solidFill>
                          <a:srgbClr val="000000"/>
                        </a:solidFill>
                        <a:latin typeface="Arial"/>
                      </a:endParaRPr>
                    </a:p>
                    <a:p>
                      <a:pPr marL="92160">
                        <a:lnSpc>
                          <a:spcPct val="100000"/>
                        </a:lnSpc>
                        <a:spcBef>
                          <a:spcPts val="709"/>
                        </a:spcBef>
                      </a:pPr>
                      <a:r>
                        <a:rPr lang="pt-BR" sz="1100" b="0" strike="noStrike" spc="-1">
                          <a:solidFill>
                            <a:schemeClr val="dk1"/>
                          </a:solidFill>
                          <a:latin typeface="Arial"/>
                          <a:ea typeface="Microsoft YaHei"/>
                        </a:rPr>
                        <a:t>(serão consideradas todas as instituições, serviços, programas e projetos, que fizerem atendimento a pessoa idosa)</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nSpc>
                          <a:spcPct val="100000"/>
                        </a:lnSpc>
                      </a:pPr>
                      <a:r>
                        <a:rPr lang="pt-BR" sz="1100" b="0" strike="noStrike" spc="-1">
                          <a:solidFill>
                            <a:srgbClr val="000000"/>
                          </a:solidFill>
                          <a:latin typeface="Calibri"/>
                          <a:ea typeface="Microsoft YaHei"/>
                        </a:rPr>
                        <a:t> </a:t>
                      </a:r>
                      <a:endParaRPr lang="pt-BR" sz="1100" b="0" strike="noStrike" spc="-1">
                        <a:solidFill>
                          <a:srgbClr val="000000"/>
                        </a:solidFill>
                        <a:latin typeface="Arial"/>
                      </a:endParaRPr>
                    </a:p>
                    <a:p>
                      <a:pPr>
                        <a:lnSpc>
                          <a:spcPct val="100000"/>
                        </a:lnSpc>
                      </a:pPr>
                      <a:r>
                        <a:rPr lang="pt-BR" sz="1100" b="0" strike="noStrike" spc="-1">
                          <a:solidFill>
                            <a:srgbClr val="000000"/>
                          </a:solidFill>
                          <a:latin typeface="Calibri"/>
                          <a:ea typeface="Microsoft YaHei"/>
                        </a:rPr>
                        <a:t>A</a:t>
                      </a:r>
                      <a:r>
                        <a:rPr lang="pt-BR" sz="1100" b="0" strike="noStrike" spc="-1">
                          <a:solidFill>
                            <a:srgbClr val="000000"/>
                          </a:solidFill>
                          <a:latin typeface="ArialMT"/>
                          <a:ea typeface="Microsoft YaHei"/>
                        </a:rPr>
                        <a:t>primorar a gestão, capacitando servidores que atuam nas Politicas Públicas tais como: curso de cuidadores de ILPIS, Conselheiros e gestores dos Fundos municipais da Pessoa Idosa. Orientar para que todos os municípios do Estado criem os fundos e Conselhos da Pessoa Idosa e colocar em funcionamentos os que estão sem atividade.</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pPr>
                      <a:r>
                        <a:rPr lang="pt-BR" sz="1100" b="1" strike="noStrike" spc="-1">
                          <a:solidFill>
                            <a:srgbClr val="000000"/>
                          </a:solidFill>
                          <a:latin typeface="Calibri"/>
                        </a:rPr>
                        <a:t> </a:t>
                      </a:r>
                      <a:endParaRPr lang="pt-BR" sz="1100" b="0" strike="noStrike" spc="-1">
                        <a:solidFill>
                          <a:srgbClr val="000000"/>
                        </a:solidFill>
                        <a:latin typeface="Arial"/>
                      </a:endParaRPr>
                    </a:p>
                    <a:p>
                      <a:pPr>
                        <a:lnSpc>
                          <a:spcPct val="100000"/>
                        </a:lnSpc>
                      </a:pPr>
                      <a:r>
                        <a:rPr lang="pt-BR" sz="1100" b="1" strike="noStrike" spc="-1">
                          <a:solidFill>
                            <a:srgbClr val="000000"/>
                          </a:solidFill>
                          <a:latin typeface="Calibri"/>
                        </a:rPr>
                        <a:t> Indicador 1= 82% dos municípios possuem acima de 50% de suas instituições de atendimento a pessoa idosa, cadastradas na rede SUAS.                                                             </a:t>
                      </a:r>
                      <a:endParaRPr lang="pt-BR" sz="1100" b="0" strike="noStrike" spc="-1">
                        <a:solidFill>
                          <a:srgbClr val="000000"/>
                        </a:solidFill>
                        <a:latin typeface="Arial"/>
                      </a:endParaRPr>
                    </a:p>
                    <a:p>
                      <a:pPr>
                        <a:lnSpc>
                          <a:spcPct val="100000"/>
                        </a:lnSpc>
                      </a:pPr>
                      <a:endParaRPr lang="pt-BR" sz="1100" b="0" strike="noStrike" spc="-1">
                        <a:solidFill>
                          <a:srgbClr val="000000"/>
                        </a:solidFill>
                        <a:latin typeface="Arial"/>
                      </a:endParaRPr>
                    </a:p>
                    <a:p>
                      <a:pPr>
                        <a:lnSpc>
                          <a:spcPct val="100000"/>
                        </a:lnSpc>
                      </a:pPr>
                      <a:r>
                        <a:rPr lang="pt-BR" sz="1100" b="1" strike="noStrike" spc="-1">
                          <a:solidFill>
                            <a:srgbClr val="000000"/>
                          </a:solidFill>
                          <a:latin typeface="Calibri"/>
                        </a:rPr>
                        <a:t>Indicador 2 =  26% das ILPIS não possuem cadastros na rede SUAS.</a:t>
                      </a:r>
                      <a:endParaRPr lang="pt-BR" sz="1100" b="0" strike="noStrike" spc="-1">
                        <a:solidFill>
                          <a:srgbClr val="000000"/>
                        </a:solidFill>
                        <a:latin typeface="Arial"/>
                      </a:endParaRPr>
                    </a:p>
                    <a:p>
                      <a:pPr>
                        <a:lnSpc>
                          <a:spcPct val="100000"/>
                        </a:lnSpc>
                      </a:pPr>
                      <a:r>
                        <a:rPr lang="pt-BR" sz="1100" b="1" strike="noStrike" spc="-1">
                          <a:solidFill>
                            <a:srgbClr val="000000"/>
                          </a:solidFill>
                          <a:latin typeface="Calibri"/>
                        </a:rPr>
                        <a:t> </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88" name="object 5"/>
          <p:cNvSpPr/>
          <p:nvPr/>
        </p:nvSpPr>
        <p:spPr>
          <a:xfrm>
            <a:off x="3483000" y="3820680"/>
            <a:ext cx="34560" cy="141480"/>
          </a:xfrm>
          <a:custGeom>
            <a:avLst/>
            <a:gdLst>
              <a:gd name="textAreaLeft" fmla="*/ 0 w 34560"/>
              <a:gd name="textAreaRight" fmla="*/ 36720 w 34560"/>
              <a:gd name="textAreaTop" fmla="*/ 0 h 141480"/>
              <a:gd name="textAreaBottom" fmla="*/ 143640 h 14148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pt-BR" sz="1800" b="0" strike="noStrike" spc="-1">
              <a:solidFill>
                <a:srgbClr val="000000"/>
              </a:solidFill>
              <a:latin typeface="Calibri"/>
              <a:ea typeface="DejaVu Sans"/>
            </a:endParaRPr>
          </a:p>
        </p:txBody>
      </p:sp>
      <p:sp>
        <p:nvSpPr>
          <p:cNvPr id="89" name="object 6"/>
          <p:cNvSpPr/>
          <p:nvPr/>
        </p:nvSpPr>
        <p:spPr>
          <a:xfrm>
            <a:off x="1392480" y="87120"/>
            <a:ext cx="7359840" cy="289722"/>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lnSpc>
                <a:spcPct val="100000"/>
              </a:lnSpc>
              <a:spcBef>
                <a:spcPts val="99"/>
              </a:spcBef>
            </a:pPr>
            <a:r>
              <a:rPr lang="pt-BR" sz="1800" b="1" strike="noStrike" spc="-12" dirty="0" smtClean="0">
                <a:solidFill>
                  <a:srgbClr val="000000"/>
                </a:solidFill>
                <a:latin typeface="Calibri"/>
                <a:ea typeface="DejaVu Sans"/>
              </a:rPr>
              <a:t>(</a:t>
            </a:r>
            <a:r>
              <a:rPr lang="pt-BR" b="1" spc="-12" dirty="0" smtClean="0">
                <a:solidFill>
                  <a:srgbClr val="000000"/>
                </a:solidFill>
                <a:latin typeface="Calibri"/>
                <a:ea typeface="DejaVu Sans"/>
              </a:rPr>
              <a:t>Gerência de Promoção dos Direitos da Pessoa Idosa</a:t>
            </a:r>
            <a:r>
              <a:rPr lang="pt-BR" sz="1800" b="1" strike="noStrike" spc="-12" dirty="0" smtClean="0">
                <a:solidFill>
                  <a:srgbClr val="000000"/>
                </a:solidFill>
                <a:latin typeface="Calibri"/>
                <a:ea typeface="DejaVu Sans"/>
              </a:rPr>
              <a:t>/SEDS</a:t>
            </a:r>
            <a:r>
              <a:rPr lang="pt-BR" sz="1800" b="1" strike="noStrike" spc="-12" dirty="0">
                <a:solidFill>
                  <a:srgbClr val="000000"/>
                </a:solidFill>
                <a:latin typeface="Calibri"/>
                <a:ea typeface="DejaVu Sans"/>
              </a:rPr>
              <a:t>)</a:t>
            </a:r>
            <a:endParaRPr lang="pt-BR" sz="1800" b="0" strike="noStrike" spc="-1" dirty="0">
              <a:solidFill>
                <a:srgbClr val="000000"/>
              </a:solidFill>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 name="object 1"/>
          <p:cNvGraphicFramePr/>
          <p:nvPr/>
        </p:nvGraphicFramePr>
        <p:xfrm>
          <a:off x="1301760" y="517680"/>
          <a:ext cx="7986454" cy="5181600"/>
        </p:xfrm>
        <a:graphic>
          <a:graphicData uri="http://schemas.openxmlformats.org/drawingml/2006/table">
            <a:tbl>
              <a:tblPr/>
              <a:tblGrid>
                <a:gridCol w="1555920"/>
                <a:gridCol w="2153160"/>
                <a:gridCol w="1706400"/>
                <a:gridCol w="2570974"/>
              </a:tblGrid>
              <a:tr h="272481">
                <a:tc gridSpan="3">
                  <a:txBody>
                    <a:bodyPr/>
                    <a:lstStyle/>
                    <a:p>
                      <a:pPr>
                        <a:lnSpc>
                          <a:spcPct val="100000"/>
                        </a:lnSpc>
                      </a:pPr>
                      <a:endParaRPr lang="pt-BR" sz="1000" b="0" strike="noStrike" spc="-1" dirty="0">
                        <a:solidFill>
                          <a:srgbClr val="000000"/>
                        </a:solidFill>
                        <a:latin typeface="Times New Roman"/>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5760" algn="just">
                        <a:lnSpc>
                          <a:spcPct val="100000"/>
                        </a:lnSpc>
                        <a:spcBef>
                          <a:spcPts val="740"/>
                        </a:spcBef>
                      </a:pPr>
                      <a:r>
                        <a:rPr lang="pt-BR" sz="1400" b="0" strike="noStrike" spc="-12">
                          <a:solidFill>
                            <a:srgbClr val="000000"/>
                          </a:solidFill>
                          <a:latin typeface="Arial MT"/>
                        </a:rPr>
                        <a:t>1Q25</a:t>
                      </a:r>
                      <a:endParaRPr lang="pt-BR" sz="14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381473">
                <a:tc>
                  <a:txBody>
                    <a:bodyPr/>
                    <a:lstStyle/>
                    <a:p>
                      <a:pPr algn="just">
                        <a:lnSpc>
                          <a:spcPct val="100000"/>
                        </a:lnSpc>
                        <a:spcBef>
                          <a:spcPts val="6"/>
                        </a:spcBef>
                      </a:pPr>
                      <a:endParaRPr lang="pt-BR" sz="1100" b="0" strike="noStrike" spc="-1">
                        <a:solidFill>
                          <a:srgbClr val="000000"/>
                        </a:solidFill>
                        <a:latin typeface="Arial"/>
                      </a:endParaRPr>
                    </a:p>
                    <a:p>
                      <a:pPr algn="just">
                        <a:lnSpc>
                          <a:spcPct val="100000"/>
                        </a:lnSpc>
                      </a:pPr>
                      <a:r>
                        <a:rPr lang="pt-BR" sz="1100" b="1" strike="noStrike" spc="-7">
                          <a:solidFill>
                            <a:srgbClr val="000000"/>
                          </a:solidFill>
                          <a:latin typeface="Arial"/>
                        </a:rPr>
                        <a:t>RISCO</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just">
                        <a:lnSpc>
                          <a:spcPct val="100000"/>
                        </a:lnSpc>
                        <a:spcBef>
                          <a:spcPts val="11"/>
                        </a:spcBef>
                      </a:pPr>
                      <a:endParaRPr lang="pt-BR" sz="1150" b="0" strike="noStrike" spc="-1">
                        <a:solidFill>
                          <a:srgbClr val="000000"/>
                        </a:solidFill>
                        <a:latin typeface="Arial"/>
                      </a:endParaRPr>
                    </a:p>
                    <a:p>
                      <a:pPr marL="149760" algn="just">
                        <a:lnSpc>
                          <a:spcPct val="100000"/>
                        </a:lnSpc>
                      </a:pPr>
                      <a:r>
                        <a:rPr lang="pt-BR" sz="1000" b="1" strike="noStrike" spc="-7">
                          <a:solidFill>
                            <a:srgbClr val="000000"/>
                          </a:solidFill>
                          <a:latin typeface="Arial"/>
                        </a:rPr>
                        <a:t>DESCRIÇÃO</a:t>
                      </a:r>
                      <a:r>
                        <a:rPr lang="pt-BR" sz="1000" b="1" strike="noStrike" spc="-52">
                          <a:solidFill>
                            <a:srgbClr val="000000"/>
                          </a:solidFill>
                          <a:latin typeface="Arial"/>
                        </a:rPr>
                        <a:t> </a:t>
                      </a:r>
                      <a:r>
                        <a:rPr lang="pt-BR" sz="1000" b="1" strike="noStrike" spc="-1">
                          <a:solidFill>
                            <a:srgbClr val="000000"/>
                          </a:solidFill>
                          <a:latin typeface="Arial"/>
                        </a:rPr>
                        <a:t>DO</a:t>
                      </a:r>
                      <a:r>
                        <a:rPr lang="pt-BR" sz="1000" b="1" strike="noStrike" spc="-26">
                          <a:solidFill>
                            <a:srgbClr val="000000"/>
                          </a:solidFill>
                          <a:latin typeface="Arial"/>
                        </a:rPr>
                        <a:t> </a:t>
                      </a:r>
                      <a:r>
                        <a:rPr lang="pt-BR" sz="1000" b="1" strike="noStrike" spc="-7">
                          <a:solidFill>
                            <a:srgbClr val="000000"/>
                          </a:solidFill>
                          <a:latin typeface="Arial"/>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just">
                        <a:lnSpc>
                          <a:spcPct val="100000"/>
                        </a:lnSpc>
                        <a:spcBef>
                          <a:spcPts val="11"/>
                        </a:spcBef>
                      </a:pPr>
                      <a:endParaRPr lang="pt-BR" sz="1150" b="0" strike="noStrike" spc="-1">
                        <a:solidFill>
                          <a:srgbClr val="000000"/>
                        </a:solidFill>
                        <a:latin typeface="Arial"/>
                      </a:endParaRPr>
                    </a:p>
                    <a:p>
                      <a:pPr marL="327600" algn="just">
                        <a:lnSpc>
                          <a:spcPct val="100000"/>
                        </a:lnSpc>
                      </a:pPr>
                      <a:r>
                        <a:rPr lang="pt-BR" sz="1000" b="1" strike="noStrike" spc="-1">
                          <a:solidFill>
                            <a:srgbClr val="000000"/>
                          </a:solidFill>
                          <a:latin typeface="Arial"/>
                        </a:rPr>
                        <a:t>META</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just">
                        <a:lnSpc>
                          <a:spcPct val="100000"/>
                        </a:lnSpc>
                        <a:spcBef>
                          <a:spcPts val="11"/>
                        </a:spcBef>
                      </a:pPr>
                      <a:endParaRPr lang="pt-BR" sz="1150" b="0" strike="noStrike" spc="-1">
                        <a:solidFill>
                          <a:srgbClr val="000000"/>
                        </a:solidFill>
                        <a:latin typeface="Arial"/>
                      </a:endParaRPr>
                    </a:p>
                    <a:p>
                      <a:pPr marL="2520" algn="just">
                        <a:lnSpc>
                          <a:spcPct val="100000"/>
                        </a:lnSpc>
                      </a:pPr>
                      <a:r>
                        <a:rPr lang="pt-BR" sz="1000" b="1" strike="noStrike" spc="-7">
                          <a:solidFill>
                            <a:srgbClr val="000000"/>
                          </a:solidFill>
                          <a:latin typeface="Arial"/>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3978217">
                <a:tc>
                  <a:txBody>
                    <a:bodyPr/>
                    <a:lstStyle/>
                    <a:p>
                      <a:pPr algn="just">
                        <a:lnSpc>
                          <a:spcPct val="100000"/>
                        </a:lnSpc>
                        <a:spcBef>
                          <a:spcPts val="45"/>
                        </a:spcBef>
                      </a:pPr>
                      <a:r>
                        <a:rPr lang="pt-BR" sz="1100" b="0" strike="noStrike" spc="-1">
                          <a:solidFill>
                            <a:srgbClr val="000000"/>
                          </a:solidFill>
                          <a:latin typeface="Calibri"/>
                        </a:rPr>
                        <a:t> </a:t>
                      </a:r>
                      <a:endParaRPr lang="pt-BR" sz="1100" b="0" strike="noStrike" spc="-1">
                        <a:solidFill>
                          <a:srgbClr val="000000"/>
                        </a:solidFill>
                        <a:latin typeface="Arial"/>
                      </a:endParaRPr>
                    </a:p>
                    <a:p>
                      <a:pPr algn="just">
                        <a:lnSpc>
                          <a:spcPct val="100000"/>
                        </a:lnSpc>
                        <a:tabLst>
                          <a:tab pos="0" algn="l"/>
                        </a:tabLst>
                      </a:pPr>
                      <a:r>
                        <a:rPr lang="pt-BR" sz="1100" b="1" strike="noStrike" spc="-7">
                          <a:solidFill>
                            <a:schemeClr val="dk1"/>
                          </a:solidFill>
                          <a:latin typeface="Calibri"/>
                          <a:ea typeface="Microsoft YaHei"/>
                        </a:rPr>
                        <a:t> 2) </a:t>
                      </a:r>
                      <a:r>
                        <a:rPr lang="pt-BR" sz="1100" b="0" strike="noStrike" spc="-7">
                          <a:solidFill>
                            <a:schemeClr val="dk1"/>
                          </a:solidFill>
                          <a:latin typeface="Calibri"/>
                          <a:ea typeface="Microsoft YaHei"/>
                        </a:rPr>
                        <a:t>municípios  não prestarem serviços à pessoa idosa conforme leis especificas a pessoa idosa.</a:t>
                      </a:r>
                      <a:endParaRPr lang="pt-BR" sz="1100" b="0" strike="noStrike" spc="-1">
                        <a:solidFill>
                          <a:srgbClr val="000000"/>
                        </a:solidFill>
                        <a:latin typeface="Arial"/>
                      </a:endParaRPr>
                    </a:p>
                    <a:p>
                      <a:pPr algn="just">
                        <a:lnSpc>
                          <a:spcPct val="100000"/>
                        </a:lnSpc>
                        <a:tabLst>
                          <a:tab pos="0" algn="l"/>
                        </a:tabLst>
                      </a:pPr>
                      <a:endParaRPr lang="pt-BR" sz="1100" b="0" strike="noStrike" spc="-1">
                        <a:solidFill>
                          <a:srgbClr val="000000"/>
                        </a:solidFill>
                        <a:latin typeface="Arial"/>
                      </a:endParaRPr>
                    </a:p>
                    <a:p>
                      <a:pPr algn="just">
                        <a:lnSpc>
                          <a:spcPct val="100000"/>
                        </a:lnSpc>
                        <a:tabLst>
                          <a:tab pos="0" algn="l"/>
                        </a:tabLst>
                      </a:pPr>
                      <a:endParaRPr lang="pt-BR" sz="1100" b="0" strike="noStrike" spc="-1">
                        <a:solidFill>
                          <a:srgbClr val="000000"/>
                        </a:solidFill>
                        <a:latin typeface="Arial"/>
                      </a:endParaRPr>
                    </a:p>
                    <a:p>
                      <a:pPr algn="just">
                        <a:lnSpc>
                          <a:spcPct val="100000"/>
                        </a:lnSpc>
                        <a:tabLst>
                          <a:tab pos="0" algn="l"/>
                        </a:tabLst>
                      </a:pPr>
                      <a:endParaRPr lang="pt-BR" sz="1100" b="0" strike="noStrike" spc="-1">
                        <a:solidFill>
                          <a:srgbClr val="000000"/>
                        </a:solidFill>
                        <a:latin typeface="Arial"/>
                      </a:endParaRPr>
                    </a:p>
                    <a:p>
                      <a:pPr algn="just">
                        <a:lnSpc>
                          <a:spcPct val="100000"/>
                        </a:lnSpc>
                        <a:tabLst>
                          <a:tab pos="0" algn="l"/>
                        </a:tabLst>
                      </a:pPr>
                      <a:endParaRPr lang="pt-BR" sz="1100" b="0" strike="noStrike" spc="-1">
                        <a:solidFill>
                          <a:srgbClr val="000000"/>
                        </a:solidFill>
                        <a:latin typeface="Arial"/>
                      </a:endParaRPr>
                    </a:p>
                    <a:p>
                      <a:pPr algn="just">
                        <a:lnSpc>
                          <a:spcPct val="100000"/>
                        </a:lnSpc>
                        <a:tabLst>
                          <a:tab pos="0" algn="l"/>
                        </a:tabLst>
                      </a:pPr>
                      <a:endParaRPr lang="pt-BR" sz="1100" b="0" strike="noStrike" spc="-1">
                        <a:solidFill>
                          <a:srgbClr val="000000"/>
                        </a:solidFill>
                        <a:latin typeface="Arial"/>
                      </a:endParaRPr>
                    </a:p>
                    <a:p>
                      <a:pPr algn="just">
                        <a:lnSpc>
                          <a:spcPct val="100000"/>
                        </a:lnSpc>
                        <a:tabLst>
                          <a:tab pos="0" algn="l"/>
                        </a:tabLst>
                      </a:pPr>
                      <a:r>
                        <a:rPr lang="pt-BR" sz="1100" b="1" strike="noStrike" spc="-7">
                          <a:solidFill>
                            <a:srgbClr val="FF0000"/>
                          </a:solidFill>
                          <a:latin typeface="Calibri"/>
                          <a:ea typeface="Microsoft YaHei"/>
                        </a:rPr>
                        <a:t>Sugestão de substituição de Risco</a:t>
                      </a:r>
                      <a:endParaRPr lang="pt-BR" sz="1100" b="0" strike="noStrike" spc="-1">
                        <a:solidFill>
                          <a:srgbClr val="000000"/>
                        </a:solidFill>
                        <a:latin typeface="Arial"/>
                      </a:endParaRPr>
                    </a:p>
                    <a:p>
                      <a:pPr algn="just">
                        <a:lnSpc>
                          <a:spcPct val="100000"/>
                        </a:lnSpc>
                        <a:tabLst>
                          <a:tab pos="0" algn="l"/>
                        </a:tabLst>
                      </a:pPr>
                      <a:endParaRPr lang="pt-BR" sz="1100" b="0" strike="noStrike" spc="-1">
                        <a:solidFill>
                          <a:srgbClr val="000000"/>
                        </a:solidFill>
                        <a:latin typeface="Arial"/>
                      </a:endParaRPr>
                    </a:p>
                    <a:p>
                      <a:pPr algn="just">
                        <a:lnSpc>
                          <a:spcPct val="100000"/>
                        </a:lnSpc>
                        <a:tabLst>
                          <a:tab pos="0" algn="l"/>
                        </a:tabLst>
                      </a:pPr>
                      <a:r>
                        <a:rPr lang="pt-BR" sz="1100" b="1" strike="noStrike" spc="-7">
                          <a:solidFill>
                            <a:srgbClr val="FF0000"/>
                          </a:solidFill>
                          <a:latin typeface="Calibri"/>
                          <a:ea typeface="Microsoft YaHei"/>
                        </a:rPr>
                        <a:t> 2) A SEDS não entregar o Passaporte Intermunicipal para as Pessoas Idosas por insuficiência de impressoras para emissão da carteira.</a:t>
                      </a:r>
                      <a:endParaRPr lang="pt-BR" sz="1100" b="0" strike="noStrike" spc="-1">
                        <a:solidFill>
                          <a:srgbClr val="000000"/>
                        </a:solidFill>
                        <a:latin typeface="Arial"/>
                      </a:endParaRPr>
                    </a:p>
                    <a:p>
                      <a:pPr algn="just">
                        <a:lnSpc>
                          <a:spcPct val="100000"/>
                        </a:lnSpc>
                        <a:tabLst>
                          <a:tab pos="0" algn="l"/>
                        </a:tabLst>
                      </a:pPr>
                      <a:endParaRPr lang="pt-BR" sz="1100" b="0" strike="noStrike" spc="-1">
                        <a:solidFill>
                          <a:srgbClr val="000000"/>
                        </a:solidFill>
                        <a:latin typeface="Arial"/>
                      </a:endParaRPr>
                    </a:p>
                    <a:p>
                      <a:pPr algn="just">
                        <a:lnSpc>
                          <a:spcPct val="100000"/>
                        </a:lnSpc>
                        <a:tabLst>
                          <a:tab pos="0" algn="l"/>
                        </a:tabLst>
                      </a:pP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pPr>
                      <a:r>
                        <a:rPr lang="pt-BR" sz="1100" b="1" strike="noStrike" spc="-1" dirty="0">
                          <a:solidFill>
                            <a:schemeClr val="dk1"/>
                          </a:solidFill>
                          <a:latin typeface="Calibri"/>
                          <a:ea typeface="Microsoft YaHei"/>
                        </a:rPr>
                        <a:t>Indicador 1</a:t>
                      </a:r>
                      <a:r>
                        <a:rPr lang="pt-BR" sz="1100" b="0" strike="noStrike" spc="-1" dirty="0">
                          <a:solidFill>
                            <a:schemeClr val="dk1"/>
                          </a:solidFill>
                          <a:latin typeface="Calibri"/>
                          <a:ea typeface="Microsoft YaHei"/>
                        </a:rPr>
                        <a:t> -  número de atos normativos elaborados, pactuados na CIB e deliberados no CEAS</a:t>
                      </a:r>
                      <a:endParaRPr lang="pt-BR" sz="1100" b="0" strike="noStrike" spc="-1" dirty="0">
                        <a:solidFill>
                          <a:srgbClr val="000000"/>
                        </a:solidFill>
                        <a:latin typeface="Arial"/>
                      </a:endParaRPr>
                    </a:p>
                    <a:p>
                      <a:pPr algn="just">
                        <a:lnSpc>
                          <a:spcPct val="100000"/>
                        </a:lnSpc>
                      </a:pPr>
                      <a:endParaRPr lang="pt-BR" sz="1100" b="0" strike="noStrike" spc="-1" dirty="0">
                        <a:solidFill>
                          <a:srgbClr val="000000"/>
                        </a:solidFill>
                        <a:latin typeface="Arial"/>
                      </a:endParaRPr>
                    </a:p>
                    <a:p>
                      <a:pPr algn="just">
                        <a:lnSpc>
                          <a:spcPct val="100000"/>
                        </a:lnSpc>
                      </a:pPr>
                      <a:r>
                        <a:rPr lang="pt-BR" sz="1100" b="1" strike="noStrike" spc="-1" dirty="0">
                          <a:solidFill>
                            <a:schemeClr val="dk1"/>
                          </a:solidFill>
                          <a:latin typeface="Calibri"/>
                          <a:ea typeface="Microsoft YaHei"/>
                        </a:rPr>
                        <a:t>Indicador 2</a:t>
                      </a:r>
                      <a:r>
                        <a:rPr lang="pt-BR" sz="1100" b="0" strike="noStrike" spc="-1" dirty="0">
                          <a:solidFill>
                            <a:schemeClr val="dk1"/>
                          </a:solidFill>
                          <a:latin typeface="Calibri"/>
                          <a:ea typeface="Microsoft YaHei"/>
                        </a:rPr>
                        <a:t> -  nº de municípios capacitados para a implementação da política da Pessoa Idosa e assistência social.</a:t>
                      </a:r>
                      <a:endParaRPr lang="pt-BR" sz="1100" b="0" strike="noStrike" spc="-1" dirty="0">
                        <a:solidFill>
                          <a:srgbClr val="000000"/>
                        </a:solidFill>
                        <a:latin typeface="Arial"/>
                      </a:endParaRPr>
                    </a:p>
                    <a:p>
                      <a:pPr algn="just">
                        <a:lnSpc>
                          <a:spcPct val="100000"/>
                        </a:lnSpc>
                      </a:pPr>
                      <a:endParaRPr lang="pt-BR" sz="1100" b="0" strike="noStrike" spc="-1" dirty="0">
                        <a:solidFill>
                          <a:srgbClr val="000000"/>
                        </a:solidFill>
                        <a:latin typeface="Arial"/>
                      </a:endParaRPr>
                    </a:p>
                    <a:p>
                      <a:pPr algn="just">
                        <a:lnSpc>
                          <a:spcPct val="100000"/>
                        </a:lnSpc>
                      </a:pPr>
                      <a:endParaRPr lang="pt-BR" sz="1100" b="0" strike="noStrike" spc="-1" dirty="0">
                        <a:solidFill>
                          <a:srgbClr val="000000"/>
                        </a:solidFill>
                        <a:latin typeface="Arial"/>
                      </a:endParaRPr>
                    </a:p>
                    <a:p>
                      <a:pPr algn="just">
                        <a:lnSpc>
                          <a:spcPct val="100000"/>
                        </a:lnSpc>
                      </a:pPr>
                      <a:r>
                        <a:rPr lang="pt-BR" sz="1100" b="1" strike="noStrike" spc="-7" dirty="0">
                          <a:solidFill>
                            <a:schemeClr val="dk1"/>
                          </a:solidFill>
                          <a:latin typeface="Calibri"/>
                          <a:ea typeface="Microsoft YaHei"/>
                        </a:rPr>
                        <a:t> </a:t>
                      </a:r>
                      <a:endParaRPr lang="pt-BR" sz="1100" b="0" strike="noStrike" spc="-1" dirty="0">
                        <a:solidFill>
                          <a:srgbClr val="000000"/>
                        </a:solidFill>
                        <a:latin typeface="Arial"/>
                      </a:endParaRPr>
                    </a:p>
                    <a:p>
                      <a:pPr algn="just">
                        <a:lnSpc>
                          <a:spcPct val="100000"/>
                        </a:lnSpc>
                        <a:tabLst>
                          <a:tab pos="0" algn="l"/>
                        </a:tabLst>
                      </a:pPr>
                      <a:r>
                        <a:rPr lang="pt-BR" sz="1100" b="1" strike="noStrike" spc="-7" dirty="0">
                          <a:solidFill>
                            <a:schemeClr val="dk1"/>
                          </a:solidFill>
                          <a:latin typeface="Calibri"/>
                          <a:ea typeface="Microsoft YaHei"/>
                        </a:rPr>
                        <a:t>Descrição do Indicador</a:t>
                      </a:r>
                      <a:endParaRPr lang="pt-BR" sz="11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p>
                      <a:pPr algn="just">
                        <a:lnSpc>
                          <a:spcPct val="100000"/>
                        </a:lnSpc>
                        <a:tabLst>
                          <a:tab pos="0" algn="l"/>
                        </a:tabLst>
                      </a:pPr>
                      <a:r>
                        <a:rPr lang="pt-BR" sz="1100" b="1" strike="noStrike" spc="-1" dirty="0">
                          <a:solidFill>
                            <a:srgbClr val="FF0000"/>
                          </a:solidFill>
                          <a:latin typeface="Calibri"/>
                          <a:ea typeface="Microsoft YaHei"/>
                        </a:rPr>
                        <a:t>Indicador </a:t>
                      </a:r>
                      <a:r>
                        <a:rPr lang="pt-BR" sz="1100" b="0" strike="noStrike" spc="-1" dirty="0">
                          <a:solidFill>
                            <a:srgbClr val="FF0000"/>
                          </a:solidFill>
                          <a:latin typeface="Calibri"/>
                          <a:ea typeface="Microsoft YaHei"/>
                        </a:rPr>
                        <a:t>– Quantidades de carteiras emitidas ate 30 minutos, superior a 30 minutos ou não atendidos. (Questionário de avaliação)</a:t>
                      </a:r>
                      <a:endParaRPr lang="pt-BR" sz="11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pPr>
                      <a:r>
                        <a:rPr lang="pt-BR" sz="1100" b="0" strike="noStrike" spc="-1" dirty="0">
                          <a:solidFill>
                            <a:srgbClr val="000000"/>
                          </a:solidFill>
                          <a:latin typeface="Calibri"/>
                          <a:ea typeface="Microsoft YaHei"/>
                        </a:rPr>
                        <a:t> Orientar e capacitar os 246 municípios para os serviços à pessoa idosa,conforme leis especificas.</a:t>
                      </a:r>
                      <a:endParaRPr lang="pt-BR" sz="1100" b="0" strike="noStrike" spc="-1" dirty="0">
                        <a:solidFill>
                          <a:srgbClr val="000000"/>
                        </a:solidFill>
                        <a:latin typeface="Arial"/>
                      </a:endParaRPr>
                    </a:p>
                    <a:p>
                      <a:pPr algn="just">
                        <a:lnSpc>
                          <a:spcPct val="100000"/>
                        </a:lnSpc>
                      </a:pPr>
                      <a:endParaRPr lang="pt-BR" sz="1100" b="0" strike="noStrike" spc="-1" dirty="0">
                        <a:solidFill>
                          <a:srgbClr val="000000"/>
                        </a:solidFill>
                        <a:latin typeface="Arial"/>
                      </a:endParaRPr>
                    </a:p>
                    <a:p>
                      <a:pPr algn="just">
                        <a:lnSpc>
                          <a:spcPct val="100000"/>
                        </a:lnSpc>
                      </a:pPr>
                      <a:endParaRPr lang="pt-BR" sz="1100" b="0" strike="noStrike" spc="-1" dirty="0">
                        <a:solidFill>
                          <a:srgbClr val="000000"/>
                        </a:solidFill>
                        <a:latin typeface="Arial"/>
                      </a:endParaRPr>
                    </a:p>
                    <a:p>
                      <a:pPr algn="just">
                        <a:lnSpc>
                          <a:spcPct val="100000"/>
                        </a:lnSpc>
                      </a:pPr>
                      <a:endParaRPr lang="pt-BR" sz="1100" b="0" strike="noStrike" spc="-1" dirty="0">
                        <a:solidFill>
                          <a:srgbClr val="000000"/>
                        </a:solidFill>
                        <a:latin typeface="Arial"/>
                      </a:endParaRPr>
                    </a:p>
                    <a:p>
                      <a:pPr algn="just">
                        <a:lnSpc>
                          <a:spcPct val="100000"/>
                        </a:lnSpc>
                      </a:pPr>
                      <a:endParaRPr lang="pt-BR" sz="1100" b="0" strike="noStrike" spc="-1" dirty="0">
                        <a:solidFill>
                          <a:srgbClr val="000000"/>
                        </a:solidFill>
                        <a:latin typeface="Arial"/>
                      </a:endParaRPr>
                    </a:p>
                    <a:p>
                      <a:pPr marL="92880" algn="just">
                        <a:lnSpc>
                          <a:spcPct val="100000"/>
                        </a:lnSpc>
                      </a:pPr>
                      <a:endParaRPr lang="pt-BR" sz="1100" b="0" strike="noStrike" spc="-1" dirty="0">
                        <a:solidFill>
                          <a:srgbClr val="000000"/>
                        </a:solidFill>
                        <a:latin typeface="Arial"/>
                      </a:endParaRPr>
                    </a:p>
                    <a:p>
                      <a:pPr marL="92880" algn="just">
                        <a:lnSpc>
                          <a:spcPct val="100000"/>
                        </a:lnSpc>
                      </a:pPr>
                      <a:r>
                        <a:rPr lang="pt-BR" sz="1100" b="0" strike="noStrike" spc="-1" dirty="0">
                          <a:solidFill>
                            <a:srgbClr val="FF0000"/>
                          </a:solidFill>
                          <a:latin typeface="Calibri"/>
                          <a:ea typeface="Microsoft YaHei"/>
                        </a:rPr>
                        <a:t>Entrega de 100% das carteira do Passaporte da Pessoa Idosa entregues na hora do  atendimento, com espera inferior a 30 minutos.</a:t>
                      </a:r>
                      <a:endParaRPr lang="pt-BR" sz="11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pPr>
                      <a:r>
                        <a:rPr lang="pt-BR" sz="1100" b="1" strike="noStrike" spc="-1" dirty="0">
                          <a:solidFill>
                            <a:srgbClr val="000000"/>
                          </a:solidFill>
                          <a:latin typeface="Calibri"/>
                        </a:rPr>
                        <a:t> Indicador 1 =Proposta de alteração da Lei Estadual n.º 14.765, de 27 de abril de 2004. no qual dispõe complementar na presente lei em seu Art. 1º, como critério para adquirir o benefício "Passaporte do Idoso" o seguinte inciso: § 3º - Ser inscrito no Cadastro Único - </a:t>
                      </a:r>
                      <a:r>
                        <a:rPr lang="pt-BR" sz="1100" b="1" strike="noStrike" spc="-1" dirty="0" err="1">
                          <a:solidFill>
                            <a:srgbClr val="000000"/>
                          </a:solidFill>
                          <a:latin typeface="Calibri"/>
                        </a:rPr>
                        <a:t>CadÚnico</a:t>
                      </a:r>
                      <a:r>
                        <a:rPr lang="pt-BR" sz="1100" b="1" strike="noStrike" spc="-1" dirty="0">
                          <a:solidFill>
                            <a:srgbClr val="000000"/>
                          </a:solidFill>
                          <a:latin typeface="Calibri"/>
                        </a:rPr>
                        <a:t> para programas sociais. Conforme tramitação no Processo nº 202410319007724. Criação do novo sistema do </a:t>
                      </a:r>
                      <a:r>
                        <a:rPr lang="pt-BR" sz="1100" b="1" strike="noStrike" spc="-1" dirty="0" err="1">
                          <a:solidFill>
                            <a:srgbClr val="000000"/>
                          </a:solidFill>
                          <a:latin typeface="Calibri"/>
                        </a:rPr>
                        <a:t>´Passaporte</a:t>
                      </a:r>
                      <a:r>
                        <a:rPr lang="pt-BR" sz="1100" b="1" strike="noStrike" spc="-1" dirty="0">
                          <a:solidFill>
                            <a:srgbClr val="000000"/>
                          </a:solidFill>
                          <a:latin typeface="Calibri"/>
                        </a:rPr>
                        <a:t> da Pessoa Idosa.</a:t>
                      </a:r>
                      <a:endParaRPr lang="pt-BR" sz="1100" b="0" strike="noStrike" spc="-1" dirty="0">
                        <a:solidFill>
                          <a:srgbClr val="000000"/>
                        </a:solidFill>
                        <a:latin typeface="Arial"/>
                      </a:endParaRPr>
                    </a:p>
                    <a:p>
                      <a:pPr algn="just">
                        <a:lnSpc>
                          <a:spcPct val="100000"/>
                        </a:lnSpc>
                      </a:pPr>
                      <a:r>
                        <a:rPr lang="pt-BR" sz="1100" b="1" strike="noStrike" spc="-1" dirty="0">
                          <a:solidFill>
                            <a:srgbClr val="000000"/>
                          </a:solidFill>
                          <a:latin typeface="Calibri"/>
                        </a:rPr>
                        <a:t>                       </a:t>
                      </a:r>
                      <a:endParaRPr lang="pt-BR" sz="1100" b="0" strike="noStrike" spc="-1" dirty="0">
                        <a:solidFill>
                          <a:srgbClr val="000000"/>
                        </a:solidFill>
                        <a:latin typeface="Arial"/>
                      </a:endParaRPr>
                    </a:p>
                    <a:p>
                      <a:pPr algn="just">
                        <a:lnSpc>
                          <a:spcPct val="100000"/>
                        </a:lnSpc>
                      </a:pPr>
                      <a:r>
                        <a:rPr lang="pt-BR" sz="1100" b="1" strike="noStrike" spc="-1" dirty="0">
                          <a:solidFill>
                            <a:srgbClr val="000000"/>
                          </a:solidFill>
                          <a:latin typeface="Calibri"/>
                        </a:rPr>
                        <a:t> Indicador 2- Foi realizada no dia 23, 24 e 25/04/25, capacitações para 51 servidores de 03 </a:t>
                      </a:r>
                      <a:r>
                        <a:rPr lang="pt-BR" sz="1100" b="1" strike="noStrike" spc="-1" dirty="0" err="1">
                          <a:solidFill>
                            <a:srgbClr val="000000"/>
                          </a:solidFill>
                          <a:latin typeface="Calibri"/>
                        </a:rPr>
                        <a:t>ILPIs</a:t>
                      </a:r>
                      <a:r>
                        <a:rPr lang="pt-BR" sz="1100" b="1" strike="noStrike" spc="-1" dirty="0">
                          <a:solidFill>
                            <a:srgbClr val="000000"/>
                          </a:solidFill>
                          <a:latin typeface="Calibri"/>
                        </a:rPr>
                        <a:t> nos municípios de </a:t>
                      </a:r>
                      <a:r>
                        <a:rPr lang="pt-BR" sz="1100" b="1" strike="noStrike" spc="-1" dirty="0" err="1">
                          <a:solidFill>
                            <a:srgbClr val="000000"/>
                          </a:solidFill>
                          <a:latin typeface="Calibri"/>
                        </a:rPr>
                        <a:t>Aragarça</a:t>
                      </a:r>
                      <a:r>
                        <a:rPr lang="pt-BR" sz="1100" b="1" strike="noStrike" spc="-1" dirty="0">
                          <a:solidFill>
                            <a:srgbClr val="000000"/>
                          </a:solidFill>
                          <a:latin typeface="Calibri"/>
                        </a:rPr>
                        <a:t>, Bom jardim de Goiás e Piranhas.</a:t>
                      </a:r>
                      <a:endParaRPr lang="pt-BR" sz="1100" b="0" strike="noStrike" spc="-1" dirty="0">
                        <a:solidFill>
                          <a:srgbClr val="000000"/>
                        </a:solidFill>
                        <a:latin typeface="Arial"/>
                      </a:endParaRPr>
                    </a:p>
                    <a:p>
                      <a:pPr algn="just">
                        <a:lnSpc>
                          <a:spcPct val="100000"/>
                        </a:lnSpc>
                      </a:pPr>
                      <a:r>
                        <a:rPr lang="pt-BR" sz="1100" b="1" strike="noStrike" spc="-1" dirty="0">
                          <a:solidFill>
                            <a:srgbClr val="000000"/>
                          </a:solidFill>
                          <a:latin typeface="Calibri"/>
                        </a:rPr>
                        <a:t>Realização de capacitação dos servidores  de    97   municípios, VAPT VUPT, para novo acesso ao Sistema do Passaporte.</a:t>
                      </a:r>
                      <a:endParaRPr lang="pt-BR" sz="1100" b="0" strike="noStrike" spc="-1" dirty="0">
                        <a:solidFill>
                          <a:srgbClr val="000000"/>
                        </a:solidFill>
                        <a:latin typeface="Arial"/>
                      </a:endParaRPr>
                    </a:p>
                    <a:p>
                      <a:pPr algn="just">
                        <a:lnSpc>
                          <a:spcPct val="100000"/>
                        </a:lnSpc>
                      </a:pPr>
                      <a:r>
                        <a:rPr lang="pt-BR" sz="1100" b="0" strike="noStrike" spc="-1" dirty="0">
                          <a:solidFill>
                            <a:srgbClr val="000000"/>
                          </a:solidFill>
                          <a:latin typeface="Calibri"/>
                        </a:rPr>
                        <a:t> </a:t>
                      </a:r>
                      <a:endParaRPr lang="pt-BR" sz="11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91" name="object 4"/>
          <p:cNvSpPr/>
          <p:nvPr/>
        </p:nvSpPr>
        <p:spPr>
          <a:xfrm>
            <a:off x="3483000" y="3820680"/>
            <a:ext cx="34560" cy="141480"/>
          </a:xfrm>
          <a:custGeom>
            <a:avLst/>
            <a:gdLst>
              <a:gd name="textAreaLeft" fmla="*/ 0 w 34560"/>
              <a:gd name="textAreaRight" fmla="*/ 36720 w 34560"/>
              <a:gd name="textAreaTop" fmla="*/ 0 h 141480"/>
              <a:gd name="textAreaBottom" fmla="*/ 143640 h 14148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pt-BR" sz="1800" b="0" strike="noStrike" spc="-1">
              <a:solidFill>
                <a:srgbClr val="000000"/>
              </a:solidFill>
              <a:latin typeface="Calibri"/>
              <a:ea typeface="DejaVu Sans"/>
            </a:endParaRPr>
          </a:p>
        </p:txBody>
      </p:sp>
      <p:sp>
        <p:nvSpPr>
          <p:cNvPr id="92" name="object 7"/>
          <p:cNvSpPr/>
          <p:nvPr/>
        </p:nvSpPr>
        <p:spPr>
          <a:xfrm>
            <a:off x="1392480" y="87120"/>
            <a:ext cx="7359840" cy="289722"/>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spcBef>
                <a:spcPts val="99"/>
              </a:spcBef>
            </a:pPr>
            <a:r>
              <a:rPr lang="pt-BR" sz="1800" b="1" strike="noStrike" spc="-12" dirty="0" smtClean="0">
                <a:solidFill>
                  <a:srgbClr val="000000"/>
                </a:solidFill>
                <a:latin typeface="Calibri"/>
                <a:ea typeface="DejaVu Sans"/>
              </a:rPr>
              <a:t>(Gerência de Promoção dos Direitos da Pessoa Idosa/SEDS</a:t>
            </a:r>
            <a:r>
              <a:rPr lang="pt-BR" spc="-1" dirty="0" smtClean="0">
                <a:solidFill>
                  <a:srgbClr val="000000"/>
                </a:solidFill>
                <a:latin typeface="Arial"/>
              </a:rPr>
              <a:t>)</a:t>
            </a:r>
            <a:endParaRPr lang="pt-BR" spc="-1" dirty="0" smtClean="0">
              <a:solidFill>
                <a:srgbClr val="000000"/>
              </a:solidFil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object 2"/>
          <p:cNvSpPr/>
          <p:nvPr/>
        </p:nvSpPr>
        <p:spPr>
          <a:xfrm>
            <a:off x="3263040" y="1260000"/>
            <a:ext cx="3751920" cy="546480"/>
          </a:xfrm>
          <a:prstGeom prst="rect">
            <a:avLst/>
          </a:prstGeom>
          <a:noFill/>
          <a:ln w="0">
            <a:noFill/>
          </a:ln>
        </p:spPr>
        <p:style>
          <a:lnRef idx="0">
            <a:srgbClr val="FFFFFF"/>
          </a:lnRef>
          <a:fillRef idx="0">
            <a:srgbClr val="FFFFFF"/>
          </a:fillRef>
          <a:effectRef idx="0">
            <a:srgbClr val="FFFFFF"/>
          </a:effectRef>
          <a:fontRef idx="minor"/>
        </p:style>
        <p:txBody>
          <a:bodyPr lIns="0" tIns="13320" rIns="0" bIns="0" anchor="t">
            <a:spAutoFit/>
          </a:bodyPr>
          <a:lstStyle/>
          <a:p>
            <a:pPr marL="12700">
              <a:lnSpc>
                <a:spcPct val="100000"/>
              </a:lnSpc>
              <a:spcBef>
                <a:spcPts val="105"/>
              </a:spcBef>
            </a:pPr>
            <a:r>
              <a:rPr lang="pt-BR" sz="3500" b="1" strike="noStrike" spc="-1">
                <a:solidFill>
                  <a:srgbClr val="A4A4A4"/>
                </a:solidFill>
                <a:latin typeface="Arial" panose="020B0604020202020204"/>
                <a:ea typeface="DejaVu Sans" panose="020B0603030804020204"/>
              </a:rPr>
              <a:t>Gestão</a:t>
            </a:r>
            <a:r>
              <a:rPr lang="pt-BR" sz="3500" b="1" strike="noStrike" spc="-75">
                <a:solidFill>
                  <a:srgbClr val="A4A4A4"/>
                </a:solidFill>
                <a:latin typeface="Arial" panose="020B0604020202020204"/>
                <a:ea typeface="DejaVu Sans" panose="020B0603030804020204"/>
              </a:rPr>
              <a:t> </a:t>
            </a:r>
            <a:r>
              <a:rPr lang="pt-BR" sz="3500" b="1" strike="noStrike" spc="-1">
                <a:solidFill>
                  <a:srgbClr val="A4A4A4"/>
                </a:solidFill>
                <a:latin typeface="Arial" panose="020B0604020202020204"/>
                <a:ea typeface="DejaVu Sans" panose="020B0603030804020204"/>
              </a:rPr>
              <a:t>de</a:t>
            </a:r>
            <a:r>
              <a:rPr lang="pt-BR" sz="3500" b="1" strike="noStrike" spc="-41">
                <a:solidFill>
                  <a:srgbClr val="A4A4A4"/>
                </a:solidFill>
                <a:latin typeface="Arial" panose="020B0604020202020204"/>
                <a:ea typeface="DejaVu Sans" panose="020B0603030804020204"/>
              </a:rPr>
              <a:t> </a:t>
            </a:r>
            <a:r>
              <a:rPr lang="pt-BR" sz="3500" b="1" strike="noStrike" spc="-1">
                <a:solidFill>
                  <a:srgbClr val="A4A4A4"/>
                </a:solidFill>
                <a:latin typeface="Arial" panose="020B0604020202020204"/>
                <a:ea typeface="DejaVu Sans" panose="020B0603030804020204"/>
              </a:rPr>
              <a:t>Riscos</a:t>
            </a:r>
            <a:endParaRPr lang="pt-BR" sz="3500" b="0" strike="noStrike" spc="-1">
              <a:solidFill>
                <a:srgbClr val="000000"/>
              </a:solidFill>
              <a:latin typeface="Arial" panose="020B0604020202020204"/>
            </a:endParaRPr>
          </a:p>
        </p:txBody>
      </p:sp>
      <p:sp>
        <p:nvSpPr>
          <p:cNvPr id="85" name="object 3"/>
          <p:cNvSpPr/>
          <p:nvPr/>
        </p:nvSpPr>
        <p:spPr>
          <a:xfrm>
            <a:off x="2700000" y="2203920"/>
            <a:ext cx="4795560" cy="934962"/>
          </a:xfrm>
          <a:prstGeom prst="rect">
            <a:avLst/>
          </a:prstGeom>
          <a:noFill/>
          <a:ln w="0">
            <a:noFill/>
          </a:ln>
        </p:spPr>
        <p:style>
          <a:lnRef idx="0">
            <a:srgbClr val="FFFFFF"/>
          </a:lnRef>
          <a:fillRef idx="0">
            <a:srgbClr val="FFFFFF"/>
          </a:fillRef>
          <a:effectRef idx="0">
            <a:srgbClr val="FFFFFF"/>
          </a:effectRef>
          <a:fontRef idx="minor"/>
        </p:style>
        <p:txBody>
          <a:bodyPr lIns="0" tIns="11520" rIns="0" bIns="0" anchor="t">
            <a:spAutoFit/>
          </a:bodyPr>
          <a:lstStyle/>
          <a:p>
            <a:pPr marL="12700">
              <a:lnSpc>
                <a:spcPct val="100000"/>
              </a:lnSpc>
              <a:spcBef>
                <a:spcPts val="90"/>
              </a:spcBef>
            </a:pPr>
            <a:r>
              <a:rPr lang="pt-BR" sz="2000" b="0" strike="noStrike" spc="-12" dirty="0">
                <a:solidFill>
                  <a:srgbClr val="A4A4A4"/>
                </a:solidFill>
                <a:latin typeface="Arial MT"/>
                <a:ea typeface="DejaVu Sans" panose="020B0603030804020204"/>
              </a:rPr>
              <a:t>Relatório</a:t>
            </a:r>
            <a:r>
              <a:rPr lang="pt-BR" sz="2000" b="0" strike="noStrike" spc="-1" dirty="0">
                <a:solidFill>
                  <a:srgbClr val="A4A4A4"/>
                </a:solidFill>
                <a:latin typeface="Arial MT"/>
                <a:ea typeface="DejaVu Sans" panose="020B0603030804020204"/>
              </a:rPr>
              <a:t> </a:t>
            </a:r>
            <a:r>
              <a:rPr lang="pt-BR" sz="2000" b="0" strike="noStrike" spc="-7" dirty="0">
                <a:solidFill>
                  <a:srgbClr val="A4A4A4"/>
                </a:solidFill>
                <a:latin typeface="Arial MT"/>
                <a:ea typeface="DejaVu Sans" panose="020B0603030804020204"/>
              </a:rPr>
              <a:t>de</a:t>
            </a:r>
            <a:r>
              <a:rPr lang="pt-BR" sz="2000" b="0" strike="noStrike" spc="-1" dirty="0">
                <a:solidFill>
                  <a:srgbClr val="A4A4A4"/>
                </a:solidFill>
                <a:latin typeface="Arial MT"/>
                <a:ea typeface="DejaVu Sans" panose="020B0603030804020204"/>
              </a:rPr>
              <a:t> </a:t>
            </a:r>
            <a:r>
              <a:rPr lang="pt-BR" sz="2000" b="0" strike="noStrike" spc="-7" dirty="0">
                <a:solidFill>
                  <a:srgbClr val="A4A4A4"/>
                </a:solidFill>
                <a:latin typeface="Arial MT"/>
                <a:ea typeface="DejaVu Sans" panose="020B0603030804020204"/>
              </a:rPr>
              <a:t>Gerenciamento</a:t>
            </a:r>
            <a:r>
              <a:rPr lang="pt-BR" sz="2000" b="0" strike="noStrike" spc="-1" dirty="0">
                <a:solidFill>
                  <a:srgbClr val="A4A4A4"/>
                </a:solidFill>
                <a:latin typeface="Arial MT"/>
                <a:ea typeface="DejaVu Sans" panose="020B0603030804020204"/>
              </a:rPr>
              <a:t> 1</a:t>
            </a:r>
            <a:r>
              <a:rPr lang="pt-BR" sz="2000" b="0" strike="noStrike" spc="-7" dirty="0">
                <a:solidFill>
                  <a:srgbClr val="A4A4A4"/>
                </a:solidFill>
                <a:latin typeface="Arial MT"/>
                <a:ea typeface="DejaVu Sans" panose="020B0603030804020204"/>
              </a:rPr>
              <a:t>Q25</a:t>
            </a:r>
            <a:r>
              <a:rPr lang="pt-BR" sz="2000" b="0" strike="noStrike" spc="-46" dirty="0">
                <a:solidFill>
                  <a:srgbClr val="A4A4A4"/>
                </a:solidFill>
                <a:latin typeface="Arial MT"/>
                <a:ea typeface="DejaVu Sans" panose="020B0603030804020204"/>
              </a:rPr>
              <a:t> </a:t>
            </a:r>
            <a:r>
              <a:rPr lang="pt-BR" sz="2000" b="0" strike="noStrike" spc="-7" dirty="0" smtClean="0">
                <a:solidFill>
                  <a:srgbClr val="A4A4A4"/>
                </a:solidFill>
                <a:latin typeface="Arial MT"/>
                <a:ea typeface="DejaVu Sans" panose="020B0603030804020204"/>
              </a:rPr>
              <a:t>–</a:t>
            </a:r>
            <a:r>
              <a:rPr lang="pt-BR" sz="2000" b="0" strike="noStrike" spc="-1" dirty="0" smtClean="0">
                <a:solidFill>
                  <a:srgbClr val="A4A4A4"/>
                </a:solidFill>
                <a:latin typeface="Arial MT"/>
                <a:ea typeface="DejaVu Sans" panose="020B0603030804020204"/>
              </a:rPr>
              <a:t> </a:t>
            </a:r>
            <a:r>
              <a:rPr lang="pt-BR" sz="2000" spc="-15" dirty="0" smtClean="0">
                <a:solidFill>
                  <a:srgbClr val="A4A4A4"/>
                </a:solidFill>
                <a:latin typeface="Arial MT"/>
                <a:ea typeface="DejaVu Sans" panose="020B0603030804020204"/>
              </a:rPr>
              <a:t>Superintendência de Parcerias e Contratações </a:t>
            </a:r>
            <a:endParaRPr lang="pt-BR" sz="2000" b="0" strike="noStrike" spc="-1" dirty="0">
              <a:solidFill>
                <a:srgbClr val="000000"/>
              </a:solidFill>
              <a:latin typeface="Arial" panose="020B0604020202020204"/>
            </a:endParaRPr>
          </a:p>
        </p:txBody>
      </p:sp>
      <p:pic>
        <p:nvPicPr>
          <p:cNvPr id="86" name="Imagem 6"/>
          <p:cNvPicPr/>
          <p:nvPr/>
        </p:nvPicPr>
        <p:blipFill>
          <a:blip r:embed="rId2" cstate="print"/>
          <a:stretch>
            <a:fillRect/>
          </a:stretch>
        </p:blipFill>
        <p:spPr>
          <a:xfrm>
            <a:off x="3240000" y="3611520"/>
            <a:ext cx="3499920" cy="703440"/>
          </a:xfrm>
          <a:prstGeom prst="rect">
            <a:avLst/>
          </a:prstGeom>
          <a:ln w="0">
            <a:noFill/>
          </a:ln>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 name="object 2"/>
          <p:cNvGraphicFramePr/>
          <p:nvPr>
            <p:extLst>
              <p:ext uri="{D42A27DB-BD31-4B8C-83A1-F6EECF244321}">
                <p14:modId xmlns="" xmlns:p14="http://schemas.microsoft.com/office/powerpoint/2010/main" val="3759080096"/>
              </p:ext>
            </p:extLst>
          </p:nvPr>
        </p:nvGraphicFramePr>
        <p:xfrm>
          <a:off x="555795" y="626121"/>
          <a:ext cx="8902055" cy="4273789"/>
        </p:xfrm>
        <a:graphic>
          <a:graphicData uri="http://schemas.openxmlformats.org/drawingml/2006/table">
            <a:tbl>
              <a:tblPr/>
              <a:tblGrid>
                <a:gridCol w="2216672">
                  <a:extLst>
                    <a:ext uri="{9D8B030D-6E8A-4147-A177-3AD203B41FA5}">
                      <a16:colId xmlns="" xmlns:a16="http://schemas.microsoft.com/office/drawing/2014/main" val="20000"/>
                    </a:ext>
                  </a:extLst>
                </a:gridCol>
                <a:gridCol w="2904478">
                  <a:extLst>
                    <a:ext uri="{9D8B030D-6E8A-4147-A177-3AD203B41FA5}">
                      <a16:colId xmlns="" xmlns:a16="http://schemas.microsoft.com/office/drawing/2014/main" val="20001"/>
                    </a:ext>
                  </a:extLst>
                </a:gridCol>
                <a:gridCol w="1349086">
                  <a:extLst>
                    <a:ext uri="{9D8B030D-6E8A-4147-A177-3AD203B41FA5}">
                      <a16:colId xmlns="" xmlns:a16="http://schemas.microsoft.com/office/drawing/2014/main" val="20002"/>
                    </a:ext>
                  </a:extLst>
                </a:gridCol>
                <a:gridCol w="2431819">
                  <a:extLst>
                    <a:ext uri="{9D8B030D-6E8A-4147-A177-3AD203B41FA5}">
                      <a16:colId xmlns="" xmlns:a16="http://schemas.microsoft.com/office/drawing/2014/main" val="20003"/>
                    </a:ext>
                  </a:extLst>
                </a:gridCol>
              </a:tblGrid>
              <a:tr h="404997">
                <a:tc gridSpan="3">
                  <a:txBody>
                    <a:bodyPr/>
                    <a:lstStyle/>
                    <a:p>
                      <a:endParaRPr lang="pt-BR" sz="1000" b="0" strike="noStrike" spc="-1" dirty="0">
                        <a:solidFill>
                          <a:schemeClr val="dk1"/>
                        </a:solidFill>
                        <a:latin typeface="Times New Roman"/>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algn="ctr">
                        <a:lnSpc>
                          <a:spcPct val="100000"/>
                        </a:lnSpc>
                      </a:pPr>
                      <a:r>
                        <a:rPr lang="pt-BR" sz="1800" b="1" strike="noStrike" spc="-1" dirty="0">
                          <a:solidFill>
                            <a:srgbClr val="000000"/>
                          </a:solidFill>
                          <a:latin typeface="Arial"/>
                        </a:rPr>
                        <a:t>1Q25</a:t>
                      </a:r>
                      <a:endParaRPr lang="pt-BR" sz="18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0"/>
                  </a:ext>
                </a:extLst>
              </a:tr>
              <a:tr h="724731">
                <a:tc>
                  <a:txBody>
                    <a:bodyPr/>
                    <a:lstStyle/>
                    <a:p>
                      <a:pPr algn="ctr">
                        <a:lnSpc>
                          <a:spcPct val="100000"/>
                        </a:lnSpc>
                      </a:pPr>
                      <a:r>
                        <a:rPr lang="pt-BR" sz="1400" b="1" strike="noStrike" spc="-1" dirty="0">
                          <a:solidFill>
                            <a:srgbClr val="000000"/>
                          </a:solidFill>
                          <a:latin typeface="Arial"/>
                        </a:rPr>
                        <a:t>RISCO</a:t>
                      </a:r>
                      <a:endParaRPr lang="pt-BR" sz="14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r>
                        <a:rPr lang="pt-BR" sz="1400" b="1" strike="noStrike" spc="-1" dirty="0">
                          <a:solidFill>
                            <a:srgbClr val="000000"/>
                          </a:solidFill>
                          <a:latin typeface="Arial"/>
                        </a:rPr>
                        <a:t>DESCRIÇÃO DO INDICADOR</a:t>
                      </a:r>
                      <a:endParaRPr lang="pt-BR" sz="14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r>
                        <a:rPr lang="pt-BR" sz="1400" b="1" strike="noStrike" spc="-1" dirty="0">
                          <a:solidFill>
                            <a:srgbClr val="000000"/>
                          </a:solidFill>
                          <a:latin typeface="Arial"/>
                        </a:rPr>
                        <a:t>META</a:t>
                      </a:r>
                      <a:endParaRPr lang="pt-BR" sz="14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r>
                        <a:rPr lang="pt-BR" sz="1400" b="1" strike="noStrike" spc="-1" dirty="0">
                          <a:solidFill>
                            <a:srgbClr val="000000"/>
                          </a:solidFill>
                          <a:latin typeface="Arial"/>
                        </a:rPr>
                        <a:t>INDICADOR</a:t>
                      </a:r>
                      <a:endParaRPr lang="pt-BR" sz="14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1"/>
                  </a:ext>
                </a:extLst>
              </a:tr>
              <a:tr h="3144061">
                <a:tc>
                  <a:txBody>
                    <a:bodyPr/>
                    <a:lstStyle/>
                    <a:p>
                      <a:pPr>
                        <a:lnSpc>
                          <a:spcPct val="100000"/>
                        </a:lnSpc>
                        <a:spcBef>
                          <a:spcPts val="45"/>
                        </a:spcBef>
                      </a:pPr>
                      <a:endParaRPr lang="pt-BR" sz="1100" b="0" strike="noStrike" spc="-1" dirty="0">
                        <a:solidFill>
                          <a:srgbClr val="000000"/>
                        </a:solidFill>
                        <a:latin typeface="Arial"/>
                      </a:endParaRPr>
                    </a:p>
                    <a:p>
                      <a:pPr marL="92075" algn="just">
                        <a:lnSpc>
                          <a:spcPct val="100000"/>
                        </a:lnSpc>
                        <a:spcBef>
                          <a:spcPts val="709"/>
                        </a:spcBef>
                        <a:tabLst>
                          <a:tab pos="0" algn="l"/>
                        </a:tabLst>
                      </a:pPr>
                      <a:r>
                        <a:rPr lang="pt-BR" sz="1000" b="0" strike="noStrike" spc="-1" dirty="0">
                          <a:solidFill>
                            <a:schemeClr val="dk1"/>
                          </a:solidFill>
                          <a:latin typeface="Arial"/>
                          <a:ea typeface="Microsoft YaHei"/>
                        </a:rPr>
                        <a:t>1) Fiscalização deficiente dos Contratos ativos da SEDS, vinculados aos convênios e programas financeiros. </a:t>
                      </a:r>
                      <a:endParaRPr lang="pt-BR" sz="1000" b="0" strike="noStrike" spc="-1" dirty="0">
                        <a:solidFill>
                          <a:srgbClr val="000000"/>
                        </a:solidFill>
                        <a:latin typeface="Arial"/>
                      </a:endParaRPr>
                    </a:p>
                    <a:p>
                      <a:pPr marL="92075" algn="just">
                        <a:lnSpc>
                          <a:spcPct val="100000"/>
                        </a:lnSpc>
                        <a:spcBef>
                          <a:spcPts val="709"/>
                        </a:spcBef>
                        <a:tabLst>
                          <a:tab pos="0" algn="l"/>
                        </a:tabLst>
                      </a:pPr>
                      <a:r>
                        <a:rPr lang="pt-BR" sz="1000" b="0" strike="noStrike" spc="-1" dirty="0">
                          <a:solidFill>
                            <a:schemeClr val="dk1"/>
                          </a:solidFill>
                          <a:latin typeface="Arial"/>
                          <a:ea typeface="Microsoft YaHei"/>
                        </a:rPr>
                        <a:t>2) Imprecisão na elaboração dos relatórios de relação de bens adquiridos por programas/Gestão do FEAS.</a:t>
                      </a:r>
                    </a:p>
                    <a:p>
                      <a:pPr marL="92075" lvl="0" algn="just">
                        <a:lnSpc>
                          <a:spcPct val="100000"/>
                        </a:lnSpc>
                        <a:spcBef>
                          <a:spcPts val="709"/>
                        </a:spcBef>
                        <a:buNone/>
                      </a:pPr>
                      <a:r>
                        <a:rPr lang="pt-BR" sz="1000" b="0" strike="noStrike" spc="-1" dirty="0">
                          <a:solidFill>
                            <a:srgbClr val="FF0000"/>
                          </a:solidFill>
                          <a:latin typeface="Arial"/>
                          <a:ea typeface="Microsoft YaHei"/>
                        </a:rPr>
                        <a:t>Sugestão de exclusão do risco nº 2: pelo fato do risco não estar mais ocorrendo, sugerimos a retirada deste risco do gerenciamento. </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nSpc>
                          <a:spcPct val="100000"/>
                        </a:lnSpc>
                        <a:spcBef>
                          <a:spcPts val="709"/>
                        </a:spcBef>
                      </a:pPr>
                      <a:r>
                        <a:rPr lang="pt-BR" sz="900" b="1" strike="noStrike" spc="-1" dirty="0">
                          <a:solidFill>
                            <a:schemeClr val="dk1"/>
                          </a:solidFill>
                          <a:latin typeface="Arial"/>
                        </a:rPr>
                        <a:t>Indicador 1</a:t>
                      </a:r>
                      <a:r>
                        <a:rPr lang="pt-BR" sz="900" b="0" strike="noStrike" spc="-1" dirty="0">
                          <a:solidFill>
                            <a:schemeClr val="dk1"/>
                          </a:solidFill>
                          <a:latin typeface="Arial"/>
                        </a:rPr>
                        <a:t> – Auxiliar tecnicamente quando solicitado, os fiscais e os gestores de contratos, convênios e congêneres no acompanhamento dos Instrumentos de Transferência de recursos recebidos ou enviados, via planilha.</a:t>
                      </a:r>
                      <a:endParaRPr lang="pt-BR" sz="900" b="0" strike="noStrike" spc="-1" dirty="0">
                        <a:solidFill>
                          <a:srgbClr val="000000"/>
                        </a:solidFill>
                        <a:latin typeface="Arial"/>
                      </a:endParaRPr>
                    </a:p>
                    <a:p>
                      <a:pPr marL="92160">
                        <a:lnSpc>
                          <a:spcPct val="100000"/>
                        </a:lnSpc>
                        <a:spcBef>
                          <a:spcPts val="709"/>
                        </a:spcBef>
                      </a:pPr>
                      <a:endParaRPr lang="pt-BR" sz="900" b="0" strike="noStrike" spc="-1">
                        <a:solidFill>
                          <a:srgbClr val="000000"/>
                        </a:solidFill>
                        <a:latin typeface="Arial"/>
                      </a:endParaRPr>
                    </a:p>
                    <a:p>
                      <a:pPr marL="92075">
                        <a:lnSpc>
                          <a:spcPct val="100000"/>
                        </a:lnSpc>
                        <a:spcBef>
                          <a:spcPts val="709"/>
                        </a:spcBef>
                      </a:pPr>
                      <a:r>
                        <a:rPr lang="pt-BR" sz="900" b="1" strike="noStrike" spc="-1" dirty="0">
                          <a:solidFill>
                            <a:schemeClr val="dk1"/>
                          </a:solidFill>
                          <a:latin typeface="Arial"/>
                          <a:ea typeface="Microsoft YaHei"/>
                        </a:rPr>
                        <a:t>Indicador 2</a:t>
                      </a:r>
                      <a:r>
                        <a:rPr lang="pt-BR" sz="900" b="0" strike="noStrike" spc="-1" dirty="0">
                          <a:solidFill>
                            <a:schemeClr val="dk1"/>
                          </a:solidFill>
                          <a:latin typeface="Arial"/>
                          <a:ea typeface="Microsoft YaHei"/>
                        </a:rPr>
                        <a:t> - Monitorar quadrimestralmente os processos de execução dos Convênios, Contratos de Repasse e Programas do Governo Federal via SEI.  </a:t>
                      </a:r>
                      <a:endParaRPr lang="pt-BR" sz="9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nSpc>
                          <a:spcPct val="100000"/>
                        </a:lnSpc>
                        <a:spcBef>
                          <a:spcPts val="709"/>
                        </a:spcBef>
                      </a:pPr>
                      <a:r>
                        <a:rPr lang="pt-BR" sz="1000" b="1" strike="noStrike" spc="-1" dirty="0">
                          <a:solidFill>
                            <a:schemeClr val="dk1"/>
                          </a:solidFill>
                          <a:latin typeface="Arial"/>
                          <a:ea typeface="Microsoft YaHei"/>
                        </a:rPr>
                        <a:t>Meta indicador 1</a:t>
                      </a:r>
                      <a:r>
                        <a:rPr lang="pt-BR" sz="1000" b="0" strike="noStrike" spc="-1" dirty="0">
                          <a:solidFill>
                            <a:schemeClr val="dk1"/>
                          </a:solidFill>
                          <a:latin typeface="Arial"/>
                          <a:ea typeface="Microsoft YaHei"/>
                        </a:rPr>
                        <a:t>: </a:t>
                      </a:r>
                      <a:endParaRPr lang="pt-BR" sz="1000" b="0" strike="noStrike" spc="-1" dirty="0">
                        <a:solidFill>
                          <a:srgbClr val="000000"/>
                        </a:solidFill>
                        <a:latin typeface="Arial"/>
                      </a:endParaRPr>
                    </a:p>
                    <a:p>
                      <a:pPr marL="92075">
                        <a:lnSpc>
                          <a:spcPct val="100000"/>
                        </a:lnSpc>
                        <a:spcBef>
                          <a:spcPts val="709"/>
                        </a:spcBef>
                      </a:pPr>
                      <a:r>
                        <a:rPr lang="pt-BR" sz="1000" b="0" strike="noStrike" spc="-1" dirty="0">
                          <a:solidFill>
                            <a:srgbClr val="000000"/>
                          </a:solidFill>
                          <a:latin typeface="Arial"/>
                          <a:ea typeface="Microsoft YaHei"/>
                        </a:rPr>
                        <a:t>10 Pessoas </a:t>
                      </a:r>
                      <a:endParaRPr lang="pt-BR" sz="1000" b="0" strike="noStrike" spc="-1" dirty="0">
                        <a:solidFill>
                          <a:srgbClr val="000000"/>
                        </a:solidFill>
                        <a:latin typeface="Arial"/>
                      </a:endParaRPr>
                    </a:p>
                    <a:p>
                      <a:pPr marL="92160">
                        <a:lnSpc>
                          <a:spcPct val="100000"/>
                        </a:lnSpc>
                        <a:spcBef>
                          <a:spcPts val="709"/>
                        </a:spcBef>
                      </a:pPr>
                      <a:endParaRPr lang="pt-BR" sz="1000" b="0" strike="noStrike" spc="-1">
                        <a:solidFill>
                          <a:srgbClr val="000000"/>
                        </a:solidFill>
                        <a:latin typeface="Arial"/>
                      </a:endParaRPr>
                    </a:p>
                    <a:p>
                      <a:pPr marL="92160">
                        <a:lnSpc>
                          <a:spcPct val="100000"/>
                        </a:lnSpc>
                        <a:spcBef>
                          <a:spcPts val="709"/>
                        </a:spcBef>
                      </a:pPr>
                      <a:endParaRPr lang="pt-BR" sz="1000" b="0" strike="noStrike" spc="-1">
                        <a:solidFill>
                          <a:srgbClr val="000000"/>
                        </a:solidFill>
                        <a:latin typeface="Arial"/>
                      </a:endParaRPr>
                    </a:p>
                    <a:p>
                      <a:pPr marL="92075">
                        <a:lnSpc>
                          <a:spcPct val="100000"/>
                        </a:lnSpc>
                        <a:spcBef>
                          <a:spcPts val="709"/>
                        </a:spcBef>
                      </a:pPr>
                      <a:r>
                        <a:rPr lang="pt-BR" sz="1000" b="1" strike="noStrike" spc="-1" dirty="0">
                          <a:solidFill>
                            <a:schemeClr val="dk1"/>
                          </a:solidFill>
                          <a:latin typeface="Arial"/>
                          <a:ea typeface="Microsoft YaHei"/>
                        </a:rPr>
                        <a:t>Meta indicador 2: </a:t>
                      </a:r>
                      <a:endParaRPr lang="pt-BR" sz="1000" b="0" strike="noStrike" spc="-1" dirty="0">
                        <a:solidFill>
                          <a:srgbClr val="000000"/>
                        </a:solidFill>
                        <a:latin typeface="Arial"/>
                      </a:endParaRPr>
                    </a:p>
                    <a:p>
                      <a:pPr marL="92075">
                        <a:lnSpc>
                          <a:spcPct val="100000"/>
                        </a:lnSpc>
                        <a:spcBef>
                          <a:spcPts val="709"/>
                        </a:spcBef>
                      </a:pPr>
                      <a:r>
                        <a:rPr lang="pt-BR" sz="1000" b="0" strike="noStrike" spc="-1" dirty="0">
                          <a:solidFill>
                            <a:schemeClr val="dk1"/>
                          </a:solidFill>
                          <a:latin typeface="Arial"/>
                          <a:ea typeface="Microsoft YaHei"/>
                        </a:rPr>
                        <a:t>03 Pessoas </a:t>
                      </a:r>
                      <a:endParaRPr lang="pt-BR" sz="10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075">
                        <a:lnSpc>
                          <a:spcPct val="100000"/>
                        </a:lnSpc>
                        <a:spcBef>
                          <a:spcPts val="709"/>
                        </a:spcBef>
                      </a:pPr>
                      <a:r>
                        <a:rPr lang="pt-BR" sz="1000" b="1" strike="noStrike" spc="-1" dirty="0">
                          <a:solidFill>
                            <a:schemeClr val="dk1"/>
                          </a:solidFill>
                          <a:latin typeface="Arial"/>
                          <a:ea typeface="Microsoft YaHei"/>
                        </a:rPr>
                        <a:t> Resultado do indicador 1</a:t>
                      </a:r>
                      <a:r>
                        <a:rPr lang="pt-BR" sz="1000" b="0" strike="noStrike" spc="-1" dirty="0">
                          <a:solidFill>
                            <a:schemeClr val="dk1"/>
                          </a:solidFill>
                          <a:latin typeface="Arial"/>
                          <a:ea typeface="Microsoft YaHei"/>
                        </a:rPr>
                        <a:t>: Neste quadrimestre não houve autuação de processos administrativos no SEI, mas foram feitas orientações informais a 4 (quatro) colaboradores quanto à gestão dos contratos da SEDS. </a:t>
                      </a:r>
                      <a:endParaRPr lang="pt-BR" sz="1000" b="0" strike="noStrike" spc="-1" dirty="0">
                        <a:solidFill>
                          <a:srgbClr val="000000"/>
                        </a:solidFill>
                        <a:latin typeface="Arial"/>
                      </a:endParaRPr>
                    </a:p>
                    <a:p>
                      <a:pPr marL="92075">
                        <a:lnSpc>
                          <a:spcPct val="100000"/>
                        </a:lnSpc>
                      </a:pPr>
                      <a:r>
                        <a:rPr lang="pt-BR" sz="1000" b="0" strike="noStrike" spc="-1" dirty="0">
                          <a:solidFill>
                            <a:schemeClr val="dk1"/>
                          </a:solidFill>
                          <a:latin typeface="Arial"/>
                          <a:ea typeface="Microsoft YaHei"/>
                        </a:rPr>
                        <a:t> </a:t>
                      </a:r>
                      <a:endParaRPr lang="pt-BR" sz="1000" b="0" strike="noStrike" spc="-1" dirty="0">
                        <a:solidFill>
                          <a:srgbClr val="000000"/>
                        </a:solidFill>
                        <a:latin typeface="Arial"/>
                      </a:endParaRPr>
                    </a:p>
                    <a:p>
                      <a:pPr marL="92160">
                        <a:lnSpc>
                          <a:spcPct val="100000"/>
                        </a:lnSpc>
                      </a:pPr>
                      <a:endParaRPr lang="pt-BR" sz="1000" b="0" strike="noStrike" spc="-1" dirty="0">
                        <a:solidFill>
                          <a:srgbClr val="000000"/>
                        </a:solidFill>
                        <a:latin typeface="Arial"/>
                      </a:endParaRPr>
                    </a:p>
                    <a:p>
                      <a:pPr marL="92160">
                        <a:lnSpc>
                          <a:spcPct val="100000"/>
                        </a:lnSpc>
                      </a:pPr>
                      <a:endParaRPr lang="pt-BR" sz="1000" b="0" strike="noStrike" spc="-1" dirty="0">
                        <a:solidFill>
                          <a:srgbClr val="000000"/>
                        </a:solidFill>
                        <a:latin typeface="Arial"/>
                      </a:endParaRPr>
                    </a:p>
                    <a:p>
                      <a:pPr marL="92075">
                        <a:lnSpc>
                          <a:spcPct val="100000"/>
                        </a:lnSpc>
                        <a:spcBef>
                          <a:spcPts val="709"/>
                        </a:spcBef>
                      </a:pPr>
                      <a:r>
                        <a:rPr lang="pt-BR" sz="1000" b="1" strike="noStrike" spc="-1" dirty="0">
                          <a:solidFill>
                            <a:schemeClr val="dk1"/>
                          </a:solidFill>
                          <a:latin typeface="Arial"/>
                          <a:ea typeface="Microsoft YaHei"/>
                        </a:rPr>
                        <a:t>Resultado do indicador 2</a:t>
                      </a:r>
                      <a:r>
                        <a:rPr lang="pt-BR" sz="1000" b="0" strike="noStrike" spc="-1" dirty="0">
                          <a:solidFill>
                            <a:schemeClr val="dk1"/>
                          </a:solidFill>
                          <a:latin typeface="Arial"/>
                          <a:ea typeface="Microsoft YaHei"/>
                        </a:rPr>
                        <a:t>: Neste quadrimestre não houve autuação de processos administrativos no SEI, mas fornecemos orientações informais a 3 (três)colaboradores do FEAS quanto a formalização das declarações de despesas. </a:t>
                      </a:r>
                      <a:endParaRPr lang="pt-BR" sz="10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 xmlns:a16="http://schemas.microsoft.com/office/drawing/2014/main" val="10002"/>
                  </a:ext>
                </a:extLst>
              </a:tr>
            </a:tbl>
          </a:graphicData>
        </a:graphic>
      </p:graphicFrame>
      <p:sp>
        <p:nvSpPr>
          <p:cNvPr id="88" name="object 5"/>
          <p:cNvSpPr/>
          <p:nvPr/>
        </p:nvSpPr>
        <p:spPr>
          <a:xfrm>
            <a:off x="3483000" y="3820680"/>
            <a:ext cx="33120" cy="140040"/>
          </a:xfrm>
          <a:custGeom>
            <a:avLst/>
            <a:gdLst>
              <a:gd name="textAreaLeft" fmla="*/ 0 w 33120"/>
              <a:gd name="textAreaRight" fmla="*/ 36720 w 33120"/>
              <a:gd name="textAreaTop" fmla="*/ 0 h 140040"/>
              <a:gd name="textAreaBottom" fmla="*/ 143640 h 14004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pt-BR" sz="1800" b="0" strike="noStrike" spc="-1">
              <a:solidFill>
                <a:schemeClr val="dk1"/>
              </a:solidFill>
              <a:latin typeface="Calibri"/>
              <a:ea typeface="DejaVu Sans"/>
            </a:endParaRPr>
          </a:p>
        </p:txBody>
      </p:sp>
      <p:sp>
        <p:nvSpPr>
          <p:cNvPr id="89" name="object 6"/>
          <p:cNvSpPr/>
          <p:nvPr/>
        </p:nvSpPr>
        <p:spPr>
          <a:xfrm>
            <a:off x="1392480" y="221760"/>
            <a:ext cx="655272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lnSpc>
                <a:spcPct val="100000"/>
              </a:lnSpc>
              <a:spcBef>
                <a:spcPts val="99"/>
              </a:spcBef>
            </a:pPr>
            <a:r>
              <a:rPr lang="pt-BR" sz="1800" b="1" strike="noStrike" spc="-12">
                <a:solidFill>
                  <a:schemeClr val="dk1"/>
                </a:solidFill>
                <a:latin typeface="Calibri"/>
                <a:ea typeface="DejaVu Sans"/>
              </a:rPr>
              <a:t>(GPC/SEDS)</a:t>
            </a:r>
            <a:endParaRPr lang="pt-BR" sz="1800" b="0" strike="noStrike" spc="-1">
              <a:solidFill>
                <a:srgbClr val="000000"/>
              </a:solidFill>
              <a:latin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object 2"/>
          <p:cNvSpPr/>
          <p:nvPr/>
        </p:nvSpPr>
        <p:spPr>
          <a:xfrm>
            <a:off x="3146760" y="1629720"/>
            <a:ext cx="3757680" cy="546480"/>
          </a:xfrm>
          <a:prstGeom prst="rect">
            <a:avLst/>
          </a:prstGeom>
          <a:noFill/>
          <a:ln w="0">
            <a:noFill/>
          </a:ln>
        </p:spPr>
        <p:style>
          <a:lnRef idx="0">
            <a:scrgbClr r="0" g="0" b="0"/>
          </a:lnRef>
          <a:fillRef idx="0">
            <a:scrgbClr r="0" g="0" b="0"/>
          </a:fillRef>
          <a:effectRef idx="0">
            <a:scrgbClr r="0" g="0" b="0"/>
          </a:effectRef>
          <a:fontRef idx="minor"/>
        </p:style>
        <p:txBody>
          <a:bodyPr lIns="0" tIns="13320" rIns="0" bIns="0" anchor="t">
            <a:spAutoFit/>
          </a:bodyPr>
          <a:lstStyle/>
          <a:p>
            <a:pPr marL="12600">
              <a:lnSpc>
                <a:spcPct val="100000"/>
              </a:lnSpc>
              <a:spcBef>
                <a:spcPts val="105"/>
              </a:spcBef>
            </a:pPr>
            <a:r>
              <a:rPr lang="pt-BR" sz="3500" b="1" strike="noStrike" spc="1">
                <a:solidFill>
                  <a:srgbClr val="A4A4A4"/>
                </a:solidFill>
                <a:latin typeface="Arial"/>
                <a:ea typeface="DejaVu Sans"/>
              </a:rPr>
              <a:t>Gestão</a:t>
            </a:r>
            <a:r>
              <a:rPr lang="pt-BR" sz="3500" b="1" strike="noStrike" spc="-75">
                <a:solidFill>
                  <a:srgbClr val="A4A4A4"/>
                </a:solidFill>
                <a:latin typeface="Arial"/>
                <a:ea typeface="DejaVu Sans"/>
              </a:rPr>
              <a:t> </a:t>
            </a:r>
            <a:r>
              <a:rPr lang="pt-BR" sz="3500" b="1" strike="noStrike" spc="-1">
                <a:solidFill>
                  <a:srgbClr val="A4A4A4"/>
                </a:solidFill>
                <a:latin typeface="Arial"/>
                <a:ea typeface="DejaVu Sans"/>
              </a:rPr>
              <a:t>de</a:t>
            </a:r>
            <a:r>
              <a:rPr lang="pt-BR" sz="3500" b="1" strike="noStrike" spc="-41">
                <a:solidFill>
                  <a:srgbClr val="A4A4A4"/>
                </a:solidFill>
                <a:latin typeface="Arial"/>
                <a:ea typeface="DejaVu Sans"/>
              </a:rPr>
              <a:t> </a:t>
            </a:r>
            <a:r>
              <a:rPr lang="pt-BR" sz="3500" b="1" strike="noStrike" spc="-1">
                <a:solidFill>
                  <a:srgbClr val="A4A4A4"/>
                </a:solidFill>
                <a:latin typeface="Arial"/>
                <a:ea typeface="DejaVu Sans"/>
              </a:rPr>
              <a:t>Riscos</a:t>
            </a:r>
            <a:endParaRPr lang="pt-BR" sz="3500" b="0" strike="noStrike" spc="-1">
              <a:solidFill>
                <a:srgbClr val="000000"/>
              </a:solidFill>
              <a:latin typeface="Arial"/>
            </a:endParaRPr>
          </a:p>
        </p:txBody>
      </p:sp>
      <p:sp>
        <p:nvSpPr>
          <p:cNvPr id="85" name="object 3"/>
          <p:cNvSpPr/>
          <p:nvPr/>
        </p:nvSpPr>
        <p:spPr>
          <a:xfrm>
            <a:off x="2625480" y="2474640"/>
            <a:ext cx="4801320" cy="925920"/>
          </a:xfrm>
          <a:prstGeom prst="rect">
            <a:avLst/>
          </a:prstGeom>
          <a:noFill/>
          <a:ln w="0">
            <a:noFill/>
          </a:ln>
        </p:spPr>
        <p:style>
          <a:lnRef idx="0">
            <a:scrgbClr r="0" g="0" b="0"/>
          </a:lnRef>
          <a:fillRef idx="0">
            <a:scrgbClr r="0" g="0" b="0"/>
          </a:fillRef>
          <a:effectRef idx="0">
            <a:scrgbClr r="0" g="0" b="0"/>
          </a:effectRef>
          <a:fontRef idx="minor"/>
        </p:style>
        <p:txBody>
          <a:bodyPr lIns="0" tIns="11520" rIns="0" bIns="0" anchor="t">
            <a:spAutoFit/>
          </a:bodyPr>
          <a:lstStyle/>
          <a:p>
            <a:pPr marL="12600" algn="ctr">
              <a:lnSpc>
                <a:spcPct val="100000"/>
              </a:lnSpc>
              <a:spcBef>
                <a:spcPts val="91"/>
              </a:spcBef>
            </a:pPr>
            <a:r>
              <a:rPr lang="pt-BR" sz="2000" b="0" strike="noStrike" spc="-12" dirty="0">
                <a:solidFill>
                  <a:srgbClr val="A4A4A4"/>
                </a:solidFill>
                <a:latin typeface="Arial MT"/>
                <a:ea typeface="DejaVu Sans"/>
              </a:rPr>
              <a:t>Relatório</a:t>
            </a:r>
            <a:r>
              <a:rPr lang="pt-BR" sz="2000" b="0" strike="noStrike" spc="41" dirty="0">
                <a:solidFill>
                  <a:srgbClr val="A4A4A4"/>
                </a:solidFill>
                <a:latin typeface="Arial MT"/>
                <a:ea typeface="DejaVu Sans"/>
              </a:rPr>
              <a:t> </a:t>
            </a:r>
            <a:r>
              <a:rPr lang="pt-BR" sz="2000" b="0" strike="noStrike" spc="-7" dirty="0">
                <a:solidFill>
                  <a:srgbClr val="A4A4A4"/>
                </a:solidFill>
                <a:latin typeface="Arial MT"/>
                <a:ea typeface="DejaVu Sans"/>
              </a:rPr>
              <a:t>de</a:t>
            </a:r>
            <a:r>
              <a:rPr lang="pt-BR" sz="2000" b="0" strike="noStrike" spc="-1" dirty="0">
                <a:solidFill>
                  <a:srgbClr val="A4A4A4"/>
                </a:solidFill>
                <a:latin typeface="Arial MT"/>
                <a:ea typeface="DejaVu Sans"/>
              </a:rPr>
              <a:t> </a:t>
            </a:r>
            <a:r>
              <a:rPr lang="pt-BR" sz="2000" b="0" strike="noStrike" spc="-7" dirty="0">
                <a:solidFill>
                  <a:srgbClr val="A4A4A4"/>
                </a:solidFill>
                <a:latin typeface="Arial MT"/>
                <a:ea typeface="DejaVu Sans"/>
              </a:rPr>
              <a:t>Gerenciamento</a:t>
            </a:r>
            <a:r>
              <a:rPr lang="pt-BR" sz="2000" b="0" strike="noStrike" spc="15" dirty="0">
                <a:solidFill>
                  <a:srgbClr val="A4A4A4"/>
                </a:solidFill>
                <a:latin typeface="Arial MT"/>
                <a:ea typeface="DejaVu Sans"/>
              </a:rPr>
              <a:t> 1</a:t>
            </a:r>
            <a:r>
              <a:rPr lang="pt-BR" sz="2000" b="0" strike="noStrike" spc="-7" dirty="0">
                <a:solidFill>
                  <a:srgbClr val="A4A4A4"/>
                </a:solidFill>
                <a:latin typeface="Arial MT"/>
                <a:ea typeface="DejaVu Sans"/>
              </a:rPr>
              <a:t>Q25</a:t>
            </a:r>
            <a:r>
              <a:rPr lang="pt-BR" sz="2000" b="0" strike="noStrike" spc="-46" dirty="0">
                <a:solidFill>
                  <a:srgbClr val="A4A4A4"/>
                </a:solidFill>
                <a:latin typeface="Arial MT"/>
                <a:ea typeface="DejaVu Sans"/>
              </a:rPr>
              <a:t> </a:t>
            </a:r>
            <a:r>
              <a:rPr lang="pt-BR" sz="2000" b="0" strike="noStrike" spc="-7" dirty="0">
                <a:solidFill>
                  <a:srgbClr val="A4A4A4"/>
                </a:solidFill>
                <a:latin typeface="Arial MT"/>
                <a:ea typeface="DejaVu Sans"/>
              </a:rPr>
              <a:t>–</a:t>
            </a:r>
            <a:r>
              <a:rPr lang="pt-BR" sz="2000" b="0" strike="noStrike" spc="7" dirty="0">
                <a:solidFill>
                  <a:srgbClr val="A4A4A4"/>
                </a:solidFill>
                <a:latin typeface="Arial MT"/>
                <a:ea typeface="DejaVu Sans"/>
              </a:rPr>
              <a:t> Gerência de Gestão de Parcerias e Contratações - </a:t>
            </a:r>
            <a:r>
              <a:rPr lang="pt-BR" sz="2000" b="0" strike="noStrike" spc="-15" dirty="0">
                <a:solidFill>
                  <a:srgbClr val="A4A4A4"/>
                </a:solidFill>
                <a:latin typeface="Arial MT"/>
                <a:ea typeface="DejaVu Sans"/>
              </a:rPr>
              <a:t>SEDS</a:t>
            </a:r>
            <a:endParaRPr lang="pt-BR" sz="2000" b="0" strike="noStrike" spc="-1" dirty="0">
              <a:solidFill>
                <a:srgbClr val="000000"/>
              </a:solidFill>
              <a:latin typeface="Arial"/>
            </a:endParaRPr>
          </a:p>
        </p:txBody>
      </p:sp>
      <p:pic>
        <p:nvPicPr>
          <p:cNvPr id="86" name="Imagem 6"/>
          <p:cNvPicPr/>
          <p:nvPr/>
        </p:nvPicPr>
        <p:blipFill>
          <a:blip r:embed="rId2" cstate="print"/>
          <a:stretch/>
        </p:blipFill>
        <p:spPr>
          <a:xfrm>
            <a:off x="3128400" y="3870360"/>
            <a:ext cx="3504600" cy="708120"/>
          </a:xfrm>
          <a:prstGeom prst="rect">
            <a:avLst/>
          </a:prstGeom>
          <a:ln w="0">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 name="object 2"/>
          <p:cNvGraphicFramePr/>
          <p:nvPr>
            <p:extLst>
              <p:ext uri="{D42A27DB-BD31-4B8C-83A1-F6EECF244321}">
                <p14:modId xmlns="" xmlns:p14="http://schemas.microsoft.com/office/powerpoint/2010/main" val="2246951728"/>
              </p:ext>
            </p:extLst>
          </p:nvPr>
        </p:nvGraphicFramePr>
        <p:xfrm>
          <a:off x="1301760" y="374040"/>
          <a:ext cx="7542360" cy="4156116"/>
        </p:xfrm>
        <a:graphic>
          <a:graphicData uri="http://schemas.openxmlformats.org/drawingml/2006/table">
            <a:tbl>
              <a:tblPr/>
              <a:tblGrid>
                <a:gridCol w="2007360">
                  <a:extLst>
                    <a:ext uri="{9D8B030D-6E8A-4147-A177-3AD203B41FA5}">
                      <a16:colId xmlns="" xmlns:a16="http://schemas.microsoft.com/office/drawing/2014/main" val="20000"/>
                    </a:ext>
                  </a:extLst>
                </a:gridCol>
                <a:gridCol w="1464840">
                  <a:extLst>
                    <a:ext uri="{9D8B030D-6E8A-4147-A177-3AD203B41FA5}">
                      <a16:colId xmlns="" xmlns:a16="http://schemas.microsoft.com/office/drawing/2014/main" val="20001"/>
                    </a:ext>
                  </a:extLst>
                </a:gridCol>
                <a:gridCol w="1591200">
                  <a:extLst>
                    <a:ext uri="{9D8B030D-6E8A-4147-A177-3AD203B41FA5}">
                      <a16:colId xmlns="" xmlns:a16="http://schemas.microsoft.com/office/drawing/2014/main" val="20002"/>
                    </a:ext>
                  </a:extLst>
                </a:gridCol>
                <a:gridCol w="2478960">
                  <a:extLst>
                    <a:ext uri="{9D8B030D-6E8A-4147-A177-3AD203B41FA5}">
                      <a16:colId xmlns="" xmlns:a16="http://schemas.microsoft.com/office/drawing/2014/main" val="20003"/>
                    </a:ext>
                  </a:extLst>
                </a:gridCol>
              </a:tblGrid>
              <a:tr h="408600">
                <a:tc gridSpan="3">
                  <a:txBody>
                    <a:bodyPr/>
                    <a:lstStyle/>
                    <a:p>
                      <a:endParaRPr lang="pt-BR" sz="1000" b="0" strike="noStrike" spc="-1">
                        <a:solidFill>
                          <a:srgbClr val="000000"/>
                        </a:solidFill>
                        <a:latin typeface="Times New Roman"/>
                        <a:ea typeface="DejaVu Sans"/>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5760" algn="ctr">
                        <a:lnSpc>
                          <a:spcPct val="100000"/>
                        </a:lnSpc>
                        <a:spcBef>
                          <a:spcPts val="740"/>
                        </a:spcBef>
                      </a:pPr>
                      <a:r>
                        <a:rPr lang="pt-BR" sz="1400" b="0" strike="noStrike" spc="-12" dirty="0">
                          <a:solidFill>
                            <a:srgbClr val="000000"/>
                          </a:solidFill>
                          <a:latin typeface="Arial MT"/>
                          <a:ea typeface="DejaVu Sans"/>
                        </a:rPr>
                        <a:t>1Q25</a:t>
                      </a:r>
                      <a:endParaRPr lang="pt-BR" sz="14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0"/>
                  </a:ext>
                </a:extLst>
              </a:tr>
              <a:tr h="493920">
                <a:tc>
                  <a:txBody>
                    <a:bodyPr/>
                    <a:lstStyle/>
                    <a:p>
                      <a:pPr>
                        <a:lnSpc>
                          <a:spcPct val="100000"/>
                        </a:lnSpc>
                        <a:spcBef>
                          <a:spcPts val="6"/>
                        </a:spcBef>
                      </a:pPr>
                      <a:endParaRPr lang="pt-BR" sz="1100" b="0" strike="noStrike" spc="-1">
                        <a:solidFill>
                          <a:srgbClr val="000000"/>
                        </a:solidFill>
                        <a:latin typeface="Arial"/>
                      </a:endParaRPr>
                    </a:p>
                    <a:p>
                      <a:pPr algn="ctr">
                        <a:lnSpc>
                          <a:spcPct val="100000"/>
                        </a:lnSpc>
                      </a:pPr>
                      <a:r>
                        <a:rPr lang="pt-BR" sz="1100" b="1" strike="noStrike" spc="-7">
                          <a:solidFill>
                            <a:srgbClr val="000000"/>
                          </a:solidFill>
                          <a:latin typeface="Arial"/>
                          <a:ea typeface="DejaVu Sans"/>
                        </a:rPr>
                        <a:t>RISCO</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149760">
                        <a:lnSpc>
                          <a:spcPct val="100000"/>
                        </a:lnSpc>
                      </a:pPr>
                      <a:r>
                        <a:rPr lang="pt-BR" sz="1000" b="1" strike="noStrike" spc="-7">
                          <a:solidFill>
                            <a:srgbClr val="000000"/>
                          </a:solidFill>
                          <a:latin typeface="Arial"/>
                          <a:ea typeface="DejaVu Sans"/>
                        </a:rPr>
                        <a:t>DESCRIÇÃO</a:t>
                      </a:r>
                      <a:r>
                        <a:rPr lang="pt-BR" sz="1000" b="1" strike="noStrike" spc="-52">
                          <a:solidFill>
                            <a:srgbClr val="000000"/>
                          </a:solidFill>
                          <a:latin typeface="Arial"/>
                          <a:ea typeface="DejaVu Sans"/>
                        </a:rPr>
                        <a:t> </a:t>
                      </a:r>
                      <a:r>
                        <a:rPr lang="pt-BR" sz="1000" b="1" strike="noStrike" spc="-1">
                          <a:solidFill>
                            <a:srgbClr val="000000"/>
                          </a:solidFill>
                          <a:latin typeface="Arial"/>
                          <a:ea typeface="DejaVu Sans"/>
                        </a:rPr>
                        <a:t>DO</a:t>
                      </a:r>
                      <a:r>
                        <a:rPr lang="pt-BR" sz="1000" b="1" strike="noStrike" spc="-26">
                          <a:solidFill>
                            <a:srgbClr val="000000"/>
                          </a:solidFill>
                          <a:latin typeface="Arial"/>
                          <a:ea typeface="DejaVu Sans"/>
                        </a:rPr>
                        <a:t> </a:t>
                      </a:r>
                      <a:r>
                        <a:rPr lang="pt-BR" sz="1000" b="1" strike="noStrike" spc="-7">
                          <a:solidFill>
                            <a:srgbClr val="000000"/>
                          </a:solidFill>
                          <a:latin typeface="Arial"/>
                          <a:ea typeface="DejaVu Sans"/>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327600">
                        <a:lnSpc>
                          <a:spcPct val="100000"/>
                        </a:lnSpc>
                      </a:pPr>
                      <a:r>
                        <a:rPr lang="pt-BR" sz="1000" b="1" strike="noStrike" spc="7">
                          <a:solidFill>
                            <a:srgbClr val="000000"/>
                          </a:solidFill>
                          <a:latin typeface="Arial"/>
                          <a:ea typeface="DejaVu Sans"/>
                        </a:rPr>
                        <a:t>META</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2520" algn="ctr">
                        <a:lnSpc>
                          <a:spcPct val="100000"/>
                        </a:lnSpc>
                      </a:pPr>
                      <a:r>
                        <a:rPr lang="pt-BR" sz="1000" b="1" strike="noStrike" spc="-7">
                          <a:solidFill>
                            <a:srgbClr val="000000"/>
                          </a:solidFill>
                          <a:latin typeface="Arial"/>
                          <a:ea typeface="DejaVu Sans"/>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1"/>
                  </a:ext>
                </a:extLst>
              </a:tr>
              <a:tr h="2773440">
                <a:tc>
                  <a:txBody>
                    <a:bodyPr/>
                    <a:lstStyle/>
                    <a:p>
                      <a:pPr algn="just">
                        <a:lnSpc>
                          <a:spcPct val="100000"/>
                        </a:lnSpc>
                        <a:spcBef>
                          <a:spcPts val="45"/>
                        </a:spcBef>
                      </a:pPr>
                      <a:endParaRPr lang="pt-BR" sz="1300" b="0" strike="noStrike" spc="-1">
                        <a:solidFill>
                          <a:srgbClr val="000000"/>
                        </a:solidFill>
                        <a:latin typeface="Arial"/>
                      </a:endParaRPr>
                    </a:p>
                    <a:p>
                      <a:pPr marL="320040" indent="-228600" algn="just">
                        <a:lnSpc>
                          <a:spcPct val="100000"/>
                        </a:lnSpc>
                        <a:tabLst>
                          <a:tab pos="0" algn="l"/>
                        </a:tabLst>
                      </a:pPr>
                      <a:r>
                        <a:rPr lang="pt-BR" sz="1100" b="0" strike="noStrike" spc="1">
                          <a:solidFill>
                            <a:srgbClr val="000000"/>
                          </a:solidFill>
                          <a:latin typeface="Arial MT"/>
                          <a:ea typeface="DejaVu Sans"/>
                        </a:rPr>
                        <a:t>1) </a:t>
                      </a:r>
                      <a:r>
                        <a:rPr lang="pt-BR" sz="1100" b="0" strike="noStrike" spc="-1">
                          <a:solidFill>
                            <a:srgbClr val="000000"/>
                          </a:solidFill>
                          <a:latin typeface="Calibri"/>
                          <a:ea typeface="DejaVu Sans"/>
                        </a:rPr>
                        <a:t>Ineficiência da Gestão e Fiscalização dos contratos</a:t>
                      </a: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p>
                      <a:pPr marL="320040" indent="-228600" algn="just">
                        <a:lnSpc>
                          <a:spcPct val="100000"/>
                        </a:lnSpc>
                        <a:tabLst>
                          <a:tab pos="0" algn="l"/>
                        </a:tabLst>
                      </a:pP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gn="just">
                        <a:lnSpc>
                          <a:spcPct val="100000"/>
                        </a:lnSpc>
                        <a:spcBef>
                          <a:spcPts val="709"/>
                        </a:spcBef>
                      </a:pPr>
                      <a:r>
                        <a:rPr lang="pt-BR" sz="880" b="1" strike="noStrike" spc="-1">
                          <a:solidFill>
                            <a:srgbClr val="000000"/>
                          </a:solidFill>
                          <a:latin typeface="Calibri"/>
                          <a:ea typeface="DejaVu Sans"/>
                        </a:rPr>
                        <a:t>Indicador 1</a:t>
                      </a:r>
                      <a:r>
                        <a:rPr lang="pt-BR" sz="880" b="0" strike="noStrike" spc="-1">
                          <a:solidFill>
                            <a:srgbClr val="000000"/>
                          </a:solidFill>
                          <a:latin typeface="Calibri"/>
                          <a:ea typeface="DejaVu Sans"/>
                        </a:rPr>
                        <a:t>: número de contratos continuados não renovado em tempo hábil no exercício/número total de contratos continuados renovados no exercício; </a:t>
                      </a:r>
                      <a:endParaRPr lang="pt-BR" sz="880" b="0" strike="noStrike" spc="-1">
                        <a:solidFill>
                          <a:srgbClr val="000000"/>
                        </a:solidFill>
                        <a:latin typeface="Arial"/>
                      </a:endParaRPr>
                    </a:p>
                    <a:p>
                      <a:pPr marL="92160" algn="just">
                        <a:lnSpc>
                          <a:spcPct val="100000"/>
                        </a:lnSpc>
                        <a:spcBef>
                          <a:spcPts val="709"/>
                        </a:spcBef>
                      </a:pPr>
                      <a:endParaRPr lang="pt-BR" sz="880" b="0" strike="noStrike" spc="-1">
                        <a:solidFill>
                          <a:srgbClr val="000000"/>
                        </a:solidFill>
                        <a:latin typeface="Arial"/>
                      </a:endParaRPr>
                    </a:p>
                    <a:p>
                      <a:pPr marL="92160" algn="just">
                        <a:lnSpc>
                          <a:spcPct val="100000"/>
                        </a:lnSpc>
                        <a:spcBef>
                          <a:spcPts val="709"/>
                        </a:spcBef>
                      </a:pPr>
                      <a:r>
                        <a:rPr lang="pt-BR" sz="880" b="1" strike="noStrike" spc="-1">
                          <a:solidFill>
                            <a:srgbClr val="000000"/>
                          </a:solidFill>
                          <a:latin typeface="Calibri"/>
                          <a:ea typeface="DejaVu Sans"/>
                        </a:rPr>
                        <a:t>Indicador 2</a:t>
                      </a:r>
                      <a:r>
                        <a:rPr lang="pt-BR" sz="880" b="0" strike="noStrike" spc="-1">
                          <a:solidFill>
                            <a:srgbClr val="000000"/>
                          </a:solidFill>
                          <a:latin typeface="Calibri"/>
                          <a:ea typeface="DejaVu Sans"/>
                        </a:rPr>
                        <a:t>: Quantidade de gestores com mais de 3 de contratos / total de gestores de contratos; </a:t>
                      </a:r>
                      <a:endParaRPr lang="pt-BR" sz="880" b="0" strike="noStrike" spc="-1">
                        <a:solidFill>
                          <a:srgbClr val="000000"/>
                        </a:solidFill>
                        <a:latin typeface="Arial"/>
                      </a:endParaRPr>
                    </a:p>
                    <a:p>
                      <a:pPr marL="92160" algn="just">
                        <a:lnSpc>
                          <a:spcPct val="100000"/>
                        </a:lnSpc>
                        <a:spcBef>
                          <a:spcPts val="709"/>
                        </a:spcBef>
                      </a:pPr>
                      <a:endParaRPr lang="pt-BR" sz="880" b="0" strike="noStrike" spc="-1">
                        <a:solidFill>
                          <a:srgbClr val="000000"/>
                        </a:solidFill>
                        <a:latin typeface="Arial"/>
                      </a:endParaRPr>
                    </a:p>
                    <a:p>
                      <a:pPr marL="92160" algn="just">
                        <a:lnSpc>
                          <a:spcPct val="100000"/>
                        </a:lnSpc>
                        <a:spcBef>
                          <a:spcPts val="709"/>
                        </a:spcBef>
                      </a:pPr>
                      <a:endParaRPr lang="pt-BR" sz="880" b="0" strike="noStrike" spc="-1">
                        <a:solidFill>
                          <a:srgbClr val="000000"/>
                        </a:solidFill>
                        <a:latin typeface="Arial"/>
                      </a:endParaRPr>
                    </a:p>
                    <a:p>
                      <a:pPr marL="92160" algn="just">
                        <a:lnSpc>
                          <a:spcPct val="100000"/>
                        </a:lnSpc>
                        <a:spcBef>
                          <a:spcPts val="709"/>
                        </a:spcBef>
                      </a:pPr>
                      <a:r>
                        <a:rPr lang="pt-BR" sz="880" b="1" strike="noStrike" spc="-1">
                          <a:solidFill>
                            <a:srgbClr val="000000"/>
                          </a:solidFill>
                          <a:latin typeface="Calibri"/>
                          <a:ea typeface="DejaVu Sans"/>
                        </a:rPr>
                        <a:t>Indicador 3</a:t>
                      </a:r>
                      <a:r>
                        <a:rPr lang="pt-BR" sz="880" b="0" strike="noStrike" spc="-1">
                          <a:solidFill>
                            <a:srgbClr val="000000"/>
                          </a:solidFill>
                          <a:latin typeface="Calibri"/>
                          <a:ea typeface="DejaVu Sans"/>
                        </a:rPr>
                        <a:t>- gestores de contratos não capacitados no exercício / total de gestores de contratos da SEDS.</a:t>
                      </a:r>
                      <a:endParaRPr lang="pt-BR" sz="88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880" algn="just">
                        <a:lnSpc>
                          <a:spcPct val="100000"/>
                        </a:lnSpc>
                      </a:pPr>
                      <a:r>
                        <a:rPr lang="pt-BR" sz="880" b="1" strike="noStrike" spc="-1" dirty="0">
                          <a:solidFill>
                            <a:srgbClr val="000000"/>
                          </a:solidFill>
                          <a:latin typeface="Calibri"/>
                          <a:ea typeface="DejaVu Sans"/>
                        </a:rPr>
                        <a:t>Meta </a:t>
                      </a:r>
                      <a:r>
                        <a:rPr lang="pt-BR" sz="880" b="0" strike="noStrike" spc="-1" dirty="0">
                          <a:solidFill>
                            <a:srgbClr val="000000"/>
                          </a:solidFill>
                          <a:latin typeface="Calibri"/>
                          <a:ea typeface="DejaVu Sans"/>
                        </a:rPr>
                        <a:t>1 = Zerar o número de contatos continuados renovados fora do prazo. (No quadrimestre de 3Q24 o  resultado foi 5,8% de contratos prorrogados extemporaneamente);</a:t>
                      </a:r>
                      <a:endParaRPr lang="pt-BR" sz="880" b="0" strike="noStrike" spc="-1" dirty="0">
                        <a:solidFill>
                          <a:srgbClr val="000000"/>
                        </a:solidFill>
                        <a:latin typeface="Arial"/>
                      </a:endParaRPr>
                    </a:p>
                    <a:p>
                      <a:pPr marL="92880" algn="just">
                        <a:lnSpc>
                          <a:spcPct val="100000"/>
                        </a:lnSpc>
                      </a:pPr>
                      <a:endParaRPr lang="pt-BR" sz="880" b="0" strike="noStrike" spc="-1" dirty="0">
                        <a:solidFill>
                          <a:srgbClr val="000000"/>
                        </a:solidFill>
                        <a:latin typeface="Arial"/>
                      </a:endParaRPr>
                    </a:p>
                    <a:p>
                      <a:pPr marL="92880" algn="just">
                        <a:lnSpc>
                          <a:spcPct val="100000"/>
                        </a:lnSpc>
                      </a:pPr>
                      <a:r>
                        <a:rPr lang="pt-BR" sz="880" b="1" strike="noStrike" spc="-1" dirty="0">
                          <a:solidFill>
                            <a:srgbClr val="000000"/>
                          </a:solidFill>
                          <a:latin typeface="Calibri"/>
                          <a:ea typeface="DejaVu Sans"/>
                        </a:rPr>
                        <a:t>Meta 2</a:t>
                      </a:r>
                      <a:r>
                        <a:rPr lang="pt-BR" sz="880" b="0" strike="noStrike" spc="-1" dirty="0">
                          <a:solidFill>
                            <a:srgbClr val="000000"/>
                          </a:solidFill>
                          <a:latin typeface="Calibri"/>
                          <a:ea typeface="DejaVu Sans"/>
                        </a:rPr>
                        <a:t> = reduzir a quantidade de gestores com mais de 3 contratos em 20% em relação ao exercício anterior. (No 3Q24, </a:t>
                      </a:r>
                      <a:r>
                        <a:rPr lang="pt-BR" sz="880" b="0" strike="noStrike" spc="-1" dirty="0">
                          <a:solidFill>
                            <a:srgbClr val="000000"/>
                          </a:solidFill>
                          <a:latin typeface="Calibri"/>
                          <a:ea typeface="Microsoft YaHei"/>
                        </a:rPr>
                        <a:t>19,5%</a:t>
                      </a:r>
                      <a:r>
                        <a:rPr lang="pt-BR" sz="880" b="0" strike="noStrike" spc="-1" dirty="0">
                          <a:solidFill>
                            <a:srgbClr val="000000"/>
                          </a:solidFill>
                          <a:latin typeface="Calibri"/>
                          <a:ea typeface="DejaVu Sans"/>
                        </a:rPr>
                        <a:t> dos gestores geriam mais de 3 contratos);</a:t>
                      </a:r>
                      <a:endParaRPr lang="pt-BR" sz="880" b="0" strike="noStrike" spc="-1" dirty="0">
                        <a:solidFill>
                          <a:srgbClr val="000000"/>
                        </a:solidFill>
                        <a:latin typeface="Arial"/>
                      </a:endParaRPr>
                    </a:p>
                    <a:p>
                      <a:pPr marL="92880" algn="just">
                        <a:lnSpc>
                          <a:spcPct val="100000"/>
                        </a:lnSpc>
                      </a:pPr>
                      <a:r>
                        <a:rPr lang="pt-BR" sz="880" b="0" strike="noStrike" spc="-1" dirty="0">
                          <a:solidFill>
                            <a:srgbClr val="000000"/>
                          </a:solidFill>
                          <a:latin typeface="Calibri"/>
                          <a:ea typeface="DejaVu Sans"/>
                        </a:rPr>
                        <a:t> </a:t>
                      </a:r>
                      <a:r>
                        <a:rPr sz="880" dirty="0"/>
                        <a:t/>
                      </a:r>
                      <a:br>
                        <a:rPr sz="880" dirty="0"/>
                      </a:br>
                      <a:r>
                        <a:rPr lang="pt-BR" sz="880" b="1" strike="noStrike" spc="-1" dirty="0">
                          <a:solidFill>
                            <a:srgbClr val="000000"/>
                          </a:solidFill>
                          <a:latin typeface="Calibri"/>
                          <a:ea typeface="DejaVu Sans"/>
                        </a:rPr>
                        <a:t>Meta 3 = </a:t>
                      </a:r>
                      <a:r>
                        <a:rPr lang="pt-BR" sz="880" b="0" strike="noStrike" spc="-1" dirty="0">
                          <a:solidFill>
                            <a:srgbClr val="000000"/>
                          </a:solidFill>
                          <a:latin typeface="Calibri"/>
                          <a:ea typeface="DejaVu Sans"/>
                        </a:rPr>
                        <a:t>capacitar 80% do número total de gestores da SEDS no exercício. (No 3Q24, </a:t>
                      </a:r>
                      <a:r>
                        <a:rPr lang="pt-BR" sz="880" b="0" strike="noStrike" spc="-1" dirty="0">
                          <a:solidFill>
                            <a:srgbClr val="000000"/>
                          </a:solidFill>
                          <a:latin typeface="Calibri"/>
                          <a:ea typeface="+mn-ea"/>
                        </a:rPr>
                        <a:t>29,2%</a:t>
                      </a:r>
                      <a:r>
                        <a:rPr lang="pt-BR" sz="880" b="0" strike="noStrike" spc="-1" dirty="0">
                          <a:solidFill>
                            <a:srgbClr val="000000"/>
                          </a:solidFill>
                          <a:latin typeface="Calibri"/>
                          <a:ea typeface="DejaVu Sans"/>
                        </a:rPr>
                        <a:t> dos gestores não possuíam cursos relacionado à gestão de contratos).</a:t>
                      </a:r>
                      <a:endParaRPr lang="pt-BR" sz="88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pPr>
                      <a:r>
                        <a:rPr lang="pt-BR" sz="880" b="1" strike="noStrike" spc="-1" dirty="0">
                          <a:solidFill>
                            <a:srgbClr val="000000"/>
                          </a:solidFill>
                          <a:latin typeface="Calibri"/>
                          <a:ea typeface="DejaVu Sans"/>
                        </a:rPr>
                        <a:t> </a:t>
                      </a:r>
                    </a:p>
                    <a:p>
                      <a:pPr algn="just">
                        <a:lnSpc>
                          <a:spcPct val="100000"/>
                        </a:lnSpc>
                      </a:pPr>
                      <a:r>
                        <a:rPr lang="pt-BR" sz="880" b="1" strike="noStrike" spc="-1" dirty="0">
                          <a:solidFill>
                            <a:srgbClr val="000000"/>
                          </a:solidFill>
                          <a:latin typeface="Calibri"/>
                          <a:ea typeface="DejaVu Sans"/>
                        </a:rPr>
                        <a:t>Resultado do indicador 1:</a:t>
                      </a:r>
                      <a:r>
                        <a:rPr lang="pt-BR" sz="880" b="0" strike="noStrike" spc="-1" dirty="0">
                          <a:solidFill>
                            <a:srgbClr val="000000"/>
                          </a:solidFill>
                          <a:latin typeface="Calibri"/>
                          <a:ea typeface="DejaVu Sans"/>
                        </a:rPr>
                        <a:t> 0% de contratos prorrogados fora do prazo. Os 2 contratos prorrogados tiveram a renovação temporânea. Conta (0/2= 0,0). </a:t>
                      </a:r>
                      <a:r>
                        <a:rPr lang="pt-BR" sz="880" b="1" strike="noStrike" spc="-1" dirty="0">
                          <a:solidFill>
                            <a:srgbClr val="000000"/>
                          </a:solidFill>
                          <a:latin typeface="Calibri"/>
                          <a:ea typeface="DejaVu Sans"/>
                        </a:rPr>
                        <a:t>A </a:t>
                      </a:r>
                      <a:r>
                        <a:rPr lang="pt-BR" sz="880" b="1" strike="noStrike" spc="-1">
                          <a:solidFill>
                            <a:srgbClr val="000000"/>
                          </a:solidFill>
                          <a:latin typeface="Calibri"/>
                          <a:ea typeface="DejaVu Sans"/>
                        </a:rPr>
                        <a:t>meta foi </a:t>
                      </a:r>
                      <a:r>
                        <a:rPr lang="pt-BR" sz="880" b="1" strike="noStrike" spc="-1" dirty="0">
                          <a:solidFill>
                            <a:srgbClr val="000000"/>
                          </a:solidFill>
                          <a:latin typeface="Calibri"/>
                          <a:ea typeface="DejaVu Sans"/>
                        </a:rPr>
                        <a:t>atingida.</a:t>
                      </a:r>
                      <a:endParaRPr lang="pt-BR" sz="880" b="1" strike="noStrike" spc="-1" dirty="0">
                        <a:solidFill>
                          <a:srgbClr val="000000"/>
                        </a:solidFill>
                        <a:latin typeface="Arial"/>
                      </a:endParaRPr>
                    </a:p>
                    <a:p>
                      <a:pPr algn="just">
                        <a:lnSpc>
                          <a:spcPct val="100000"/>
                        </a:lnSpc>
                      </a:pPr>
                      <a:endParaRPr lang="pt-BR" sz="880" b="0" strike="noStrike" spc="-1" dirty="0">
                        <a:solidFill>
                          <a:srgbClr val="000000"/>
                        </a:solidFill>
                        <a:latin typeface="Arial"/>
                      </a:endParaRPr>
                    </a:p>
                    <a:p>
                      <a:pPr algn="just">
                        <a:lnSpc>
                          <a:spcPct val="100000"/>
                        </a:lnSpc>
                      </a:pPr>
                      <a:endParaRPr lang="pt-BR" sz="880" b="0" strike="noStrike" spc="-1" dirty="0">
                        <a:solidFill>
                          <a:srgbClr val="000000"/>
                        </a:solidFill>
                        <a:latin typeface="Arial"/>
                      </a:endParaRPr>
                    </a:p>
                    <a:p>
                      <a:pPr algn="just">
                        <a:lnSpc>
                          <a:spcPct val="100000"/>
                        </a:lnSpc>
                      </a:pPr>
                      <a:endParaRPr lang="pt-BR" sz="880" b="0" strike="noStrike" spc="-1" dirty="0">
                        <a:solidFill>
                          <a:srgbClr val="000000"/>
                        </a:solidFill>
                        <a:latin typeface="Arial"/>
                      </a:endParaRPr>
                    </a:p>
                    <a:p>
                      <a:pPr algn="just">
                        <a:lnSpc>
                          <a:spcPct val="100000"/>
                        </a:lnSpc>
                      </a:pPr>
                      <a:r>
                        <a:rPr lang="pt-BR" sz="880" b="1" strike="noStrike" spc="-1" dirty="0">
                          <a:solidFill>
                            <a:srgbClr val="000000"/>
                          </a:solidFill>
                          <a:latin typeface="Calibri"/>
                          <a:ea typeface="Microsoft YaHei"/>
                        </a:rPr>
                        <a:t>Resultado do indicador 2</a:t>
                      </a:r>
                      <a:r>
                        <a:rPr lang="pt-BR" sz="880" b="0" strike="noStrike" spc="-1" dirty="0">
                          <a:solidFill>
                            <a:srgbClr val="000000"/>
                          </a:solidFill>
                          <a:latin typeface="Calibri"/>
                          <a:ea typeface="Microsoft YaHei"/>
                        </a:rPr>
                        <a:t>: 12,7% dos gestores gerem mais que 03 contratos. De 47 gestores de contratos, 06 (seis) possuem mais de 03 (três) contratos. Conta (6/47 = 0,127).  </a:t>
                      </a:r>
                      <a:r>
                        <a:rPr lang="pt-BR" sz="880" b="1" strike="noStrike" spc="-1" dirty="0">
                          <a:solidFill>
                            <a:srgbClr val="000000"/>
                          </a:solidFill>
                          <a:latin typeface="Calibri"/>
                          <a:ea typeface="DejaVu Sans"/>
                        </a:rPr>
                        <a:t>Meta atingida com melhora substancial.</a:t>
                      </a:r>
                      <a:endParaRPr lang="pt-BR" sz="880" b="0" strike="noStrike" spc="-1" dirty="0">
                        <a:solidFill>
                          <a:srgbClr val="000000"/>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sz="880" dirty="0"/>
                        <a:t/>
                      </a:r>
                      <a:br>
                        <a:rPr sz="880" dirty="0"/>
                      </a:br>
                      <a:r>
                        <a:rPr lang="pt-BR" sz="880" b="1" strike="noStrike" spc="-1" dirty="0">
                          <a:solidFill>
                            <a:srgbClr val="000000"/>
                          </a:solidFill>
                          <a:latin typeface="Calibri"/>
                          <a:ea typeface="DejaVu Sans"/>
                        </a:rPr>
                        <a:t>Resultado do indicador 3</a:t>
                      </a:r>
                      <a:r>
                        <a:rPr lang="pt-BR" sz="880" b="0" strike="noStrike" spc="-1" dirty="0">
                          <a:solidFill>
                            <a:srgbClr val="000000"/>
                          </a:solidFill>
                          <a:latin typeface="Calibri"/>
                          <a:ea typeface="DejaVu Sans"/>
                        </a:rPr>
                        <a:t>: 25,5% dos gestores não possuem curso relacionado à gestão de contratos. De 47 gestores de contratos, 35 possuem cursos relacionados à gestão e fiscalização de contratos. Assim, 12 (doze) não são capacitados. Conta (12/47 = 0,251). </a:t>
                      </a:r>
                      <a:r>
                        <a:rPr lang="pt-BR" sz="880" b="1" strike="noStrike" spc="-1" dirty="0">
                          <a:solidFill>
                            <a:srgbClr val="000000"/>
                          </a:solidFill>
                          <a:latin typeface="Calibri"/>
                          <a:ea typeface="+mn-ea"/>
                        </a:rPr>
                        <a:t>Meta não atingida, contudo houve melhora significativa.  Alerta (Risco Compartilhado com as demais Unidades, vez que não é a GGPC que indica os gestores).</a:t>
                      </a:r>
                      <a:endParaRPr lang="pt-BR" sz="880" b="0" strike="noStrike" spc="-1" dirty="0">
                        <a:solidFill>
                          <a:srgbClr val="000000"/>
                        </a:solidFill>
                        <a:latin typeface="+mn-lt"/>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 xmlns:a16="http://schemas.microsoft.com/office/drawing/2014/main" val="10002"/>
                  </a:ext>
                </a:extLst>
              </a:tr>
            </a:tbl>
          </a:graphicData>
        </a:graphic>
      </p:graphicFrame>
      <p:sp>
        <p:nvSpPr>
          <p:cNvPr id="88" name="object 6"/>
          <p:cNvSpPr/>
          <p:nvPr/>
        </p:nvSpPr>
        <p:spPr>
          <a:xfrm>
            <a:off x="1392480" y="87120"/>
            <a:ext cx="736128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lnSpc>
                <a:spcPct val="100000"/>
              </a:lnSpc>
              <a:spcBef>
                <a:spcPts val="99"/>
              </a:spcBef>
            </a:pPr>
            <a:r>
              <a:rPr lang="pt-BR" sz="1800" b="1" strike="noStrike" spc="-12">
                <a:solidFill>
                  <a:srgbClr val="000000"/>
                </a:solidFill>
                <a:latin typeface="Calibri"/>
                <a:ea typeface="DejaVu Sans"/>
              </a:rPr>
              <a:t>(GGPC/SEDS)</a:t>
            </a:r>
            <a:endParaRPr lang="pt-BR" sz="1800" b="0" strike="noStrike" spc="-1">
              <a:solidFill>
                <a:srgbClr val="000000"/>
              </a:solidFill>
              <a:latin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 name="object 2"/>
          <p:cNvGraphicFramePr/>
          <p:nvPr>
            <p:extLst>
              <p:ext uri="{D42A27DB-BD31-4B8C-83A1-F6EECF244321}">
                <p14:modId xmlns="" xmlns:p14="http://schemas.microsoft.com/office/powerpoint/2010/main" val="1372514235"/>
              </p:ext>
            </p:extLst>
          </p:nvPr>
        </p:nvGraphicFramePr>
        <p:xfrm>
          <a:off x="1301760" y="374040"/>
          <a:ext cx="7543080" cy="4718980"/>
        </p:xfrm>
        <a:graphic>
          <a:graphicData uri="http://schemas.openxmlformats.org/drawingml/2006/table">
            <a:tbl>
              <a:tblPr/>
              <a:tblGrid>
                <a:gridCol w="2007360">
                  <a:extLst>
                    <a:ext uri="{9D8B030D-6E8A-4147-A177-3AD203B41FA5}">
                      <a16:colId xmlns="" xmlns:a16="http://schemas.microsoft.com/office/drawing/2014/main" val="20000"/>
                    </a:ext>
                  </a:extLst>
                </a:gridCol>
                <a:gridCol w="1473840">
                  <a:extLst>
                    <a:ext uri="{9D8B030D-6E8A-4147-A177-3AD203B41FA5}">
                      <a16:colId xmlns="" xmlns:a16="http://schemas.microsoft.com/office/drawing/2014/main" val="20001"/>
                    </a:ext>
                  </a:extLst>
                </a:gridCol>
                <a:gridCol w="1635120">
                  <a:extLst>
                    <a:ext uri="{9D8B030D-6E8A-4147-A177-3AD203B41FA5}">
                      <a16:colId xmlns="" xmlns:a16="http://schemas.microsoft.com/office/drawing/2014/main" val="20002"/>
                    </a:ext>
                  </a:extLst>
                </a:gridCol>
                <a:gridCol w="2426760">
                  <a:extLst>
                    <a:ext uri="{9D8B030D-6E8A-4147-A177-3AD203B41FA5}">
                      <a16:colId xmlns="" xmlns:a16="http://schemas.microsoft.com/office/drawing/2014/main" val="20003"/>
                    </a:ext>
                  </a:extLst>
                </a:gridCol>
              </a:tblGrid>
              <a:tr h="408600">
                <a:tc gridSpan="3">
                  <a:txBody>
                    <a:bodyPr/>
                    <a:lstStyle/>
                    <a:p>
                      <a:endParaRPr lang="pt-BR" sz="1000" b="0" strike="noStrike" spc="-1">
                        <a:solidFill>
                          <a:srgbClr val="000000"/>
                        </a:solidFill>
                        <a:latin typeface="Times New Roman"/>
                        <a:ea typeface="DejaVu Sans"/>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5760" algn="ctr">
                        <a:lnSpc>
                          <a:spcPct val="100000"/>
                        </a:lnSpc>
                        <a:spcBef>
                          <a:spcPts val="740"/>
                        </a:spcBef>
                      </a:pPr>
                      <a:r>
                        <a:rPr lang="pt-BR" sz="1400" b="0" strike="noStrike" spc="-12" dirty="0">
                          <a:solidFill>
                            <a:srgbClr val="000000"/>
                          </a:solidFill>
                          <a:latin typeface="Arial MT"/>
                          <a:ea typeface="DejaVu Sans"/>
                        </a:rPr>
                        <a:t>3Q24</a:t>
                      </a:r>
                      <a:endParaRPr lang="pt-BR" sz="14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0"/>
                  </a:ext>
                </a:extLst>
              </a:tr>
              <a:tr h="493920">
                <a:tc>
                  <a:txBody>
                    <a:bodyPr/>
                    <a:lstStyle/>
                    <a:p>
                      <a:pPr>
                        <a:lnSpc>
                          <a:spcPct val="100000"/>
                        </a:lnSpc>
                        <a:spcBef>
                          <a:spcPts val="6"/>
                        </a:spcBef>
                      </a:pPr>
                      <a:endParaRPr lang="pt-BR" sz="1100" b="0" strike="noStrike" spc="-1">
                        <a:solidFill>
                          <a:srgbClr val="000000"/>
                        </a:solidFill>
                        <a:latin typeface="Arial"/>
                      </a:endParaRPr>
                    </a:p>
                    <a:p>
                      <a:pPr algn="ctr">
                        <a:lnSpc>
                          <a:spcPct val="100000"/>
                        </a:lnSpc>
                      </a:pPr>
                      <a:r>
                        <a:rPr lang="pt-BR" sz="1100" b="1" strike="noStrike" spc="-7">
                          <a:solidFill>
                            <a:srgbClr val="000000"/>
                          </a:solidFill>
                          <a:latin typeface="Arial"/>
                          <a:ea typeface="DejaVu Sans"/>
                        </a:rPr>
                        <a:t>RISCO</a:t>
                      </a: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149760">
                        <a:lnSpc>
                          <a:spcPct val="100000"/>
                        </a:lnSpc>
                      </a:pPr>
                      <a:r>
                        <a:rPr lang="pt-BR" sz="1000" b="1" strike="noStrike" spc="-7">
                          <a:solidFill>
                            <a:srgbClr val="000000"/>
                          </a:solidFill>
                          <a:latin typeface="Arial"/>
                          <a:ea typeface="DejaVu Sans"/>
                        </a:rPr>
                        <a:t>DESCRIÇÃO</a:t>
                      </a:r>
                      <a:r>
                        <a:rPr lang="pt-BR" sz="1000" b="1" strike="noStrike" spc="-52">
                          <a:solidFill>
                            <a:srgbClr val="000000"/>
                          </a:solidFill>
                          <a:latin typeface="Arial"/>
                          <a:ea typeface="DejaVu Sans"/>
                        </a:rPr>
                        <a:t> </a:t>
                      </a:r>
                      <a:r>
                        <a:rPr lang="pt-BR" sz="1000" b="1" strike="noStrike" spc="-1">
                          <a:solidFill>
                            <a:srgbClr val="000000"/>
                          </a:solidFill>
                          <a:latin typeface="Arial"/>
                          <a:ea typeface="DejaVu Sans"/>
                        </a:rPr>
                        <a:t>DO</a:t>
                      </a:r>
                      <a:r>
                        <a:rPr lang="pt-BR" sz="1000" b="1" strike="noStrike" spc="-26">
                          <a:solidFill>
                            <a:srgbClr val="000000"/>
                          </a:solidFill>
                          <a:latin typeface="Arial"/>
                          <a:ea typeface="DejaVu Sans"/>
                        </a:rPr>
                        <a:t> </a:t>
                      </a:r>
                      <a:r>
                        <a:rPr lang="pt-BR" sz="1000" b="1" strike="noStrike" spc="-7">
                          <a:solidFill>
                            <a:srgbClr val="000000"/>
                          </a:solidFill>
                          <a:latin typeface="Arial"/>
                          <a:ea typeface="DejaVu Sans"/>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327600" algn="ctr">
                        <a:lnSpc>
                          <a:spcPct val="100000"/>
                        </a:lnSpc>
                      </a:pPr>
                      <a:r>
                        <a:rPr lang="pt-BR" sz="1000" b="1" strike="noStrike" spc="7">
                          <a:solidFill>
                            <a:srgbClr val="000000"/>
                          </a:solidFill>
                          <a:latin typeface="Arial"/>
                          <a:ea typeface="DejaVu Sans"/>
                        </a:rPr>
                        <a:t>META</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strike="noStrike" spc="-1">
                        <a:solidFill>
                          <a:srgbClr val="000000"/>
                        </a:solidFill>
                        <a:latin typeface="Arial"/>
                      </a:endParaRPr>
                    </a:p>
                    <a:p>
                      <a:pPr marL="2520" algn="ctr">
                        <a:lnSpc>
                          <a:spcPct val="100000"/>
                        </a:lnSpc>
                      </a:pPr>
                      <a:r>
                        <a:rPr lang="pt-BR" sz="1000" b="1" strike="noStrike" spc="-7">
                          <a:solidFill>
                            <a:srgbClr val="000000"/>
                          </a:solidFill>
                          <a:latin typeface="Arial"/>
                          <a:ea typeface="DejaVu Sans"/>
                        </a:rPr>
                        <a:t>INDICADOR</a:t>
                      </a: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 xmlns:a16="http://schemas.microsoft.com/office/drawing/2014/main" val="10001"/>
                  </a:ext>
                </a:extLst>
              </a:tr>
              <a:tr h="2773440">
                <a:tc>
                  <a:txBody>
                    <a:bodyPr/>
                    <a:lstStyle/>
                    <a:p>
                      <a:pPr algn="just">
                        <a:lnSpc>
                          <a:spcPct val="100000"/>
                        </a:lnSpc>
                        <a:spcBef>
                          <a:spcPts val="45"/>
                        </a:spcBef>
                      </a:pPr>
                      <a:endParaRPr lang="pt-BR" sz="1000" b="0" strike="noStrike" spc="-1">
                        <a:solidFill>
                          <a:srgbClr val="000000"/>
                        </a:solidFill>
                        <a:latin typeface="Arial"/>
                      </a:endParaRPr>
                    </a:p>
                    <a:p>
                      <a:pPr marL="320040" indent="-228600" algn="just">
                        <a:lnSpc>
                          <a:spcPct val="100000"/>
                        </a:lnSpc>
                        <a:tabLst>
                          <a:tab pos="0" algn="l"/>
                        </a:tabLst>
                      </a:pPr>
                      <a:r>
                        <a:rPr lang="pt-BR" sz="1000" b="0" strike="noStrike" spc="1">
                          <a:solidFill>
                            <a:srgbClr val="000000"/>
                          </a:solidFill>
                          <a:latin typeface="Calibri"/>
                          <a:ea typeface="DejaVu Sans"/>
                        </a:rPr>
                        <a:t>2) </a:t>
                      </a:r>
                      <a:r>
                        <a:rPr lang="pt-BR" sz="1000" b="0" strike="noStrike" spc="-1">
                          <a:solidFill>
                            <a:srgbClr val="000000"/>
                          </a:solidFill>
                          <a:latin typeface="Calibri"/>
                          <a:ea typeface="DejaVu Sans"/>
                        </a:rPr>
                        <a:t>Ineficiência na gestão e fiscalização das transferências dos recursos para as Entidades Filantrópicas.</a:t>
                      </a:r>
                      <a:endParaRPr lang="pt-BR" sz="1000" b="0" strike="noStrike" spc="-1">
                        <a:solidFill>
                          <a:srgbClr val="000000"/>
                        </a:solidFill>
                        <a:latin typeface="Arial"/>
                      </a:endParaRPr>
                    </a:p>
                    <a:p>
                      <a:pPr marL="320040" indent="-228600" algn="just">
                        <a:lnSpc>
                          <a:spcPct val="100000"/>
                        </a:lnSpc>
                        <a:tabLst>
                          <a:tab pos="0" algn="l"/>
                        </a:tabLst>
                      </a:pPr>
                      <a:endParaRPr lang="pt-BR" sz="1000" b="0" strike="noStrike" spc="-1">
                        <a:solidFill>
                          <a:srgbClr val="000000"/>
                        </a:solidFill>
                        <a:latin typeface="Arial"/>
                      </a:endParaRPr>
                    </a:p>
                    <a:p>
                      <a:pPr marL="320040" indent="-228600" algn="just">
                        <a:lnSpc>
                          <a:spcPct val="100000"/>
                        </a:lnSpc>
                        <a:tabLst>
                          <a:tab pos="0" algn="l"/>
                        </a:tabLst>
                      </a:pPr>
                      <a:endParaRPr lang="pt-BR" sz="1000" b="0" strike="noStrike" spc="-1">
                        <a:solidFill>
                          <a:srgbClr val="000000"/>
                        </a:solidFill>
                        <a:latin typeface="Arial"/>
                      </a:endParaRPr>
                    </a:p>
                    <a:p>
                      <a:pPr marL="320040" indent="-228600" algn="just">
                        <a:lnSpc>
                          <a:spcPct val="100000"/>
                        </a:lnSpc>
                        <a:tabLst>
                          <a:tab pos="0" algn="l"/>
                        </a:tabLst>
                      </a:pPr>
                      <a:endParaRPr lang="pt-BR" sz="10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gn="just">
                        <a:lnSpc>
                          <a:spcPct val="100000"/>
                        </a:lnSpc>
                        <a:spcBef>
                          <a:spcPts val="709"/>
                        </a:spcBef>
                      </a:pPr>
                      <a:r>
                        <a:rPr lang="pt-BR" sz="900" b="1" strike="noStrike" spc="-1" dirty="0">
                          <a:solidFill>
                            <a:srgbClr val="000000"/>
                          </a:solidFill>
                          <a:latin typeface="Calibri"/>
                          <a:ea typeface="DejaVu Sans"/>
                        </a:rPr>
                        <a:t>Indicador 1</a:t>
                      </a:r>
                      <a:r>
                        <a:rPr lang="pt-BR" sz="900" b="0" strike="noStrike" spc="-1" dirty="0">
                          <a:solidFill>
                            <a:srgbClr val="000000"/>
                          </a:solidFill>
                          <a:latin typeface="Calibri"/>
                          <a:ea typeface="DejaVu Sans"/>
                        </a:rPr>
                        <a:t>: Número de prestação de contas não aprovadas em um quadrimestre / o número total de entidades que prestaram contas em um quadrimestre; </a:t>
                      </a:r>
                      <a:endParaRPr lang="pt-BR" sz="900" b="0" strike="noStrike" spc="-1" dirty="0">
                        <a:solidFill>
                          <a:srgbClr val="000000"/>
                        </a:solidFill>
                        <a:latin typeface="Arial"/>
                      </a:endParaRPr>
                    </a:p>
                    <a:p>
                      <a:pPr marL="92160" algn="just">
                        <a:lnSpc>
                          <a:spcPct val="100000"/>
                        </a:lnSpc>
                        <a:spcBef>
                          <a:spcPts val="709"/>
                        </a:spcBef>
                      </a:pPr>
                      <a:endParaRPr lang="pt-BR" sz="900" b="0" strike="noStrike" spc="-1" dirty="0">
                        <a:solidFill>
                          <a:srgbClr val="000000"/>
                        </a:solidFill>
                        <a:latin typeface="Arial"/>
                      </a:endParaRPr>
                    </a:p>
                    <a:p>
                      <a:pPr marL="92160" algn="just">
                        <a:lnSpc>
                          <a:spcPct val="100000"/>
                        </a:lnSpc>
                        <a:spcBef>
                          <a:spcPts val="709"/>
                        </a:spcBef>
                      </a:pPr>
                      <a:r>
                        <a:rPr lang="pt-BR" sz="900" b="1" strike="noStrike" spc="-1" dirty="0">
                          <a:solidFill>
                            <a:srgbClr val="000000"/>
                          </a:solidFill>
                          <a:latin typeface="Calibri"/>
                          <a:ea typeface="DejaVu Sans"/>
                        </a:rPr>
                        <a:t>Indicador 2</a:t>
                      </a:r>
                      <a:r>
                        <a:rPr lang="pt-BR" sz="900" b="0" strike="noStrike" spc="-1" dirty="0">
                          <a:solidFill>
                            <a:srgbClr val="000000"/>
                          </a:solidFill>
                          <a:latin typeface="Calibri"/>
                          <a:ea typeface="DejaVu Sans"/>
                        </a:rPr>
                        <a:t>: Número de entidades que não prestaram contas em um quadrimestre / número de entidades que receberam recursos em um quadrimestre; </a:t>
                      </a:r>
                      <a:endParaRPr lang="pt-BR" sz="900" b="0" strike="noStrike" spc="-1" dirty="0">
                        <a:solidFill>
                          <a:srgbClr val="000000"/>
                        </a:solidFill>
                        <a:latin typeface="Arial"/>
                      </a:endParaRPr>
                    </a:p>
                    <a:p>
                      <a:pPr marL="92160" algn="just">
                        <a:lnSpc>
                          <a:spcPct val="100000"/>
                        </a:lnSpc>
                        <a:spcBef>
                          <a:spcPts val="709"/>
                        </a:spcBef>
                      </a:pPr>
                      <a:endParaRPr lang="pt-BR" sz="900" b="0" strike="noStrike" spc="-1" dirty="0">
                        <a:solidFill>
                          <a:srgbClr val="000000"/>
                        </a:solidFill>
                        <a:latin typeface="Arial"/>
                      </a:endParaRPr>
                    </a:p>
                    <a:p>
                      <a:pPr marL="92160" algn="just">
                        <a:lnSpc>
                          <a:spcPct val="100000"/>
                        </a:lnSpc>
                        <a:spcBef>
                          <a:spcPts val="709"/>
                        </a:spcBef>
                      </a:pPr>
                      <a:r>
                        <a:rPr lang="pt-BR" sz="900" b="1" strike="noStrike" spc="-1" dirty="0">
                          <a:solidFill>
                            <a:srgbClr val="000000"/>
                          </a:solidFill>
                          <a:latin typeface="Calibri"/>
                          <a:ea typeface="DejaVu Sans"/>
                        </a:rPr>
                        <a:t>Indicador 3- </a:t>
                      </a:r>
                      <a:r>
                        <a:rPr lang="pt-BR" sz="900" b="0" strike="noStrike" spc="-1" dirty="0">
                          <a:solidFill>
                            <a:srgbClr val="000000"/>
                          </a:solidFill>
                          <a:latin typeface="Calibri"/>
                          <a:ea typeface="DejaVu Sans"/>
                        </a:rPr>
                        <a:t>Número de pareceres da análise de prestação de contas das entidades em um quadrimestre / número total de prestação de contas em um quadrimestre.</a:t>
                      </a:r>
                      <a:endParaRPr lang="pt-BR" sz="9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880" algn="just">
                        <a:lnSpc>
                          <a:spcPct val="100000"/>
                        </a:lnSpc>
                      </a:pPr>
                      <a:r>
                        <a:rPr lang="pt-BR" sz="900" b="1" strike="noStrike" spc="-1" dirty="0">
                          <a:solidFill>
                            <a:srgbClr val="000000"/>
                          </a:solidFill>
                          <a:latin typeface="Calibri"/>
                          <a:ea typeface="DejaVu Sans"/>
                        </a:rPr>
                        <a:t>Meta 1:</a:t>
                      </a:r>
                      <a:r>
                        <a:rPr lang="pt-BR" sz="900" b="0" strike="noStrike" spc="-1" dirty="0">
                          <a:solidFill>
                            <a:srgbClr val="000000"/>
                          </a:solidFill>
                          <a:latin typeface="Calibri"/>
                          <a:ea typeface="DejaVu Sans"/>
                        </a:rPr>
                        <a:t> Manter o baixo percentual do número de prestação de contas não aprovadas em relação ao quadrimestre anterior. (No 3Q24, o resultado foi de 0%. Nenhuma prestação de contas deixou de ser aprovada); </a:t>
                      </a:r>
                      <a:endParaRPr lang="pt-BR" sz="900" b="0" strike="noStrike" spc="-1" dirty="0">
                        <a:solidFill>
                          <a:srgbClr val="000000"/>
                        </a:solidFill>
                        <a:latin typeface="Arial"/>
                      </a:endParaRPr>
                    </a:p>
                    <a:p>
                      <a:pPr marL="92880" algn="just">
                        <a:lnSpc>
                          <a:spcPct val="100000"/>
                        </a:lnSpc>
                      </a:pPr>
                      <a:endParaRPr lang="pt-BR" sz="900" b="0" strike="noStrike" spc="-1" dirty="0">
                        <a:solidFill>
                          <a:srgbClr val="000000"/>
                        </a:solidFill>
                        <a:latin typeface="Arial"/>
                      </a:endParaRPr>
                    </a:p>
                    <a:p>
                      <a:pPr marL="92880" algn="just">
                        <a:lnSpc>
                          <a:spcPct val="100000"/>
                        </a:lnSpc>
                      </a:pPr>
                      <a:r>
                        <a:rPr lang="pt-BR" sz="900" b="1" strike="noStrike" spc="-1" dirty="0">
                          <a:solidFill>
                            <a:srgbClr val="000000"/>
                          </a:solidFill>
                          <a:latin typeface="Calibri"/>
                          <a:ea typeface="DejaVu Sans"/>
                        </a:rPr>
                        <a:t>Meta 2:</a:t>
                      </a:r>
                      <a:r>
                        <a:rPr lang="pt-BR" sz="900" b="0" strike="noStrike" spc="-1" dirty="0">
                          <a:solidFill>
                            <a:srgbClr val="000000"/>
                          </a:solidFill>
                          <a:latin typeface="Calibri"/>
                          <a:ea typeface="DejaVu Sans"/>
                        </a:rPr>
                        <a:t> Manter o baixo percentual do número de entidades que não prestaram contas em relação ao quadrimestre anterior. (No 3Q24, o resultado foi 0%. Nenhuma entidade deixou de prestar contas); </a:t>
                      </a:r>
                      <a:endParaRPr lang="pt-BR" sz="900" b="0" strike="noStrike" spc="-1" dirty="0">
                        <a:solidFill>
                          <a:srgbClr val="000000"/>
                        </a:solidFill>
                        <a:latin typeface="Arial"/>
                      </a:endParaRPr>
                    </a:p>
                    <a:p>
                      <a:pPr marL="92880" algn="just">
                        <a:lnSpc>
                          <a:spcPct val="100000"/>
                        </a:lnSpc>
                      </a:pPr>
                      <a:endParaRPr lang="pt-BR" sz="900" b="0" strike="noStrike" spc="-1" dirty="0">
                        <a:solidFill>
                          <a:srgbClr val="000000"/>
                        </a:solidFill>
                        <a:latin typeface="Arial"/>
                      </a:endParaRPr>
                    </a:p>
                    <a:p>
                      <a:pPr marL="92880" algn="just">
                        <a:lnSpc>
                          <a:spcPct val="100000"/>
                        </a:lnSpc>
                      </a:pPr>
                      <a:r>
                        <a:rPr lang="pt-BR" sz="900" b="1" strike="noStrike" spc="-1" dirty="0">
                          <a:solidFill>
                            <a:srgbClr val="000000"/>
                          </a:solidFill>
                          <a:latin typeface="Calibri"/>
                          <a:ea typeface="DejaVu Sans"/>
                        </a:rPr>
                        <a:t>Meta 3: </a:t>
                      </a:r>
                      <a:r>
                        <a:rPr lang="pt-BR" sz="900" b="0" strike="noStrike" spc="-1" dirty="0">
                          <a:solidFill>
                            <a:srgbClr val="000000"/>
                          </a:solidFill>
                          <a:latin typeface="Calibri"/>
                          <a:ea typeface="DejaVu Sans"/>
                        </a:rPr>
                        <a:t>Manter em 100% as análises das prestações de contas. (No 3Q24, o resultado foi 100%. Todas as contas tiveram parecer favorável).</a:t>
                      </a:r>
                      <a:endParaRPr lang="pt-BR" sz="900" b="0" strike="noStrike" spc="-1" dirty="0">
                        <a:solidFill>
                          <a:srgbClr val="000000"/>
                        </a:solidFill>
                        <a:latin typeface="Arial"/>
                      </a:endParaRPr>
                    </a:p>
                    <a:p>
                      <a:pPr marL="92880" algn="just">
                        <a:lnSpc>
                          <a:spcPct val="100000"/>
                        </a:lnSpc>
                      </a:pPr>
                      <a:endParaRPr lang="pt-BR" sz="9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pPr>
                      <a:r>
                        <a:rPr lang="pt-BR" sz="900" b="1" strike="noStrike" spc="-1" dirty="0">
                          <a:solidFill>
                            <a:srgbClr val="000000"/>
                          </a:solidFill>
                          <a:latin typeface="Calibri"/>
                          <a:ea typeface="DejaVu Sans"/>
                        </a:rPr>
                        <a:t> Resultado do Indicador 1</a:t>
                      </a:r>
                      <a:r>
                        <a:rPr lang="pt-BR" sz="900" b="0" strike="noStrike" spc="-1" dirty="0">
                          <a:solidFill>
                            <a:srgbClr val="000000"/>
                          </a:solidFill>
                          <a:latin typeface="Calibri"/>
                          <a:ea typeface="DejaVu Sans"/>
                        </a:rPr>
                        <a:t>: 0%. Todas as Entidades que prestaram contras foram aprovadas. Foram aprovadas as prestações de contras de 353 entidades. Ainda faltam 30 entidades para apresentarem as suas prestações de conta, contudo o prazo está em curso e só encerrará no próximo quadrimestre. Conta (0/353 = 0). </a:t>
                      </a:r>
                      <a:r>
                        <a:rPr lang="pt-BR" sz="900" b="1" strike="noStrike" spc="-1" dirty="0">
                          <a:solidFill>
                            <a:srgbClr val="000000"/>
                          </a:solidFill>
                          <a:latin typeface="Calibri"/>
                          <a:ea typeface="DejaVu Sans"/>
                        </a:rPr>
                        <a:t>Meta atingida.</a:t>
                      </a:r>
                      <a:endParaRPr lang="pt-BR" sz="900" b="0" strike="noStrike" spc="-1" dirty="0">
                        <a:solidFill>
                          <a:srgbClr val="000000"/>
                        </a:solidFill>
                        <a:latin typeface="Arial"/>
                      </a:endParaRPr>
                    </a:p>
                    <a:p>
                      <a:pPr algn="just">
                        <a:lnSpc>
                          <a:spcPct val="100000"/>
                        </a:lnSpc>
                      </a:pPr>
                      <a:endParaRPr lang="pt-BR" sz="900" b="0" strike="noStrike" spc="-1" dirty="0">
                        <a:solidFill>
                          <a:srgbClr val="000000"/>
                        </a:solidFill>
                        <a:latin typeface="Arial"/>
                      </a:endParaRPr>
                    </a:p>
                    <a:p>
                      <a:pPr algn="just">
                        <a:lnSpc>
                          <a:spcPct val="100000"/>
                        </a:lnSpc>
                      </a:pPr>
                      <a:r>
                        <a:rPr lang="pt-BR" sz="900" b="1" strike="noStrike" spc="-1" dirty="0">
                          <a:solidFill>
                            <a:srgbClr val="000000"/>
                          </a:solidFill>
                          <a:latin typeface="Calibri"/>
                          <a:ea typeface="DejaVu Sans"/>
                        </a:rPr>
                        <a:t> </a:t>
                      </a:r>
                      <a:endParaRPr lang="pt-BR" sz="900" b="0" strike="noStrike" spc="-1" dirty="0">
                        <a:solidFill>
                          <a:srgbClr val="000000"/>
                        </a:solidFill>
                        <a:latin typeface="Arial"/>
                      </a:endParaRPr>
                    </a:p>
                    <a:p>
                      <a:pPr algn="just">
                        <a:lnSpc>
                          <a:spcPct val="100000"/>
                        </a:lnSpc>
                      </a:pPr>
                      <a:r>
                        <a:rPr lang="pt-BR" sz="900" b="1" strike="noStrike" spc="-1" dirty="0">
                          <a:solidFill>
                            <a:srgbClr val="000000"/>
                          </a:solidFill>
                          <a:latin typeface="Calibri"/>
                          <a:ea typeface="DejaVu Sans"/>
                        </a:rPr>
                        <a:t> Resultado Indicador 2</a:t>
                      </a:r>
                      <a:r>
                        <a:rPr lang="pt-BR" sz="900" b="0" strike="noStrike" spc="-1" dirty="0">
                          <a:solidFill>
                            <a:srgbClr val="000000"/>
                          </a:solidFill>
                          <a:latin typeface="Calibri"/>
                          <a:ea typeface="DejaVu Sans"/>
                        </a:rPr>
                        <a:t>: 0%. Nenhuma entidade deixou de prestar conta (o prazo para a apresentação está em curso e só encerrará no próximo quadrimestre). Conta (0/353=0). </a:t>
                      </a:r>
                      <a:r>
                        <a:rPr lang="pt-BR" sz="900" b="1" strike="noStrike" spc="-1" dirty="0">
                          <a:solidFill>
                            <a:srgbClr val="000000"/>
                          </a:solidFill>
                          <a:latin typeface="Calibri"/>
                          <a:ea typeface="DejaVu Sans"/>
                        </a:rPr>
                        <a:t>Meta atingida.</a:t>
                      </a:r>
                      <a:endParaRPr lang="pt-BR" sz="900" b="0" strike="noStrike" spc="-1" dirty="0">
                        <a:solidFill>
                          <a:srgbClr val="000000"/>
                        </a:solidFill>
                        <a:latin typeface="Arial"/>
                      </a:endParaRPr>
                    </a:p>
                    <a:p>
                      <a:pPr algn="just">
                        <a:lnSpc>
                          <a:spcPct val="100000"/>
                        </a:lnSpc>
                      </a:pPr>
                      <a:endParaRPr lang="pt-BR" sz="900" b="0" strike="noStrike" spc="-1" dirty="0">
                        <a:solidFill>
                          <a:srgbClr val="000000"/>
                        </a:solidFill>
                        <a:latin typeface="Arial"/>
                      </a:endParaRPr>
                    </a:p>
                    <a:p>
                      <a:pPr algn="just">
                        <a:lnSpc>
                          <a:spcPct val="100000"/>
                        </a:lnSpc>
                      </a:pPr>
                      <a:r>
                        <a:rPr lang="pt-BR" sz="900" b="1" strike="noStrike" spc="-1" dirty="0">
                          <a:solidFill>
                            <a:srgbClr val="000000"/>
                          </a:solidFill>
                          <a:latin typeface="Calibri"/>
                          <a:ea typeface="DejaVu Sans"/>
                        </a:rPr>
                        <a:t> </a:t>
                      </a:r>
                      <a:endParaRPr lang="pt-BR" sz="900" b="0" strike="noStrike" spc="-1" dirty="0">
                        <a:solidFill>
                          <a:srgbClr val="000000"/>
                        </a:solidFill>
                        <a:latin typeface="Arial"/>
                      </a:endParaRPr>
                    </a:p>
                    <a:p>
                      <a:pPr algn="just">
                        <a:lnSpc>
                          <a:spcPct val="100000"/>
                        </a:lnSpc>
                      </a:pPr>
                      <a:endParaRPr lang="pt-BR" sz="900" b="0" strike="noStrike" spc="-1" dirty="0">
                        <a:solidFill>
                          <a:srgbClr val="000000"/>
                        </a:solidFill>
                        <a:latin typeface="Arial"/>
                      </a:endParaRPr>
                    </a:p>
                    <a:p>
                      <a:pPr algn="just">
                        <a:lnSpc>
                          <a:spcPct val="100000"/>
                        </a:lnSpc>
                      </a:pPr>
                      <a:r>
                        <a:rPr lang="pt-BR" sz="900" b="1" strike="noStrike" spc="-1" dirty="0">
                          <a:solidFill>
                            <a:srgbClr val="000000"/>
                          </a:solidFill>
                          <a:latin typeface="Calibri"/>
                          <a:ea typeface="DejaVu Sans"/>
                        </a:rPr>
                        <a:t> Resultado Indicador 3</a:t>
                      </a:r>
                      <a:r>
                        <a:rPr lang="pt-BR" sz="900" b="0" strike="noStrike" spc="-1" dirty="0">
                          <a:solidFill>
                            <a:srgbClr val="000000"/>
                          </a:solidFill>
                          <a:latin typeface="Calibri"/>
                          <a:ea typeface="DejaVu Sans"/>
                        </a:rPr>
                        <a:t>: 100%. Houve 353 prestações de contras apresentadas e todas foram aprovadas. Ainda faltam 30 entidades para apresentarem as suas prestações de contas, contudo o prazo está em curso e só encerrará no próximo quadrimestre. Assim, até o momento foram 353 pareceres favoráveis. Conta (353/353=1). </a:t>
                      </a:r>
                      <a:r>
                        <a:rPr lang="pt-BR" sz="900" b="1" strike="noStrike" spc="-1" dirty="0">
                          <a:solidFill>
                            <a:srgbClr val="000000"/>
                          </a:solidFill>
                          <a:latin typeface="Calibri"/>
                          <a:ea typeface="DejaVu Sans"/>
                        </a:rPr>
                        <a:t>Meta atingida. </a:t>
                      </a:r>
                      <a:endParaRPr lang="pt-BR" sz="9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 xmlns:a16="http://schemas.microsoft.com/office/drawing/2014/main" val="10002"/>
                  </a:ext>
                </a:extLst>
              </a:tr>
            </a:tbl>
          </a:graphicData>
        </a:graphic>
      </p:graphicFrame>
      <p:sp>
        <p:nvSpPr>
          <p:cNvPr id="90" name="object 6"/>
          <p:cNvSpPr/>
          <p:nvPr/>
        </p:nvSpPr>
        <p:spPr>
          <a:xfrm>
            <a:off x="1392480" y="87120"/>
            <a:ext cx="736128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a:lnSpc>
                <a:spcPct val="100000"/>
              </a:lnSpc>
              <a:spcBef>
                <a:spcPts val="99"/>
              </a:spcBef>
            </a:pPr>
            <a:r>
              <a:rPr lang="pt-BR" sz="1800" b="1" strike="noStrike" spc="-12">
                <a:solidFill>
                  <a:srgbClr val="000000"/>
                </a:solidFill>
                <a:latin typeface="Calibri"/>
                <a:ea typeface="DejaVu Sans"/>
              </a:rPr>
              <a:t>(GGPC/SEDS)</a:t>
            </a:r>
            <a:endParaRPr lang="pt-BR" sz="1800" b="0" strike="noStrike" spc="-1">
              <a:solidFill>
                <a:srgbClr val="000000"/>
              </a:solidFill>
              <a:latin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46805" y="1629613"/>
            <a:ext cx="3758565" cy="560070"/>
          </a:xfrm>
          <a:prstGeom prst="rect">
            <a:avLst/>
          </a:prstGeom>
        </p:spPr>
        <p:txBody>
          <a:bodyPr vert="horz" wrap="square" lIns="0" tIns="13335" rIns="0" bIns="0" rtlCol="0" anchor="t">
            <a:spAutoFit/>
          </a:bodyPr>
          <a:lstStyle/>
          <a:p>
            <a:pPr marL="12700">
              <a:lnSpc>
                <a:spcPct val="100000"/>
              </a:lnSpc>
              <a:spcBef>
                <a:spcPts val="105"/>
              </a:spcBef>
            </a:pPr>
            <a:r>
              <a:rPr lang="pt-BR" sz="3500" b="1" spc="5">
                <a:solidFill>
                  <a:srgbClr val="A4A4A4"/>
                </a:solidFill>
                <a:latin typeface="Arial" panose="020B0604020202020204"/>
                <a:cs typeface="Arial" panose="020B0604020202020204"/>
              </a:rPr>
              <a:t>Gestão</a:t>
            </a:r>
            <a:r>
              <a:rPr lang="pt-BR" sz="3500" b="1" spc="-75" dirty="0">
                <a:solidFill>
                  <a:srgbClr val="A4A4A4"/>
                </a:solidFill>
                <a:latin typeface="Arial" panose="020B0604020202020204"/>
                <a:cs typeface="Arial" panose="020B0604020202020204"/>
              </a:rPr>
              <a:t> </a:t>
            </a:r>
            <a:r>
              <a:rPr lang="pt-BR" sz="3500" b="1">
                <a:solidFill>
                  <a:srgbClr val="A4A4A4"/>
                </a:solidFill>
                <a:latin typeface="Arial" panose="020B0604020202020204"/>
                <a:cs typeface="Arial" panose="020B0604020202020204"/>
              </a:rPr>
              <a:t>de</a:t>
            </a:r>
            <a:r>
              <a:rPr lang="pt-BR" sz="3500" b="1" spc="-40" dirty="0">
                <a:solidFill>
                  <a:srgbClr val="A4A4A4"/>
                </a:solidFill>
                <a:latin typeface="Arial" panose="020B0604020202020204"/>
                <a:cs typeface="Arial" panose="020B0604020202020204"/>
              </a:rPr>
              <a:t> </a:t>
            </a:r>
            <a:r>
              <a:rPr lang="pt-BR" sz="3500" b="1">
                <a:solidFill>
                  <a:srgbClr val="A4A4A4"/>
                </a:solidFill>
                <a:latin typeface="Arial" panose="020B0604020202020204"/>
                <a:cs typeface="Arial" panose="020B0604020202020204"/>
              </a:rPr>
              <a:t>Riscos</a:t>
            </a:r>
            <a:endParaRPr lang="pt-BR" sz="3500">
              <a:latin typeface="Arial" panose="020B0604020202020204"/>
              <a:cs typeface="Arial" panose="020B0604020202020204"/>
            </a:endParaRPr>
          </a:p>
        </p:txBody>
      </p:sp>
      <p:sp>
        <p:nvSpPr>
          <p:cNvPr id="3" name="object 3"/>
          <p:cNvSpPr txBox="1"/>
          <p:nvPr/>
        </p:nvSpPr>
        <p:spPr>
          <a:xfrm>
            <a:off x="2625344" y="2474467"/>
            <a:ext cx="4801870" cy="934871"/>
          </a:xfrm>
          <a:prstGeom prst="rect">
            <a:avLst/>
          </a:prstGeom>
        </p:spPr>
        <p:txBody>
          <a:bodyPr vert="horz" wrap="square" lIns="0" tIns="11430" rIns="0" bIns="0" rtlCol="0" anchor="t">
            <a:spAutoFit/>
          </a:bodyPr>
          <a:lstStyle/>
          <a:p>
            <a:pPr marL="12700" algn="ctr">
              <a:spcBef>
                <a:spcPts val="90"/>
              </a:spcBef>
            </a:pPr>
            <a:r>
              <a:rPr lang="pt-BR" sz="2000" b="1" spc="-10" dirty="0">
                <a:solidFill>
                  <a:srgbClr val="A4A4A4"/>
                </a:solidFill>
                <a:latin typeface="Arial"/>
                <a:cs typeface="Arial MT"/>
              </a:rPr>
              <a:t>Relatório</a:t>
            </a:r>
            <a:r>
              <a:rPr lang="pt-BR" sz="2000" b="1" spc="45" dirty="0">
                <a:solidFill>
                  <a:srgbClr val="A4A4A4"/>
                </a:solidFill>
                <a:latin typeface="Arial"/>
                <a:cs typeface="Arial MT"/>
              </a:rPr>
              <a:t> </a:t>
            </a:r>
            <a:r>
              <a:rPr lang="pt-BR" sz="2000" b="1" spc="-5" dirty="0">
                <a:solidFill>
                  <a:srgbClr val="A4A4A4"/>
                </a:solidFill>
                <a:latin typeface="Arial"/>
                <a:cs typeface="Arial MT"/>
              </a:rPr>
              <a:t>de</a:t>
            </a:r>
            <a:r>
              <a:rPr lang="pt-BR" sz="2000" b="1" dirty="0">
                <a:solidFill>
                  <a:srgbClr val="A4A4A4"/>
                </a:solidFill>
                <a:latin typeface="Arial"/>
                <a:cs typeface="Arial MT"/>
              </a:rPr>
              <a:t> </a:t>
            </a:r>
            <a:r>
              <a:rPr lang="pt-BR" sz="2000" b="1" spc="-5" dirty="0">
                <a:solidFill>
                  <a:srgbClr val="A4A4A4"/>
                </a:solidFill>
                <a:latin typeface="Arial"/>
                <a:cs typeface="Arial MT"/>
              </a:rPr>
              <a:t>Gerenciamento</a:t>
            </a:r>
            <a:r>
              <a:rPr lang="pt-BR" sz="2000" b="1" spc="20" dirty="0">
                <a:solidFill>
                  <a:srgbClr val="A4A4A4"/>
                </a:solidFill>
                <a:latin typeface="Arial"/>
                <a:cs typeface="Arial MT"/>
              </a:rPr>
              <a:t> </a:t>
            </a:r>
            <a:r>
              <a:rPr lang="pt-BR" sz="2000" b="1" spc="-5" dirty="0">
                <a:solidFill>
                  <a:srgbClr val="A4A4A4"/>
                </a:solidFill>
                <a:latin typeface="Arial"/>
                <a:cs typeface="Arial MT"/>
              </a:rPr>
              <a:t>1Q2</a:t>
            </a:r>
            <a:r>
              <a:rPr lang="pt-BR" sz="2000" b="1" spc="-45" dirty="0">
                <a:solidFill>
                  <a:srgbClr val="A4A4A4"/>
                </a:solidFill>
                <a:latin typeface="Arial"/>
                <a:cs typeface="Arial MT"/>
              </a:rPr>
              <a:t>5</a:t>
            </a:r>
            <a:r>
              <a:rPr lang="pt-BR" sz="2000" b="1" spc="-5" dirty="0">
                <a:solidFill>
                  <a:srgbClr val="A4A4A4"/>
                </a:solidFill>
                <a:latin typeface="Arial"/>
                <a:cs typeface="Arial MT"/>
              </a:rPr>
              <a:t> </a:t>
            </a:r>
            <a:r>
              <a:rPr lang="pt-BR" sz="2000" b="1" spc="10" dirty="0">
                <a:solidFill>
                  <a:srgbClr val="A4A4A4"/>
                </a:solidFill>
                <a:latin typeface="Arial"/>
                <a:cs typeface="Arial MT"/>
              </a:rPr>
              <a:t>Superintendência de Gestão Integrada </a:t>
            </a:r>
            <a:r>
              <a:rPr lang="pt-BR" sz="2000" b="1" spc="-15" dirty="0">
                <a:solidFill>
                  <a:srgbClr val="A4A4A4"/>
                </a:solidFill>
                <a:latin typeface="Arial"/>
                <a:cs typeface="Arial MT"/>
              </a:rPr>
              <a:t>SEDS</a:t>
            </a:r>
            <a:endParaRPr lang="pt-BR" sz="2000" b="1" dirty="0">
              <a:latin typeface="Arial"/>
              <a:cs typeface="Arial MT"/>
            </a:endParaRPr>
          </a:p>
        </p:txBody>
      </p:sp>
      <p:pic>
        <p:nvPicPr>
          <p:cNvPr id="7" name="Imagem 6">
            <a:extLst>
              <a:ext uri="{FF2B5EF4-FFF2-40B4-BE49-F238E27FC236}">
                <a16:creationId xmlns:a16="http://schemas.microsoft.com/office/drawing/2014/main" xmlns="" id="{8C6A84E3-1288-25E5-1698-E5D474DA375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128502" y="3870325"/>
            <a:ext cx="3505200" cy="708688"/>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xmlns="" val="281886714"/>
              </p:ext>
            </p:extLst>
          </p:nvPr>
        </p:nvGraphicFramePr>
        <p:xfrm>
          <a:off x="1703916" y="303036"/>
          <a:ext cx="7543440" cy="4828200"/>
        </p:xfrm>
        <a:graphic>
          <a:graphicData uri="http://schemas.openxmlformats.org/drawingml/2006/table">
            <a:tbl>
              <a:tblPr/>
              <a:tblGrid>
                <a:gridCol w="1855097">
                  <a:extLst>
                    <a:ext uri="{9D8B030D-6E8A-4147-A177-3AD203B41FA5}">
                      <a16:colId xmlns:a16="http://schemas.microsoft.com/office/drawing/2014/main" xmlns="" val="20000"/>
                    </a:ext>
                  </a:extLst>
                </a:gridCol>
                <a:gridCol w="1741714">
                  <a:extLst>
                    <a:ext uri="{9D8B030D-6E8A-4147-A177-3AD203B41FA5}">
                      <a16:colId xmlns:a16="http://schemas.microsoft.com/office/drawing/2014/main" xmlns="" val="20001"/>
                    </a:ext>
                  </a:extLst>
                </a:gridCol>
                <a:gridCol w="1001486">
                  <a:extLst>
                    <a:ext uri="{9D8B030D-6E8A-4147-A177-3AD203B41FA5}">
                      <a16:colId xmlns:a16="http://schemas.microsoft.com/office/drawing/2014/main" xmlns="" val="20002"/>
                    </a:ext>
                  </a:extLst>
                </a:gridCol>
                <a:gridCol w="2945143">
                  <a:extLst>
                    <a:ext uri="{9D8B030D-6E8A-4147-A177-3AD203B41FA5}">
                      <a16:colId xmlns:a16="http://schemas.microsoft.com/office/drawing/2014/main" xmlns="" val="20003"/>
                    </a:ext>
                  </a:extLst>
                </a:gridCol>
              </a:tblGrid>
              <a:tr h="408600">
                <a:tc gridSpan="3">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pt-BR" sz="1800" b="1" strike="noStrike" spc="-12" dirty="0">
                          <a:solidFill>
                            <a:schemeClr val="dk1"/>
                          </a:solidFill>
                          <a:latin typeface="+mn-lt"/>
                          <a:ea typeface="DejaVu Sans"/>
                        </a:rPr>
                        <a:t>(</a:t>
                      </a:r>
                      <a:r>
                        <a:rPr lang="pt-BR" sz="1800" b="1" spc="-12" dirty="0">
                          <a:solidFill>
                            <a:schemeClr val="dk1"/>
                          </a:solidFill>
                          <a:latin typeface="+mn-lt"/>
                          <a:ea typeface="DejaVu Sans"/>
                        </a:rPr>
                        <a:t>GGDP/</a:t>
                      </a:r>
                      <a:r>
                        <a:rPr lang="pt-BR" sz="1800" b="1" strike="noStrike" spc="-12" dirty="0">
                          <a:solidFill>
                            <a:schemeClr val="dk1"/>
                          </a:solidFill>
                          <a:latin typeface="+mn-lt"/>
                          <a:ea typeface="DejaVu Sans"/>
                        </a:rPr>
                        <a:t>SEDS)</a:t>
                      </a:r>
                      <a:endParaRPr lang="pt-BR" sz="1800" b="0" strike="noStrike" spc="-1" dirty="0">
                        <a:solidFill>
                          <a:srgbClr val="000000"/>
                        </a:solidFill>
                        <a:latin typeface="Arial"/>
                      </a:endParaRP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12600" algn="ctr" defTabSz="914400" rtl="0" eaLnBrk="1" latinLnBrk="0" hangingPunct="1">
                        <a:lnSpc>
                          <a:spcPct val="100000"/>
                        </a:lnSpc>
                        <a:spcBef>
                          <a:spcPts val="99"/>
                        </a:spcBef>
                      </a:pPr>
                      <a:r>
                        <a:rPr lang="pt-BR" sz="1800" b="1" strike="noStrike" kern="1200" spc="-12" dirty="0">
                          <a:solidFill>
                            <a:schemeClr val="dk1"/>
                          </a:solidFill>
                          <a:latin typeface="Calibri"/>
                          <a:ea typeface="DejaVu Sans"/>
                          <a:cs typeface="+mn-cs"/>
                        </a:rPr>
                        <a:t>1Q25</a:t>
                      </a: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a16="http://schemas.microsoft.com/office/drawing/2014/main" xmlns="" val="10000"/>
                  </a:ext>
                </a:extLst>
              </a:tr>
              <a:tr h="493920">
                <a:tc>
                  <a:txBody>
                    <a:bodyPr/>
                    <a:lstStyle/>
                    <a:p>
                      <a:pPr algn="ctr">
                        <a:lnSpc>
                          <a:spcPct val="100000"/>
                        </a:lnSpc>
                      </a:pPr>
                      <a:endParaRPr lang="pt-BR" sz="1200" b="1" strike="noStrike" spc="-1" dirty="0">
                        <a:solidFill>
                          <a:srgbClr val="000000"/>
                        </a:solidFill>
                        <a:latin typeface="Arial"/>
                      </a:endParaRPr>
                    </a:p>
                    <a:p>
                      <a:pPr algn="ctr">
                        <a:lnSpc>
                          <a:spcPct val="100000"/>
                        </a:lnSpc>
                      </a:pPr>
                      <a:r>
                        <a:rPr lang="pt-BR" sz="1200" b="1" strike="noStrike" spc="-1" dirty="0">
                          <a:solidFill>
                            <a:srgbClr val="000000"/>
                          </a:solidFill>
                          <a:latin typeface="Arial"/>
                        </a:rPr>
                        <a:t>RISCO </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200" b="1" strike="noStrike" spc="-1" dirty="0">
                        <a:solidFill>
                          <a:srgbClr val="000000"/>
                        </a:solidFill>
                        <a:latin typeface="Arial"/>
                      </a:endParaRPr>
                    </a:p>
                    <a:p>
                      <a:pPr algn="ctr">
                        <a:lnSpc>
                          <a:spcPct val="100000"/>
                        </a:lnSpc>
                      </a:pPr>
                      <a:r>
                        <a:rPr lang="pt-BR" sz="1200" b="1" strike="noStrike" spc="-1" dirty="0">
                          <a:solidFill>
                            <a:srgbClr val="000000"/>
                          </a:solidFill>
                          <a:latin typeface="Arial"/>
                        </a:rPr>
                        <a:t>DESCRIÇÃO DO 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200" b="1" strike="noStrike" spc="-1" dirty="0">
                        <a:solidFill>
                          <a:srgbClr val="000000"/>
                        </a:solidFill>
                        <a:latin typeface="Arial"/>
                      </a:endParaRPr>
                    </a:p>
                    <a:p>
                      <a:pPr algn="ctr">
                        <a:lnSpc>
                          <a:spcPct val="100000"/>
                        </a:lnSpc>
                      </a:pPr>
                      <a:r>
                        <a:rPr lang="pt-BR" sz="1200" b="1" strike="noStrike" spc="-1" dirty="0">
                          <a:solidFill>
                            <a:srgbClr val="000000"/>
                          </a:solidFill>
                          <a:latin typeface="Arial"/>
                        </a:rPr>
                        <a:t>META</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200" b="1" strike="noStrike" spc="-1" dirty="0">
                        <a:solidFill>
                          <a:srgbClr val="000000"/>
                        </a:solidFill>
                        <a:latin typeface="Arial"/>
                      </a:endParaRPr>
                    </a:p>
                    <a:p>
                      <a:pPr algn="ctr">
                        <a:lnSpc>
                          <a:spcPct val="100000"/>
                        </a:lnSpc>
                      </a:pPr>
                      <a:r>
                        <a:rPr lang="pt-BR" sz="1200" b="1" strike="noStrike" spc="-1" dirty="0">
                          <a:solidFill>
                            <a:srgbClr val="000000"/>
                          </a:solidFill>
                          <a:latin typeface="Arial"/>
                        </a:rPr>
                        <a:t>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a16="http://schemas.microsoft.com/office/drawing/2014/main" xmlns="" val="10001"/>
                  </a:ext>
                </a:extLst>
              </a:tr>
              <a:tr h="2773440">
                <a:tc>
                  <a:txBody>
                    <a:bodyPr/>
                    <a:lstStyle/>
                    <a:p>
                      <a:pPr marL="92160" algn="just">
                        <a:lnSpc>
                          <a:spcPct val="100000"/>
                        </a:lnSpc>
                        <a:spcBef>
                          <a:spcPts val="709"/>
                        </a:spcBef>
                        <a:tabLst>
                          <a:tab pos="0" algn="l"/>
                        </a:tabLst>
                      </a:pPr>
                      <a:r>
                        <a:rPr lang="pt-BR" sz="1100" b="0" strike="noStrike" spc="-1" dirty="0">
                          <a:solidFill>
                            <a:schemeClr val="dk1"/>
                          </a:solidFill>
                          <a:latin typeface="+mn-lt"/>
                          <a:ea typeface="Microsoft YaHei"/>
                          <a:cs typeface="+mn-cs"/>
                        </a:rPr>
                        <a:t>1) Deixar de realizar descontos salariais de servidores regidos pelo INSS em situações de afastamentos por motivos de saúde.</a:t>
                      </a:r>
                    </a:p>
                    <a:p>
                      <a:pPr marL="92160" algn="just">
                        <a:lnSpc>
                          <a:spcPct val="100000"/>
                        </a:lnSpc>
                        <a:spcBef>
                          <a:spcPts val="709"/>
                        </a:spcBef>
                        <a:tabLst>
                          <a:tab pos="0" algn="l"/>
                        </a:tabLst>
                      </a:pPr>
                      <a:endParaRPr lang="pt-BR" sz="1100" b="0" strike="noStrike" spc="-1" dirty="0">
                        <a:solidFill>
                          <a:schemeClr val="dk1"/>
                        </a:solidFill>
                        <a:latin typeface="+mn-lt"/>
                        <a:ea typeface="Microsoft YaHei"/>
                        <a:cs typeface="+mn-cs"/>
                      </a:endParaRPr>
                    </a:p>
                    <a:p>
                      <a:pPr marL="92160" algn="just">
                        <a:lnSpc>
                          <a:spcPct val="100000"/>
                        </a:lnSpc>
                        <a:spcBef>
                          <a:spcPts val="709"/>
                        </a:spcBef>
                        <a:tabLst>
                          <a:tab pos="0" algn="l"/>
                        </a:tabLst>
                      </a:pPr>
                      <a:endParaRPr lang="pt-BR" sz="1100" b="0" strike="noStrike" spc="-1" dirty="0">
                        <a:solidFill>
                          <a:schemeClr val="dk1"/>
                        </a:solidFill>
                        <a:latin typeface="+mn-lt"/>
                        <a:ea typeface="Microsoft YaHei"/>
                        <a:cs typeface="+mn-cs"/>
                      </a:endParaRPr>
                    </a:p>
                    <a:p>
                      <a:pPr marL="92160" algn="just">
                        <a:lnSpc>
                          <a:spcPct val="100000"/>
                        </a:lnSpc>
                        <a:spcBef>
                          <a:spcPts val="709"/>
                        </a:spcBef>
                        <a:tabLst>
                          <a:tab pos="0" algn="l"/>
                        </a:tabLst>
                      </a:pPr>
                      <a:endParaRPr lang="pt-BR" sz="1100" b="0" strike="noStrike" spc="-1" dirty="0">
                        <a:solidFill>
                          <a:schemeClr val="dk1"/>
                        </a:solidFill>
                        <a:latin typeface="+mn-lt"/>
                        <a:ea typeface="Microsoft YaHei"/>
                        <a:cs typeface="+mn-cs"/>
                      </a:endParaRPr>
                    </a:p>
                    <a:p>
                      <a:pPr marL="92160" algn="just">
                        <a:lnSpc>
                          <a:spcPct val="100000"/>
                        </a:lnSpc>
                        <a:spcBef>
                          <a:spcPts val="709"/>
                        </a:spcBef>
                        <a:tabLst>
                          <a:tab pos="0" algn="l"/>
                        </a:tabLst>
                      </a:pPr>
                      <a:r>
                        <a:rPr lang="pt-BR" sz="1100" b="0" strike="noStrike" spc="-1" dirty="0">
                          <a:solidFill>
                            <a:schemeClr val="dk1"/>
                          </a:solidFill>
                          <a:latin typeface="+mn-lt"/>
                          <a:ea typeface="Microsoft YaHei"/>
                          <a:cs typeface="+mn-cs"/>
                        </a:rPr>
                        <a:t>2) Dispor informações equivocadas ou incompletas em instruções processuais acerca de concessões de direitos e benefícios à servidores.</a:t>
                      </a:r>
                    </a:p>
                    <a:p>
                      <a:pPr marL="320040" indent="-228600">
                        <a:lnSpc>
                          <a:spcPct val="100000"/>
                        </a:lnSpc>
                        <a:tabLst>
                          <a:tab pos="0" algn="l"/>
                        </a:tabLst>
                      </a:pPr>
                      <a:endParaRPr lang="pt-BR" sz="1100" b="0" strike="noStrike" spc="-1" dirty="0">
                        <a:solidFill>
                          <a:srgbClr val="000000"/>
                        </a:solidFill>
                        <a:latin typeface="+mn-lt"/>
                      </a:endParaRPr>
                    </a:p>
                    <a:p>
                      <a:pPr marL="320040" indent="-228600">
                        <a:lnSpc>
                          <a:spcPct val="100000"/>
                        </a:lnSpc>
                        <a:tabLst>
                          <a:tab pos="0" algn="l"/>
                        </a:tabLst>
                      </a:pPr>
                      <a:endParaRPr lang="pt-BR" sz="1100" b="0" strike="noStrike" spc="-1" dirty="0">
                        <a:solidFill>
                          <a:srgbClr val="000000"/>
                        </a:solidFill>
                        <a:latin typeface="+mn-lt"/>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tabLst>
                          <a:tab pos="0" algn="l"/>
                        </a:tabLst>
                      </a:pPr>
                      <a:r>
                        <a:rPr lang="pt-BR" sz="1100" b="1" strike="noStrike" spc="-1" dirty="0">
                          <a:solidFill>
                            <a:schemeClr val="dk1"/>
                          </a:solidFill>
                          <a:latin typeface="+mn-lt"/>
                          <a:ea typeface="Microsoft YaHei"/>
                          <a:cs typeface="+mn-cs"/>
                        </a:rPr>
                        <a:t>Indicador 1</a:t>
                      </a:r>
                      <a:r>
                        <a:rPr lang="pt-BR" sz="1100" b="0" strike="noStrike" spc="-1" dirty="0">
                          <a:solidFill>
                            <a:schemeClr val="dk1"/>
                          </a:solidFill>
                          <a:latin typeface="+mn-lt"/>
                          <a:ea typeface="Microsoft YaHei"/>
                          <a:cs typeface="+mn-cs"/>
                        </a:rPr>
                        <a:t>: Nº de processos de devolução autuados por identificação de falhas nos pagamentos de servidores quando afastados pelo INSS, ao mês/ Nº de afastamentos pelo INSS, tidos no mês de ocorrência da falha) x 100</a:t>
                      </a: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r>
                        <a:rPr lang="pt-BR" sz="1100" b="1" strike="noStrike" spc="-1" dirty="0">
                          <a:solidFill>
                            <a:schemeClr val="dk1"/>
                          </a:solidFill>
                          <a:latin typeface="+mn-lt"/>
                          <a:ea typeface="Microsoft YaHei"/>
                          <a:cs typeface="+mn-cs"/>
                        </a:rPr>
                        <a:t>Indicador 2</a:t>
                      </a:r>
                      <a:r>
                        <a:rPr lang="pt-BR" sz="1100" b="0" strike="noStrike" spc="-1" dirty="0">
                          <a:solidFill>
                            <a:schemeClr val="dk1"/>
                          </a:solidFill>
                          <a:latin typeface="+mn-lt"/>
                          <a:ea typeface="Microsoft YaHei"/>
                          <a:cs typeface="+mn-cs"/>
                        </a:rPr>
                        <a:t>: (Nº de processos que retornam mensalmente por falhas nos históricos funcionais/Nº processos contendo histórico funcionais no mês de ocorrência da falha) X 100</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spcBef>
                          <a:spcPts val="601"/>
                        </a:spcBef>
                        <a:tabLst>
                          <a:tab pos="0" algn="l"/>
                        </a:tabLst>
                      </a:pPr>
                      <a:r>
                        <a:rPr lang="pt-BR" sz="1100" b="1" strike="noStrike" spc="-1" dirty="0">
                          <a:solidFill>
                            <a:schemeClr val="dk1"/>
                          </a:solidFill>
                          <a:latin typeface="+mn-lt"/>
                          <a:ea typeface="Microsoft YaHei"/>
                          <a:cs typeface="+mn-cs"/>
                        </a:rPr>
                        <a:t>Meta 1</a:t>
                      </a:r>
                      <a:r>
                        <a:rPr lang="pt-BR" sz="1100" b="0" strike="noStrike" spc="-1" dirty="0">
                          <a:solidFill>
                            <a:schemeClr val="dk1"/>
                          </a:solidFill>
                          <a:latin typeface="+mn-lt"/>
                          <a:ea typeface="Microsoft YaHei"/>
                          <a:cs typeface="+mn-cs"/>
                        </a:rPr>
                        <a:t> : &lt; = 5%</a:t>
                      </a: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endParaRPr lang="pt-BR" sz="1100" b="0" strike="noStrike" spc="-1" dirty="0">
                        <a:solidFill>
                          <a:schemeClr val="dk1"/>
                        </a:solidFill>
                        <a:latin typeface="+mn-lt"/>
                        <a:ea typeface="Microsoft YaHei"/>
                        <a:cs typeface="+mn-cs"/>
                      </a:endParaRPr>
                    </a:p>
                    <a:p>
                      <a:pPr algn="just">
                        <a:lnSpc>
                          <a:spcPct val="100000"/>
                        </a:lnSpc>
                        <a:tabLst>
                          <a:tab pos="0" algn="l"/>
                        </a:tabLst>
                      </a:pPr>
                      <a:r>
                        <a:rPr lang="pt-BR" sz="1100" b="1" strike="noStrike" spc="-1" dirty="0">
                          <a:solidFill>
                            <a:schemeClr val="dk1"/>
                          </a:solidFill>
                          <a:latin typeface="+mn-lt"/>
                          <a:ea typeface="Microsoft YaHei"/>
                          <a:cs typeface="+mn-cs"/>
                        </a:rPr>
                        <a:t>Meta 2:</a:t>
                      </a:r>
                      <a:r>
                        <a:rPr lang="pt-BR" sz="1100" b="0" strike="noStrike" spc="-1" dirty="0">
                          <a:solidFill>
                            <a:schemeClr val="dk1"/>
                          </a:solidFill>
                          <a:latin typeface="+mn-lt"/>
                          <a:ea typeface="Microsoft YaHei"/>
                          <a:cs typeface="+mn-cs"/>
                        </a:rPr>
                        <a:t> &lt; = 5%</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tabLst>
                          <a:tab pos="0" algn="l"/>
                        </a:tabLst>
                      </a:pPr>
                      <a:r>
                        <a:rPr lang="pt-BR" sz="1100" b="1" strike="noStrike" spc="-1" dirty="0">
                          <a:solidFill>
                            <a:srgbClr val="FF0000"/>
                          </a:solidFill>
                          <a:latin typeface="+mn-lt"/>
                          <a:ea typeface="Microsoft YaHei"/>
                        </a:rPr>
                        <a:t> </a:t>
                      </a:r>
                      <a:r>
                        <a:rPr lang="pt-BR" sz="1100" b="1" strike="noStrike" spc="-1" dirty="0">
                          <a:solidFill>
                            <a:schemeClr val="dk1"/>
                          </a:solidFill>
                          <a:latin typeface="+mn-lt"/>
                          <a:ea typeface="Microsoft YaHei"/>
                        </a:rPr>
                        <a:t> Resultado do indicador 1:</a:t>
                      </a:r>
                      <a:r>
                        <a:rPr lang="pt-BR" sz="1100" b="0" strike="noStrike" spc="-1" dirty="0">
                          <a:solidFill>
                            <a:schemeClr val="dk1"/>
                          </a:solidFill>
                          <a:latin typeface="+mn-lt"/>
                          <a:ea typeface="Microsoft YaHei"/>
                        </a:rPr>
                        <a:t> 100% satisfatório com monitoramento de todos processos de licença médica, de todos os 03 três processos com afastamento pelo INSS, os descontos na folha de pagamento foram lançados corretamente em tempo hábil. </a:t>
                      </a: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r>
                        <a:rPr lang="pt-BR" sz="1100" b="1" strike="noStrike" spc="-1" dirty="0">
                          <a:solidFill>
                            <a:schemeClr val="dk1"/>
                          </a:solidFill>
                          <a:latin typeface="+mn-lt"/>
                          <a:ea typeface="Microsoft YaHei"/>
                        </a:rPr>
                        <a:t>Resultado do indicador 2</a:t>
                      </a:r>
                      <a:r>
                        <a:rPr lang="pt-BR" sz="1100" b="0" strike="noStrike" spc="-1" dirty="0">
                          <a:solidFill>
                            <a:schemeClr val="dk1"/>
                          </a:solidFill>
                          <a:latin typeface="+mn-lt"/>
                          <a:ea typeface="Microsoft YaHei"/>
                        </a:rPr>
                        <a:t>: 100% de 172 processos informados nenhum retornou com diligências e/ou solicitação para complementar informações.</a:t>
                      </a: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r>
                        <a:rPr lang="pt-BR" sz="1100" b="0" strike="noStrike" spc="-1" dirty="0">
                          <a:solidFill>
                            <a:schemeClr val="dk1"/>
                          </a:solidFill>
                          <a:latin typeface="+mn-lt"/>
                          <a:ea typeface="Microsoft YaHei"/>
                        </a:rPr>
                        <a:t>Foram emitidos mais 04 (quatro) manuais de procedimentos pela Rede Central de Pessoas, com informações e fluxo dos processos, manuais estes divulgados por meio de circulares, conforme anexados na linha 56, para todas as unidades administrativas. Além  de 12 (doze) Pílulas do conhecimento.</a:t>
                      </a:r>
                      <a:endParaRPr lang="pt-BR" sz="1100" b="0" strike="noStrike" spc="-1" dirty="0">
                        <a:solidFill>
                          <a:srgbClr val="000000"/>
                        </a:solidFill>
                        <a:latin typeface="+mn-lt"/>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a16="http://schemas.microsoft.com/office/drawing/2014/main" xmlns="" val="10002"/>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xmlns="" val="918929806"/>
              </p:ext>
            </p:extLst>
          </p:nvPr>
        </p:nvGraphicFramePr>
        <p:xfrm>
          <a:off x="1703916" y="303036"/>
          <a:ext cx="7543440" cy="4111193"/>
        </p:xfrm>
        <a:graphic>
          <a:graphicData uri="http://schemas.openxmlformats.org/drawingml/2006/table">
            <a:tbl>
              <a:tblPr/>
              <a:tblGrid>
                <a:gridCol w="1201954">
                  <a:extLst>
                    <a:ext uri="{9D8B030D-6E8A-4147-A177-3AD203B41FA5}">
                      <a16:colId xmlns:a16="http://schemas.microsoft.com/office/drawing/2014/main" xmlns="" val="20000"/>
                    </a:ext>
                  </a:extLst>
                </a:gridCol>
                <a:gridCol w="1589315">
                  <a:extLst>
                    <a:ext uri="{9D8B030D-6E8A-4147-A177-3AD203B41FA5}">
                      <a16:colId xmlns:a16="http://schemas.microsoft.com/office/drawing/2014/main" xmlns="" val="20001"/>
                    </a:ext>
                  </a:extLst>
                </a:gridCol>
                <a:gridCol w="1262742">
                  <a:extLst>
                    <a:ext uri="{9D8B030D-6E8A-4147-A177-3AD203B41FA5}">
                      <a16:colId xmlns:a16="http://schemas.microsoft.com/office/drawing/2014/main" xmlns="" val="20002"/>
                    </a:ext>
                  </a:extLst>
                </a:gridCol>
                <a:gridCol w="3489429">
                  <a:extLst>
                    <a:ext uri="{9D8B030D-6E8A-4147-A177-3AD203B41FA5}">
                      <a16:colId xmlns:a16="http://schemas.microsoft.com/office/drawing/2014/main" xmlns="" val="20003"/>
                    </a:ext>
                  </a:extLst>
                </a:gridCol>
              </a:tblGrid>
              <a:tr h="589593">
                <a:tc gridSpan="3">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pt-BR" sz="1800" b="1" strike="noStrike" spc="-12" dirty="0">
                          <a:solidFill>
                            <a:schemeClr val="dk1"/>
                          </a:solidFill>
                          <a:latin typeface="+mn-lt"/>
                          <a:ea typeface="DejaVu Sans"/>
                        </a:rPr>
                        <a:t>(</a:t>
                      </a:r>
                      <a:r>
                        <a:rPr lang="pt-BR" sz="1800" b="1" spc="-12" dirty="0">
                          <a:solidFill>
                            <a:schemeClr val="dk1"/>
                          </a:solidFill>
                          <a:latin typeface="+mn-lt"/>
                          <a:ea typeface="DejaVu Sans"/>
                        </a:rPr>
                        <a:t>GGDP/</a:t>
                      </a:r>
                      <a:r>
                        <a:rPr lang="pt-BR" sz="1800" b="1" strike="noStrike" spc="-12" dirty="0">
                          <a:solidFill>
                            <a:schemeClr val="dk1"/>
                          </a:solidFill>
                          <a:latin typeface="+mn-lt"/>
                          <a:ea typeface="DejaVu Sans"/>
                        </a:rPr>
                        <a:t>SEDS)</a:t>
                      </a:r>
                      <a:endParaRPr lang="pt-BR" sz="1800" b="0" strike="noStrike" spc="-1" dirty="0">
                        <a:solidFill>
                          <a:srgbClr val="000000"/>
                        </a:solidFill>
                        <a:latin typeface="Arial"/>
                      </a:endParaRP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algn="ctr">
                        <a:lnSpc>
                          <a:spcPct val="100000"/>
                        </a:lnSpc>
                      </a:pPr>
                      <a:r>
                        <a:rPr lang="pt-BR" sz="1800" b="1" strike="noStrike" kern="1200" spc="-12" dirty="0">
                          <a:solidFill>
                            <a:schemeClr val="dk1"/>
                          </a:solidFill>
                          <a:latin typeface="Calibri"/>
                          <a:ea typeface="DejaVu Sans"/>
                          <a:cs typeface="+mn-cs"/>
                        </a:rPr>
                        <a:t>1Q25</a:t>
                      </a: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a16="http://schemas.microsoft.com/office/drawing/2014/main" xmlns="" val="10000"/>
                  </a:ext>
                </a:extLst>
              </a:tr>
              <a:tr h="493920">
                <a:tc>
                  <a:txBody>
                    <a:bodyPr/>
                    <a:lstStyle/>
                    <a:p>
                      <a:pPr marL="0" algn="ctr">
                        <a:lnSpc>
                          <a:spcPct val="100000"/>
                        </a:lnSpc>
                      </a:pPr>
                      <a:r>
                        <a:rPr lang="pt-BR" sz="1200" b="1" strike="noStrike" spc="-1" dirty="0">
                          <a:solidFill>
                            <a:srgbClr val="000000"/>
                          </a:solidFill>
                          <a:latin typeface="Arial"/>
                          <a:ea typeface="+mn-ea"/>
                          <a:cs typeface="+mn-cs"/>
                        </a:rPr>
                        <a:t>RISCO</a:t>
                      </a: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marL="0" algn="ctr">
                        <a:lnSpc>
                          <a:spcPct val="100000"/>
                        </a:lnSpc>
                      </a:pPr>
                      <a:r>
                        <a:rPr lang="pt-BR" sz="1200" b="1" strike="noStrike" spc="-1" dirty="0">
                          <a:solidFill>
                            <a:srgbClr val="000000"/>
                          </a:solidFill>
                          <a:latin typeface="Arial"/>
                          <a:ea typeface="+mn-ea"/>
                          <a:cs typeface="+mn-cs"/>
                        </a:rPr>
                        <a:t>DESCRIÇÃO DO INDICADOR</a:t>
                      </a: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marL="0" algn="ctr">
                        <a:lnSpc>
                          <a:spcPct val="100000"/>
                        </a:lnSpc>
                      </a:pPr>
                      <a:r>
                        <a:rPr lang="pt-BR" sz="1200" b="1" strike="noStrike" spc="-1" dirty="0">
                          <a:solidFill>
                            <a:srgbClr val="000000"/>
                          </a:solidFill>
                          <a:latin typeface="Arial"/>
                          <a:ea typeface="+mn-ea"/>
                          <a:cs typeface="+mn-cs"/>
                        </a:rPr>
                        <a:t>META</a:t>
                      </a: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marL="0" algn="ctr">
                        <a:lnSpc>
                          <a:spcPct val="100000"/>
                        </a:lnSpc>
                      </a:pPr>
                      <a:r>
                        <a:rPr lang="pt-BR" sz="1200" b="1" strike="noStrike" spc="-1" dirty="0">
                          <a:solidFill>
                            <a:srgbClr val="000000"/>
                          </a:solidFill>
                          <a:latin typeface="Arial"/>
                          <a:ea typeface="+mn-ea"/>
                          <a:cs typeface="+mn-cs"/>
                        </a:rPr>
                        <a:t>INDICADOR</a:t>
                      </a: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a16="http://schemas.microsoft.com/office/drawing/2014/main" xmlns="" val="10001"/>
                  </a:ext>
                </a:extLst>
              </a:tr>
              <a:tr h="2773440">
                <a:tc>
                  <a:txBody>
                    <a:bodyPr/>
                    <a:lstStyle/>
                    <a:p>
                      <a:pPr>
                        <a:lnSpc>
                          <a:spcPct val="100000"/>
                        </a:lnSpc>
                        <a:spcBef>
                          <a:spcPts val="45"/>
                        </a:spcBef>
                      </a:pPr>
                      <a:endParaRPr lang="pt-BR" sz="1100" b="0" strike="noStrike" spc="-1" dirty="0">
                        <a:solidFill>
                          <a:srgbClr val="000000"/>
                        </a:solidFill>
                        <a:latin typeface="+mn-lt"/>
                      </a:endParaRPr>
                    </a:p>
                    <a:p>
                      <a:pPr algn="just">
                        <a:lnSpc>
                          <a:spcPct val="100000"/>
                        </a:lnSpc>
                        <a:tabLst>
                          <a:tab pos="0" algn="l"/>
                        </a:tabLst>
                      </a:pPr>
                      <a:r>
                        <a:rPr lang="pt-BR" sz="1100" b="0" strike="noStrike" spc="-1" dirty="0">
                          <a:solidFill>
                            <a:schemeClr val="dk1"/>
                          </a:solidFill>
                          <a:latin typeface="+mn-lt"/>
                          <a:ea typeface="Microsoft YaHei"/>
                        </a:rPr>
                        <a:t>3) Inexistência de ações que visem o bem estar e promoção da saúde do servidor</a:t>
                      </a:r>
                      <a:endParaRPr lang="pt-BR" sz="1100" b="0" strike="noStrike" spc="-1" dirty="0">
                        <a:solidFill>
                          <a:srgbClr val="000000"/>
                        </a:solidFill>
                        <a:latin typeface="+mn-lt"/>
                      </a:endParaRPr>
                    </a:p>
                    <a:p>
                      <a:pPr marL="320040" indent="-228600">
                        <a:lnSpc>
                          <a:spcPct val="100000"/>
                        </a:lnSpc>
                        <a:tabLst>
                          <a:tab pos="0" algn="l"/>
                        </a:tabLst>
                      </a:pPr>
                      <a:endParaRPr lang="pt-BR" sz="1100" b="0" strike="noStrike" spc="-1" dirty="0">
                        <a:solidFill>
                          <a:srgbClr val="000000"/>
                        </a:solidFill>
                        <a:latin typeface="+mn-lt"/>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tabLst>
                          <a:tab pos="0" algn="l"/>
                        </a:tabLst>
                      </a:pPr>
                      <a:r>
                        <a:rPr lang="pt-BR" sz="1100" b="1" strike="noStrike" spc="-1" dirty="0">
                          <a:solidFill>
                            <a:schemeClr val="dk1"/>
                          </a:solidFill>
                          <a:latin typeface="+mn-lt"/>
                          <a:ea typeface="Microsoft YaHei"/>
                        </a:rPr>
                        <a:t>Indicador 1</a:t>
                      </a:r>
                      <a:r>
                        <a:rPr lang="pt-BR" sz="1100" b="0" strike="noStrike" spc="-1" dirty="0">
                          <a:solidFill>
                            <a:schemeClr val="dk1"/>
                          </a:solidFill>
                          <a:latin typeface="+mn-lt"/>
                          <a:ea typeface="Microsoft YaHei"/>
                        </a:rPr>
                        <a:t> – número média de servidores da SEDS X servidores afastados</a:t>
                      </a:r>
                      <a:r>
                        <a:rPr lang="pt-BR" sz="1100" b="0" strike="noStrike" spc="-1" baseline="0" dirty="0">
                          <a:solidFill>
                            <a:schemeClr val="dk1"/>
                          </a:solidFill>
                          <a:latin typeface="+mn-lt"/>
                          <a:ea typeface="Microsoft YaHei"/>
                        </a:rPr>
                        <a:t>  por motivos de licença médica CID “F”.</a:t>
                      </a: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r>
                        <a:rPr lang="pt-BR" sz="1100" b="1" strike="noStrike" spc="-1" dirty="0">
                          <a:solidFill>
                            <a:schemeClr val="dk1"/>
                          </a:solidFill>
                          <a:latin typeface="+mn-lt"/>
                          <a:ea typeface="Microsoft YaHei"/>
                        </a:rPr>
                        <a:t>Indicador 2</a:t>
                      </a:r>
                      <a:endParaRPr lang="pt-BR" sz="1100" b="0" strike="noStrike" spc="-1" dirty="0">
                        <a:solidFill>
                          <a:srgbClr val="000000"/>
                        </a:solidFill>
                        <a:latin typeface="+mn-lt"/>
                      </a:endParaRPr>
                    </a:p>
                    <a:p>
                      <a:pPr algn="just">
                        <a:lnSpc>
                          <a:spcPct val="100000"/>
                        </a:lnSpc>
                        <a:tabLst>
                          <a:tab pos="0" algn="l"/>
                        </a:tabLst>
                      </a:pPr>
                      <a:r>
                        <a:rPr lang="pt-BR" sz="1100" b="0" strike="noStrike" spc="-1" dirty="0">
                          <a:solidFill>
                            <a:schemeClr val="dk1"/>
                          </a:solidFill>
                          <a:latin typeface="+mn-lt"/>
                          <a:ea typeface="Microsoft YaHei"/>
                        </a:rPr>
                        <a:t>Promoção de eventos e palestras que visem o bem estar e promoção da saúde do servidor</a:t>
                      </a:r>
                      <a:endParaRPr lang="pt-BR" sz="1100" b="0" strike="noStrike" spc="-1" dirty="0">
                        <a:solidFill>
                          <a:srgbClr val="000000"/>
                        </a:solidFill>
                        <a:latin typeface="+mn-lt"/>
                      </a:endParaRPr>
                    </a:p>
                    <a:p>
                      <a:pPr marL="92160">
                        <a:lnSpc>
                          <a:spcPct val="100000"/>
                        </a:lnSpc>
                        <a:spcBef>
                          <a:spcPts val="709"/>
                        </a:spcBef>
                      </a:pPr>
                      <a:endParaRPr lang="pt-BR" sz="1100" b="0" strike="noStrike" spc="-1" dirty="0">
                        <a:solidFill>
                          <a:srgbClr val="000000"/>
                        </a:solidFill>
                        <a:latin typeface="+mn-lt"/>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spcBef>
                          <a:spcPts val="601"/>
                        </a:spcBef>
                        <a:tabLst>
                          <a:tab pos="0" algn="l"/>
                        </a:tabLst>
                      </a:pPr>
                      <a:r>
                        <a:rPr lang="pt-BR" sz="1100" b="1" strike="noStrike" spc="-1" dirty="0">
                          <a:solidFill>
                            <a:schemeClr val="dk1"/>
                          </a:solidFill>
                          <a:latin typeface="+mn-lt"/>
                          <a:ea typeface="Microsoft YaHei"/>
                        </a:rPr>
                        <a:t>Meta </a:t>
                      </a:r>
                      <a:r>
                        <a:rPr lang="pt-BR" sz="1100" b="0" strike="noStrike" spc="-1" dirty="0">
                          <a:solidFill>
                            <a:schemeClr val="dk1"/>
                          </a:solidFill>
                          <a:latin typeface="+mn-lt"/>
                          <a:ea typeface="Microsoft YaHei"/>
                        </a:rPr>
                        <a:t>: </a:t>
                      </a:r>
                      <a:r>
                        <a:rPr lang="pt-BR" sz="1100" b="1" strike="noStrike" spc="-1" dirty="0">
                          <a:solidFill>
                            <a:schemeClr val="dk1"/>
                          </a:solidFill>
                          <a:latin typeface="+mn-lt"/>
                          <a:ea typeface="Microsoft YaHei"/>
                        </a:rPr>
                        <a:t>Meta 1:</a:t>
                      </a:r>
                      <a:r>
                        <a:rPr lang="pt-BR" sz="1100" b="0" strike="noStrike" spc="-1" dirty="0">
                          <a:solidFill>
                            <a:schemeClr val="dk1"/>
                          </a:solidFill>
                          <a:latin typeface="+mn-lt"/>
                          <a:ea typeface="Microsoft YaHei"/>
                        </a:rPr>
                        <a:t> &lt; = 15%</a:t>
                      </a: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marL="92880">
                        <a:lnSpc>
                          <a:spcPct val="100000"/>
                        </a:lnSpc>
                        <a:tabLst>
                          <a:tab pos="0" algn="l"/>
                        </a:tabLst>
                      </a:pPr>
                      <a:endParaRPr lang="pt-BR" sz="1100" b="0" strike="noStrike" spc="-1" dirty="0">
                        <a:solidFill>
                          <a:srgbClr val="000000"/>
                        </a:solidFill>
                        <a:latin typeface="+mn-lt"/>
                      </a:endParaRPr>
                    </a:p>
                    <a:p>
                      <a:pPr marL="92880">
                        <a:lnSpc>
                          <a:spcPct val="100000"/>
                        </a:lnSpc>
                        <a:tabLst>
                          <a:tab pos="0" algn="l"/>
                        </a:tabLst>
                      </a:pPr>
                      <a:endParaRPr lang="pt-BR" sz="1100" b="0" strike="noStrike" spc="-1" dirty="0">
                        <a:solidFill>
                          <a:srgbClr val="000000"/>
                        </a:solidFill>
                        <a:latin typeface="+mn-lt"/>
                      </a:endParaRPr>
                    </a:p>
                    <a:p>
                      <a:pPr marL="92880" algn="just">
                        <a:lnSpc>
                          <a:spcPct val="100000"/>
                        </a:lnSpc>
                        <a:spcBef>
                          <a:spcPts val="601"/>
                        </a:spcBef>
                        <a:tabLst>
                          <a:tab pos="0" algn="l"/>
                        </a:tabLst>
                      </a:pPr>
                      <a:r>
                        <a:rPr lang="pt-BR" sz="1100" b="1" strike="noStrike" spc="-1" dirty="0">
                          <a:solidFill>
                            <a:schemeClr val="dk1"/>
                          </a:solidFill>
                          <a:latin typeface="+mn-lt"/>
                          <a:ea typeface="Microsoft YaHei"/>
                        </a:rPr>
                        <a:t>Meta </a:t>
                      </a:r>
                      <a:r>
                        <a:rPr lang="pt-BR" sz="1100" b="0" strike="noStrike" spc="-1" dirty="0">
                          <a:solidFill>
                            <a:schemeClr val="dk1"/>
                          </a:solidFill>
                          <a:latin typeface="+mn-lt"/>
                          <a:ea typeface="Microsoft YaHei"/>
                        </a:rPr>
                        <a:t>: </a:t>
                      </a:r>
                      <a:r>
                        <a:rPr lang="pt-BR" sz="1100" b="1" strike="noStrike" spc="-1" dirty="0">
                          <a:solidFill>
                            <a:schemeClr val="dk1"/>
                          </a:solidFill>
                          <a:latin typeface="+mn-lt"/>
                          <a:ea typeface="Microsoft YaHei"/>
                        </a:rPr>
                        <a:t>Meta 2:</a:t>
                      </a:r>
                      <a:r>
                        <a:rPr lang="pt-BR" sz="1100" b="0" strike="noStrike" spc="-1" dirty="0">
                          <a:solidFill>
                            <a:schemeClr val="dk1"/>
                          </a:solidFill>
                          <a:latin typeface="+mn-lt"/>
                          <a:ea typeface="Microsoft YaHei"/>
                        </a:rPr>
                        <a:t> &lt; = 15%</a:t>
                      </a:r>
                      <a:endParaRPr lang="pt-BR" sz="1100" b="0" strike="noStrike" spc="-1" dirty="0">
                        <a:solidFill>
                          <a:srgbClr val="000000"/>
                        </a:solidFill>
                        <a:latin typeface="+mn-lt"/>
                      </a:endParaRPr>
                    </a:p>
                    <a:p>
                      <a:pPr marL="92880">
                        <a:lnSpc>
                          <a:spcPct val="100000"/>
                        </a:lnSpc>
                      </a:pPr>
                      <a:endParaRPr lang="pt-BR" sz="1100" b="0" strike="noStrike" spc="-1" dirty="0">
                        <a:solidFill>
                          <a:srgbClr val="000000"/>
                        </a:solidFill>
                        <a:latin typeface="+mn-lt"/>
                      </a:endParaRPr>
                    </a:p>
                    <a:p>
                      <a:pPr marL="92880">
                        <a:lnSpc>
                          <a:spcPct val="100000"/>
                        </a:lnSpc>
                      </a:pPr>
                      <a:endParaRPr lang="pt-BR" sz="1100" b="0" strike="noStrike" spc="-1" dirty="0">
                        <a:solidFill>
                          <a:srgbClr val="000000"/>
                        </a:solidFill>
                        <a:latin typeface="+mn-lt"/>
                      </a:endParaRPr>
                    </a:p>
                    <a:p>
                      <a:pPr marL="92160">
                        <a:lnSpc>
                          <a:spcPct val="100000"/>
                        </a:lnSpc>
                        <a:spcBef>
                          <a:spcPts val="709"/>
                        </a:spcBef>
                      </a:pPr>
                      <a:endParaRPr lang="pt-BR" sz="1100" b="0" strike="noStrike" spc="-1" dirty="0">
                        <a:solidFill>
                          <a:srgbClr val="000000"/>
                        </a:solidFill>
                        <a:latin typeface="+mn-lt"/>
                      </a:endParaRPr>
                    </a:p>
                    <a:p>
                      <a:pPr marL="92160">
                        <a:lnSpc>
                          <a:spcPct val="100000"/>
                        </a:lnSpc>
                        <a:spcBef>
                          <a:spcPts val="709"/>
                        </a:spcBef>
                      </a:pPr>
                      <a:endParaRPr lang="pt-BR" sz="1100" b="0" strike="noStrike" spc="-1" dirty="0">
                        <a:solidFill>
                          <a:srgbClr val="000000"/>
                        </a:solidFill>
                        <a:latin typeface="+mn-lt"/>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tabLst>
                          <a:tab pos="0" algn="l"/>
                        </a:tabLst>
                      </a:pPr>
                      <a:r>
                        <a:rPr lang="pt-BR" sz="1100" b="1" strike="noStrike" spc="-1" dirty="0">
                          <a:solidFill>
                            <a:schemeClr val="dk1"/>
                          </a:solidFill>
                          <a:latin typeface="+mn-lt"/>
                          <a:ea typeface="Microsoft YaHei"/>
                        </a:rPr>
                        <a:t>Resultado do indicador 1:</a:t>
                      </a:r>
                      <a:r>
                        <a:rPr lang="pt-BR" sz="1100" b="0" strike="noStrike" spc="-1" dirty="0">
                          <a:solidFill>
                            <a:schemeClr val="dk1"/>
                          </a:solidFill>
                          <a:latin typeface="+mn-lt"/>
                          <a:ea typeface="Microsoft YaHei"/>
                        </a:rPr>
                        <a:t> </a:t>
                      </a:r>
                      <a:endParaRPr lang="pt-BR" sz="1100" b="0" strike="noStrike" spc="-1" dirty="0">
                        <a:solidFill>
                          <a:srgbClr val="000000"/>
                        </a:solidFill>
                        <a:latin typeface="+mn-lt"/>
                      </a:endParaRPr>
                    </a:p>
                    <a:p>
                      <a:pPr algn="just">
                        <a:lnSpc>
                          <a:spcPct val="100000"/>
                        </a:lnSpc>
                        <a:tabLst>
                          <a:tab pos="0" algn="l"/>
                        </a:tabLst>
                      </a:pPr>
                      <a:r>
                        <a:rPr lang="pt-BR" sz="1100" b="0" strike="noStrike" spc="-1" dirty="0">
                          <a:solidFill>
                            <a:schemeClr val="dk1"/>
                          </a:solidFill>
                          <a:latin typeface="+mn-lt"/>
                          <a:ea typeface="Microsoft YaHei"/>
                        </a:rPr>
                        <a:t>Monitoramento dos afastamentos de 16 servidores pelo CID "F" em planilha, anexo na linha 58, processo 202410319002570.</a:t>
                      </a: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endParaRPr lang="pt-BR" sz="1100" b="0" strike="noStrike" spc="-1" dirty="0">
                        <a:solidFill>
                          <a:srgbClr val="000000"/>
                        </a:solidFill>
                        <a:latin typeface="+mn-lt"/>
                      </a:endParaRPr>
                    </a:p>
                    <a:p>
                      <a:pPr algn="just">
                        <a:lnSpc>
                          <a:spcPct val="100000"/>
                        </a:lnSpc>
                        <a:tabLst>
                          <a:tab pos="0" algn="l"/>
                        </a:tabLst>
                      </a:pPr>
                      <a:r>
                        <a:rPr lang="pt-BR" sz="1100" b="1" strike="noStrike" spc="-1" dirty="0">
                          <a:solidFill>
                            <a:schemeClr val="dk1"/>
                          </a:solidFill>
                          <a:latin typeface="+mn-lt"/>
                          <a:ea typeface="Microsoft YaHei"/>
                        </a:rPr>
                        <a:t>Resultado do indicador 2:</a:t>
                      </a:r>
                      <a:endParaRPr lang="pt-BR" sz="1100" b="0" strike="noStrike" spc="-1" dirty="0">
                        <a:solidFill>
                          <a:srgbClr val="000000"/>
                        </a:solidFill>
                        <a:latin typeface="+mn-lt"/>
                      </a:endParaRPr>
                    </a:p>
                    <a:p>
                      <a:pPr algn="just">
                        <a:lnSpc>
                          <a:spcPct val="100000"/>
                        </a:lnSpc>
                        <a:tabLst>
                          <a:tab pos="0" algn="l"/>
                        </a:tabLst>
                      </a:pPr>
                      <a:r>
                        <a:rPr lang="pt-BR" sz="1100" b="0" strike="noStrike" spc="-1" dirty="0">
                          <a:solidFill>
                            <a:schemeClr val="dk1"/>
                          </a:solidFill>
                          <a:latin typeface="+mn-lt"/>
                          <a:ea typeface="Microsoft YaHei"/>
                        </a:rPr>
                        <a:t>Foram realizadas ações de bem estar ao servidor e Implantação do Programa de Acompanhamento Psicológico e Escuta Ativa com a disponibilização de atendimento psicológico individual aos servidores.</a:t>
                      </a:r>
                    </a:p>
                    <a:p>
                      <a:pPr algn="just">
                        <a:lnSpc>
                          <a:spcPct val="100000"/>
                        </a:lnSpc>
                        <a:tabLst>
                          <a:tab pos="0" algn="l"/>
                        </a:tabLst>
                      </a:pPr>
                      <a:endParaRPr lang="pt-BR" sz="1100" b="0" strike="noStrike" spc="-1" dirty="0">
                        <a:solidFill>
                          <a:srgbClr val="000000"/>
                        </a:solidFill>
                        <a:latin typeface="+mn-lt"/>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a16="http://schemas.microsoft.com/office/drawing/2014/main" xmlns="" val="10002"/>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p:cNvGraphicFramePr>
            <a:graphicFrameLocks noGrp="1"/>
          </p:cNvGraphicFramePr>
          <p:nvPr>
            <p:extLst>
              <p:ext uri="{D42A27DB-BD31-4B8C-83A1-F6EECF244321}">
                <p14:modId xmlns:p14="http://schemas.microsoft.com/office/powerpoint/2010/main" xmlns="" val="241694913"/>
              </p:ext>
            </p:extLst>
          </p:nvPr>
        </p:nvGraphicFramePr>
        <p:xfrm>
          <a:off x="1148744" y="368349"/>
          <a:ext cx="8071455" cy="4236307"/>
        </p:xfrm>
        <a:graphic>
          <a:graphicData uri="http://schemas.openxmlformats.org/drawingml/2006/table">
            <a:tbl>
              <a:tblPr/>
              <a:tblGrid>
                <a:gridCol w="2147685">
                  <a:extLst>
                    <a:ext uri="{9D8B030D-6E8A-4147-A177-3AD203B41FA5}">
                      <a16:colId xmlns:a16="http://schemas.microsoft.com/office/drawing/2014/main" xmlns="" val="20000"/>
                    </a:ext>
                  </a:extLst>
                </a:gridCol>
                <a:gridCol w="2039626">
                  <a:extLst>
                    <a:ext uri="{9D8B030D-6E8A-4147-A177-3AD203B41FA5}">
                      <a16:colId xmlns:a16="http://schemas.microsoft.com/office/drawing/2014/main" xmlns="" val="20001"/>
                    </a:ext>
                  </a:extLst>
                </a:gridCol>
                <a:gridCol w="1075631">
                  <a:extLst>
                    <a:ext uri="{9D8B030D-6E8A-4147-A177-3AD203B41FA5}">
                      <a16:colId xmlns:a16="http://schemas.microsoft.com/office/drawing/2014/main" xmlns="" val="20002"/>
                    </a:ext>
                  </a:extLst>
                </a:gridCol>
                <a:gridCol w="2808513">
                  <a:extLst>
                    <a:ext uri="{9D8B030D-6E8A-4147-A177-3AD203B41FA5}">
                      <a16:colId xmlns:a16="http://schemas.microsoft.com/office/drawing/2014/main" xmlns="" val="20003"/>
                    </a:ext>
                  </a:extLst>
                </a:gridCol>
              </a:tblGrid>
              <a:tr h="461153">
                <a:tc gridSpan="3">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pt-BR" sz="1600" b="1" u="none" strike="noStrike" spc="-11" dirty="0">
                          <a:solidFill>
                            <a:srgbClr val="000000"/>
                          </a:solidFill>
                          <a:uFillTx/>
                          <a:latin typeface="+mn-lt"/>
                          <a:ea typeface="DejaVu Sans"/>
                        </a:rPr>
                        <a:t>(CONTABILIDADE / SEDS)</a:t>
                      </a:r>
                      <a:endParaRPr lang="pt-BR" sz="1600" b="0" u="none" strike="noStrike" dirty="0">
                        <a:solidFill>
                          <a:srgbClr val="000000"/>
                        </a:solidFill>
                        <a:uFillTx/>
                        <a:latin typeface="Arial"/>
                      </a:endParaRP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u="none" strike="noStrike">
                        <a:solidFill>
                          <a:srgbClr val="000000"/>
                        </a:solidFill>
                        <a:uFillTx/>
                        <a:latin typeface="Arial"/>
                      </a:endParaRPr>
                    </a:p>
                  </a:txBody>
                  <a:tcPr marL="90000" marR="90000">
                    <a:lnL>
                      <a:noFill/>
                    </a:lnL>
                    <a:lnR>
                      <a:noFill/>
                    </a:lnR>
                    <a:lnT>
                      <a:noFill/>
                    </a:lnT>
                    <a:lnB>
                      <a:noFill/>
                    </a:lnB>
                    <a:solidFill>
                      <a:srgbClr val="729FCF"/>
                    </a:solidFill>
                  </a:tcPr>
                </a:tc>
                <a:tc hMerge="1">
                  <a:txBody>
                    <a:bodyPr/>
                    <a:lstStyle/>
                    <a:p>
                      <a:endParaRPr lang="pt-BR" sz="1800" b="0" u="none" strike="noStrike">
                        <a:solidFill>
                          <a:srgbClr val="000000"/>
                        </a:solidFill>
                        <a:uFillTx/>
                        <a:latin typeface="Arial"/>
                      </a:endParaRPr>
                    </a:p>
                  </a:txBody>
                  <a:tcPr marL="90000" marR="90000">
                    <a:lnL>
                      <a:noFill/>
                    </a:lnL>
                    <a:lnR>
                      <a:noFill/>
                    </a:lnR>
                    <a:lnT>
                      <a:noFill/>
                    </a:lnT>
                    <a:lnB>
                      <a:noFill/>
                    </a:lnB>
                    <a:solidFill>
                      <a:srgbClr val="729FCF"/>
                    </a:solidFill>
                  </a:tcPr>
                </a:tc>
                <a:tc>
                  <a:txBody>
                    <a:bodyPr/>
                    <a:lstStyle/>
                    <a:p>
                      <a:pPr marL="5760" algn="ctr">
                        <a:lnSpc>
                          <a:spcPct val="100000"/>
                        </a:lnSpc>
                        <a:spcBef>
                          <a:spcPts val="740"/>
                        </a:spcBef>
                      </a:pPr>
                      <a:r>
                        <a:rPr lang="pt-BR" sz="1400" b="1" u="none" strike="noStrike" spc="-11" dirty="0">
                          <a:solidFill>
                            <a:srgbClr val="000000"/>
                          </a:solidFill>
                          <a:uFillTx/>
                          <a:latin typeface="Arial MT"/>
                        </a:rPr>
                        <a:t>1Q25</a:t>
                      </a:r>
                      <a:endParaRPr lang="pt-BR" sz="1400" b="0" u="none" strike="noStrike" dirty="0">
                        <a:solidFill>
                          <a:srgbClr val="000000"/>
                        </a:solidFill>
                        <a:uFillTx/>
                        <a:latin typeface="Arial"/>
                      </a:endParaRP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a16="http://schemas.microsoft.com/office/drawing/2014/main" xmlns="" val="10000"/>
                  </a:ext>
                </a:extLst>
              </a:tr>
              <a:tr h="645004">
                <a:tc>
                  <a:txBody>
                    <a:bodyPr/>
                    <a:lstStyle/>
                    <a:p>
                      <a:pPr>
                        <a:lnSpc>
                          <a:spcPct val="100000"/>
                        </a:lnSpc>
                        <a:spcBef>
                          <a:spcPts val="6"/>
                        </a:spcBef>
                      </a:pPr>
                      <a:endParaRPr lang="pt-BR" sz="1100" b="0" u="none" strike="noStrike" dirty="0">
                        <a:solidFill>
                          <a:srgbClr val="000000"/>
                        </a:solidFill>
                        <a:uFillTx/>
                        <a:latin typeface="Arial"/>
                      </a:endParaRPr>
                    </a:p>
                    <a:p>
                      <a:pPr algn="ctr">
                        <a:lnSpc>
                          <a:spcPct val="100000"/>
                        </a:lnSpc>
                      </a:pPr>
                      <a:r>
                        <a:rPr lang="pt-BR" sz="1100" b="1" u="none" strike="noStrike" spc="-6" dirty="0">
                          <a:solidFill>
                            <a:srgbClr val="000000"/>
                          </a:solidFill>
                          <a:uFillTx/>
                          <a:latin typeface="Arial"/>
                        </a:rPr>
                        <a:t>RISCO</a:t>
                      </a:r>
                      <a:endParaRPr lang="pt-BR" sz="1100" b="0" u="none" strike="noStrike" dirty="0">
                        <a:solidFill>
                          <a:srgbClr val="000000"/>
                        </a:solidFill>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u="none" strike="noStrike">
                        <a:solidFill>
                          <a:srgbClr val="000000"/>
                        </a:solidFill>
                        <a:uFillTx/>
                        <a:latin typeface="Arial"/>
                      </a:endParaRPr>
                    </a:p>
                    <a:p>
                      <a:pPr marL="149760">
                        <a:lnSpc>
                          <a:spcPct val="100000"/>
                        </a:lnSpc>
                      </a:pPr>
                      <a:r>
                        <a:rPr lang="pt-BR" sz="1000" b="1" u="none" strike="noStrike" spc="-6">
                          <a:solidFill>
                            <a:srgbClr val="000000"/>
                          </a:solidFill>
                          <a:uFillTx/>
                          <a:latin typeface="Arial"/>
                        </a:rPr>
                        <a:t>DESCRIÇÃO</a:t>
                      </a:r>
                      <a:r>
                        <a:rPr lang="pt-BR" sz="1000" b="1" u="none" strike="noStrike" spc="-51">
                          <a:solidFill>
                            <a:srgbClr val="000000"/>
                          </a:solidFill>
                          <a:uFillTx/>
                          <a:latin typeface="Arial"/>
                        </a:rPr>
                        <a:t> </a:t>
                      </a:r>
                      <a:r>
                        <a:rPr lang="pt-BR" sz="1000" b="1" u="none" strike="noStrike">
                          <a:solidFill>
                            <a:srgbClr val="000000"/>
                          </a:solidFill>
                          <a:uFillTx/>
                          <a:latin typeface="Arial"/>
                        </a:rPr>
                        <a:t>DO</a:t>
                      </a:r>
                      <a:r>
                        <a:rPr lang="pt-BR" sz="1000" b="1" u="none" strike="noStrike" spc="-26">
                          <a:solidFill>
                            <a:srgbClr val="000000"/>
                          </a:solidFill>
                          <a:uFillTx/>
                          <a:latin typeface="Arial"/>
                        </a:rPr>
                        <a:t> </a:t>
                      </a:r>
                      <a:r>
                        <a:rPr lang="pt-BR" sz="1000" b="1" u="none" strike="noStrike" spc="-6">
                          <a:solidFill>
                            <a:srgbClr val="000000"/>
                          </a:solidFill>
                          <a:uFillTx/>
                          <a:latin typeface="Arial"/>
                        </a:rPr>
                        <a:t>INDICADOR</a:t>
                      </a:r>
                      <a:endParaRPr lang="pt-BR" sz="1000" b="0" u="none" strike="noStrike">
                        <a:solidFill>
                          <a:srgbClr val="000000"/>
                        </a:solidFill>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u="none" strike="noStrike">
                        <a:solidFill>
                          <a:srgbClr val="000000"/>
                        </a:solidFill>
                        <a:uFillTx/>
                        <a:latin typeface="Arial"/>
                      </a:endParaRPr>
                    </a:p>
                    <a:p>
                      <a:pPr marL="327600">
                        <a:lnSpc>
                          <a:spcPct val="100000"/>
                        </a:lnSpc>
                      </a:pPr>
                      <a:r>
                        <a:rPr lang="pt-BR" sz="1000" b="1" u="none" strike="noStrike">
                          <a:solidFill>
                            <a:srgbClr val="000000"/>
                          </a:solidFill>
                          <a:uFillTx/>
                          <a:latin typeface="Arial"/>
                        </a:rPr>
                        <a:t>META</a:t>
                      </a:r>
                      <a:endParaRPr lang="pt-BR" sz="1000" b="0" u="none" strike="noStrike">
                        <a:solidFill>
                          <a:srgbClr val="000000"/>
                        </a:solidFill>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nSpc>
                          <a:spcPct val="100000"/>
                        </a:lnSpc>
                        <a:spcBef>
                          <a:spcPts val="11"/>
                        </a:spcBef>
                      </a:pPr>
                      <a:endParaRPr lang="pt-BR" sz="1150" b="0" u="none" strike="noStrike" dirty="0">
                        <a:solidFill>
                          <a:srgbClr val="000000"/>
                        </a:solidFill>
                        <a:uFillTx/>
                        <a:latin typeface="Arial"/>
                      </a:endParaRPr>
                    </a:p>
                    <a:p>
                      <a:pPr marL="2520" algn="ctr">
                        <a:lnSpc>
                          <a:spcPct val="100000"/>
                        </a:lnSpc>
                      </a:pPr>
                      <a:r>
                        <a:rPr lang="pt-BR" sz="1000" b="1" u="none" strike="noStrike" spc="-6" dirty="0">
                          <a:solidFill>
                            <a:srgbClr val="000000"/>
                          </a:solidFill>
                          <a:uFillTx/>
                          <a:latin typeface="Arial"/>
                        </a:rPr>
                        <a:t>INDICADOR</a:t>
                      </a:r>
                      <a:endParaRPr lang="pt-BR" sz="1000" b="0" u="none" strike="noStrike" dirty="0">
                        <a:solidFill>
                          <a:srgbClr val="000000"/>
                        </a:solidFill>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a16="http://schemas.microsoft.com/office/drawing/2014/main" xmlns="" val="10001"/>
                  </a:ext>
                </a:extLst>
              </a:tr>
              <a:tr h="3130150">
                <a:tc>
                  <a:txBody>
                    <a:bodyPr/>
                    <a:lstStyle/>
                    <a:p>
                      <a:pPr algn="just">
                        <a:lnSpc>
                          <a:spcPct val="100000"/>
                        </a:lnSpc>
                        <a:spcBef>
                          <a:spcPts val="45"/>
                        </a:spcBef>
                      </a:pPr>
                      <a:r>
                        <a:rPr lang="pt-BR" sz="1100" b="0" u="none" strike="noStrike" dirty="0">
                          <a:solidFill>
                            <a:srgbClr val="000000"/>
                          </a:solidFill>
                          <a:uFillTx/>
                          <a:latin typeface="+mn-lt"/>
                        </a:rPr>
                        <a:t>Informação incompleta ou divergente pela não integração dos Sistemas Geral de Contabilidade (SCG) e o Sistema de Programação e Execução Orçamentária e Financeira (</a:t>
                      </a:r>
                      <a:r>
                        <a:rPr lang="pt-BR" sz="1100" b="0" u="none" strike="noStrike" dirty="0" err="1">
                          <a:solidFill>
                            <a:srgbClr val="000000"/>
                          </a:solidFill>
                          <a:uFillTx/>
                          <a:latin typeface="+mn-lt"/>
                        </a:rPr>
                        <a:t>Siofnet</a:t>
                      </a:r>
                      <a:r>
                        <a:rPr lang="pt-BR" sz="1100" b="0" u="none" strike="noStrike" dirty="0">
                          <a:solidFill>
                            <a:srgbClr val="000000"/>
                          </a:solidFill>
                          <a:uFillTx/>
                          <a:latin typeface="+mn-lt"/>
                        </a:rPr>
                        <a:t>)</a:t>
                      </a:r>
                    </a:p>
                    <a:p>
                      <a:pPr marL="320040" indent="-228600" algn="just">
                        <a:lnSpc>
                          <a:spcPct val="100000"/>
                        </a:lnSpc>
                        <a:tabLst>
                          <a:tab pos="0" algn="l"/>
                        </a:tabLst>
                      </a:pPr>
                      <a:endParaRPr lang="pt-BR" sz="1100" b="0" u="none" strike="noStrike" dirty="0">
                        <a:solidFill>
                          <a:srgbClr val="000000"/>
                        </a:solidFill>
                        <a:uFillTx/>
                        <a:latin typeface="+mn-lt"/>
                      </a:endParaRPr>
                    </a:p>
                    <a:p>
                      <a:pPr marL="320040" indent="-228600" algn="just">
                        <a:lnSpc>
                          <a:spcPct val="100000"/>
                        </a:lnSpc>
                        <a:tabLst>
                          <a:tab pos="0" algn="l"/>
                        </a:tabLst>
                      </a:pPr>
                      <a:endParaRPr lang="pt-BR" sz="1100" b="0" u="none" strike="noStrike" dirty="0">
                        <a:solidFill>
                          <a:srgbClr val="000000"/>
                        </a:solidFill>
                        <a:uFillTx/>
                        <a:latin typeface="+mn-lt"/>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160" algn="just">
                        <a:lnSpc>
                          <a:spcPct val="100000"/>
                        </a:lnSpc>
                        <a:spcBef>
                          <a:spcPts val="709"/>
                        </a:spcBef>
                      </a:pPr>
                      <a:r>
                        <a:rPr lang="pt-BR" sz="1100" b="0" u="none" strike="noStrike" dirty="0">
                          <a:solidFill>
                            <a:srgbClr val="000000"/>
                          </a:solidFill>
                          <a:uFillTx/>
                          <a:latin typeface="+mn-lt"/>
                        </a:rPr>
                        <a:t>I= (Nº de ordem de pagamento com status "manual"/Nº de contabilização) X 100</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marL="92880" algn="just">
                        <a:lnSpc>
                          <a:spcPct val="100000"/>
                        </a:lnSpc>
                      </a:pPr>
                      <a:r>
                        <a:rPr lang="pt-BR" sz="1100" b="0" u="none" strike="noStrike" dirty="0">
                          <a:solidFill>
                            <a:srgbClr val="000000"/>
                          </a:solidFill>
                          <a:uFillTx/>
                          <a:latin typeface="+mn-lt"/>
                        </a:rPr>
                        <a:t>Reduzir 100%</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spcBef>
                          <a:spcPts val="1191"/>
                        </a:spcBef>
                        <a:spcAft>
                          <a:spcPts val="992"/>
                        </a:spcAft>
                      </a:pPr>
                      <a:r>
                        <a:rPr lang="pt-BR" sz="1100" b="0" u="none" strike="noStrike" dirty="0">
                          <a:solidFill>
                            <a:srgbClr val="000000"/>
                          </a:solidFill>
                          <a:uFillTx/>
                          <a:latin typeface="+mn-lt"/>
                          <a:cs typeface="Arial" pitchFamily="34" charset="0"/>
                        </a:rPr>
                        <a:t>No primeiro quadrimestre a integração ainda não foi efetivada entre os sistemas. Enviamos um comunicado à Central de Atendimento da Contabilidade Geral do Estado, com o objetivo de cobrar a agilização do atendimento da demanda em questão. O serviço manual foi realizado satisfatoriamente nesse primeiro quadrimestre de 2025.</a:t>
                      </a:r>
                    </a:p>
                    <a:p>
                      <a:pPr algn="just">
                        <a:lnSpc>
                          <a:spcPct val="100000"/>
                        </a:lnSpc>
                      </a:pPr>
                      <a:r>
                        <a:rPr lang="pt-BR" sz="1100" b="1" u="none" strike="noStrike" dirty="0">
                          <a:solidFill>
                            <a:srgbClr val="000000"/>
                          </a:solidFill>
                          <a:uFillTx/>
                          <a:latin typeface="+mn-lt"/>
                          <a:ea typeface="Microsoft YaHei"/>
                        </a:rPr>
                        <a:t> </a:t>
                      </a:r>
                      <a:endParaRPr lang="pt-BR" sz="1100" b="0" u="none" strike="noStrike" dirty="0">
                        <a:solidFill>
                          <a:srgbClr val="000000"/>
                        </a:solidFill>
                        <a:uFillTx/>
                        <a:latin typeface="+mn-lt"/>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a16="http://schemas.microsoft.com/office/drawing/2014/main" xmlns="" val="10002"/>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0840" y="198661"/>
            <a:ext cx="9200880" cy="830997"/>
          </a:xfrm>
        </p:spPr>
        <p:txBody>
          <a:bodyPr/>
          <a:lstStyle/>
          <a:p>
            <a:pPr algn="ctr"/>
            <a:r>
              <a:rPr lang="pt-BR" sz="1800" b="1" strike="noStrike" spc="-12" dirty="0">
                <a:solidFill>
                  <a:schemeClr val="dk1"/>
                </a:solidFill>
                <a:latin typeface="Calibri"/>
              </a:rPr>
              <a:t/>
            </a:r>
            <a:br>
              <a:rPr lang="pt-BR" sz="1800" b="1" strike="noStrike" spc="-12" dirty="0">
                <a:solidFill>
                  <a:schemeClr val="dk1"/>
                </a:solidFill>
                <a:latin typeface="Calibri"/>
              </a:rPr>
            </a:br>
            <a:r>
              <a:rPr lang="pt-BR" sz="1800" b="0" strike="noStrike" spc="-1" dirty="0">
                <a:solidFill>
                  <a:srgbClr val="000000"/>
                </a:solidFill>
                <a:latin typeface="Arial"/>
              </a:rPr>
              <a:t/>
            </a:r>
            <a:br>
              <a:rPr lang="pt-BR" sz="1800" b="0" strike="noStrike" spc="-1" dirty="0">
                <a:solidFill>
                  <a:srgbClr val="000000"/>
                </a:solidFill>
                <a:latin typeface="Arial"/>
              </a:rPr>
            </a:br>
            <a:endParaRPr lang="pt-BR" dirty="0"/>
          </a:p>
        </p:txBody>
      </p:sp>
      <p:graphicFrame>
        <p:nvGraphicFramePr>
          <p:cNvPr id="7" name="Tabela 6"/>
          <p:cNvGraphicFramePr>
            <a:graphicFrameLocks noGrp="1"/>
          </p:cNvGraphicFramePr>
          <p:nvPr>
            <p:extLst>
              <p:ext uri="{D42A27DB-BD31-4B8C-83A1-F6EECF244321}">
                <p14:modId xmlns:p14="http://schemas.microsoft.com/office/powerpoint/2010/main" xmlns="" val="3612333871"/>
              </p:ext>
            </p:extLst>
          </p:nvPr>
        </p:nvGraphicFramePr>
        <p:xfrm>
          <a:off x="1110343" y="402770"/>
          <a:ext cx="8131628" cy="4663440"/>
        </p:xfrm>
        <a:graphic>
          <a:graphicData uri="http://schemas.openxmlformats.org/drawingml/2006/table">
            <a:tbl>
              <a:tblPr firstRow="1" bandRow="1">
                <a:tableStyleId>{5940675A-B579-460E-94D1-54222C63F5DA}</a:tableStyleId>
              </a:tblPr>
              <a:tblGrid>
                <a:gridCol w="1784991">
                  <a:extLst>
                    <a:ext uri="{9D8B030D-6E8A-4147-A177-3AD203B41FA5}">
                      <a16:colId xmlns:a16="http://schemas.microsoft.com/office/drawing/2014/main" xmlns="" val="20000"/>
                    </a:ext>
                  </a:extLst>
                </a:gridCol>
                <a:gridCol w="1551305">
                  <a:extLst>
                    <a:ext uri="{9D8B030D-6E8A-4147-A177-3AD203B41FA5}">
                      <a16:colId xmlns:a16="http://schemas.microsoft.com/office/drawing/2014/main" xmlns="" val="20001"/>
                    </a:ext>
                  </a:extLst>
                </a:gridCol>
                <a:gridCol w="1831364">
                  <a:extLst>
                    <a:ext uri="{9D8B030D-6E8A-4147-A177-3AD203B41FA5}">
                      <a16:colId xmlns:a16="http://schemas.microsoft.com/office/drawing/2014/main" xmlns="" val="20002"/>
                    </a:ext>
                  </a:extLst>
                </a:gridCol>
                <a:gridCol w="2963968">
                  <a:extLst>
                    <a:ext uri="{9D8B030D-6E8A-4147-A177-3AD203B41FA5}">
                      <a16:colId xmlns:a16="http://schemas.microsoft.com/office/drawing/2014/main" xmlns="" val="20003"/>
                    </a:ext>
                  </a:extLst>
                </a:gridCol>
              </a:tblGrid>
              <a:tr h="34474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b="1" strike="noStrike" kern="1200" spc="-12" dirty="0">
                          <a:solidFill>
                            <a:schemeClr val="dk1"/>
                          </a:solidFill>
                          <a:latin typeface="+mn-lt"/>
                          <a:ea typeface="DejaVu Sans"/>
                          <a:cs typeface="+mn-cs"/>
                        </a:rPr>
                        <a:t>(GEPO/SEDS)</a:t>
                      </a:r>
                    </a:p>
                  </a:txBody>
                  <a:tcPr/>
                </a:tc>
                <a:tc hMerge="1">
                  <a:txBody>
                    <a:bodyPr/>
                    <a:lstStyle/>
                    <a:p>
                      <a:endParaRPr lang="pt-BR" dirty="0"/>
                    </a:p>
                  </a:txBody>
                  <a:tcPr/>
                </a:tc>
                <a:tc hMerge="1">
                  <a:txBody>
                    <a:bodyPr/>
                    <a:lstStyle/>
                    <a:p>
                      <a:endParaRPr lang="pt-B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b="1" strike="noStrike" kern="1200" spc="-12" dirty="0">
                          <a:solidFill>
                            <a:schemeClr val="dk1"/>
                          </a:solidFill>
                          <a:latin typeface="+mn-lt"/>
                          <a:ea typeface="DejaVu Sans"/>
                          <a:cs typeface="+mn-cs"/>
                        </a:rPr>
                        <a:t>1Q25</a:t>
                      </a:r>
                      <a:endParaRPr lang="pt-BR" dirty="0"/>
                    </a:p>
                  </a:txBody>
                  <a:tcPr/>
                </a:tc>
                <a:extLst>
                  <a:ext uri="{0D108BD9-81ED-4DB2-BD59-A6C34878D82A}">
                    <a16:rowId xmlns:a16="http://schemas.microsoft.com/office/drawing/2014/main" xmlns="" val="10000"/>
                  </a:ext>
                </a:extLst>
              </a:tr>
              <a:tr h="1378996">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pt-BR" sz="1800" b="1" strike="noStrike" spc="-1" dirty="0"/>
                        <a:t>RISCO</a:t>
                      </a:r>
                      <a:endParaRPr lang="pt-BR" sz="1800" b="1" strike="noStrike" spc="-1" dirty="0">
                        <a:solidFill>
                          <a:srgbClr val="000000"/>
                        </a:solidFill>
                        <a:latin typeface="Arial"/>
                      </a:endParaRPr>
                    </a:p>
                    <a:p>
                      <a:endParaRPr lang="pt-BR" b="1" dirty="0"/>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pt-BR" sz="1800" b="1" strike="noStrike" spc="-1" dirty="0"/>
                        <a:t>DESCRIÇÃO DOS</a:t>
                      </a:r>
                      <a:r>
                        <a:rPr lang="pt-BR" sz="1800" b="1" strike="noStrike" spc="-1" baseline="0" dirty="0"/>
                        <a:t> </a:t>
                      </a:r>
                      <a:r>
                        <a:rPr lang="pt-BR" sz="1800" b="1" strike="noStrike" spc="-1" dirty="0"/>
                        <a:t>INDICADORES</a:t>
                      </a:r>
                      <a:endParaRPr lang="pt-BR" sz="1800" b="1" strike="noStrike" spc="-1" dirty="0">
                        <a:solidFill>
                          <a:srgbClr val="000000"/>
                        </a:solidFill>
                        <a:latin typeface="Arial"/>
                      </a:endParaRPr>
                    </a:p>
                    <a:p>
                      <a:endParaRPr lang="pt-BR" b="1" dirty="0"/>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pt-BR" sz="1800" b="1" strike="noStrike" spc="-1" dirty="0"/>
                        <a:t>METAS</a:t>
                      </a:r>
                      <a:endParaRPr lang="pt-BR" sz="1800" b="1" strike="noStrike" spc="-1" dirty="0">
                        <a:solidFill>
                          <a:srgbClr val="000000"/>
                        </a:solidFill>
                        <a:latin typeface="Arial"/>
                      </a:endParaRPr>
                    </a:p>
                    <a:p>
                      <a:endParaRPr lang="pt-BR" b="1" dirty="0"/>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pt-BR" sz="1800" b="1" strike="noStrike" spc="-1" dirty="0"/>
                        <a:t>INDICADOR</a:t>
                      </a:r>
                      <a:endParaRPr lang="pt-BR" sz="1800" b="1" strike="noStrike" spc="-1" dirty="0">
                        <a:solidFill>
                          <a:srgbClr val="000000"/>
                        </a:solidFill>
                        <a:latin typeface="Arial"/>
                      </a:endParaRPr>
                    </a:p>
                    <a:p>
                      <a:endParaRPr lang="pt-BR" b="1" dirty="0"/>
                    </a:p>
                  </a:txBody>
                  <a:tcPr/>
                </a:tc>
                <a:extLst>
                  <a:ext uri="{0D108BD9-81ED-4DB2-BD59-A6C34878D82A}">
                    <a16:rowId xmlns:a16="http://schemas.microsoft.com/office/drawing/2014/main" xmlns="" val="10001"/>
                  </a:ext>
                </a:extLst>
              </a:tr>
              <a:tr h="2761171">
                <a:tc>
                  <a:txBody>
                    <a:bodyPr/>
                    <a:lstStyle/>
                    <a:p>
                      <a:pPr algn="just"/>
                      <a:r>
                        <a:rPr lang="pt-BR" sz="1000" dirty="0">
                          <a:latin typeface="+mn-lt"/>
                        </a:rPr>
                        <a:t>1)</a:t>
                      </a:r>
                      <a:r>
                        <a:rPr lang="pt-BR" sz="1000" baseline="0" dirty="0">
                          <a:latin typeface="+mn-lt"/>
                        </a:rPr>
                        <a:t> </a:t>
                      </a:r>
                      <a:r>
                        <a:rPr lang="pt-BR" sz="1000" b="1" i="0" dirty="0">
                          <a:solidFill>
                            <a:schemeClr val="tx1"/>
                          </a:solidFill>
                          <a:latin typeface="+mn-lt"/>
                          <a:ea typeface="+mn-ea"/>
                          <a:cs typeface="+mn-cs"/>
                        </a:rPr>
                        <a:t>Atraso nas indicações orçamentárias por falta de orçamento da SEDS,</a:t>
                      </a:r>
                      <a:r>
                        <a:rPr lang="pt-BR" sz="1000" b="1" i="0" baseline="0" dirty="0">
                          <a:solidFill>
                            <a:schemeClr val="tx1"/>
                          </a:solidFill>
                          <a:latin typeface="+mn-lt"/>
                          <a:ea typeface="+mn-ea"/>
                          <a:cs typeface="+mn-cs"/>
                        </a:rPr>
                        <a:t> referente às aquisições e contratações.</a:t>
                      </a:r>
                      <a:endParaRPr lang="pt-BR" sz="1000" b="1" i="0" dirty="0">
                        <a:solidFill>
                          <a:schemeClr val="tx1"/>
                        </a:solidFill>
                        <a:latin typeface="+mn-lt"/>
                        <a:ea typeface="+mn-ea"/>
                        <a:cs typeface="+mn-cs"/>
                      </a:endParaRPr>
                    </a:p>
                    <a:p>
                      <a:pPr algn="just"/>
                      <a:endParaRPr lang="pt-BR" sz="1000" b="0" i="0" dirty="0">
                        <a:solidFill>
                          <a:schemeClr val="tx1"/>
                        </a:solidFill>
                        <a:latin typeface="+mn-lt"/>
                        <a:ea typeface="+mn-ea"/>
                        <a:cs typeface="+mn-cs"/>
                      </a:endParaRPr>
                    </a:p>
                    <a:p>
                      <a:pPr algn="just">
                        <a:buFont typeface="Arial" pitchFamily="34" charset="0"/>
                        <a:buChar char="•"/>
                      </a:pPr>
                      <a:r>
                        <a:rPr lang="pt-BR" sz="1000" b="0" i="1" dirty="0">
                          <a:solidFill>
                            <a:schemeClr val="tx1"/>
                          </a:solidFill>
                          <a:latin typeface="+mn-lt"/>
                          <a:ea typeface="+mn-ea"/>
                          <a:cs typeface="+mn-cs"/>
                        </a:rPr>
                        <a:t> Fazer a gestão de Saldo Orçamentário e acompanhamento periódico do orçamento da SEDS.</a:t>
                      </a:r>
                    </a:p>
                    <a:p>
                      <a:pPr algn="just"/>
                      <a:endParaRPr lang="pt-BR" sz="1000" b="0" i="1" dirty="0">
                        <a:solidFill>
                          <a:schemeClr val="tx1"/>
                        </a:solidFill>
                        <a:latin typeface="+mn-lt"/>
                        <a:ea typeface="+mn-ea"/>
                        <a:cs typeface="+mn-cs"/>
                      </a:endParaRPr>
                    </a:p>
                    <a:p>
                      <a:pPr algn="just">
                        <a:buFont typeface="Arial" pitchFamily="34" charset="0"/>
                        <a:buChar char="•"/>
                      </a:pPr>
                      <a:r>
                        <a:rPr lang="pt-BR" sz="1000" b="0" i="1" dirty="0">
                          <a:solidFill>
                            <a:schemeClr val="tx1"/>
                          </a:solidFill>
                          <a:latin typeface="+mn-lt"/>
                          <a:ea typeface="+mn-ea"/>
                          <a:cs typeface="+mn-cs"/>
                        </a:rPr>
                        <a:t> Fazer reuniões com as áreas demandantes para repasse de informações acerca das necessidades atuais e disponibilidade de recursos.</a:t>
                      </a:r>
                      <a:endParaRPr lang="pt-BR" sz="1000" dirty="0"/>
                    </a:p>
                    <a:p>
                      <a:endParaRPr lang="pt-BR" sz="1000" dirty="0"/>
                    </a:p>
                  </a:txBody>
                  <a:tcPr/>
                </a:tc>
                <a:tc>
                  <a:txBody>
                    <a:bodyPr/>
                    <a:lstStyle/>
                    <a:p>
                      <a:pPr algn="just"/>
                      <a:endParaRPr lang="pt-BR" sz="1000" b="1" i="0" dirty="0">
                        <a:solidFill>
                          <a:schemeClr val="tx1"/>
                        </a:solidFill>
                        <a:latin typeface="+mn-lt"/>
                        <a:ea typeface="+mn-ea"/>
                        <a:cs typeface="+mn-cs"/>
                      </a:endParaRPr>
                    </a:p>
                    <a:p>
                      <a:pPr algn="just"/>
                      <a:r>
                        <a:rPr lang="pt-BR" sz="1000" b="1" i="0" dirty="0">
                          <a:solidFill>
                            <a:schemeClr val="tx1"/>
                          </a:solidFill>
                          <a:latin typeface="+mn-lt"/>
                          <a:ea typeface="+mn-ea"/>
                          <a:cs typeface="+mn-cs"/>
                        </a:rPr>
                        <a:t>Indicador 1</a:t>
                      </a:r>
                      <a:r>
                        <a:rPr lang="pt-BR" sz="1000" b="0" i="0" dirty="0">
                          <a:solidFill>
                            <a:schemeClr val="tx1"/>
                          </a:solidFill>
                          <a:latin typeface="+mn-lt"/>
                          <a:ea typeface="+mn-ea"/>
                          <a:cs typeface="+mn-cs"/>
                        </a:rPr>
                        <a:t>:</a:t>
                      </a:r>
                      <a:r>
                        <a:rPr lang="pt-BR" sz="1000" b="0" i="0" baseline="0" dirty="0">
                          <a:solidFill>
                            <a:schemeClr val="tx1"/>
                          </a:solidFill>
                          <a:latin typeface="+mn-lt"/>
                          <a:ea typeface="+mn-ea"/>
                          <a:cs typeface="+mn-cs"/>
                        </a:rPr>
                        <a:t> </a:t>
                      </a:r>
                      <a:r>
                        <a:rPr lang="pt-BR" sz="1000" b="0" i="0" dirty="0">
                          <a:solidFill>
                            <a:schemeClr val="tx1"/>
                          </a:solidFill>
                          <a:latin typeface="+mn-lt"/>
                          <a:ea typeface="+mn-ea"/>
                          <a:cs typeface="+mn-cs"/>
                        </a:rPr>
                        <a:t>Saldo orçamentário disponibilizado / Saldo empenhado; </a:t>
                      </a:r>
                    </a:p>
                    <a:p>
                      <a:pPr algn="just"/>
                      <a:endParaRPr lang="pt-BR" sz="1000" b="0" i="0" dirty="0">
                        <a:solidFill>
                          <a:schemeClr val="tx1"/>
                        </a:solidFill>
                        <a:latin typeface="+mn-lt"/>
                        <a:ea typeface="+mn-ea"/>
                        <a:cs typeface="+mn-cs"/>
                      </a:endParaRPr>
                    </a:p>
                    <a:p>
                      <a:pPr algn="just"/>
                      <a:endParaRPr lang="pt-BR" sz="1000" b="0" i="0" dirty="0">
                        <a:solidFill>
                          <a:schemeClr val="tx1"/>
                        </a:solidFill>
                        <a:latin typeface="+mn-lt"/>
                        <a:ea typeface="+mn-ea"/>
                        <a:cs typeface="+mn-cs"/>
                      </a:endParaRPr>
                    </a:p>
                    <a:p>
                      <a:pPr algn="just"/>
                      <a:r>
                        <a:rPr lang="pt-BR" sz="1000" b="1" i="0" dirty="0">
                          <a:solidFill>
                            <a:schemeClr val="tx1"/>
                          </a:solidFill>
                          <a:latin typeface="+mn-lt"/>
                          <a:ea typeface="+mn-ea"/>
                          <a:cs typeface="+mn-cs"/>
                        </a:rPr>
                        <a:t>Indicador 2:</a:t>
                      </a:r>
                      <a:r>
                        <a:rPr lang="pt-BR" sz="1000" b="0" i="0" dirty="0">
                          <a:solidFill>
                            <a:schemeClr val="tx1"/>
                          </a:solidFill>
                          <a:latin typeface="+mn-lt"/>
                          <a:ea typeface="+mn-ea"/>
                          <a:cs typeface="+mn-cs"/>
                        </a:rPr>
                        <a:t> Saldo empenhado / Saldo liquidado.</a:t>
                      </a:r>
                    </a:p>
                    <a:p>
                      <a:pPr algn="just"/>
                      <a:endParaRPr lang="pt-BR" sz="1000" b="0" i="0" dirty="0">
                        <a:solidFill>
                          <a:schemeClr val="tx1"/>
                        </a:solidFill>
                        <a:latin typeface="+mn-lt"/>
                        <a:ea typeface="+mn-ea"/>
                        <a:cs typeface="+mn-cs"/>
                      </a:endParaRPr>
                    </a:p>
                  </a:txBody>
                  <a:tcPr/>
                </a:tc>
                <a:tc>
                  <a:txBody>
                    <a:bodyPr/>
                    <a:lstStyle/>
                    <a:p>
                      <a:pPr algn="just"/>
                      <a:r>
                        <a:rPr lang="pt-BR" sz="1000" b="1" dirty="0"/>
                        <a:t>Meta</a:t>
                      </a:r>
                      <a:r>
                        <a:rPr lang="pt-BR" sz="1000" b="1" baseline="0" dirty="0"/>
                        <a:t> </a:t>
                      </a:r>
                      <a:r>
                        <a:rPr lang="pt-BR" sz="1000" b="1" dirty="0"/>
                        <a:t>1: </a:t>
                      </a:r>
                      <a:r>
                        <a:rPr lang="pt-BR" sz="1000" b="0" dirty="0"/>
                        <a:t>Evitar</a:t>
                      </a:r>
                      <a:r>
                        <a:rPr lang="pt-BR" sz="1000" b="0" baseline="0" dirty="0"/>
                        <a:t> que ocorra atraso nos pagamentos;</a:t>
                      </a:r>
                    </a:p>
                    <a:p>
                      <a:pPr algn="just"/>
                      <a:endParaRPr lang="pt-BR" sz="1000" b="0" baseline="0" dirty="0"/>
                    </a:p>
                    <a:p>
                      <a:pPr algn="just"/>
                      <a:r>
                        <a:rPr lang="pt-BR" sz="1000" b="1" baseline="0" dirty="0"/>
                        <a:t>Meta 2:</a:t>
                      </a:r>
                      <a:r>
                        <a:rPr lang="pt-BR" sz="1000" b="0" baseline="0" dirty="0"/>
                        <a:t> Evitar o atraso nos procedimentos de aquisições / contratações e </a:t>
                      </a:r>
                      <a:r>
                        <a:rPr lang="pt-BR" sz="1000" dirty="0">
                          <a:solidFill>
                            <a:schemeClr val="tx1"/>
                          </a:solidFill>
                          <a:latin typeface="+mn-lt"/>
                          <a:ea typeface="+mn-ea"/>
                          <a:cs typeface="+mn-cs"/>
                        </a:rPr>
                        <a:t>a suspensão dos contratos relativos às entregas dos programas da SEDS. </a:t>
                      </a:r>
                      <a:endParaRPr lang="pt-BR" sz="1000" b="0" baseline="0" dirty="0"/>
                    </a:p>
                  </a:txBody>
                  <a:tcPr/>
                </a:tc>
                <a:tc>
                  <a:txBody>
                    <a:bodyPr/>
                    <a:lstStyle/>
                    <a:p>
                      <a:pPr indent="0" algn="just">
                        <a:lnSpc>
                          <a:spcPct val="100000"/>
                        </a:lnSpc>
                      </a:pPr>
                      <a:r>
                        <a:rPr lang="pt-BR" sz="1000" b="1" dirty="0"/>
                        <a:t>Resultados dos indicadores:</a:t>
                      </a:r>
                    </a:p>
                    <a:p>
                      <a:pPr indent="0" algn="just">
                        <a:lnSpc>
                          <a:spcPct val="100000"/>
                        </a:lnSpc>
                      </a:pPr>
                      <a:endParaRPr lang="pt-BR" sz="1000" dirty="0"/>
                    </a:p>
                    <a:p>
                      <a:pPr indent="0" algn="just">
                        <a:lnSpc>
                          <a:spcPct val="100000"/>
                        </a:lnSpc>
                      </a:pPr>
                      <a:r>
                        <a:rPr lang="pt-BR" sz="1000" b="0" i="0" baseline="0" dirty="0">
                          <a:solidFill>
                            <a:schemeClr val="tx1"/>
                          </a:solidFill>
                          <a:latin typeface="+mn-lt"/>
                          <a:ea typeface="+mn-ea"/>
                          <a:cs typeface="+mn-cs"/>
                        </a:rPr>
                        <a:t>Atualmente, </a:t>
                      </a:r>
                      <a:r>
                        <a:rPr lang="pt-BR" sz="1000" b="0" i="0" dirty="0">
                          <a:solidFill>
                            <a:schemeClr val="tx1"/>
                          </a:solidFill>
                          <a:latin typeface="+mn-lt"/>
                          <a:ea typeface="+mn-ea"/>
                          <a:cs typeface="+mn-cs"/>
                        </a:rPr>
                        <a:t>as indicações referentes às contrações e prorrogações contratuais da SEDS estão sendo realizadas relativamente dentro do esperado tendo em vista que as liberações das suplementações realizadas dentro dos últimos 4 (meses) foram suficientes para atender as demandas.</a:t>
                      </a:r>
                      <a:endParaRPr lang="pt-BR" sz="1000" b="0" i="0" baseline="0" dirty="0">
                        <a:solidFill>
                          <a:schemeClr val="tx1"/>
                        </a:solidFill>
                        <a:latin typeface="+mn-lt"/>
                        <a:ea typeface="+mn-ea"/>
                        <a:cs typeface="+mn-cs"/>
                      </a:endParaRPr>
                    </a:p>
                    <a:p>
                      <a:pPr indent="0" algn="just">
                        <a:lnSpc>
                          <a:spcPct val="100000"/>
                        </a:lnSpc>
                      </a:pPr>
                      <a:endParaRPr lang="pt-BR" sz="1000" b="0" i="0" baseline="0" dirty="0">
                        <a:solidFill>
                          <a:schemeClr val="tx1"/>
                        </a:solidFill>
                        <a:latin typeface="+mn-lt"/>
                        <a:ea typeface="+mn-ea"/>
                        <a:cs typeface="+mn-cs"/>
                      </a:endParaRPr>
                    </a:p>
                    <a:p>
                      <a:pPr marL="0" marR="0" indent="0" algn="just" defTabSz="914400" eaLnBrk="1" fontAlgn="auto" latinLnBrk="0" hangingPunct="1">
                        <a:lnSpc>
                          <a:spcPct val="100000"/>
                        </a:lnSpc>
                        <a:spcBef>
                          <a:spcPts val="0"/>
                        </a:spcBef>
                        <a:spcAft>
                          <a:spcPts val="0"/>
                        </a:spcAft>
                        <a:buClrTx/>
                        <a:buSzTx/>
                        <a:buFontTx/>
                        <a:buNone/>
                        <a:tabLst/>
                        <a:defRPr/>
                      </a:pPr>
                      <a:r>
                        <a:rPr lang="pt-BR" sz="1000" b="0" i="0" dirty="0">
                          <a:solidFill>
                            <a:schemeClr val="tx1"/>
                          </a:solidFill>
                          <a:latin typeface="+mn-lt"/>
                          <a:ea typeface="+mn-ea"/>
                          <a:cs typeface="+mn-cs"/>
                        </a:rPr>
                        <a:t>Indicador:</a:t>
                      </a:r>
                      <a:r>
                        <a:rPr lang="pt-BR" sz="1000" b="0" i="0" baseline="0" dirty="0">
                          <a:solidFill>
                            <a:schemeClr val="tx1"/>
                          </a:solidFill>
                          <a:latin typeface="+mn-lt"/>
                          <a:ea typeface="+mn-ea"/>
                          <a:cs typeface="+mn-cs"/>
                        </a:rPr>
                        <a:t> </a:t>
                      </a:r>
                      <a:r>
                        <a:rPr lang="pt-BR" sz="1000" b="0" i="0" dirty="0">
                          <a:solidFill>
                            <a:schemeClr val="tx1"/>
                          </a:solidFill>
                          <a:latin typeface="+mn-lt"/>
                          <a:ea typeface="+mn-ea"/>
                          <a:cs typeface="+mn-cs"/>
                        </a:rPr>
                        <a:t>De janeiro a abril de 2025, o indicador geral das execuções orçamentárias das unidades orçamentárias 3001 /3051 /3052 / 3055, apresentou uma média da execução total com variação de 69%, próximo da meta inicial proposta, qual seja de 80%.</a:t>
                      </a:r>
                      <a:endParaRPr lang="pt-BR" sz="1000" b="0" i="0" baseline="0" dirty="0">
                        <a:solidFill>
                          <a:schemeClr val="tx1"/>
                        </a:solidFill>
                        <a:latin typeface="+mn-lt"/>
                        <a:ea typeface="+mn-ea"/>
                        <a:cs typeface="+mn-cs"/>
                      </a:endParaRPr>
                    </a:p>
                    <a:p>
                      <a:endParaRPr lang="pt-BR" sz="1000" b="0" i="0" baseline="0" dirty="0">
                        <a:solidFill>
                          <a:schemeClr val="tx1"/>
                        </a:solidFill>
                        <a:latin typeface="+mn-lt"/>
                        <a:ea typeface="+mn-ea"/>
                        <a:cs typeface="+mn-cs"/>
                      </a:endParaRPr>
                    </a:p>
                  </a:txBody>
                  <a:tcPr/>
                </a:tc>
                <a:extLst>
                  <a:ext uri="{0D108BD9-81ED-4DB2-BD59-A6C34878D82A}">
                    <a16:rowId xmlns:a16="http://schemas.microsoft.com/office/drawing/2014/main" xmlns="" val="10002"/>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E68225-9DDF-5EB1-42C5-FBCBA31C3DB2}"/>
            </a:ext>
          </a:extLst>
        </p:cNvPr>
        <p:cNvGrpSpPr/>
        <p:nvPr/>
      </p:nvGrpSpPr>
      <p:grpSpPr>
        <a:xfrm>
          <a:off x="0" y="0"/>
          <a:ext cx="0" cy="0"/>
          <a:chOff x="0" y="0"/>
          <a:chExt cx="0" cy="0"/>
        </a:xfrm>
      </p:grpSpPr>
      <p:sp>
        <p:nvSpPr>
          <p:cNvPr id="44" name="object 5">
            <a:extLst>
              <a:ext uri="{FF2B5EF4-FFF2-40B4-BE49-F238E27FC236}">
                <a16:creationId xmlns:a16="http://schemas.microsoft.com/office/drawing/2014/main" xmlns="" id="{C6B32777-57DC-6A78-E3A0-6D6C0DE62E69}"/>
              </a:ext>
            </a:extLst>
          </p:cNvPr>
          <p:cNvSpPr/>
          <p:nvPr/>
        </p:nvSpPr>
        <p:spPr>
          <a:xfrm>
            <a:off x="3483000" y="3820680"/>
            <a:ext cx="36000" cy="142920"/>
          </a:xfrm>
          <a:custGeom>
            <a:avLst/>
            <a:gdLst>
              <a:gd name="textAreaLeft" fmla="*/ 0 w 36000"/>
              <a:gd name="textAreaRight" fmla="*/ 36720 w 36000"/>
              <a:gd name="textAreaTop" fmla="*/ 0 h 142920"/>
              <a:gd name="textAreaBottom" fmla="*/ 143640 h 14292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pt-BR" sz="1800" b="0" strike="noStrike" spc="-1">
              <a:solidFill>
                <a:schemeClr val="dk1"/>
              </a:solidFill>
              <a:latin typeface="Calibri"/>
            </a:endParaRPr>
          </a:p>
        </p:txBody>
      </p:sp>
      <p:graphicFrame>
        <p:nvGraphicFramePr>
          <p:cNvPr id="3" name="Tabela 2">
            <a:extLst>
              <a:ext uri="{FF2B5EF4-FFF2-40B4-BE49-F238E27FC236}">
                <a16:creationId xmlns:a16="http://schemas.microsoft.com/office/drawing/2014/main" xmlns="" id="{03D09352-943A-A340-0500-344682E4CFB5}"/>
              </a:ext>
            </a:extLst>
          </p:cNvPr>
          <p:cNvGraphicFramePr>
            <a:graphicFrameLocks noGrp="1"/>
          </p:cNvGraphicFramePr>
          <p:nvPr>
            <p:extLst>
              <p:ext uri="{D42A27DB-BD31-4B8C-83A1-F6EECF244321}">
                <p14:modId xmlns:p14="http://schemas.microsoft.com/office/powerpoint/2010/main" xmlns="" val="582109410"/>
              </p:ext>
            </p:extLst>
          </p:nvPr>
        </p:nvGraphicFramePr>
        <p:xfrm>
          <a:off x="834815" y="774925"/>
          <a:ext cx="8784720" cy="3600000"/>
        </p:xfrm>
        <a:graphic>
          <a:graphicData uri="http://schemas.openxmlformats.org/drawingml/2006/table">
            <a:tbl>
              <a:tblPr/>
              <a:tblGrid>
                <a:gridCol w="2749043">
                  <a:extLst>
                    <a:ext uri="{9D8B030D-6E8A-4147-A177-3AD203B41FA5}">
                      <a16:colId xmlns:a16="http://schemas.microsoft.com/office/drawing/2014/main" xmlns="" val="20000"/>
                    </a:ext>
                  </a:extLst>
                </a:gridCol>
                <a:gridCol w="6035677">
                  <a:extLst>
                    <a:ext uri="{9D8B030D-6E8A-4147-A177-3AD203B41FA5}">
                      <a16:colId xmlns:a16="http://schemas.microsoft.com/office/drawing/2014/main" xmlns="" val="20001"/>
                    </a:ext>
                  </a:extLst>
                </a:gridCol>
              </a:tblGrid>
              <a:tr h="350457">
                <a:tc gridSpan="2">
                  <a:txBody>
                    <a:bodyPr/>
                    <a:lstStyle/>
                    <a:p>
                      <a:pPr marL="5760" marR="0" indent="0" algn="ctr" defTabSz="914400" eaLnBrk="1" fontAlgn="auto" latinLnBrk="0" hangingPunct="1">
                        <a:lnSpc>
                          <a:spcPct val="100000"/>
                        </a:lnSpc>
                        <a:spcBef>
                          <a:spcPts val="740"/>
                        </a:spcBef>
                        <a:spcAft>
                          <a:spcPts val="0"/>
                        </a:spcAft>
                        <a:buClrTx/>
                        <a:buSzTx/>
                        <a:buFontTx/>
                        <a:buNone/>
                        <a:tabLst/>
                        <a:defRPr/>
                      </a:pPr>
                      <a:r>
                        <a:rPr lang="pt-BR" sz="1400" b="1" strike="noStrike" spc="-12" dirty="0">
                          <a:solidFill>
                            <a:schemeClr val="dk1"/>
                          </a:solidFill>
                          <a:latin typeface="Arial MT"/>
                          <a:ea typeface="+mn-ea"/>
                          <a:cs typeface="+mn-cs"/>
                        </a:rPr>
                        <a:t>PROPOSTA DE NOVOS RISCOS SGI</a:t>
                      </a: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xmlns="" val="10000"/>
                  </a:ext>
                </a:extLst>
              </a:tr>
              <a:tr h="315411">
                <a:tc>
                  <a:txBody>
                    <a:bodyPr/>
                    <a:lstStyle/>
                    <a:p>
                      <a:pPr algn="ctr">
                        <a:lnSpc>
                          <a:spcPct val="100000"/>
                        </a:lnSpc>
                      </a:pPr>
                      <a:r>
                        <a:rPr lang="pt-BR" sz="1200" b="1" strike="noStrike" spc="-7" dirty="0">
                          <a:solidFill>
                            <a:schemeClr val="dk1"/>
                          </a:solidFill>
                          <a:latin typeface="Arial"/>
                        </a:rPr>
                        <a:t>RISCO</a:t>
                      </a:r>
                      <a:endParaRPr lang="pt-BR" sz="1200" b="1" strike="noStrike" spc="-1" dirty="0">
                        <a:solidFill>
                          <a:srgbClr val="000000"/>
                        </a:solidFill>
                        <a:latin typeface="Arial"/>
                      </a:endParaRP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marL="149760" algn="ctr">
                        <a:lnSpc>
                          <a:spcPct val="100000"/>
                        </a:lnSpc>
                      </a:pPr>
                      <a:r>
                        <a:rPr lang="pt-BR" sz="1200" b="1" strike="noStrike" spc="-1" dirty="0">
                          <a:solidFill>
                            <a:srgbClr val="000000"/>
                          </a:solidFill>
                          <a:latin typeface="Arial"/>
                        </a:rPr>
                        <a:t>OBJETIVO</a:t>
                      </a:r>
                    </a:p>
                  </a:txBody>
                  <a:tcPr anchor="ct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extLst>
                  <a:ext uri="{0D108BD9-81ED-4DB2-BD59-A6C34878D82A}">
                    <a16:rowId xmlns:a16="http://schemas.microsoft.com/office/drawing/2014/main" xmlns="" val="10001"/>
                  </a:ext>
                </a:extLst>
              </a:tr>
              <a:tr h="746296">
                <a:tc>
                  <a:txBody>
                    <a:bodyPr/>
                    <a:lstStyle/>
                    <a:p>
                      <a:pPr>
                        <a:lnSpc>
                          <a:spcPct val="100000"/>
                        </a:lnSpc>
                        <a:spcBef>
                          <a:spcPts val="283"/>
                        </a:spcBef>
                      </a:pPr>
                      <a:r>
                        <a:rPr lang="pt-BR" sz="1100" b="0" strike="noStrike" spc="-1" dirty="0">
                          <a:solidFill>
                            <a:schemeClr val="dk1"/>
                          </a:solidFill>
                          <a:latin typeface="Calibri"/>
                        </a:rPr>
                        <a:t>Inobservância da Lei nº 14.133/2021 (Nova lei de licitações);</a:t>
                      </a:r>
                    </a:p>
                  </a:txBody>
                  <a:tcPr anchor="ctr">
                    <a:lnL w="9360">
                      <a:solidFill>
                        <a:srgbClr val="9E9E9E"/>
                      </a:solidFill>
                      <a:prstDash val="solid"/>
                    </a:lnL>
                    <a:lnR w="9360">
                      <a:solidFill>
                        <a:srgbClr val="9E9E9E"/>
                      </a:solidFill>
                      <a:prstDash val="solid"/>
                    </a:lnR>
                    <a:lnT w="9360">
                      <a:solidFill>
                        <a:srgbClr val="9E9E9E"/>
                      </a:solidFill>
                      <a:prstDash val="solid"/>
                    </a:lnT>
                    <a:lnB w="9360" cap="flat" cmpd="sng" algn="ctr">
                      <a:solidFill>
                        <a:srgbClr val="9E9E9E"/>
                      </a:solidFill>
                      <a:prstDash val="solid"/>
                      <a:round/>
                      <a:headEnd type="none" w="med" len="med"/>
                      <a:tailEnd type="none" w="med" len="med"/>
                    </a:lnB>
                    <a:noFill/>
                  </a:tcPr>
                </a:tc>
                <a:tc>
                  <a:txBody>
                    <a:bodyPr/>
                    <a:lstStyle/>
                    <a:p>
                      <a:pPr marL="92160" algn="just">
                        <a:lnSpc>
                          <a:spcPct val="100000"/>
                        </a:lnSpc>
                        <a:spcBef>
                          <a:spcPts val="1191"/>
                        </a:spcBef>
                        <a:spcAft>
                          <a:spcPts val="992"/>
                        </a:spcAft>
                      </a:pPr>
                      <a:r>
                        <a:rPr lang="pt-BR" sz="1100" b="0" strike="noStrike" spc="-1" dirty="0">
                          <a:solidFill>
                            <a:srgbClr val="000000"/>
                          </a:solidFill>
                          <a:latin typeface="+mn-lt"/>
                        </a:rPr>
                        <a:t>Assegurar que todos os processos licitatórios e contratuais estejam em conformidade com os dispositivos legais vigentes, garantindo segurança jurídica, eficiência e integridade nas contratações públicas.</a:t>
                      </a:r>
                    </a:p>
                  </a:txBody>
                  <a:tcPr anchor="ctr">
                    <a:lnL w="9360">
                      <a:solidFill>
                        <a:srgbClr val="9E9E9E"/>
                      </a:solidFill>
                      <a:prstDash val="solid"/>
                    </a:lnL>
                    <a:lnR w="9360">
                      <a:solidFill>
                        <a:srgbClr val="9E9E9E"/>
                      </a:solidFill>
                      <a:prstDash val="solid"/>
                    </a:lnR>
                    <a:lnT w="9360">
                      <a:solidFill>
                        <a:srgbClr val="9E9E9E"/>
                      </a:solidFill>
                      <a:prstDash val="solid"/>
                    </a:lnT>
                    <a:lnB w="9360" cap="flat" cmpd="sng" algn="ctr">
                      <a:solidFill>
                        <a:srgbClr val="9E9E9E"/>
                      </a:solidFill>
                      <a:prstDash val="solid"/>
                      <a:round/>
                      <a:headEnd type="none" w="med" len="med"/>
                      <a:tailEnd type="none" w="med" len="med"/>
                    </a:lnB>
                    <a:noFill/>
                  </a:tcPr>
                </a:tc>
                <a:extLst>
                  <a:ext uri="{0D108BD9-81ED-4DB2-BD59-A6C34878D82A}">
                    <a16:rowId xmlns:a16="http://schemas.microsoft.com/office/drawing/2014/main" xmlns="" val="10002"/>
                  </a:ext>
                </a:extLst>
              </a:tr>
              <a:tr h="1093918">
                <a:tc>
                  <a:txBody>
                    <a:bodyPr/>
                    <a:lstStyle/>
                    <a:p>
                      <a:pPr marL="0" marR="0" lvl="0" indent="0" algn="just" defTabSz="914400" eaLnBrk="1" fontAlgn="auto" latinLnBrk="0" hangingPunct="1">
                        <a:lnSpc>
                          <a:spcPct val="100000"/>
                        </a:lnSpc>
                        <a:spcBef>
                          <a:spcPts val="0"/>
                        </a:spcBef>
                        <a:spcAft>
                          <a:spcPts val="0"/>
                        </a:spcAft>
                        <a:buClrTx/>
                        <a:buSzTx/>
                        <a:buFontTx/>
                        <a:buNone/>
                        <a:tabLst>
                          <a:tab pos="0" algn="l"/>
                        </a:tabLst>
                        <a:defRPr/>
                      </a:pPr>
                      <a:r>
                        <a:rPr lang="pt-BR" sz="1100" b="0" strike="noStrike" spc="-1" dirty="0">
                          <a:solidFill>
                            <a:schemeClr val="dk1"/>
                          </a:solidFill>
                          <a:latin typeface="+mn-lt"/>
                        </a:rPr>
                        <a:t>Fiscalização ineficaz ou ausente na execução dos contratos administrativos;</a:t>
                      </a:r>
                    </a:p>
                  </a:txBody>
                  <a:tcPr anchor="ctr">
                    <a:lnL w="9360">
                      <a:solidFill>
                        <a:srgbClr val="9E9E9E"/>
                      </a:solidFill>
                      <a:prstDash val="solid"/>
                    </a:lnL>
                    <a:lnR w="9360" cap="flat" cmpd="sng" algn="ctr">
                      <a:solidFill>
                        <a:srgbClr val="9E9E9E"/>
                      </a:solidFill>
                      <a:prstDash val="solid"/>
                      <a:round/>
                      <a:headEnd type="none" w="med" len="med"/>
                      <a:tailEnd type="none" w="med" len="med"/>
                    </a:lnR>
                    <a:lnT w="9360">
                      <a:solidFill>
                        <a:srgbClr val="9E9E9E"/>
                      </a:solidFill>
                      <a:prstDash val="solid"/>
                    </a:lnT>
                    <a:lnB w="9360" cap="flat" cmpd="sng" algn="ctr">
                      <a:solidFill>
                        <a:srgbClr val="9E9E9E"/>
                      </a:solidFill>
                      <a:prstDash val="solid"/>
                      <a:round/>
                      <a:headEnd type="none" w="med" len="med"/>
                      <a:tailEnd type="none" w="med" len="med"/>
                    </a:lnB>
                    <a:noFill/>
                  </a:tcPr>
                </a:tc>
                <a:tc>
                  <a:txBody>
                    <a:bodyPr/>
                    <a:lstStyle/>
                    <a:p>
                      <a:pPr marL="92160" algn="just">
                        <a:lnSpc>
                          <a:spcPct val="100000"/>
                        </a:lnSpc>
                        <a:spcBef>
                          <a:spcPts val="1191"/>
                        </a:spcBef>
                        <a:spcAft>
                          <a:spcPts val="992"/>
                        </a:spcAft>
                      </a:pPr>
                      <a:r>
                        <a:rPr lang="pt-BR" sz="1100" b="0" strike="noStrike" spc="-1" dirty="0">
                          <a:solidFill>
                            <a:srgbClr val="000000"/>
                          </a:solidFill>
                          <a:latin typeface="+mn-lt"/>
                        </a:rPr>
                        <a:t>Assegurar que os contratos administrativos sejam executados conforme previsto nos instrumentos contratuais, com fiscalização técnica e administrativa eficiente, garantindo a entrega de bens e serviços com qualidade, prazo e custo adequados.</a:t>
                      </a:r>
                    </a:p>
                  </a:txBody>
                  <a:tcPr anchor="ctr">
                    <a:lnL w="9360" cap="flat" cmpd="sng" algn="ctr">
                      <a:solidFill>
                        <a:srgbClr val="9E9E9E"/>
                      </a:solidFill>
                      <a:prstDash val="solid"/>
                      <a:round/>
                      <a:headEnd type="none" w="med" len="med"/>
                      <a:tailEnd type="none" w="med" len="med"/>
                    </a:lnL>
                    <a:lnR w="9360">
                      <a:solidFill>
                        <a:srgbClr val="9E9E9E"/>
                      </a:solidFill>
                      <a:prstDash val="solid"/>
                    </a:lnR>
                    <a:lnT w="9360">
                      <a:solidFill>
                        <a:srgbClr val="9E9E9E"/>
                      </a:solidFill>
                      <a:prstDash val="solid"/>
                    </a:lnT>
                    <a:lnB w="9360" cap="flat" cmpd="sng" algn="ctr">
                      <a:solidFill>
                        <a:srgbClr val="9E9E9E"/>
                      </a:solidFill>
                      <a:prstDash val="solid"/>
                      <a:round/>
                      <a:headEnd type="none" w="med" len="med"/>
                      <a:tailEnd type="none" w="med" len="med"/>
                    </a:lnB>
                    <a:noFill/>
                  </a:tcPr>
                </a:tc>
                <a:extLst>
                  <a:ext uri="{0D108BD9-81ED-4DB2-BD59-A6C34878D82A}">
                    <a16:rowId xmlns:a16="http://schemas.microsoft.com/office/drawing/2014/main" xmlns="" val="2776216508"/>
                  </a:ext>
                </a:extLst>
              </a:tr>
              <a:tr h="1093918">
                <a:tc>
                  <a:txBody>
                    <a:bodyPr/>
                    <a:lstStyle/>
                    <a:p>
                      <a:pPr marL="0" marR="0" lvl="0" indent="0" algn="just" defTabSz="914400" eaLnBrk="1" fontAlgn="auto" latinLnBrk="0" hangingPunct="1">
                        <a:lnSpc>
                          <a:spcPct val="100000"/>
                        </a:lnSpc>
                        <a:spcBef>
                          <a:spcPts val="0"/>
                        </a:spcBef>
                        <a:spcAft>
                          <a:spcPts val="0"/>
                        </a:spcAft>
                        <a:buClrTx/>
                        <a:buSzTx/>
                        <a:buFontTx/>
                        <a:buNone/>
                        <a:tabLst>
                          <a:tab pos="0" algn="l"/>
                        </a:tabLst>
                        <a:defRPr/>
                      </a:pPr>
                      <a:r>
                        <a:rPr lang="pt-BR" sz="1100" b="0" strike="noStrike" spc="-1" dirty="0">
                          <a:solidFill>
                            <a:schemeClr val="dk1"/>
                          </a:solidFill>
                          <a:latin typeface="+mn-lt"/>
                        </a:rPr>
                        <a:t>Elaboração inadequada dos Termos de Referência (TR);</a:t>
                      </a:r>
                    </a:p>
                  </a:txBody>
                  <a:tcPr anchor="ctr">
                    <a:lnL w="9360">
                      <a:solidFill>
                        <a:srgbClr val="9E9E9E"/>
                      </a:solidFill>
                      <a:prstDash val="solid"/>
                    </a:lnL>
                    <a:lnR w="9360" cap="flat" cmpd="sng" algn="ctr">
                      <a:solidFill>
                        <a:srgbClr val="9E9E9E"/>
                      </a:solidFill>
                      <a:prstDash val="solid"/>
                      <a:round/>
                      <a:headEnd type="none" w="med" len="med"/>
                      <a:tailEnd type="none" w="med" len="med"/>
                    </a:lnR>
                    <a:lnT w="9360">
                      <a:solidFill>
                        <a:srgbClr val="9E9E9E"/>
                      </a:solidFill>
                      <a:prstDash val="solid"/>
                    </a:lnT>
                    <a:lnB w="9360">
                      <a:solidFill>
                        <a:srgbClr val="9E9E9E"/>
                      </a:solidFill>
                      <a:prstDash val="solid"/>
                    </a:lnB>
                    <a:noFill/>
                  </a:tcPr>
                </a:tc>
                <a:tc>
                  <a:txBody>
                    <a:bodyPr/>
                    <a:lstStyle/>
                    <a:p>
                      <a:pPr marL="92160" algn="just">
                        <a:lnSpc>
                          <a:spcPct val="100000"/>
                        </a:lnSpc>
                        <a:spcBef>
                          <a:spcPts val="1191"/>
                        </a:spcBef>
                        <a:spcAft>
                          <a:spcPts val="992"/>
                        </a:spcAft>
                      </a:pPr>
                      <a:r>
                        <a:rPr lang="pt-BR" sz="1100" b="0" strike="noStrike" spc="-1" dirty="0">
                          <a:solidFill>
                            <a:srgbClr val="000000"/>
                          </a:solidFill>
                          <a:latin typeface="+mn-lt"/>
                        </a:rPr>
                        <a:t>Garantir que os Termos de Referência e Projetos Básicos sejam claros, completos, compatíveis com a legislação e adequados às necessidades da Administração, assegurando contratações eficientes, regulares e alinhadas ao interesse público.</a:t>
                      </a:r>
                    </a:p>
                  </a:txBody>
                  <a:tcPr anchor="ctr">
                    <a:lnL w="9360" cap="flat" cmpd="sng" algn="ctr">
                      <a:solidFill>
                        <a:srgbClr val="9E9E9E"/>
                      </a:solidFill>
                      <a:prstDash val="solid"/>
                      <a:round/>
                      <a:headEnd type="none" w="med" len="med"/>
                      <a:tailEnd type="none" w="med" len="med"/>
                    </a:lnL>
                    <a:lnR w="9360">
                      <a:solidFill>
                        <a:srgbClr val="9E9E9E"/>
                      </a:solidFill>
                      <a:prstDash val="solid"/>
                    </a:lnR>
                    <a:lnT w="9360">
                      <a:solidFill>
                        <a:srgbClr val="9E9E9E"/>
                      </a:solidFill>
                      <a:prstDash val="solid"/>
                    </a:lnT>
                    <a:lnB w="9360">
                      <a:solidFill>
                        <a:srgbClr val="9E9E9E"/>
                      </a:solidFill>
                      <a:prstDash val="solid"/>
                    </a:lnB>
                    <a:noFill/>
                  </a:tcPr>
                </a:tc>
                <a:extLst>
                  <a:ext uri="{0D108BD9-81ED-4DB2-BD59-A6C34878D82A}">
                    <a16:rowId xmlns:a16="http://schemas.microsoft.com/office/drawing/2014/main" xmlns="" val="419131354"/>
                  </a:ext>
                </a:extLst>
              </a:tr>
            </a:tbl>
          </a:graphicData>
        </a:graphic>
      </p:graphicFrame>
    </p:spTree>
    <p:extLst>
      <p:ext uri="{BB962C8B-B14F-4D97-AF65-F5344CB8AC3E}">
        <p14:creationId xmlns:p14="http://schemas.microsoft.com/office/powerpoint/2010/main" xmlns="" val="423214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object 2"/>
          <p:cNvSpPr/>
          <p:nvPr/>
        </p:nvSpPr>
        <p:spPr>
          <a:xfrm>
            <a:off x="2231430" y="918742"/>
            <a:ext cx="5256584" cy="998335"/>
          </a:xfrm>
          <a:prstGeom prst="rect">
            <a:avLst/>
          </a:prstGeom>
          <a:noFill/>
          <a:ln w="0">
            <a:noFill/>
          </a:ln>
        </p:spPr>
        <p:style>
          <a:lnRef idx="0">
            <a:scrgbClr r="0" g="0" b="0"/>
          </a:lnRef>
          <a:fillRef idx="0">
            <a:scrgbClr r="0" g="0" b="0"/>
          </a:fillRef>
          <a:effectRef idx="0">
            <a:scrgbClr r="0" g="0" b="0"/>
          </a:effectRef>
          <a:fontRef idx="minor"/>
        </p:style>
        <p:txBody>
          <a:bodyPr wrap="square" lIns="0" tIns="13320" rIns="0" bIns="0" anchor="t">
            <a:spAutoFit/>
          </a:bodyPr>
          <a:lstStyle/>
          <a:p>
            <a:pPr marL="12600" algn="ctr" defTabSz="914400">
              <a:lnSpc>
                <a:spcPct val="100000"/>
              </a:lnSpc>
              <a:spcBef>
                <a:spcPts val="105"/>
              </a:spcBef>
            </a:pPr>
            <a:r>
              <a:rPr lang="pt-BR" sz="3200" b="1" strike="noStrike" spc="-1" dirty="0" smtClean="0">
                <a:solidFill>
                  <a:srgbClr val="A4A4A4"/>
                </a:solidFill>
                <a:latin typeface="Arial"/>
                <a:ea typeface="DejaVu Sans"/>
              </a:rPr>
              <a:t>Gestão</a:t>
            </a:r>
            <a:r>
              <a:rPr lang="pt-BR" sz="3200" b="1" strike="noStrike" spc="-75" dirty="0" smtClean="0">
                <a:solidFill>
                  <a:srgbClr val="A4A4A4"/>
                </a:solidFill>
                <a:latin typeface="Arial"/>
                <a:ea typeface="DejaVu Sans"/>
              </a:rPr>
              <a:t> </a:t>
            </a:r>
            <a:r>
              <a:rPr lang="pt-BR" sz="3200" b="1" strike="noStrike" spc="-1" dirty="0">
                <a:solidFill>
                  <a:srgbClr val="A4A4A4"/>
                </a:solidFill>
                <a:latin typeface="Arial"/>
                <a:ea typeface="DejaVu Sans"/>
              </a:rPr>
              <a:t>de</a:t>
            </a:r>
            <a:r>
              <a:rPr lang="pt-BR" sz="3200" b="1" strike="noStrike" spc="-41" dirty="0">
                <a:solidFill>
                  <a:srgbClr val="A4A4A4"/>
                </a:solidFill>
                <a:latin typeface="Arial"/>
                <a:ea typeface="DejaVu Sans"/>
              </a:rPr>
              <a:t> </a:t>
            </a:r>
            <a:r>
              <a:rPr lang="pt-BR" sz="3200" b="1" strike="noStrike" spc="-1" dirty="0" smtClean="0">
                <a:solidFill>
                  <a:srgbClr val="A4A4A4"/>
                </a:solidFill>
                <a:latin typeface="Arial"/>
                <a:ea typeface="DejaVu Sans"/>
              </a:rPr>
              <a:t>Riscos Estratégicos</a:t>
            </a:r>
            <a:endParaRPr lang="pt-BR" sz="3200" b="0" strike="noStrike" spc="-1" dirty="0">
              <a:solidFill>
                <a:srgbClr val="000000"/>
              </a:solidFill>
              <a:latin typeface="Arial"/>
            </a:endParaRPr>
          </a:p>
        </p:txBody>
      </p:sp>
      <p:sp>
        <p:nvSpPr>
          <p:cNvPr id="213" name="object 3"/>
          <p:cNvSpPr/>
          <p:nvPr/>
        </p:nvSpPr>
        <p:spPr>
          <a:xfrm>
            <a:off x="2303438" y="2430909"/>
            <a:ext cx="5904656" cy="640010"/>
          </a:xfrm>
          <a:prstGeom prst="rect">
            <a:avLst/>
          </a:prstGeom>
          <a:noFill/>
          <a:ln w="0">
            <a:noFill/>
          </a:ln>
        </p:spPr>
        <p:style>
          <a:lnRef idx="0">
            <a:scrgbClr r="0" g="0" b="0"/>
          </a:lnRef>
          <a:fillRef idx="0">
            <a:scrgbClr r="0" g="0" b="0"/>
          </a:fillRef>
          <a:effectRef idx="0">
            <a:scrgbClr r="0" g="0" b="0"/>
          </a:effectRef>
          <a:fontRef idx="minor"/>
        </p:style>
        <p:txBody>
          <a:bodyPr wrap="square" lIns="0" tIns="11520" rIns="0" bIns="0" anchor="t">
            <a:spAutoFit/>
          </a:bodyPr>
          <a:lstStyle/>
          <a:p>
            <a:pPr marL="12600" algn="ctr" defTabSz="914400">
              <a:lnSpc>
                <a:spcPct val="100000"/>
              </a:lnSpc>
              <a:spcBef>
                <a:spcPts val="91"/>
              </a:spcBef>
            </a:pPr>
            <a:r>
              <a:rPr lang="pt-BR" sz="2000" b="1" strike="noStrike" spc="-12" dirty="0">
                <a:solidFill>
                  <a:srgbClr val="A4A4A4"/>
                </a:solidFill>
                <a:latin typeface="Arial MT"/>
                <a:ea typeface="DejaVu Sans"/>
              </a:rPr>
              <a:t>Relatório</a:t>
            </a:r>
            <a:r>
              <a:rPr lang="pt-BR" sz="2000" b="1" strike="noStrike" spc="32" dirty="0">
                <a:solidFill>
                  <a:srgbClr val="A4A4A4"/>
                </a:solidFill>
                <a:latin typeface="Arial MT"/>
                <a:ea typeface="DejaVu Sans"/>
              </a:rPr>
              <a:t> </a:t>
            </a:r>
            <a:r>
              <a:rPr lang="pt-BR" sz="2000" b="1" strike="noStrike" spc="-7" dirty="0">
                <a:solidFill>
                  <a:srgbClr val="A4A4A4"/>
                </a:solidFill>
                <a:latin typeface="Arial MT"/>
                <a:ea typeface="DejaVu Sans"/>
              </a:rPr>
              <a:t>de</a:t>
            </a:r>
            <a:r>
              <a:rPr lang="pt-BR" sz="2000" b="1" strike="noStrike" spc="-1" dirty="0">
                <a:solidFill>
                  <a:srgbClr val="A4A4A4"/>
                </a:solidFill>
                <a:latin typeface="Arial MT"/>
                <a:ea typeface="DejaVu Sans"/>
              </a:rPr>
              <a:t> </a:t>
            </a:r>
            <a:r>
              <a:rPr lang="pt-BR" sz="2000" b="1" strike="noStrike" spc="-7">
                <a:solidFill>
                  <a:srgbClr val="A4A4A4"/>
                </a:solidFill>
                <a:latin typeface="Arial MT"/>
                <a:ea typeface="DejaVu Sans"/>
              </a:rPr>
              <a:t>Gerenciamento</a:t>
            </a:r>
            <a:r>
              <a:rPr lang="pt-BR" sz="2000" b="1" strike="noStrike" spc="7">
                <a:solidFill>
                  <a:srgbClr val="A4A4A4"/>
                </a:solidFill>
                <a:latin typeface="Arial MT"/>
                <a:ea typeface="DejaVu Sans"/>
              </a:rPr>
              <a:t> </a:t>
            </a:r>
            <a:r>
              <a:rPr lang="pt-BR" sz="2000" b="1" spc="7" smtClean="0">
                <a:solidFill>
                  <a:srgbClr val="A4A4A4"/>
                </a:solidFill>
                <a:latin typeface="Arial MT"/>
                <a:ea typeface="DejaVu Sans"/>
              </a:rPr>
              <a:t>1</a:t>
            </a:r>
            <a:r>
              <a:rPr lang="pt-BR" sz="2000" b="1" strike="noStrike" spc="-7" smtClean="0">
                <a:solidFill>
                  <a:srgbClr val="A4A4A4"/>
                </a:solidFill>
                <a:latin typeface="Arial MT"/>
                <a:ea typeface="DejaVu Sans"/>
              </a:rPr>
              <a:t>Q25</a:t>
            </a:r>
            <a:r>
              <a:rPr lang="pt-BR" sz="2000" b="1" strike="noStrike" spc="-46" smtClean="0">
                <a:solidFill>
                  <a:srgbClr val="A4A4A4"/>
                </a:solidFill>
                <a:latin typeface="Arial MT"/>
                <a:ea typeface="DejaVu Sans"/>
              </a:rPr>
              <a:t> </a:t>
            </a:r>
            <a:r>
              <a:rPr lang="pt-BR" sz="2000" b="1" strike="noStrike" spc="-7" dirty="0" smtClean="0">
                <a:solidFill>
                  <a:srgbClr val="A4A4A4"/>
                </a:solidFill>
                <a:latin typeface="Arial MT"/>
                <a:ea typeface="DejaVu Sans"/>
              </a:rPr>
              <a:t>–</a:t>
            </a:r>
          </a:p>
          <a:p>
            <a:pPr marL="12600" algn="ctr">
              <a:spcBef>
                <a:spcPts val="91"/>
              </a:spcBef>
            </a:pPr>
            <a:r>
              <a:rPr lang="pt-BR" sz="2000" b="1" spc="10" dirty="0" smtClean="0">
                <a:solidFill>
                  <a:srgbClr val="A4A4A4"/>
                </a:solidFill>
                <a:cs typeface="Arial MT"/>
              </a:rPr>
              <a:t>Superintendência </a:t>
            </a:r>
            <a:r>
              <a:rPr lang="pt-BR" sz="2000" b="1" spc="10" dirty="0">
                <a:solidFill>
                  <a:srgbClr val="A4A4A4"/>
                </a:solidFill>
                <a:cs typeface="Arial MT"/>
              </a:rPr>
              <a:t>de Gestão </a:t>
            </a:r>
            <a:r>
              <a:rPr lang="pt-BR" sz="2000" b="1" spc="10" dirty="0" smtClean="0">
                <a:solidFill>
                  <a:srgbClr val="A4A4A4"/>
                </a:solidFill>
                <a:cs typeface="Arial MT"/>
              </a:rPr>
              <a:t>Integrada -  </a:t>
            </a:r>
            <a:r>
              <a:rPr lang="pt-BR" sz="2000" b="1" spc="-15" dirty="0" smtClean="0">
                <a:solidFill>
                  <a:srgbClr val="A4A4A4"/>
                </a:solidFill>
                <a:cs typeface="Arial MT"/>
              </a:rPr>
              <a:t>SEDS</a:t>
            </a:r>
            <a:r>
              <a:rPr lang="pt-BR" sz="2000" b="1" strike="noStrike" spc="-1" dirty="0" smtClean="0">
                <a:solidFill>
                  <a:srgbClr val="A4A4A4"/>
                </a:solidFill>
                <a:latin typeface="Arial MT"/>
                <a:ea typeface="DejaVu Sans"/>
              </a:rPr>
              <a:t> </a:t>
            </a:r>
            <a:endParaRPr lang="pt-BR" sz="2000" b="1" strike="noStrike" spc="-1" dirty="0">
              <a:solidFill>
                <a:srgbClr val="000000"/>
              </a:solidFill>
              <a:latin typeface="Arial"/>
            </a:endParaRPr>
          </a:p>
        </p:txBody>
      </p:sp>
      <p:pic>
        <p:nvPicPr>
          <p:cNvPr id="214" name="Imagem 6"/>
          <p:cNvPicPr/>
          <p:nvPr/>
        </p:nvPicPr>
        <p:blipFill>
          <a:blip r:embed="rId2" cstate="print"/>
          <a:stretch/>
        </p:blipFill>
        <p:spPr>
          <a:xfrm>
            <a:off x="3128400" y="3870360"/>
            <a:ext cx="3503520" cy="707040"/>
          </a:xfrm>
          <a:prstGeom prst="rect">
            <a:avLst/>
          </a:prstGeom>
          <a:ln w="0">
            <a:noFill/>
          </a:ln>
        </p:spPr>
      </p:pic>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303438" y="918741"/>
            <a:ext cx="6048672" cy="1077218"/>
          </a:xfrm>
          <a:prstGeom prst="rect">
            <a:avLst/>
          </a:prstGeom>
        </p:spPr>
        <p:txBody>
          <a:bodyPr wrap="square">
            <a:spAutoFit/>
          </a:bodyPr>
          <a:lstStyle/>
          <a:p>
            <a:pPr marL="12600" algn="ctr">
              <a:spcBef>
                <a:spcPts val="105"/>
              </a:spcBef>
            </a:pPr>
            <a:r>
              <a:rPr lang="pt-BR" sz="3200" b="1" spc="-1" dirty="0">
                <a:solidFill>
                  <a:srgbClr val="A4A4A4"/>
                </a:solidFill>
              </a:rPr>
              <a:t>Gestão</a:t>
            </a:r>
            <a:r>
              <a:rPr lang="pt-BR" sz="3200" b="1" spc="-75" dirty="0">
                <a:solidFill>
                  <a:srgbClr val="A4A4A4"/>
                </a:solidFill>
              </a:rPr>
              <a:t> </a:t>
            </a:r>
            <a:r>
              <a:rPr lang="pt-BR" sz="3200" b="1" spc="-1" dirty="0">
                <a:solidFill>
                  <a:srgbClr val="A4A4A4"/>
                </a:solidFill>
              </a:rPr>
              <a:t>de</a:t>
            </a:r>
            <a:r>
              <a:rPr lang="pt-BR" sz="3200" b="1" spc="-41" dirty="0">
                <a:solidFill>
                  <a:srgbClr val="A4A4A4"/>
                </a:solidFill>
              </a:rPr>
              <a:t> </a:t>
            </a:r>
            <a:r>
              <a:rPr lang="pt-BR" sz="3200" b="1" spc="-1" dirty="0" smtClean="0">
                <a:solidFill>
                  <a:srgbClr val="A4A4A4"/>
                </a:solidFill>
              </a:rPr>
              <a:t>Riscos Estratégicos</a:t>
            </a:r>
            <a:endParaRPr lang="pt-BR" sz="3200" spc="-1" dirty="0">
              <a:solidFill>
                <a:srgbClr val="000000"/>
              </a:solidFill>
            </a:endParaRPr>
          </a:p>
        </p:txBody>
      </p:sp>
      <p:sp>
        <p:nvSpPr>
          <p:cNvPr id="7" name="Título 6"/>
          <p:cNvSpPr>
            <a:spLocks noGrp="1"/>
          </p:cNvSpPr>
          <p:nvPr>
            <p:ph type="title"/>
          </p:nvPr>
        </p:nvSpPr>
        <p:spPr>
          <a:xfrm>
            <a:off x="1583358" y="414685"/>
            <a:ext cx="8344386" cy="649834"/>
          </a:xfrm>
        </p:spPr>
        <p:txBody>
          <a:bodyPr/>
          <a:lstStyle/>
          <a:p>
            <a:r>
              <a:rPr lang="pt-BR" b="0" strike="noStrike" spc="-1" dirty="0" smtClean="0">
                <a:solidFill>
                  <a:srgbClr val="000000"/>
                </a:solidFill>
                <a:latin typeface="Arial"/>
              </a:rPr>
              <a:t/>
            </a:r>
            <a:br>
              <a:rPr lang="pt-BR" b="0" strike="noStrike" spc="-1" dirty="0" smtClean="0">
                <a:solidFill>
                  <a:srgbClr val="000000"/>
                </a:solidFill>
                <a:latin typeface="Arial"/>
              </a:rPr>
            </a:br>
            <a:endParaRPr lang="pt-BR" dirty="0"/>
          </a:p>
        </p:txBody>
      </p:sp>
      <p:sp>
        <p:nvSpPr>
          <p:cNvPr id="8" name="Espaço Reservado para Conteúdo 7"/>
          <p:cNvSpPr>
            <a:spLocks noGrp="1"/>
          </p:cNvSpPr>
          <p:nvPr>
            <p:ph/>
          </p:nvPr>
        </p:nvSpPr>
        <p:spPr>
          <a:xfrm>
            <a:off x="2807494" y="2214885"/>
            <a:ext cx="5472608" cy="720080"/>
          </a:xfrm>
        </p:spPr>
        <p:txBody>
          <a:bodyPr>
            <a:normAutofit fontScale="92500" lnSpcReduction="20000"/>
          </a:bodyPr>
          <a:lstStyle/>
          <a:p>
            <a:pPr algn="ctr"/>
            <a:r>
              <a:rPr lang="pt-BR" sz="2000" b="1" kern="1200" spc="-12" dirty="0">
                <a:solidFill>
                  <a:srgbClr val="A4A4A4"/>
                </a:solidFill>
                <a:latin typeface="Arial MT"/>
                <a:ea typeface="DejaVu Sans"/>
                <a:cs typeface="+mn-cs"/>
              </a:rPr>
              <a:t>Relatório</a:t>
            </a:r>
            <a:r>
              <a:rPr lang="pt-BR" sz="2000" b="1" strike="noStrike" spc="32" dirty="0" smtClean="0">
                <a:solidFill>
                  <a:srgbClr val="A4A4A4"/>
                </a:solidFill>
                <a:latin typeface="Arial MT"/>
                <a:ea typeface="DejaVu Sans"/>
              </a:rPr>
              <a:t> </a:t>
            </a:r>
            <a:r>
              <a:rPr lang="pt-BR" sz="2000" b="1" strike="noStrike" spc="-7" dirty="0" smtClean="0">
                <a:solidFill>
                  <a:srgbClr val="A4A4A4"/>
                </a:solidFill>
                <a:latin typeface="Arial MT"/>
                <a:ea typeface="DejaVu Sans"/>
              </a:rPr>
              <a:t>de</a:t>
            </a:r>
            <a:r>
              <a:rPr lang="pt-BR" sz="2000" b="1" strike="noStrike" spc="-1" dirty="0" smtClean="0">
                <a:solidFill>
                  <a:srgbClr val="A4A4A4"/>
                </a:solidFill>
                <a:latin typeface="Arial MT"/>
                <a:ea typeface="DejaVu Sans"/>
              </a:rPr>
              <a:t> </a:t>
            </a:r>
            <a:r>
              <a:rPr lang="pt-BR" sz="2000" b="1" strike="noStrike" spc="-7" dirty="0" smtClean="0">
                <a:solidFill>
                  <a:srgbClr val="A4A4A4"/>
                </a:solidFill>
                <a:latin typeface="Arial MT"/>
                <a:ea typeface="DejaVu Sans"/>
              </a:rPr>
              <a:t>Gerenciamento</a:t>
            </a:r>
            <a:r>
              <a:rPr lang="pt-BR" sz="2000" b="1" strike="noStrike" spc="7" dirty="0" smtClean="0">
                <a:solidFill>
                  <a:srgbClr val="A4A4A4"/>
                </a:solidFill>
                <a:latin typeface="Arial MT"/>
                <a:ea typeface="DejaVu Sans"/>
              </a:rPr>
              <a:t> 1</a:t>
            </a:r>
            <a:r>
              <a:rPr lang="pt-BR" sz="2000" b="1" strike="noStrike" spc="-7" dirty="0" smtClean="0">
                <a:solidFill>
                  <a:srgbClr val="A4A4A4"/>
                </a:solidFill>
                <a:latin typeface="Arial MT"/>
                <a:ea typeface="DejaVu Sans"/>
              </a:rPr>
              <a:t>Q25</a:t>
            </a:r>
            <a:r>
              <a:rPr lang="pt-BR" sz="2000" b="1" strike="noStrike" spc="-46" dirty="0" smtClean="0">
                <a:solidFill>
                  <a:srgbClr val="A4A4A4"/>
                </a:solidFill>
                <a:latin typeface="Arial MT"/>
                <a:ea typeface="DejaVu Sans"/>
              </a:rPr>
              <a:t> </a:t>
            </a:r>
            <a:r>
              <a:rPr lang="pt-BR" sz="2000" b="1" strike="noStrike" spc="-7" dirty="0" smtClean="0">
                <a:solidFill>
                  <a:srgbClr val="A4A4A4"/>
                </a:solidFill>
                <a:latin typeface="Arial MT"/>
                <a:ea typeface="DejaVu Sans"/>
              </a:rPr>
              <a:t>–</a:t>
            </a:r>
            <a:r>
              <a:rPr lang="pt-BR" sz="2000" b="1" strike="noStrike" spc="-1" dirty="0" smtClean="0">
                <a:solidFill>
                  <a:srgbClr val="A4A4A4"/>
                </a:solidFill>
                <a:latin typeface="Arial MT"/>
                <a:ea typeface="DejaVu Sans"/>
              </a:rPr>
              <a:t> </a:t>
            </a:r>
          </a:p>
          <a:p>
            <a:pPr marL="12600" algn="ctr">
              <a:spcBef>
                <a:spcPts val="91"/>
              </a:spcBef>
            </a:pPr>
            <a:r>
              <a:rPr lang="pt-BR" sz="2000" b="1" spc="-12" dirty="0" smtClean="0">
                <a:solidFill>
                  <a:srgbClr val="A4A4A4"/>
                </a:solidFill>
                <a:latin typeface="Arial MT"/>
                <a:ea typeface="DejaVu Sans"/>
              </a:rPr>
              <a:t>Gerência de Gestão e Desenvolvimento de Pessoas - SEDS</a:t>
            </a:r>
          </a:p>
          <a:p>
            <a:pPr algn="ctr"/>
            <a:endParaRPr lang="pt-BR" sz="2000" b="1" strike="noStrike" spc="-1" dirty="0" smtClean="0">
              <a:solidFill>
                <a:srgbClr val="000000"/>
              </a:solidFill>
              <a:latin typeface="Arial MT"/>
            </a:endParaRPr>
          </a:p>
          <a:p>
            <a:endParaRPr lang="pt-BR" dirty="0"/>
          </a:p>
        </p:txBody>
      </p:sp>
      <p:pic>
        <p:nvPicPr>
          <p:cNvPr id="9" name="Imagem 6"/>
          <p:cNvPicPr/>
          <p:nvPr/>
        </p:nvPicPr>
        <p:blipFill>
          <a:blip r:embed="rId2" cstate="print"/>
          <a:stretch/>
        </p:blipFill>
        <p:spPr>
          <a:xfrm>
            <a:off x="3959622" y="3799061"/>
            <a:ext cx="3503520" cy="707040"/>
          </a:xfrm>
          <a:prstGeom prst="rect">
            <a:avLst/>
          </a:prstGeom>
          <a:ln w="0">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nvGraphicFramePr>
        <p:xfrm>
          <a:off x="1079302" y="212944"/>
          <a:ext cx="8450083" cy="4764003"/>
        </p:xfrm>
        <a:graphic>
          <a:graphicData uri="http://schemas.openxmlformats.org/drawingml/2006/table">
            <a:tbl>
              <a:tblPr/>
              <a:tblGrid>
                <a:gridCol w="2248878"/>
                <a:gridCol w="1960384"/>
                <a:gridCol w="1775472"/>
                <a:gridCol w="2465349"/>
              </a:tblGrid>
              <a:tr h="614323">
                <a:tc gridSpan="3">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pt-BR" sz="1800" b="1" strike="noStrike" spc="-12" dirty="0" smtClean="0">
                          <a:solidFill>
                            <a:schemeClr val="dk1"/>
                          </a:solidFill>
                          <a:latin typeface="+mn-lt"/>
                          <a:ea typeface="DejaVu Sans"/>
                        </a:rPr>
                        <a:t>(</a:t>
                      </a:r>
                      <a:r>
                        <a:rPr lang="pt-BR" sz="1800" b="1" spc="-12" dirty="0" smtClean="0">
                          <a:solidFill>
                            <a:schemeClr val="dk1"/>
                          </a:solidFill>
                          <a:latin typeface="+mn-lt"/>
                          <a:ea typeface="DejaVu Sans"/>
                        </a:rPr>
                        <a:t>GGDP/</a:t>
                      </a:r>
                      <a:r>
                        <a:rPr lang="pt-BR" sz="1800" b="1" strike="noStrike" spc="-12" dirty="0" smtClean="0">
                          <a:solidFill>
                            <a:schemeClr val="dk1"/>
                          </a:solidFill>
                          <a:latin typeface="+mn-lt"/>
                          <a:ea typeface="DejaVu Sans"/>
                        </a:rPr>
                        <a:t>SEDS)</a:t>
                      </a:r>
                      <a:endParaRPr lang="pt-BR" sz="1800" b="0" strike="noStrike" spc="-1" dirty="0" smtClean="0">
                        <a:solidFill>
                          <a:srgbClr val="000000"/>
                        </a:solidFill>
                        <a:latin typeface="Arial"/>
                      </a:endParaRPr>
                    </a:p>
                    <a:p>
                      <a:endParaRPr lang="pt-BR" sz="18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pt-BR"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b="1" strike="noStrike" kern="1200" spc="-12" dirty="0" smtClean="0">
                          <a:solidFill>
                            <a:schemeClr val="dk1"/>
                          </a:solidFill>
                          <a:latin typeface="+mn-lt"/>
                          <a:ea typeface="DejaVu Sans"/>
                          <a:cs typeface="+mn-cs"/>
                        </a:rPr>
                        <a:t>1Q25</a:t>
                      </a:r>
                      <a:endParaRPr lang="pt-BR" sz="18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1028101">
                <a:tc>
                  <a:txBody>
                    <a:bodyPr/>
                    <a:lstStyle/>
                    <a:p>
                      <a:pPr algn="ctr">
                        <a:lnSpc>
                          <a:spcPct val="100000"/>
                        </a:lnSpc>
                      </a:pPr>
                      <a:endParaRPr lang="pt-BR" sz="1800" b="0" strike="noStrike" spc="-1" dirty="0">
                        <a:solidFill>
                          <a:srgbClr val="000000"/>
                        </a:solidFill>
                        <a:latin typeface="Arial"/>
                      </a:endParaRPr>
                    </a:p>
                    <a:p>
                      <a:pPr algn="ctr">
                        <a:lnSpc>
                          <a:spcPct val="100000"/>
                        </a:lnSpc>
                      </a:pPr>
                      <a:r>
                        <a:rPr lang="pt-BR" sz="1800" b="0" strike="noStrike" spc="-1" dirty="0">
                          <a:solidFill>
                            <a:srgbClr val="000000"/>
                          </a:solidFill>
                          <a:latin typeface="Arial"/>
                        </a:rPr>
                        <a:t>RISCO</a:t>
                      </a:r>
                    </a:p>
                    <a:p>
                      <a:pPr algn="ctr">
                        <a:lnSpc>
                          <a:spcPct val="100000"/>
                        </a:lnSpc>
                      </a:pPr>
                      <a:r>
                        <a:rPr lang="pt-BR" sz="1800" b="0" strike="noStrike" spc="-1" dirty="0">
                          <a:solidFill>
                            <a:srgbClr val="000000"/>
                          </a:solidFill>
                          <a:latin typeface="Arial"/>
                        </a:rPr>
                        <a:t>ESTRATÉGICO</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800" b="0" strike="noStrike" spc="-1" dirty="0">
                        <a:solidFill>
                          <a:srgbClr val="000000"/>
                        </a:solidFill>
                        <a:latin typeface="Arial"/>
                      </a:endParaRPr>
                    </a:p>
                    <a:p>
                      <a:pPr algn="ctr">
                        <a:lnSpc>
                          <a:spcPct val="100000"/>
                        </a:lnSpc>
                      </a:pPr>
                      <a:r>
                        <a:rPr lang="pt-BR" sz="1800" b="0" strike="noStrike" spc="-1" dirty="0">
                          <a:solidFill>
                            <a:srgbClr val="000000"/>
                          </a:solidFill>
                          <a:latin typeface="Arial"/>
                        </a:rPr>
                        <a:t>DESCRIÇÃO DO 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800" b="0" strike="noStrike" spc="-1">
                        <a:solidFill>
                          <a:srgbClr val="000000"/>
                        </a:solidFill>
                        <a:latin typeface="Arial"/>
                      </a:endParaRPr>
                    </a:p>
                    <a:p>
                      <a:pPr algn="ctr">
                        <a:lnSpc>
                          <a:spcPct val="100000"/>
                        </a:lnSpc>
                      </a:pPr>
                      <a:r>
                        <a:rPr lang="pt-BR" sz="1800" b="0" strike="noStrike" spc="-1">
                          <a:solidFill>
                            <a:srgbClr val="000000"/>
                          </a:solidFill>
                          <a:latin typeface="Arial"/>
                        </a:rPr>
                        <a:t>META</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800" b="0" strike="noStrike" spc="-1" dirty="0">
                        <a:solidFill>
                          <a:srgbClr val="000000"/>
                        </a:solidFill>
                        <a:latin typeface="Arial"/>
                      </a:endParaRPr>
                    </a:p>
                    <a:p>
                      <a:pPr algn="ctr">
                        <a:lnSpc>
                          <a:spcPct val="100000"/>
                        </a:lnSpc>
                      </a:pPr>
                      <a:r>
                        <a:rPr lang="pt-BR" sz="1800" b="0" strike="noStrike" spc="-1" dirty="0">
                          <a:solidFill>
                            <a:srgbClr val="000000"/>
                          </a:solidFill>
                          <a:latin typeface="Arial"/>
                        </a:rPr>
                        <a:t>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3095822">
                <a:tc>
                  <a:txBody>
                    <a:bodyPr/>
                    <a:lstStyle/>
                    <a:p>
                      <a:pPr>
                        <a:lnSpc>
                          <a:spcPct val="100000"/>
                        </a:lnSpc>
                        <a:spcBef>
                          <a:spcPts val="45"/>
                        </a:spcBef>
                      </a:pPr>
                      <a:endParaRPr lang="pt-BR" sz="1100" b="0" strike="noStrike" spc="-1">
                        <a:solidFill>
                          <a:srgbClr val="000000"/>
                        </a:solidFill>
                        <a:latin typeface="Arial"/>
                      </a:endParaRPr>
                    </a:p>
                    <a:p>
                      <a:pPr algn="just">
                        <a:lnSpc>
                          <a:spcPct val="100000"/>
                        </a:lnSpc>
                        <a:tabLst>
                          <a:tab pos="0" algn="l"/>
                        </a:tabLst>
                      </a:pPr>
                      <a:endParaRPr lang="pt-BR" sz="1100" b="0" strike="noStrike" spc="-1">
                        <a:solidFill>
                          <a:srgbClr val="000000"/>
                        </a:solidFill>
                        <a:latin typeface="Arial"/>
                      </a:endParaRPr>
                    </a:p>
                    <a:p>
                      <a:pPr algn="just">
                        <a:lnSpc>
                          <a:spcPct val="100000"/>
                        </a:lnSpc>
                        <a:tabLst>
                          <a:tab pos="0" algn="l"/>
                        </a:tabLst>
                      </a:pPr>
                      <a:r>
                        <a:rPr lang="pt-BR" sz="1100" b="0" strike="noStrike" spc="-1">
                          <a:solidFill>
                            <a:schemeClr val="dk1"/>
                          </a:solidFill>
                          <a:latin typeface="Arial"/>
                          <a:ea typeface="Microsoft YaHei"/>
                        </a:rPr>
                        <a:t>4)Falta de capacitação e desenvolvimento do capital humano para aprimoramento de suas habilidades através de treinamentos e capacitações específicas em sua área de atuação</a:t>
                      </a:r>
                      <a:endParaRPr lang="pt-BR" sz="1100" b="0" strike="noStrike" spc="-1">
                        <a:solidFill>
                          <a:srgbClr val="000000"/>
                        </a:solidFill>
                        <a:latin typeface="Arial"/>
                      </a:endParaRPr>
                    </a:p>
                    <a:p>
                      <a:pPr algn="just">
                        <a:lnSpc>
                          <a:spcPct val="100000"/>
                        </a:lnSpc>
                        <a:tabLst>
                          <a:tab pos="0" algn="l"/>
                        </a:tabLst>
                      </a:pPr>
                      <a:endParaRPr lang="pt-BR" sz="900" b="0" strike="noStrike" spc="-1">
                        <a:solidFill>
                          <a:srgbClr val="000000"/>
                        </a:solidFill>
                        <a:latin typeface="Arial"/>
                      </a:endParaRPr>
                    </a:p>
                    <a:p>
                      <a:pPr algn="just">
                        <a:lnSpc>
                          <a:spcPct val="100000"/>
                        </a:lnSpc>
                        <a:tabLst>
                          <a:tab pos="0" algn="l"/>
                        </a:tabLst>
                      </a:pPr>
                      <a:endParaRPr lang="pt-BR" sz="900" b="0" strike="noStrike" spc="-1">
                        <a:solidFill>
                          <a:srgbClr val="000000"/>
                        </a:solidFill>
                        <a:latin typeface="Arial"/>
                      </a:endParaRPr>
                    </a:p>
                    <a:p>
                      <a:pPr algn="just">
                        <a:lnSpc>
                          <a:spcPct val="100000"/>
                        </a:lnSpc>
                        <a:tabLst>
                          <a:tab pos="0" algn="l"/>
                        </a:tabLst>
                      </a:pPr>
                      <a:endParaRPr lang="pt-BR" sz="900" b="0" strike="noStrike" spc="-1">
                        <a:solidFill>
                          <a:srgbClr val="000000"/>
                        </a:solidFill>
                        <a:latin typeface="Arial"/>
                      </a:endParaRPr>
                    </a:p>
                    <a:p>
                      <a:pPr algn="just">
                        <a:lnSpc>
                          <a:spcPct val="100000"/>
                        </a:lnSpc>
                        <a:tabLst>
                          <a:tab pos="0" algn="l"/>
                        </a:tabLst>
                      </a:pPr>
                      <a:endParaRPr lang="pt-BR" sz="900" b="0" strike="noStrike" spc="-1">
                        <a:solidFill>
                          <a:srgbClr val="000000"/>
                        </a:solidFill>
                        <a:latin typeface="Arial"/>
                      </a:endParaRPr>
                    </a:p>
                    <a:p>
                      <a:pPr algn="just">
                        <a:lnSpc>
                          <a:spcPct val="100000"/>
                        </a:lnSpc>
                        <a:tabLst>
                          <a:tab pos="0" algn="l"/>
                        </a:tabLst>
                      </a:pPr>
                      <a:endParaRPr lang="pt-BR" sz="900" b="0" strike="noStrike" spc="-1">
                        <a:solidFill>
                          <a:srgbClr val="000000"/>
                        </a:solidFill>
                        <a:latin typeface="Arial"/>
                      </a:endParaRPr>
                    </a:p>
                    <a:p>
                      <a:pPr marL="320040" indent="-228600">
                        <a:lnSpc>
                          <a:spcPct val="100000"/>
                        </a:lnSpc>
                        <a:tabLst>
                          <a:tab pos="0" algn="l"/>
                        </a:tabLst>
                      </a:pPr>
                      <a:endParaRPr lang="pt-BR" sz="1100" b="0" strike="noStrike" spc="-1">
                        <a:solidFill>
                          <a:srgbClr val="000000"/>
                        </a:solidFill>
                        <a:latin typeface="Arial"/>
                      </a:endParaRPr>
                    </a:p>
                    <a:p>
                      <a:pPr marL="320040" indent="-228600">
                        <a:lnSpc>
                          <a:spcPct val="100000"/>
                        </a:lnSpc>
                        <a:tabLst>
                          <a:tab pos="0" algn="l"/>
                        </a:tabLst>
                      </a:pPr>
                      <a:endParaRPr lang="pt-BR" sz="1100" b="0" strike="noStrike" spc="-1">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tabLst>
                          <a:tab pos="0" algn="l"/>
                        </a:tabLst>
                      </a:pPr>
                      <a:endParaRPr lang="pt-BR" sz="11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p>
                      <a:pPr algn="just">
                        <a:lnSpc>
                          <a:spcPct val="100000"/>
                        </a:lnSpc>
                        <a:tabLst>
                          <a:tab pos="0" algn="l"/>
                        </a:tabLst>
                      </a:pPr>
                      <a:r>
                        <a:rPr lang="pt-BR" sz="1100" b="1" strike="noStrike" spc="-1" dirty="0">
                          <a:solidFill>
                            <a:schemeClr val="dk1"/>
                          </a:solidFill>
                          <a:latin typeface="Arial"/>
                          <a:ea typeface="Microsoft YaHei"/>
                        </a:rPr>
                        <a:t>Indicador 1</a:t>
                      </a:r>
                      <a:r>
                        <a:rPr lang="pt-BR" sz="1100" b="0" strike="noStrike" spc="-1" dirty="0">
                          <a:solidFill>
                            <a:schemeClr val="dk1"/>
                          </a:solidFill>
                          <a:latin typeface="Arial"/>
                          <a:ea typeface="Microsoft YaHei"/>
                        </a:rPr>
                        <a:t> </a:t>
                      </a:r>
                      <a:endParaRPr lang="pt-BR" sz="11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p>
                      <a:pPr algn="just">
                        <a:lnSpc>
                          <a:spcPct val="100000"/>
                        </a:lnSpc>
                        <a:tabLst>
                          <a:tab pos="0" algn="l"/>
                        </a:tabLst>
                      </a:pPr>
                      <a:r>
                        <a:rPr lang="pt-BR" sz="1100" b="0" strike="noStrike" spc="-1" dirty="0">
                          <a:solidFill>
                            <a:schemeClr val="dk1"/>
                          </a:solidFill>
                          <a:latin typeface="Arial"/>
                          <a:ea typeface="Microsoft YaHei"/>
                        </a:rPr>
                        <a:t>(Nº de servidores devolvidos à GGDP X capacitação realizada</a:t>
                      </a:r>
                      <a:endParaRPr lang="pt-BR" sz="11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p>
                      <a:pPr algn="just">
                        <a:lnSpc>
                          <a:spcPct val="100000"/>
                        </a:lnSpc>
                        <a:tabLst>
                          <a:tab pos="0" algn="l"/>
                        </a:tabLst>
                      </a:pPr>
                      <a:r>
                        <a:rPr lang="pt-BR" sz="1100" b="1" strike="noStrike" spc="-1" dirty="0">
                          <a:solidFill>
                            <a:schemeClr val="dk1"/>
                          </a:solidFill>
                          <a:latin typeface="Arial"/>
                          <a:ea typeface="Microsoft YaHei"/>
                        </a:rPr>
                        <a:t>Indicador 2 </a:t>
                      </a:r>
                      <a:endParaRPr lang="pt-BR" sz="11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p>
                      <a:pPr algn="just">
                        <a:lnSpc>
                          <a:spcPct val="100000"/>
                        </a:lnSpc>
                        <a:tabLst>
                          <a:tab pos="0" algn="l"/>
                        </a:tabLst>
                      </a:pPr>
                      <a:r>
                        <a:rPr lang="pt-BR" sz="1100" b="1" strike="noStrike" spc="-1" dirty="0">
                          <a:solidFill>
                            <a:schemeClr val="dk1"/>
                          </a:solidFill>
                          <a:latin typeface="Arial"/>
                          <a:ea typeface="Microsoft YaHei"/>
                        </a:rPr>
                        <a:t>(</a:t>
                      </a:r>
                      <a:r>
                        <a:rPr lang="pt-BR" sz="1100" b="0" strike="noStrike" spc="-1" dirty="0">
                          <a:solidFill>
                            <a:schemeClr val="dk1"/>
                          </a:solidFill>
                          <a:latin typeface="Arial"/>
                          <a:ea typeface="Microsoft YaHei"/>
                        </a:rPr>
                        <a:t>Nº total de servidores SEDS X total de servidores capacitados</a:t>
                      </a:r>
                      <a:endParaRPr lang="pt-BR" sz="11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p>
                      <a:pPr algn="just">
                        <a:lnSpc>
                          <a:spcPct val="100000"/>
                        </a:lnSpc>
                        <a:tabLst>
                          <a:tab pos="0" algn="l"/>
                        </a:tabLst>
                      </a:pPr>
                      <a:endParaRPr lang="pt-BR" sz="11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spcBef>
                          <a:spcPts val="601"/>
                        </a:spcBef>
                        <a:tabLst>
                          <a:tab pos="0" algn="l"/>
                        </a:tabLst>
                      </a:pPr>
                      <a:r>
                        <a:rPr lang="pt-BR" sz="900" b="1" strike="noStrike" spc="-1" dirty="0">
                          <a:solidFill>
                            <a:schemeClr val="dk1"/>
                          </a:solidFill>
                          <a:latin typeface="Arial"/>
                          <a:ea typeface="Microsoft YaHei"/>
                        </a:rPr>
                        <a:t>Meta 1: </a:t>
                      </a:r>
                      <a:endParaRPr lang="pt-BR" sz="900" b="0" strike="noStrike" spc="-1" dirty="0">
                        <a:solidFill>
                          <a:srgbClr val="000000"/>
                        </a:solidFill>
                        <a:latin typeface="Arial"/>
                      </a:endParaRPr>
                    </a:p>
                    <a:p>
                      <a:pPr marL="92880">
                        <a:lnSpc>
                          <a:spcPct val="100000"/>
                        </a:lnSpc>
                        <a:tabLst>
                          <a:tab pos="0" algn="l"/>
                        </a:tabLst>
                      </a:pPr>
                      <a:endParaRPr lang="pt-BR" sz="1100" b="0" strike="noStrike" spc="-1" dirty="0">
                        <a:solidFill>
                          <a:srgbClr val="000000"/>
                        </a:solidFill>
                        <a:latin typeface="Arial"/>
                      </a:endParaRPr>
                    </a:p>
                    <a:p>
                      <a:pPr marL="92880">
                        <a:lnSpc>
                          <a:spcPct val="100000"/>
                        </a:lnSpc>
                        <a:tabLst>
                          <a:tab pos="0" algn="l"/>
                        </a:tabLst>
                      </a:pPr>
                      <a:r>
                        <a:rPr lang="pt-BR" sz="1100" b="0" strike="noStrike" spc="-1" dirty="0">
                          <a:solidFill>
                            <a:srgbClr val="000000"/>
                          </a:solidFill>
                          <a:latin typeface="Arial"/>
                          <a:ea typeface="Microsoft YaHei"/>
                        </a:rPr>
                        <a:t>Aumentar a capacitação dos devolvidos em 30%</a:t>
                      </a:r>
                      <a:endParaRPr lang="pt-BR" sz="1100" b="0" strike="noStrike" spc="-1" dirty="0">
                        <a:solidFill>
                          <a:srgbClr val="000000"/>
                        </a:solidFill>
                        <a:latin typeface="Arial"/>
                      </a:endParaRPr>
                    </a:p>
                    <a:p>
                      <a:pPr marL="92880">
                        <a:lnSpc>
                          <a:spcPct val="100000"/>
                        </a:lnSpc>
                        <a:tabLst>
                          <a:tab pos="0" algn="l"/>
                        </a:tabLst>
                      </a:pPr>
                      <a:endParaRPr lang="pt-BR" sz="1100" b="0" strike="noStrike" spc="-1" dirty="0">
                        <a:solidFill>
                          <a:srgbClr val="000000"/>
                        </a:solidFill>
                        <a:latin typeface="Arial"/>
                      </a:endParaRPr>
                    </a:p>
                    <a:p>
                      <a:pPr marL="92880">
                        <a:lnSpc>
                          <a:spcPct val="100000"/>
                        </a:lnSpc>
                        <a:tabLst>
                          <a:tab pos="0" algn="l"/>
                        </a:tabLst>
                      </a:pPr>
                      <a:endParaRPr lang="pt-BR" sz="900" b="0" strike="noStrike" spc="-1" dirty="0">
                        <a:solidFill>
                          <a:srgbClr val="000000"/>
                        </a:solidFill>
                        <a:latin typeface="Arial"/>
                      </a:endParaRPr>
                    </a:p>
                    <a:p>
                      <a:pPr marL="92880">
                        <a:lnSpc>
                          <a:spcPct val="100000"/>
                        </a:lnSpc>
                        <a:tabLst>
                          <a:tab pos="0" algn="l"/>
                        </a:tabLst>
                      </a:pPr>
                      <a:endParaRPr lang="pt-BR" sz="900" b="0" strike="noStrike" spc="-1" dirty="0">
                        <a:solidFill>
                          <a:srgbClr val="000000"/>
                        </a:solidFill>
                        <a:latin typeface="Arial"/>
                      </a:endParaRPr>
                    </a:p>
                    <a:p>
                      <a:pPr marL="92880">
                        <a:lnSpc>
                          <a:spcPct val="100000"/>
                        </a:lnSpc>
                        <a:tabLst>
                          <a:tab pos="0" algn="l"/>
                        </a:tabLst>
                      </a:pPr>
                      <a:endParaRPr lang="pt-BR" sz="900" b="0" strike="noStrike" spc="-1" dirty="0">
                        <a:solidFill>
                          <a:srgbClr val="000000"/>
                        </a:solidFill>
                        <a:latin typeface="Arial"/>
                      </a:endParaRPr>
                    </a:p>
                    <a:p>
                      <a:pPr marL="92880">
                        <a:lnSpc>
                          <a:spcPct val="100000"/>
                        </a:lnSpc>
                        <a:tabLst>
                          <a:tab pos="0" algn="l"/>
                        </a:tabLst>
                      </a:pPr>
                      <a:endParaRPr lang="pt-BR" sz="900" b="0" strike="noStrike" spc="-1" dirty="0">
                        <a:solidFill>
                          <a:srgbClr val="000000"/>
                        </a:solidFill>
                        <a:latin typeface="Arial"/>
                      </a:endParaRPr>
                    </a:p>
                    <a:p>
                      <a:pPr marL="92880">
                        <a:lnSpc>
                          <a:spcPct val="100000"/>
                        </a:lnSpc>
                        <a:tabLst>
                          <a:tab pos="0" algn="l"/>
                        </a:tabLst>
                      </a:pPr>
                      <a:r>
                        <a:rPr lang="pt-BR" sz="900" b="1" strike="noStrike" spc="-1" dirty="0">
                          <a:solidFill>
                            <a:schemeClr val="dk1"/>
                          </a:solidFill>
                          <a:latin typeface="Arial"/>
                          <a:ea typeface="Microsoft YaHei"/>
                        </a:rPr>
                        <a:t>Meta 2: </a:t>
                      </a:r>
                      <a:endParaRPr lang="pt-BR" sz="900" b="0" strike="noStrike" spc="-1" dirty="0">
                        <a:solidFill>
                          <a:srgbClr val="000000"/>
                        </a:solidFill>
                        <a:latin typeface="Arial"/>
                      </a:endParaRPr>
                    </a:p>
                    <a:p>
                      <a:pPr marL="92880">
                        <a:lnSpc>
                          <a:spcPct val="100000"/>
                        </a:lnSpc>
                        <a:tabLst>
                          <a:tab pos="0" algn="l"/>
                        </a:tabLst>
                      </a:pPr>
                      <a:endParaRPr lang="pt-BR" sz="1100" b="0" strike="noStrike" spc="-1" dirty="0">
                        <a:solidFill>
                          <a:srgbClr val="000000"/>
                        </a:solidFill>
                        <a:latin typeface="Arial"/>
                      </a:endParaRPr>
                    </a:p>
                    <a:p>
                      <a:pPr marL="92880">
                        <a:lnSpc>
                          <a:spcPct val="100000"/>
                        </a:lnSpc>
                        <a:tabLst>
                          <a:tab pos="0" algn="l"/>
                        </a:tabLst>
                      </a:pPr>
                      <a:r>
                        <a:rPr lang="pt-BR" sz="1100" b="0" strike="noStrike" spc="-1" dirty="0">
                          <a:solidFill>
                            <a:srgbClr val="000000"/>
                          </a:solidFill>
                          <a:latin typeface="Arial"/>
                          <a:ea typeface="Microsoft YaHei"/>
                        </a:rPr>
                        <a:t>Aumentar a capacitação dos servidores em 30% no quadrimestre.</a:t>
                      </a:r>
                      <a:endParaRPr lang="pt-BR" sz="1100" b="0" strike="noStrike" spc="-1" dirty="0">
                        <a:solidFill>
                          <a:srgbClr val="000000"/>
                        </a:solidFill>
                        <a:latin typeface="Arial"/>
                      </a:endParaRPr>
                    </a:p>
                    <a:p>
                      <a:pPr marL="92160">
                        <a:lnSpc>
                          <a:spcPct val="100000"/>
                        </a:lnSpc>
                        <a:spcBef>
                          <a:spcPts val="709"/>
                        </a:spcBef>
                        <a:tabLst>
                          <a:tab pos="0" algn="l"/>
                        </a:tabLst>
                      </a:pPr>
                      <a:endParaRPr lang="pt-BR" sz="11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tabLst>
                          <a:tab pos="0" algn="l"/>
                        </a:tabLst>
                      </a:pPr>
                      <a:r>
                        <a:rPr lang="pt-BR" sz="1100" b="1" strike="noStrike" spc="-1" dirty="0">
                          <a:solidFill>
                            <a:schemeClr val="dk1"/>
                          </a:solidFill>
                          <a:latin typeface="Arial"/>
                          <a:ea typeface="Microsoft YaHei"/>
                        </a:rPr>
                        <a:t> </a:t>
                      </a:r>
                      <a:r>
                        <a:rPr lang="pt-BR" sz="900" b="1" strike="noStrike" spc="-1" dirty="0">
                          <a:solidFill>
                            <a:schemeClr val="dk1"/>
                          </a:solidFill>
                          <a:latin typeface="Arial"/>
                          <a:ea typeface="Microsoft YaHei"/>
                        </a:rPr>
                        <a:t>Resultado do indicador 1:</a:t>
                      </a:r>
                      <a:r>
                        <a:rPr lang="pt-BR" sz="900" b="0" strike="noStrike" spc="-1" dirty="0">
                          <a:solidFill>
                            <a:schemeClr val="dk1"/>
                          </a:solidFill>
                          <a:latin typeface="Arial"/>
                          <a:ea typeface="Microsoft YaHei"/>
                        </a:rPr>
                        <a:t> </a:t>
                      </a:r>
                      <a:endParaRPr lang="pt-BR" sz="9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p>
                      <a:pPr algn="just">
                        <a:lnSpc>
                          <a:spcPct val="100000"/>
                        </a:lnSpc>
                        <a:tabLst>
                          <a:tab pos="0" algn="l"/>
                        </a:tabLst>
                      </a:pPr>
                      <a:r>
                        <a:rPr lang="pt-BR" sz="900" b="0" strike="noStrike" spc="-1" dirty="0">
                          <a:solidFill>
                            <a:schemeClr val="dk1"/>
                          </a:solidFill>
                          <a:latin typeface="Arial"/>
                          <a:ea typeface="Microsoft YaHei"/>
                        </a:rPr>
                        <a:t>05 servidores foram devolvidos </a:t>
                      </a:r>
                      <a:r>
                        <a:rPr lang="pt-BR" sz="900" b="0" strike="noStrike" spc="-1" dirty="0" smtClean="0">
                          <a:solidFill>
                            <a:schemeClr val="dk1"/>
                          </a:solidFill>
                          <a:latin typeface="Arial"/>
                          <a:ea typeface="Microsoft YaHei"/>
                        </a:rPr>
                        <a:t>à </a:t>
                      </a:r>
                      <a:r>
                        <a:rPr lang="pt-BR" sz="900" b="0" strike="noStrike" spc="-1" dirty="0">
                          <a:solidFill>
                            <a:schemeClr val="dk1"/>
                          </a:solidFill>
                          <a:latin typeface="Arial"/>
                          <a:ea typeface="Microsoft YaHei"/>
                        </a:rPr>
                        <a:t>GGDP para novas lotações e deles 03 realizaram capacitação em cursos para outras áreas.                                                                </a:t>
                      </a:r>
                      <a:endParaRPr lang="pt-BR" sz="9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p>
                      <a:pPr algn="just">
                        <a:lnSpc>
                          <a:spcPct val="100000"/>
                        </a:lnSpc>
                        <a:tabLst>
                          <a:tab pos="0" algn="l"/>
                        </a:tabLst>
                      </a:pPr>
                      <a:r>
                        <a:rPr lang="pt-BR" sz="900" b="0" strike="noStrike" spc="-1" dirty="0">
                          <a:solidFill>
                            <a:schemeClr val="dk1"/>
                          </a:solidFill>
                          <a:latin typeface="Arial"/>
                          <a:ea typeface="Microsoft YaHei"/>
                        </a:rPr>
                        <a:t>260  servidores da pasta que realizaram capacitações no 1Q2025 planilha em anexo na linha do Risco 4.</a:t>
                      </a:r>
                      <a:endParaRPr lang="pt-BR" sz="9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p>
                      <a:pPr algn="just">
                        <a:lnSpc>
                          <a:spcPct val="100000"/>
                        </a:lnSpc>
                        <a:tabLst>
                          <a:tab pos="0" algn="l"/>
                        </a:tabLst>
                      </a:pPr>
                      <a:endParaRPr lang="pt-BR" sz="900" b="0" strike="noStrike" spc="-1" dirty="0">
                        <a:solidFill>
                          <a:srgbClr val="000000"/>
                        </a:solidFill>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711460" y="1062757"/>
            <a:ext cx="6188810" cy="584775"/>
          </a:xfrm>
          <a:prstGeom prst="rect">
            <a:avLst/>
          </a:prstGeom>
        </p:spPr>
        <p:txBody>
          <a:bodyPr wrap="none">
            <a:spAutoFit/>
          </a:bodyPr>
          <a:lstStyle/>
          <a:p>
            <a:pPr marL="12600" algn="ctr">
              <a:spcBef>
                <a:spcPts val="105"/>
              </a:spcBef>
            </a:pPr>
            <a:r>
              <a:rPr lang="pt-BR" sz="3200" b="1" spc="-1" dirty="0" smtClean="0">
                <a:solidFill>
                  <a:srgbClr val="A4A4A4"/>
                </a:solidFill>
              </a:rPr>
              <a:t>Gestão</a:t>
            </a:r>
            <a:r>
              <a:rPr lang="pt-BR" sz="3200" b="1" spc="-75" dirty="0" smtClean="0">
                <a:solidFill>
                  <a:srgbClr val="A4A4A4"/>
                </a:solidFill>
              </a:rPr>
              <a:t> </a:t>
            </a:r>
            <a:r>
              <a:rPr lang="pt-BR" sz="3200" b="1" spc="-1" dirty="0" smtClean="0">
                <a:solidFill>
                  <a:srgbClr val="A4A4A4"/>
                </a:solidFill>
              </a:rPr>
              <a:t>de</a:t>
            </a:r>
            <a:r>
              <a:rPr lang="pt-BR" sz="3200" b="1" spc="-41" dirty="0" smtClean="0">
                <a:solidFill>
                  <a:srgbClr val="A4A4A4"/>
                </a:solidFill>
              </a:rPr>
              <a:t> </a:t>
            </a:r>
            <a:r>
              <a:rPr lang="pt-BR" sz="3200" b="1" spc="-1" dirty="0" smtClean="0">
                <a:solidFill>
                  <a:srgbClr val="A4A4A4"/>
                </a:solidFill>
              </a:rPr>
              <a:t>Riscos Estratégicos</a:t>
            </a:r>
            <a:endParaRPr lang="pt-BR" sz="3200" spc="-1" dirty="0">
              <a:solidFill>
                <a:srgbClr val="000000"/>
              </a:solidFill>
            </a:endParaRPr>
          </a:p>
        </p:txBody>
      </p:sp>
      <p:sp>
        <p:nvSpPr>
          <p:cNvPr id="3" name="Retângulo 2"/>
          <p:cNvSpPr/>
          <p:nvPr/>
        </p:nvSpPr>
        <p:spPr>
          <a:xfrm>
            <a:off x="2555875" y="2106848"/>
            <a:ext cx="5111750" cy="936154"/>
          </a:xfrm>
          <a:prstGeom prst="rect">
            <a:avLst/>
          </a:prstGeom>
        </p:spPr>
        <p:txBody>
          <a:bodyPr>
            <a:spAutoFit/>
          </a:bodyPr>
          <a:lstStyle/>
          <a:p>
            <a:pPr algn="ctr"/>
            <a:r>
              <a:rPr lang="pt-BR" b="1" spc="-12" dirty="0">
                <a:solidFill>
                  <a:srgbClr val="A4A4A4"/>
                </a:solidFill>
                <a:latin typeface="Arial MT"/>
              </a:rPr>
              <a:t>Relatório</a:t>
            </a:r>
            <a:r>
              <a:rPr lang="pt-BR" b="1" spc="32" dirty="0">
                <a:solidFill>
                  <a:srgbClr val="A4A4A4"/>
                </a:solidFill>
                <a:latin typeface="Arial MT"/>
              </a:rPr>
              <a:t> </a:t>
            </a:r>
            <a:r>
              <a:rPr lang="pt-BR" b="1" spc="-7" dirty="0">
                <a:solidFill>
                  <a:srgbClr val="A4A4A4"/>
                </a:solidFill>
                <a:latin typeface="Arial MT"/>
              </a:rPr>
              <a:t>de</a:t>
            </a:r>
            <a:r>
              <a:rPr lang="pt-BR" b="1" spc="-1" dirty="0">
                <a:solidFill>
                  <a:srgbClr val="A4A4A4"/>
                </a:solidFill>
                <a:latin typeface="Arial MT"/>
              </a:rPr>
              <a:t> </a:t>
            </a:r>
            <a:r>
              <a:rPr lang="pt-BR" b="1" spc="-7" dirty="0">
                <a:solidFill>
                  <a:srgbClr val="A4A4A4"/>
                </a:solidFill>
                <a:latin typeface="Arial MT"/>
              </a:rPr>
              <a:t>Gerenciamento</a:t>
            </a:r>
            <a:r>
              <a:rPr lang="pt-BR" b="1" spc="7" dirty="0">
                <a:solidFill>
                  <a:srgbClr val="A4A4A4"/>
                </a:solidFill>
                <a:latin typeface="Arial MT"/>
              </a:rPr>
              <a:t> </a:t>
            </a:r>
            <a:r>
              <a:rPr lang="pt-BR" b="1" spc="7" dirty="0" smtClean="0">
                <a:solidFill>
                  <a:srgbClr val="A4A4A4"/>
                </a:solidFill>
                <a:latin typeface="Arial MT"/>
              </a:rPr>
              <a:t>1</a:t>
            </a:r>
            <a:r>
              <a:rPr lang="pt-BR" b="1" spc="-7" dirty="0" smtClean="0">
                <a:solidFill>
                  <a:srgbClr val="A4A4A4"/>
                </a:solidFill>
                <a:latin typeface="Arial MT"/>
              </a:rPr>
              <a:t>Q25</a:t>
            </a:r>
            <a:r>
              <a:rPr lang="pt-BR" b="1" spc="-46" dirty="0" smtClean="0">
                <a:solidFill>
                  <a:srgbClr val="A4A4A4"/>
                </a:solidFill>
                <a:latin typeface="Arial MT"/>
              </a:rPr>
              <a:t> </a:t>
            </a:r>
            <a:r>
              <a:rPr lang="pt-BR" b="1" spc="-7" dirty="0">
                <a:solidFill>
                  <a:srgbClr val="A4A4A4"/>
                </a:solidFill>
                <a:latin typeface="Arial MT"/>
              </a:rPr>
              <a:t>–</a:t>
            </a:r>
            <a:r>
              <a:rPr lang="pt-BR" b="1" spc="-1" dirty="0">
                <a:solidFill>
                  <a:srgbClr val="A4A4A4"/>
                </a:solidFill>
                <a:latin typeface="Arial MT"/>
              </a:rPr>
              <a:t> </a:t>
            </a:r>
          </a:p>
          <a:p>
            <a:pPr marL="12600" algn="ctr">
              <a:spcBef>
                <a:spcPts val="91"/>
              </a:spcBef>
            </a:pPr>
            <a:r>
              <a:rPr lang="pt-BR" b="1" spc="-12" dirty="0">
                <a:solidFill>
                  <a:srgbClr val="A4A4A4"/>
                </a:solidFill>
                <a:latin typeface="Arial MT"/>
              </a:rPr>
              <a:t>Gerência de </a:t>
            </a:r>
            <a:r>
              <a:rPr lang="pt-BR" b="1" spc="-12" dirty="0" smtClean="0">
                <a:solidFill>
                  <a:srgbClr val="A4A4A4"/>
                </a:solidFill>
                <a:latin typeface="Arial MT"/>
              </a:rPr>
              <a:t>Apoio Administrativo e Logístico </a:t>
            </a:r>
            <a:r>
              <a:rPr lang="pt-BR" b="1" spc="-12" dirty="0">
                <a:solidFill>
                  <a:srgbClr val="A4A4A4"/>
                </a:solidFill>
                <a:latin typeface="Arial MT"/>
              </a:rPr>
              <a:t>- SEDS</a:t>
            </a:r>
          </a:p>
        </p:txBody>
      </p:sp>
      <p:pic>
        <p:nvPicPr>
          <p:cNvPr id="4" name="Imagem 6"/>
          <p:cNvPicPr/>
          <p:nvPr/>
        </p:nvPicPr>
        <p:blipFill>
          <a:blip r:embed="rId2" cstate="print"/>
          <a:stretch/>
        </p:blipFill>
        <p:spPr>
          <a:xfrm>
            <a:off x="3959622" y="3799061"/>
            <a:ext cx="3503520" cy="707040"/>
          </a:xfrm>
          <a:prstGeom prst="rect">
            <a:avLst/>
          </a:prstGeom>
          <a:ln w="0">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8" name="object 1"/>
          <p:cNvGraphicFramePr/>
          <p:nvPr/>
        </p:nvGraphicFramePr>
        <p:xfrm>
          <a:off x="791270" y="342677"/>
          <a:ext cx="8512200" cy="4252680"/>
        </p:xfrm>
        <a:graphic>
          <a:graphicData uri="http://schemas.openxmlformats.org/drawingml/2006/table">
            <a:tbl>
              <a:tblPr/>
              <a:tblGrid>
                <a:gridCol w="2201040"/>
                <a:gridCol w="2090520"/>
                <a:gridCol w="1557000"/>
                <a:gridCol w="2663640"/>
              </a:tblGrid>
              <a:tr h="291600">
                <a:tc gridSpan="3">
                  <a:txBody>
                    <a:bodyPr/>
                    <a:lstStyle/>
                    <a:p>
                      <a:endParaRPr lang="pt-BR" sz="1000" b="0" u="none" strike="noStrike" dirty="0">
                        <a:solidFill>
                          <a:schemeClr val="dk1"/>
                        </a:solidFill>
                        <a:uFillTx/>
                        <a:latin typeface="Times New Roman"/>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hMerge="1">
                  <a:txBody>
                    <a:bodyPr/>
                    <a:lstStyle/>
                    <a:p>
                      <a:endParaRPr lang="pt-BR" sz="1800" b="0" u="none" strike="noStrike">
                        <a:solidFill>
                          <a:srgbClr val="000000"/>
                        </a:solidFill>
                        <a:uFillTx/>
                        <a:latin typeface="Arial"/>
                      </a:endParaRPr>
                    </a:p>
                  </a:txBody>
                  <a:tcPr marL="90000" marR="90000">
                    <a:lnL>
                      <a:noFill/>
                    </a:lnL>
                    <a:lnR>
                      <a:noFill/>
                    </a:lnR>
                    <a:lnT>
                      <a:noFill/>
                    </a:lnT>
                    <a:lnB>
                      <a:noFill/>
                    </a:lnB>
                    <a:solidFill>
                      <a:srgbClr val="729FCF"/>
                    </a:solidFill>
                  </a:tcPr>
                </a:tc>
                <a:tc hMerge="1">
                  <a:txBody>
                    <a:bodyPr/>
                    <a:lstStyle/>
                    <a:p>
                      <a:endParaRPr lang="pt-BR" sz="1800" b="0" u="none" strike="noStrike">
                        <a:solidFill>
                          <a:srgbClr val="000000"/>
                        </a:solidFill>
                        <a:uFillTx/>
                        <a:latin typeface="Arial"/>
                      </a:endParaRPr>
                    </a:p>
                  </a:txBody>
                  <a:tcPr marL="90000" marR="90000">
                    <a:lnL>
                      <a:noFill/>
                    </a:lnL>
                    <a:lnR>
                      <a:noFill/>
                    </a:lnR>
                    <a:lnT>
                      <a:noFill/>
                    </a:lnT>
                    <a:lnB>
                      <a:noFill/>
                    </a:lnB>
                    <a:solidFill>
                      <a:srgbClr val="729FCF"/>
                    </a:solidFill>
                  </a:tcPr>
                </a:tc>
                <a:tc>
                  <a:txBody>
                    <a:bodyPr/>
                    <a:lstStyle/>
                    <a:p>
                      <a:pPr algn="ctr">
                        <a:lnSpc>
                          <a:spcPct val="100000"/>
                        </a:lnSpc>
                      </a:pPr>
                      <a:r>
                        <a:rPr lang="pt-BR" sz="1800" b="1" u="none" strike="noStrike" dirty="0">
                          <a:solidFill>
                            <a:srgbClr val="000000"/>
                          </a:solidFill>
                          <a:uFillTx/>
                          <a:latin typeface="Arial"/>
                        </a:rPr>
                        <a:t>1Q25</a:t>
                      </a:r>
                      <a:endParaRPr lang="pt-BR" sz="1800" b="0" u="none" strike="noStrike" dirty="0">
                        <a:solidFill>
                          <a:srgbClr val="000000"/>
                        </a:solidFill>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402840">
                <a:tc>
                  <a:txBody>
                    <a:bodyPr/>
                    <a:lstStyle/>
                    <a:p>
                      <a:pPr algn="ctr">
                        <a:lnSpc>
                          <a:spcPct val="100000"/>
                        </a:lnSpc>
                      </a:pPr>
                      <a:endParaRPr lang="pt-BR" sz="1800" b="0" u="none" strike="noStrike">
                        <a:solidFill>
                          <a:srgbClr val="000000"/>
                        </a:solidFill>
                        <a:uFillTx/>
                        <a:latin typeface="Arial"/>
                      </a:endParaRPr>
                    </a:p>
                    <a:p>
                      <a:pPr algn="ctr">
                        <a:lnSpc>
                          <a:spcPct val="100000"/>
                        </a:lnSpc>
                      </a:pPr>
                      <a:r>
                        <a:rPr lang="pt-BR" sz="1800" b="0" u="none" strike="noStrike">
                          <a:solidFill>
                            <a:srgbClr val="000000"/>
                          </a:solidFill>
                          <a:uFillTx/>
                          <a:latin typeface="Arial"/>
                        </a:rPr>
                        <a:t>RISCO</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800" b="0" u="none" strike="noStrike">
                        <a:solidFill>
                          <a:srgbClr val="000000"/>
                        </a:solidFill>
                        <a:uFillTx/>
                        <a:latin typeface="Arial"/>
                      </a:endParaRPr>
                    </a:p>
                    <a:p>
                      <a:pPr algn="ctr">
                        <a:lnSpc>
                          <a:spcPct val="100000"/>
                        </a:lnSpc>
                      </a:pPr>
                      <a:r>
                        <a:rPr lang="pt-BR" sz="1800" b="0" u="none" strike="noStrike">
                          <a:solidFill>
                            <a:srgbClr val="000000"/>
                          </a:solidFill>
                          <a:uFillTx/>
                          <a:latin typeface="Arial"/>
                        </a:rPr>
                        <a:t>DESCRIÇÃO DO 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800" b="0" u="none" strike="noStrike">
                        <a:solidFill>
                          <a:srgbClr val="000000"/>
                        </a:solidFill>
                        <a:uFillTx/>
                        <a:latin typeface="Arial"/>
                      </a:endParaRPr>
                    </a:p>
                    <a:p>
                      <a:pPr algn="ctr">
                        <a:lnSpc>
                          <a:spcPct val="100000"/>
                        </a:lnSpc>
                      </a:pPr>
                      <a:r>
                        <a:rPr lang="pt-BR" sz="1800" b="0" u="none" strike="noStrike">
                          <a:solidFill>
                            <a:srgbClr val="000000"/>
                          </a:solidFill>
                          <a:uFillTx/>
                          <a:latin typeface="Arial"/>
                        </a:rPr>
                        <a:t>META</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c>
                  <a:txBody>
                    <a:bodyPr/>
                    <a:lstStyle/>
                    <a:p>
                      <a:pPr algn="ctr">
                        <a:lnSpc>
                          <a:spcPct val="100000"/>
                        </a:lnSpc>
                      </a:pPr>
                      <a:endParaRPr lang="pt-BR" sz="1800" b="0" u="none" strike="noStrike" dirty="0">
                        <a:solidFill>
                          <a:srgbClr val="000000"/>
                        </a:solidFill>
                        <a:uFillTx/>
                        <a:latin typeface="Arial"/>
                      </a:endParaRPr>
                    </a:p>
                    <a:p>
                      <a:pPr algn="ctr">
                        <a:lnSpc>
                          <a:spcPct val="100000"/>
                        </a:lnSpc>
                      </a:pPr>
                      <a:r>
                        <a:rPr lang="pt-BR" sz="1800" b="0" u="none" strike="noStrike" dirty="0">
                          <a:solidFill>
                            <a:srgbClr val="000000"/>
                          </a:solidFill>
                          <a:uFillTx/>
                          <a:latin typeface="Arial"/>
                        </a:rPr>
                        <a:t>INDICADOR</a:t>
                      </a: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solidFill>
                      <a:srgbClr val="F3F3F3"/>
                    </a:solidFill>
                  </a:tcPr>
                </a:tc>
              </a:tr>
              <a:tr h="2972520">
                <a:tc>
                  <a:txBody>
                    <a:bodyPr/>
                    <a:lstStyle/>
                    <a:p>
                      <a:pPr>
                        <a:lnSpc>
                          <a:spcPct val="100000"/>
                        </a:lnSpc>
                        <a:spcBef>
                          <a:spcPts val="45"/>
                        </a:spcBef>
                      </a:pPr>
                      <a:endParaRPr lang="pt-BR" sz="1100" b="0" u="none" strike="noStrike" dirty="0">
                        <a:solidFill>
                          <a:srgbClr val="000000"/>
                        </a:solidFill>
                        <a:uFillTx/>
                        <a:latin typeface="Arial"/>
                      </a:endParaRPr>
                    </a:p>
                    <a:p>
                      <a:pPr algn="just">
                        <a:lnSpc>
                          <a:spcPct val="100000"/>
                        </a:lnSpc>
                        <a:tabLst>
                          <a:tab pos="0" algn="l"/>
                        </a:tabLst>
                      </a:pPr>
                      <a:r>
                        <a:rPr lang="pt-BR" sz="1100" b="0" u="none" strike="noStrike" dirty="0">
                          <a:solidFill>
                            <a:schemeClr val="dk1"/>
                          </a:solidFill>
                          <a:uFillTx/>
                          <a:latin typeface="Arial"/>
                          <a:ea typeface="Microsoft YaHei"/>
                        </a:rPr>
                        <a:t>1) Não oferecer condições físicas adequadas  ao ambiente de trabalho da SEDS</a:t>
                      </a:r>
                      <a:endParaRPr lang="pt-BR" sz="1100" b="0" u="none" strike="noStrike" dirty="0">
                        <a:solidFill>
                          <a:srgbClr val="000000"/>
                        </a:solidFill>
                        <a:uFillTx/>
                        <a:latin typeface="Arial"/>
                      </a:endParaRPr>
                    </a:p>
                    <a:p>
                      <a:pPr algn="just">
                        <a:lnSpc>
                          <a:spcPct val="100000"/>
                        </a:lnSpc>
                        <a:tabLst>
                          <a:tab pos="0" algn="l"/>
                        </a:tabLst>
                      </a:pPr>
                      <a:endParaRPr lang="pt-BR" sz="900" b="0" u="none" strike="noStrike" dirty="0">
                        <a:solidFill>
                          <a:srgbClr val="000000"/>
                        </a:solidFill>
                        <a:uFillTx/>
                        <a:latin typeface="Arial"/>
                      </a:endParaRPr>
                    </a:p>
                    <a:p>
                      <a:pPr algn="just">
                        <a:lnSpc>
                          <a:spcPct val="100000"/>
                        </a:lnSpc>
                        <a:tabLst>
                          <a:tab pos="0" algn="l"/>
                        </a:tabLst>
                      </a:pPr>
                      <a:endParaRPr lang="pt-BR" sz="900" b="0" u="none" strike="noStrike" dirty="0">
                        <a:solidFill>
                          <a:srgbClr val="000000"/>
                        </a:solidFill>
                        <a:uFillTx/>
                        <a:latin typeface="Arial"/>
                      </a:endParaRPr>
                    </a:p>
                    <a:p>
                      <a:pPr algn="just">
                        <a:lnSpc>
                          <a:spcPct val="100000"/>
                        </a:lnSpc>
                        <a:tabLst>
                          <a:tab pos="0" algn="l"/>
                        </a:tabLst>
                      </a:pPr>
                      <a:endParaRPr lang="pt-BR" sz="900" b="0" u="none" strike="noStrike" dirty="0">
                        <a:solidFill>
                          <a:srgbClr val="000000"/>
                        </a:solidFill>
                        <a:uFillTx/>
                        <a:latin typeface="Arial"/>
                      </a:endParaRPr>
                    </a:p>
                    <a:p>
                      <a:pPr algn="just">
                        <a:lnSpc>
                          <a:spcPct val="100000"/>
                        </a:lnSpc>
                        <a:tabLst>
                          <a:tab pos="0" algn="l"/>
                        </a:tabLst>
                      </a:pPr>
                      <a:endParaRPr lang="pt-BR" sz="900" b="0" u="none" strike="noStrike" dirty="0">
                        <a:solidFill>
                          <a:srgbClr val="000000"/>
                        </a:solidFill>
                        <a:uFillTx/>
                        <a:latin typeface="Arial"/>
                      </a:endParaRPr>
                    </a:p>
                    <a:p>
                      <a:pPr algn="just">
                        <a:lnSpc>
                          <a:spcPct val="100000"/>
                        </a:lnSpc>
                        <a:tabLst>
                          <a:tab pos="0" algn="l"/>
                        </a:tabLst>
                      </a:pPr>
                      <a:endParaRPr lang="pt-BR" sz="900" b="0" u="none" strike="noStrike" dirty="0">
                        <a:solidFill>
                          <a:srgbClr val="000000"/>
                        </a:solidFill>
                        <a:uFillTx/>
                        <a:latin typeface="Arial"/>
                      </a:endParaRPr>
                    </a:p>
                    <a:p>
                      <a:pPr algn="just">
                        <a:lnSpc>
                          <a:spcPct val="100000"/>
                        </a:lnSpc>
                        <a:tabLst>
                          <a:tab pos="0" algn="l"/>
                        </a:tabLst>
                      </a:pPr>
                      <a:endParaRPr lang="pt-BR" sz="900" b="0" u="none" strike="noStrike" dirty="0">
                        <a:solidFill>
                          <a:srgbClr val="000000"/>
                        </a:solidFill>
                        <a:uFillTx/>
                        <a:latin typeface="Arial"/>
                      </a:endParaRPr>
                    </a:p>
                    <a:p>
                      <a:pPr marL="320040" indent="-228600">
                        <a:lnSpc>
                          <a:spcPct val="100000"/>
                        </a:lnSpc>
                        <a:tabLst>
                          <a:tab pos="0" algn="l"/>
                        </a:tabLst>
                      </a:pPr>
                      <a:endParaRPr lang="pt-BR" sz="1100" b="0" u="none" strike="noStrike" dirty="0">
                        <a:solidFill>
                          <a:srgbClr val="000000"/>
                        </a:solidFill>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tabLst>
                          <a:tab pos="0" algn="l"/>
                        </a:tabLst>
                      </a:pPr>
                      <a:r>
                        <a:rPr lang="pt-BR" sz="1000" b="1" u="none" strike="noStrike">
                          <a:solidFill>
                            <a:schemeClr val="dk1"/>
                          </a:solidFill>
                          <a:uFillTx/>
                          <a:latin typeface="Arial"/>
                          <a:ea typeface="Microsoft YaHei"/>
                        </a:rPr>
                        <a:t>Indicador 1</a:t>
                      </a:r>
                      <a:r>
                        <a:rPr lang="pt-BR" sz="1000" b="0" u="none" strike="noStrike">
                          <a:solidFill>
                            <a:schemeClr val="dk1"/>
                          </a:solidFill>
                          <a:uFillTx/>
                          <a:latin typeface="Arial"/>
                          <a:ea typeface="Microsoft YaHei"/>
                        </a:rPr>
                        <a:t> – equipar todo o bloco C com novos aparelhos de ar condicionado</a:t>
                      </a:r>
                      <a:endParaRPr lang="pt-BR" sz="1000" b="0" u="none" strike="noStrike">
                        <a:solidFill>
                          <a:srgbClr val="000000"/>
                        </a:solidFill>
                        <a:uFillTx/>
                        <a:latin typeface="Arial"/>
                      </a:endParaRPr>
                    </a:p>
                    <a:p>
                      <a:pPr algn="just">
                        <a:lnSpc>
                          <a:spcPct val="100000"/>
                        </a:lnSpc>
                        <a:tabLst>
                          <a:tab pos="0" algn="l"/>
                        </a:tabLst>
                      </a:pPr>
                      <a:endParaRPr lang="pt-BR" sz="900" b="0" u="none" strike="noStrike">
                        <a:solidFill>
                          <a:srgbClr val="000000"/>
                        </a:solidFill>
                        <a:uFillTx/>
                        <a:latin typeface="Arial"/>
                      </a:endParaRPr>
                    </a:p>
                    <a:p>
                      <a:pPr algn="just">
                        <a:lnSpc>
                          <a:spcPct val="100000"/>
                        </a:lnSpc>
                        <a:tabLst>
                          <a:tab pos="0" algn="l"/>
                        </a:tabLst>
                      </a:pPr>
                      <a:r>
                        <a:rPr lang="pt-BR" sz="900" b="1" u="none" strike="noStrike">
                          <a:solidFill>
                            <a:schemeClr val="dk1"/>
                          </a:solidFill>
                          <a:uFillTx/>
                          <a:latin typeface="Arial"/>
                          <a:ea typeface="Microsoft YaHei"/>
                        </a:rPr>
                        <a:t>Indicador 2</a:t>
                      </a:r>
                      <a:r>
                        <a:rPr lang="pt-BR" sz="900" b="0" u="none" strike="noStrike">
                          <a:solidFill>
                            <a:schemeClr val="dk1"/>
                          </a:solidFill>
                          <a:uFillTx/>
                          <a:latin typeface="Arial"/>
                          <a:ea typeface="Microsoft YaHei"/>
                        </a:rPr>
                        <a:t>: Concluir a entrega do elevador do bloco C</a:t>
                      </a:r>
                      <a:endParaRPr lang="pt-BR" sz="900" b="0" u="none" strike="noStrike">
                        <a:solidFill>
                          <a:srgbClr val="000000"/>
                        </a:solidFill>
                        <a:uFillTx/>
                        <a:latin typeface="Arial"/>
                      </a:endParaRPr>
                    </a:p>
                    <a:p>
                      <a:pPr algn="just">
                        <a:lnSpc>
                          <a:spcPct val="100000"/>
                        </a:lnSpc>
                        <a:tabLst>
                          <a:tab pos="0" algn="l"/>
                        </a:tabLst>
                      </a:pPr>
                      <a:endParaRPr lang="pt-BR" sz="900" b="0" u="none" strike="noStrike">
                        <a:solidFill>
                          <a:srgbClr val="000000"/>
                        </a:solidFill>
                        <a:uFillTx/>
                        <a:latin typeface="Arial"/>
                      </a:endParaRPr>
                    </a:p>
                    <a:p>
                      <a:pPr algn="just">
                        <a:lnSpc>
                          <a:spcPct val="100000"/>
                        </a:lnSpc>
                        <a:tabLst>
                          <a:tab pos="0" algn="l"/>
                        </a:tabLst>
                      </a:pPr>
                      <a:r>
                        <a:rPr lang="pt-BR" sz="900" b="1" u="none" strike="noStrike">
                          <a:solidFill>
                            <a:schemeClr val="dk1"/>
                          </a:solidFill>
                          <a:uFillTx/>
                          <a:latin typeface="Arial"/>
                          <a:ea typeface="Microsoft YaHei"/>
                        </a:rPr>
                        <a:t>Indicador 3</a:t>
                      </a:r>
                      <a:r>
                        <a:rPr lang="pt-BR" sz="900" b="0" u="none" strike="noStrike">
                          <a:solidFill>
                            <a:schemeClr val="dk1"/>
                          </a:solidFill>
                          <a:uFillTx/>
                          <a:latin typeface="Arial"/>
                          <a:ea typeface="Microsoft YaHei"/>
                        </a:rPr>
                        <a:t>: Contratação de 07 vans de passageiro e 02 camionetes cabine dubla</a:t>
                      </a:r>
                      <a:endParaRPr lang="pt-BR" sz="900" b="0" u="none" strike="noStrike">
                        <a:solidFill>
                          <a:srgbClr val="000000"/>
                        </a:solidFill>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spcBef>
                          <a:spcPts val="601"/>
                        </a:spcBef>
                        <a:tabLst>
                          <a:tab pos="0" algn="l"/>
                        </a:tabLst>
                      </a:pPr>
                      <a:r>
                        <a:rPr lang="pt-BR" sz="900" b="1" u="none" strike="noStrike">
                          <a:solidFill>
                            <a:schemeClr val="dk1"/>
                          </a:solidFill>
                          <a:uFillTx/>
                          <a:latin typeface="Arial"/>
                          <a:ea typeface="Microsoft YaHei"/>
                        </a:rPr>
                        <a:t>Meta 1:</a:t>
                      </a:r>
                      <a:r>
                        <a:rPr lang="pt-BR" sz="900" b="0" u="none" strike="noStrike">
                          <a:solidFill>
                            <a:schemeClr val="dk1"/>
                          </a:solidFill>
                          <a:uFillTx/>
                          <a:latin typeface="Arial"/>
                          <a:ea typeface="Microsoft YaHei"/>
                        </a:rPr>
                        <a:t> 100%</a:t>
                      </a:r>
                      <a:endParaRPr lang="pt-BR" sz="900" b="0" u="none" strike="noStrike">
                        <a:solidFill>
                          <a:srgbClr val="000000"/>
                        </a:solidFill>
                        <a:uFillTx/>
                        <a:latin typeface="Arial"/>
                      </a:endParaRPr>
                    </a:p>
                    <a:p>
                      <a:pPr algn="just">
                        <a:lnSpc>
                          <a:spcPct val="100000"/>
                        </a:lnSpc>
                        <a:tabLst>
                          <a:tab pos="0" algn="l"/>
                        </a:tabLst>
                      </a:pPr>
                      <a:endParaRPr lang="pt-BR" sz="900" b="0" u="none" strike="noStrike">
                        <a:solidFill>
                          <a:srgbClr val="000000"/>
                        </a:solidFill>
                        <a:uFillTx/>
                        <a:latin typeface="Arial"/>
                      </a:endParaRPr>
                    </a:p>
                    <a:p>
                      <a:pPr algn="just">
                        <a:lnSpc>
                          <a:spcPct val="100000"/>
                        </a:lnSpc>
                        <a:tabLst>
                          <a:tab pos="0" algn="l"/>
                        </a:tabLst>
                      </a:pPr>
                      <a:endParaRPr lang="pt-BR" sz="900" b="0" u="none" strike="noStrike">
                        <a:solidFill>
                          <a:srgbClr val="000000"/>
                        </a:solidFill>
                        <a:uFillTx/>
                        <a:latin typeface="Arial"/>
                      </a:endParaRPr>
                    </a:p>
                    <a:p>
                      <a:pPr algn="just">
                        <a:lnSpc>
                          <a:spcPct val="100000"/>
                        </a:lnSpc>
                        <a:tabLst>
                          <a:tab pos="0" algn="l"/>
                        </a:tabLst>
                      </a:pPr>
                      <a:r>
                        <a:rPr lang="pt-BR" sz="900" b="0" u="none" strike="noStrike">
                          <a:solidFill>
                            <a:srgbClr val="000000"/>
                          </a:solidFill>
                          <a:uFillTx/>
                          <a:latin typeface="Arial"/>
                          <a:ea typeface="Microsoft YaHei"/>
                        </a:rPr>
                        <a:t> </a:t>
                      </a:r>
                      <a:endParaRPr lang="pt-BR" sz="900" b="0" u="none" strike="noStrike">
                        <a:solidFill>
                          <a:srgbClr val="000000"/>
                        </a:solidFill>
                        <a:uFillTx/>
                        <a:latin typeface="Arial"/>
                      </a:endParaRPr>
                    </a:p>
                    <a:p>
                      <a:pPr algn="just">
                        <a:lnSpc>
                          <a:spcPct val="100000"/>
                        </a:lnSpc>
                        <a:tabLst>
                          <a:tab pos="0" algn="l"/>
                        </a:tabLst>
                      </a:pPr>
                      <a:endParaRPr lang="pt-BR" sz="900" b="0" u="none" strike="noStrike">
                        <a:solidFill>
                          <a:srgbClr val="000000"/>
                        </a:solidFill>
                        <a:uFillTx/>
                        <a:latin typeface="Arial"/>
                      </a:endParaRPr>
                    </a:p>
                    <a:p>
                      <a:pPr algn="just">
                        <a:lnSpc>
                          <a:spcPct val="100000"/>
                        </a:lnSpc>
                        <a:tabLst>
                          <a:tab pos="0" algn="l"/>
                        </a:tabLst>
                      </a:pPr>
                      <a:r>
                        <a:rPr lang="pt-BR" sz="900" b="1" u="none" strike="noStrike">
                          <a:solidFill>
                            <a:schemeClr val="dk1"/>
                          </a:solidFill>
                          <a:uFillTx/>
                          <a:latin typeface="Arial"/>
                          <a:ea typeface="Microsoft YaHei"/>
                        </a:rPr>
                        <a:t>Meta 2: </a:t>
                      </a:r>
                      <a:r>
                        <a:rPr lang="pt-BR" sz="900" b="0" u="none" strike="noStrike">
                          <a:solidFill>
                            <a:schemeClr val="dk1"/>
                          </a:solidFill>
                          <a:uFillTx/>
                          <a:latin typeface="Arial"/>
                          <a:ea typeface="Microsoft YaHei"/>
                        </a:rPr>
                        <a:t>100%</a:t>
                      </a:r>
                      <a:endParaRPr lang="pt-BR" sz="900" b="0" u="none" strike="noStrike">
                        <a:solidFill>
                          <a:srgbClr val="000000"/>
                        </a:solidFill>
                        <a:uFillTx/>
                        <a:latin typeface="Arial"/>
                      </a:endParaRPr>
                    </a:p>
                    <a:p>
                      <a:pPr algn="just">
                        <a:lnSpc>
                          <a:spcPct val="100000"/>
                        </a:lnSpc>
                        <a:tabLst>
                          <a:tab pos="0" algn="l"/>
                        </a:tabLst>
                      </a:pPr>
                      <a:endParaRPr lang="pt-BR" sz="900" b="0" u="none" strike="noStrike">
                        <a:solidFill>
                          <a:srgbClr val="000000"/>
                        </a:solidFill>
                        <a:uFillTx/>
                        <a:latin typeface="Arial"/>
                      </a:endParaRPr>
                    </a:p>
                    <a:p>
                      <a:pPr algn="just">
                        <a:lnSpc>
                          <a:spcPct val="100000"/>
                        </a:lnSpc>
                        <a:tabLst>
                          <a:tab pos="0" algn="l"/>
                        </a:tabLst>
                      </a:pPr>
                      <a:endParaRPr lang="pt-BR" sz="900" b="0" u="none" strike="noStrike">
                        <a:solidFill>
                          <a:srgbClr val="000000"/>
                        </a:solidFill>
                        <a:uFillTx/>
                        <a:latin typeface="Arial"/>
                      </a:endParaRPr>
                    </a:p>
                    <a:p>
                      <a:pPr algn="just">
                        <a:lnSpc>
                          <a:spcPct val="100000"/>
                        </a:lnSpc>
                        <a:tabLst>
                          <a:tab pos="0" algn="l"/>
                        </a:tabLst>
                      </a:pPr>
                      <a:endParaRPr lang="pt-BR" sz="900" b="0" u="none" strike="noStrike">
                        <a:solidFill>
                          <a:srgbClr val="000000"/>
                        </a:solidFill>
                        <a:uFillTx/>
                        <a:latin typeface="Arial"/>
                      </a:endParaRPr>
                    </a:p>
                    <a:p>
                      <a:pPr algn="just">
                        <a:lnSpc>
                          <a:spcPct val="100000"/>
                        </a:lnSpc>
                        <a:tabLst>
                          <a:tab pos="0" algn="l"/>
                        </a:tabLst>
                      </a:pPr>
                      <a:r>
                        <a:rPr lang="pt-BR" sz="900" b="1" u="none" strike="noStrike">
                          <a:solidFill>
                            <a:schemeClr val="dk1"/>
                          </a:solidFill>
                          <a:uFillTx/>
                          <a:latin typeface="Arial"/>
                          <a:ea typeface="Microsoft YaHei"/>
                        </a:rPr>
                        <a:t>Meta 3: </a:t>
                      </a:r>
                      <a:r>
                        <a:rPr lang="pt-BR" sz="900" b="0" u="none" strike="noStrike">
                          <a:solidFill>
                            <a:schemeClr val="dk1"/>
                          </a:solidFill>
                          <a:uFillTx/>
                          <a:latin typeface="Arial"/>
                          <a:ea typeface="Microsoft YaHei"/>
                        </a:rPr>
                        <a:t>100%</a:t>
                      </a:r>
                      <a:endParaRPr lang="pt-BR" sz="900" b="0" u="none" strike="noStrike">
                        <a:solidFill>
                          <a:srgbClr val="000000"/>
                        </a:solidFill>
                        <a:uFillTx/>
                        <a:latin typeface="Arial"/>
                      </a:endParaRPr>
                    </a:p>
                    <a:p>
                      <a:pPr marL="92880">
                        <a:lnSpc>
                          <a:spcPct val="100000"/>
                        </a:lnSpc>
                        <a:tabLst>
                          <a:tab pos="0" algn="l"/>
                        </a:tabLst>
                      </a:pPr>
                      <a:endParaRPr lang="pt-BR" sz="1100" b="0" u="none" strike="noStrike">
                        <a:solidFill>
                          <a:srgbClr val="000000"/>
                        </a:solidFill>
                        <a:uFillTx/>
                        <a:latin typeface="Arial"/>
                      </a:endParaRPr>
                    </a:p>
                    <a:p>
                      <a:pPr marL="92880">
                        <a:lnSpc>
                          <a:spcPct val="100000"/>
                        </a:lnSpc>
                        <a:tabLst>
                          <a:tab pos="0" algn="l"/>
                        </a:tabLst>
                      </a:pPr>
                      <a:endParaRPr lang="pt-BR" sz="1100" b="0" u="none" strike="noStrike">
                        <a:solidFill>
                          <a:srgbClr val="000000"/>
                        </a:solidFill>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c>
                  <a:txBody>
                    <a:bodyPr/>
                    <a:lstStyle/>
                    <a:p>
                      <a:pPr algn="just">
                        <a:lnSpc>
                          <a:spcPct val="100000"/>
                        </a:lnSpc>
                        <a:tabLst>
                          <a:tab pos="0" algn="l"/>
                        </a:tabLst>
                      </a:pPr>
                      <a:r>
                        <a:rPr lang="pt-BR" sz="1100" b="1" u="none" strike="noStrike" dirty="0">
                          <a:solidFill>
                            <a:schemeClr val="dk1"/>
                          </a:solidFill>
                          <a:uFillTx/>
                          <a:latin typeface="Arial"/>
                          <a:ea typeface="Microsoft YaHei"/>
                        </a:rPr>
                        <a:t> </a:t>
                      </a:r>
                      <a:r>
                        <a:rPr lang="pt-BR" sz="900" b="1" u="none" strike="noStrike" dirty="0">
                          <a:solidFill>
                            <a:schemeClr val="dk1"/>
                          </a:solidFill>
                          <a:uFillTx/>
                          <a:latin typeface="Arial"/>
                          <a:ea typeface="Microsoft YaHei"/>
                        </a:rPr>
                        <a:t>Resultado do indicador 1:</a:t>
                      </a:r>
                      <a:r>
                        <a:rPr lang="pt-BR" sz="900" b="0" u="none" strike="noStrike" dirty="0">
                          <a:solidFill>
                            <a:schemeClr val="dk1"/>
                          </a:solidFill>
                          <a:uFillTx/>
                          <a:latin typeface="Arial"/>
                          <a:ea typeface="Microsoft YaHei"/>
                        </a:rPr>
                        <a:t> Realizada a aquisição dos equipamentos. Resta instalação de 10% deles que deverá ser realizada com cadeira suspensa de trabalho.</a:t>
                      </a:r>
                      <a:endParaRPr lang="pt-BR" sz="900" b="0" u="none" strike="noStrike" dirty="0">
                        <a:solidFill>
                          <a:srgbClr val="000000"/>
                        </a:solidFill>
                        <a:uFillTx/>
                        <a:latin typeface="Arial"/>
                      </a:endParaRPr>
                    </a:p>
                    <a:p>
                      <a:pPr algn="just">
                        <a:lnSpc>
                          <a:spcPct val="100000"/>
                        </a:lnSpc>
                        <a:tabLst>
                          <a:tab pos="0" algn="l"/>
                        </a:tabLst>
                      </a:pPr>
                      <a:endParaRPr lang="pt-BR" sz="900" b="0" u="none" strike="noStrike" dirty="0">
                        <a:solidFill>
                          <a:srgbClr val="000000"/>
                        </a:solidFill>
                        <a:uFillTx/>
                        <a:latin typeface="Arial"/>
                      </a:endParaRPr>
                    </a:p>
                    <a:p>
                      <a:pPr algn="just">
                        <a:lnSpc>
                          <a:spcPct val="100000"/>
                        </a:lnSpc>
                        <a:tabLst>
                          <a:tab pos="0" algn="l"/>
                        </a:tabLst>
                      </a:pPr>
                      <a:r>
                        <a:rPr lang="pt-BR" sz="900" b="1" u="none" strike="noStrike" dirty="0">
                          <a:solidFill>
                            <a:schemeClr val="dk1"/>
                          </a:solidFill>
                          <a:uFillTx/>
                          <a:latin typeface="Arial"/>
                          <a:ea typeface="Microsoft YaHei"/>
                        </a:rPr>
                        <a:t>Resultado do indicador 2</a:t>
                      </a:r>
                      <a:r>
                        <a:rPr lang="pt-BR" sz="900" b="0" u="none" strike="noStrike" dirty="0">
                          <a:solidFill>
                            <a:schemeClr val="dk1"/>
                          </a:solidFill>
                          <a:uFillTx/>
                          <a:latin typeface="Arial"/>
                          <a:ea typeface="Microsoft YaHei"/>
                        </a:rPr>
                        <a:t>: Elevador do bloco C entregue.</a:t>
                      </a:r>
                      <a:endParaRPr lang="pt-BR" sz="900" b="0" u="none" strike="noStrike" dirty="0">
                        <a:solidFill>
                          <a:srgbClr val="000000"/>
                        </a:solidFill>
                        <a:uFillTx/>
                        <a:latin typeface="Arial"/>
                      </a:endParaRPr>
                    </a:p>
                    <a:p>
                      <a:pPr algn="just">
                        <a:lnSpc>
                          <a:spcPct val="100000"/>
                        </a:lnSpc>
                        <a:tabLst>
                          <a:tab pos="0" algn="l"/>
                        </a:tabLst>
                      </a:pPr>
                      <a:endParaRPr lang="pt-BR" sz="900" b="0" u="none" strike="noStrike" dirty="0">
                        <a:solidFill>
                          <a:srgbClr val="000000"/>
                        </a:solidFill>
                        <a:uFillTx/>
                        <a:latin typeface="Arial"/>
                      </a:endParaRPr>
                    </a:p>
                    <a:p>
                      <a:pPr algn="just">
                        <a:lnSpc>
                          <a:spcPct val="100000"/>
                        </a:lnSpc>
                        <a:tabLst>
                          <a:tab pos="0" algn="l"/>
                        </a:tabLst>
                      </a:pPr>
                      <a:r>
                        <a:rPr lang="pt-BR" sz="900" b="1" u="none" strike="noStrike" dirty="0">
                          <a:solidFill>
                            <a:schemeClr val="dk1"/>
                          </a:solidFill>
                          <a:uFillTx/>
                          <a:latin typeface="Arial"/>
                          <a:ea typeface="Microsoft YaHei"/>
                        </a:rPr>
                        <a:t>Resultado do indicador 3</a:t>
                      </a:r>
                      <a:r>
                        <a:rPr lang="pt-BR" sz="900" b="0" u="none" strike="noStrike" dirty="0">
                          <a:solidFill>
                            <a:schemeClr val="dk1"/>
                          </a:solidFill>
                          <a:uFillTx/>
                          <a:latin typeface="Arial"/>
                          <a:ea typeface="Microsoft YaHei"/>
                        </a:rPr>
                        <a:t>: Realizada a contratação de 07 vans e 02 camionetes cabine dupla.</a:t>
                      </a:r>
                      <a:endParaRPr lang="pt-BR" sz="900" b="0" u="none" strike="noStrike" dirty="0">
                        <a:solidFill>
                          <a:srgbClr val="000000"/>
                        </a:solidFill>
                        <a:uFillTx/>
                        <a:latin typeface="Arial"/>
                      </a:endParaRPr>
                    </a:p>
                  </a:txBody>
                  <a:tcPr>
                    <a:lnL w="9360">
                      <a:solidFill>
                        <a:srgbClr val="9E9E9E"/>
                      </a:solidFill>
                      <a:prstDash val="solid"/>
                    </a:lnL>
                    <a:lnR w="9360">
                      <a:solidFill>
                        <a:srgbClr val="9E9E9E"/>
                      </a:solidFill>
                      <a:prstDash val="solid"/>
                    </a:lnR>
                    <a:lnT w="9360">
                      <a:solidFill>
                        <a:srgbClr val="9E9E9E"/>
                      </a:solidFill>
                      <a:prstDash val="solid"/>
                    </a:lnT>
                    <a:lnB w="9360">
                      <a:solidFill>
                        <a:srgbClr val="9E9E9E"/>
                      </a:solidFill>
                      <a:prstDash val="solid"/>
                    </a:lnB>
                    <a:noFill/>
                  </a:tcPr>
                </a:tc>
              </a:tr>
            </a:tbl>
          </a:graphicData>
        </a:graphic>
      </p:graphicFrame>
      <p:sp>
        <p:nvSpPr>
          <p:cNvPr id="219" name="object 4"/>
          <p:cNvSpPr/>
          <p:nvPr/>
        </p:nvSpPr>
        <p:spPr>
          <a:xfrm>
            <a:off x="3483000" y="3820680"/>
            <a:ext cx="34920" cy="141840"/>
          </a:xfrm>
          <a:custGeom>
            <a:avLst/>
            <a:gdLst>
              <a:gd name="textAreaLeft" fmla="*/ 0 w 34920"/>
              <a:gd name="textAreaRight" fmla="*/ 36720 w 34920"/>
              <a:gd name="textAreaTop" fmla="*/ 0 h 141840"/>
              <a:gd name="textAreaBottom" fmla="*/ 143640 h 141840"/>
            </a:gdLst>
            <a:ahLst/>
            <a:cxnLst/>
            <a:rect l="textAreaLeft" t="textAreaTop" r="textAreaRight" b="textAreaBottom"/>
            <a:pathLst>
              <a:path w="36829" h="143510">
                <a:moveTo>
                  <a:pt x="36575" y="0"/>
                </a:moveTo>
                <a:lnTo>
                  <a:pt x="0" y="0"/>
                </a:lnTo>
                <a:lnTo>
                  <a:pt x="0" y="143256"/>
                </a:lnTo>
                <a:lnTo>
                  <a:pt x="36575" y="143256"/>
                </a:lnTo>
                <a:lnTo>
                  <a:pt x="3657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endParaRPr lang="pt-BR" sz="1800" b="0" strike="noStrike" spc="-1">
              <a:solidFill>
                <a:srgbClr val="000000"/>
              </a:solidFill>
              <a:latin typeface="Calibri"/>
              <a:ea typeface="DejaVu Sans"/>
            </a:endParaRPr>
          </a:p>
        </p:txBody>
      </p:sp>
      <p:sp>
        <p:nvSpPr>
          <p:cNvPr id="220" name="object 7"/>
          <p:cNvSpPr/>
          <p:nvPr/>
        </p:nvSpPr>
        <p:spPr>
          <a:xfrm>
            <a:off x="287214" y="414685"/>
            <a:ext cx="736020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defTabSz="914400">
              <a:lnSpc>
                <a:spcPct val="100000"/>
              </a:lnSpc>
              <a:spcBef>
                <a:spcPts val="99"/>
              </a:spcBef>
            </a:pPr>
            <a:r>
              <a:rPr lang="pt-BR" sz="1800" b="1" strike="noStrike" spc="-12" dirty="0">
                <a:solidFill>
                  <a:srgbClr val="000000"/>
                </a:solidFill>
                <a:latin typeface="Calibri"/>
                <a:ea typeface="DejaVu Sans"/>
              </a:rPr>
              <a:t>(GEAAL/SEDS)</a:t>
            </a:r>
            <a:endParaRPr lang="pt-BR" sz="1800" b="0" strike="noStrike" spc="-1" dirty="0">
              <a:solidFill>
                <a:srgbClr val="000000"/>
              </a:solidFill>
              <a:latin typeface="Arial"/>
            </a:endParaRPr>
          </a:p>
        </p:txBody>
      </p:sp>
    </p:spTree>
  </p:cSld>
  <p:clrMapOvr>
    <a:masterClrMapping/>
  </p:clrMapOvr>
  <mc:AlternateContent xmlns:mc="http://schemas.openxmlformats.org/markup-compatibility/2006">
    <mc:Choice xmlns="" xmlns:p14="http://schemas.microsoft.com/office/powerpoint/2010/main" xmlns:p15="http://schemas.microsoft.com/office/powerpoint/2012/main" Requires="p14">
      <p:transition spd="slow" p14:dur="2000"/>
    </mc:Choice>
    <mc:Fallback>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ABLE_ENDDRAG_ORIGIN_RECT" val="575*355"/>
  <p:tag name="TABLE_ENDDRAG_RECT" val="121*35*575*355"/>
</p:tagLst>
</file>

<file path=ppt/tags/tag2.xml><?xml version="1.0" encoding="utf-8"?>
<p:tagLst xmlns:a="http://schemas.openxmlformats.org/drawingml/2006/main" xmlns:r="http://schemas.openxmlformats.org/officeDocument/2006/relationships" xmlns:p="http://schemas.openxmlformats.org/presentationml/2006/main">
  <p:tag name="TABLE_ENDDRAG_ORIGIN_RECT" val="568*226"/>
  <p:tag name="TABLE_ENDDRAG_RECT" val="111*38*568*226"/>
</p:tagLst>
</file>

<file path=ppt/tags/tag3.xml><?xml version="1.0" encoding="utf-8"?>
<p:tagLst xmlns:a="http://schemas.openxmlformats.org/drawingml/2006/main" xmlns:r="http://schemas.openxmlformats.org/officeDocument/2006/relationships" xmlns:p="http://schemas.openxmlformats.org/presentationml/2006/main">
  <p:tag name="TABLE_ENDDRAG_ORIGIN_RECT" val="618*321"/>
  <p:tag name="TABLE_ENDDRAG_RECT" val="112*45*618*321"/>
</p:tagLst>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5433</Words>
  <Application>Microsoft Office PowerPoint</Application>
  <PresentationFormat>Personalizar</PresentationFormat>
  <Paragraphs>859</Paragraphs>
  <Slides>53</Slides>
  <Notes>1</Notes>
  <HiddenSlides>0</HiddenSlides>
  <MMClips>0</MMClips>
  <ScaleCrop>false</ScaleCrop>
  <HeadingPairs>
    <vt:vector size="4" baseType="variant">
      <vt:variant>
        <vt:lpstr>Tema</vt:lpstr>
      </vt:variant>
      <vt:variant>
        <vt:i4>2</vt:i4>
      </vt:variant>
      <vt:variant>
        <vt:lpstr>Títulos de slides</vt:lpstr>
      </vt:variant>
      <vt:variant>
        <vt:i4>53</vt:i4>
      </vt:variant>
    </vt:vector>
  </HeadingPairs>
  <TitlesOfParts>
    <vt:vector size="55" baseType="lpstr">
      <vt:lpstr>Office Theme</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  </vt:lpstr>
      <vt:lpstr>Slide 48</vt:lpstr>
      <vt:lpstr>Slide 49</vt:lpstr>
      <vt:lpstr> </vt:lpstr>
      <vt:lpstr>Slide 51</vt:lpstr>
      <vt:lpstr>Slide 52</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FERNANDA</dc:creator>
  <cp:lastModifiedBy>darlem.rosa</cp:lastModifiedBy>
  <cp:revision>130</cp:revision>
  <dcterms:created xsi:type="dcterms:W3CDTF">2023-07-05T19:36:00Z</dcterms:created>
  <dcterms:modified xsi:type="dcterms:W3CDTF">2025-10-03T12:24:25Z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2022-02-16T12:00:00Z</vt:filetime>
  </property>
  <property fmtid="{D5CDD505-2E9C-101B-9397-08002B2CF9AE}" pid="3" name="Creator">
    <vt:lpwstr>Microsoft® Office PowerPoint® 2007</vt:lpwstr>
  </property>
  <property fmtid="{D5CDD505-2E9C-101B-9397-08002B2CF9AE}" pid="4" name="ICV">
    <vt:lpwstr>319116B67F4949A0B090214D75B4B674</vt:lpwstr>
  </property>
  <property fmtid="{D5CDD505-2E9C-101B-9397-08002B2CF9AE}" pid="5" name="KSOProductBuildVer">
    <vt:lpwstr>1046-12.2.0.21179</vt:lpwstr>
  </property>
  <property fmtid="{D5CDD505-2E9C-101B-9397-08002B2CF9AE}" pid="6" name="LastSaved">
    <vt:filetime>2023-07-03T12:00:00Z</vt:filetime>
  </property>
  <property fmtid="{D5CDD505-2E9C-101B-9397-08002B2CF9AE}" pid="7" name="PresentationFormat">
    <vt:lpwstr>Personalizar</vt:lpwstr>
  </property>
  <property fmtid="{D5CDD505-2E9C-101B-9397-08002B2CF9AE}" pid="8" name="Slides">
    <vt:i4>8</vt:i4>
  </property>
</Properties>
</file>