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3"/>
  </p:notesMasterIdLst>
  <p:sldIdLst>
    <p:sldId id="262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1" r:id="rId12"/>
    <p:sldId id="282" r:id="rId13"/>
    <p:sldId id="283" r:id="rId14"/>
    <p:sldId id="314" r:id="rId15"/>
    <p:sldId id="313" r:id="rId16"/>
    <p:sldId id="312" r:id="rId17"/>
    <p:sldId id="284" r:id="rId18"/>
    <p:sldId id="286" r:id="rId19"/>
    <p:sldId id="287" r:id="rId20"/>
    <p:sldId id="288" r:id="rId21"/>
    <p:sldId id="289" r:id="rId22"/>
    <p:sldId id="291" r:id="rId23"/>
    <p:sldId id="292" r:id="rId24"/>
    <p:sldId id="356" r:id="rId25"/>
    <p:sldId id="355" r:id="rId26"/>
    <p:sldId id="354" r:id="rId27"/>
    <p:sldId id="353" r:id="rId28"/>
    <p:sldId id="293" r:id="rId29"/>
    <p:sldId id="298" r:id="rId30"/>
    <p:sldId id="299" r:id="rId31"/>
    <p:sldId id="318" r:id="rId32"/>
    <p:sldId id="361" r:id="rId33"/>
    <p:sldId id="360" r:id="rId34"/>
    <p:sldId id="359" r:id="rId35"/>
    <p:sldId id="358" r:id="rId36"/>
    <p:sldId id="357" r:id="rId37"/>
    <p:sldId id="316" r:id="rId38"/>
    <p:sldId id="317" r:id="rId39"/>
    <p:sldId id="300" r:id="rId40"/>
    <p:sldId id="315" r:id="rId41"/>
    <p:sldId id="319" r:id="rId42"/>
    <p:sldId id="321" r:id="rId43"/>
    <p:sldId id="327" r:id="rId44"/>
    <p:sldId id="326" r:id="rId45"/>
    <p:sldId id="330" r:id="rId46"/>
    <p:sldId id="329" r:id="rId47"/>
    <p:sldId id="328" r:id="rId48"/>
    <p:sldId id="325" r:id="rId49"/>
    <p:sldId id="324" r:id="rId50"/>
    <p:sldId id="323" r:id="rId51"/>
    <p:sldId id="364" r:id="rId52"/>
    <p:sldId id="363" r:id="rId53"/>
    <p:sldId id="362" r:id="rId54"/>
    <p:sldId id="334" r:id="rId55"/>
    <p:sldId id="333" r:id="rId56"/>
    <p:sldId id="332" r:id="rId57"/>
    <p:sldId id="331" r:id="rId58"/>
    <p:sldId id="322" r:id="rId59"/>
    <p:sldId id="338" r:id="rId60"/>
    <p:sldId id="337" r:id="rId61"/>
    <p:sldId id="336" r:id="rId62"/>
    <p:sldId id="320" r:id="rId63"/>
    <p:sldId id="343" r:id="rId64"/>
    <p:sldId id="342" r:id="rId65"/>
    <p:sldId id="341" r:id="rId66"/>
    <p:sldId id="340" r:id="rId67"/>
    <p:sldId id="348" r:id="rId68"/>
    <p:sldId id="347" r:id="rId69"/>
    <p:sldId id="346" r:id="rId70"/>
    <p:sldId id="345" r:id="rId71"/>
    <p:sldId id="352" r:id="rId72"/>
    <p:sldId id="351" r:id="rId73"/>
    <p:sldId id="350" r:id="rId74"/>
    <p:sldId id="365" r:id="rId75"/>
    <p:sldId id="366" r:id="rId76"/>
    <p:sldId id="367" r:id="rId77"/>
    <p:sldId id="368" r:id="rId78"/>
    <p:sldId id="370" r:id="rId79"/>
    <p:sldId id="369" r:id="rId80"/>
    <p:sldId id="371" r:id="rId81"/>
    <p:sldId id="267" r:id="rId82"/>
  </p:sldIdLst>
  <p:sldSz cx="12192000" cy="6858000"/>
  <p:notesSz cx="6858000" cy="9144000"/>
  <p:embeddedFontLst>
    <p:embeddedFont>
      <p:font typeface="Bahnschrift SemiBold" panose="020B0502040204020203" pitchFamily="34" charset="0"/>
      <p:bold r:id="rId84"/>
    </p:embeddedFont>
    <p:embeddedFont>
      <p:font typeface="Calibri" panose="020F0502020204030204" pitchFamily="34" charset="0"/>
      <p:regular r:id="rId85"/>
      <p:bold r:id="rId86"/>
      <p:italic r:id="rId87"/>
      <p:boldItalic r:id="rId88"/>
    </p:embeddedFont>
    <p:embeddedFont>
      <p:font typeface="Cambria Math" panose="02040503050406030204" pitchFamily="18" charset="0"/>
      <p:regular r:id="rId89"/>
    </p:embeddedFont>
    <p:embeddedFont>
      <p:font typeface="Edwardian Script ITC" panose="030303020407070D0804" pitchFamily="66" charset="0"/>
      <p:regular r:id="rId9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1" roundtripDataSignature="AMtx7mjK5tpkAryLYhsVFNrQSu+OMbJ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7.fntdata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2.fntdata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3.fntdata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4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62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449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3176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68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4838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923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95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2224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3316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4562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2362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6430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5157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1149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5541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2677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2638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829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072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49971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9958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8628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3846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48446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48487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51766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81405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13292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73913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4581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4615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0396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26407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53783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78282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70787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3563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02137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9218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02994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29674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454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38669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08552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47059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80199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74821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45619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67556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84693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78614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6002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67994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275842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12298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502881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04967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172331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672708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21843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19506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344526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39429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998309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58246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058359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867400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00218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538452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504777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678006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398260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925952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667866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06798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53191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356326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966847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742011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98AF214-0E38-4626-9D6E-6520964B7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4579" y="5972129"/>
            <a:ext cx="2437421" cy="88587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18E5E05-D1E0-4E32-8B99-7953BB83727A}"/>
              </a:ext>
            </a:extLst>
          </p:cNvPr>
          <p:cNvSpPr txBox="1"/>
          <p:nvPr/>
        </p:nvSpPr>
        <p:spPr>
          <a:xfrm>
            <a:off x="7661320" y="767811"/>
            <a:ext cx="4186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MATEMÁTICA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BDEAA2C-CEC5-4F6D-872B-45C3AD88F7D1}"/>
              </a:ext>
            </a:extLst>
          </p:cNvPr>
          <p:cNvSpPr txBox="1"/>
          <p:nvPr/>
        </p:nvSpPr>
        <p:spPr>
          <a:xfrm>
            <a:off x="475129" y="5109882"/>
            <a:ext cx="2626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411BCC5D-56F1-40D2-8C22-1792FD933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525"/>
            <a:ext cx="6791325" cy="6848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1817AE8-7681-4474-B8CC-D7A9FBD83D7A}"/>
              </a:ext>
            </a:extLst>
          </p:cNvPr>
          <p:cNvSpPr/>
          <p:nvPr/>
        </p:nvSpPr>
        <p:spPr>
          <a:xfrm>
            <a:off x="1362634" y="480411"/>
            <a:ext cx="10497671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1 – ÂNGULOS</a:t>
            </a:r>
            <a:endParaRPr lang="pt-BR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B8B327C-801E-451F-914F-51B0DC173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5718" y="970610"/>
            <a:ext cx="9484657" cy="57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5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724272B-B6B5-4553-963D-E0E9CFE22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486" y="410547"/>
            <a:ext cx="9517223" cy="57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61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E29163D-35BB-4914-BF71-FAC7A317F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2260" y="367553"/>
            <a:ext cx="9825316" cy="588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3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240402B-1021-45F4-ACDD-1FC80BB51BDB}"/>
              </a:ext>
            </a:extLst>
          </p:cNvPr>
          <p:cNvSpPr/>
          <p:nvPr/>
        </p:nvSpPr>
        <p:spPr>
          <a:xfrm>
            <a:off x="1757082" y="800707"/>
            <a:ext cx="89826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Os relógios a seguir, apresentam o mesmo instante em diferentes cidades, com diferentes fusos horários.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6443051-6458-4547-AFF5-B8770A29FA43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259" y="1604682"/>
            <a:ext cx="7826187" cy="33438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5FB7A7A-7391-4552-80FD-33129FD029C6}"/>
              </a:ext>
            </a:extLst>
          </p:cNvPr>
          <p:cNvSpPr/>
          <p:nvPr/>
        </p:nvSpPr>
        <p:spPr>
          <a:xfrm>
            <a:off x="1757081" y="5098860"/>
            <a:ext cx="8982635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ponteiro das horas e o ponteiro dos minutos, formam um ângulo reto em um desses horários marcados. 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é o horário, e em qual das cidades?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2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D91BD89-7F91-4349-9E11-DE7422DC6B0F}"/>
              </a:ext>
            </a:extLst>
          </p:cNvPr>
          <p:cNvSpPr/>
          <p:nvPr/>
        </p:nvSpPr>
        <p:spPr>
          <a:xfrm>
            <a:off x="1712259" y="728990"/>
            <a:ext cx="9439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Os relógios representados a seguir, apresentam o horário em diferentes cidades com diferentes fusos horários.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25051A3-FDB9-425A-BA58-374108CACAA6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071" y="1577788"/>
            <a:ext cx="8211669" cy="35353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56C4055-6A4A-403B-9F2C-4C2D22EDFA52}"/>
              </a:ext>
            </a:extLst>
          </p:cNvPr>
          <p:cNvSpPr/>
          <p:nvPr/>
        </p:nvSpPr>
        <p:spPr>
          <a:xfrm>
            <a:off x="1712258" y="5274169"/>
            <a:ext cx="8901953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ponteiro das horas e o ponteiro dos minutos, formam um ângulo raso em um desses horários marcados. 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é o horário, e em qual das cidades?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2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C2C628F-2A67-4C82-BCC0-E382B7612E09}"/>
              </a:ext>
            </a:extLst>
          </p:cNvPr>
          <p:cNvSpPr/>
          <p:nvPr/>
        </p:nvSpPr>
        <p:spPr>
          <a:xfrm>
            <a:off x="1613648" y="625898"/>
            <a:ext cx="9197788" cy="635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Os relógios representados a seguir, apresentam o horário em diferentes cidades com diferentes fusos horários.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02C9065-E594-4B5A-8F55-8043569002BC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671" y="1506070"/>
            <a:ext cx="8364069" cy="327211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CFFC511-A010-431B-8590-43F5E85169C4}"/>
              </a:ext>
            </a:extLst>
          </p:cNvPr>
          <p:cNvSpPr/>
          <p:nvPr/>
        </p:nvSpPr>
        <p:spPr>
          <a:xfrm>
            <a:off x="1828799" y="5061845"/>
            <a:ext cx="9386048" cy="1309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 ponteiro das horas e o ponteiro dos minutos, formam um ângulo agudo em alguns desses horários marcados. Quais são os horários, e em quais das cidades?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ponteiro das horas e o ponteiro dos minutos, formam um ângulo obtuso em alguns desses horários marcados. Quais são os horários, e em quais das cidades?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48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E8DFAE4-82F7-4973-AEC4-FC4EF3C2D55C}"/>
              </a:ext>
            </a:extLst>
          </p:cNvPr>
          <p:cNvSpPr/>
          <p:nvPr/>
        </p:nvSpPr>
        <p:spPr>
          <a:xfrm>
            <a:off x="1601375" y="783584"/>
            <a:ext cx="6801862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Observe o trajeto que Alex utiliza para ir de sua casa ao trabalho de bicicleta. 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9A951B9-1371-4F43-96F7-5D18B29373F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92" y="1383165"/>
            <a:ext cx="6583401" cy="4569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23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54537B3-EE84-4629-8884-8AC6B5F6B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244" y="1231641"/>
            <a:ext cx="10027839" cy="44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28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7B4B215-B734-4D66-A95B-B1DEE8826A0C}"/>
              </a:ext>
            </a:extLst>
          </p:cNvPr>
          <p:cNvSpPr/>
          <p:nvPr/>
        </p:nvSpPr>
        <p:spPr>
          <a:xfrm>
            <a:off x="1483658" y="659705"/>
            <a:ext cx="9224683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pt-BR" sz="16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no mapa a seguir, o trajeto feito por um avião que decolou no Rio de Janeiro e aterrissou em Manaus.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2623E3D-C12E-4E34-B0C8-C230D484FF9E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716" y="1237384"/>
            <a:ext cx="4459662" cy="43832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876B84A-8293-4A7B-AE66-5AEDEBF2E03B}"/>
              </a:ext>
            </a:extLst>
          </p:cNvPr>
          <p:cNvSpPr/>
          <p:nvPr/>
        </p:nvSpPr>
        <p:spPr>
          <a:xfrm>
            <a:off x="1727945" y="5630251"/>
            <a:ext cx="8736107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Durante o trajeto, o piloto mudou de direção duas vezes. Descreva com suas palavras, utilizando seus conhecimentos sobre ângulos, as mudanças de direção feitas pelo piloto.  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05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ACCBF04-42E3-4BB6-A750-F871003C38D3}"/>
              </a:ext>
            </a:extLst>
          </p:cNvPr>
          <p:cNvSpPr/>
          <p:nvPr/>
        </p:nvSpPr>
        <p:spPr>
          <a:xfrm>
            <a:off x="1479176" y="632811"/>
            <a:ext cx="9233647" cy="35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professora Sandra chegou à escola em que trabalha, e verificou o horário representado na figura a seguir.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16C9070-0993-4C99-BB1B-EF5374610B2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46094"/>
            <a:ext cx="6320118" cy="330797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00B80C5-6F60-4976-A4B0-FDDDA8E72EBD}"/>
              </a:ext>
            </a:extLst>
          </p:cNvPr>
          <p:cNvSpPr/>
          <p:nvPr/>
        </p:nvSpPr>
        <p:spPr>
          <a:xfrm>
            <a:off x="2218764" y="4809820"/>
            <a:ext cx="7368989" cy="1490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menor ângulo formado pelos ponteiros desse relógio é um ângulo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agudo.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reto.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obtuso.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raso.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091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4EA7602-58D4-4534-981A-ECBB4B8AD456}"/>
              </a:ext>
            </a:extLst>
          </p:cNvPr>
          <p:cNvSpPr/>
          <p:nvPr/>
        </p:nvSpPr>
        <p:spPr>
          <a:xfrm>
            <a:off x="1461247" y="749352"/>
            <a:ext cx="9493624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O desenho a seguir, representa o botão de volume de um aparelho de som. Para aumentar o volume, o botão deve ser girado no sentido horário.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D583321-B3C2-459E-B8D9-E0C5290BDB3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859" y="1694331"/>
            <a:ext cx="4204447" cy="26983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015C317-F167-4F6C-A044-73D3113C08C3}"/>
              </a:ext>
            </a:extLst>
          </p:cNvPr>
          <p:cNvSpPr/>
          <p:nvPr/>
        </p:nvSpPr>
        <p:spPr>
          <a:xfrm>
            <a:off x="1954306" y="4869029"/>
            <a:ext cx="6096000" cy="17733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Quantos graus esse botão deve ser girado para que se atinja o volume máximo?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90°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180°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270°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360°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89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403BE43-9466-4B31-AA78-53BA0D180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4729" y="1102660"/>
            <a:ext cx="9657365" cy="488263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38313FF-8D44-421E-AFA2-AEFE4F502D2F}"/>
              </a:ext>
            </a:extLst>
          </p:cNvPr>
          <p:cNvSpPr/>
          <p:nvPr/>
        </p:nvSpPr>
        <p:spPr>
          <a:xfrm>
            <a:off x="1362634" y="480411"/>
            <a:ext cx="10497671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2 – TRANSFORMAÇÕES GEOMÉTRICAS</a:t>
            </a:r>
            <a:endParaRPr lang="pt-BR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702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E209F6D-A3D6-4E86-9B22-67D4D093E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148" y="620524"/>
            <a:ext cx="9734167" cy="570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60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6EAD6DF-5BED-4A77-9C7E-C9BE1D3E0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465" y="519953"/>
            <a:ext cx="9694523" cy="55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65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8203232-BC6E-479D-B6E9-2AC169517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941" y="486687"/>
            <a:ext cx="9036424" cy="582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46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F652345-C193-46FE-B936-A196AB0AA5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476" y="699247"/>
            <a:ext cx="9633935" cy="564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25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211708E-F699-4B51-B946-1400B5853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4046" y="237774"/>
            <a:ext cx="8780133" cy="601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26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72AB808-29CF-435F-B6E5-7F8CE4D110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4099" y="171072"/>
            <a:ext cx="9209411" cy="608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55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2D15C65-28EE-4FF1-B121-CB98D2270F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1" y="347701"/>
            <a:ext cx="9508946" cy="572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64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E624405-2D2A-49F9-B969-1E2FDCC67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065" y="241918"/>
            <a:ext cx="8798768" cy="637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06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C7043B2-1810-4B21-B86B-6655436EC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016254"/>
            <a:ext cx="10905066" cy="4825490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38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E373292-28AB-4909-9EEF-694947844D7C}"/>
              </a:ext>
            </a:extLst>
          </p:cNvPr>
          <p:cNvSpPr/>
          <p:nvPr/>
        </p:nvSpPr>
        <p:spPr>
          <a:xfrm>
            <a:off x="1846730" y="491001"/>
            <a:ext cx="8498540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Na figura a seguir, o triângulo DEF é imagem do triângulo ABC. Qual foi a transformação geométrica utilizada no triângulo ABC para se obter o triângulo DEF?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0FFB927-0A3E-4B9A-804B-790883863013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8635" y="1658472"/>
            <a:ext cx="5307105" cy="3576916"/>
          </a:xfrm>
          <a:prstGeom prst="rect">
            <a:avLst/>
          </a:prstGeom>
          <a:ln w="25400">
            <a:solidFill>
              <a:srgbClr val="339966"/>
            </a:solidFill>
          </a:ln>
        </p:spPr>
      </p:pic>
    </p:spTree>
    <p:extLst>
      <p:ext uri="{BB962C8B-B14F-4D97-AF65-F5344CB8AC3E}">
        <p14:creationId xmlns:p14="http://schemas.microsoft.com/office/powerpoint/2010/main" val="1546061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7649587-C55D-471D-93BA-5B73804FFB64}"/>
              </a:ext>
            </a:extLst>
          </p:cNvPr>
          <p:cNvSpPr/>
          <p:nvPr/>
        </p:nvSpPr>
        <p:spPr>
          <a:xfrm>
            <a:off x="1640541" y="786836"/>
            <a:ext cx="9628093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No plano cartesiano a seguir, o triângulo ADE foi obtido a partir do triângulo ABC. Qual foi a transformação geométrica utilizada no triângulo ABC para obter o triângulo ADE?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995DD2-1E5B-4CF2-B40A-46EC635D272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635" y="1757083"/>
            <a:ext cx="5656730" cy="3845859"/>
          </a:xfrm>
          <a:prstGeom prst="rect">
            <a:avLst/>
          </a:prstGeom>
          <a:noFill/>
          <a:ln w="25400">
            <a:solidFill>
              <a:srgbClr val="6B9D6D"/>
            </a:solidFill>
          </a:ln>
        </p:spPr>
      </p:pic>
    </p:spTree>
    <p:extLst>
      <p:ext uri="{BB962C8B-B14F-4D97-AF65-F5344CB8AC3E}">
        <p14:creationId xmlns:p14="http://schemas.microsoft.com/office/powerpoint/2010/main" val="1427398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A5533F1-A2C0-42D4-A9F3-A5A701871C75}"/>
              </a:ext>
            </a:extLst>
          </p:cNvPr>
          <p:cNvSpPr/>
          <p:nvPr/>
        </p:nvSpPr>
        <p:spPr>
          <a:xfrm>
            <a:off x="1936377" y="561092"/>
            <a:ext cx="6096000" cy="605294"/>
          </a:xfrm>
          <a:prstGeom prst="rect">
            <a:avLst/>
          </a:prstGeom>
        </p:spPr>
        <p:txBody>
          <a:bodyPr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Observe a imagem a seguir.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70B601-D5DF-4123-959D-3968F14DC2D2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786" y="1564285"/>
            <a:ext cx="4900029" cy="3730094"/>
          </a:xfrm>
          <a:prstGeom prst="rect">
            <a:avLst/>
          </a:prstGeom>
          <a:ln w="25400">
            <a:solidFill>
              <a:srgbClr val="339966"/>
            </a:solidFill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E06DD06-1591-4F63-93CE-EB33DA06EDA9}"/>
              </a:ext>
            </a:extLst>
          </p:cNvPr>
          <p:cNvSpPr/>
          <p:nvPr/>
        </p:nvSpPr>
        <p:spPr>
          <a:xfrm>
            <a:off x="2043954" y="5692279"/>
            <a:ext cx="8543363" cy="35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isometria foi utilizada para obter o pentágono FGHIJ, a partir do pentágono ABCDE?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635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FBB1156-A140-4B9E-BC48-71C37956E27D}"/>
              </a:ext>
            </a:extLst>
          </p:cNvPr>
          <p:cNvSpPr/>
          <p:nvPr/>
        </p:nvSpPr>
        <p:spPr>
          <a:xfrm>
            <a:off x="1873623" y="516269"/>
            <a:ext cx="9108141" cy="35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Associe as figuras da primeira coluna às transformações correspondentes na segunda coluna.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72A0916-7BF1-49B0-B6DE-4B4278B65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3622" y="987934"/>
            <a:ext cx="7998165" cy="535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35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BBB3746-DF0D-44C4-A9AC-65C0F6729280}"/>
              </a:ext>
            </a:extLst>
          </p:cNvPr>
          <p:cNvSpPr/>
          <p:nvPr/>
        </p:nvSpPr>
        <p:spPr>
          <a:xfrm>
            <a:off x="1712258" y="605916"/>
            <a:ext cx="9484659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A figura a seguir, apresenta no plano cartesiano, o triângulo ADE obtido do triângulo ABC, a partir de duas transformações geométricas.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EC7C1E-2B48-454A-9E83-8A2016E3D38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191464" y="1382850"/>
            <a:ext cx="3809072" cy="2895599"/>
          </a:xfrm>
          <a:prstGeom prst="rect">
            <a:avLst/>
          </a:prstGeom>
          <a:ln w="25400">
            <a:solidFill>
              <a:srgbClr val="6B9D6D"/>
            </a:solidFill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7945E7F-4653-4960-A57E-AB44693A512E}"/>
              </a:ext>
            </a:extLst>
          </p:cNvPr>
          <p:cNvSpPr/>
          <p:nvPr/>
        </p:nvSpPr>
        <p:spPr>
          <a:xfrm>
            <a:off x="1766046" y="4419090"/>
            <a:ext cx="9484658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Cite as duas possíveis transformações geométricas sucessivas, que se aplicadas no triangulo ABC, obtém-se o triangulo ADE. 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Seria possível obter o triângulo ADE a partir do triângulo ABC, com apenas uma transformação geométrica? Se for possível, qual é essa transformação?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52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CEEE397-F170-4BCF-B1A4-E0B5FC175758}"/>
              </a:ext>
            </a:extLst>
          </p:cNvPr>
          <p:cNvSpPr/>
          <p:nvPr/>
        </p:nvSpPr>
        <p:spPr>
          <a:xfrm>
            <a:off x="1531929" y="559466"/>
            <a:ext cx="4564070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Trace um eixo de simetria entre os dois triângulos.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ABD8A4-321F-4C00-9DB7-414B5CDEF48E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018298" y="1624292"/>
            <a:ext cx="4155403" cy="3609415"/>
          </a:xfrm>
          <a:prstGeom prst="rect">
            <a:avLst/>
          </a:prstGeom>
          <a:ln w="25400">
            <a:solidFill>
              <a:srgbClr val="6B9D6D"/>
            </a:solidFill>
          </a:ln>
        </p:spPr>
      </p:pic>
    </p:spTree>
    <p:extLst>
      <p:ext uri="{BB962C8B-B14F-4D97-AF65-F5344CB8AC3E}">
        <p14:creationId xmlns:p14="http://schemas.microsoft.com/office/powerpoint/2010/main" val="1242938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F83EFCA-D7E7-4422-8AEE-F9FB8F7FCA7F}"/>
              </a:ext>
            </a:extLst>
          </p:cNvPr>
          <p:cNvSpPr/>
          <p:nvPr/>
        </p:nvSpPr>
        <p:spPr>
          <a:xfrm>
            <a:off x="1506574" y="559467"/>
            <a:ext cx="5897768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Analise a obra “Dois pássaros” do artista holandês Maurits Escher.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D3EF31-82A8-4FDF-B020-9BE50D37623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090010" y="1216822"/>
            <a:ext cx="4011979" cy="3775056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CF2B7B9-3CAE-4539-826D-E6B1B42385D9}"/>
              </a:ext>
            </a:extLst>
          </p:cNvPr>
          <p:cNvSpPr/>
          <p:nvPr/>
        </p:nvSpPr>
        <p:spPr>
          <a:xfrm>
            <a:off x="1506574" y="5462411"/>
            <a:ext cx="5054589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transformação geométrica você identifica nessa obra?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21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B985EFC0-B327-4E48-93AE-A6ED11B49107}"/>
                  </a:ext>
                </a:extLst>
              </p:cNvPr>
              <p:cNvSpPr/>
              <p:nvPr/>
            </p:nvSpPr>
            <p:spPr>
              <a:xfrm>
                <a:off x="1443318" y="681752"/>
                <a:ext cx="9126071" cy="1026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 O triângulo DEF a seguir foi obtido através da ampliação do triângulo ABC. Sobre essa transformação homotética, responda as alternativas. 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Observação: os triângulos foram construídos plano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B985EFC0-B327-4E48-93AE-A6ED11B491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318" y="681752"/>
                <a:ext cx="9126071" cy="1026435"/>
              </a:xfrm>
              <a:prstGeom prst="rect">
                <a:avLst/>
              </a:prstGeom>
              <a:blipFill>
                <a:blip r:embed="rId5"/>
                <a:stretch>
                  <a:fillRect l="-401" r="-334" b="-65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8F582840-0CAD-4F3D-9099-A8395233FBF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492188" y="2097740"/>
            <a:ext cx="7207623" cy="345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35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6190BE-1E64-4199-AC2F-3600C6172351}"/>
              </a:ext>
            </a:extLst>
          </p:cNvPr>
          <p:cNvSpPr/>
          <p:nvPr/>
        </p:nvSpPr>
        <p:spPr>
          <a:xfrm>
            <a:off x="1712258" y="1444817"/>
            <a:ext cx="10031507" cy="3657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pt-BR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Quais as medidas dos ângulos internos do triângulo ABC?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Quais as medidas dos ângulos internos do triângulo DEF?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O que se pode afirmar em relação às medidas dos ângulos internos dos triângulos ABC e DEF?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Quais as medidas dos lados do triângulo ABC?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Quais as medidas dos lados do triângulo DEF?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Identifique quais são os três pares de lados homólogos (ou correspondentes) nos triângulos ABC e DEF.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Lembre-se que lados homólogos (ou correspondentes) são pares de lados, cada um em um triângulo, que se opõem a ângulos congruentes.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Qual a posição relativa entre os lados correspondentes?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360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5E1A0DA-7A39-437C-9BB1-1C2F0EEFE220}"/>
              </a:ext>
            </a:extLst>
          </p:cNvPr>
          <p:cNvSpPr/>
          <p:nvPr/>
        </p:nvSpPr>
        <p:spPr>
          <a:xfrm>
            <a:off x="1559860" y="1207648"/>
            <a:ext cx="9547410" cy="4612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h) Calcule a razão entre a medida de cada lado do triângulo ABC e a medida do seu lado homólogo (ou correspondente) no triângulo DEF.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i) Podemos afirmar que os lados do triângulo ABC são proporcionais aos lados do triângulo DEF? Justifique sua resposta.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j) Calcule o perímetro do triângulo ABC.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k) Calcule o perímetro do triângulo DEF.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l) Qual a razão entre as medidas dos perímetros dos triângulos DEF e ABC, nessa ordem? O que se pode afirmar ao comparar a razão entre os perímetros e as razões entre os lados homólogos?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m) Calcule a área do triângulo ABC.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n) Calcule a área do triângulo DEF.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o) Qual a razão entre as medidas das áreas dos triângulos DEF e ABC, nessa ordem? O que se pode afirmar ao comparar a razão entre as áreas e as razões entre os lados homólogos?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618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A7D8B98-0A83-49DC-A175-E27643F06B7E}"/>
              </a:ext>
            </a:extLst>
          </p:cNvPr>
          <p:cNvSpPr/>
          <p:nvPr/>
        </p:nvSpPr>
        <p:spPr>
          <a:xfrm>
            <a:off x="1792941" y="998238"/>
            <a:ext cx="9663953" cy="5034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Construa um polígono regular e amplie por meio da homotetia, seguindo os passos a seguir.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Crie um polígono regular qualquer;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Cite pelo menos duas características que indica que esse polígono que você desenhou, se trata de um polígono regular.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Marque o ponto central no plano.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Trace semirretas partindo do ponto central passando pelos vértices do polígono regular.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Com ajuda de um compasso, marque pontos nas semirretas, determinando um novo polígono que tenha razão igual a 2 em relação ao primeiro polígono criado.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Utilize o esquadro ou a régua para traçar segmentos de reta, a partir dos vértices encontrados (Caso tenha necessidade, use cores diferentes para cada polígono)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Existe a proporção entre a figura original e sua ampliação? Por quê?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h) Que relação pode estabelecer entre os elementos desse polígono regular que te permita afirmar que é um polígono regular homotético?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8981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06C92AF-4C1E-4444-9F1A-D95A35E38FAA}"/>
              </a:ext>
            </a:extLst>
          </p:cNvPr>
          <p:cNvSpPr/>
          <p:nvPr/>
        </p:nvSpPr>
        <p:spPr>
          <a:xfrm>
            <a:off x="1685913" y="720831"/>
            <a:ext cx="2509020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Observe a figura a seguir.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D11D20A-79E1-4958-A63E-EFF988000DE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259" y="1379510"/>
            <a:ext cx="4195482" cy="2717360"/>
          </a:xfrm>
          <a:prstGeom prst="rect">
            <a:avLst/>
          </a:prstGeom>
          <a:noFill/>
          <a:ln w="25400">
            <a:solidFill>
              <a:srgbClr val="6B9D6D"/>
            </a:solidFill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D3BCCE9-565C-4F39-8E4B-2E63EF587A56}"/>
              </a:ext>
            </a:extLst>
          </p:cNvPr>
          <p:cNvSpPr/>
          <p:nvPr/>
        </p:nvSpPr>
        <p:spPr>
          <a:xfrm>
            <a:off x="1900517" y="4393005"/>
            <a:ext cx="6096000" cy="17733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Pode-se afirmar que uma das figuras foi obtida a partir da outra através de uma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ampliação.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reflexão.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rotação.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translação.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154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10420CB-8DF1-4C78-BB41-3CE5016F0B2D}"/>
              </a:ext>
            </a:extLst>
          </p:cNvPr>
          <p:cNvSpPr/>
          <p:nvPr/>
        </p:nvSpPr>
        <p:spPr>
          <a:xfrm>
            <a:off x="1676399" y="821069"/>
            <a:ext cx="9439835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Na figura a seguir, o quadrilátero A’B’C’D’ foi obtido através de uma transformação homotética (redução) a partir do quadrilátero ABCD.  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7E31905-AE30-4A20-A862-1CC8FE87EE3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119718" y="1559859"/>
            <a:ext cx="6015316" cy="2895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FF5EB2D3-40AC-4899-BE24-F5FB3A04465A}"/>
                  </a:ext>
                </a:extLst>
              </p:cNvPr>
              <p:cNvSpPr/>
              <p:nvPr/>
            </p:nvSpPr>
            <p:spPr>
              <a:xfrm>
                <a:off x="1900518" y="4455459"/>
                <a:ext cx="6096000" cy="197791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R="88900"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razão de homotetia nessa transformação é igual a </a:t>
                </a:r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FF5EB2D3-40AC-4899-BE24-F5FB3A0446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518" y="4455459"/>
                <a:ext cx="6096000" cy="1977914"/>
              </a:xfrm>
              <a:prstGeom prst="rect">
                <a:avLst/>
              </a:prstGeom>
              <a:blipFill>
                <a:blip r:embed="rId6"/>
                <a:stretch>
                  <a:fillRect l="-600" b="-3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947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0A9ACFF-6B0A-43E3-A841-22BCB4C73115}"/>
              </a:ext>
            </a:extLst>
          </p:cNvPr>
          <p:cNvSpPr/>
          <p:nvPr/>
        </p:nvSpPr>
        <p:spPr>
          <a:xfrm>
            <a:off x="1821731" y="595326"/>
            <a:ext cx="3833101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3 – PERÍMETROS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B99399E-0F40-4CEC-BAD6-2B641B2F3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1731" y="1496016"/>
            <a:ext cx="8961477" cy="386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406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3B8EECD-124D-4FF5-B82E-838885BE0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251" y="1255249"/>
            <a:ext cx="9268973" cy="4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600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8C42EE8-04AA-4B7C-8C79-1935DD4874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868" y="1276243"/>
            <a:ext cx="10151323" cy="41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719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6FD5E65-C182-4195-84F0-EAF9D31AA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068" y="254902"/>
            <a:ext cx="8912507" cy="575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4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92F7183-F858-40D6-BA30-E7E400110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165" y="42526"/>
            <a:ext cx="8284989" cy="652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74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3B565FB-8DE1-418E-805A-430BC2AF5C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4262" y="1643138"/>
            <a:ext cx="9461571" cy="40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913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85FF6FB-209B-4EDF-BBEF-96B1F05AF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432" y="1450311"/>
            <a:ext cx="9442602" cy="395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04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A802FEB-CB6D-4A7E-A93D-F4FDD5A85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6602" y="1660869"/>
            <a:ext cx="9556004" cy="353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948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3BB6DE5-238F-43BB-B696-C2A581382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826" y="1640346"/>
            <a:ext cx="9811671" cy="35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17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7D6FABF-8686-4312-BFCF-AF1F26190409}"/>
              </a:ext>
            </a:extLst>
          </p:cNvPr>
          <p:cNvSpPr/>
          <p:nvPr/>
        </p:nvSpPr>
        <p:spPr>
          <a:xfrm>
            <a:off x="1873624" y="787702"/>
            <a:ext cx="6096000" cy="743280"/>
          </a:xfrm>
          <a:prstGeom prst="rect">
            <a:avLst/>
          </a:prstGeom>
        </p:spPr>
        <p:txBody>
          <a:bodyPr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Considere as regiões poligonais a seguir.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Circule aquelas que são regulares.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643079A-F9D3-4634-9123-C86ADC719E4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267" y="1820955"/>
            <a:ext cx="8049465" cy="39164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737DED4-3BAB-408D-9664-7F45270D6608}"/>
              </a:ext>
            </a:extLst>
          </p:cNvPr>
          <p:cNvSpPr/>
          <p:nvPr/>
        </p:nvSpPr>
        <p:spPr>
          <a:xfrm>
            <a:off x="2071266" y="5745914"/>
            <a:ext cx="8551909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Quais as medidas dos lados e dos ângulos internos das regiões poligonais regulares que você circulou?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5494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87F7992-3A48-48A6-88A7-658A921AE0E0}"/>
              </a:ext>
            </a:extLst>
          </p:cNvPr>
          <p:cNvSpPr/>
          <p:nvPr/>
        </p:nvSpPr>
        <p:spPr>
          <a:xfrm>
            <a:off x="1846730" y="702953"/>
            <a:ext cx="9359152" cy="606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 Calcule o perímetro de cada quadrilátero representado na malha quadriculada a seguir. Considere que o lado de cada quadradinho da malha quadriculada mede 1 cm.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BA93D79-D9B5-4DA4-B85F-9C69D8B4D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6730" y="1309209"/>
            <a:ext cx="6681450" cy="485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621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5E3F57D-7880-4445-B939-97F336857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069" y="175568"/>
            <a:ext cx="6932004" cy="58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145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647B971-2CAC-425C-960F-FF61610B3A1C}"/>
              </a:ext>
            </a:extLst>
          </p:cNvPr>
          <p:cNvSpPr/>
          <p:nvPr/>
        </p:nvSpPr>
        <p:spPr>
          <a:xfrm>
            <a:off x="1488141" y="550552"/>
            <a:ext cx="9852212" cy="606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Calcule o perímetro de cada quadrilátero representado na malha quadriculada a seguir. Considere que o lado de cada quadradinho da malha quadriculada mede 1 cm.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E21C9AA-7258-42A5-AFD7-A6A601F59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8141" y="1156808"/>
            <a:ext cx="5585012" cy="518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939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D2F96A5-FD23-4FD1-86B0-0B254C7F30AF}"/>
              </a:ext>
            </a:extLst>
          </p:cNvPr>
          <p:cNvSpPr/>
          <p:nvPr/>
        </p:nvSpPr>
        <p:spPr>
          <a:xfrm>
            <a:off x="1475261" y="649114"/>
            <a:ext cx="5565947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Calcule o perímetro de cada região poligonal regular a seguir.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C856B6D-EB24-4830-ACA3-BFB6FED68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261" y="1128910"/>
            <a:ext cx="4620739" cy="519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309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B6EFFE-9810-470B-B224-CDF0E5421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0440" y="672486"/>
            <a:ext cx="5126261" cy="522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486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1F71A2A-8915-43BF-B261-9682DAA8DA6D}"/>
              </a:ext>
            </a:extLst>
          </p:cNvPr>
          <p:cNvSpPr/>
          <p:nvPr/>
        </p:nvSpPr>
        <p:spPr>
          <a:xfrm>
            <a:off x="1576620" y="729796"/>
            <a:ext cx="4931158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>
              <a:lnSpc>
                <a:spcPct val="115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Calcule o perímetro de cada região poligonal a seguir.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5B8879-99EC-420B-A3F6-40A7201CB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620" y="1117355"/>
            <a:ext cx="2869874" cy="554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183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A6113B8-24D4-494F-9913-795B9187D0D3}"/>
              </a:ext>
            </a:extLst>
          </p:cNvPr>
          <p:cNvSpPr/>
          <p:nvPr/>
        </p:nvSpPr>
        <p:spPr>
          <a:xfrm>
            <a:off x="1572042" y="494193"/>
            <a:ext cx="6053260" cy="342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Calcule o perímetro (comprimento) de cada circunferência a seguir.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7ED3EB4-83F7-4798-A715-06DB7113F2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042" y="836979"/>
            <a:ext cx="2295845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388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872EBC5-68D6-4055-B8EA-5770063C3D78}"/>
              </a:ext>
            </a:extLst>
          </p:cNvPr>
          <p:cNvSpPr/>
          <p:nvPr/>
        </p:nvSpPr>
        <p:spPr>
          <a:xfrm>
            <a:off x="1559858" y="558231"/>
            <a:ext cx="9897035" cy="606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Calcule o perímetro de cada figura a seguir. Observe que cada uma das figuras são composições de outras figuras já estudadas.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D864FD8-077F-46FD-A62C-6106FE959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858" y="1272117"/>
            <a:ext cx="2501154" cy="525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697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99FCF18-C555-4666-93FD-2CC06996F9DF}"/>
              </a:ext>
            </a:extLst>
          </p:cNvPr>
          <p:cNvSpPr/>
          <p:nvPr/>
        </p:nvSpPr>
        <p:spPr>
          <a:xfrm>
            <a:off x="1479177" y="523658"/>
            <a:ext cx="10291482" cy="606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Luciana vai cercar o terreno representado a seguir, nesta figura dois lados consecutivos são sempre perpendiculares e as medidas de alguns lados estão indicadas em metros.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85D36FE-74F0-4903-8170-62969494859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047" y="1775012"/>
            <a:ext cx="3039315" cy="24159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87EDE20-3D8C-4C5E-898E-67A635C755E9}"/>
              </a:ext>
            </a:extLst>
          </p:cNvPr>
          <p:cNvSpPr/>
          <p:nvPr/>
        </p:nvSpPr>
        <p:spPr>
          <a:xfrm>
            <a:off x="1665553" y="4357981"/>
            <a:ext cx="4450257" cy="342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Quantos metros de cerca Luciana terá de comprar?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9441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FF23C0C-5AAD-4706-A9FA-1B74BF16DF19}"/>
              </a:ext>
            </a:extLst>
          </p:cNvPr>
          <p:cNvSpPr/>
          <p:nvPr/>
        </p:nvSpPr>
        <p:spPr>
          <a:xfrm>
            <a:off x="1523999" y="668380"/>
            <a:ext cx="9637060" cy="869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Na planta do apartamento com dois dormitórios a seguir, foram destacadas as medidas de alguns cômodos. As portas da sala, dos quartos e da entrada da cozinha tem 90 cm, as portas dos banheiros têm 80 cm e a passagem da área de circulação para a sala tem 100 cm. 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35E77AB-7EB2-46A8-BA28-3D54B988E12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128682" y="1657630"/>
            <a:ext cx="5934636" cy="473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560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225C56C-D319-45FE-8CFD-166871018126}"/>
              </a:ext>
            </a:extLst>
          </p:cNvPr>
          <p:cNvSpPr/>
          <p:nvPr/>
        </p:nvSpPr>
        <p:spPr>
          <a:xfrm>
            <a:off x="1470209" y="105013"/>
            <a:ext cx="99777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Compreendendo o problema:</a:t>
            </a:r>
          </a:p>
          <a:p>
            <a:endParaRPr lang="pt-BR" sz="2000" dirty="0"/>
          </a:p>
          <a:p>
            <a:r>
              <a:rPr lang="pt-BR" sz="2000" dirty="0"/>
              <a:t>a) O que é proposto nessa atividade?</a:t>
            </a:r>
          </a:p>
          <a:p>
            <a:r>
              <a:rPr lang="pt-BR" sz="2000" dirty="0"/>
              <a:t>b) Qual é o formato dos cômodos desse apartamento?</a:t>
            </a:r>
          </a:p>
          <a:p>
            <a:r>
              <a:rPr lang="pt-BR" sz="2000" dirty="0"/>
              <a:t>c) Qual é a medida das portas da sala, da entrada da cozinha, dos quartos, dos banheiros e da passagem da área de circulação para a sala em metros?</a:t>
            </a:r>
          </a:p>
          <a:p>
            <a:endParaRPr lang="pt-BR" sz="2000" dirty="0"/>
          </a:p>
          <a:p>
            <a:r>
              <a:rPr lang="pt-BR" sz="2000" b="1" dirty="0"/>
              <a:t>Resolvendo o problema:</a:t>
            </a:r>
          </a:p>
          <a:p>
            <a:endParaRPr lang="pt-BR" sz="2000" dirty="0"/>
          </a:p>
          <a:p>
            <a:r>
              <a:rPr lang="pt-BR" sz="2000" dirty="0"/>
              <a:t>d) Quais são as medidas das paredes da sala onde estão a porta de entrada, a passagem para a cozinha e a passagem para a área de circulação?</a:t>
            </a:r>
          </a:p>
          <a:p>
            <a:r>
              <a:rPr lang="pt-BR" sz="2000" dirty="0"/>
              <a:t>e) Quantos metros de rodapé são necessários na sala?</a:t>
            </a:r>
          </a:p>
          <a:p>
            <a:r>
              <a:rPr lang="pt-BR" sz="2000" dirty="0"/>
              <a:t>f) Qual é a medida da parede do quarto de solteiro comum ao banheiro social? Qual é a medida da parede do quarto de casal comum à suíte? </a:t>
            </a:r>
          </a:p>
          <a:p>
            <a:r>
              <a:rPr lang="pt-BR" sz="2000" dirty="0"/>
              <a:t>g) Quantos metros de rodapé são necessários nos dois quartos?</a:t>
            </a:r>
          </a:p>
          <a:p>
            <a:r>
              <a:rPr lang="pt-BR" sz="2000" dirty="0"/>
              <a:t>h) Qual a medida de cada parede da área de circulação?</a:t>
            </a:r>
          </a:p>
          <a:p>
            <a:r>
              <a:rPr lang="pt-BR" sz="2000" dirty="0"/>
              <a:t>i) Quantos metros de rodapé são necessários na área de circulação?</a:t>
            </a:r>
          </a:p>
          <a:p>
            <a:r>
              <a:rPr lang="pt-BR" sz="2000" dirty="0"/>
              <a:t>j) Responda à pergunta feita na atividade.</a:t>
            </a:r>
          </a:p>
        </p:txBody>
      </p:sp>
    </p:spTree>
    <p:extLst>
      <p:ext uri="{BB962C8B-B14F-4D97-AF65-F5344CB8AC3E}">
        <p14:creationId xmlns:p14="http://schemas.microsoft.com/office/powerpoint/2010/main" val="4553229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8D4167C-FA9E-47CE-82A2-084D6157E422}"/>
              </a:ext>
            </a:extLst>
          </p:cNvPr>
          <p:cNvSpPr/>
          <p:nvPr/>
        </p:nvSpPr>
        <p:spPr>
          <a:xfrm>
            <a:off x="1748117" y="667094"/>
            <a:ext cx="9995648" cy="606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Alan reservou em sua chácara, um terreno retangular para plantar uma horta. Para cerca-lo, ele usará 5 fios de arame e uma porta de madeira de 1 metro de largura.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9D6A472-7BDB-4B9E-BB39-67E29FF1A70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905" y="1676401"/>
            <a:ext cx="3831235" cy="28107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F374C1F-AAFF-4AEE-B7BA-F69659331A74}"/>
              </a:ext>
            </a:extLst>
          </p:cNvPr>
          <p:cNvSpPr/>
          <p:nvPr/>
        </p:nvSpPr>
        <p:spPr>
          <a:xfrm>
            <a:off x="1823140" y="4564229"/>
            <a:ext cx="6096000" cy="1773306"/>
          </a:xfrm>
          <a:prstGeom prst="rect">
            <a:avLst/>
          </a:prstGeom>
        </p:spPr>
        <p:txBody>
          <a:bodyPr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quantidade mínima de arame, em metros, utilizada por Alan será igual a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100.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104.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125.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130.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350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BD14C74F-8ABF-427A-9171-8EC8E41A898F}"/>
                  </a:ext>
                </a:extLst>
              </p:cNvPr>
              <p:cNvSpPr/>
              <p:nvPr/>
            </p:nvSpPr>
            <p:spPr>
              <a:xfrm>
                <a:off x="1622612" y="667094"/>
                <a:ext cx="9735670" cy="6062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11. Uma pista circular de raio igual a 50 metros, foi construída na praça de uma cidade. Todos os dias pela manhã, Pedro dá quatro voltas em torno dessa pista. Considere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=3,14.</m:t>
                    </m:r>
                  </m:oMath>
                </a14:m>
                <a:endParaRPr lang="pt-BR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BD14C74F-8ABF-427A-9171-8EC8E41A89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612" y="667094"/>
                <a:ext cx="9735670" cy="606256"/>
              </a:xfrm>
              <a:prstGeom prst="rect">
                <a:avLst/>
              </a:prstGeom>
              <a:blipFill>
                <a:blip r:embed="rId5"/>
                <a:stretch>
                  <a:fillRect l="-313" t="-3000" b="-11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34DBF700-268E-4803-B86C-74A8F591C61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692" y="1508070"/>
            <a:ext cx="4606179" cy="20060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EA29682-6714-4DEF-82C0-F4C3B616813F}"/>
              </a:ext>
            </a:extLst>
          </p:cNvPr>
          <p:cNvSpPr/>
          <p:nvPr/>
        </p:nvSpPr>
        <p:spPr>
          <a:xfrm>
            <a:off x="1810871" y="3748886"/>
            <a:ext cx="6096000" cy="1396664"/>
          </a:xfrm>
          <a:prstGeom prst="rect">
            <a:avLst/>
          </a:prstGeom>
        </p:spPr>
        <p:txBody>
          <a:bodyPr>
            <a:spAutoFit/>
          </a:bodyPr>
          <a:lstStyle/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distância percorrida por Pedro diariamente, em metros, igual a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942.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1 256. 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1 570.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1 884.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533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CD1BD04-1B71-4C01-BB96-734E93609AF8}"/>
              </a:ext>
            </a:extLst>
          </p:cNvPr>
          <p:cNvSpPr/>
          <p:nvPr/>
        </p:nvSpPr>
        <p:spPr>
          <a:xfrm>
            <a:off x="1559859" y="731422"/>
            <a:ext cx="9726705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070">
              <a:lnSpc>
                <a:spcPct val="115000"/>
              </a:lnSpc>
            </a:pPr>
            <a:r>
              <a:rPr lang="pt-B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4 – NÚMEROS INTEIROS. 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49A148-11C2-4EC5-B5DF-4D01E4C92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439" y="1221621"/>
            <a:ext cx="7525122" cy="55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030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B2017E0-9DB6-403B-89EE-90186627B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492" y="979882"/>
            <a:ext cx="9575971" cy="416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344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F3EA742-3BA4-439F-8696-DA1E7AC33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8393" y="785376"/>
            <a:ext cx="9259038" cy="454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363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1691D48-8303-4244-8CB9-1AAAF5122E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3883" y="801818"/>
            <a:ext cx="9807138" cy="474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897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ACD94A7-3344-40FF-8FE8-ECEA29CC5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8403" y="756209"/>
            <a:ext cx="9979574" cy="496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404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CCFA898-08DC-475C-977C-783CDC96B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3485" y="682021"/>
            <a:ext cx="9516573" cy="525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888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EA01A42-59D7-40C1-B24B-9A5013A04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8438" y="249333"/>
            <a:ext cx="7675124" cy="600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056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BFAB67E-ECF5-4346-9E0D-07333EE9B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2943" y="613329"/>
            <a:ext cx="8326114" cy="564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892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FEC887B-EB21-4D3D-95EA-9F52398D5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922" y="1675580"/>
            <a:ext cx="9472348" cy="350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667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D7C48E5-4E9D-49B8-9918-2995206D1F3F}"/>
              </a:ext>
            </a:extLst>
          </p:cNvPr>
          <p:cNvSpPr/>
          <p:nvPr/>
        </p:nvSpPr>
        <p:spPr>
          <a:xfrm>
            <a:off x="1452281" y="665808"/>
            <a:ext cx="9027459" cy="34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Complete a seguinte tabela, calculando as operações de números inteiros. (Como no exemplo)</a:t>
            </a:r>
            <a:endParaRPr lang="pt-B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CB54D40-4AA1-4598-8FFD-B849EFA76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9511" y="1202149"/>
            <a:ext cx="8379115" cy="432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909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57A5D10-4CD1-4067-8385-29B67063260C}"/>
              </a:ext>
            </a:extLst>
          </p:cNvPr>
          <p:cNvSpPr/>
          <p:nvPr/>
        </p:nvSpPr>
        <p:spPr>
          <a:xfrm>
            <a:off x="1855692" y="749061"/>
            <a:ext cx="9395012" cy="966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Sílvio depositou em sua conta bancária as importâncias de R$ 300,00 e R$ 200,00. Posteriormente, retirou R$ 350,00 e R$ 250,00. Escreva uma expressão numérica que representa essa movimentação bancária, e calcule o saldo final na conta.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204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696D50A-2E5F-4A8B-9D79-B4AC3E6F1FC2}"/>
              </a:ext>
            </a:extLst>
          </p:cNvPr>
          <p:cNvSpPr/>
          <p:nvPr/>
        </p:nvSpPr>
        <p:spPr>
          <a:xfrm>
            <a:off x="1819835" y="673442"/>
            <a:ext cx="9619130" cy="136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Francisco possui uma conta especial no banco em que é cliente, pois é permitido que ele saque mais dinheiro do que tem na conta. Obviamente, o banco cobra por isso. 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Certo dia, Francisco verificou que tinha um saldo de R$ 180,00, mas realizou um saque de R$ 350,00. Qual o valor do saldo na conta de Francisco após essa movimentação?  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6612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E33D2F3-B14B-43C2-BB04-11F8A319F4B5}"/>
                  </a:ext>
                </a:extLst>
              </p:cNvPr>
              <p:cNvSpPr/>
              <p:nvPr/>
            </p:nvSpPr>
            <p:spPr>
              <a:xfrm>
                <a:off x="1425388" y="605626"/>
                <a:ext cx="9341223" cy="966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</a:pPr>
                <a:r>
                  <a:rPr lang="pt-BR" sz="1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4.  Um alpinista, ao subir uma montanha, percebe que a temperatura diminui 2 °C a cada dia. Quando ele saiu da base da montanha, a temperatura era </a:t>
                </a:r>
                <a14:m>
                  <m:oMath xmlns:m="http://schemas.openxmlformats.org/officeDocument/2006/math">
                    <m:r>
                      <a:rPr lang="pt-BR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18</m:t>
                    </m:r>
                  </m:oMath>
                </a14:m>
                <a:r>
                  <a:rPr lang="pt-BR" sz="1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°C. Duas semanas depois ele chegou ao topo da montanha. Calcule qual era a temperatura que ele encontrou ao término da escalada.</a:t>
                </a:r>
                <a:endParaRPr lang="pt-BR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E33D2F3-B14B-43C2-BB04-11F8A319F4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388" y="605626"/>
                <a:ext cx="9341223" cy="966803"/>
              </a:xfrm>
              <a:prstGeom prst="rect">
                <a:avLst/>
              </a:prstGeom>
              <a:blipFill>
                <a:blip r:embed="rId5"/>
                <a:stretch>
                  <a:fillRect l="-587" t="-3145" r="-522" b="-81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251AE336-A2B5-40BA-BA37-99E5FC936A3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764518" y="2394696"/>
            <a:ext cx="3002093" cy="249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191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22DBFD5-1FD1-4293-A132-EF5B73903133}"/>
              </a:ext>
            </a:extLst>
          </p:cNvPr>
          <p:cNvSpPr/>
          <p:nvPr/>
        </p:nvSpPr>
        <p:spPr>
          <a:xfrm>
            <a:off x="1801905" y="734784"/>
            <a:ext cx="8955741" cy="3257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Carlos Alberto possui uma dívida com um banco no valor de R$ 1800,00. Para facilitar a quitação (pagamento) da dívida, o banco facilitou para Carlos dividindo esta dívida em quatro parcelas iguais, cobrando 10% de multa sobra a dívida.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o valor da dívida acrescida da multa?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231F2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Apresente a proposta de pagamento feita pelo banco, utilizando uma expressão numérica que envolva números inteiros, e calcule o valor de cada parcela que Carlos irá pagar.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237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598C1D4D-06FA-4BF7-9998-75CEF59D3942}"/>
                  </a:ext>
                </a:extLst>
              </p:cNvPr>
              <p:cNvSpPr/>
              <p:nvPr/>
            </p:nvSpPr>
            <p:spPr>
              <a:xfrm>
                <a:off x="1990164" y="720514"/>
                <a:ext cx="8328211" cy="42959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6. Compare as potenciações a seguir, utilizando os sinais &gt;, &lt; ou =.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(−2)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(−2)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(−2)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(+2)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(−7)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(−1)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(−3)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(+2)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(0)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(−4)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(−4)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(+2)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(−4)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  <m: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598C1D4D-06FA-4BF7-9998-75CEF59D3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164" y="720514"/>
                <a:ext cx="8328211" cy="4295920"/>
              </a:xfrm>
              <a:prstGeom prst="rect">
                <a:avLst/>
              </a:prstGeom>
              <a:blipFill>
                <a:blip r:embed="rId5"/>
                <a:stretch>
                  <a:fillRect l="-732" t="-709" b="-14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54455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141808D8-C21E-4929-A30C-6E3413C76AB9}"/>
                  </a:ext>
                </a:extLst>
              </p:cNvPr>
              <p:cNvSpPr/>
              <p:nvPr/>
            </p:nvSpPr>
            <p:spPr>
              <a:xfrm>
                <a:off x="1882587" y="533659"/>
                <a:ext cx="9986683" cy="50533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 Associe cada expressão numérica da primeira coluna com os possíveis resultados apresentados na segunda coluna. 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000" b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000" b="0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</m:d>
                    <m:r>
                      <a:rPr lang="pt-BR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5−</m:t>
                    </m:r>
                    <m:d>
                      <m:dPr>
                        <m:begChr m:val="{"/>
                        <m:endChr m:val="}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+3−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+2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−5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+6−4</m:t>
                            </m:r>
                          </m:e>
                        </m:d>
                      </m:e>
                    </m:d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   (    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−4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15−{−3+</m:t>
                    </m:r>
                    <m:d>
                      <m:dPr>
                        <m:begChr m:val="["/>
                        <m:endChr m:val="]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5−6</m:t>
                                </m:r>
                              </m:e>
                            </m:d>
                          </m:e>
                          <m:sup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9−8</m:t>
                                </m:r>
                              </m:e>
                            </m:d>
                          </m:e>
                          <m:sup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e>
                    </m: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  (    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−17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18−{6−</m:t>
                    </m:r>
                    <m:d>
                      <m:dPr>
                        <m:begChr m:val="["/>
                        <m:endChr m:val="]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−3−</m:t>
                        </m:r>
                        <m:d>
                          <m:d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000" b="0" i="1" smtClea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5−4</m:t>
                            </m:r>
                          </m:e>
                        </m:d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7−9</m:t>
                                </m:r>
                              </m:e>
                            </m:d>
                          </m:e>
                          <m:sup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−1}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(    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16</m:t>
                    </m:r>
                  </m:oMath>
                </a14:m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−2+{−5−</m:t>
                    </m:r>
                    <m:d>
                      <m:dPr>
                        <m:begChr m:val="["/>
                        <m:endChr m:val="]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−2−</m:t>
                        </m:r>
                        <m:sSup>
                          <m:sSup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−2</m:t>
                                </m:r>
                              </m:e>
                            </m:d>
                          </m:e>
                          <m:sup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−3−</m:t>
                        </m:r>
                        <m:sSup>
                          <m:sSup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3−2</m:t>
                                </m:r>
                              </m:e>
                            </m:d>
                          </m:e>
                          <m:sup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+5}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(    ) 17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141808D8-C21E-4929-A30C-6E3413C76A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587" y="533659"/>
                <a:ext cx="9986683" cy="5053371"/>
              </a:xfrm>
              <a:prstGeom prst="rect">
                <a:avLst/>
              </a:prstGeom>
              <a:blipFill>
                <a:blip r:embed="rId5"/>
                <a:stretch>
                  <a:fillRect l="-672" t="-724" r="-611" b="-10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41367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8A1B62A-F756-43B7-8E89-E65307EB6935}"/>
              </a:ext>
            </a:extLst>
          </p:cNvPr>
          <p:cNvSpPr/>
          <p:nvPr/>
        </p:nvSpPr>
        <p:spPr>
          <a:xfrm>
            <a:off x="1833191" y="834852"/>
            <a:ext cx="7744428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Fernanda foi ao supermercado para comprar os itens descritos na seguinte lista: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lagem: Vertical 8">
            <a:extLst>
              <a:ext uri="{FF2B5EF4-FFF2-40B4-BE49-F238E27FC236}">
                <a16:creationId xmlns:a16="http://schemas.microsoft.com/office/drawing/2014/main" id="{FF57CA4C-F75A-4FEA-8800-1AAD76BD8082}"/>
              </a:ext>
            </a:extLst>
          </p:cNvPr>
          <p:cNvSpPr/>
          <p:nvPr/>
        </p:nvSpPr>
        <p:spPr>
          <a:xfrm>
            <a:off x="1833191" y="1365077"/>
            <a:ext cx="3136526" cy="2212882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effectLst/>
                <a:latin typeface="Edwardian Script ITC" panose="030303020407070D08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pacote de 5 kg de arroz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effectLst/>
                <a:latin typeface="Edwardian Script ITC" panose="030303020407070D08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pacotes de 1 kg de feijão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effectLst/>
                <a:latin typeface="Edwardian Script ITC" panose="030303020407070D08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pacotes de macarrão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200" b="1" dirty="0">
                <a:effectLst/>
                <a:latin typeface="Edwardian Script ITC" panose="030303020407070D08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quilos de carne moída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200" dirty="0">
                <a:effectLst/>
                <a:latin typeface="Edwardian Script ITC" panose="030303020407070D08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4403C30-0A45-43C3-B529-CEF1F1E58C73}"/>
              </a:ext>
            </a:extLst>
          </p:cNvPr>
          <p:cNvSpPr/>
          <p:nvPr/>
        </p:nvSpPr>
        <p:spPr>
          <a:xfrm>
            <a:off x="1833191" y="3824974"/>
            <a:ext cx="4365298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tabela de preços do supermercado: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8F6177C-0E14-4AFB-B862-820B92F8D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385" y="4446066"/>
            <a:ext cx="3090332" cy="144374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8711DE26-1A57-4176-B88A-627E6AC3F56B}"/>
              </a:ext>
            </a:extLst>
          </p:cNvPr>
          <p:cNvSpPr/>
          <p:nvPr/>
        </p:nvSpPr>
        <p:spPr>
          <a:xfrm>
            <a:off x="1921717" y="5984063"/>
            <a:ext cx="8145648" cy="67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Sabendo que Fernanda utilizou duas notas de R$ 100,00 para pagar essa compra, quanto ela recebeu de troco? 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548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F38EC43-DEEE-4CB0-B4E4-7F4376E16292}"/>
              </a:ext>
            </a:extLst>
          </p:cNvPr>
          <p:cNvSpPr/>
          <p:nvPr/>
        </p:nvSpPr>
        <p:spPr>
          <a:xfrm>
            <a:off x="1649506" y="724658"/>
            <a:ext cx="9807388" cy="1006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pt-BR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sua chácara, Wagner possui 10 pés de laranja. Ao conferir sua plantação, Wagner verificou que cada pé de laranja possui 10 galhos e em cada galho tem 10 laranjas.  Quantas laranjas Wagner contou?</a:t>
            </a:r>
            <a:endParaRPr lang="pt-B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6174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58397BC-99A0-4362-B4F7-1D1F70D8BCE2}"/>
              </a:ext>
            </a:extLst>
          </p:cNvPr>
          <p:cNvSpPr/>
          <p:nvPr/>
        </p:nvSpPr>
        <p:spPr>
          <a:xfrm>
            <a:off x="1631576" y="499257"/>
            <a:ext cx="9547412" cy="941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pt-B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Observe a seguir o extrato bancário da conta de Maria. A coluna do saldo foi manchada por café a partir da segunda linha. Descubra o saldo da conta de Maria.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3549DDE-7965-4999-921A-A13384F1522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918727" y="1543349"/>
            <a:ext cx="8354546" cy="377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336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7A81F0E-FBE0-47BF-BBB9-49B48D3A88B8}"/>
              </a:ext>
            </a:extLst>
          </p:cNvPr>
          <p:cNvSpPr/>
          <p:nvPr/>
        </p:nvSpPr>
        <p:spPr>
          <a:xfrm>
            <a:off x="1730188" y="460970"/>
            <a:ext cx="9654987" cy="5674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 que é proposto nessa atividade?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Quais informações estão presentes no extrato bancário?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era o valor do saldo dessa conta bancária em 25 de junho?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Houve algum saque nessa conta? De quanto? Em que dia?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Ocorreu algum depósito nessa conta? De qual valor? Em que dia?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Além do saldo inicial, quais são os outros dados a serem considerados para resolver esse problema?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Quantos valores estão acompanhados do sinal de “menos”? Qual é o significado desse sinal?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h) Escreva uma expressão para calcular os todos os valores creditados nessa conta.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i) Escreva uma expressão para o cálculo de todos os valores debitados dessa conta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j) Determine o total creditado nessa conta.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k) Qual foi o total debitado nessa conta?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l) Agora, escreva uma expressão para determinar o saldo dessa conta no dia 12 de julho e calcule o valor desse saldo.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m) No dia 12 de julho, o saldo da conta era positivo ou negativo? Por quê? Qual o significado do sinal nesse saldo?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8871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B4A77A3-1FAF-4D7D-AB7A-7D8077D64944}"/>
              </a:ext>
            </a:extLst>
          </p:cNvPr>
          <p:cNvSpPr/>
          <p:nvPr/>
        </p:nvSpPr>
        <p:spPr>
          <a:xfrm>
            <a:off x="1640895" y="781063"/>
            <a:ext cx="5415265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n) Complete a coluna do saldo diário no extrato a seguir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E678813-5E08-4986-A8A9-09CC7975C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0895" y="1691404"/>
            <a:ext cx="9777654" cy="255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39C535C9-7041-4A27-9EFF-97175D5277EA}"/>
                  </a:ext>
                </a:extLst>
              </p:cNvPr>
              <p:cNvSpPr/>
              <p:nvPr/>
            </p:nvSpPr>
            <p:spPr>
              <a:xfrm>
                <a:off x="1667434" y="676091"/>
                <a:ext cx="9386047" cy="2710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11. Na correção de um teste de matemática, cada questão certa vale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pontos, cada questão errada vale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pontos, e cada questão não respondida vale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ponto.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Das 20 questões do teste, Miguel acertou 12, errou 4 e deixou de responder as restantes. 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nota de Miguel, nesse teste, foi igual a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42.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48.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54.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60.</a:t>
                </a:r>
                <a:endParaRPr lang="pt-BR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39C535C9-7041-4A27-9EFF-97175D527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434" y="676091"/>
                <a:ext cx="9386047" cy="2710614"/>
              </a:xfrm>
              <a:prstGeom prst="rect">
                <a:avLst/>
              </a:prstGeom>
              <a:blipFill>
                <a:blip r:embed="rId5"/>
                <a:stretch>
                  <a:fillRect l="-715" t="-1348" r="-715" b="-29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4093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dec1f8478_1_0"/>
          <p:cNvSpPr txBox="1"/>
          <p:nvPr/>
        </p:nvSpPr>
        <p:spPr>
          <a:xfrm>
            <a:off x="2151529" y="4077325"/>
            <a:ext cx="7844117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Produção de Material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Contato: (62) 3243 6756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geprom@seduc.go.gov.br</a:t>
            </a:r>
            <a:endParaRPr sz="3200" b="1" dirty="0">
              <a:latin typeface="+mj-l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5069BC3-EC03-4122-BDFC-EA11D676A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663" y="934727"/>
            <a:ext cx="6828620" cy="2433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2601</Words>
  <Application>Microsoft Office PowerPoint</Application>
  <PresentationFormat>Widescreen</PresentationFormat>
  <Paragraphs>188</Paragraphs>
  <Slides>81</Slides>
  <Notes>81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81</vt:i4>
      </vt:variant>
    </vt:vector>
  </HeadingPairs>
  <TitlesOfParts>
    <vt:vector size="88" baseType="lpstr">
      <vt:lpstr>Calibri</vt:lpstr>
      <vt:lpstr>Edwardian Script ITC</vt:lpstr>
      <vt:lpstr>Bahnschrift SemiBold</vt:lpstr>
      <vt:lpstr>Arial</vt:lpstr>
      <vt:lpstr>Cambria Math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Alessandra Oliveira de Almeida</dc:creator>
  <cp:lastModifiedBy>EVANDRO DE MOURA RIOS</cp:lastModifiedBy>
  <cp:revision>83</cp:revision>
  <dcterms:created xsi:type="dcterms:W3CDTF">2023-01-26T12:38:31Z</dcterms:created>
  <dcterms:modified xsi:type="dcterms:W3CDTF">2023-03-01T21:58:34Z</dcterms:modified>
</cp:coreProperties>
</file>