
<file path=[Content_Types].xml><?xml version="1.0" encoding="utf-8"?>
<Types xmlns="http://schemas.openxmlformats.org/package/2006/content-types">
  <Default Extension="fntdata" ContentType="application/x-fontdata"/>
  <Default Extension="jfif"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handoutMasterIdLst>
    <p:handoutMasterId r:id="rId25"/>
  </p:handoutMasterIdLst>
  <p:sldIdLst>
    <p:sldId id="262" r:id="rId2"/>
    <p:sldId id="271" r:id="rId3"/>
    <p:sldId id="272" r:id="rId4"/>
    <p:sldId id="273" r:id="rId5"/>
    <p:sldId id="308" r:id="rId6"/>
    <p:sldId id="275" r:id="rId7"/>
    <p:sldId id="295" r:id="rId8"/>
    <p:sldId id="296" r:id="rId9"/>
    <p:sldId id="307" r:id="rId10"/>
    <p:sldId id="297" r:id="rId11"/>
    <p:sldId id="298" r:id="rId12"/>
    <p:sldId id="299" r:id="rId13"/>
    <p:sldId id="279" r:id="rId14"/>
    <p:sldId id="300" r:id="rId15"/>
    <p:sldId id="278" r:id="rId16"/>
    <p:sldId id="280" r:id="rId17"/>
    <p:sldId id="301" r:id="rId18"/>
    <p:sldId id="302" r:id="rId19"/>
    <p:sldId id="303" r:id="rId20"/>
    <p:sldId id="305" r:id="rId21"/>
    <p:sldId id="306" r:id="rId22"/>
    <p:sldId id="267" r:id="rId23"/>
  </p:sldIdLst>
  <p:sldSz cx="12192000" cy="6858000"/>
  <p:notesSz cx="6858000" cy="9144000"/>
  <p:embeddedFontLst>
    <p:embeddedFont>
      <p:font typeface="Calibri" panose="020F0502020204030204"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5" roundtripDataSignature="AMtx7mjK5tpkAryLYhsVFNrQSu+OMbJF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069" autoAdjust="0"/>
  </p:normalViewPr>
  <p:slideViewPr>
    <p:cSldViewPr snapToGrid="0">
      <p:cViewPr varScale="1">
        <p:scale>
          <a:sx n="56" d="100"/>
          <a:sy n="56" d="100"/>
        </p:scale>
        <p:origin x="96" y="1050"/>
      </p:cViewPr>
      <p:guideLst/>
    </p:cSldViewPr>
  </p:slideViewPr>
  <p:notesTextViewPr>
    <p:cViewPr>
      <p:scale>
        <a:sx n="1" d="1"/>
        <a:sy n="1" d="1"/>
      </p:scale>
      <p:origin x="0" y="0"/>
    </p:cViewPr>
  </p:notesTextViewPr>
  <p:notesViewPr>
    <p:cSldViewPr snapToGrid="0">
      <p:cViewPr varScale="1">
        <p:scale>
          <a:sx n="86" d="100"/>
          <a:sy n="86" d="100"/>
        </p:scale>
        <p:origin x="386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55"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56"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8A9D21CC-8AC7-4091-8624-E33EFE4D27E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a:extLst>
              <a:ext uri="{FF2B5EF4-FFF2-40B4-BE49-F238E27FC236}">
                <a16:creationId xmlns:a16="http://schemas.microsoft.com/office/drawing/2014/main" id="{F994605D-CA6A-4312-8051-80130D65CE1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E82357-C084-4B9E-9FCB-30CB2C77106A}" type="datetimeFigureOut">
              <a:rPr lang="pt-BR" smtClean="0"/>
              <a:t>12/04/2023</a:t>
            </a:fld>
            <a:endParaRPr lang="pt-BR"/>
          </a:p>
        </p:txBody>
      </p:sp>
      <p:sp>
        <p:nvSpPr>
          <p:cNvPr id="4" name="Espaço Reservado para Rodapé 3">
            <a:extLst>
              <a:ext uri="{FF2B5EF4-FFF2-40B4-BE49-F238E27FC236}">
                <a16:creationId xmlns:a16="http://schemas.microsoft.com/office/drawing/2014/main" id="{310827C7-910B-4E6A-8EA3-0950EA9F7F3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id="{02F9D9F6-660A-4CBE-83E5-B71178BC2D5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FEC479-1DB4-4A59-B32C-7BAED68D3D78}" type="slidenum">
              <a:rPr lang="pt-BR" smtClean="0"/>
              <a:t>‹nº›</a:t>
            </a:fld>
            <a:endParaRPr lang="pt-BR"/>
          </a:p>
        </p:txBody>
      </p:sp>
    </p:spTree>
    <p:extLst>
      <p:ext uri="{BB962C8B-B14F-4D97-AF65-F5344CB8AC3E}">
        <p14:creationId xmlns:p14="http://schemas.microsoft.com/office/powerpoint/2010/main" val="148719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1622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9977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9138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707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3655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1556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4058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7612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4833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777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5063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4872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60352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3971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1084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1179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64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7192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9499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95947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gbdec1f847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5" name="Google Shape;945;gbdec1f847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1"/>
        <p:cNvGrpSpPr/>
        <p:nvPr/>
      </p:nvGrpSpPr>
      <p:grpSpPr>
        <a:xfrm>
          <a:off x="0" y="0"/>
          <a:ext cx="0" cy="0"/>
          <a:chOff x="0" y="0"/>
          <a:chExt cx="0" cy="0"/>
        </a:xfrm>
      </p:grpSpPr>
      <p:sp>
        <p:nvSpPr>
          <p:cNvPr id="12" name="Google Shape;12;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17"/>
        <p:cNvGrpSpPr/>
        <p:nvPr/>
      </p:nvGrpSpPr>
      <p:grpSpPr>
        <a:xfrm>
          <a:off x="0" y="0"/>
          <a:ext cx="0" cy="0"/>
          <a:chOff x="0" y="0"/>
          <a:chExt cx="0" cy="0"/>
        </a:xfrm>
      </p:grpSpPr>
      <p:sp>
        <p:nvSpPr>
          <p:cNvPr id="18" name="Google Shape;18;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29"/>
        <p:cNvGrpSpPr/>
        <p:nvPr/>
      </p:nvGrpSpPr>
      <p:grpSpPr>
        <a:xfrm>
          <a:off x="0" y="0"/>
          <a:ext cx="0" cy="0"/>
          <a:chOff x="0" y="0"/>
          <a:chExt cx="0" cy="0"/>
        </a:xfrm>
      </p:grpSpPr>
      <p:sp>
        <p:nvSpPr>
          <p:cNvPr id="30" name="Google Shape;3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36"/>
        <p:cNvGrpSpPr/>
        <p:nvPr/>
      </p:nvGrpSpPr>
      <p:grpSpPr>
        <a:xfrm>
          <a:off x="0" y="0"/>
          <a:ext cx="0" cy="0"/>
          <a:chOff x="0" y="0"/>
          <a:chExt cx="0" cy="0"/>
        </a:xfrm>
      </p:grpSpPr>
      <p:sp>
        <p:nvSpPr>
          <p:cNvPr id="37" name="Google Shape;37;p1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45"/>
        <p:cNvGrpSpPr/>
        <p:nvPr/>
      </p:nvGrpSpPr>
      <p:grpSpPr>
        <a:xfrm>
          <a:off x="0" y="0"/>
          <a:ext cx="0" cy="0"/>
          <a:chOff x="0" y="0"/>
          <a:chExt cx="0" cy="0"/>
        </a:xfrm>
      </p:grpSpPr>
      <p:sp>
        <p:nvSpPr>
          <p:cNvPr id="46" name="Google Shape;4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50"/>
        <p:cNvGrpSpPr/>
        <p:nvPr/>
      </p:nvGrpSpPr>
      <p:grpSpPr>
        <a:xfrm>
          <a:off x="0" y="0"/>
          <a:ext cx="0" cy="0"/>
          <a:chOff x="0" y="0"/>
          <a:chExt cx="0" cy="0"/>
        </a:xfrm>
      </p:grpSpPr>
      <p:sp>
        <p:nvSpPr>
          <p:cNvPr id="51" name="Google Shape;5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4"/>
        <p:cNvGrpSpPr/>
        <p:nvPr/>
      </p:nvGrpSpPr>
      <p:grpSpPr>
        <a:xfrm>
          <a:off x="0" y="0"/>
          <a:ext cx="0" cy="0"/>
          <a:chOff x="0" y="0"/>
          <a:chExt cx="0" cy="0"/>
        </a:xfrm>
      </p:grpSpPr>
      <p:sp>
        <p:nvSpPr>
          <p:cNvPr id="55" name="Google Shape;55;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1"/>
        <p:cNvGrpSpPr/>
        <p:nvPr/>
      </p:nvGrpSpPr>
      <p:grpSpPr>
        <a:xfrm>
          <a:off x="0" y="0"/>
          <a:ext cx="0" cy="0"/>
          <a:chOff x="0" y="0"/>
          <a:chExt cx="0" cy="0"/>
        </a:xfrm>
      </p:grpSpPr>
      <p:sp>
        <p:nvSpPr>
          <p:cNvPr id="62" name="Google Shape;62;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68"/>
        <p:cNvGrpSpPr/>
        <p:nvPr/>
      </p:nvGrpSpPr>
      <p:grpSpPr>
        <a:xfrm>
          <a:off x="0" y="0"/>
          <a:ext cx="0" cy="0"/>
          <a:chOff x="0" y="0"/>
          <a:chExt cx="0" cy="0"/>
        </a:xfrm>
      </p:grpSpPr>
      <p:sp>
        <p:nvSpPr>
          <p:cNvPr id="69" name="Google Shape;6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xto e Título Vertical" type="vertTitleAndTx">
  <p:cSld name="VERTICAL_TITLE_AND_VERTICAL_TEXT">
    <p:spTree>
      <p:nvGrpSpPr>
        <p:cNvPr id="1" name="Shape 74"/>
        <p:cNvGrpSpPr/>
        <p:nvPr/>
      </p:nvGrpSpPr>
      <p:grpSpPr>
        <a:xfrm>
          <a:off x="0" y="0"/>
          <a:ext cx="0" cy="0"/>
          <a:chOff x="0" y="0"/>
          <a:chExt cx="0" cy="0"/>
        </a:xfrm>
      </p:grpSpPr>
      <p:sp>
        <p:nvSpPr>
          <p:cNvPr id="75" name="Google Shape;75;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fi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jornal.usp.br/atualidades/mau-uso-de-redes-sociais-agrava-sinais-depressivos-nos-joven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hyperlink" Target="https://aspin.com.br/wp-content/uploads/2022/09/1-1.jpg" TargetMode="Externa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s://meuartigo.brasilescola.uol.com.br/atualidades/a-batalha-entre-jornalismo-tradicional-x-jornalismo-.ht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hyperlink" Target="https://atarde.com.br/opiniao/editorial-saude-e-tecnologia-1215344"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hyperlink" Target="https://www.google.com/search?q=imagem%20de%20iracema%20%25jose%20alencar&amp;rlz" TargetMode="Externa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jf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5"/>
        <p:cNvGrpSpPr/>
        <p:nvPr/>
      </p:nvGrpSpPr>
      <p:grpSpPr>
        <a:xfrm>
          <a:off x="0" y="0"/>
          <a:ext cx="0" cy="0"/>
          <a:chOff x="0" y="0"/>
          <a:chExt cx="0" cy="0"/>
        </a:xfrm>
      </p:grpSpPr>
      <p:sp>
        <p:nvSpPr>
          <p:cNvPr id="4" name="CaixaDeTexto 3">
            <a:extLst>
              <a:ext uri="{FF2B5EF4-FFF2-40B4-BE49-F238E27FC236}">
                <a16:creationId xmlns:a16="http://schemas.microsoft.com/office/drawing/2014/main" id="{F39CEDC4-6AB5-4749-B39D-702C2F05B32A}"/>
              </a:ext>
            </a:extLst>
          </p:cNvPr>
          <p:cNvSpPr txBox="1"/>
          <p:nvPr/>
        </p:nvSpPr>
        <p:spPr>
          <a:xfrm>
            <a:off x="3937518" y="5038531"/>
            <a:ext cx="2481943" cy="307777"/>
          </a:xfrm>
          <a:prstGeom prst="rect">
            <a:avLst/>
          </a:prstGeom>
          <a:noFill/>
        </p:spPr>
        <p:txBody>
          <a:bodyPr wrap="square" rtlCol="0">
            <a:spAutoFit/>
          </a:bodyPr>
          <a:lstStyle/>
          <a:p>
            <a:endParaRPr lang="pt-BR" dirty="0"/>
          </a:p>
        </p:txBody>
      </p:sp>
      <p:pic>
        <p:nvPicPr>
          <p:cNvPr id="3" name="Imagem 2">
            <a:extLst>
              <a:ext uri="{FF2B5EF4-FFF2-40B4-BE49-F238E27FC236}">
                <a16:creationId xmlns:a16="http://schemas.microsoft.com/office/drawing/2014/main" id="{AA1E7436-0B00-4207-8162-870FFF1A3185}"/>
              </a:ext>
            </a:extLst>
          </p:cNvPr>
          <p:cNvPicPr>
            <a:picLocks noChangeAspect="1"/>
          </p:cNvPicPr>
          <p:nvPr/>
        </p:nvPicPr>
        <p:blipFill>
          <a:blip r:embed="rId4"/>
          <a:stretch>
            <a:fillRect/>
          </a:stretch>
        </p:blipFill>
        <p:spPr>
          <a:xfrm>
            <a:off x="0" y="634"/>
            <a:ext cx="6407940" cy="6857365"/>
          </a:xfrm>
          <a:prstGeom prst="rect">
            <a:avLst/>
          </a:prstGeom>
        </p:spPr>
      </p:pic>
      <p:pic>
        <p:nvPicPr>
          <p:cNvPr id="6" name="Imagem 5">
            <a:extLst>
              <a:ext uri="{FF2B5EF4-FFF2-40B4-BE49-F238E27FC236}">
                <a16:creationId xmlns:a16="http://schemas.microsoft.com/office/drawing/2014/main" id="{04101601-8A1D-447F-AD4D-03AAF60D63EF}"/>
              </a:ext>
            </a:extLst>
          </p:cNvPr>
          <p:cNvPicPr>
            <a:picLocks noChangeAspect="1"/>
          </p:cNvPicPr>
          <p:nvPr/>
        </p:nvPicPr>
        <p:blipFill>
          <a:blip r:embed="rId5"/>
          <a:stretch>
            <a:fillRect/>
          </a:stretch>
        </p:blipFill>
        <p:spPr>
          <a:xfrm>
            <a:off x="7225627" y="1912777"/>
            <a:ext cx="4543054" cy="9966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9FD184CB-CC1F-4B36-B550-96BE9FFB7618}"/>
              </a:ext>
            </a:extLst>
          </p:cNvPr>
          <p:cNvSpPr/>
          <p:nvPr/>
        </p:nvSpPr>
        <p:spPr>
          <a:xfrm>
            <a:off x="1537581" y="190342"/>
            <a:ext cx="10479474" cy="2339102"/>
          </a:xfrm>
          <a:prstGeom prst="rect">
            <a:avLst/>
          </a:prstGeom>
        </p:spPr>
        <p:txBody>
          <a:bodyPr wrap="square">
            <a:spAutoFit/>
          </a:bodyPr>
          <a:lstStyle/>
          <a:p>
            <a:pPr marL="342900" indent="-342900">
              <a:lnSpc>
                <a:spcPct val="150000"/>
              </a:lnSpc>
              <a:buFont typeface="Wingdings" panose="05000000000000000000" pitchFamily="2" charset="2"/>
              <a:buChar char="§"/>
            </a:pPr>
            <a:r>
              <a:rPr lang="pt-BR" sz="2400" b="1" dirty="0">
                <a:latin typeface="Times New Roman" panose="02020603050405020304" pitchFamily="18" charset="0"/>
                <a:cs typeface="Times New Roman" panose="02020603050405020304" pitchFamily="18" charset="0"/>
              </a:rPr>
              <a:t>AULA 01: TEMA, GÊNERO E  FINALIDADE </a:t>
            </a:r>
          </a:p>
          <a:p>
            <a:pPr algn="just">
              <a:lnSpc>
                <a:spcPct val="150000"/>
              </a:lnSpc>
            </a:pPr>
            <a:r>
              <a:rPr lang="pt-BR" sz="1800" dirty="0">
                <a:latin typeface="Times New Roman" panose="02020603050405020304" pitchFamily="18" charset="0"/>
                <a:cs typeface="Times New Roman" panose="02020603050405020304" pitchFamily="18" charset="0"/>
              </a:rPr>
              <a:t>Leia atentamente o texto e, a seguir, responda às atividades propostas.</a:t>
            </a:r>
          </a:p>
          <a:p>
            <a:pPr>
              <a:lnSpc>
                <a:spcPct val="150000"/>
              </a:lnSpc>
            </a:pPr>
            <a:r>
              <a:rPr lang="pt-BR" sz="2400" b="1" dirty="0">
                <a:latin typeface="Times New Roman" panose="02020603050405020304" pitchFamily="18" charset="0"/>
                <a:cs typeface="Times New Roman" panose="02020603050405020304" pitchFamily="18" charset="0"/>
              </a:rPr>
              <a:t>	</a:t>
            </a:r>
            <a:r>
              <a:rPr lang="pt-BR" sz="1800" b="1" dirty="0">
                <a:latin typeface="Times New Roman" panose="02020603050405020304" pitchFamily="18" charset="0"/>
                <a:cs typeface="Times New Roman" panose="02020603050405020304" pitchFamily="18" charset="0"/>
              </a:rPr>
              <a:t>Mau uso de redes sociais agrava sinais depressivos nos jovens</a:t>
            </a:r>
          </a:p>
          <a:p>
            <a:pPr algn="just">
              <a:lnSpc>
                <a:spcPct val="150000"/>
              </a:lnSpc>
            </a:pPr>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9260915F-8A8B-40E2-A6E2-9175A3C0AE76}"/>
              </a:ext>
            </a:extLst>
          </p:cNvPr>
          <p:cNvSpPr/>
          <p:nvPr/>
        </p:nvSpPr>
        <p:spPr>
          <a:xfrm>
            <a:off x="1313197" y="1711105"/>
            <a:ext cx="10601163" cy="4664547"/>
          </a:xfrm>
          <a:prstGeom prst="rect">
            <a:avLst/>
          </a:prstGeom>
        </p:spPr>
        <p:txBody>
          <a:bodyPr wrap="square" numCol="1">
            <a:spAutoFit/>
          </a:bodyPr>
          <a:lstStyle/>
          <a:p>
            <a:pPr algn="just" fontAlgn="base">
              <a:lnSpc>
                <a:spcPct val="150000"/>
              </a:lnSpc>
            </a:pPr>
            <a:r>
              <a:rPr lang="pt-BR" sz="2000" dirty="0">
                <a:latin typeface="Times New Roman" panose="02020603050405020304" pitchFamily="18" charset="0"/>
                <a:ea typeface="Times New Roman" panose="02020603050405020304" pitchFamily="18" charset="0"/>
                <a:cs typeface="Times New Roman" panose="02020603050405020304" pitchFamily="18" charset="0"/>
              </a:rPr>
              <a:t>       </a:t>
            </a:r>
            <a:r>
              <a:rPr lang="pt-BR" sz="1800" dirty="0">
                <a:latin typeface="Times New Roman" panose="02020603050405020304" pitchFamily="18" charset="0"/>
                <a:ea typeface="Times New Roman" panose="02020603050405020304" pitchFamily="18" charset="0"/>
                <a:cs typeface="Times New Roman" panose="02020603050405020304" pitchFamily="18" charset="0"/>
              </a:rPr>
              <a:t>Na era do troco likes, me segue que eu sigo de volta e muitas retuitadas, a depressão é que está se conectando aos jovens que mais usam as redes sociais, principalmente as garotas. Segundo um estudo da Universidade de Londres, adolescentes do sexo feminino apresentam duas vezes mais chances de terem depressão ao utilizar redes sociais do que homens da mesma faixa etária. Entre garotas de 14 anos, cerca de 75% sofrem de depressão por baixa autoestima, insatisfação com sua aparência e por dormir sete horas ou menos por noite. Os pesquisadores analisaram os processos que poderiam estar ligados ao uso de mídias sociais e depressão e descobriram que 40% das meninas e 25% dos meninos tinham experiência de assédio on-line ou cyberbullying. O levantamento ainda aponta que 12% dos usuários considerados moderados e 38% dos que fazem uso intenso de mídias sociais mostraram sinais de depressão mais graves. Para completar esta relação, no final do ano passado a Universidade da Pensilvânia comprovou, pela primeira vez, uma conexão da redução do bem-estar com o uso do Facebook, Snapchat e o Instagram.</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BDE0C23A-C394-48B0-B9A9-91890A57CF3E}"/>
              </a:ext>
            </a:extLst>
          </p:cNvPr>
          <p:cNvPicPr>
            <a:picLocks noChangeAspect="1"/>
          </p:cNvPicPr>
          <p:nvPr/>
        </p:nvPicPr>
        <p:blipFill>
          <a:blip r:embed="rId4"/>
          <a:stretch>
            <a:fillRect/>
          </a:stretch>
        </p:blipFill>
        <p:spPr>
          <a:xfrm>
            <a:off x="9094559" y="482348"/>
            <a:ext cx="2770361" cy="1415552"/>
          </a:xfrm>
          <a:prstGeom prst="rect">
            <a:avLst/>
          </a:prstGeom>
        </p:spPr>
      </p:pic>
    </p:spTree>
    <p:extLst>
      <p:ext uri="{BB962C8B-B14F-4D97-AF65-F5344CB8AC3E}">
        <p14:creationId xmlns:p14="http://schemas.microsoft.com/office/powerpoint/2010/main" val="1550355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8" name="Retângulo 7">
            <a:extLst>
              <a:ext uri="{FF2B5EF4-FFF2-40B4-BE49-F238E27FC236}">
                <a16:creationId xmlns:a16="http://schemas.microsoft.com/office/drawing/2014/main" id="{658C144D-F14D-4FD3-BFA1-675DC2687CD4}"/>
              </a:ext>
            </a:extLst>
          </p:cNvPr>
          <p:cNvSpPr/>
          <p:nvPr/>
        </p:nvSpPr>
        <p:spPr>
          <a:xfrm>
            <a:off x="1426453" y="0"/>
            <a:ext cx="10469800" cy="6786473"/>
          </a:xfrm>
          <a:prstGeom prst="rect">
            <a:avLst/>
          </a:prstGeom>
        </p:spPr>
        <p:txBody>
          <a:bodyPr wrap="square">
            <a:spAutoFit/>
          </a:bodyPr>
          <a:lstStyle/>
          <a:p>
            <a:pPr algn="just">
              <a:lnSpc>
                <a:spcPct val="150000"/>
              </a:lnSpc>
            </a:pPr>
            <a:r>
              <a:rPr lang="pt-BR" sz="1800" dirty="0">
                <a:latin typeface="Times New Roman" panose="02020603050405020304" pitchFamily="18" charset="0"/>
                <a:ea typeface="Times New Roman" panose="02020603050405020304" pitchFamily="18" charset="0"/>
              </a:rPr>
              <a:t>       O professor Joel Rennó Júnior, do Departamento de Psiquiatria da Faculdade de Medicina da USP (FMUSP) e Diretor do Programa de Saúde Mental da Mulher do Instituto de Psiquiatria (IPq) do Hospital das Clínicas (HC), ressalta que o fenômeno das redes sociais é algo recente e com poucas conclusões, mas que já existe ligação entre quadros propícios à depressão e internet. “Há uma relação importante do perfil de personalidade do adolescente, seu gênero — o feminino sendo mais afetado — e o tempo de exposição. É o conjunto de fatores que torna o adolescente mais vulnerável ao quadro de depressão.”</a:t>
            </a:r>
          </a:p>
          <a:p>
            <a:pPr algn="just">
              <a:lnSpc>
                <a:spcPct val="150000"/>
              </a:lnSpc>
            </a:pPr>
            <a:r>
              <a:rPr lang="pt-BR" sz="1800" dirty="0">
                <a:latin typeface="Times New Roman" panose="02020603050405020304" pitchFamily="18" charset="0"/>
                <a:ea typeface="Times New Roman" panose="02020603050405020304" pitchFamily="18" charset="0"/>
              </a:rPr>
              <a:t>        Porém, as redes sociais, por si só, não são culpadas pelos quadros depressivos. Rennó Júnior entende que a questão está no tempo gasto e no isolamento que elas provocam na rotina dos jovens, além da fase vivenciada. “Isso acaba combinando, muitas vezes, com algumas características da adolescência. No caso das meninas, muitas têm baixa autoestima, distorção de imagem corporal, ansiedade e são meninas que sofrem assédio on-line.” Neste ponto, o especialista enfatiza: “As pessoas se mascaram, criam outra identidade até para atrair crianças e adolescentes. É algo muito sério. Muitas vezes as meninas expõem fotos — de forma ingênua — para outras meninas, para o namorado, e é aí que vem a difamação e a calúnia. Em adolescentes vulneráveis, isso pode causar grandes estragos psíquicos”. É necessário o uso de ações públicas conjuntas para traçar estratégias que solucionem o problema, segundo o professor do Departamento de Psiquiatria.</a:t>
            </a:r>
          </a:p>
          <a:p>
            <a:pPr algn="just"/>
            <a:r>
              <a:rPr lang="pt-BR" sz="1200" dirty="0">
                <a:latin typeface="Times New Roman" panose="02020603050405020304" pitchFamily="18" charset="0"/>
                <a:ea typeface="Times New Roman" panose="02020603050405020304" pitchFamily="18" charset="0"/>
              </a:rPr>
              <a:t>                                                                                                                                                                                 Pedro Ezequiel – Jornal da USP.</a:t>
            </a:r>
          </a:p>
          <a:p>
            <a:pPr algn="ctr"/>
            <a:r>
              <a:rPr lang="pt-BR" sz="900" dirty="0">
                <a:latin typeface="Times New Roman" panose="02020603050405020304" pitchFamily="18" charset="0"/>
                <a:ea typeface="Times New Roman" panose="02020603050405020304" pitchFamily="18" charset="0"/>
              </a:rPr>
              <a:t>                                                                  Imagem e texto </a:t>
            </a:r>
            <a:r>
              <a:rPr lang="pt-BR" sz="900" dirty="0">
                <a:solidFill>
                  <a:schemeClr val="tx1"/>
                </a:solidFill>
                <a:latin typeface="Times New Roman" panose="02020603050405020304" pitchFamily="18" charset="0"/>
                <a:ea typeface="Times New Roman" panose="02020603050405020304" pitchFamily="18" charset="0"/>
              </a:rPr>
              <a:t>disponíveis em: </a:t>
            </a:r>
            <a:r>
              <a:rPr lang="pt-BR" sz="900" dirty="0">
                <a:solidFill>
                  <a:schemeClr val="tx1"/>
                </a:solid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https://jornal.usp.br/atualidades/mau-uso-de-redes-sociais-agrava-sinais-depressivos-nos-jovens/</a:t>
            </a:r>
            <a:r>
              <a:rPr lang="pt-BR" sz="900" dirty="0">
                <a:solidFill>
                  <a:schemeClr val="tx1"/>
                </a:solidFill>
                <a:latin typeface="Times New Roman" panose="02020603050405020304" pitchFamily="18" charset="0"/>
                <a:ea typeface="Times New Roman" panose="02020603050405020304" pitchFamily="18" charset="0"/>
              </a:rPr>
              <a:t>  </a:t>
            </a:r>
          </a:p>
          <a:p>
            <a:pPr algn="ctr"/>
            <a:r>
              <a:rPr lang="pt-BR" sz="900" dirty="0">
                <a:solidFill>
                  <a:schemeClr val="tx1"/>
                </a:solidFill>
                <a:latin typeface="Times New Roman" panose="02020603050405020304" pitchFamily="18" charset="0"/>
                <a:ea typeface="Times New Roman" panose="02020603050405020304" pitchFamily="18" charset="0"/>
              </a:rPr>
              <a:t>                                                                                                                                                                                                                                        Acesso em: 13, fev. 2023.</a:t>
            </a:r>
            <a:endParaRPr lang="pt-BR" sz="2000" dirty="0">
              <a:solidFill>
                <a:schemeClr val="tx1"/>
              </a:solidFill>
            </a:endParaRPr>
          </a:p>
        </p:txBody>
      </p:sp>
    </p:spTree>
    <p:extLst>
      <p:ext uri="{BB962C8B-B14F-4D97-AF65-F5344CB8AC3E}">
        <p14:creationId xmlns:p14="http://schemas.microsoft.com/office/powerpoint/2010/main" val="3321012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494023B-F205-4A69-BCB0-15A7DDA655DD}"/>
              </a:ext>
            </a:extLst>
          </p:cNvPr>
          <p:cNvPicPr>
            <a:picLocks noChangeAspect="1"/>
          </p:cNvPicPr>
          <p:nvPr/>
        </p:nvPicPr>
        <p:blipFill>
          <a:blip r:embed="rId4"/>
          <a:stretch>
            <a:fillRect/>
          </a:stretch>
        </p:blipFill>
        <p:spPr>
          <a:xfrm>
            <a:off x="10479740" y="6255067"/>
            <a:ext cx="1541929" cy="560408"/>
          </a:xfrm>
          <a:prstGeom prst="rect">
            <a:avLst/>
          </a:prstGeom>
        </p:spPr>
      </p:pic>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428805" y="950967"/>
            <a:ext cx="10327341" cy="923330"/>
          </a:xfrm>
          <a:prstGeom prst="rect">
            <a:avLst/>
          </a:prstGeom>
        </p:spPr>
        <p:txBody>
          <a:bodyPr wrap="square">
            <a:spAutoFit/>
          </a:bodyPr>
          <a:lstStyle/>
          <a:p>
            <a:pPr algn="just" fontAlgn="base"/>
            <a:r>
              <a:rPr lang="pt-BR" sz="1800" dirty="0">
                <a:latin typeface="Times New Roman" panose="02020603050405020304" pitchFamily="18" charset="0"/>
                <a:cs typeface="Times New Roman" panose="02020603050405020304" pitchFamily="18" charset="0"/>
              </a:rPr>
              <a:t>	</a:t>
            </a:r>
            <a:endParaRPr lang="pt-BR" sz="2000" dirty="0">
              <a:latin typeface="Times New Roman" panose="02020603050405020304" pitchFamily="18" charset="0"/>
              <a:cs typeface="Times New Roman" panose="02020603050405020304" pitchFamily="18" charset="0"/>
            </a:endParaRPr>
          </a:p>
          <a:p>
            <a:pPr algn="just"/>
            <a:endParaRPr lang="pt-BR" sz="1800" dirty="0">
              <a:latin typeface="Times New Roman" panose="02020603050405020304" pitchFamily="18" charset="0"/>
              <a:cs typeface="Times New Roman" panose="02020603050405020304" pitchFamily="18" charset="0"/>
            </a:endParaRPr>
          </a:p>
          <a:p>
            <a:pPr indent="540385" algn="just"/>
            <a:endParaRPr lang="pt-BR" sz="1800" dirty="0">
              <a:effectLst/>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sp>
        <p:nvSpPr>
          <p:cNvPr id="7" name="Retângulo 6">
            <a:extLst>
              <a:ext uri="{FF2B5EF4-FFF2-40B4-BE49-F238E27FC236}">
                <a16:creationId xmlns:a16="http://schemas.microsoft.com/office/drawing/2014/main" id="{F06117CE-BD6C-4D2C-B2AE-F629F3363A82}"/>
              </a:ext>
            </a:extLst>
          </p:cNvPr>
          <p:cNvSpPr/>
          <p:nvPr/>
        </p:nvSpPr>
        <p:spPr>
          <a:xfrm>
            <a:off x="1493822" y="380247"/>
            <a:ext cx="10393378" cy="6004529"/>
          </a:xfrm>
          <a:prstGeom prst="rect">
            <a:avLst/>
          </a:prstGeom>
        </p:spPr>
        <p:txBody>
          <a:bodyPr wrap="square">
            <a:spAutoFit/>
          </a:bodyPr>
          <a:lstStyle/>
          <a:p>
            <a:pPr marL="342900" lvl="0" indent="-342900" algn="just">
              <a:lnSpc>
                <a:spcPct val="115000"/>
              </a:lnSpc>
              <a:buFont typeface="+mj-lt"/>
              <a:buAutoNum type="arabicPeriod"/>
              <a:tabLst>
                <a:tab pos="180340" algn="l"/>
              </a:tabLst>
            </a:pPr>
            <a:r>
              <a:rPr lang="pt-BR" sz="2400" dirty="0">
                <a:latin typeface="Times New Roman" panose="02020603050405020304" pitchFamily="18" charset="0"/>
                <a:ea typeface="Calibri" panose="020F0502020204030204" pitchFamily="34" charset="0"/>
                <a:cs typeface="Times New Roman" panose="02020603050405020304" pitchFamily="18" charset="0"/>
              </a:rPr>
              <a:t>Quem é o autor desse texto e onde o texto foi veiculado (publicado)? </a:t>
            </a:r>
          </a:p>
          <a:p>
            <a:pPr algn="just">
              <a:lnSpc>
                <a:spcPct val="115000"/>
              </a:lnSpc>
              <a:tabLst>
                <a:tab pos="180340" algn="l"/>
              </a:tabLst>
            </a:pPr>
            <a:r>
              <a:rPr lang="pt-BR" sz="2400" dirty="0">
                <a:latin typeface="Times New Roman" panose="02020603050405020304" pitchFamily="18" charset="0"/>
                <a:ea typeface="Calibri" panose="020F0502020204030204" pitchFamily="34" charset="0"/>
                <a:cs typeface="Times New Roman" panose="02020603050405020304" pitchFamily="18" charset="0"/>
              </a:rPr>
              <a:t> </a:t>
            </a:r>
          </a:p>
          <a:p>
            <a:pPr lvl="0" algn="just">
              <a:lnSpc>
                <a:spcPct val="115000"/>
              </a:lnSpc>
              <a:tabLst>
                <a:tab pos="180340" algn="l"/>
              </a:tabLst>
            </a:pPr>
            <a:r>
              <a:rPr lang="pt-BR" sz="2400" dirty="0">
                <a:latin typeface="Times New Roman" panose="02020603050405020304" pitchFamily="18" charset="0"/>
                <a:ea typeface="Calibri" panose="020F0502020204030204" pitchFamily="34" charset="0"/>
                <a:cs typeface="Times New Roman" panose="02020603050405020304" pitchFamily="18" charset="0"/>
              </a:rPr>
              <a:t>2. Na sua opinião, quem é o público-alvo deste texto?</a:t>
            </a:r>
          </a:p>
          <a:p>
            <a:pPr algn="just">
              <a:lnSpc>
                <a:spcPct val="115000"/>
              </a:lnSpc>
              <a:tabLst>
                <a:tab pos="180340" algn="l"/>
              </a:tabLst>
            </a:pPr>
            <a:r>
              <a:rPr lang="pt-BR"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endParaRPr lang="pt-BR" sz="2400" dirty="0">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15000"/>
              </a:lnSpc>
              <a:tabLst>
                <a:tab pos="180340" algn="l"/>
              </a:tabLst>
            </a:pPr>
            <a:r>
              <a:rPr lang="pt-BR" sz="2400" dirty="0">
                <a:latin typeface="Times New Roman" panose="02020603050405020304" pitchFamily="18" charset="0"/>
                <a:ea typeface="Calibri" panose="020F0502020204030204" pitchFamily="34" charset="0"/>
                <a:cs typeface="Times New Roman" panose="02020603050405020304" pitchFamily="18" charset="0"/>
              </a:rPr>
              <a:t>3. Qual tema é abordado nesse texto? </a:t>
            </a:r>
          </a:p>
          <a:p>
            <a:pPr algn="just">
              <a:lnSpc>
                <a:spcPct val="115000"/>
              </a:lnSpc>
              <a:tabLst>
                <a:tab pos="180340" algn="l"/>
                <a:tab pos="540385" algn="l"/>
              </a:tabLst>
            </a:pPr>
            <a:r>
              <a:rPr lang="pt-BR" sz="2400" dirty="0">
                <a:solidFill>
                  <a:srgbClr val="4472C4"/>
                </a:solidFill>
                <a:latin typeface="Times New Roman" panose="02020603050405020304" pitchFamily="18" charset="0"/>
                <a:ea typeface="Calibri" panose="020F0502020204030204" pitchFamily="34" charset="0"/>
                <a:cs typeface="Times New Roman" panose="02020603050405020304" pitchFamily="18" charset="0"/>
              </a:rPr>
              <a:t> </a:t>
            </a:r>
            <a:endParaRPr lang="pt-BR" sz="2400" dirty="0">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15000"/>
              </a:lnSpc>
              <a:tabLst>
                <a:tab pos="180340" algn="l"/>
              </a:tabLst>
            </a:pPr>
            <a:r>
              <a:rPr lang="pt-BR" sz="2400" dirty="0">
                <a:latin typeface="Times New Roman" panose="02020603050405020304" pitchFamily="18" charset="0"/>
                <a:ea typeface="Calibri" panose="020F0502020204030204" pitchFamily="34" charset="0"/>
                <a:cs typeface="Times New Roman" panose="02020603050405020304" pitchFamily="18" charset="0"/>
              </a:rPr>
              <a:t>4. Você acha importante discutir esse tema? Por quê?</a:t>
            </a:r>
          </a:p>
          <a:p>
            <a:pPr algn="just">
              <a:lnSpc>
                <a:spcPct val="115000"/>
              </a:lnSpc>
              <a:tabLst>
                <a:tab pos="180340" algn="l"/>
              </a:tabLst>
            </a:pPr>
            <a:r>
              <a:rPr lang="pt-BR" sz="2400" dirty="0">
                <a:latin typeface="Times New Roman" panose="02020603050405020304" pitchFamily="18" charset="0"/>
                <a:ea typeface="Calibri" panose="020F0502020204030204" pitchFamily="34" charset="0"/>
                <a:cs typeface="Times New Roman" panose="02020603050405020304" pitchFamily="18" charset="0"/>
              </a:rPr>
              <a:t> </a:t>
            </a:r>
          </a:p>
          <a:p>
            <a:pPr lvl="0" algn="just">
              <a:lnSpc>
                <a:spcPct val="115000"/>
              </a:lnSpc>
              <a:tabLst>
                <a:tab pos="180340" algn="l"/>
              </a:tabLst>
            </a:pPr>
            <a:r>
              <a:rPr lang="pt-BR" sz="2400" dirty="0">
                <a:latin typeface="Times New Roman" panose="02020603050405020304" pitchFamily="18" charset="0"/>
                <a:ea typeface="Calibri" panose="020F0502020204030204" pitchFamily="34" charset="0"/>
                <a:cs typeface="Times New Roman" panose="02020603050405020304" pitchFamily="18" charset="0"/>
              </a:rPr>
              <a:t>5. Qual é o gênero textual em estudo?</a:t>
            </a:r>
          </a:p>
          <a:p>
            <a:pPr algn="just">
              <a:lnSpc>
                <a:spcPct val="115000"/>
              </a:lnSpc>
              <a:tabLst>
                <a:tab pos="180340" algn="l"/>
              </a:tabLst>
            </a:pPr>
            <a:r>
              <a:rPr lang="pt-BR"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endParaRPr lang="pt-BR" sz="2400" dirty="0">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15000"/>
              </a:lnSpc>
              <a:tabLst>
                <a:tab pos="180340" algn="l"/>
              </a:tabLst>
            </a:pPr>
            <a:r>
              <a:rPr lang="pt-BR" sz="2400" dirty="0">
                <a:latin typeface="Times New Roman" panose="02020603050405020304" pitchFamily="18" charset="0"/>
                <a:ea typeface="Calibri" panose="020F0502020204030204" pitchFamily="34" charset="0"/>
                <a:cs typeface="Times New Roman" panose="02020603050405020304" pitchFamily="18" charset="0"/>
              </a:rPr>
              <a:t>6. Com base em seus conhecimentos sobre esse gênero, quais são os elementos constitutivos, desse texto, que comprovam que ele é um artigo de opinião?</a:t>
            </a:r>
          </a:p>
          <a:p>
            <a:pPr algn="just">
              <a:lnSpc>
                <a:spcPct val="115000"/>
              </a:lnSpc>
              <a:tabLst>
                <a:tab pos="180340" algn="l"/>
              </a:tabLst>
            </a:pPr>
            <a:r>
              <a:rPr lang="pt-BR" sz="24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endParaRPr lang="pt-BR" sz="2400" dirty="0">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15000"/>
              </a:lnSpc>
              <a:tabLst>
                <a:tab pos="180340" algn="l"/>
              </a:tabLst>
            </a:pPr>
            <a:r>
              <a:rPr lang="pt-BR" sz="2400" dirty="0">
                <a:latin typeface="Times New Roman" panose="02020603050405020304" pitchFamily="18" charset="0"/>
                <a:ea typeface="Calibri" panose="020F0502020204030204" pitchFamily="34" charset="0"/>
                <a:cs typeface="Times New Roman" panose="02020603050405020304" pitchFamily="18" charset="0"/>
              </a:rPr>
              <a:t>7. Qual é a finalidade desse texto?</a:t>
            </a:r>
          </a:p>
        </p:txBody>
      </p:sp>
    </p:spTree>
    <p:extLst>
      <p:ext uri="{BB962C8B-B14F-4D97-AF65-F5344CB8AC3E}">
        <p14:creationId xmlns:p14="http://schemas.microsoft.com/office/powerpoint/2010/main" val="2468894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9FD184CB-CC1F-4B36-B550-96BE9FFB7618}"/>
              </a:ext>
            </a:extLst>
          </p:cNvPr>
          <p:cNvSpPr/>
          <p:nvPr/>
        </p:nvSpPr>
        <p:spPr>
          <a:xfrm>
            <a:off x="1338718" y="256568"/>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512767"/>
            <a:ext cx="10273553" cy="923330"/>
          </a:xfrm>
          <a:prstGeom prst="rect">
            <a:avLst/>
          </a:prstGeom>
        </p:spPr>
        <p:txBody>
          <a:bodyPr wrap="square">
            <a:spAutoFit/>
          </a:bodyPr>
          <a:lstStyle/>
          <a:p>
            <a:pPr algn="just"/>
            <a:r>
              <a:rPr lang="pt-BR" sz="1800" dirty="0">
                <a:latin typeface="Times New Roman" panose="02020603050405020304" pitchFamily="18" charset="0"/>
                <a:cs typeface="Times New Roman" panose="02020603050405020304" pitchFamily="18" charset="0"/>
              </a:rPr>
              <a:t>	</a:t>
            </a:r>
            <a:endParaRPr lang="pt-BR" sz="1200" dirty="0">
              <a:latin typeface="Times New Roman" panose="02020603050405020304" pitchFamily="18" charset="0"/>
              <a:cs typeface="Times New Roman" panose="02020603050405020304" pitchFamily="18" charset="0"/>
            </a:endParaRPr>
          </a:p>
          <a:p>
            <a:pPr algn="just"/>
            <a:endParaRPr lang="pt-BR" sz="1800" dirty="0">
              <a:latin typeface="Times New Roman" panose="02020603050405020304" pitchFamily="18" charset="0"/>
              <a:cs typeface="Times New Roman" panose="02020603050405020304" pitchFamily="18" charset="0"/>
            </a:endParaRPr>
          </a:p>
          <a:p>
            <a:pPr indent="540385" algn="just"/>
            <a:endParaRPr lang="pt-BR" sz="1800" dirty="0">
              <a:effectLst/>
            </a:endParaRPr>
          </a:p>
        </p:txBody>
      </p:sp>
      <p:sp>
        <p:nvSpPr>
          <p:cNvPr id="11" name="Retângulo 10">
            <a:extLst>
              <a:ext uri="{FF2B5EF4-FFF2-40B4-BE49-F238E27FC236}">
                <a16:creationId xmlns:a16="http://schemas.microsoft.com/office/drawing/2014/main" id="{D0C40637-3DAF-4484-B26C-CE3E71A5B706}"/>
              </a:ext>
            </a:extLst>
          </p:cNvPr>
          <p:cNvSpPr/>
          <p:nvPr/>
        </p:nvSpPr>
        <p:spPr>
          <a:xfrm>
            <a:off x="1640765" y="625900"/>
            <a:ext cx="10197128" cy="5940088"/>
          </a:xfrm>
          <a:prstGeom prst="rect">
            <a:avLst/>
          </a:prstGeom>
        </p:spPr>
        <p:txBody>
          <a:bodyPr wrap="square">
            <a:spAutoFit/>
          </a:bodyPr>
          <a:lstStyle/>
          <a:p>
            <a:pPr marL="457200" indent="-457200" algn="just">
              <a:buAutoNum type="arabicPeriod" startAt="7"/>
            </a:pPr>
            <a:endParaRPr lang="pt-BR" sz="2000" dirty="0">
              <a:latin typeface="Times New Roman" panose="02020603050405020304" pitchFamily="18" charset="0"/>
              <a:cs typeface="Times New Roman" panose="02020603050405020304" pitchFamily="18" charset="0"/>
            </a:endParaRPr>
          </a:p>
          <a:p>
            <a:pPr algn="just"/>
            <a:r>
              <a:rPr lang="pt-BR" sz="2000" b="1" dirty="0">
                <a:latin typeface="Times New Roman" panose="02020603050405020304" pitchFamily="18" charset="0"/>
                <a:cs typeface="Times New Roman" panose="02020603050405020304" pitchFamily="18" charset="0"/>
              </a:rPr>
              <a:t>8.</a:t>
            </a:r>
            <a:r>
              <a:rPr lang="pt-BR" sz="2000" dirty="0">
                <a:latin typeface="Times New Roman" panose="02020603050405020304" pitchFamily="18" charset="0"/>
                <a:cs typeface="Times New Roman" panose="02020603050405020304" pitchFamily="18" charset="0"/>
              </a:rPr>
              <a:t>  O que você compreende por tese (ponto de vista)?</a:t>
            </a:r>
          </a:p>
          <a:p>
            <a:pPr algn="just"/>
            <a:endParaRPr lang="pt-BR" sz="2000" dirty="0">
              <a:latin typeface="Times New Roman" panose="02020603050405020304" pitchFamily="18" charset="0"/>
              <a:cs typeface="Times New Roman" panose="02020603050405020304" pitchFamily="18" charset="0"/>
            </a:endParaRPr>
          </a:p>
          <a:p>
            <a:pPr algn="just"/>
            <a:r>
              <a:rPr lang="pt-BR" sz="2000" b="1" dirty="0">
                <a:latin typeface="Times New Roman" panose="02020603050405020304" pitchFamily="18" charset="0"/>
                <a:cs typeface="Times New Roman" panose="02020603050405020304" pitchFamily="18" charset="0"/>
              </a:rPr>
              <a:t>9</a:t>
            </a:r>
            <a:r>
              <a:rPr lang="pt-BR" sz="2000" dirty="0">
                <a:latin typeface="Times New Roman" panose="02020603050405020304" pitchFamily="18" charset="0"/>
                <a:cs typeface="Times New Roman" panose="02020603050405020304" pitchFamily="18" charset="0"/>
              </a:rPr>
              <a:t>.   Identifique, no texto, a tese defendida pelo autor. </a:t>
            </a:r>
          </a:p>
          <a:p>
            <a:pPr algn="just"/>
            <a:endParaRPr lang="pt-BR" sz="2000" dirty="0">
              <a:latin typeface="Times New Roman" panose="02020603050405020304" pitchFamily="18" charset="0"/>
              <a:cs typeface="Times New Roman" panose="02020603050405020304" pitchFamily="18" charset="0"/>
            </a:endParaRPr>
          </a:p>
          <a:p>
            <a:pPr algn="just"/>
            <a:r>
              <a:rPr lang="pt-BR" sz="2000" b="1" dirty="0">
                <a:latin typeface="Times New Roman" panose="02020603050405020304" pitchFamily="18" charset="0"/>
                <a:cs typeface="Times New Roman" panose="02020603050405020304" pitchFamily="18" charset="0"/>
              </a:rPr>
              <a:t>10.</a:t>
            </a:r>
            <a:r>
              <a:rPr lang="pt-BR" sz="2000" dirty="0">
                <a:latin typeface="Times New Roman" panose="02020603050405020304" pitchFamily="18" charset="0"/>
                <a:cs typeface="Times New Roman" panose="02020603050405020304" pitchFamily="18" charset="0"/>
              </a:rPr>
              <a:t> Destaque, no texto, palavras-chave, expressões e/ou afirmações que comprovam a tese do texto.</a:t>
            </a:r>
          </a:p>
          <a:p>
            <a:pPr algn="just"/>
            <a:endParaRPr lang="pt-BR" sz="2000" dirty="0">
              <a:latin typeface="Times New Roman" panose="02020603050405020304" pitchFamily="18" charset="0"/>
              <a:cs typeface="Times New Roman" panose="02020603050405020304" pitchFamily="18" charset="0"/>
            </a:endParaRPr>
          </a:p>
          <a:p>
            <a:pPr lvl="0" algn="just"/>
            <a:r>
              <a:rPr lang="pt-BR" sz="2000" b="1" dirty="0">
                <a:latin typeface="Times New Roman" panose="02020603050405020304" pitchFamily="18" charset="0"/>
                <a:cs typeface="Times New Roman" panose="02020603050405020304" pitchFamily="18" charset="0"/>
              </a:rPr>
              <a:t>11</a:t>
            </a:r>
            <a:r>
              <a:rPr lang="pt-BR" sz="2000" dirty="0">
                <a:latin typeface="Times New Roman" panose="02020603050405020304" pitchFamily="18" charset="0"/>
                <a:cs typeface="Times New Roman" panose="02020603050405020304" pitchFamily="18" charset="0"/>
              </a:rPr>
              <a:t>. Você concorda com a opinião do autor? Justifique.</a:t>
            </a:r>
          </a:p>
          <a:p>
            <a:pPr lvl="0" algn="just"/>
            <a:endParaRPr lang="pt-BR" sz="2000" dirty="0">
              <a:latin typeface="Times New Roman" panose="02020603050405020304" pitchFamily="18" charset="0"/>
              <a:cs typeface="Times New Roman" panose="02020603050405020304" pitchFamily="18" charset="0"/>
            </a:endParaRPr>
          </a:p>
          <a:p>
            <a:pPr lvl="0" algn="just"/>
            <a:r>
              <a:rPr lang="pt-BR" sz="2000" b="1" dirty="0">
                <a:latin typeface="Times New Roman" panose="02020603050405020304" pitchFamily="18" charset="0"/>
                <a:cs typeface="Times New Roman" panose="02020603050405020304" pitchFamily="18" charset="0"/>
              </a:rPr>
              <a:t>12.</a:t>
            </a:r>
            <a:r>
              <a:rPr lang="pt-BR" sz="2000" dirty="0">
                <a:latin typeface="Times New Roman" panose="02020603050405020304" pitchFamily="18" charset="0"/>
                <a:cs typeface="Times New Roman" panose="02020603050405020304" pitchFamily="18" charset="0"/>
              </a:rPr>
              <a:t> O que você compreende por argumentar?</a:t>
            </a:r>
          </a:p>
          <a:p>
            <a:pPr lvl="0" algn="just"/>
            <a:endParaRPr lang="pt-BR" sz="2000" dirty="0">
              <a:latin typeface="Times New Roman" panose="02020603050405020304" pitchFamily="18" charset="0"/>
              <a:cs typeface="Times New Roman" panose="02020603050405020304" pitchFamily="18" charset="0"/>
            </a:endParaRPr>
          </a:p>
          <a:p>
            <a:pPr lvl="0" algn="just"/>
            <a:r>
              <a:rPr lang="pt-BR" sz="2000" b="1" dirty="0">
                <a:latin typeface="Times New Roman" panose="02020603050405020304" pitchFamily="18" charset="0"/>
                <a:cs typeface="Times New Roman" panose="02020603050405020304" pitchFamily="18" charset="0"/>
              </a:rPr>
              <a:t>13.</a:t>
            </a:r>
            <a:r>
              <a:rPr lang="pt-BR" sz="2000" dirty="0">
                <a:latin typeface="Times New Roman" panose="02020603050405020304" pitchFamily="18" charset="0"/>
                <a:cs typeface="Times New Roman" panose="02020603050405020304" pitchFamily="18" charset="0"/>
              </a:rPr>
              <a:t> Quanto tempo você permanece diante do WhatsApp, YouTube, Instagram, </a:t>
            </a:r>
            <a:r>
              <a:rPr lang="pt-BR" sz="2000" dirty="0" err="1">
                <a:latin typeface="Times New Roman" panose="02020603050405020304" pitchFamily="18" charset="0"/>
                <a:cs typeface="Times New Roman" panose="02020603050405020304" pitchFamily="18" charset="0"/>
              </a:rPr>
              <a:t>TikTok</a:t>
            </a:r>
            <a:r>
              <a:rPr lang="pt-BR" sz="2000" dirty="0">
                <a:latin typeface="Times New Roman" panose="02020603050405020304" pitchFamily="18" charset="0"/>
                <a:cs typeface="Times New Roman" panose="02020603050405020304" pitchFamily="18" charset="0"/>
              </a:rPr>
              <a:t>, </a:t>
            </a:r>
          </a:p>
          <a:p>
            <a:pPr lvl="0" algn="just"/>
            <a:r>
              <a:rPr lang="pt-BR" sz="2000" dirty="0">
                <a:latin typeface="Times New Roman" panose="02020603050405020304" pitchFamily="18" charset="0"/>
                <a:cs typeface="Times New Roman" panose="02020603050405020304" pitchFamily="18" charset="0"/>
              </a:rPr>
              <a:t>dentre outras redes sociais, diariamente? Você acredita que utiliza bem suas redes sociais?  Justifique.</a:t>
            </a:r>
          </a:p>
          <a:p>
            <a:pPr lvl="0" algn="just"/>
            <a:endParaRPr lang="pt-BR" sz="2000" dirty="0">
              <a:latin typeface="Times New Roman" panose="02020603050405020304" pitchFamily="18" charset="0"/>
              <a:cs typeface="Times New Roman" panose="02020603050405020304" pitchFamily="18" charset="0"/>
            </a:endParaRPr>
          </a:p>
          <a:p>
            <a:pPr lvl="0" algn="just"/>
            <a:r>
              <a:rPr lang="pt-BR" sz="2000" b="1" dirty="0">
                <a:latin typeface="Times New Roman" panose="02020603050405020304" pitchFamily="18" charset="0"/>
                <a:cs typeface="Times New Roman" panose="02020603050405020304" pitchFamily="18" charset="0"/>
              </a:rPr>
              <a:t>14.</a:t>
            </a:r>
            <a:r>
              <a:rPr lang="pt-BR" sz="2000" dirty="0">
                <a:latin typeface="Times New Roman" panose="02020603050405020304" pitchFamily="18" charset="0"/>
                <a:cs typeface="Times New Roman" panose="02020603050405020304" pitchFamily="18" charset="0"/>
              </a:rPr>
              <a:t> Na sua opinião, os argumentos utilizados pelo autor para defender o tema foram pertinentes? </a:t>
            </a:r>
          </a:p>
          <a:p>
            <a:pPr lvl="0" algn="just"/>
            <a:r>
              <a:rPr lang="pt-BR" sz="2000" dirty="0">
                <a:latin typeface="Times New Roman" panose="02020603050405020304" pitchFamily="18" charset="0"/>
                <a:cs typeface="Times New Roman" panose="02020603050405020304" pitchFamily="18" charset="0"/>
              </a:rPr>
              <a:t>Justifique.</a:t>
            </a:r>
          </a:p>
          <a:p>
            <a:pPr lvl="0" algn="just"/>
            <a:endParaRPr lang="pt-BR" sz="2000" dirty="0">
              <a:latin typeface="Times New Roman" panose="02020603050405020304" pitchFamily="18" charset="0"/>
              <a:cs typeface="Times New Roman" panose="02020603050405020304" pitchFamily="18" charset="0"/>
            </a:endParaRPr>
          </a:p>
        </p:txBody>
      </p:sp>
      <p:sp>
        <p:nvSpPr>
          <p:cNvPr id="12" name="Retângulo 11">
            <a:extLst>
              <a:ext uri="{FF2B5EF4-FFF2-40B4-BE49-F238E27FC236}">
                <a16:creationId xmlns:a16="http://schemas.microsoft.com/office/drawing/2014/main" id="{893062DD-29B5-463F-88F3-C1480805A71C}"/>
              </a:ext>
            </a:extLst>
          </p:cNvPr>
          <p:cNvSpPr/>
          <p:nvPr/>
        </p:nvSpPr>
        <p:spPr>
          <a:xfrm>
            <a:off x="1564340" y="268711"/>
            <a:ext cx="9198352" cy="461665"/>
          </a:xfrm>
          <a:prstGeom prst="rect">
            <a:avLst/>
          </a:prstGeom>
        </p:spPr>
        <p:txBody>
          <a:bodyPr wrap="none">
            <a:spAutoFit/>
          </a:bodyPr>
          <a:lstStyle/>
          <a:p>
            <a:pPr marL="342900" indent="-342900">
              <a:buFont typeface="Wingdings" panose="05000000000000000000" pitchFamily="2" charset="2"/>
              <a:buChar char="§"/>
            </a:pPr>
            <a:r>
              <a:rPr lang="pt-BR" sz="2400" b="1" dirty="0">
                <a:latin typeface="Times New Roman" panose="02020603050405020304" pitchFamily="18" charset="0"/>
                <a:cs typeface="Times New Roman" panose="02020603050405020304" pitchFamily="18" charset="0"/>
              </a:rPr>
              <a:t>AULA 2 – OPINIÃO, FUNÇÃO SOCIAL E ARGUMENTAÇÃO</a:t>
            </a:r>
          </a:p>
        </p:txBody>
      </p:sp>
    </p:spTree>
    <p:extLst>
      <p:ext uri="{BB962C8B-B14F-4D97-AF65-F5344CB8AC3E}">
        <p14:creationId xmlns:p14="http://schemas.microsoft.com/office/powerpoint/2010/main" val="1149332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494023B-F205-4A69-BCB0-15A7DDA655DD}"/>
              </a:ext>
            </a:extLst>
          </p:cNvPr>
          <p:cNvPicPr>
            <a:picLocks noChangeAspect="1"/>
          </p:cNvPicPr>
          <p:nvPr/>
        </p:nvPicPr>
        <p:blipFill>
          <a:blip r:embed="rId4"/>
          <a:stretch>
            <a:fillRect/>
          </a:stretch>
        </p:blipFill>
        <p:spPr>
          <a:xfrm>
            <a:off x="10479740" y="6255067"/>
            <a:ext cx="1541929" cy="560408"/>
          </a:xfrm>
          <a:prstGeom prst="rect">
            <a:avLst/>
          </a:prstGeom>
        </p:spPr>
      </p:pic>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1300010"/>
            <a:ext cx="10273553" cy="369332"/>
          </a:xfrm>
          <a:prstGeom prst="rect">
            <a:avLst/>
          </a:prstGeom>
        </p:spPr>
        <p:txBody>
          <a:bodyPr wrap="square">
            <a:spAutoFit/>
          </a:bodyPr>
          <a:lstStyle/>
          <a:p>
            <a:pPr algn="just"/>
            <a:r>
              <a:rPr lang="pt-BR" sz="1800" dirty="0">
                <a:latin typeface="Times New Roman" panose="02020603050405020304" pitchFamily="18" charset="0"/>
                <a:cs typeface="Times New Roman" panose="02020603050405020304" pitchFamily="18" charset="0"/>
              </a:rPr>
              <a:t>	</a:t>
            </a:r>
            <a:endParaRPr lang="pt-BR" sz="1800" dirty="0">
              <a:effectLst/>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sp>
        <p:nvSpPr>
          <p:cNvPr id="8" name="Retângulo 7">
            <a:extLst>
              <a:ext uri="{FF2B5EF4-FFF2-40B4-BE49-F238E27FC236}">
                <a16:creationId xmlns:a16="http://schemas.microsoft.com/office/drawing/2014/main" id="{83F1246B-CDD1-48CD-A3C8-050658B64041}"/>
              </a:ext>
            </a:extLst>
          </p:cNvPr>
          <p:cNvSpPr/>
          <p:nvPr/>
        </p:nvSpPr>
        <p:spPr>
          <a:xfrm>
            <a:off x="6184703" y="253715"/>
            <a:ext cx="184731" cy="492122"/>
          </a:xfrm>
          <a:prstGeom prst="rect">
            <a:avLst/>
          </a:prstGeom>
        </p:spPr>
        <p:txBody>
          <a:bodyPr wrap="none">
            <a:spAutoFit/>
          </a:bodyPr>
          <a:lstStyle/>
          <a:p>
            <a:pPr lvl="0" algn="just">
              <a:lnSpc>
                <a:spcPct val="115000"/>
              </a:lnSpc>
            </a:pP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tângulo 6">
            <a:extLst>
              <a:ext uri="{FF2B5EF4-FFF2-40B4-BE49-F238E27FC236}">
                <a16:creationId xmlns:a16="http://schemas.microsoft.com/office/drawing/2014/main" id="{1F761A1C-2018-4710-8A26-CB960C2C9930}"/>
              </a:ext>
            </a:extLst>
          </p:cNvPr>
          <p:cNvSpPr/>
          <p:nvPr/>
        </p:nvSpPr>
        <p:spPr>
          <a:xfrm>
            <a:off x="1786956" y="1176899"/>
            <a:ext cx="9893210" cy="4278094"/>
          </a:xfrm>
          <a:prstGeom prst="rect">
            <a:avLst/>
          </a:prstGeom>
        </p:spPr>
        <p:txBody>
          <a:bodyPr wrap="square">
            <a:spAutoFit/>
          </a:bodyPr>
          <a:lstStyle/>
          <a:p>
            <a:pPr algn="just">
              <a:lnSpc>
                <a:spcPct val="150000"/>
              </a:lnSpc>
            </a:pPr>
            <a:r>
              <a:rPr lang="pt-BR" sz="2400" b="1" dirty="0">
                <a:latin typeface="Times New Roman" panose="02020603050405020304" pitchFamily="18" charset="0"/>
                <a:cs typeface="Times New Roman" panose="02020603050405020304" pitchFamily="18" charset="0"/>
              </a:rPr>
              <a:t>15.</a:t>
            </a:r>
            <a:r>
              <a:rPr lang="pt-BR" sz="2400" dirty="0">
                <a:latin typeface="Times New Roman" panose="02020603050405020304" pitchFamily="18" charset="0"/>
                <a:cs typeface="Times New Roman" panose="02020603050405020304" pitchFamily="18" charset="0"/>
              </a:rPr>
              <a:t> A função social do artigo de opinião é</a:t>
            </a:r>
          </a:p>
          <a:p>
            <a:pPr algn="just">
              <a:lnSpc>
                <a:spcPct val="150000"/>
              </a:lnSpc>
            </a:pPr>
            <a:endParaRPr lang="pt-BR" sz="2400" dirty="0">
              <a:latin typeface="Times New Roman" panose="02020603050405020304" pitchFamily="18" charset="0"/>
              <a:cs typeface="Times New Roman" panose="02020603050405020304" pitchFamily="18" charset="0"/>
            </a:endParaRPr>
          </a:p>
          <a:p>
            <a:pPr algn="just">
              <a:lnSpc>
                <a:spcPct val="150000"/>
              </a:lnSpc>
            </a:pPr>
            <a:r>
              <a:rPr lang="pt-BR" sz="2400" dirty="0">
                <a:latin typeface="Times New Roman" panose="02020603050405020304" pitchFamily="18" charset="0"/>
                <a:cs typeface="Times New Roman" panose="02020603050405020304" pitchFamily="18" charset="0"/>
              </a:rPr>
              <a:t>A) divertir o leitor.</a:t>
            </a:r>
          </a:p>
          <a:p>
            <a:pPr algn="just">
              <a:lnSpc>
                <a:spcPct val="150000"/>
              </a:lnSpc>
            </a:pPr>
            <a:r>
              <a:rPr lang="pt-BR" sz="2400" dirty="0">
                <a:latin typeface="Times New Roman" panose="02020603050405020304" pitchFamily="18" charset="0"/>
                <a:cs typeface="Times New Roman" panose="02020603050405020304" pitchFamily="18" charset="0"/>
              </a:rPr>
              <a:t>B) emocionar o leitor.</a:t>
            </a:r>
          </a:p>
          <a:p>
            <a:pPr algn="just">
              <a:lnSpc>
                <a:spcPct val="150000"/>
              </a:lnSpc>
            </a:pPr>
            <a:r>
              <a:rPr lang="pt-BR" sz="2400" dirty="0">
                <a:latin typeface="Times New Roman" panose="02020603050405020304" pitchFamily="18" charset="0"/>
                <a:cs typeface="Times New Roman" panose="02020603050405020304" pitchFamily="18" charset="0"/>
              </a:rPr>
              <a:t>C) informar fatos ocorridos.</a:t>
            </a:r>
          </a:p>
          <a:p>
            <a:pPr algn="just">
              <a:lnSpc>
                <a:spcPct val="150000"/>
              </a:lnSpc>
            </a:pPr>
            <a:r>
              <a:rPr lang="pt-BR" sz="2400" dirty="0">
                <a:latin typeface="Times New Roman" panose="02020603050405020304" pitchFamily="18" charset="0"/>
                <a:cs typeface="Times New Roman" panose="02020603050405020304" pitchFamily="18" charset="0"/>
              </a:rPr>
              <a:t>D) orientar a respeito de um produto.</a:t>
            </a:r>
          </a:p>
          <a:p>
            <a:pPr algn="just">
              <a:lnSpc>
                <a:spcPct val="150000"/>
              </a:lnSpc>
            </a:pPr>
            <a:r>
              <a:rPr lang="pt-BR" sz="2400" dirty="0">
                <a:latin typeface="Times New Roman" panose="02020603050405020304" pitchFamily="18" charset="0"/>
                <a:cs typeface="Times New Roman" panose="02020603050405020304" pitchFamily="18" charset="0"/>
              </a:rPr>
              <a:t>E) defender uma opinião (ponto de vista).</a:t>
            </a:r>
          </a:p>
          <a:p>
            <a:endParaRPr lang="pt-B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2852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494023B-F205-4A69-BCB0-15A7DDA655DD}"/>
              </a:ext>
            </a:extLst>
          </p:cNvPr>
          <p:cNvPicPr>
            <a:picLocks noChangeAspect="1"/>
          </p:cNvPicPr>
          <p:nvPr/>
        </p:nvPicPr>
        <p:blipFill>
          <a:blip r:embed="rId4"/>
          <a:stretch>
            <a:fillRect/>
          </a:stretch>
        </p:blipFill>
        <p:spPr>
          <a:xfrm>
            <a:off x="10479740" y="6255067"/>
            <a:ext cx="1541929" cy="560408"/>
          </a:xfrm>
          <a:prstGeom prst="rect">
            <a:avLst/>
          </a:prstGeom>
        </p:spPr>
      </p:pic>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1300010"/>
            <a:ext cx="10273553" cy="369332"/>
          </a:xfrm>
          <a:prstGeom prst="rect">
            <a:avLst/>
          </a:prstGeom>
        </p:spPr>
        <p:txBody>
          <a:bodyPr wrap="square">
            <a:spAutoFit/>
          </a:bodyPr>
          <a:lstStyle/>
          <a:p>
            <a:pPr algn="just"/>
            <a:r>
              <a:rPr lang="pt-BR" sz="1800" dirty="0">
                <a:latin typeface="Times New Roman" panose="02020603050405020304" pitchFamily="18" charset="0"/>
                <a:cs typeface="Times New Roman" panose="02020603050405020304" pitchFamily="18" charset="0"/>
              </a:rPr>
              <a:t>	</a:t>
            </a:r>
            <a:endParaRPr lang="pt-BR" sz="1800" dirty="0">
              <a:effectLst/>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sp>
        <p:nvSpPr>
          <p:cNvPr id="8" name="Retângulo 7">
            <a:extLst>
              <a:ext uri="{FF2B5EF4-FFF2-40B4-BE49-F238E27FC236}">
                <a16:creationId xmlns:a16="http://schemas.microsoft.com/office/drawing/2014/main" id="{83F1246B-CDD1-48CD-A3C8-050658B64041}"/>
              </a:ext>
            </a:extLst>
          </p:cNvPr>
          <p:cNvSpPr/>
          <p:nvPr/>
        </p:nvSpPr>
        <p:spPr>
          <a:xfrm>
            <a:off x="6184703" y="253715"/>
            <a:ext cx="184731" cy="492122"/>
          </a:xfrm>
          <a:prstGeom prst="rect">
            <a:avLst/>
          </a:prstGeom>
        </p:spPr>
        <p:txBody>
          <a:bodyPr wrap="none">
            <a:spAutoFit/>
          </a:bodyPr>
          <a:lstStyle/>
          <a:p>
            <a:pPr lvl="0" algn="just">
              <a:lnSpc>
                <a:spcPct val="115000"/>
              </a:lnSpc>
            </a:pP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tângulo 6">
            <a:extLst>
              <a:ext uri="{FF2B5EF4-FFF2-40B4-BE49-F238E27FC236}">
                <a16:creationId xmlns:a16="http://schemas.microsoft.com/office/drawing/2014/main" id="{1F761A1C-2018-4710-8A26-CB960C2C9930}"/>
              </a:ext>
            </a:extLst>
          </p:cNvPr>
          <p:cNvSpPr/>
          <p:nvPr/>
        </p:nvSpPr>
        <p:spPr>
          <a:xfrm>
            <a:off x="1515500" y="400772"/>
            <a:ext cx="10371232" cy="5730864"/>
          </a:xfrm>
          <a:prstGeom prst="rect">
            <a:avLst/>
          </a:prstGeom>
        </p:spPr>
        <p:txBody>
          <a:bodyPr wrap="square">
            <a:spAutoFit/>
          </a:bodyPr>
          <a:lstStyle/>
          <a:p>
            <a:pPr algn="just"/>
            <a:r>
              <a:rPr lang="pt-BR" sz="2000" b="1" dirty="0">
                <a:latin typeface="Times New Roman" panose="02020603050405020304" pitchFamily="18" charset="0"/>
                <a:cs typeface="Times New Roman" panose="02020603050405020304" pitchFamily="18" charset="0"/>
              </a:rPr>
              <a:t>16. </a:t>
            </a:r>
            <a:r>
              <a:rPr lang="pt-BR" sz="2000" dirty="0">
                <a:latin typeface="Times New Roman" panose="02020603050405020304" pitchFamily="18" charset="0"/>
                <a:cs typeface="Times New Roman" panose="02020603050405020304" pitchFamily="18" charset="0"/>
              </a:rPr>
              <a:t>Analise as informações, a seguir, relativas ao texto.</a:t>
            </a:r>
          </a:p>
          <a:p>
            <a:pPr algn="just"/>
            <a:endParaRPr lang="pt-BR" sz="2000"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I. “... adolescentes do sexo feminino apresentam duas vezes mais chances de terem depressão ao utilizar redes sociais do que homens da mesma faixa etária.”</a:t>
            </a:r>
          </a:p>
          <a:p>
            <a:pPr algn="just"/>
            <a:r>
              <a:rPr lang="pt-BR" sz="2000" dirty="0">
                <a:latin typeface="Times New Roman" panose="02020603050405020304" pitchFamily="18" charset="0"/>
                <a:cs typeface="Times New Roman" panose="02020603050405020304" pitchFamily="18" charset="0"/>
              </a:rPr>
              <a:t>II. Tanto meninas quanto meninos são afetados ao fazer mau uso da internet.</a:t>
            </a:r>
          </a:p>
          <a:p>
            <a:pPr algn="just"/>
            <a:r>
              <a:rPr lang="pt-BR" sz="2000" dirty="0">
                <a:latin typeface="Times New Roman" panose="02020603050405020304" pitchFamily="18" charset="0"/>
                <a:cs typeface="Times New Roman" panose="02020603050405020304" pitchFamily="18" charset="0"/>
              </a:rPr>
              <a:t>III. Não há um gênero mais vulnerável à depressão ao utilizar mau a internet.</a:t>
            </a:r>
          </a:p>
          <a:p>
            <a:pPr algn="just"/>
            <a:r>
              <a:rPr lang="pt-BR" sz="2000" dirty="0">
                <a:latin typeface="Times New Roman" panose="02020603050405020304" pitchFamily="18" charset="0"/>
                <a:cs typeface="Times New Roman" panose="02020603050405020304" pitchFamily="18" charset="0"/>
              </a:rPr>
              <a:t>IV. O uso da internet está sempre relacionado a fatores positivos, não importando o tempo de exposição.</a:t>
            </a:r>
          </a:p>
          <a:p>
            <a:pPr algn="just"/>
            <a:r>
              <a:rPr lang="pt-BR" sz="2000" dirty="0">
                <a:latin typeface="Times New Roman" panose="02020603050405020304" pitchFamily="18" charset="0"/>
                <a:cs typeface="Times New Roman" panose="02020603050405020304" pitchFamily="18" charset="0"/>
              </a:rPr>
              <a:t>V. “... as redes sociais, por si só, não são culpadas pelos quadros depressivos.”</a:t>
            </a:r>
          </a:p>
          <a:p>
            <a:pPr algn="just"/>
            <a:endParaRPr lang="pt-BR" sz="2000"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Segundo o texto, estão corretas:</a:t>
            </a:r>
          </a:p>
          <a:p>
            <a:pPr algn="just">
              <a:lnSpc>
                <a:spcPct val="150000"/>
              </a:lnSpc>
            </a:pPr>
            <a:r>
              <a:rPr lang="pt-BR" sz="2000" dirty="0">
                <a:latin typeface="Times New Roman" panose="02020603050405020304" pitchFamily="18" charset="0"/>
                <a:cs typeface="Times New Roman" panose="02020603050405020304" pitchFamily="18" charset="0"/>
              </a:rPr>
              <a:t>A) I, II e IV.</a:t>
            </a:r>
          </a:p>
          <a:p>
            <a:pPr algn="just">
              <a:lnSpc>
                <a:spcPct val="150000"/>
              </a:lnSpc>
            </a:pPr>
            <a:r>
              <a:rPr lang="pt-BR" sz="2000" dirty="0">
                <a:latin typeface="Times New Roman" panose="02020603050405020304" pitchFamily="18" charset="0"/>
                <a:cs typeface="Times New Roman" panose="02020603050405020304" pitchFamily="18" charset="0"/>
              </a:rPr>
              <a:t>B) I, II e V.</a:t>
            </a:r>
          </a:p>
          <a:p>
            <a:pPr algn="just">
              <a:lnSpc>
                <a:spcPct val="150000"/>
              </a:lnSpc>
            </a:pPr>
            <a:r>
              <a:rPr lang="pt-BR" sz="2000" dirty="0">
                <a:latin typeface="Times New Roman" panose="02020603050405020304" pitchFamily="18" charset="0"/>
                <a:cs typeface="Times New Roman" panose="02020603050405020304" pitchFamily="18" charset="0"/>
              </a:rPr>
              <a:t>C) I, II e III.</a:t>
            </a:r>
          </a:p>
          <a:p>
            <a:pPr algn="just">
              <a:lnSpc>
                <a:spcPct val="150000"/>
              </a:lnSpc>
            </a:pPr>
            <a:r>
              <a:rPr lang="pt-BR" sz="2000" dirty="0">
                <a:latin typeface="Times New Roman" panose="02020603050405020304" pitchFamily="18" charset="0"/>
                <a:cs typeface="Times New Roman" panose="02020603050405020304" pitchFamily="18" charset="0"/>
              </a:rPr>
              <a:t>D) I, III e V.</a:t>
            </a:r>
          </a:p>
          <a:p>
            <a:pPr algn="just">
              <a:lnSpc>
                <a:spcPct val="150000"/>
              </a:lnSpc>
            </a:pPr>
            <a:r>
              <a:rPr lang="pt-BR" sz="2000" dirty="0">
                <a:latin typeface="Times New Roman" panose="02020603050405020304" pitchFamily="18" charset="0"/>
                <a:cs typeface="Times New Roman" panose="02020603050405020304" pitchFamily="18" charset="0"/>
              </a:rPr>
              <a:t>E) I, III e IV.		</a:t>
            </a:r>
          </a:p>
        </p:txBody>
      </p:sp>
    </p:spTree>
    <p:extLst>
      <p:ext uri="{BB962C8B-B14F-4D97-AF65-F5344CB8AC3E}">
        <p14:creationId xmlns:p14="http://schemas.microsoft.com/office/powerpoint/2010/main" val="2025929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494023B-F205-4A69-BCB0-15A7DDA655DD}"/>
              </a:ext>
            </a:extLst>
          </p:cNvPr>
          <p:cNvPicPr>
            <a:picLocks noChangeAspect="1"/>
          </p:cNvPicPr>
          <p:nvPr/>
        </p:nvPicPr>
        <p:blipFill>
          <a:blip r:embed="rId4"/>
          <a:stretch>
            <a:fillRect/>
          </a:stretch>
        </p:blipFill>
        <p:spPr>
          <a:xfrm>
            <a:off x="10479740" y="6255067"/>
            <a:ext cx="1541929" cy="560408"/>
          </a:xfrm>
          <a:prstGeom prst="rect">
            <a:avLst/>
          </a:prstGeom>
        </p:spPr>
      </p:pic>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1300010"/>
            <a:ext cx="10273553" cy="369332"/>
          </a:xfrm>
          <a:prstGeom prst="rect">
            <a:avLst/>
          </a:prstGeom>
        </p:spPr>
        <p:txBody>
          <a:bodyPr wrap="square">
            <a:spAutoFit/>
          </a:bodyPr>
          <a:lstStyle/>
          <a:p>
            <a:pPr algn="just"/>
            <a:r>
              <a:rPr lang="pt-BR" sz="1800" dirty="0">
                <a:latin typeface="Times New Roman" panose="02020603050405020304" pitchFamily="18" charset="0"/>
                <a:cs typeface="Times New Roman" panose="02020603050405020304" pitchFamily="18" charset="0"/>
              </a:rPr>
              <a:t>	</a:t>
            </a:r>
            <a:endParaRPr lang="pt-BR" sz="1800" dirty="0">
              <a:effectLst/>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sp>
        <p:nvSpPr>
          <p:cNvPr id="8" name="Retângulo 7">
            <a:extLst>
              <a:ext uri="{FF2B5EF4-FFF2-40B4-BE49-F238E27FC236}">
                <a16:creationId xmlns:a16="http://schemas.microsoft.com/office/drawing/2014/main" id="{83F1246B-CDD1-48CD-A3C8-050658B64041}"/>
              </a:ext>
            </a:extLst>
          </p:cNvPr>
          <p:cNvSpPr/>
          <p:nvPr/>
        </p:nvSpPr>
        <p:spPr>
          <a:xfrm>
            <a:off x="6184703" y="253715"/>
            <a:ext cx="184731" cy="492122"/>
          </a:xfrm>
          <a:prstGeom prst="rect">
            <a:avLst/>
          </a:prstGeom>
        </p:spPr>
        <p:txBody>
          <a:bodyPr wrap="none">
            <a:spAutoFit/>
          </a:bodyPr>
          <a:lstStyle/>
          <a:p>
            <a:pPr lvl="0" algn="just">
              <a:lnSpc>
                <a:spcPct val="115000"/>
              </a:lnSpc>
            </a:pP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tângulo 6">
            <a:extLst>
              <a:ext uri="{FF2B5EF4-FFF2-40B4-BE49-F238E27FC236}">
                <a16:creationId xmlns:a16="http://schemas.microsoft.com/office/drawing/2014/main" id="{1F761A1C-2018-4710-8A26-CB960C2C9930}"/>
              </a:ext>
            </a:extLst>
          </p:cNvPr>
          <p:cNvSpPr/>
          <p:nvPr/>
        </p:nvSpPr>
        <p:spPr>
          <a:xfrm>
            <a:off x="1426195" y="345437"/>
            <a:ext cx="10368831" cy="5786199"/>
          </a:xfrm>
          <a:prstGeom prst="rect">
            <a:avLst/>
          </a:prstGeom>
        </p:spPr>
        <p:txBody>
          <a:bodyPr wrap="square">
            <a:spAutoFit/>
          </a:bodyPr>
          <a:lstStyle/>
          <a:p>
            <a:pPr algn="just"/>
            <a:r>
              <a:rPr lang="pt-BR" sz="2000" b="1" dirty="0">
                <a:latin typeface="Times New Roman" panose="02020603050405020304" pitchFamily="18" charset="0"/>
                <a:cs typeface="Times New Roman" panose="02020603050405020304" pitchFamily="18" charset="0"/>
              </a:rPr>
              <a:t>17. </a:t>
            </a:r>
            <a:r>
              <a:rPr lang="pt-BR" sz="2000" dirty="0">
                <a:latin typeface="Times New Roman" panose="02020603050405020304" pitchFamily="18" charset="0"/>
                <a:cs typeface="Times New Roman" panose="02020603050405020304" pitchFamily="18" charset="0"/>
              </a:rPr>
              <a:t>Entre as citações, a seguir, em qual delas está uma opinião do autor?</a:t>
            </a:r>
          </a:p>
          <a:p>
            <a:pPr algn="just"/>
            <a:endParaRPr lang="pt-BR" sz="2000" dirty="0">
              <a:latin typeface="Times New Roman" panose="02020603050405020304" pitchFamily="18" charset="0"/>
              <a:cs typeface="Times New Roman" panose="02020603050405020304" pitchFamily="18" charset="0"/>
            </a:endParaRPr>
          </a:p>
          <a:p>
            <a:pPr marL="342900" indent="-342900" algn="just">
              <a:buAutoNum type="alphaUcParenR"/>
            </a:pPr>
            <a:r>
              <a:rPr lang="pt-BR" sz="2000" dirty="0">
                <a:latin typeface="Times New Roman" panose="02020603050405020304" pitchFamily="18" charset="0"/>
                <a:cs typeface="Times New Roman" panose="02020603050405020304" pitchFamily="18" charset="0"/>
              </a:rPr>
              <a:t>“... a depressão é que está se conectando aos jovens que mais usam as redes sociais, principalmente as garotas.” </a:t>
            </a:r>
          </a:p>
          <a:p>
            <a:pPr algn="just"/>
            <a:endParaRPr lang="pt-BR" sz="2000"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B) “... adolescentes do sexo feminino apresentam duas vezes mais chances de terem depressão ao utilizar redes sociais do que homens da mesma faixa etária.”</a:t>
            </a:r>
          </a:p>
          <a:p>
            <a:pPr algn="just"/>
            <a:endParaRPr lang="pt-BR" sz="2000"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C) “Entre garotas de 14 anos, cerca de 75% sofrem de depressão por baixa autoestima, insatisfação com sua aparência e por dormir sete horas ou menos por noite.”</a:t>
            </a:r>
          </a:p>
          <a:p>
            <a:pPr algn="just"/>
            <a:endParaRPr lang="pt-BR" sz="2000"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D) “... 12% dos usuários considerados moderados e 38% dos que fazem uso intenso de mídias sociais mostraram sinais de depressão mais graves.”</a:t>
            </a:r>
          </a:p>
          <a:p>
            <a:pPr algn="just"/>
            <a:endParaRPr lang="pt-BR" sz="2000" dirty="0">
              <a:latin typeface="Times New Roman" panose="02020603050405020304" pitchFamily="18" charset="0"/>
              <a:cs typeface="Times New Roman" panose="02020603050405020304" pitchFamily="18" charset="0"/>
            </a:endParaRPr>
          </a:p>
          <a:p>
            <a:pPr algn="just">
              <a:lnSpc>
                <a:spcPct val="150000"/>
              </a:lnSpc>
            </a:pPr>
            <a:r>
              <a:rPr lang="pt-BR" sz="2000" dirty="0">
                <a:latin typeface="Times New Roman" panose="02020603050405020304" pitchFamily="18" charset="0"/>
                <a:cs typeface="Times New Roman" panose="02020603050405020304" pitchFamily="18" charset="0"/>
              </a:rPr>
              <a:t>E)  “...uma conexão da redução do bem-estar com o uso do Facebook, Snapchat e o Instagram.” </a:t>
            </a:r>
          </a:p>
          <a:p>
            <a:pPr marL="457200" indent="-457200" algn="just">
              <a:buAutoNum type="alphaUcParenR" startAt="5"/>
            </a:pPr>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3788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494023B-F205-4A69-BCB0-15A7DDA655DD}"/>
              </a:ext>
            </a:extLst>
          </p:cNvPr>
          <p:cNvPicPr>
            <a:picLocks noChangeAspect="1"/>
          </p:cNvPicPr>
          <p:nvPr/>
        </p:nvPicPr>
        <p:blipFill>
          <a:blip r:embed="rId4"/>
          <a:stretch>
            <a:fillRect/>
          </a:stretch>
        </p:blipFill>
        <p:spPr>
          <a:xfrm>
            <a:off x="10479740" y="6255067"/>
            <a:ext cx="1541929" cy="560408"/>
          </a:xfrm>
          <a:prstGeom prst="rect">
            <a:avLst/>
          </a:prstGeom>
        </p:spPr>
      </p:pic>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0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1300010"/>
            <a:ext cx="10273553" cy="3693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8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endParaRPr kumimoji="0" lang="pt-BR"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marL="0" marR="0" lvl="0" indent="540385"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800" b="0" i="0" u="none"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Arial"/>
                <a:sym typeface="Arial"/>
              </a:rPr>
              <a:t>.</a:t>
            </a:r>
            <a:endParaRPr kumimoji="0" lang="pt-BR"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Retângulo 7">
            <a:extLst>
              <a:ext uri="{FF2B5EF4-FFF2-40B4-BE49-F238E27FC236}">
                <a16:creationId xmlns:a16="http://schemas.microsoft.com/office/drawing/2014/main" id="{83F1246B-CDD1-48CD-A3C8-050658B64041}"/>
              </a:ext>
            </a:extLst>
          </p:cNvPr>
          <p:cNvSpPr/>
          <p:nvPr/>
        </p:nvSpPr>
        <p:spPr>
          <a:xfrm>
            <a:off x="6184703" y="253715"/>
            <a:ext cx="184731" cy="492122"/>
          </a:xfrm>
          <a:prstGeom prst="rect">
            <a:avLst/>
          </a:prstGeom>
        </p:spPr>
        <p:txBody>
          <a:bodyPr wrap="none">
            <a:spAutoFit/>
          </a:bodyPr>
          <a:lstStyle/>
          <a:p>
            <a:pPr marL="0" marR="0" lvl="0" indent="0" algn="just" defTabSz="914400" rtl="0" eaLnBrk="1" fontAlgn="auto" latinLnBrk="0" hangingPunct="1">
              <a:lnSpc>
                <a:spcPct val="115000"/>
              </a:lnSpc>
              <a:spcBef>
                <a:spcPts val="0"/>
              </a:spcBef>
              <a:spcAft>
                <a:spcPts val="0"/>
              </a:spcAft>
              <a:buClr>
                <a:srgbClr val="000000"/>
              </a:buClr>
              <a:buSzTx/>
              <a:buFont typeface="Arial"/>
              <a:buNone/>
              <a:tabLst/>
              <a:defRPr/>
            </a:pPr>
            <a:endParaRPr kumimoji="0" lang="pt-BR" sz="2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7" name="Retângulo 6">
            <a:extLst>
              <a:ext uri="{FF2B5EF4-FFF2-40B4-BE49-F238E27FC236}">
                <a16:creationId xmlns:a16="http://schemas.microsoft.com/office/drawing/2014/main" id="{1F761A1C-2018-4710-8A26-CB960C2C9930}"/>
              </a:ext>
            </a:extLst>
          </p:cNvPr>
          <p:cNvSpPr/>
          <p:nvPr/>
        </p:nvSpPr>
        <p:spPr>
          <a:xfrm>
            <a:off x="1514467" y="328101"/>
            <a:ext cx="10368831" cy="5570756"/>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
                <a:srgbClr val="000000"/>
              </a:buClr>
              <a:buSzTx/>
              <a:tabLst/>
              <a:defRPr/>
            </a:pPr>
            <a:endParaRPr kumimoji="0" lang="pt-BR" sz="16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18. </a:t>
            </a:r>
            <a:r>
              <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Em, “Porém, as redes sociais, por si só, não são culpadas pelos quadros depressivos. Rennó Júnior entende que a questão está no tempo gasto e no isolamento que </a:t>
            </a:r>
            <a:r>
              <a:rPr kumimoji="0" lang="pt-BR"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ela</a:t>
            </a:r>
            <a:r>
              <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s provocam na rotina dos jovens, além da fase vivenciada.” </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A palavra destacada retoma as/a</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A) questão.</a:t>
            </a: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B) ligação.</a:t>
            </a: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C) culpadas.</a:t>
            </a: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D) conclusões.</a:t>
            </a: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E) redes sociais.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0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0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1645297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1300010"/>
            <a:ext cx="10273553" cy="369332"/>
          </a:xfrm>
          <a:prstGeom prst="rect">
            <a:avLst/>
          </a:prstGeom>
        </p:spPr>
        <p:txBody>
          <a:bodyPr wrap="square">
            <a:spAutoFit/>
          </a:bodyPr>
          <a:lstStyle/>
          <a:p>
            <a:pPr algn="just"/>
            <a:r>
              <a:rPr lang="pt-BR" sz="1800" dirty="0">
                <a:latin typeface="Times New Roman" panose="02020603050405020304" pitchFamily="18" charset="0"/>
                <a:cs typeface="Times New Roman" panose="02020603050405020304" pitchFamily="18" charset="0"/>
              </a:rPr>
              <a:t>	</a:t>
            </a:r>
            <a:endParaRPr lang="pt-BR" sz="1800" dirty="0">
              <a:effectLst/>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sp>
        <p:nvSpPr>
          <p:cNvPr id="8" name="Retângulo 7">
            <a:extLst>
              <a:ext uri="{FF2B5EF4-FFF2-40B4-BE49-F238E27FC236}">
                <a16:creationId xmlns:a16="http://schemas.microsoft.com/office/drawing/2014/main" id="{83F1246B-CDD1-48CD-A3C8-050658B64041}"/>
              </a:ext>
            </a:extLst>
          </p:cNvPr>
          <p:cNvSpPr/>
          <p:nvPr/>
        </p:nvSpPr>
        <p:spPr>
          <a:xfrm>
            <a:off x="6184703" y="253715"/>
            <a:ext cx="184731" cy="492122"/>
          </a:xfrm>
          <a:prstGeom prst="rect">
            <a:avLst/>
          </a:prstGeom>
        </p:spPr>
        <p:txBody>
          <a:bodyPr wrap="none">
            <a:spAutoFit/>
          </a:bodyPr>
          <a:lstStyle/>
          <a:p>
            <a:pPr lvl="0" algn="just">
              <a:lnSpc>
                <a:spcPct val="115000"/>
              </a:lnSpc>
            </a:pP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tângulo 6">
            <a:extLst>
              <a:ext uri="{FF2B5EF4-FFF2-40B4-BE49-F238E27FC236}">
                <a16:creationId xmlns:a16="http://schemas.microsoft.com/office/drawing/2014/main" id="{1F761A1C-2018-4710-8A26-CB960C2C9930}"/>
              </a:ext>
            </a:extLst>
          </p:cNvPr>
          <p:cNvSpPr/>
          <p:nvPr/>
        </p:nvSpPr>
        <p:spPr>
          <a:xfrm>
            <a:off x="1469062" y="328101"/>
            <a:ext cx="10368831" cy="707886"/>
          </a:xfrm>
          <a:prstGeom prst="rect">
            <a:avLst/>
          </a:prstGeom>
        </p:spPr>
        <p:txBody>
          <a:bodyPr wrap="square">
            <a:spAutoFit/>
          </a:bodyPr>
          <a:lstStyle/>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DFA412D1-3F7B-439C-81EC-7535DBE6FC93}"/>
              </a:ext>
            </a:extLst>
          </p:cNvPr>
          <p:cNvSpPr/>
          <p:nvPr/>
        </p:nvSpPr>
        <p:spPr>
          <a:xfrm>
            <a:off x="1519517" y="253715"/>
            <a:ext cx="9452686" cy="1323439"/>
          </a:xfrm>
          <a:prstGeom prst="rect">
            <a:avLst/>
          </a:prstGeom>
        </p:spPr>
        <p:txBody>
          <a:bodyPr wrap="square">
            <a:spAutoFit/>
          </a:bodyPr>
          <a:lstStyle/>
          <a:p>
            <a:r>
              <a:rPr lang="pt-BR" sz="2000" dirty="0">
                <a:latin typeface="Times New Roman" panose="02020603050405020304" pitchFamily="18" charset="0"/>
                <a:cs typeface="Times New Roman" panose="02020603050405020304" pitchFamily="18" charset="0"/>
              </a:rPr>
              <a:t>Leia o texto para responder às questões de 19 a 20.</a:t>
            </a:r>
          </a:p>
          <a:p>
            <a:endParaRPr lang="pt-BR" sz="2000" b="1" dirty="0">
              <a:latin typeface="Times New Roman" panose="02020603050405020304" pitchFamily="18" charset="0"/>
              <a:cs typeface="Times New Roman" panose="02020603050405020304" pitchFamily="18" charset="0"/>
            </a:endParaRPr>
          </a:p>
          <a:p>
            <a:r>
              <a:rPr lang="pt-BR" sz="2000" dirty="0">
                <a:latin typeface="Times New Roman" panose="02020603050405020304" pitchFamily="18" charset="0"/>
                <a:cs typeface="Times New Roman" panose="02020603050405020304" pitchFamily="18" charset="0"/>
              </a:rPr>
              <a:t>		</a:t>
            </a:r>
            <a:r>
              <a:rPr lang="pt-BR" sz="2000" b="1" dirty="0">
                <a:latin typeface="Times New Roman" panose="02020603050405020304" pitchFamily="18" charset="0"/>
                <a:cs typeface="Times New Roman" panose="02020603050405020304" pitchFamily="18" charset="0"/>
              </a:rPr>
              <a:t>A batalha entre o jornalismo tradicional X jornalismo online</a:t>
            </a:r>
          </a:p>
          <a:p>
            <a:r>
              <a:rPr lang="pt-BR" sz="2000" i="1" dirty="0">
                <a:latin typeface="Times New Roman" panose="02020603050405020304" pitchFamily="18" charset="0"/>
                <a:cs typeface="Times New Roman" panose="02020603050405020304" pitchFamily="18" charset="0"/>
              </a:rPr>
              <a:t>		O Jornal impresso está perdendo espaço para a internet.</a:t>
            </a:r>
          </a:p>
        </p:txBody>
      </p:sp>
      <p:pic>
        <p:nvPicPr>
          <p:cNvPr id="9" name="Imagem 8">
            <a:extLst>
              <a:ext uri="{FF2B5EF4-FFF2-40B4-BE49-F238E27FC236}">
                <a16:creationId xmlns:a16="http://schemas.microsoft.com/office/drawing/2014/main" id="{48632CFE-B08D-4B7B-995B-20ACEF69CF85}"/>
              </a:ext>
            </a:extLst>
          </p:cNvPr>
          <p:cNvPicPr>
            <a:picLocks noChangeAspect="1"/>
          </p:cNvPicPr>
          <p:nvPr/>
        </p:nvPicPr>
        <p:blipFill>
          <a:blip r:embed="rId4"/>
          <a:stretch>
            <a:fillRect/>
          </a:stretch>
        </p:blipFill>
        <p:spPr>
          <a:xfrm>
            <a:off x="2726460" y="1687434"/>
            <a:ext cx="8206556" cy="4593831"/>
          </a:xfrm>
          <a:prstGeom prst="rect">
            <a:avLst/>
          </a:prstGeom>
        </p:spPr>
      </p:pic>
      <p:sp>
        <p:nvSpPr>
          <p:cNvPr id="10" name="Retângulo 9">
            <a:extLst>
              <a:ext uri="{FF2B5EF4-FFF2-40B4-BE49-F238E27FC236}">
                <a16:creationId xmlns:a16="http://schemas.microsoft.com/office/drawing/2014/main" id="{95D9A680-D763-4FE0-A55B-F440743C5698}"/>
              </a:ext>
            </a:extLst>
          </p:cNvPr>
          <p:cNvSpPr/>
          <p:nvPr/>
        </p:nvSpPr>
        <p:spPr>
          <a:xfrm>
            <a:off x="4141755" y="6373453"/>
            <a:ext cx="7696138" cy="230832"/>
          </a:xfrm>
          <a:prstGeom prst="rect">
            <a:avLst/>
          </a:prstGeom>
        </p:spPr>
        <p:txBody>
          <a:bodyPr wrap="square">
            <a:spAutoFit/>
          </a:bodyPr>
          <a:lstStyle/>
          <a:p>
            <a:pPr algn="ctr"/>
            <a:r>
              <a:rPr lang="pt-BR" sz="900" dirty="0">
                <a:latin typeface="Times New Roman" panose="02020603050405020304" pitchFamily="18" charset="0"/>
                <a:cs typeface="Times New Roman" panose="02020603050405020304" pitchFamily="18" charset="0"/>
              </a:rPr>
              <a:t>Disponível em: </a:t>
            </a:r>
            <a:r>
              <a:rPr lang="pt-BR" sz="900" dirty="0">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https://aspin.com.br/wp-content/uploads/</a:t>
            </a:r>
            <a:r>
              <a:rPr lang="pt-BR" sz="900" dirty="0">
                <a:solidFill>
                  <a:schemeClr val="tx1"/>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2022/09/1-1</a:t>
            </a:r>
            <a:r>
              <a:rPr lang="pt-BR" sz="900" dirty="0">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.jpg</a:t>
            </a:r>
            <a:r>
              <a:rPr lang="pt-BR" sz="900" dirty="0">
                <a:latin typeface="Times New Roman" panose="02020603050405020304" pitchFamily="18" charset="0"/>
                <a:cs typeface="Times New Roman" panose="02020603050405020304" pitchFamily="18" charset="0"/>
              </a:rPr>
              <a:t>  Acesso em 02 de fev. de 2023.</a:t>
            </a:r>
          </a:p>
        </p:txBody>
      </p:sp>
    </p:spTree>
    <p:extLst>
      <p:ext uri="{BB962C8B-B14F-4D97-AF65-F5344CB8AC3E}">
        <p14:creationId xmlns:p14="http://schemas.microsoft.com/office/powerpoint/2010/main" val="3599805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1300010"/>
            <a:ext cx="10273553" cy="369332"/>
          </a:xfrm>
          <a:prstGeom prst="rect">
            <a:avLst/>
          </a:prstGeom>
        </p:spPr>
        <p:txBody>
          <a:bodyPr wrap="square">
            <a:spAutoFit/>
          </a:bodyPr>
          <a:lstStyle/>
          <a:p>
            <a:pPr algn="just"/>
            <a:r>
              <a:rPr lang="pt-BR" sz="1800" dirty="0">
                <a:latin typeface="Times New Roman" panose="02020603050405020304" pitchFamily="18" charset="0"/>
                <a:cs typeface="Times New Roman" panose="02020603050405020304" pitchFamily="18" charset="0"/>
              </a:rPr>
              <a:t>	</a:t>
            </a:r>
            <a:endParaRPr lang="pt-BR" sz="1800" dirty="0">
              <a:effectLst/>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sp>
        <p:nvSpPr>
          <p:cNvPr id="8" name="Retângulo 7">
            <a:extLst>
              <a:ext uri="{FF2B5EF4-FFF2-40B4-BE49-F238E27FC236}">
                <a16:creationId xmlns:a16="http://schemas.microsoft.com/office/drawing/2014/main" id="{83F1246B-CDD1-48CD-A3C8-050658B64041}"/>
              </a:ext>
            </a:extLst>
          </p:cNvPr>
          <p:cNvSpPr/>
          <p:nvPr/>
        </p:nvSpPr>
        <p:spPr>
          <a:xfrm>
            <a:off x="6184703" y="253715"/>
            <a:ext cx="184731" cy="492122"/>
          </a:xfrm>
          <a:prstGeom prst="rect">
            <a:avLst/>
          </a:prstGeom>
        </p:spPr>
        <p:txBody>
          <a:bodyPr wrap="none">
            <a:spAutoFit/>
          </a:bodyPr>
          <a:lstStyle/>
          <a:p>
            <a:pPr lvl="0" algn="just">
              <a:lnSpc>
                <a:spcPct val="115000"/>
              </a:lnSpc>
            </a:pP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tângulo 6">
            <a:extLst>
              <a:ext uri="{FF2B5EF4-FFF2-40B4-BE49-F238E27FC236}">
                <a16:creationId xmlns:a16="http://schemas.microsoft.com/office/drawing/2014/main" id="{1F761A1C-2018-4710-8A26-CB960C2C9930}"/>
              </a:ext>
            </a:extLst>
          </p:cNvPr>
          <p:cNvSpPr/>
          <p:nvPr/>
        </p:nvSpPr>
        <p:spPr>
          <a:xfrm>
            <a:off x="1469062" y="328101"/>
            <a:ext cx="10368831" cy="707886"/>
          </a:xfrm>
          <a:prstGeom prst="rect">
            <a:avLst/>
          </a:prstGeom>
        </p:spPr>
        <p:txBody>
          <a:bodyPr wrap="square">
            <a:spAutoFit/>
          </a:bodyPr>
          <a:lstStyle/>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DFA412D1-3F7B-439C-81EC-7535DBE6FC93}"/>
              </a:ext>
            </a:extLst>
          </p:cNvPr>
          <p:cNvSpPr/>
          <p:nvPr/>
        </p:nvSpPr>
        <p:spPr>
          <a:xfrm>
            <a:off x="1469061" y="294063"/>
            <a:ext cx="9452686" cy="769441"/>
          </a:xfrm>
          <a:prstGeom prst="rect">
            <a:avLst/>
          </a:prstGeom>
        </p:spPr>
        <p:txBody>
          <a:bodyPr wrap="square">
            <a:spAutoFit/>
          </a:bodyPr>
          <a:lstStyle/>
          <a:p>
            <a:endParaRPr lang="pt-BR" sz="2400" b="1" dirty="0">
              <a:latin typeface="Times New Roman" panose="02020603050405020304" pitchFamily="18" charset="0"/>
              <a:cs typeface="Times New Roman" panose="02020603050405020304" pitchFamily="18" charset="0"/>
            </a:endParaRPr>
          </a:p>
          <a:p>
            <a:endParaRPr lang="pt-BR" sz="2000" b="1" dirty="0">
              <a:latin typeface="Times New Roman" panose="02020603050405020304" pitchFamily="18" charset="0"/>
              <a:cs typeface="Times New Roman" panose="02020603050405020304" pitchFamily="18" charset="0"/>
            </a:endParaRPr>
          </a:p>
        </p:txBody>
      </p:sp>
      <p:sp>
        <p:nvSpPr>
          <p:cNvPr id="11" name="Retângulo 10">
            <a:extLst>
              <a:ext uri="{FF2B5EF4-FFF2-40B4-BE49-F238E27FC236}">
                <a16:creationId xmlns:a16="http://schemas.microsoft.com/office/drawing/2014/main" id="{9C8F9ABB-CA94-45DC-8FC7-4564E6D57A84}"/>
              </a:ext>
            </a:extLst>
          </p:cNvPr>
          <p:cNvSpPr/>
          <p:nvPr/>
        </p:nvSpPr>
        <p:spPr>
          <a:xfrm>
            <a:off x="1424238" y="339331"/>
            <a:ext cx="10368830" cy="6217087"/>
          </a:xfrm>
          <a:prstGeom prst="rect">
            <a:avLst/>
          </a:prstGeom>
        </p:spPr>
        <p:txBody>
          <a:bodyPr wrap="square">
            <a:spAutoFit/>
          </a:bodyPr>
          <a:lstStyle/>
          <a:p>
            <a:pPr algn="just"/>
            <a:r>
              <a:rPr lang="pt-BR" sz="2000" dirty="0">
                <a:latin typeface="Times New Roman" panose="02020603050405020304" pitchFamily="18" charset="0"/>
                <a:cs typeface="Times New Roman" panose="02020603050405020304" pitchFamily="18" charset="0"/>
              </a:rPr>
              <a:t>     Dizem que o jornal impresso está com seus dias contados por conta da preferência de público pela internet. O jornalismo online começou a fazer parte da vida das pessoas há pelo menos dez anos e a partir daí começou a ganhar mais a confiança das pessoas por causa do imediatismo que está presente nas notícias e que não é possível no jornalismo tradicional impresso.</a:t>
            </a:r>
          </a:p>
          <a:p>
            <a:pPr algn="just"/>
            <a:endParaRPr lang="pt-BR" sz="2000"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     Com a popularização da Internet e a expansão do ciberespaço, os veículos passaram a migrar para a web. Não resta dúvida que o jornal impresso está ligado a uma série de pequenos prazeres para algumas pessoas, como, por exemplo, tomar o café da manhã abrindo lentamente as páginas de um jornal, selecionar as notícias que quer ler sem uma ordem de importância, comentar sobre as novidades do futebol, ver qual filme está passando nos cinemas, ficar com os dedos pretos devido a tinta, isto é um ritual que muitas pessoas ainda gostam de fazer e por isso não abrem mão de seu exemplar impresso.</a:t>
            </a:r>
          </a:p>
          <a:p>
            <a:pPr algn="just"/>
            <a:endParaRPr lang="pt-BR" sz="2000"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     As mídias tradicionais sempre tiveram um tipo de interação, seja nas seções de cartas dos leitores ou telefones das rádios para se comunicarem, porém é no jornalismo online que esta interação vem ganhando força e espaço pelo fato dos comentários em tempo real. Muitos veículos impressos estão migrando para o ambiente virtual, colocando conteúdos exclusivos para a rede, uma vez que perceberam a necessidade de abastecer este ambiente com notícias de “furo de redação” e não mais com apenas uma cópia da notícia do meio impresso. </a:t>
            </a:r>
          </a:p>
          <a:p>
            <a:pPr algn="just"/>
            <a:r>
              <a:rPr lang="pt-BR" sz="1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628156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1300010"/>
            <a:ext cx="10273553" cy="369332"/>
          </a:xfrm>
          <a:prstGeom prst="rect">
            <a:avLst/>
          </a:prstGeom>
        </p:spPr>
        <p:txBody>
          <a:bodyPr wrap="square">
            <a:spAutoFit/>
          </a:bodyPr>
          <a:lstStyle/>
          <a:p>
            <a:pPr algn="just"/>
            <a:r>
              <a:rPr lang="pt-BR" sz="1800" dirty="0">
                <a:latin typeface="Times New Roman" panose="02020603050405020304" pitchFamily="18" charset="0"/>
                <a:cs typeface="Times New Roman" panose="02020603050405020304" pitchFamily="18" charset="0"/>
              </a:rPr>
              <a:t>	</a:t>
            </a:r>
            <a:endParaRPr lang="pt-BR" sz="1800" dirty="0">
              <a:effectLst/>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sp>
        <p:nvSpPr>
          <p:cNvPr id="8" name="Retângulo 7">
            <a:extLst>
              <a:ext uri="{FF2B5EF4-FFF2-40B4-BE49-F238E27FC236}">
                <a16:creationId xmlns:a16="http://schemas.microsoft.com/office/drawing/2014/main" id="{83F1246B-CDD1-48CD-A3C8-050658B64041}"/>
              </a:ext>
            </a:extLst>
          </p:cNvPr>
          <p:cNvSpPr/>
          <p:nvPr/>
        </p:nvSpPr>
        <p:spPr>
          <a:xfrm>
            <a:off x="6184703" y="253715"/>
            <a:ext cx="184731" cy="492122"/>
          </a:xfrm>
          <a:prstGeom prst="rect">
            <a:avLst/>
          </a:prstGeom>
        </p:spPr>
        <p:txBody>
          <a:bodyPr wrap="none">
            <a:spAutoFit/>
          </a:bodyPr>
          <a:lstStyle/>
          <a:p>
            <a:pPr lvl="0" algn="just">
              <a:lnSpc>
                <a:spcPct val="115000"/>
              </a:lnSpc>
            </a:pP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tângulo 6">
            <a:extLst>
              <a:ext uri="{FF2B5EF4-FFF2-40B4-BE49-F238E27FC236}">
                <a16:creationId xmlns:a16="http://schemas.microsoft.com/office/drawing/2014/main" id="{1F761A1C-2018-4710-8A26-CB960C2C9930}"/>
              </a:ext>
            </a:extLst>
          </p:cNvPr>
          <p:cNvSpPr/>
          <p:nvPr/>
        </p:nvSpPr>
        <p:spPr>
          <a:xfrm>
            <a:off x="1469062" y="328101"/>
            <a:ext cx="10368831" cy="707886"/>
          </a:xfrm>
          <a:prstGeom prst="rect">
            <a:avLst/>
          </a:prstGeom>
        </p:spPr>
        <p:txBody>
          <a:bodyPr wrap="square">
            <a:spAutoFit/>
          </a:bodyPr>
          <a:lstStyle/>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DFA412D1-3F7B-439C-81EC-7535DBE6FC93}"/>
              </a:ext>
            </a:extLst>
          </p:cNvPr>
          <p:cNvSpPr/>
          <p:nvPr/>
        </p:nvSpPr>
        <p:spPr>
          <a:xfrm>
            <a:off x="1550725" y="306297"/>
            <a:ext cx="9452686" cy="769441"/>
          </a:xfrm>
          <a:prstGeom prst="rect">
            <a:avLst/>
          </a:prstGeom>
        </p:spPr>
        <p:txBody>
          <a:bodyPr wrap="square">
            <a:spAutoFit/>
          </a:bodyPr>
          <a:lstStyle/>
          <a:p>
            <a:endParaRPr lang="pt-BR" sz="2400" b="1" dirty="0">
              <a:latin typeface="Times New Roman" panose="02020603050405020304" pitchFamily="18" charset="0"/>
              <a:cs typeface="Times New Roman" panose="02020603050405020304" pitchFamily="18" charset="0"/>
            </a:endParaRPr>
          </a:p>
          <a:p>
            <a:endParaRPr lang="pt-BR" sz="2000" b="1" dirty="0">
              <a:latin typeface="Times New Roman" panose="02020603050405020304" pitchFamily="18" charset="0"/>
              <a:cs typeface="Times New Roman" panose="02020603050405020304" pitchFamily="18" charset="0"/>
            </a:endParaRPr>
          </a:p>
        </p:txBody>
      </p:sp>
      <p:sp>
        <p:nvSpPr>
          <p:cNvPr id="11" name="Retângulo 10">
            <a:extLst>
              <a:ext uri="{FF2B5EF4-FFF2-40B4-BE49-F238E27FC236}">
                <a16:creationId xmlns:a16="http://schemas.microsoft.com/office/drawing/2014/main" id="{9C8F9ABB-CA94-45DC-8FC7-4564E6D57A84}"/>
              </a:ext>
            </a:extLst>
          </p:cNvPr>
          <p:cNvSpPr/>
          <p:nvPr/>
        </p:nvSpPr>
        <p:spPr>
          <a:xfrm>
            <a:off x="1491474" y="328101"/>
            <a:ext cx="10368831" cy="3000821"/>
          </a:xfrm>
          <a:prstGeom prst="rect">
            <a:avLst/>
          </a:prstGeom>
        </p:spPr>
        <p:txBody>
          <a:bodyPr wrap="square">
            <a:spAutoFit/>
          </a:bodyPr>
          <a:lstStyle/>
          <a:p>
            <a:pPr algn="just"/>
            <a:r>
              <a:rPr lang="pt-BR" sz="2000" dirty="0">
                <a:latin typeface="Times New Roman" panose="02020603050405020304" pitchFamily="18" charset="0"/>
                <a:cs typeface="Times New Roman" panose="02020603050405020304" pitchFamily="18" charset="0"/>
              </a:rPr>
              <a:t>     É impossível reunir tudo o que os leitores querem saber em um jornal que deve ser entregue às seis da manhã, por isso a instantaneidade, que permite o acesso imediato às notícias é entregue ao leitor de forma online.</a:t>
            </a:r>
          </a:p>
          <a:p>
            <a:pPr algn="just"/>
            <a:endParaRPr lang="pt-BR" sz="2000"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     Outro fato é que a internet possibilita abrir as portas do mundo para o leitor de qualquer lugar do planeta por isto a mídia impressa vem perdendo leitores a cada dia. Estamos no meio de uma revolução da informação onde ninguém mais quer recortar uma notícia e guardar ela em uma pasta, hoje em dia está tudo muito mais virtual, você tem acesso à matéria online e transforma ela em uma imagem, assim consegue mostrar a todos via e-mail ou redes sociais.</a:t>
            </a:r>
          </a:p>
          <a:p>
            <a:pPr algn="r"/>
            <a:r>
              <a:rPr lang="pt-BR" sz="900" dirty="0">
                <a:solidFill>
                  <a:schemeClr val="tx1"/>
                </a:solidFill>
                <a:latin typeface="Times New Roman" panose="02020603050405020304" pitchFamily="18" charset="0"/>
                <a:cs typeface="Times New Roman" panose="02020603050405020304" pitchFamily="18" charset="0"/>
              </a:rPr>
              <a:t>Disponível em </a:t>
            </a:r>
            <a:r>
              <a:rPr lang="pt-BR" sz="900" dirty="0">
                <a:solidFill>
                  <a:schemeClr val="tx1"/>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https://meuartigo.brasilescola.uol.com.br/atualidades/a-batalha-entre-jornalismo-tradicional-x-jornalismo-.htm</a:t>
            </a:r>
            <a:r>
              <a:rPr lang="pt-BR" sz="900" dirty="0">
                <a:solidFill>
                  <a:schemeClr val="tx1"/>
                </a:solidFill>
                <a:latin typeface="Times New Roman" panose="02020603050405020304" pitchFamily="18" charset="0"/>
                <a:cs typeface="Times New Roman" panose="02020603050405020304" pitchFamily="18" charset="0"/>
              </a:rPr>
              <a:t>   Acesso em 14 de fev. 2023. (adaptado</a:t>
            </a:r>
            <a:r>
              <a:rPr lang="pt-BR" sz="900" dirty="0">
                <a:latin typeface="Times New Roman" panose="02020603050405020304" pitchFamily="18" charset="0"/>
                <a:cs typeface="Times New Roman" panose="02020603050405020304" pitchFamily="18" charset="0"/>
              </a:rPr>
              <a:t>)</a:t>
            </a:r>
          </a:p>
        </p:txBody>
      </p:sp>
      <p:sp>
        <p:nvSpPr>
          <p:cNvPr id="9" name="Retângulo 8">
            <a:extLst>
              <a:ext uri="{FF2B5EF4-FFF2-40B4-BE49-F238E27FC236}">
                <a16:creationId xmlns:a16="http://schemas.microsoft.com/office/drawing/2014/main" id="{99EE6026-64A4-4A81-B2FE-526B79F2D75A}"/>
              </a:ext>
            </a:extLst>
          </p:cNvPr>
          <p:cNvSpPr/>
          <p:nvPr/>
        </p:nvSpPr>
        <p:spPr>
          <a:xfrm>
            <a:off x="1564340" y="4001883"/>
            <a:ext cx="10141346" cy="1289071"/>
          </a:xfrm>
          <a:prstGeom prst="rect">
            <a:avLst/>
          </a:prstGeom>
        </p:spPr>
        <p:txBody>
          <a:bodyPr wrap="square">
            <a:spAutoFit/>
          </a:bodyPr>
          <a:lstStyle/>
          <a:p>
            <a:pPr algn="just"/>
            <a:endParaRPr lang="pt-BR" sz="1800" b="1" dirty="0">
              <a:latin typeface="Times New Roman" panose="02020603050405020304" pitchFamily="18" charset="0"/>
              <a:cs typeface="Times New Roman" panose="02020603050405020304" pitchFamily="18" charset="0"/>
            </a:endParaRPr>
          </a:p>
          <a:p>
            <a:pPr algn="just"/>
            <a:r>
              <a:rPr lang="pt-BR" sz="1800" b="1" dirty="0">
                <a:latin typeface="Times New Roman" panose="02020603050405020304" pitchFamily="18" charset="0"/>
                <a:cs typeface="Times New Roman" panose="02020603050405020304" pitchFamily="18" charset="0"/>
              </a:rPr>
              <a:t>19.</a:t>
            </a:r>
            <a:r>
              <a:rPr lang="pt-BR" sz="1800" dirty="0">
                <a:latin typeface="Times New Roman" panose="02020603050405020304" pitchFamily="18" charset="0"/>
                <a:cs typeface="Times New Roman" panose="02020603050405020304" pitchFamily="18" charset="0"/>
              </a:rPr>
              <a:t> Qual é a tese construída no Artigo de Opinião acima?</a:t>
            </a:r>
          </a:p>
          <a:p>
            <a:pPr algn="just"/>
            <a:endParaRPr lang="pt-BR" sz="1800" dirty="0">
              <a:latin typeface="Times New Roman" panose="02020603050405020304" pitchFamily="18" charset="0"/>
              <a:cs typeface="Times New Roman" panose="02020603050405020304" pitchFamily="18" charset="0"/>
            </a:endParaRPr>
          </a:p>
          <a:p>
            <a:pPr lvl="1" algn="just">
              <a:lnSpc>
                <a:spcPct val="150000"/>
              </a:lnSpc>
            </a:pPr>
            <a:r>
              <a:rPr lang="pt-BR" sz="1800" b="1" dirty="0">
                <a:latin typeface="Times New Roman" panose="02020603050405020304" pitchFamily="18" charset="0"/>
                <a:cs typeface="Times New Roman" panose="02020603050405020304" pitchFamily="18" charset="0"/>
              </a:rPr>
              <a:t>20. </a:t>
            </a:r>
            <a:r>
              <a:rPr lang="pt-BR" sz="1800" dirty="0">
                <a:latin typeface="Times New Roman" panose="02020603050405020304" pitchFamily="18" charset="0"/>
                <a:cs typeface="Times New Roman" panose="02020603050405020304" pitchFamily="18" charset="0"/>
              </a:rPr>
              <a:t>Qual o objetivo do texto? </a:t>
            </a:r>
          </a:p>
        </p:txBody>
      </p:sp>
    </p:spTree>
    <p:extLst>
      <p:ext uri="{BB962C8B-B14F-4D97-AF65-F5344CB8AC3E}">
        <p14:creationId xmlns:p14="http://schemas.microsoft.com/office/powerpoint/2010/main" val="3954707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1300010"/>
            <a:ext cx="10273553" cy="369332"/>
          </a:xfrm>
          <a:prstGeom prst="rect">
            <a:avLst/>
          </a:prstGeom>
        </p:spPr>
        <p:txBody>
          <a:bodyPr wrap="square">
            <a:spAutoFit/>
          </a:bodyPr>
          <a:lstStyle/>
          <a:p>
            <a:pPr algn="just"/>
            <a:r>
              <a:rPr lang="pt-BR" sz="1800" dirty="0">
                <a:latin typeface="Times New Roman" panose="02020603050405020304" pitchFamily="18" charset="0"/>
                <a:cs typeface="Times New Roman" panose="02020603050405020304" pitchFamily="18" charset="0"/>
              </a:rPr>
              <a:t>	</a:t>
            </a:r>
            <a:endParaRPr lang="pt-BR" sz="1800" dirty="0">
              <a:effectLst/>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sp>
        <p:nvSpPr>
          <p:cNvPr id="4" name="Retângulo 3">
            <a:extLst>
              <a:ext uri="{FF2B5EF4-FFF2-40B4-BE49-F238E27FC236}">
                <a16:creationId xmlns:a16="http://schemas.microsoft.com/office/drawing/2014/main" id="{2013BBF0-1B8B-4357-B794-718677499B21}"/>
              </a:ext>
            </a:extLst>
          </p:cNvPr>
          <p:cNvSpPr/>
          <p:nvPr/>
        </p:nvSpPr>
        <p:spPr>
          <a:xfrm>
            <a:off x="1317811" y="358656"/>
            <a:ext cx="10520082" cy="4210383"/>
          </a:xfrm>
          <a:prstGeom prst="rect">
            <a:avLst/>
          </a:prstGeom>
        </p:spPr>
        <p:txBody>
          <a:bodyPr wrap="square">
            <a:spAutoFit/>
          </a:bodyPr>
          <a:lstStyle/>
          <a:p>
            <a:pPr marL="342900" lvl="0" indent="-342900" algn="just">
              <a:lnSpc>
                <a:spcPct val="115000"/>
              </a:lnSpc>
              <a:buFont typeface="Wingdings" panose="05000000000000000000" pitchFamily="2" charset="2"/>
              <a:buChar char=""/>
              <a:tabLst>
                <a:tab pos="270510" algn="l"/>
              </a:tabLst>
            </a:pPr>
            <a:r>
              <a:rPr lang="pt-BR" sz="2400" b="1" dirty="0">
                <a:latin typeface="Times New Roman" panose="02020603050405020304" pitchFamily="18" charset="0"/>
                <a:cs typeface="Times New Roman" panose="02020603050405020304" pitchFamily="18" charset="0"/>
              </a:rPr>
              <a:t>AULA 3 – </a:t>
            </a:r>
            <a:r>
              <a:rPr lang="pt-BR" sz="2400" b="1" dirty="0">
                <a:latin typeface="Times New Roman" panose="02020603050405020304" pitchFamily="18" charset="0"/>
                <a:ea typeface="Calibri" panose="020F0502020204030204" pitchFamily="34" charset="0"/>
                <a:cs typeface="Times New Roman" panose="02020603050405020304" pitchFamily="18" charset="0"/>
              </a:rPr>
              <a:t>TEMÁTICA, TESE E POSICIONAMENTOS</a:t>
            </a:r>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a:p>
            <a:r>
              <a:rPr lang="pt-BR" sz="2000" dirty="0">
                <a:latin typeface="Times New Roman" panose="02020603050405020304" pitchFamily="18" charset="0"/>
                <a:cs typeface="Times New Roman" panose="02020603050405020304" pitchFamily="18" charset="0"/>
              </a:rPr>
              <a:t>Leia o Editorial, a seguir, para responder às questões de </a:t>
            </a:r>
            <a:r>
              <a:rPr lang="pt-BR" sz="2000" b="1" dirty="0">
                <a:latin typeface="Times New Roman" panose="02020603050405020304" pitchFamily="18" charset="0"/>
                <a:cs typeface="Times New Roman" panose="02020603050405020304" pitchFamily="18" charset="0"/>
              </a:rPr>
              <a:t>21 </a:t>
            </a:r>
            <a:r>
              <a:rPr lang="pt-BR" sz="2000" dirty="0">
                <a:latin typeface="Times New Roman" panose="02020603050405020304" pitchFamily="18" charset="0"/>
                <a:cs typeface="Times New Roman" panose="02020603050405020304" pitchFamily="18" charset="0"/>
              </a:rPr>
              <a:t>a </a:t>
            </a:r>
            <a:r>
              <a:rPr lang="pt-BR" sz="2000" b="1" dirty="0">
                <a:latin typeface="Times New Roman" panose="02020603050405020304" pitchFamily="18" charset="0"/>
                <a:cs typeface="Times New Roman" panose="02020603050405020304" pitchFamily="18" charset="0"/>
              </a:rPr>
              <a:t>23</a:t>
            </a:r>
            <a:r>
              <a:rPr lang="pt-BR" sz="2000" dirty="0">
                <a:latin typeface="Times New Roman" panose="02020603050405020304" pitchFamily="18" charset="0"/>
                <a:cs typeface="Times New Roman" panose="02020603050405020304" pitchFamily="18" charset="0"/>
              </a:rPr>
              <a:t>.</a:t>
            </a:r>
          </a:p>
          <a:p>
            <a:endParaRPr lang="pt-BR" sz="2000" dirty="0">
              <a:latin typeface="Times New Roman" panose="02020603050405020304" pitchFamily="18" charset="0"/>
              <a:cs typeface="Times New Roman" panose="02020603050405020304" pitchFamily="18" charset="0"/>
            </a:endParaRPr>
          </a:p>
          <a:p>
            <a:pPr algn="ctr"/>
            <a:r>
              <a:rPr lang="pt-BR" sz="2000" b="1" dirty="0">
                <a:latin typeface="Times New Roman" panose="02020603050405020304" pitchFamily="18" charset="0"/>
                <a:cs typeface="Times New Roman" panose="02020603050405020304" pitchFamily="18" charset="0"/>
              </a:rPr>
              <a:t>Medida pode ser avaliada como positiva por contribuir</a:t>
            </a:r>
          </a:p>
          <a:p>
            <a:pPr algn="ctr"/>
            <a:r>
              <a:rPr lang="pt-BR" sz="2000" b="1" dirty="0">
                <a:latin typeface="Times New Roman" panose="02020603050405020304" pitchFamily="18" charset="0"/>
                <a:cs typeface="Times New Roman" panose="02020603050405020304" pitchFamily="18" charset="0"/>
              </a:rPr>
              <a:t> para reduzir a dificuldade no acesso às terapias</a:t>
            </a:r>
          </a:p>
          <a:p>
            <a:endParaRPr lang="pt-BR" sz="2000"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	A cidadã e os cidadãos brasileiros já podem, a partir de uma chamada de vídeo, a partir de algum aparelho telemóvel e de novas tecnologias, serem atendidas com mais respaldo por um médico ou outro profissional de saúde, a partir da sanção presidencial da lei de autorização da telessaúde no Brasil.</a:t>
            </a:r>
          </a:p>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p:txBody>
      </p:sp>
      <p:pic>
        <p:nvPicPr>
          <p:cNvPr id="7" name="Imagem 6">
            <a:extLst>
              <a:ext uri="{FF2B5EF4-FFF2-40B4-BE49-F238E27FC236}">
                <a16:creationId xmlns:a16="http://schemas.microsoft.com/office/drawing/2014/main" id="{1D743E2C-8E7F-4FB4-B979-FED2152EDD46}"/>
              </a:ext>
            </a:extLst>
          </p:cNvPr>
          <p:cNvPicPr>
            <a:picLocks noChangeAspect="1"/>
          </p:cNvPicPr>
          <p:nvPr/>
        </p:nvPicPr>
        <p:blipFill>
          <a:blip r:embed="rId4"/>
          <a:stretch>
            <a:fillRect/>
          </a:stretch>
        </p:blipFill>
        <p:spPr>
          <a:xfrm>
            <a:off x="7538634" y="4122863"/>
            <a:ext cx="4124280" cy="2357691"/>
          </a:xfrm>
          <a:prstGeom prst="rect">
            <a:avLst/>
          </a:prstGeom>
        </p:spPr>
      </p:pic>
    </p:spTree>
    <p:extLst>
      <p:ext uri="{BB962C8B-B14F-4D97-AF65-F5344CB8AC3E}">
        <p14:creationId xmlns:p14="http://schemas.microsoft.com/office/powerpoint/2010/main" val="2368211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1300010"/>
            <a:ext cx="10273553" cy="369332"/>
          </a:xfrm>
          <a:prstGeom prst="rect">
            <a:avLst/>
          </a:prstGeom>
        </p:spPr>
        <p:txBody>
          <a:bodyPr wrap="square">
            <a:spAutoFit/>
          </a:bodyPr>
          <a:lstStyle/>
          <a:p>
            <a:pPr algn="just"/>
            <a:r>
              <a:rPr lang="pt-BR" sz="1800" dirty="0">
                <a:latin typeface="Times New Roman" panose="02020603050405020304" pitchFamily="18" charset="0"/>
                <a:cs typeface="Times New Roman" panose="02020603050405020304" pitchFamily="18" charset="0"/>
              </a:rPr>
              <a:t>	</a:t>
            </a:r>
            <a:endParaRPr lang="pt-BR" sz="1800" dirty="0">
              <a:effectLst/>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graphicFrame>
        <p:nvGraphicFramePr>
          <p:cNvPr id="12" name="Tabela 11">
            <a:extLst>
              <a:ext uri="{FF2B5EF4-FFF2-40B4-BE49-F238E27FC236}">
                <a16:creationId xmlns:a16="http://schemas.microsoft.com/office/drawing/2014/main" id="{C9587DF5-AB0A-44C5-8271-534AEFA2BA83}"/>
              </a:ext>
            </a:extLst>
          </p:cNvPr>
          <p:cNvGraphicFramePr>
            <a:graphicFrameLocks noGrp="1"/>
          </p:cNvGraphicFramePr>
          <p:nvPr>
            <p:extLst/>
          </p:nvPr>
        </p:nvGraphicFramePr>
        <p:xfrm>
          <a:off x="2326340" y="4420862"/>
          <a:ext cx="8498541" cy="2078482"/>
        </p:xfrm>
        <a:graphic>
          <a:graphicData uri="http://schemas.openxmlformats.org/drawingml/2006/table">
            <a:tbl>
              <a:tblPr firstRow="1" firstCol="1" bandRow="1"/>
              <a:tblGrid>
                <a:gridCol w="2926043">
                  <a:extLst>
                    <a:ext uri="{9D8B030D-6E8A-4147-A177-3AD203B41FA5}">
                      <a16:colId xmlns:a16="http://schemas.microsoft.com/office/drawing/2014/main" val="1922140232"/>
                    </a:ext>
                  </a:extLst>
                </a:gridCol>
                <a:gridCol w="5572498">
                  <a:extLst>
                    <a:ext uri="{9D8B030D-6E8A-4147-A177-3AD203B41FA5}">
                      <a16:colId xmlns:a16="http://schemas.microsoft.com/office/drawing/2014/main" val="1148622806"/>
                    </a:ext>
                  </a:extLst>
                </a:gridCol>
              </a:tblGrid>
              <a:tr h="290830">
                <a:tc>
                  <a:txBody>
                    <a:bodyPr/>
                    <a:lstStyle/>
                    <a:p>
                      <a:pPr marL="180340" indent="-27305"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9449219"/>
                  </a:ext>
                </a:extLst>
              </a:tr>
              <a:tr h="290830">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74622465"/>
                  </a:ext>
                </a:extLst>
              </a:tr>
              <a:tr h="268605">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653242476"/>
                  </a:ext>
                </a:extLst>
              </a:tr>
              <a:tr h="290830">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368211352"/>
                  </a:ext>
                </a:extLst>
              </a:tr>
              <a:tr h="290830">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665164208"/>
                  </a:ext>
                </a:extLst>
              </a:tr>
              <a:tr h="290830">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373220156"/>
                  </a:ext>
                </a:extLst>
              </a:tr>
              <a:tr h="268605">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2004817330"/>
                  </a:ext>
                </a:extLst>
              </a:tr>
            </a:tbl>
          </a:graphicData>
        </a:graphic>
      </p:graphicFrame>
      <p:sp>
        <p:nvSpPr>
          <p:cNvPr id="4" name="Retângulo 3">
            <a:extLst>
              <a:ext uri="{FF2B5EF4-FFF2-40B4-BE49-F238E27FC236}">
                <a16:creationId xmlns:a16="http://schemas.microsoft.com/office/drawing/2014/main" id="{2013BBF0-1B8B-4357-B794-718677499B21}"/>
              </a:ext>
            </a:extLst>
          </p:cNvPr>
          <p:cNvSpPr/>
          <p:nvPr/>
        </p:nvSpPr>
        <p:spPr>
          <a:xfrm>
            <a:off x="1390261" y="436957"/>
            <a:ext cx="10447632" cy="707886"/>
          </a:xfrm>
          <a:prstGeom prst="rect">
            <a:avLst/>
          </a:prstGeom>
        </p:spPr>
        <p:txBody>
          <a:bodyPr wrap="square">
            <a:spAutoFit/>
          </a:bodyPr>
          <a:lstStyle/>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p:txBody>
      </p:sp>
      <p:sp>
        <p:nvSpPr>
          <p:cNvPr id="8" name="Retângulo 7">
            <a:extLst>
              <a:ext uri="{FF2B5EF4-FFF2-40B4-BE49-F238E27FC236}">
                <a16:creationId xmlns:a16="http://schemas.microsoft.com/office/drawing/2014/main" id="{A6EEDFE1-1574-4C63-A165-605B27D2CAF6}"/>
              </a:ext>
            </a:extLst>
          </p:cNvPr>
          <p:cNvSpPr/>
          <p:nvPr/>
        </p:nvSpPr>
        <p:spPr>
          <a:xfrm>
            <a:off x="1680727" y="543594"/>
            <a:ext cx="10040778" cy="5770811"/>
          </a:xfrm>
          <a:prstGeom prst="rect">
            <a:avLst/>
          </a:prstGeom>
        </p:spPr>
        <p:txBody>
          <a:bodyPr wrap="square">
            <a:spAutoFit/>
          </a:bodyPr>
          <a:lstStyle/>
          <a:p>
            <a:pPr algn="just"/>
            <a:r>
              <a:rPr lang="pt-BR" sz="2000" dirty="0">
                <a:latin typeface="Times New Roman" panose="02020603050405020304" pitchFamily="18" charset="0"/>
                <a:cs typeface="Times New Roman" panose="02020603050405020304" pitchFamily="18" charset="0"/>
              </a:rPr>
              <a:t>	A prática havia sido autorizada na emergência da pandemia, dada a impossibilidade de contato entre pacientes e médicos, por risco de contágio, mas o método deu tão certo a ponto de acabar tornando-se permanente.</a:t>
            </a:r>
          </a:p>
          <a:p>
            <a:pPr algn="just"/>
            <a:r>
              <a:rPr lang="pt-BR" sz="2000" dirty="0">
                <a:latin typeface="Times New Roman" panose="02020603050405020304" pitchFamily="18" charset="0"/>
                <a:cs typeface="Times New Roman" panose="02020603050405020304" pitchFamily="18" charset="0"/>
              </a:rPr>
              <a:t>	A medida pode ser avaliada como positiva por contribuir para reduzir a dificuldade no acesso às terapias. Outro inegável ganho é a garantia de segurança jurídica para os profissionais já habitualmente praticantes destes atendimentos, poupando aos clientes o esforço da mobilidade.</a:t>
            </a:r>
          </a:p>
          <a:p>
            <a:pPr algn="just"/>
            <a:r>
              <a:rPr lang="pt-BR" sz="2000" dirty="0">
                <a:latin typeface="Times New Roman" panose="02020603050405020304" pitchFamily="18" charset="0"/>
                <a:cs typeface="Times New Roman" panose="02020603050405020304" pitchFamily="18" charset="0"/>
              </a:rPr>
              <a:t>	O texto enviado pelo Congresso inclui também enfermeiros e psicólogos, alterando os padrões de relacionamento com clientes, a tal a ponto de influir positivamente na redução de filas de espera.</a:t>
            </a:r>
          </a:p>
          <a:p>
            <a:pPr algn="just"/>
            <a:r>
              <a:rPr lang="pt-BR" sz="2000" dirty="0">
                <a:latin typeface="Times New Roman" panose="02020603050405020304" pitchFamily="18" charset="0"/>
                <a:cs typeface="Times New Roman" panose="02020603050405020304" pitchFamily="18" charset="0"/>
              </a:rPr>
              <a:t>	Entre as vantagens, pode-se relacionar a instantaneidade na prestação do serviço, graças à oportunidade de verificar algum sintoma ou vestígio de enfermidade, ampliando as chances de cura.</a:t>
            </a:r>
          </a:p>
          <a:p>
            <a:pPr algn="just"/>
            <a:r>
              <a:rPr lang="pt-BR" sz="2000" dirty="0">
                <a:latin typeface="Times New Roman" panose="02020603050405020304" pitchFamily="18" charset="0"/>
                <a:cs typeface="Times New Roman" panose="02020603050405020304" pitchFamily="18" charset="0"/>
              </a:rPr>
              <a:t>	Para que atendam aos seus propósitos, no entanto, os atendimentos remotos precisam contar com o suporte necessário e que inclui oferta de treinamento adicional dos profissionais envolvidos, garantia de continuidade do atendimento ao paciente, de sigilo de seus dados e de acesso à internet de qualidade para que restrições tecnológicas não sejam impedimento à modalidade. </a:t>
            </a:r>
            <a:endParaRPr lang="pt-BR" sz="2000" dirty="0">
              <a:solidFill>
                <a:schemeClr val="tx1"/>
              </a:solidFill>
              <a:latin typeface="Times New Roman" panose="02020603050405020304" pitchFamily="18" charset="0"/>
              <a:cs typeface="Times New Roman" panose="02020603050405020304" pitchFamily="18" charset="0"/>
            </a:endParaRPr>
          </a:p>
          <a:p>
            <a:pPr algn="r"/>
            <a:r>
              <a:rPr lang="pt-BR" sz="900" dirty="0">
                <a:solidFill>
                  <a:schemeClr val="tx1"/>
                </a:solidFill>
                <a:latin typeface="Times New Roman" panose="02020603050405020304" pitchFamily="18" charset="0"/>
                <a:cs typeface="Times New Roman" panose="02020603050405020304" pitchFamily="18" charset="0"/>
              </a:rPr>
              <a:t>Imagem e texto disponíveis em </a:t>
            </a:r>
            <a:r>
              <a:rPr lang="pt-BR" sz="900" dirty="0">
                <a:solidFill>
                  <a:schemeClr val="tx1"/>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https://atarde.com.br/opiniao/editorial-saude-e-tecnologia-1215344</a:t>
            </a:r>
            <a:r>
              <a:rPr lang="pt-BR" sz="900" dirty="0">
                <a:solidFill>
                  <a:schemeClr val="tx1"/>
                </a:solidFill>
                <a:latin typeface="Times New Roman" panose="02020603050405020304" pitchFamily="18" charset="0"/>
                <a:cs typeface="Times New Roman" panose="02020603050405020304" pitchFamily="18" charset="0"/>
              </a:rPr>
              <a:t>  / Acesso em 16 de fev. de 2023</a:t>
            </a:r>
            <a:r>
              <a:rPr lang="pt-BR" sz="9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105764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9FD184CB-CC1F-4B36-B550-96BE9FFB7618}"/>
              </a:ext>
            </a:extLst>
          </p:cNvPr>
          <p:cNvSpPr/>
          <p:nvPr/>
        </p:nvSpPr>
        <p:spPr>
          <a:xfrm>
            <a:off x="1340222" y="121364"/>
            <a:ext cx="10699377" cy="6727291"/>
          </a:xfrm>
          <a:prstGeom prst="rect">
            <a:avLst/>
          </a:prstGeom>
        </p:spPr>
        <p:txBody>
          <a:bodyPr wrap="square">
            <a:spAutoFit/>
          </a:bodyPr>
          <a:lstStyle/>
          <a:p>
            <a:r>
              <a:rPr lang="pt-BR" sz="2000" dirty="0">
                <a:latin typeface="Times New Roman" panose="02020603050405020304" pitchFamily="18" charset="0"/>
                <a:ea typeface="Calibri" panose="020F0502020204030204" pitchFamily="34" charset="0"/>
                <a:cs typeface="Times New Roman" panose="02020603050405020304" pitchFamily="18" charset="0"/>
              </a:rPr>
              <a:t>21. No terceiro parágrafo do texto, o editorialista retoma a ideia apresentada no título do texto. Qual foi a intenção?</a:t>
            </a:r>
          </a:p>
          <a:p>
            <a:endParaRPr lang="pt-BR" sz="20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pt-BR" sz="2000" dirty="0">
                <a:latin typeface="Times New Roman" panose="02020603050405020304" pitchFamily="18" charset="0"/>
                <a:ea typeface="Calibri" panose="020F0502020204030204" pitchFamily="34" charset="0"/>
                <a:cs typeface="Times New Roman" panose="02020603050405020304" pitchFamily="18" charset="0"/>
              </a:rPr>
              <a:t>A) Levar o(a) leitor(a) a refletir sobre as medidas de proteção.</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r>
              <a:rPr lang="pt-BR" sz="2000" dirty="0">
                <a:latin typeface="Times New Roman" panose="02020603050405020304" pitchFamily="18" charset="0"/>
                <a:ea typeface="Calibri" panose="020F0502020204030204" pitchFamily="34" charset="0"/>
                <a:cs typeface="Times New Roman" panose="02020603050405020304" pitchFamily="18" charset="0"/>
              </a:rPr>
              <a:t>B) Informar ao(à) leitor(a) sobre os profissionais que atendem no </a:t>
            </a:r>
            <a:r>
              <a:rPr lang="pt-BR" sz="2000" dirty="0" err="1">
                <a:latin typeface="Times New Roman" panose="02020603050405020304" pitchFamily="18" charset="0"/>
                <a:ea typeface="Calibri" panose="020F0502020204030204" pitchFamily="34" charset="0"/>
                <a:cs typeface="Times New Roman" panose="02020603050405020304" pitchFamily="18" charset="0"/>
              </a:rPr>
              <a:t>telessaúde</a:t>
            </a:r>
            <a:r>
              <a:rPr lang="pt-BR" sz="2000" dirty="0">
                <a:latin typeface="Times New Roman" panose="02020603050405020304" pitchFamily="18" charset="0"/>
                <a:ea typeface="Calibri" panose="020F0502020204030204" pitchFamily="34" charset="0"/>
                <a:cs typeface="Times New Roman" panose="02020603050405020304" pitchFamily="18" charset="0"/>
              </a:rPr>
              <a:t>.</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r>
              <a:rPr lang="pt-BR" sz="2000" dirty="0">
                <a:latin typeface="Times New Roman" panose="02020603050405020304" pitchFamily="18" charset="0"/>
                <a:ea typeface="Calibri" panose="020F0502020204030204" pitchFamily="34" charset="0"/>
                <a:cs typeface="Times New Roman" panose="02020603050405020304" pitchFamily="18" charset="0"/>
              </a:rPr>
              <a:t>C) Provocar uma ideia de possibilidade, pois utiliza a locução verbal “pode ser”.</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r>
              <a:rPr lang="pt-BR" sz="2000" dirty="0">
                <a:latin typeface="Times New Roman" panose="02020603050405020304" pitchFamily="18" charset="0"/>
                <a:ea typeface="Calibri" panose="020F0502020204030204" pitchFamily="34" charset="0"/>
                <a:cs typeface="Times New Roman" panose="02020603050405020304" pitchFamily="18" charset="0"/>
              </a:rPr>
              <a:t>D) Expor opinião, uma vez que, logo em seguida, já busca uma construção argumentativa.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r>
              <a:rPr lang="pt-BR" sz="2000" dirty="0">
                <a:latin typeface="Times New Roman" panose="02020603050405020304" pitchFamily="18" charset="0"/>
                <a:ea typeface="Calibri" panose="020F0502020204030204" pitchFamily="34" charset="0"/>
                <a:cs typeface="Times New Roman" panose="02020603050405020304" pitchFamily="18" charset="0"/>
              </a:rPr>
              <a:t>E) Refletir sobre os problemas que o atendimento remoto poderá trazer ao paciente.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endParaRPr lang="pt-BR" sz="2000" dirty="0">
              <a:latin typeface="Times New Roman" panose="02020603050405020304" pitchFamily="18" charset="0"/>
              <a:cs typeface="Times New Roman" panose="02020603050405020304" pitchFamily="18" charset="0"/>
            </a:endParaRPr>
          </a:p>
          <a:p>
            <a:pPr lvl="0"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22. No trecho “O texto enviado pelo Congresso inclui também enfermeiros e psicólogos, alterando os padrões de relacionamento com clientes, </a:t>
            </a:r>
            <a:r>
              <a:rPr lang="pt-BR" sz="2000" b="1" u="sng" dirty="0">
                <a:latin typeface="Times New Roman" panose="02020603050405020304" pitchFamily="18" charset="0"/>
                <a:ea typeface="Calibri" panose="020F0502020204030204" pitchFamily="34" charset="0"/>
                <a:cs typeface="Times New Roman" panose="02020603050405020304" pitchFamily="18" charset="0"/>
              </a:rPr>
              <a:t>a tal a ponto de influir positivamente na redução de filas de espera</a:t>
            </a:r>
            <a:r>
              <a:rPr lang="pt-BR" sz="2000" dirty="0">
                <a:latin typeface="Times New Roman" panose="02020603050405020304" pitchFamily="18" charset="0"/>
                <a:ea typeface="Calibri" panose="020F0502020204030204" pitchFamily="34" charset="0"/>
                <a:cs typeface="Times New Roman" panose="02020603050405020304" pitchFamily="18" charset="0"/>
              </a:rPr>
              <a:t>”, a parte destacada no trecho foi construída com o objetivo de</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A) enfatizar a necessidade de se contratar mais enfermeiros e psicólogos para atender online.</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B) destacar que apenas os enfermeiros e psicólogos não estarão no atendimento online.</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C) demonstrar que o atendimento online é ineficiente e que não havia enfermeiros para o trabalho remoto.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D) defender a opinião acerca do atendimento online, que além de acrescentar profissionais, vislumbra reduzir as filas de espera.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E) relatar fatos de formas positivas e negativas acerca dos atendimentos online na Pandemia da </a:t>
            </a:r>
            <a:r>
              <a:rPr lang="pt-BR" sz="2000" dirty="0" err="1">
                <a:latin typeface="Times New Roman" panose="02020603050405020304" pitchFamily="18" charset="0"/>
                <a:ea typeface="Calibri" panose="020F0502020204030204" pitchFamily="34" charset="0"/>
                <a:cs typeface="Times New Roman" panose="02020603050405020304" pitchFamily="18" charset="0"/>
              </a:rPr>
              <a:t>Coviid</a:t>
            </a:r>
            <a:r>
              <a:rPr lang="pt-BR" sz="2000" dirty="0">
                <a:latin typeface="Times New Roman" panose="02020603050405020304" pitchFamily="18" charset="0"/>
                <a:ea typeface="Calibri" panose="020F0502020204030204" pitchFamily="34" charset="0"/>
                <a:cs typeface="Times New Roman" panose="02020603050405020304" pitchFamily="18" charset="0"/>
              </a:rPr>
              <a:t>-  </a:t>
            </a:r>
            <a:endParaRPr lang="pt-BR" sz="1800" dirty="0">
              <a:latin typeface="Times New Roman" panose="02020603050405020304" pitchFamily="18" charset="0"/>
              <a:cs typeface="Times New Roman" panose="02020603050405020304" pitchFamily="18" charset="0"/>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graphicFrame>
        <p:nvGraphicFramePr>
          <p:cNvPr id="12" name="Tabela 11">
            <a:extLst>
              <a:ext uri="{FF2B5EF4-FFF2-40B4-BE49-F238E27FC236}">
                <a16:creationId xmlns:a16="http://schemas.microsoft.com/office/drawing/2014/main" id="{C9587DF5-AB0A-44C5-8271-534AEFA2BA83}"/>
              </a:ext>
            </a:extLst>
          </p:cNvPr>
          <p:cNvGraphicFramePr>
            <a:graphicFrameLocks noGrp="1"/>
          </p:cNvGraphicFramePr>
          <p:nvPr>
            <p:extLst>
              <p:ext uri="{D42A27DB-BD31-4B8C-83A1-F6EECF244321}">
                <p14:modId xmlns:p14="http://schemas.microsoft.com/office/powerpoint/2010/main" val="1227400560"/>
              </p:ext>
            </p:extLst>
          </p:nvPr>
        </p:nvGraphicFramePr>
        <p:xfrm>
          <a:off x="2326340" y="4420862"/>
          <a:ext cx="8498541" cy="2157200"/>
        </p:xfrm>
        <a:graphic>
          <a:graphicData uri="http://schemas.openxmlformats.org/drawingml/2006/table">
            <a:tbl>
              <a:tblPr firstRow="1" firstCol="1" bandRow="1"/>
              <a:tblGrid>
                <a:gridCol w="2926043">
                  <a:extLst>
                    <a:ext uri="{9D8B030D-6E8A-4147-A177-3AD203B41FA5}">
                      <a16:colId xmlns:a16="http://schemas.microsoft.com/office/drawing/2014/main" val="1922140232"/>
                    </a:ext>
                  </a:extLst>
                </a:gridCol>
                <a:gridCol w="5572498">
                  <a:extLst>
                    <a:ext uri="{9D8B030D-6E8A-4147-A177-3AD203B41FA5}">
                      <a16:colId xmlns:a16="http://schemas.microsoft.com/office/drawing/2014/main" val="1148622806"/>
                    </a:ext>
                  </a:extLst>
                </a:gridCol>
              </a:tblGrid>
              <a:tr h="375644">
                <a:tc>
                  <a:txBody>
                    <a:bodyPr/>
                    <a:lstStyle/>
                    <a:p>
                      <a:pPr marL="180340" indent="-27305"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9449219"/>
                  </a:ext>
                </a:extLst>
              </a:tr>
              <a:tr h="189605">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74622465"/>
                  </a:ext>
                </a:extLst>
              </a:tr>
              <a:tr h="189605">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653242476"/>
                  </a:ext>
                </a:extLst>
              </a:tr>
              <a:tr h="189605">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368211352"/>
                  </a:ext>
                </a:extLst>
              </a:tr>
              <a:tr h="189605">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665164208"/>
                  </a:ext>
                </a:extLst>
              </a:tr>
              <a:tr h="189605">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373220156"/>
                  </a:ext>
                </a:extLst>
              </a:tr>
              <a:tr h="189605">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2004817330"/>
                  </a:ext>
                </a:extLst>
              </a:tr>
            </a:tbl>
          </a:graphicData>
        </a:graphic>
      </p:graphicFrame>
    </p:spTree>
    <p:extLst>
      <p:ext uri="{BB962C8B-B14F-4D97-AF65-F5344CB8AC3E}">
        <p14:creationId xmlns:p14="http://schemas.microsoft.com/office/powerpoint/2010/main" val="3581165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9FD184CB-CC1F-4B36-B550-96BE9FFB7618}"/>
              </a:ext>
            </a:extLst>
          </p:cNvPr>
          <p:cNvSpPr/>
          <p:nvPr/>
        </p:nvSpPr>
        <p:spPr>
          <a:xfrm>
            <a:off x="1317808"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1300010"/>
            <a:ext cx="10273553" cy="369332"/>
          </a:xfrm>
          <a:prstGeom prst="rect">
            <a:avLst/>
          </a:prstGeom>
        </p:spPr>
        <p:txBody>
          <a:bodyPr wrap="square">
            <a:spAutoFit/>
          </a:bodyPr>
          <a:lstStyle/>
          <a:p>
            <a:pPr algn="just"/>
            <a:r>
              <a:rPr lang="pt-BR" sz="1800" dirty="0">
                <a:latin typeface="Times New Roman" panose="02020603050405020304" pitchFamily="18" charset="0"/>
                <a:cs typeface="Times New Roman" panose="02020603050405020304" pitchFamily="18" charset="0"/>
              </a:rPr>
              <a:t>	</a:t>
            </a:r>
            <a:endParaRPr lang="pt-BR" sz="1800" dirty="0">
              <a:effectLst/>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graphicFrame>
        <p:nvGraphicFramePr>
          <p:cNvPr id="12" name="Tabela 11">
            <a:extLst>
              <a:ext uri="{FF2B5EF4-FFF2-40B4-BE49-F238E27FC236}">
                <a16:creationId xmlns:a16="http://schemas.microsoft.com/office/drawing/2014/main" id="{C9587DF5-AB0A-44C5-8271-534AEFA2BA83}"/>
              </a:ext>
            </a:extLst>
          </p:cNvPr>
          <p:cNvGraphicFramePr>
            <a:graphicFrameLocks noGrp="1"/>
          </p:cNvGraphicFramePr>
          <p:nvPr>
            <p:extLst>
              <p:ext uri="{D42A27DB-BD31-4B8C-83A1-F6EECF244321}">
                <p14:modId xmlns:p14="http://schemas.microsoft.com/office/powerpoint/2010/main" val="465380044"/>
              </p:ext>
            </p:extLst>
          </p:nvPr>
        </p:nvGraphicFramePr>
        <p:xfrm>
          <a:off x="2219428" y="504463"/>
          <a:ext cx="8260312" cy="2078482"/>
        </p:xfrm>
        <a:graphic>
          <a:graphicData uri="http://schemas.openxmlformats.org/drawingml/2006/table">
            <a:tbl>
              <a:tblPr firstRow="1" firstCol="1" bandRow="1"/>
              <a:tblGrid>
                <a:gridCol w="7388631">
                  <a:extLst>
                    <a:ext uri="{9D8B030D-6E8A-4147-A177-3AD203B41FA5}">
                      <a16:colId xmlns:a16="http://schemas.microsoft.com/office/drawing/2014/main" val="1922140232"/>
                    </a:ext>
                  </a:extLst>
                </a:gridCol>
                <a:gridCol w="871681">
                  <a:extLst>
                    <a:ext uri="{9D8B030D-6E8A-4147-A177-3AD203B41FA5}">
                      <a16:colId xmlns:a16="http://schemas.microsoft.com/office/drawing/2014/main" val="1148622806"/>
                    </a:ext>
                  </a:extLst>
                </a:gridCol>
              </a:tblGrid>
              <a:tr h="290830">
                <a:tc>
                  <a:txBody>
                    <a:bodyPr/>
                    <a:lstStyle/>
                    <a:p>
                      <a:pPr marL="180340" indent="-27305"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9449219"/>
                  </a:ext>
                </a:extLst>
              </a:tr>
              <a:tr h="290830">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74622465"/>
                  </a:ext>
                </a:extLst>
              </a:tr>
              <a:tr h="268605">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653242476"/>
                  </a:ext>
                </a:extLst>
              </a:tr>
              <a:tr h="290830">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368211352"/>
                  </a:ext>
                </a:extLst>
              </a:tr>
              <a:tr h="290830">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665164208"/>
                  </a:ext>
                </a:extLst>
              </a:tr>
              <a:tr h="290830">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373220156"/>
                  </a:ext>
                </a:extLst>
              </a:tr>
              <a:tr h="268605">
                <a:tc>
                  <a:txBody>
                    <a:bodyPr/>
                    <a:lstStyle/>
                    <a:p>
                      <a:pPr marL="180340" algn="just">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180340">
                        <a:lnSpc>
                          <a:spcPct val="115000"/>
                        </a:lnSpc>
                        <a:spcAft>
                          <a:spcPts val="0"/>
                        </a:spcAft>
                      </a:pP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2004817330"/>
                  </a:ext>
                </a:extLst>
              </a:tr>
            </a:tbl>
          </a:graphicData>
        </a:graphic>
      </p:graphicFrame>
      <p:sp>
        <p:nvSpPr>
          <p:cNvPr id="4" name="Retângulo 3">
            <a:extLst>
              <a:ext uri="{FF2B5EF4-FFF2-40B4-BE49-F238E27FC236}">
                <a16:creationId xmlns:a16="http://schemas.microsoft.com/office/drawing/2014/main" id="{A1458EAE-494B-4CF6-B49F-5BBFC93FBBA2}"/>
              </a:ext>
            </a:extLst>
          </p:cNvPr>
          <p:cNvSpPr/>
          <p:nvPr/>
        </p:nvSpPr>
        <p:spPr>
          <a:xfrm>
            <a:off x="1465054" y="328101"/>
            <a:ext cx="10125633" cy="4673395"/>
          </a:xfrm>
          <a:prstGeom prst="rect">
            <a:avLst/>
          </a:prstGeom>
        </p:spPr>
        <p:txBody>
          <a:bodyPr wrap="square">
            <a:spAutoFit/>
          </a:bodyPr>
          <a:lstStyle/>
          <a:p>
            <a:pPr algn="just">
              <a:lnSpc>
                <a:spcPct val="115000"/>
              </a:lnSpc>
            </a:pPr>
            <a:r>
              <a:rPr lang="pt-BR" sz="1800" dirty="0">
                <a:latin typeface="Times New Roman" panose="02020603050405020304" pitchFamily="18" charset="0"/>
                <a:ea typeface="Times New Roman" panose="02020603050405020304" pitchFamily="18" charset="0"/>
                <a:cs typeface="Times New Roman" panose="02020603050405020304" pitchFamily="18" charset="0"/>
              </a:rPr>
              <a:t> </a:t>
            </a:r>
            <a:endParaRPr lang="pt-B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800" dirty="0">
                <a:latin typeface="Times New Roman" panose="02020603050405020304" pitchFamily="18" charset="0"/>
                <a:ea typeface="Times New Roman" panose="02020603050405020304" pitchFamily="18" charset="0"/>
                <a:cs typeface="Times New Roman" panose="02020603050405020304" pitchFamily="18" charset="0"/>
              </a:rPr>
              <a:t>23. Ao apontar o que ainda precisa ser feito para atender os propósitos de atendimento online como </a:t>
            </a:r>
            <a:r>
              <a:rPr lang="pt-BR" sz="1800" i="1" dirty="0">
                <a:latin typeface="Times New Roman" panose="02020603050405020304" pitchFamily="18" charset="0"/>
                <a:ea typeface="Times New Roman" panose="02020603050405020304" pitchFamily="18" charset="0"/>
                <a:cs typeface="Times New Roman" panose="02020603050405020304" pitchFamily="18" charset="0"/>
              </a:rPr>
              <a:t>“</a:t>
            </a:r>
            <a:r>
              <a:rPr lang="pt-BR" sz="1800" i="1" dirty="0">
                <a:latin typeface="Times New Roman" panose="02020603050405020304" pitchFamily="18" charset="0"/>
                <a:ea typeface="Calibri" panose="020F0502020204030204" pitchFamily="34" charset="0"/>
                <a:cs typeface="Times New Roman" panose="02020603050405020304" pitchFamily="18" charset="0"/>
              </a:rPr>
              <a:t>oferta de treinamento adicional dos profissionais envolvidos, garantia de continuidade do atendimento ao paciente, de sigilo de seus dados e de acesso à internet”, o autor </a:t>
            </a:r>
            <a:r>
              <a:rPr lang="pt-BR" sz="1800" dirty="0">
                <a:latin typeface="Times New Roman" panose="02020603050405020304" pitchFamily="18" charset="0"/>
                <a:ea typeface="Times New Roman" panose="02020603050405020304" pitchFamily="18" charset="0"/>
                <a:cs typeface="Times New Roman" panose="02020603050405020304" pitchFamily="18" charset="0"/>
              </a:rPr>
              <a:t>    </a:t>
            </a:r>
            <a:endParaRPr lang="pt-B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800" dirty="0">
                <a:latin typeface="Times New Roman" panose="02020603050405020304" pitchFamily="18" charset="0"/>
                <a:ea typeface="Times New Roman" panose="02020603050405020304" pitchFamily="18" charset="0"/>
                <a:cs typeface="Times New Roman" panose="02020603050405020304" pitchFamily="18" charset="0"/>
              </a:rPr>
              <a:t> </a:t>
            </a:r>
            <a:endParaRPr lang="pt-B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800" dirty="0">
                <a:latin typeface="Times New Roman" panose="02020603050405020304" pitchFamily="18" charset="0"/>
                <a:ea typeface="Times New Roman" panose="02020603050405020304" pitchFamily="18" charset="0"/>
                <a:cs typeface="Times New Roman" panose="02020603050405020304" pitchFamily="18" charset="0"/>
              </a:rPr>
              <a:t>A) se posiciona contrário ao atendimento online pelos profissionais de qualquer área, alegando que não são preparados.   </a:t>
            </a:r>
            <a:endParaRPr lang="pt-B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800" dirty="0">
                <a:latin typeface="Times New Roman" panose="02020603050405020304" pitchFamily="18" charset="0"/>
                <a:ea typeface="Times New Roman" panose="02020603050405020304" pitchFamily="18" charset="0"/>
                <a:cs typeface="Times New Roman" panose="02020603050405020304" pitchFamily="18" charset="0"/>
              </a:rPr>
              <a:t>B) se coloca disposto a divulgar tudo que é certo ou errado no </a:t>
            </a:r>
            <a:r>
              <a:rPr lang="pt-BR" sz="1800" dirty="0" err="1">
                <a:latin typeface="Times New Roman" panose="02020603050405020304" pitchFamily="18" charset="0"/>
                <a:ea typeface="Times New Roman" panose="02020603050405020304" pitchFamily="18" charset="0"/>
                <a:cs typeface="Times New Roman" panose="02020603050405020304" pitchFamily="18" charset="0"/>
              </a:rPr>
              <a:t>telessaúde</a:t>
            </a:r>
            <a:r>
              <a:rPr lang="pt-BR" sz="1800" dirty="0">
                <a:latin typeface="Times New Roman" panose="02020603050405020304" pitchFamily="18" charset="0"/>
                <a:ea typeface="Times New Roman" panose="02020603050405020304" pitchFamily="18" charset="0"/>
                <a:cs typeface="Times New Roman" panose="02020603050405020304" pitchFamily="18" charset="0"/>
              </a:rPr>
              <a:t>, uma vez que o jornal precisa observar as mudanças. </a:t>
            </a:r>
            <a:endParaRPr lang="pt-B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800" dirty="0">
                <a:latin typeface="Times New Roman" panose="02020603050405020304" pitchFamily="18" charset="0"/>
                <a:ea typeface="Times New Roman" panose="02020603050405020304" pitchFamily="18" charset="0"/>
                <a:cs typeface="Times New Roman" panose="02020603050405020304" pitchFamily="18" charset="0"/>
              </a:rPr>
              <a:t>C) é a favor do trabalho remoto, menos aqueles direcionados aos profissionais da saúde, pois há necessidade do contato presencial.</a:t>
            </a:r>
            <a:endParaRPr lang="pt-B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800" dirty="0">
                <a:latin typeface="Times New Roman" panose="02020603050405020304" pitchFamily="18" charset="0"/>
                <a:ea typeface="Times New Roman" panose="02020603050405020304" pitchFamily="18" charset="0"/>
                <a:cs typeface="Times New Roman" panose="02020603050405020304" pitchFamily="18" charset="0"/>
              </a:rPr>
              <a:t>D) é a favor de qualquer tipo de trabalho com teleatendimento alegando que todos são iguais e podem melhorar no atendimento.</a:t>
            </a:r>
            <a:endParaRPr lang="pt-B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800" dirty="0">
                <a:latin typeface="Times New Roman" panose="02020603050405020304" pitchFamily="18" charset="0"/>
                <a:ea typeface="Times New Roman" panose="02020603050405020304" pitchFamily="18" charset="0"/>
                <a:cs typeface="Times New Roman" panose="02020603050405020304" pitchFamily="18" charset="0"/>
              </a:rPr>
              <a:t>E) é favorável à implantação permanente do </a:t>
            </a:r>
            <a:r>
              <a:rPr lang="pt-BR" sz="1800" dirty="0" err="1">
                <a:latin typeface="Times New Roman" panose="02020603050405020304" pitchFamily="18" charset="0"/>
                <a:ea typeface="Times New Roman" panose="02020603050405020304" pitchFamily="18" charset="0"/>
                <a:cs typeface="Times New Roman" panose="02020603050405020304" pitchFamily="18" charset="0"/>
              </a:rPr>
              <a:t>telessaúde</a:t>
            </a:r>
            <a:r>
              <a:rPr lang="pt-BR" sz="1800" dirty="0">
                <a:latin typeface="Times New Roman" panose="02020603050405020304" pitchFamily="18" charset="0"/>
                <a:ea typeface="Times New Roman" panose="02020603050405020304" pitchFamily="18" charset="0"/>
                <a:cs typeface="Times New Roman" panose="02020603050405020304" pitchFamily="18" charset="0"/>
              </a:rPr>
              <a:t>, desde que haja uma reformulação no processo que ainda considera com algumas falhas.</a:t>
            </a:r>
            <a:endParaRPr lang="pt-BR"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Retângulo 6">
            <a:extLst>
              <a:ext uri="{FF2B5EF4-FFF2-40B4-BE49-F238E27FC236}">
                <a16:creationId xmlns:a16="http://schemas.microsoft.com/office/drawing/2014/main" id="{9821466F-4C15-4CB8-B4C2-598B4B309A00}"/>
              </a:ext>
            </a:extLst>
          </p:cNvPr>
          <p:cNvSpPr/>
          <p:nvPr/>
        </p:nvSpPr>
        <p:spPr>
          <a:xfrm>
            <a:off x="1757082" y="2681648"/>
            <a:ext cx="9448800" cy="392159"/>
          </a:xfrm>
          <a:prstGeom prst="rect">
            <a:avLst/>
          </a:prstGeom>
        </p:spPr>
        <p:txBody>
          <a:bodyPr wrap="square">
            <a:spAutoFit/>
          </a:bodyPr>
          <a:lstStyle/>
          <a:p>
            <a:pPr algn="just">
              <a:lnSpc>
                <a:spcPct val="115000"/>
              </a:lnSpc>
            </a:pPr>
            <a:endParaRPr lang="pt-BR" sz="18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0" name="Retângulo 9">
            <a:extLst>
              <a:ext uri="{FF2B5EF4-FFF2-40B4-BE49-F238E27FC236}">
                <a16:creationId xmlns:a16="http://schemas.microsoft.com/office/drawing/2014/main" id="{855FC278-1FCC-479F-8234-23A05F9A40A3}"/>
              </a:ext>
            </a:extLst>
          </p:cNvPr>
          <p:cNvSpPr/>
          <p:nvPr/>
        </p:nvSpPr>
        <p:spPr>
          <a:xfrm>
            <a:off x="6279282" y="253715"/>
            <a:ext cx="5622484" cy="641971"/>
          </a:xfrm>
          <a:prstGeom prst="rect">
            <a:avLst/>
          </a:prstGeom>
        </p:spPr>
        <p:txBody>
          <a:bodyPr wrap="square">
            <a:spAutoFit/>
          </a:bodyPr>
          <a:lstStyle/>
          <a:p>
            <a:pPr marR="90170" algn="just" fontAlgn="base">
              <a:lnSpc>
                <a:spcPct val="115000"/>
              </a:lnSpc>
            </a:pPr>
            <a:endParaRPr lang="pt-BR" sz="1600" dirty="0">
              <a:latin typeface="Times New Roman" panose="02020603050405020304" pitchFamily="18" charset="0"/>
              <a:ea typeface="Times New Roman" panose="02020603050405020304" pitchFamily="18" charset="0"/>
              <a:cs typeface="Times New Roman" panose="02020603050405020304" pitchFamily="18" charset="0"/>
            </a:endParaRPr>
          </a:p>
          <a:p>
            <a:pPr marR="90170" algn="just" fontAlgn="base">
              <a:lnSpc>
                <a:spcPct val="115000"/>
              </a:lnSpc>
            </a:pP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6817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1300010"/>
            <a:ext cx="10273553" cy="369332"/>
          </a:xfrm>
          <a:prstGeom prst="rect">
            <a:avLst/>
          </a:prstGeom>
        </p:spPr>
        <p:txBody>
          <a:bodyPr wrap="square">
            <a:spAutoFit/>
          </a:bodyPr>
          <a:lstStyle/>
          <a:p>
            <a:pPr algn="just"/>
            <a:r>
              <a:rPr lang="pt-BR" sz="1800" dirty="0">
                <a:latin typeface="Times New Roman" panose="02020603050405020304" pitchFamily="18" charset="0"/>
                <a:cs typeface="Times New Roman" panose="02020603050405020304" pitchFamily="18" charset="0"/>
              </a:rPr>
              <a:t>	</a:t>
            </a:r>
            <a:endParaRPr lang="pt-BR" sz="1800" dirty="0">
              <a:effectLst/>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sp>
        <p:nvSpPr>
          <p:cNvPr id="7" name="Retângulo 6">
            <a:extLst>
              <a:ext uri="{FF2B5EF4-FFF2-40B4-BE49-F238E27FC236}">
                <a16:creationId xmlns:a16="http://schemas.microsoft.com/office/drawing/2014/main" id="{9821466F-4C15-4CB8-B4C2-598B4B309A00}"/>
              </a:ext>
            </a:extLst>
          </p:cNvPr>
          <p:cNvSpPr/>
          <p:nvPr/>
        </p:nvSpPr>
        <p:spPr>
          <a:xfrm>
            <a:off x="1757082" y="2703473"/>
            <a:ext cx="9448800" cy="392159"/>
          </a:xfrm>
          <a:prstGeom prst="rect">
            <a:avLst/>
          </a:prstGeom>
        </p:spPr>
        <p:txBody>
          <a:bodyPr wrap="square">
            <a:spAutoFit/>
          </a:bodyPr>
          <a:lstStyle/>
          <a:p>
            <a:pPr algn="just">
              <a:lnSpc>
                <a:spcPct val="115000"/>
              </a:lnSpc>
            </a:pPr>
            <a:endParaRPr lang="pt-BR" sz="18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3" name="CaixaDeTexto 12">
            <a:extLst>
              <a:ext uri="{FF2B5EF4-FFF2-40B4-BE49-F238E27FC236}">
                <a16:creationId xmlns:a16="http://schemas.microsoft.com/office/drawing/2014/main" id="{253ACB74-1395-4874-AB5E-C3693E99D880}"/>
              </a:ext>
            </a:extLst>
          </p:cNvPr>
          <p:cNvSpPr txBox="1"/>
          <p:nvPr/>
        </p:nvSpPr>
        <p:spPr>
          <a:xfrm>
            <a:off x="1439418" y="0"/>
            <a:ext cx="5885114" cy="1323439"/>
          </a:xfrm>
          <a:prstGeom prst="rect">
            <a:avLst/>
          </a:prstGeom>
          <a:noFill/>
        </p:spPr>
        <p:txBody>
          <a:bodyPr wrap="square" rtlCol="0">
            <a:spAutoFit/>
          </a:bodyPr>
          <a:lstStyle/>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p:txBody>
      </p:sp>
      <p:sp>
        <p:nvSpPr>
          <p:cNvPr id="16" name="Retângulo 15">
            <a:extLst>
              <a:ext uri="{FF2B5EF4-FFF2-40B4-BE49-F238E27FC236}">
                <a16:creationId xmlns:a16="http://schemas.microsoft.com/office/drawing/2014/main" id="{758A20EB-85EF-41C1-9A04-4F2FDFA1FFB9}"/>
              </a:ext>
            </a:extLst>
          </p:cNvPr>
          <p:cNvSpPr/>
          <p:nvPr/>
        </p:nvSpPr>
        <p:spPr>
          <a:xfrm>
            <a:off x="6939594" y="1715274"/>
            <a:ext cx="5082075" cy="482633"/>
          </a:xfrm>
          <a:prstGeom prst="rect">
            <a:avLst/>
          </a:prstGeom>
        </p:spPr>
        <p:txBody>
          <a:bodyPr wrap="square">
            <a:spAutoFit/>
          </a:bodyPr>
          <a:lstStyle/>
          <a:p>
            <a:pPr algn="just">
              <a:lnSpc>
                <a:spcPct val="115000"/>
              </a:lnSpc>
            </a:pPr>
            <a:r>
              <a:rPr lang="pt-BR" sz="2400" dirty="0">
                <a:latin typeface="Times New Roman" panose="02020603050405020304" pitchFamily="18" charset="0"/>
                <a:ea typeface="Calibri" panose="020F0502020204030204" pitchFamily="34" charset="0"/>
                <a:cs typeface="Times New Roman" panose="02020603050405020304" pitchFamily="18" charset="0"/>
              </a:rPr>
              <a:t>	</a:t>
            </a:r>
            <a:endParaRPr lang="pt-BR" sz="2400" dirty="0"/>
          </a:p>
        </p:txBody>
      </p:sp>
      <p:sp>
        <p:nvSpPr>
          <p:cNvPr id="8" name="CaixaDeTexto 7">
            <a:extLst>
              <a:ext uri="{FF2B5EF4-FFF2-40B4-BE49-F238E27FC236}">
                <a16:creationId xmlns:a16="http://schemas.microsoft.com/office/drawing/2014/main" id="{5252663D-1A0C-46BF-98C1-7CE9B7037AD5}"/>
              </a:ext>
            </a:extLst>
          </p:cNvPr>
          <p:cNvSpPr txBox="1"/>
          <p:nvPr/>
        </p:nvSpPr>
        <p:spPr>
          <a:xfrm>
            <a:off x="1508846" y="260528"/>
            <a:ext cx="10502153" cy="1809726"/>
          </a:xfrm>
          <a:prstGeom prst="rect">
            <a:avLst/>
          </a:prstGeom>
          <a:noFill/>
        </p:spPr>
        <p:txBody>
          <a:bodyPr wrap="square" rtlCol="0">
            <a:spAutoFit/>
          </a:bodyPr>
          <a:lstStyle/>
          <a:p>
            <a:pPr marL="342900" lvl="0" indent="-342900">
              <a:lnSpc>
                <a:spcPct val="115000"/>
              </a:lnSpc>
              <a:buFont typeface="Wingdings" panose="05000000000000000000" pitchFamily="2" charset="2"/>
              <a:buChar char=""/>
              <a:tabLst>
                <a:tab pos="180340" algn="l"/>
              </a:tabLst>
            </a:pPr>
            <a:r>
              <a:rPr lang="pt-BR" sz="2400" b="1" dirty="0">
                <a:latin typeface="Times New Roman" panose="02020603050405020304" pitchFamily="18" charset="0"/>
                <a:cs typeface="Times New Roman" panose="02020603050405020304" pitchFamily="18" charset="0"/>
              </a:rPr>
              <a:t>AULA 4 - </a:t>
            </a:r>
            <a:r>
              <a:rPr lang="pt-BR" sz="2400" b="1" dirty="0">
                <a:latin typeface="Times New Roman" panose="02020603050405020304" pitchFamily="18" charset="0"/>
                <a:ea typeface="Calibri" panose="020F0502020204030204" pitchFamily="34" charset="0"/>
                <a:cs typeface="Times New Roman" panose="02020603050405020304" pitchFamily="18" charset="0"/>
              </a:rPr>
              <a:t>TIPO DE NARRADOR E TIPO DE DISCURSO</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endParaRPr lang="pt-BR" sz="2400" b="1"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Leia o texto para responder às questões de </a:t>
            </a:r>
            <a:r>
              <a:rPr lang="pt-BR" sz="2000" b="1" dirty="0">
                <a:latin typeface="Times New Roman" panose="02020603050405020304" pitchFamily="18" charset="0"/>
                <a:cs typeface="Times New Roman" panose="02020603050405020304" pitchFamily="18" charset="0"/>
              </a:rPr>
              <a:t>24</a:t>
            </a:r>
            <a:r>
              <a:rPr lang="pt-BR" sz="2000" dirty="0">
                <a:latin typeface="Times New Roman" panose="02020603050405020304" pitchFamily="18" charset="0"/>
                <a:cs typeface="Times New Roman" panose="02020603050405020304" pitchFamily="18" charset="0"/>
              </a:rPr>
              <a:t> a </a:t>
            </a:r>
            <a:r>
              <a:rPr lang="pt-BR" sz="2000" b="1" dirty="0">
                <a:latin typeface="Times New Roman" panose="02020603050405020304" pitchFamily="18" charset="0"/>
                <a:cs typeface="Times New Roman" panose="02020603050405020304" pitchFamily="18" charset="0"/>
              </a:rPr>
              <a:t>26</a:t>
            </a:r>
            <a:r>
              <a:rPr lang="pt-BR" sz="2000" dirty="0">
                <a:latin typeface="Times New Roman" panose="02020603050405020304" pitchFamily="18" charset="0"/>
                <a:cs typeface="Times New Roman" panose="02020603050405020304" pitchFamily="18" charset="0"/>
              </a:rPr>
              <a:t>.</a:t>
            </a:r>
          </a:p>
          <a:p>
            <a:pPr algn="just"/>
            <a:endParaRPr lang="pt-BR" sz="2000" dirty="0">
              <a:latin typeface="Times New Roman" panose="02020603050405020304" pitchFamily="18" charset="0"/>
              <a:cs typeface="Times New Roman" panose="02020603050405020304" pitchFamily="18" charset="0"/>
            </a:endParaRPr>
          </a:p>
          <a:p>
            <a:pPr algn="just"/>
            <a:endParaRPr lang="pt-BR" sz="2000" dirty="0">
              <a:latin typeface="Times New Roman" panose="02020603050405020304" pitchFamily="18" charset="0"/>
              <a:cs typeface="Times New Roman" panose="02020603050405020304" pitchFamily="18" charset="0"/>
            </a:endParaRPr>
          </a:p>
        </p:txBody>
      </p:sp>
      <p:pic>
        <p:nvPicPr>
          <p:cNvPr id="4" name="Imagem 3">
            <a:extLst>
              <a:ext uri="{FF2B5EF4-FFF2-40B4-BE49-F238E27FC236}">
                <a16:creationId xmlns:a16="http://schemas.microsoft.com/office/drawing/2014/main" id="{16B51914-000F-4ED5-BB6C-F3613AE2B075}"/>
              </a:ext>
            </a:extLst>
          </p:cNvPr>
          <p:cNvPicPr>
            <a:picLocks noChangeAspect="1"/>
          </p:cNvPicPr>
          <p:nvPr/>
        </p:nvPicPr>
        <p:blipFill>
          <a:blip r:embed="rId4"/>
          <a:stretch>
            <a:fillRect/>
          </a:stretch>
        </p:blipFill>
        <p:spPr>
          <a:xfrm>
            <a:off x="1564340" y="2100084"/>
            <a:ext cx="3867739" cy="3847206"/>
          </a:xfrm>
          <a:prstGeom prst="rect">
            <a:avLst/>
          </a:prstGeom>
        </p:spPr>
      </p:pic>
      <p:sp>
        <p:nvSpPr>
          <p:cNvPr id="9" name="Retângulo 8">
            <a:extLst>
              <a:ext uri="{FF2B5EF4-FFF2-40B4-BE49-F238E27FC236}">
                <a16:creationId xmlns:a16="http://schemas.microsoft.com/office/drawing/2014/main" id="{FD769327-456B-42E5-BBA1-393427B154B4}"/>
              </a:ext>
            </a:extLst>
          </p:cNvPr>
          <p:cNvSpPr/>
          <p:nvPr/>
        </p:nvSpPr>
        <p:spPr>
          <a:xfrm>
            <a:off x="1508846" y="6228140"/>
            <a:ext cx="6280486" cy="369332"/>
          </a:xfrm>
          <a:prstGeom prst="rect">
            <a:avLst/>
          </a:prstGeom>
        </p:spPr>
        <p:txBody>
          <a:bodyPr wrap="square">
            <a:spAutoFit/>
          </a:bodyPr>
          <a:lstStyle/>
          <a:p>
            <a:r>
              <a:rPr lang="pt-BR" sz="900" dirty="0">
                <a:solidFill>
                  <a:schemeClr val="tx1"/>
                </a:solidFill>
                <a:latin typeface="Times New Roman" panose="02020603050405020304" pitchFamily="18" charset="0"/>
                <a:cs typeface="Times New Roman" panose="02020603050405020304" pitchFamily="18" charset="0"/>
              </a:rPr>
              <a:t>Disponível </a:t>
            </a:r>
            <a:r>
              <a:rPr lang="pt-BR" sz="900" dirty="0" err="1">
                <a:solidFill>
                  <a:schemeClr val="tx1"/>
                </a:solidFill>
                <a:latin typeface="Times New Roman" panose="02020603050405020304" pitchFamily="18" charset="0"/>
                <a:cs typeface="Times New Roman" panose="02020603050405020304" pitchFamily="18" charset="0"/>
              </a:rPr>
              <a:t>em:</a:t>
            </a:r>
            <a:r>
              <a:rPr lang="pt-BR" sz="900" dirty="0" err="1">
                <a:solidFill>
                  <a:schemeClr val="tx1"/>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a:t>
            </a:r>
            <a:r>
              <a:rPr lang="pt-BR" sz="900" dirty="0">
                <a:solidFill>
                  <a:schemeClr val="tx1"/>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://www.google.com/</a:t>
            </a:r>
            <a:r>
              <a:rPr lang="pt-BR" sz="900" dirty="0" err="1">
                <a:solidFill>
                  <a:schemeClr val="tx1"/>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search?q</a:t>
            </a:r>
            <a:r>
              <a:rPr lang="pt-BR" sz="900" dirty="0">
                <a:solidFill>
                  <a:schemeClr val="tx1"/>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=imagem%20de%20iracema%20%jose%20alencar&amp;rlz</a:t>
            </a:r>
            <a:r>
              <a:rPr lang="pt-BR" sz="900" dirty="0">
                <a:solidFill>
                  <a:schemeClr val="tx1"/>
                </a:solidFill>
                <a:latin typeface="Times New Roman" panose="02020603050405020304" pitchFamily="18" charset="0"/>
                <a:cs typeface="Times New Roman" panose="02020603050405020304" pitchFamily="18" charset="0"/>
              </a:rPr>
              <a:t>. </a:t>
            </a:r>
          </a:p>
          <a:p>
            <a:r>
              <a:rPr lang="pt-BR" sz="900" dirty="0">
                <a:solidFill>
                  <a:schemeClr val="tx1"/>
                </a:solidFill>
                <a:latin typeface="Times New Roman" panose="02020603050405020304" pitchFamily="18" charset="0"/>
                <a:cs typeface="Times New Roman" panose="02020603050405020304" pitchFamily="18" charset="0"/>
              </a:rPr>
              <a:t>Acesso em 03 de março de 2023.</a:t>
            </a:r>
          </a:p>
        </p:txBody>
      </p:sp>
      <p:sp>
        <p:nvSpPr>
          <p:cNvPr id="10" name="Retângulo 9">
            <a:extLst>
              <a:ext uri="{FF2B5EF4-FFF2-40B4-BE49-F238E27FC236}">
                <a16:creationId xmlns:a16="http://schemas.microsoft.com/office/drawing/2014/main" id="{15B33BA6-9D8E-421E-9250-CE3AAEB33C0F}"/>
              </a:ext>
            </a:extLst>
          </p:cNvPr>
          <p:cNvSpPr/>
          <p:nvPr/>
        </p:nvSpPr>
        <p:spPr>
          <a:xfrm>
            <a:off x="5624821" y="2578982"/>
            <a:ext cx="6280486" cy="2554545"/>
          </a:xfrm>
          <a:prstGeom prst="rect">
            <a:avLst/>
          </a:prstGeom>
        </p:spPr>
        <p:txBody>
          <a:bodyPr wrap="square">
            <a:spAutoFit/>
          </a:bodyPr>
          <a:lstStyle/>
          <a:p>
            <a:pPr algn="just"/>
            <a:r>
              <a:rPr lang="pt-BR" sz="2000" dirty="0">
                <a:latin typeface="Times New Roman" panose="02020603050405020304" pitchFamily="18" charset="0"/>
                <a:cs typeface="Times New Roman" panose="02020603050405020304" pitchFamily="18" charset="0"/>
              </a:rPr>
              <a:t>		</a:t>
            </a:r>
            <a:r>
              <a:rPr lang="pt-BR" sz="2000" b="1" dirty="0">
                <a:latin typeface="Times New Roman" panose="02020603050405020304" pitchFamily="18" charset="0"/>
                <a:cs typeface="Times New Roman" panose="02020603050405020304" pitchFamily="18" charset="0"/>
              </a:rPr>
              <a:t>Iracema José de Alencar</a:t>
            </a:r>
          </a:p>
          <a:p>
            <a:pPr algn="just"/>
            <a:r>
              <a:rPr lang="pt-BR" sz="2000" dirty="0">
                <a:latin typeface="Times New Roman" panose="02020603050405020304" pitchFamily="18" charset="0"/>
                <a:cs typeface="Times New Roman" panose="02020603050405020304" pitchFamily="18" charset="0"/>
              </a:rPr>
              <a:t>                                         Capítulo 2</a:t>
            </a:r>
          </a:p>
          <a:p>
            <a:pPr algn="just"/>
            <a:endParaRPr lang="pt-BR" sz="2000"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	Além, muito além daquela serra, que ainda azula no horizonte, nasceu Iracema. Iracema, a virgem dos lábios de mel, que tinha os cabelos mais negros que a asa da graúna e mais longos que seu talhe de palmeira.</a:t>
            </a:r>
          </a:p>
          <a:p>
            <a:pPr algn="just"/>
            <a:r>
              <a:rPr lang="pt-BR" sz="2000" dirty="0">
                <a:latin typeface="Times New Roman" panose="02020603050405020304" pitchFamily="18" charset="0"/>
                <a:cs typeface="Times New Roman" panose="02020603050405020304" pitchFamily="18" charset="0"/>
              </a:rPr>
              <a:t> [...] </a:t>
            </a:r>
          </a:p>
        </p:txBody>
      </p:sp>
    </p:spTree>
    <p:extLst>
      <p:ext uri="{BB962C8B-B14F-4D97-AF65-F5344CB8AC3E}">
        <p14:creationId xmlns:p14="http://schemas.microsoft.com/office/powerpoint/2010/main" val="1290086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1300010"/>
            <a:ext cx="10273553" cy="369332"/>
          </a:xfrm>
          <a:prstGeom prst="rect">
            <a:avLst/>
          </a:prstGeom>
        </p:spPr>
        <p:txBody>
          <a:bodyPr wrap="square">
            <a:spAutoFit/>
          </a:bodyPr>
          <a:lstStyle/>
          <a:p>
            <a:pPr algn="just"/>
            <a:r>
              <a:rPr lang="pt-BR" sz="1800" dirty="0">
                <a:latin typeface="Times New Roman" panose="02020603050405020304" pitchFamily="18" charset="0"/>
                <a:cs typeface="Times New Roman" panose="02020603050405020304" pitchFamily="18" charset="0"/>
              </a:rPr>
              <a:t>	</a:t>
            </a:r>
            <a:endParaRPr lang="pt-BR" sz="1800" dirty="0">
              <a:effectLst/>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sp>
        <p:nvSpPr>
          <p:cNvPr id="7" name="Retângulo 6">
            <a:extLst>
              <a:ext uri="{FF2B5EF4-FFF2-40B4-BE49-F238E27FC236}">
                <a16:creationId xmlns:a16="http://schemas.microsoft.com/office/drawing/2014/main" id="{9821466F-4C15-4CB8-B4C2-598B4B309A00}"/>
              </a:ext>
            </a:extLst>
          </p:cNvPr>
          <p:cNvSpPr/>
          <p:nvPr/>
        </p:nvSpPr>
        <p:spPr>
          <a:xfrm>
            <a:off x="1757082" y="2703473"/>
            <a:ext cx="9448800" cy="392159"/>
          </a:xfrm>
          <a:prstGeom prst="rect">
            <a:avLst/>
          </a:prstGeom>
        </p:spPr>
        <p:txBody>
          <a:bodyPr wrap="square">
            <a:spAutoFit/>
          </a:bodyPr>
          <a:lstStyle/>
          <a:p>
            <a:pPr algn="just">
              <a:lnSpc>
                <a:spcPct val="115000"/>
              </a:lnSpc>
            </a:pPr>
            <a:endParaRPr lang="pt-BR" sz="18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3" name="CaixaDeTexto 12">
            <a:extLst>
              <a:ext uri="{FF2B5EF4-FFF2-40B4-BE49-F238E27FC236}">
                <a16:creationId xmlns:a16="http://schemas.microsoft.com/office/drawing/2014/main" id="{253ACB74-1395-4874-AB5E-C3693E99D880}"/>
              </a:ext>
            </a:extLst>
          </p:cNvPr>
          <p:cNvSpPr txBox="1"/>
          <p:nvPr/>
        </p:nvSpPr>
        <p:spPr>
          <a:xfrm>
            <a:off x="1414091" y="-23429"/>
            <a:ext cx="5885114" cy="1323439"/>
          </a:xfrm>
          <a:prstGeom prst="rect">
            <a:avLst/>
          </a:prstGeom>
          <a:noFill/>
        </p:spPr>
        <p:txBody>
          <a:bodyPr wrap="square" rtlCol="0">
            <a:spAutoFit/>
          </a:bodyPr>
          <a:lstStyle/>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p:txBody>
      </p:sp>
      <p:sp>
        <p:nvSpPr>
          <p:cNvPr id="16" name="Retângulo 15">
            <a:extLst>
              <a:ext uri="{FF2B5EF4-FFF2-40B4-BE49-F238E27FC236}">
                <a16:creationId xmlns:a16="http://schemas.microsoft.com/office/drawing/2014/main" id="{758A20EB-85EF-41C1-9A04-4F2FDFA1FFB9}"/>
              </a:ext>
            </a:extLst>
          </p:cNvPr>
          <p:cNvSpPr/>
          <p:nvPr/>
        </p:nvSpPr>
        <p:spPr>
          <a:xfrm>
            <a:off x="6939594" y="1715274"/>
            <a:ext cx="5082075" cy="482633"/>
          </a:xfrm>
          <a:prstGeom prst="rect">
            <a:avLst/>
          </a:prstGeom>
        </p:spPr>
        <p:txBody>
          <a:bodyPr wrap="square">
            <a:spAutoFit/>
          </a:bodyPr>
          <a:lstStyle/>
          <a:p>
            <a:pPr algn="just">
              <a:lnSpc>
                <a:spcPct val="115000"/>
              </a:lnSpc>
            </a:pPr>
            <a:r>
              <a:rPr lang="pt-BR" sz="2400" dirty="0">
                <a:latin typeface="Times New Roman" panose="02020603050405020304" pitchFamily="18" charset="0"/>
                <a:ea typeface="Calibri" panose="020F0502020204030204" pitchFamily="34" charset="0"/>
                <a:cs typeface="Times New Roman" panose="02020603050405020304" pitchFamily="18" charset="0"/>
              </a:rPr>
              <a:t>	</a:t>
            </a:r>
            <a:endParaRPr lang="pt-BR" sz="2400" dirty="0"/>
          </a:p>
        </p:txBody>
      </p:sp>
      <p:sp>
        <p:nvSpPr>
          <p:cNvPr id="8" name="CaixaDeTexto 7">
            <a:extLst>
              <a:ext uri="{FF2B5EF4-FFF2-40B4-BE49-F238E27FC236}">
                <a16:creationId xmlns:a16="http://schemas.microsoft.com/office/drawing/2014/main" id="{5252663D-1A0C-46BF-98C1-7CE9B7037AD5}"/>
              </a:ext>
            </a:extLst>
          </p:cNvPr>
          <p:cNvSpPr txBox="1"/>
          <p:nvPr/>
        </p:nvSpPr>
        <p:spPr>
          <a:xfrm>
            <a:off x="1491065" y="321946"/>
            <a:ext cx="10502153" cy="707886"/>
          </a:xfrm>
          <a:prstGeom prst="rect">
            <a:avLst/>
          </a:prstGeom>
          <a:noFill/>
        </p:spPr>
        <p:txBody>
          <a:bodyPr wrap="square" rtlCol="0">
            <a:spAutoFit/>
          </a:bodyPr>
          <a:lstStyle/>
          <a:p>
            <a:pPr algn="just"/>
            <a:endParaRPr lang="pt-BR" sz="2000" dirty="0">
              <a:latin typeface="Times New Roman" panose="02020603050405020304" pitchFamily="18" charset="0"/>
              <a:cs typeface="Times New Roman" panose="02020603050405020304" pitchFamily="18" charset="0"/>
            </a:endParaRPr>
          </a:p>
          <a:p>
            <a:pPr algn="just"/>
            <a:endParaRPr lang="pt-BR" sz="2000" dirty="0">
              <a:latin typeface="Times New Roman" panose="02020603050405020304" pitchFamily="18" charset="0"/>
              <a:cs typeface="Times New Roman" panose="02020603050405020304" pitchFamily="18" charset="0"/>
            </a:endParaRPr>
          </a:p>
        </p:txBody>
      </p:sp>
      <p:sp>
        <p:nvSpPr>
          <p:cNvPr id="10" name="Retângulo 9">
            <a:extLst>
              <a:ext uri="{FF2B5EF4-FFF2-40B4-BE49-F238E27FC236}">
                <a16:creationId xmlns:a16="http://schemas.microsoft.com/office/drawing/2014/main" id="{15B33BA6-9D8E-421E-9250-CE3AAEB33C0F}"/>
              </a:ext>
            </a:extLst>
          </p:cNvPr>
          <p:cNvSpPr/>
          <p:nvPr/>
        </p:nvSpPr>
        <p:spPr>
          <a:xfrm>
            <a:off x="1501585" y="328101"/>
            <a:ext cx="10363201" cy="6471643"/>
          </a:xfrm>
          <a:prstGeom prst="rect">
            <a:avLst/>
          </a:prstGeom>
        </p:spPr>
        <p:txBody>
          <a:bodyPr wrap="square">
            <a:spAutoFit/>
          </a:bodyPr>
          <a:lstStyle/>
          <a:p>
            <a:pPr algn="just"/>
            <a:r>
              <a:rPr lang="pt-BR" sz="2000" dirty="0">
                <a:latin typeface="Times New Roman" panose="02020603050405020304" pitchFamily="18" charset="0"/>
                <a:cs typeface="Times New Roman" panose="02020603050405020304" pitchFamily="18" charset="0"/>
              </a:rPr>
              <a:t>	Mais rápida que a ema selvagem, a morena virgem corria o sertão e nas matas do Ipu, onde campeava sua guerreira tribo, da grande nação tabajara. O pé grácil e nu, mal roçando, alisava apenas a verde pelúcia que vestia a terra com as primeiras águas. Um dia, ao pino do Sol, ela repousava em um claro da floresta. </a:t>
            </a:r>
            <a:r>
              <a:rPr lang="pt-BR" sz="2000" dirty="0" err="1">
                <a:latin typeface="Times New Roman" panose="02020603050405020304" pitchFamily="18" charset="0"/>
                <a:cs typeface="Times New Roman" panose="02020603050405020304" pitchFamily="18" charset="0"/>
              </a:rPr>
              <a:t>Banhava-lhe</a:t>
            </a:r>
            <a:r>
              <a:rPr lang="pt-BR" sz="2000" dirty="0">
                <a:latin typeface="Times New Roman" panose="02020603050405020304" pitchFamily="18" charset="0"/>
                <a:cs typeface="Times New Roman" panose="02020603050405020304" pitchFamily="18" charset="0"/>
              </a:rPr>
              <a:t> o corpo, a sombra da oiticica, mais fresca do que o orvalho da noite. Os ramos da acácia silvestre esparziam flores sobre os úmidos cabelos. Escondidos na folhagem os pássaros ameigavam o canto. </a:t>
            </a:r>
          </a:p>
          <a:p>
            <a:pPr algn="just"/>
            <a:r>
              <a:rPr lang="pt-BR" sz="2000" dirty="0">
                <a:latin typeface="Times New Roman" panose="02020603050405020304" pitchFamily="18" charset="0"/>
                <a:cs typeface="Times New Roman" panose="02020603050405020304" pitchFamily="18" charset="0"/>
              </a:rPr>
              <a:t>[...] </a:t>
            </a:r>
          </a:p>
          <a:p>
            <a:pPr algn="just">
              <a:lnSpc>
                <a:spcPct val="115000"/>
              </a:lnSpc>
            </a:pPr>
            <a:r>
              <a:rPr lang="pt-BR" sz="2000" dirty="0">
                <a:latin typeface="Times New Roman" panose="02020603050405020304" pitchFamily="18" charset="0"/>
                <a:cs typeface="Times New Roman" panose="02020603050405020304" pitchFamily="18" charset="0"/>
              </a:rPr>
              <a:t>	</a:t>
            </a:r>
            <a:r>
              <a:rPr lang="pt-BR" sz="2000" dirty="0">
                <a:latin typeface="Times New Roman" panose="02020603050405020304" pitchFamily="18" charset="0"/>
                <a:ea typeface="Calibri" panose="020F0502020204030204" pitchFamily="34" charset="0"/>
                <a:cs typeface="Times New Roman" panose="02020603050405020304" pitchFamily="18" charset="0"/>
              </a:rPr>
              <a:t>Rumor suspeito quebra a doce harmonia da sesta. Ergue a virgem os olhos, que o sol não deslumbra; sua vista perturba-se. Diante dela e todo a contemplá-la, está um guerreiro estranho, se é guerreiro e não algum mau espírito da floresta. Tem nas faces o branco das areias que bordam o mar; nos olhos o azul triste das águas profundas. Ignotas armas e tecidos ignotos cobrem-lhe o corpo.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Foi rápido, como o olhar, o gesto de Iracema. A flecha embebida no arco partiu. Gotas de sangue borbulham na face do desconhecido.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De primeiro ímpeto, a mão lesta caiu sobre a cruz da espada; mas logo sorriu. O moço guerreiro aprendeu na religião de sua mãe, onde a mulher é símbolo de ternura e amor. Sofreu mais d’alma que da ferida.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O sentimento que ele pôs nos olhos e no rosto, não o sei. Porém a virgem lançou de si o arco e a </a:t>
            </a:r>
            <a:r>
              <a:rPr lang="pt-BR" sz="2000" dirty="0" err="1">
                <a:latin typeface="Times New Roman" panose="02020603050405020304" pitchFamily="18" charset="0"/>
                <a:ea typeface="Calibri" panose="020F0502020204030204" pitchFamily="34" charset="0"/>
                <a:cs typeface="Times New Roman" panose="02020603050405020304" pitchFamily="18" charset="0"/>
              </a:rPr>
              <a:t>uiraçaba</a:t>
            </a:r>
            <a:r>
              <a:rPr lang="pt-BR" sz="2000" dirty="0">
                <a:latin typeface="Times New Roman" panose="02020603050405020304" pitchFamily="18" charset="0"/>
                <a:ea typeface="Calibri" panose="020F0502020204030204" pitchFamily="34" charset="0"/>
                <a:cs typeface="Times New Roman" panose="02020603050405020304" pitchFamily="18" charset="0"/>
              </a:rPr>
              <a:t>, e correu para o guerreiro, sentida da mágoa que causara. </a:t>
            </a:r>
            <a:endParaRPr lang="pt-BR"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6598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1300010"/>
            <a:ext cx="10273553" cy="369332"/>
          </a:xfrm>
          <a:prstGeom prst="rect">
            <a:avLst/>
          </a:prstGeom>
        </p:spPr>
        <p:txBody>
          <a:bodyPr wrap="square">
            <a:spAutoFit/>
          </a:bodyPr>
          <a:lstStyle/>
          <a:p>
            <a:pPr algn="just"/>
            <a:r>
              <a:rPr lang="pt-BR" sz="1800" dirty="0">
                <a:latin typeface="Times New Roman" panose="02020603050405020304" pitchFamily="18" charset="0"/>
                <a:cs typeface="Times New Roman" panose="02020603050405020304" pitchFamily="18" charset="0"/>
              </a:rPr>
              <a:t>	</a:t>
            </a:r>
            <a:endParaRPr lang="pt-BR" sz="1800" dirty="0">
              <a:effectLst/>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sp>
        <p:nvSpPr>
          <p:cNvPr id="7" name="Retângulo 6">
            <a:extLst>
              <a:ext uri="{FF2B5EF4-FFF2-40B4-BE49-F238E27FC236}">
                <a16:creationId xmlns:a16="http://schemas.microsoft.com/office/drawing/2014/main" id="{9821466F-4C15-4CB8-B4C2-598B4B309A00}"/>
              </a:ext>
            </a:extLst>
          </p:cNvPr>
          <p:cNvSpPr/>
          <p:nvPr/>
        </p:nvSpPr>
        <p:spPr>
          <a:xfrm>
            <a:off x="1757082" y="2703473"/>
            <a:ext cx="9448800" cy="392159"/>
          </a:xfrm>
          <a:prstGeom prst="rect">
            <a:avLst/>
          </a:prstGeom>
        </p:spPr>
        <p:txBody>
          <a:bodyPr wrap="square">
            <a:spAutoFit/>
          </a:bodyPr>
          <a:lstStyle/>
          <a:p>
            <a:pPr algn="just">
              <a:lnSpc>
                <a:spcPct val="115000"/>
              </a:lnSpc>
            </a:pPr>
            <a:endParaRPr lang="pt-BR" sz="18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3" name="CaixaDeTexto 12">
            <a:extLst>
              <a:ext uri="{FF2B5EF4-FFF2-40B4-BE49-F238E27FC236}">
                <a16:creationId xmlns:a16="http://schemas.microsoft.com/office/drawing/2014/main" id="{253ACB74-1395-4874-AB5E-C3693E99D880}"/>
              </a:ext>
            </a:extLst>
          </p:cNvPr>
          <p:cNvSpPr txBox="1"/>
          <p:nvPr/>
        </p:nvSpPr>
        <p:spPr>
          <a:xfrm>
            <a:off x="1439418" y="0"/>
            <a:ext cx="5885114" cy="1323439"/>
          </a:xfrm>
          <a:prstGeom prst="rect">
            <a:avLst/>
          </a:prstGeom>
          <a:noFill/>
        </p:spPr>
        <p:txBody>
          <a:bodyPr wrap="square" rtlCol="0">
            <a:spAutoFit/>
          </a:bodyPr>
          <a:lstStyle/>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p:txBody>
      </p:sp>
      <p:sp>
        <p:nvSpPr>
          <p:cNvPr id="16" name="Retângulo 15">
            <a:extLst>
              <a:ext uri="{FF2B5EF4-FFF2-40B4-BE49-F238E27FC236}">
                <a16:creationId xmlns:a16="http://schemas.microsoft.com/office/drawing/2014/main" id="{758A20EB-85EF-41C1-9A04-4F2FDFA1FFB9}"/>
              </a:ext>
            </a:extLst>
          </p:cNvPr>
          <p:cNvSpPr/>
          <p:nvPr/>
        </p:nvSpPr>
        <p:spPr>
          <a:xfrm>
            <a:off x="6939594" y="1715274"/>
            <a:ext cx="5082075" cy="482633"/>
          </a:xfrm>
          <a:prstGeom prst="rect">
            <a:avLst/>
          </a:prstGeom>
        </p:spPr>
        <p:txBody>
          <a:bodyPr wrap="square">
            <a:spAutoFit/>
          </a:bodyPr>
          <a:lstStyle/>
          <a:p>
            <a:pPr algn="just">
              <a:lnSpc>
                <a:spcPct val="115000"/>
              </a:lnSpc>
            </a:pPr>
            <a:r>
              <a:rPr lang="pt-BR" sz="2400" dirty="0">
                <a:latin typeface="Times New Roman" panose="02020603050405020304" pitchFamily="18" charset="0"/>
                <a:ea typeface="Calibri" panose="020F0502020204030204" pitchFamily="34" charset="0"/>
                <a:cs typeface="Times New Roman" panose="02020603050405020304" pitchFamily="18" charset="0"/>
              </a:rPr>
              <a:t>	</a:t>
            </a:r>
            <a:endParaRPr lang="pt-BR" sz="2400" dirty="0"/>
          </a:p>
        </p:txBody>
      </p:sp>
      <p:sp>
        <p:nvSpPr>
          <p:cNvPr id="8" name="CaixaDeTexto 7">
            <a:extLst>
              <a:ext uri="{FF2B5EF4-FFF2-40B4-BE49-F238E27FC236}">
                <a16:creationId xmlns:a16="http://schemas.microsoft.com/office/drawing/2014/main" id="{5252663D-1A0C-46BF-98C1-7CE9B7037AD5}"/>
              </a:ext>
            </a:extLst>
          </p:cNvPr>
          <p:cNvSpPr txBox="1"/>
          <p:nvPr/>
        </p:nvSpPr>
        <p:spPr>
          <a:xfrm>
            <a:off x="1564340" y="709646"/>
            <a:ext cx="10238279" cy="5291962"/>
          </a:xfrm>
          <a:prstGeom prst="rect">
            <a:avLst/>
          </a:prstGeom>
          <a:noFill/>
        </p:spPr>
        <p:txBody>
          <a:bodyPr wrap="square" rtlCol="0">
            <a:spAutoFit/>
          </a:bodyPr>
          <a:lstStyle/>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A mão que rápida ferira, estancou mais rápido e compassiva o sangue que gotejava. Depois Iracema quebrou a flecha homicida: deu a haste ao desconhecido, guardando consigo a ponta farpada. </a:t>
            </a: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O guerreiro falou: </a:t>
            </a: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 Quebras comigo a flecha da paz? </a:t>
            </a: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 Quem te ensinou, guerreiro branco, a linguagem dos meus irmãos? Donde vieste a estas matas, que nunca viram outro guerreiro como tu? </a:t>
            </a: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 Venho de bem longe, filha das florestas. Venho das terras que teus irmãos já possuíram, e hoje têm os meus. </a:t>
            </a: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 Bem-vindo seja o estrangeiro aos campos dos tabajaras, senhores das aldeias, e à cabana de Araquém, pai de Iracema. </a:t>
            </a: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a:t>
            </a:r>
          </a:p>
          <a:p>
            <a:pPr algn="r">
              <a:lnSpc>
                <a:spcPct val="150000"/>
              </a:lnSpc>
            </a:pPr>
            <a:r>
              <a:rPr lang="pt-BR" sz="900" dirty="0">
                <a:latin typeface="Times New Roman" panose="02020603050405020304" pitchFamily="18" charset="0"/>
                <a:ea typeface="Calibri" panose="020F0502020204030204" pitchFamily="34" charset="0"/>
                <a:cs typeface="Times New Roman" panose="02020603050405020304" pitchFamily="18" charset="0"/>
              </a:rPr>
              <a:t> ALENCAR, José de. Iracema. São Paulo: Ciranda Cultural, [</a:t>
            </a:r>
            <a:r>
              <a:rPr lang="pt-BR" sz="900" dirty="0" err="1">
                <a:latin typeface="Times New Roman" panose="02020603050405020304" pitchFamily="18" charset="0"/>
                <a:ea typeface="Calibri" panose="020F0502020204030204" pitchFamily="34" charset="0"/>
                <a:cs typeface="Times New Roman" panose="02020603050405020304" pitchFamily="18" charset="0"/>
              </a:rPr>
              <a:t>s.d</a:t>
            </a:r>
            <a:r>
              <a:rPr lang="pt-BR" sz="900" dirty="0">
                <a:latin typeface="Times New Roman" panose="02020603050405020304" pitchFamily="18" charset="0"/>
                <a:ea typeface="Calibri" panose="020F0502020204030204" pitchFamily="34" charset="0"/>
                <a:cs typeface="Times New Roman" panose="02020603050405020304" pitchFamily="18" charset="0"/>
              </a:rPr>
              <a:t>], pp. 5- 7.</a:t>
            </a:r>
          </a:p>
          <a:p>
            <a:pPr algn="r">
              <a:lnSpc>
                <a:spcPct val="150000"/>
              </a:lnSpc>
            </a:pPr>
            <a:endParaRPr lang="pt-BR" sz="900" dirty="0">
              <a:latin typeface="Times New Roman" panose="02020603050405020304" pitchFamily="18" charset="0"/>
              <a:ea typeface="Calibri" panose="020F0502020204030204" pitchFamily="34" charset="0"/>
              <a:cs typeface="Times New Roman" panose="02020603050405020304" pitchFamily="18" charset="0"/>
            </a:endParaRPr>
          </a:p>
          <a:p>
            <a:pPr algn="r">
              <a:lnSpc>
                <a:spcPct val="150000"/>
              </a:lnSpc>
            </a:pPr>
            <a:endParaRPr lang="pt-BR" sz="9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Retângulo 9">
            <a:extLst>
              <a:ext uri="{FF2B5EF4-FFF2-40B4-BE49-F238E27FC236}">
                <a16:creationId xmlns:a16="http://schemas.microsoft.com/office/drawing/2014/main" id="{15B33BA6-9D8E-421E-9250-CE3AAEB33C0F}"/>
              </a:ext>
            </a:extLst>
          </p:cNvPr>
          <p:cNvSpPr/>
          <p:nvPr/>
        </p:nvSpPr>
        <p:spPr>
          <a:xfrm>
            <a:off x="1439418" y="85918"/>
            <a:ext cx="10363201" cy="400110"/>
          </a:xfrm>
          <a:prstGeom prst="rect">
            <a:avLst/>
          </a:prstGeom>
        </p:spPr>
        <p:txBody>
          <a:bodyPr wrap="square">
            <a:spAutoFit/>
          </a:bodyPr>
          <a:lstStyle/>
          <a:p>
            <a:pPr algn="just"/>
            <a:r>
              <a:rPr lang="pt-BR" sz="2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613891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494023B-F205-4A69-BCB0-15A7DDA655DD}"/>
              </a:ext>
            </a:extLst>
          </p:cNvPr>
          <p:cNvPicPr>
            <a:picLocks noChangeAspect="1"/>
          </p:cNvPicPr>
          <p:nvPr/>
        </p:nvPicPr>
        <p:blipFill>
          <a:blip r:embed="rId4"/>
          <a:stretch>
            <a:fillRect/>
          </a:stretch>
        </p:blipFill>
        <p:spPr>
          <a:xfrm>
            <a:off x="10479740" y="6255067"/>
            <a:ext cx="1541929" cy="560408"/>
          </a:xfrm>
          <a:prstGeom prst="rect">
            <a:avLst/>
          </a:prstGeom>
        </p:spPr>
      </p:pic>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1300010"/>
            <a:ext cx="10273553" cy="369332"/>
          </a:xfrm>
          <a:prstGeom prst="rect">
            <a:avLst/>
          </a:prstGeom>
        </p:spPr>
        <p:txBody>
          <a:bodyPr wrap="square">
            <a:spAutoFit/>
          </a:bodyPr>
          <a:lstStyle/>
          <a:p>
            <a:pPr algn="just"/>
            <a:r>
              <a:rPr lang="pt-BR" sz="1800" dirty="0">
                <a:latin typeface="Times New Roman" panose="02020603050405020304" pitchFamily="18" charset="0"/>
                <a:cs typeface="Times New Roman" panose="02020603050405020304" pitchFamily="18" charset="0"/>
              </a:rPr>
              <a:t>	</a:t>
            </a:r>
            <a:endParaRPr lang="pt-BR" sz="1800" dirty="0">
              <a:effectLst/>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sp>
        <p:nvSpPr>
          <p:cNvPr id="7" name="Retângulo 6">
            <a:extLst>
              <a:ext uri="{FF2B5EF4-FFF2-40B4-BE49-F238E27FC236}">
                <a16:creationId xmlns:a16="http://schemas.microsoft.com/office/drawing/2014/main" id="{9821466F-4C15-4CB8-B4C2-598B4B309A00}"/>
              </a:ext>
            </a:extLst>
          </p:cNvPr>
          <p:cNvSpPr/>
          <p:nvPr/>
        </p:nvSpPr>
        <p:spPr>
          <a:xfrm>
            <a:off x="1757082" y="2703473"/>
            <a:ext cx="9448800" cy="392159"/>
          </a:xfrm>
          <a:prstGeom prst="rect">
            <a:avLst/>
          </a:prstGeom>
        </p:spPr>
        <p:txBody>
          <a:bodyPr wrap="square">
            <a:spAutoFit/>
          </a:bodyPr>
          <a:lstStyle/>
          <a:p>
            <a:pPr algn="just">
              <a:lnSpc>
                <a:spcPct val="115000"/>
              </a:lnSpc>
            </a:pPr>
            <a:endParaRPr lang="pt-BR" sz="18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3" name="CaixaDeTexto 12">
            <a:extLst>
              <a:ext uri="{FF2B5EF4-FFF2-40B4-BE49-F238E27FC236}">
                <a16:creationId xmlns:a16="http://schemas.microsoft.com/office/drawing/2014/main" id="{253ACB74-1395-4874-AB5E-C3693E99D880}"/>
              </a:ext>
            </a:extLst>
          </p:cNvPr>
          <p:cNvSpPr txBox="1"/>
          <p:nvPr/>
        </p:nvSpPr>
        <p:spPr>
          <a:xfrm>
            <a:off x="1439418" y="0"/>
            <a:ext cx="5885114" cy="1323439"/>
          </a:xfrm>
          <a:prstGeom prst="rect">
            <a:avLst/>
          </a:prstGeom>
          <a:noFill/>
        </p:spPr>
        <p:txBody>
          <a:bodyPr wrap="square" rtlCol="0">
            <a:spAutoFit/>
          </a:bodyPr>
          <a:lstStyle/>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a:p>
            <a:endParaRPr lang="pt-BR" sz="2000" dirty="0">
              <a:latin typeface="Times New Roman" panose="02020603050405020304" pitchFamily="18" charset="0"/>
              <a:cs typeface="Times New Roman" panose="02020603050405020304" pitchFamily="18" charset="0"/>
            </a:endParaRPr>
          </a:p>
        </p:txBody>
      </p:sp>
      <p:sp>
        <p:nvSpPr>
          <p:cNvPr id="16" name="Retângulo 15">
            <a:extLst>
              <a:ext uri="{FF2B5EF4-FFF2-40B4-BE49-F238E27FC236}">
                <a16:creationId xmlns:a16="http://schemas.microsoft.com/office/drawing/2014/main" id="{758A20EB-85EF-41C1-9A04-4F2FDFA1FFB9}"/>
              </a:ext>
            </a:extLst>
          </p:cNvPr>
          <p:cNvSpPr/>
          <p:nvPr/>
        </p:nvSpPr>
        <p:spPr>
          <a:xfrm>
            <a:off x="6939594" y="1715274"/>
            <a:ext cx="5082075" cy="482633"/>
          </a:xfrm>
          <a:prstGeom prst="rect">
            <a:avLst/>
          </a:prstGeom>
        </p:spPr>
        <p:txBody>
          <a:bodyPr wrap="square">
            <a:spAutoFit/>
          </a:bodyPr>
          <a:lstStyle/>
          <a:p>
            <a:pPr algn="just">
              <a:lnSpc>
                <a:spcPct val="115000"/>
              </a:lnSpc>
            </a:pPr>
            <a:r>
              <a:rPr lang="pt-BR" sz="2400" dirty="0">
                <a:latin typeface="Times New Roman" panose="02020603050405020304" pitchFamily="18" charset="0"/>
                <a:ea typeface="Calibri" panose="020F0502020204030204" pitchFamily="34" charset="0"/>
                <a:cs typeface="Times New Roman" panose="02020603050405020304" pitchFamily="18" charset="0"/>
              </a:rPr>
              <a:t>	</a:t>
            </a:r>
            <a:endParaRPr lang="pt-BR" sz="2400" dirty="0"/>
          </a:p>
        </p:txBody>
      </p:sp>
      <p:sp>
        <p:nvSpPr>
          <p:cNvPr id="8" name="CaixaDeTexto 7">
            <a:extLst>
              <a:ext uri="{FF2B5EF4-FFF2-40B4-BE49-F238E27FC236}">
                <a16:creationId xmlns:a16="http://schemas.microsoft.com/office/drawing/2014/main" id="{5252663D-1A0C-46BF-98C1-7CE9B7037AD5}"/>
              </a:ext>
            </a:extLst>
          </p:cNvPr>
          <p:cNvSpPr txBox="1"/>
          <p:nvPr/>
        </p:nvSpPr>
        <p:spPr>
          <a:xfrm>
            <a:off x="1450039" y="342158"/>
            <a:ext cx="10502153" cy="5434629"/>
          </a:xfrm>
          <a:prstGeom prst="rect">
            <a:avLst/>
          </a:prstGeom>
          <a:noFill/>
        </p:spPr>
        <p:txBody>
          <a:bodyPr wrap="square" rtlCol="0">
            <a:spAutoFit/>
          </a:bodyPr>
          <a:lstStyle/>
          <a:p>
            <a:pPr lvl="0" algn="just">
              <a:lnSpc>
                <a:spcPct val="150000"/>
              </a:lnSpc>
            </a:pPr>
            <a:r>
              <a:rPr lang="pt-BR" sz="1800" b="1" dirty="0">
                <a:latin typeface="Times New Roman" panose="02020603050405020304" pitchFamily="18" charset="0"/>
                <a:ea typeface="Calibri" panose="020F0502020204030204" pitchFamily="34" charset="0"/>
                <a:cs typeface="Times New Roman" panose="02020603050405020304" pitchFamily="18" charset="0"/>
              </a:rPr>
              <a:t>24</a:t>
            </a:r>
            <a:r>
              <a:rPr lang="pt-BR" sz="1800" dirty="0">
                <a:latin typeface="Times New Roman" panose="02020603050405020304" pitchFamily="18" charset="0"/>
                <a:ea typeface="Calibri" panose="020F0502020204030204" pitchFamily="34" charset="0"/>
                <a:cs typeface="Times New Roman" panose="02020603050405020304" pitchFamily="18" charset="0"/>
              </a:rPr>
              <a:t>. No fragmento do texto, qual é o tipo de narrador predominante?</a:t>
            </a:r>
          </a:p>
          <a:p>
            <a:pPr algn="just">
              <a:lnSpc>
                <a:spcPct val="115000"/>
              </a:lnSpc>
            </a:pPr>
            <a:endParaRPr lang="pt-BR" sz="2000" b="1"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pt-BR" sz="2000" b="1" dirty="0">
                <a:latin typeface="Times New Roman" panose="02020603050405020304" pitchFamily="18" charset="0"/>
                <a:ea typeface="Calibri" panose="020F0502020204030204" pitchFamily="34" charset="0"/>
                <a:cs typeface="Times New Roman" panose="02020603050405020304" pitchFamily="18" charset="0"/>
              </a:rPr>
              <a:t>25. </a:t>
            </a:r>
            <a:r>
              <a:rPr lang="pt-BR" sz="2000" dirty="0">
                <a:latin typeface="Times New Roman" panose="02020603050405020304" pitchFamily="18" charset="0"/>
                <a:ea typeface="Calibri" panose="020F0502020204030204" pitchFamily="34" charset="0"/>
                <a:cs typeface="Times New Roman" panose="02020603050405020304" pitchFamily="18" charset="0"/>
              </a:rPr>
              <a:t>No trecho:</a:t>
            </a:r>
          </a:p>
          <a:p>
            <a:pPr algn="just">
              <a:lnSpc>
                <a:spcPct val="115000"/>
              </a:lnSpc>
            </a:pPr>
            <a:endParaRPr lang="pt-BR" sz="20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“O guerreiro falou: </a:t>
            </a: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Quebras comigo a flecha da paz? </a:t>
            </a: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Quem te ensinou, guerreiro branco, a linguagem dos meus irmãos? Donde vieste a estas matas, que nunca viram outro guerreiro como tu? </a:t>
            </a: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Venho de bem longe, filha das florestas. Venho das terras que teus irmãos já possuíram, e hoje têm os meus. </a:t>
            </a: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Bem-vindo seja o estrangeiro aos campos dos tabajaras, senhores das aldeias, e à cabana de Araquém, pai de Iracema.”</a:t>
            </a:r>
          </a:p>
          <a:p>
            <a:pPr algn="just">
              <a:lnSpc>
                <a:spcPct val="115000"/>
              </a:lnSpc>
            </a:pPr>
            <a:endParaRPr lang="pt-BR" sz="20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Predomina qual tipo de discurso? Justifique:</a:t>
            </a:r>
          </a:p>
          <a:p>
            <a:pPr algn="just">
              <a:lnSpc>
                <a:spcPct val="115000"/>
              </a:lnSpc>
            </a:pPr>
            <a:endParaRPr lang="pt-BR" sz="20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Retângulo 9">
            <a:extLst>
              <a:ext uri="{FF2B5EF4-FFF2-40B4-BE49-F238E27FC236}">
                <a16:creationId xmlns:a16="http://schemas.microsoft.com/office/drawing/2014/main" id="{15B33BA6-9D8E-421E-9250-CE3AAEB33C0F}"/>
              </a:ext>
            </a:extLst>
          </p:cNvPr>
          <p:cNvSpPr/>
          <p:nvPr/>
        </p:nvSpPr>
        <p:spPr>
          <a:xfrm>
            <a:off x="1439418" y="85918"/>
            <a:ext cx="10363201" cy="400110"/>
          </a:xfrm>
          <a:prstGeom prst="rect">
            <a:avLst/>
          </a:prstGeom>
        </p:spPr>
        <p:txBody>
          <a:bodyPr wrap="square">
            <a:spAutoFit/>
          </a:bodyPr>
          <a:lstStyle/>
          <a:p>
            <a:pPr algn="just"/>
            <a:r>
              <a:rPr lang="pt-BR" sz="2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555925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9FD184CB-CC1F-4B36-B550-96BE9FFB7618}"/>
              </a:ext>
            </a:extLst>
          </p:cNvPr>
          <p:cNvSpPr/>
          <p:nvPr/>
        </p:nvSpPr>
        <p:spPr>
          <a:xfrm>
            <a:off x="1317811" y="253715"/>
            <a:ext cx="10766613" cy="615553"/>
          </a:xfrm>
          <a:prstGeom prst="rect">
            <a:avLst/>
          </a:prstGeom>
        </p:spPr>
        <p:txBody>
          <a:bodyPr wrap="square">
            <a:spAutoFit/>
          </a:bodyPr>
          <a:lstStyle/>
          <a:p>
            <a:pPr algn="just"/>
            <a:endParaRPr lang="pt-BR" sz="2000"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08F90AD-F716-4E81-BB87-40B467DB255F}"/>
              </a:ext>
            </a:extLst>
          </p:cNvPr>
          <p:cNvSpPr/>
          <p:nvPr/>
        </p:nvSpPr>
        <p:spPr>
          <a:xfrm>
            <a:off x="1564340" y="1300010"/>
            <a:ext cx="10273553" cy="369332"/>
          </a:xfrm>
          <a:prstGeom prst="rect">
            <a:avLst/>
          </a:prstGeom>
        </p:spPr>
        <p:txBody>
          <a:bodyPr wrap="square">
            <a:spAutoFit/>
          </a:bodyPr>
          <a:lstStyle/>
          <a:p>
            <a:pPr algn="just"/>
            <a:r>
              <a:rPr lang="pt-BR" sz="1800" dirty="0">
                <a:latin typeface="Times New Roman" panose="02020603050405020304" pitchFamily="18" charset="0"/>
                <a:cs typeface="Times New Roman" panose="02020603050405020304" pitchFamily="18" charset="0"/>
              </a:rPr>
              <a:t>	</a:t>
            </a:r>
            <a:endParaRPr lang="pt-BR" sz="1800" dirty="0">
              <a:effectLst/>
            </a:endParaRPr>
          </a:p>
        </p:txBody>
      </p:sp>
      <p:sp>
        <p:nvSpPr>
          <p:cNvPr id="6" name="CaixaDeTexto 5">
            <a:extLst>
              <a:ext uri="{FF2B5EF4-FFF2-40B4-BE49-F238E27FC236}">
                <a16:creationId xmlns:a16="http://schemas.microsoft.com/office/drawing/2014/main" id="{3A5C721E-449E-43E0-92C9-83C665E2CED7}"/>
              </a:ext>
            </a:extLst>
          </p:cNvPr>
          <p:cNvSpPr txBox="1"/>
          <p:nvPr/>
        </p:nvSpPr>
        <p:spPr>
          <a:xfrm>
            <a:off x="7028330" y="143435"/>
            <a:ext cx="5011270" cy="369332"/>
          </a:xfrm>
          <a:prstGeom prst="rect">
            <a:avLst/>
          </a:prstGeom>
          <a:noFill/>
        </p:spPr>
        <p:txBody>
          <a:bodyPr wrap="square" rtlCol="0">
            <a:spAutoFit/>
          </a:bodyPr>
          <a:lstStyle/>
          <a:p>
            <a:pPr indent="540385" algn="just"/>
            <a:r>
              <a:rPr lang="pt-BR" sz="1800" dirty="0">
                <a:latin typeface="Times New Roman" panose="02020603050405020304" pitchFamily="18" charset="0"/>
                <a:ea typeface="Calibri" panose="020F0502020204030204" pitchFamily="34" charset="0"/>
              </a:rPr>
              <a:t>.</a:t>
            </a:r>
            <a:endParaRPr lang="pt-BR" sz="1800" dirty="0"/>
          </a:p>
        </p:txBody>
      </p:sp>
      <p:sp>
        <p:nvSpPr>
          <p:cNvPr id="7" name="Retângulo 6">
            <a:extLst>
              <a:ext uri="{FF2B5EF4-FFF2-40B4-BE49-F238E27FC236}">
                <a16:creationId xmlns:a16="http://schemas.microsoft.com/office/drawing/2014/main" id="{9821466F-4C15-4CB8-B4C2-598B4B309A00}"/>
              </a:ext>
            </a:extLst>
          </p:cNvPr>
          <p:cNvSpPr/>
          <p:nvPr/>
        </p:nvSpPr>
        <p:spPr>
          <a:xfrm>
            <a:off x="1757082" y="2703473"/>
            <a:ext cx="9448800" cy="392159"/>
          </a:xfrm>
          <a:prstGeom prst="rect">
            <a:avLst/>
          </a:prstGeom>
        </p:spPr>
        <p:txBody>
          <a:bodyPr wrap="square">
            <a:spAutoFit/>
          </a:bodyPr>
          <a:lstStyle/>
          <a:p>
            <a:pPr algn="just">
              <a:lnSpc>
                <a:spcPct val="115000"/>
              </a:lnSpc>
            </a:pPr>
            <a:endParaRPr lang="pt-BR" sz="18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6" name="Retângulo 15">
            <a:extLst>
              <a:ext uri="{FF2B5EF4-FFF2-40B4-BE49-F238E27FC236}">
                <a16:creationId xmlns:a16="http://schemas.microsoft.com/office/drawing/2014/main" id="{758A20EB-85EF-41C1-9A04-4F2FDFA1FFB9}"/>
              </a:ext>
            </a:extLst>
          </p:cNvPr>
          <p:cNvSpPr/>
          <p:nvPr/>
        </p:nvSpPr>
        <p:spPr>
          <a:xfrm>
            <a:off x="6939594" y="1715274"/>
            <a:ext cx="5082075" cy="482633"/>
          </a:xfrm>
          <a:prstGeom prst="rect">
            <a:avLst/>
          </a:prstGeom>
        </p:spPr>
        <p:txBody>
          <a:bodyPr wrap="square">
            <a:spAutoFit/>
          </a:bodyPr>
          <a:lstStyle/>
          <a:p>
            <a:pPr algn="just">
              <a:lnSpc>
                <a:spcPct val="115000"/>
              </a:lnSpc>
            </a:pPr>
            <a:r>
              <a:rPr lang="pt-BR" sz="2400" dirty="0">
                <a:latin typeface="Times New Roman" panose="02020603050405020304" pitchFamily="18" charset="0"/>
                <a:ea typeface="Calibri" panose="020F0502020204030204" pitchFamily="34" charset="0"/>
                <a:cs typeface="Times New Roman" panose="02020603050405020304" pitchFamily="18" charset="0"/>
              </a:rPr>
              <a:t>	</a:t>
            </a:r>
            <a:endParaRPr lang="pt-BR" sz="2400" dirty="0"/>
          </a:p>
        </p:txBody>
      </p:sp>
      <p:sp>
        <p:nvSpPr>
          <p:cNvPr id="4" name="Retângulo 3">
            <a:extLst>
              <a:ext uri="{FF2B5EF4-FFF2-40B4-BE49-F238E27FC236}">
                <a16:creationId xmlns:a16="http://schemas.microsoft.com/office/drawing/2014/main" id="{ADA17589-13E4-46F2-9526-869412A3BA58}"/>
              </a:ext>
            </a:extLst>
          </p:cNvPr>
          <p:cNvSpPr/>
          <p:nvPr/>
        </p:nvSpPr>
        <p:spPr>
          <a:xfrm>
            <a:off x="1564339" y="444101"/>
            <a:ext cx="10046815" cy="3609321"/>
          </a:xfrm>
          <a:prstGeom prst="rect">
            <a:avLst/>
          </a:prstGeom>
        </p:spPr>
        <p:txBody>
          <a:bodyPr wrap="square">
            <a:spAutoFit/>
          </a:bodyPr>
          <a:lstStyle/>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26. No trecho: “Rumor suspeito quebra a doce harmonia da sesta. Ergue a virgem os olhos, que o sol não deslumbra; sua vista perturba-se. Diante </a:t>
            </a:r>
            <a:r>
              <a:rPr lang="pt-BR" sz="2000" b="1" u="sng" dirty="0">
                <a:latin typeface="Times New Roman" panose="02020603050405020304" pitchFamily="18" charset="0"/>
                <a:ea typeface="Calibri" panose="020F0502020204030204" pitchFamily="34" charset="0"/>
                <a:cs typeface="Times New Roman" panose="02020603050405020304" pitchFamily="18" charset="0"/>
              </a:rPr>
              <a:t>dela</a:t>
            </a:r>
            <a:r>
              <a:rPr lang="pt-BR" sz="2000" dirty="0">
                <a:latin typeface="Times New Roman" panose="02020603050405020304" pitchFamily="18" charset="0"/>
                <a:ea typeface="Calibri" panose="020F0502020204030204" pitchFamily="34" charset="0"/>
                <a:cs typeface="Times New Roman" panose="02020603050405020304" pitchFamily="18" charset="0"/>
              </a:rPr>
              <a:t> e todo a contemplá-</a:t>
            </a:r>
            <a:r>
              <a:rPr lang="pt-BR" sz="2000" b="1" dirty="0">
                <a:latin typeface="Times New Roman" panose="02020603050405020304" pitchFamily="18" charset="0"/>
                <a:ea typeface="Calibri" panose="020F0502020204030204" pitchFamily="34" charset="0"/>
                <a:cs typeface="Times New Roman" panose="02020603050405020304" pitchFamily="18" charset="0"/>
              </a:rPr>
              <a:t>la</a:t>
            </a:r>
            <a:r>
              <a:rPr lang="pt-BR" sz="2000" dirty="0">
                <a:latin typeface="Times New Roman" panose="02020603050405020304" pitchFamily="18" charset="0"/>
                <a:ea typeface="Calibri" panose="020F0502020204030204" pitchFamily="34" charset="0"/>
                <a:cs typeface="Times New Roman" panose="02020603050405020304" pitchFamily="18" charset="0"/>
              </a:rPr>
              <a:t>, está um guerreiro estranho, se é guerreiro e não algum mau espírito da floresta.” Os termos destacados retomam a/as</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228600" indent="-228600" algn="just">
              <a:lnSpc>
                <a:spcPct val="115000"/>
              </a:lnSpc>
              <a:buAutoNum type="alphaUcParenR"/>
            </a:pPr>
            <a:r>
              <a:rPr lang="pt-BR" sz="2000" dirty="0">
                <a:latin typeface="Times New Roman" panose="02020603050405020304" pitchFamily="18" charset="0"/>
                <a:ea typeface="Calibri" panose="020F0502020204030204" pitchFamily="34" charset="0"/>
                <a:cs typeface="Times New Roman" panose="02020603050405020304" pitchFamily="18" charset="0"/>
              </a:rPr>
              <a:t>virgem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B) folhagem</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C) sombra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D) terra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Times New Roman" panose="02020603050405020304" pitchFamily="18" charset="0"/>
                <a:ea typeface="Calibri" panose="020F0502020204030204" pitchFamily="34" charset="0"/>
                <a:cs typeface="Times New Roman" panose="02020603050405020304" pitchFamily="18" charset="0"/>
              </a:rPr>
              <a:t>E) nação</a:t>
            </a:r>
            <a:endParaRPr lang="pt-BR"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0778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6"/>
        <p:cNvGrpSpPr/>
        <p:nvPr/>
      </p:nvGrpSpPr>
      <p:grpSpPr>
        <a:xfrm>
          <a:off x="0" y="0"/>
          <a:ext cx="0" cy="0"/>
          <a:chOff x="0" y="0"/>
          <a:chExt cx="0" cy="0"/>
        </a:xfrm>
      </p:grpSpPr>
      <p:sp>
        <p:nvSpPr>
          <p:cNvPr id="947" name="Google Shape;947;gbdec1f8478_1_0"/>
          <p:cNvSpPr txBox="1"/>
          <p:nvPr/>
        </p:nvSpPr>
        <p:spPr>
          <a:xfrm>
            <a:off x="2151529" y="4077325"/>
            <a:ext cx="7844117" cy="1123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pt-BR" sz="3200" b="1" dirty="0">
                <a:solidFill>
                  <a:schemeClr val="lt1"/>
                </a:solidFill>
                <a:latin typeface="+mj-lt"/>
                <a:ea typeface="Montserrat"/>
                <a:cs typeface="Montserrat"/>
                <a:sym typeface="Montserrat"/>
              </a:rPr>
              <a:t>Núcleo de Recursos Didáticos- NUREDI</a:t>
            </a:r>
          </a:p>
          <a:p>
            <a:pPr marL="0" marR="0" lvl="0" indent="0" algn="ctr" rtl="0">
              <a:spcBef>
                <a:spcPts val="0"/>
              </a:spcBef>
              <a:spcAft>
                <a:spcPts val="0"/>
              </a:spcAft>
              <a:buNone/>
            </a:pPr>
            <a:r>
              <a:rPr lang="pt-BR" sz="3200" b="1" dirty="0">
                <a:solidFill>
                  <a:schemeClr val="lt1"/>
                </a:solidFill>
                <a:latin typeface="+mj-lt"/>
                <a:ea typeface="Montserrat"/>
                <a:cs typeface="Montserrat"/>
                <a:sym typeface="Montserrat"/>
              </a:rPr>
              <a:t>Contato: (62) 3243 6756</a:t>
            </a:r>
          </a:p>
          <a:p>
            <a:pPr marL="0" marR="0" lvl="0" indent="0" algn="ctr" rtl="0">
              <a:spcBef>
                <a:spcPts val="0"/>
              </a:spcBef>
              <a:spcAft>
                <a:spcPts val="0"/>
              </a:spcAft>
              <a:buNone/>
            </a:pPr>
            <a:r>
              <a:rPr lang="pt-BR" sz="3200" b="1" dirty="0">
                <a:solidFill>
                  <a:schemeClr val="lt1"/>
                </a:solidFill>
                <a:latin typeface="+mj-lt"/>
                <a:ea typeface="Montserrat"/>
                <a:cs typeface="Montserrat"/>
                <a:sym typeface="Montserrat"/>
              </a:rPr>
              <a:t>nuredi@seduc.go.gov.br</a:t>
            </a:r>
            <a:endParaRPr sz="3200" b="1" dirty="0">
              <a:latin typeface="+mj-lt"/>
              <a:ea typeface="Montserrat"/>
              <a:cs typeface="Montserrat"/>
              <a:sym typeface="Montserrat"/>
            </a:endParaRPr>
          </a:p>
        </p:txBody>
      </p:sp>
      <p:pic>
        <p:nvPicPr>
          <p:cNvPr id="4" name="Imagem 3">
            <a:extLst>
              <a:ext uri="{FF2B5EF4-FFF2-40B4-BE49-F238E27FC236}">
                <a16:creationId xmlns:a16="http://schemas.microsoft.com/office/drawing/2014/main" id="{E45C3AEE-3C73-42F1-908A-3DCCD062773A}"/>
              </a:ext>
            </a:extLst>
          </p:cNvPr>
          <p:cNvPicPr>
            <a:picLocks noChangeAspect="1"/>
          </p:cNvPicPr>
          <p:nvPr/>
        </p:nvPicPr>
        <p:blipFill>
          <a:blip r:embed="rId4"/>
          <a:stretch>
            <a:fillRect/>
          </a:stretch>
        </p:blipFill>
        <p:spPr>
          <a:xfrm>
            <a:off x="2173941" y="796473"/>
            <a:ext cx="7844117" cy="172080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theme/theme1.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709</TotalTime>
  <Words>2101</Words>
  <Application>Microsoft Office PowerPoint</Application>
  <PresentationFormat>Widescreen</PresentationFormat>
  <Paragraphs>232</Paragraphs>
  <Slides>22</Slides>
  <Notes>22</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22</vt:i4>
      </vt:variant>
    </vt:vector>
  </HeadingPairs>
  <TitlesOfParts>
    <vt:vector size="27" baseType="lpstr">
      <vt:lpstr>Arial</vt:lpstr>
      <vt:lpstr>Times New Roman</vt:lpstr>
      <vt:lpstr>Wingdings</vt:lpstr>
      <vt:lpstr>Calibri</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Alessandra Oliveira de Almeida</dc:creator>
  <cp:lastModifiedBy>Alessandra Oliveira de Almeida</cp:lastModifiedBy>
  <cp:revision>74</cp:revision>
  <dcterms:created xsi:type="dcterms:W3CDTF">2023-01-25T14:32:05Z</dcterms:created>
  <dcterms:modified xsi:type="dcterms:W3CDTF">2023-04-12T15:50:56Z</dcterms:modified>
</cp:coreProperties>
</file>