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comments/comment1.xml" ContentType="application/vnd.openxmlformats-officedocument.presentationml.comments+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8">
  <p:sldMasterIdLst>
    <p:sldMasterId id="2147483648" r:id="rId4"/>
  </p:sldMasterIdLst>
  <p:notesMasterIdLst>
    <p:notesMasterId r:id="rId66"/>
  </p:notesMasterIdLst>
  <p:sldIdLst>
    <p:sldId id="256" r:id="rId5"/>
    <p:sldId id="341" r:id="rId6"/>
    <p:sldId id="346" r:id="rId7"/>
    <p:sldId id="305" r:id="rId8"/>
    <p:sldId id="347" r:id="rId9"/>
    <p:sldId id="278" r:id="rId10"/>
    <p:sldId id="279" r:id="rId11"/>
    <p:sldId id="348" r:id="rId12"/>
    <p:sldId id="300" r:id="rId13"/>
    <p:sldId id="308" r:id="rId14"/>
    <p:sldId id="312" r:id="rId15"/>
    <p:sldId id="349" r:id="rId16"/>
    <p:sldId id="311" r:id="rId17"/>
    <p:sldId id="310" r:id="rId18"/>
    <p:sldId id="309" r:id="rId19"/>
    <p:sldId id="315" r:id="rId20"/>
    <p:sldId id="350" r:id="rId21"/>
    <p:sldId id="307" r:id="rId22"/>
    <p:sldId id="314" r:id="rId23"/>
    <p:sldId id="313" r:id="rId24"/>
    <p:sldId id="364" r:id="rId25"/>
    <p:sldId id="351" r:id="rId26"/>
    <p:sldId id="318" r:id="rId27"/>
    <p:sldId id="352" r:id="rId28"/>
    <p:sldId id="317" r:id="rId29"/>
    <p:sldId id="353" r:id="rId30"/>
    <p:sldId id="316" r:id="rId31"/>
    <p:sldId id="301" r:id="rId32"/>
    <p:sldId id="322" r:id="rId33"/>
    <p:sldId id="321" r:id="rId34"/>
    <p:sldId id="319" r:id="rId35"/>
    <p:sldId id="345" r:id="rId36"/>
    <p:sldId id="323" r:id="rId37"/>
    <p:sldId id="354" r:id="rId38"/>
    <p:sldId id="327" r:id="rId39"/>
    <p:sldId id="355" r:id="rId40"/>
    <p:sldId id="326" r:id="rId41"/>
    <p:sldId id="325" r:id="rId42"/>
    <p:sldId id="365" r:id="rId43"/>
    <p:sldId id="324" r:id="rId44"/>
    <p:sldId id="356" r:id="rId45"/>
    <p:sldId id="328" r:id="rId46"/>
    <p:sldId id="329" r:id="rId47"/>
    <p:sldId id="299" r:id="rId48"/>
    <p:sldId id="357" r:id="rId49"/>
    <p:sldId id="332" r:id="rId50"/>
    <p:sldId id="331" r:id="rId51"/>
    <p:sldId id="330" r:id="rId52"/>
    <p:sldId id="359" r:id="rId53"/>
    <p:sldId id="360" r:id="rId54"/>
    <p:sldId id="298" r:id="rId55"/>
    <p:sldId id="361" r:id="rId56"/>
    <p:sldId id="335" r:id="rId57"/>
    <p:sldId id="362" r:id="rId58"/>
    <p:sldId id="337" r:id="rId59"/>
    <p:sldId id="296" r:id="rId60"/>
    <p:sldId id="304" r:id="rId61"/>
    <p:sldId id="363" r:id="rId62"/>
    <p:sldId id="340" r:id="rId63"/>
    <p:sldId id="339" r:id="rId64"/>
    <p:sldId id="343" r:id="rId6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ndramoliveirabio@gmail.com" initials="s" lastIdx="1" clrIdx="0">
    <p:extLst>
      <p:ext uri="{19B8F6BF-5375-455C-9EA6-DF929625EA0E}">
        <p15:presenceInfo xmlns:p15="http://schemas.microsoft.com/office/powerpoint/2012/main" userId="2fc03ab0b472c24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425" autoAdjust="0"/>
  </p:normalViewPr>
  <p:slideViewPr>
    <p:cSldViewPr snapToGrid="0">
      <p:cViewPr varScale="1">
        <p:scale>
          <a:sx n="106" d="100"/>
          <a:sy n="106" d="100"/>
        </p:scale>
        <p:origin x="75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3-05-29T16:51:07.567" idx="1">
    <p:pos x="10" y="10"/>
    <p:text/>
    <p:extLst>
      <p:ext uri="{C676402C-5697-4E1C-873F-D02D1690AC5C}">
        <p15:threadingInfo xmlns:p15="http://schemas.microsoft.com/office/powerpoint/2012/main" timeZoneBias="1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4" name="Google Shape;14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086841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97374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28586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174015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889207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6303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599934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915431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538754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891459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371591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683066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644064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577665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092791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898021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160760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163203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811259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574711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784201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839970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33542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691102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360430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886777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368962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613143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435416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384047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399187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024229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75858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893000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126267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49266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716519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05945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651503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8511388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958388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661317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221624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4898982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487094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328325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5488535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8806327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0476756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2059834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4457085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1066185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9084495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051394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019614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9749176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2317942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7570836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984084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659899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lide de Título" type="title">
  <p:cSld name="TITLE">
    <p:spTree>
      <p:nvGrpSpPr>
        <p:cNvPr id="1" name="Shape 11"/>
        <p:cNvGrpSpPr/>
        <p:nvPr/>
      </p:nvGrpSpPr>
      <p:grpSpPr>
        <a:xfrm>
          <a:off x="0" y="0"/>
          <a:ext cx="0" cy="0"/>
          <a:chOff x="0" y="0"/>
          <a:chExt cx="0" cy="0"/>
        </a:xfrm>
      </p:grpSpPr>
      <p:sp>
        <p:nvSpPr>
          <p:cNvPr id="12" name="Google Shape;12;p1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abeçalho da Seção" type="secHead">
  <p:cSld name="SECTION_HEADER">
    <p:spTree>
      <p:nvGrpSpPr>
        <p:cNvPr id="1" name="Shape 23"/>
        <p:cNvGrpSpPr/>
        <p:nvPr/>
      </p:nvGrpSpPr>
      <p:grpSpPr>
        <a:xfrm>
          <a:off x="0" y="0"/>
          <a:ext cx="0" cy="0"/>
          <a:chOff x="0" y="0"/>
          <a:chExt cx="0" cy="0"/>
        </a:xfrm>
      </p:grpSpPr>
      <p:sp>
        <p:nvSpPr>
          <p:cNvPr id="24" name="Google Shape;24;p1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7" name="Imagem 6">
            <a:extLst>
              <a:ext uri="{FF2B5EF4-FFF2-40B4-BE49-F238E27FC236}">
                <a16:creationId xmlns:a16="http://schemas.microsoft.com/office/drawing/2014/main" id="{74F147E4-F520-41AF-BE2A-468B507CF21A}"/>
              </a:ext>
            </a:extLst>
          </p:cNvPr>
          <p:cNvPicPr>
            <a:picLocks noChangeAspect="1"/>
          </p:cNvPicPr>
          <p:nvPr userDrawn="1"/>
        </p:nvPicPr>
        <p:blipFill>
          <a:blip r:embed="rId2"/>
          <a:stretch>
            <a:fillRect/>
          </a:stretch>
        </p:blipFill>
        <p:spPr>
          <a:xfrm>
            <a:off x="10063501" y="6069767"/>
            <a:ext cx="1809410" cy="532503"/>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uas Partes de Conteúdo" type="twoObj">
  <p:cSld name="TWO_OBJECTS">
    <p:spTree>
      <p:nvGrpSpPr>
        <p:cNvPr id="1" name="Shape 29"/>
        <p:cNvGrpSpPr/>
        <p:nvPr/>
      </p:nvGrpSpPr>
      <p:grpSpPr>
        <a:xfrm>
          <a:off x="0" y="0"/>
          <a:ext cx="0" cy="0"/>
          <a:chOff x="0" y="0"/>
          <a:chExt cx="0" cy="0"/>
        </a:xfrm>
      </p:grpSpPr>
      <p:sp>
        <p:nvSpPr>
          <p:cNvPr id="30" name="Google Shape;30;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ação" type="twoTxTwoObj">
  <p:cSld name="TWO_OBJECTS_WITH_TEXT">
    <p:spTree>
      <p:nvGrpSpPr>
        <p:cNvPr id="1" name="Shape 36"/>
        <p:cNvGrpSpPr/>
        <p:nvPr/>
      </p:nvGrpSpPr>
      <p:grpSpPr>
        <a:xfrm>
          <a:off x="0" y="0"/>
          <a:ext cx="0" cy="0"/>
          <a:chOff x="0" y="0"/>
          <a:chExt cx="0" cy="0"/>
        </a:xfrm>
      </p:grpSpPr>
      <p:sp>
        <p:nvSpPr>
          <p:cNvPr id="37" name="Google Shape;37;p1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omente Título" type="titleOnly">
  <p:cSld name="TITLE_ONLY">
    <p:spTree>
      <p:nvGrpSpPr>
        <p:cNvPr id="1" name="Shape 45"/>
        <p:cNvGrpSpPr/>
        <p:nvPr/>
      </p:nvGrpSpPr>
      <p:grpSpPr>
        <a:xfrm>
          <a:off x="0" y="0"/>
          <a:ext cx="0" cy="0"/>
          <a:chOff x="0" y="0"/>
          <a:chExt cx="0" cy="0"/>
        </a:xfrm>
      </p:grpSpPr>
      <p:sp>
        <p:nvSpPr>
          <p:cNvPr id="46" name="Google Shape;46;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Em Branco" type="blank">
  <p:cSld name="BLANK">
    <p:spTree>
      <p:nvGrpSpPr>
        <p:cNvPr id="1" name="Shape 50"/>
        <p:cNvGrpSpPr/>
        <p:nvPr/>
      </p:nvGrpSpPr>
      <p:grpSpPr>
        <a:xfrm>
          <a:off x="0" y="0"/>
          <a:ext cx="0" cy="0"/>
          <a:chOff x="0" y="0"/>
          <a:chExt cx="0" cy="0"/>
        </a:xfrm>
      </p:grpSpPr>
      <p:sp>
        <p:nvSpPr>
          <p:cNvPr id="51" name="Google Shape;51;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údo com Legenda" type="objTx">
  <p:cSld name="OBJECT_WITH_CAPTION_TEXT">
    <p:spTree>
      <p:nvGrpSpPr>
        <p:cNvPr id="1" name="Shape 54"/>
        <p:cNvGrpSpPr/>
        <p:nvPr/>
      </p:nvGrpSpPr>
      <p:grpSpPr>
        <a:xfrm>
          <a:off x="0" y="0"/>
          <a:ext cx="0" cy="0"/>
          <a:chOff x="0" y="0"/>
          <a:chExt cx="0" cy="0"/>
        </a:xfrm>
      </p:grpSpPr>
      <p:sp>
        <p:nvSpPr>
          <p:cNvPr id="55" name="Google Shape;55;p1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magem com Legenda" type="picTx">
  <p:cSld name="PICTURE_WITH_CAPTION_TEXT">
    <p:spTree>
      <p:nvGrpSpPr>
        <p:cNvPr id="1" name="Shape 61"/>
        <p:cNvGrpSpPr/>
        <p:nvPr/>
      </p:nvGrpSpPr>
      <p:grpSpPr>
        <a:xfrm>
          <a:off x="0" y="0"/>
          <a:ext cx="0" cy="0"/>
          <a:chOff x="0" y="0"/>
          <a:chExt cx="0" cy="0"/>
        </a:xfrm>
      </p:grpSpPr>
      <p:sp>
        <p:nvSpPr>
          <p:cNvPr id="62" name="Google Shape;62;p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9"/>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 name="Google Shape;64;p1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ítulo e Texto Vertical" type="vertTx">
  <p:cSld name="VERTICAL_TEXT">
    <p:spTree>
      <p:nvGrpSpPr>
        <p:cNvPr id="1" name="Shape 68"/>
        <p:cNvGrpSpPr/>
        <p:nvPr/>
      </p:nvGrpSpPr>
      <p:grpSpPr>
        <a:xfrm>
          <a:off x="0" y="0"/>
          <a:ext cx="0" cy="0"/>
          <a:chOff x="0" y="0"/>
          <a:chExt cx="0" cy="0"/>
        </a:xfrm>
      </p:grpSpPr>
      <p:sp>
        <p:nvSpPr>
          <p:cNvPr id="69" name="Google Shape;69;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exto e Título Vertical" type="vertTitleAndTx">
  <p:cSld name="VERTICAL_TITLE_AND_VERTICAL_TEXT">
    <p:spTree>
      <p:nvGrpSpPr>
        <p:cNvPr id="1" name="Shape 74"/>
        <p:cNvGrpSpPr/>
        <p:nvPr/>
      </p:nvGrpSpPr>
      <p:grpSpPr>
        <a:xfrm>
          <a:off x="0" y="0"/>
          <a:ext cx="0" cy="0"/>
          <a:chOff x="0" y="0"/>
          <a:chExt cx="0" cy="0"/>
        </a:xfrm>
      </p:grpSpPr>
      <p:sp>
        <p:nvSpPr>
          <p:cNvPr id="75" name="Google Shape;75;p2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s://brasilescola.uol.com.br/redacao/artigo-opiniao.ht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s://www.poraoliterario.com/2020/11/resenha-o-pequeno-principe.html"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s://lucasleu.wordpress.com/2016/05/06/opiniao-o-pequeno-principe/"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s://querobolsa.com.br/enem/redacao/tipos-de-argumentos"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s://brasilescola.uol.com.br/redacao/operadores-argumentativos.ht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s://www.unesc.net/portal/blog/ver/53/38139"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9.emf"/></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10.jpe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s://www.portugues.com.br/redacao/generostextuais.html"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12.pn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13.emf"/></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s://mundoeducacao.uol.com.br/redacao/charge.htm"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hyperlink" Target="http://e-conhecimento.br.com/tpl/images/2700/5859/txeuf.jpg" TargetMode="External"/><Relationship Id="rId4" Type="http://schemas.openxmlformats.org/officeDocument/2006/relationships/image" Target="../media/image14.png"/></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8.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s://www.otempo.com.br/interessa/adolescente-que-fica-o-tempo-todo-no-celular-e-mais-infeliz-1.1565672"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9.xml"/><Relationship Id="rId1" Type="http://schemas.openxmlformats.org/officeDocument/2006/relationships/slideLayout" Target="../slideLayouts/slideLayout1.xml"/><Relationship Id="rId5" Type="http://schemas.openxmlformats.org/officeDocument/2006/relationships/hyperlink" Target="https://www.todamateria.com.br/linguagem-verbal-e-nao-verbal/" TargetMode="External"/><Relationship Id="rId4" Type="http://schemas.openxmlformats.org/officeDocument/2006/relationships/image" Target="../media/image1.png"/></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hyperlink" Target="https://documentos.mpsc.mp.br/portal/manager/resourcesDB.aspx?path=3316" TargetMode="External"/><Relationship Id="rId5" Type="http://schemas.openxmlformats.org/officeDocument/2006/relationships/image" Target="../media/image15.png"/><Relationship Id="rId4" Type="http://schemas.openxmlformats.org/officeDocument/2006/relationships/hyperlink" Target="https://www.figuradelinguagem.com/gramatica/denotacao-e-conotacao/"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6.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s://www.letras.mus.br/gilberto-gil/ser-diferente-normal/"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hyperlink" Target="https://mundoeducacao.uol.com.br/gramatica/personificacao-prosopopeia.htm" TargetMode="External"/><Relationship Id="rId5" Type="http://schemas.openxmlformats.org/officeDocument/2006/relationships/hyperlink" Target="https://mundoeducacao.uol.com.br/gramatica/catacrese.htm" TargetMode="External"/><Relationship Id="rId4" Type="http://schemas.openxmlformats.org/officeDocument/2006/relationships/hyperlink" Target="https://mundoeducacao.uol.com.br/gramatica/sintaxe.htm"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hyperlink" Target="https://mundoeducacao.uol.com.br/gramatica/hiperbole.htm" TargetMode="External"/><Relationship Id="rId4" Type="http://schemas.openxmlformats.org/officeDocument/2006/relationships/hyperlink" Target="https://mundoeducacao.uol.com.br/gramatica/metonimia.htm"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0.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s://mundoeducacao.uol.com.br/gramatica/figura-de-linguagem.htm"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2.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3.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s://mundoeducacao.uol.com.br/gramatica/resenha.htm"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7.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8.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16.jpeg"/><Relationship Id="rId4" Type="http://schemas.openxmlformats.org/officeDocument/2006/relationships/hyperlink" Target="https://3.bp.blogspot.com/-hYAti2-HHfo/W7Q2Q3EcfYI/AAAAAAAAYqk/1mYOM20x5IwxWhwmiLyeuXMsBRTD8wIpQCLcBGAs/s1600/O%2BMENINO%2BMALUQUINHO.jpg"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9.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0.xml"/><Relationship Id="rId1" Type="http://schemas.openxmlformats.org/officeDocument/2006/relationships/slideLayout" Target="../slideLayouts/slideLayout1.xml"/><Relationship Id="rId6" Type="http://schemas.openxmlformats.org/officeDocument/2006/relationships/comments" Target="../comments/comment1.xml"/><Relationship Id="rId5" Type="http://schemas.openxmlformats.org/officeDocument/2006/relationships/image" Target="../media/image1.png"/><Relationship Id="rId4" Type="http://schemas.openxmlformats.org/officeDocument/2006/relationships/hyperlink" Target="https://cantinhoparaleitura.blogspot.com/2018/10/resenha-do-livro-o-menino-maluquinho.html"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1.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5"/>
        <p:cNvGrpSpPr/>
        <p:nvPr/>
      </p:nvGrpSpPr>
      <p:grpSpPr>
        <a:xfrm>
          <a:off x="0" y="0"/>
          <a:ext cx="0" cy="0"/>
          <a:chOff x="0" y="0"/>
          <a:chExt cx="0" cy="0"/>
        </a:xfrm>
      </p:grpSpPr>
      <p:sp>
        <p:nvSpPr>
          <p:cNvPr id="11" name="CaixaDeTexto 10">
            <a:extLst>
              <a:ext uri="{FF2B5EF4-FFF2-40B4-BE49-F238E27FC236}">
                <a16:creationId xmlns:a16="http://schemas.microsoft.com/office/drawing/2014/main" id="{A18E5E05-D1E0-4E32-8B99-7953BB83727A}"/>
              </a:ext>
            </a:extLst>
          </p:cNvPr>
          <p:cNvSpPr txBox="1"/>
          <p:nvPr/>
        </p:nvSpPr>
        <p:spPr>
          <a:xfrm>
            <a:off x="7779907" y="257920"/>
            <a:ext cx="4186518" cy="769441"/>
          </a:xfrm>
          <a:prstGeom prst="rect">
            <a:avLst/>
          </a:prstGeom>
          <a:noFill/>
        </p:spPr>
        <p:txBody>
          <a:bodyPr wrap="square" rtlCol="0">
            <a:spAutoFit/>
          </a:bodyPr>
          <a:lstStyle/>
          <a:p>
            <a:pPr algn="r"/>
            <a:endParaRPr lang="pt-BR" sz="4400" b="1" dirty="0">
              <a:solidFill>
                <a:schemeClr val="accent5">
                  <a:lumMod val="50000"/>
                </a:schemeClr>
              </a:solidFill>
              <a:latin typeface="Bahnschrift SemiBold" panose="020B0502040204020203" pitchFamily="34" charset="0"/>
              <a:cs typeface="Times New Roman" panose="02020603050405020304" pitchFamily="18" charset="0"/>
            </a:endParaRPr>
          </a:p>
        </p:txBody>
      </p:sp>
      <p:pic>
        <p:nvPicPr>
          <p:cNvPr id="2" name="Imagem 1">
            <a:extLst>
              <a:ext uri="{FF2B5EF4-FFF2-40B4-BE49-F238E27FC236}">
                <a16:creationId xmlns:a16="http://schemas.microsoft.com/office/drawing/2014/main" id="{0D0E1644-E08F-4DF7-80B2-B63A388B9A87}"/>
              </a:ext>
            </a:extLst>
          </p:cNvPr>
          <p:cNvPicPr>
            <a:picLocks noChangeAspect="1"/>
          </p:cNvPicPr>
          <p:nvPr/>
        </p:nvPicPr>
        <p:blipFill>
          <a:blip r:embed="rId4"/>
          <a:stretch>
            <a:fillRect/>
          </a:stretch>
        </p:blipFill>
        <p:spPr>
          <a:xfrm>
            <a:off x="7088863" y="1694966"/>
            <a:ext cx="4394850" cy="1088309"/>
          </a:xfrm>
          <a:prstGeom prst="rect">
            <a:avLst/>
          </a:prstGeom>
        </p:spPr>
      </p:pic>
      <p:pic>
        <p:nvPicPr>
          <p:cNvPr id="4" name="Imagem 3">
            <a:extLst>
              <a:ext uri="{FF2B5EF4-FFF2-40B4-BE49-F238E27FC236}">
                <a16:creationId xmlns:a16="http://schemas.microsoft.com/office/drawing/2014/main" id="{792AC328-C9EB-4FEE-B135-02B0D0213067}"/>
              </a:ext>
            </a:extLst>
          </p:cNvPr>
          <p:cNvPicPr>
            <a:picLocks noChangeAspect="1"/>
          </p:cNvPicPr>
          <p:nvPr/>
        </p:nvPicPr>
        <p:blipFill>
          <a:blip r:embed="rId5"/>
          <a:stretch>
            <a:fillRect/>
          </a:stretch>
        </p:blipFill>
        <p:spPr>
          <a:xfrm>
            <a:off x="-228041" y="0"/>
            <a:ext cx="6393451"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4" name="Retângulo 3">
            <a:extLst>
              <a:ext uri="{FF2B5EF4-FFF2-40B4-BE49-F238E27FC236}">
                <a16:creationId xmlns:a16="http://schemas.microsoft.com/office/drawing/2014/main" id="{D29A953B-FEF0-4C77-80C4-CF6EB873FF1E}"/>
              </a:ext>
            </a:extLst>
          </p:cNvPr>
          <p:cNvSpPr/>
          <p:nvPr/>
        </p:nvSpPr>
        <p:spPr>
          <a:xfrm>
            <a:off x="1452281" y="255731"/>
            <a:ext cx="10287138" cy="307777"/>
          </a:xfrm>
          <a:prstGeom prst="rect">
            <a:avLst/>
          </a:prstGeom>
        </p:spPr>
        <p:txBody>
          <a:bodyPr wrap="square">
            <a:spAutoFit/>
          </a:bodyPr>
          <a:lstStyle/>
          <a:p>
            <a:r>
              <a:rPr lang="pt-BR" b="1" dirty="0"/>
              <a:t> </a:t>
            </a:r>
            <a:endParaRPr lang="pt-BR" dirty="0"/>
          </a:p>
        </p:txBody>
      </p:sp>
      <p:sp>
        <p:nvSpPr>
          <p:cNvPr id="5" name="Retângulo 4">
            <a:extLst>
              <a:ext uri="{FF2B5EF4-FFF2-40B4-BE49-F238E27FC236}">
                <a16:creationId xmlns:a16="http://schemas.microsoft.com/office/drawing/2014/main" id="{8520AA9D-9765-43D7-BC15-6D96C35F3669}"/>
              </a:ext>
            </a:extLst>
          </p:cNvPr>
          <p:cNvSpPr/>
          <p:nvPr/>
        </p:nvSpPr>
        <p:spPr>
          <a:xfrm>
            <a:off x="1452280" y="294923"/>
            <a:ext cx="9196323" cy="1814279"/>
          </a:xfrm>
          <a:prstGeom prst="rect">
            <a:avLst/>
          </a:prstGeom>
        </p:spPr>
        <p:txBody>
          <a:bodyPr wrap="square">
            <a:spAutoFit/>
          </a:bodyPr>
          <a:lstStyle/>
          <a:p>
            <a:r>
              <a:rPr lang="pt-BR" sz="2400" b="1" dirty="0"/>
              <a:t>Semana 1 </a:t>
            </a:r>
            <a:endParaRPr lang="pt-BR" sz="2400" dirty="0"/>
          </a:p>
          <a:p>
            <a:r>
              <a:rPr lang="pt-BR" sz="2400" b="1" dirty="0"/>
              <a:t>Temática - Gêneros argumentativos. Tema. Tese.  Tipos de argumento.</a:t>
            </a:r>
            <a:endParaRPr lang="pt-BR" sz="2400" dirty="0"/>
          </a:p>
          <a:p>
            <a:pPr marL="228600" indent="-228600" algn="just">
              <a:lnSpc>
                <a:spcPct val="107000"/>
              </a:lnSpc>
              <a:buAutoNum type="arabicPeriod"/>
            </a:pPr>
            <a:endParaRPr lang="pt-BR" sz="2400" dirty="0">
              <a:latin typeface="Arial Narrow" panose="020B0606020202030204" pitchFamily="34" charset="0"/>
              <a:ea typeface="Calibri" panose="020F0502020204030204" pitchFamily="34" charset="0"/>
              <a:cs typeface="Calibri" panose="020F0502020204030204" pitchFamily="34" charset="0"/>
            </a:endParaRPr>
          </a:p>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Retângulo 10">
            <a:extLst>
              <a:ext uri="{FF2B5EF4-FFF2-40B4-BE49-F238E27FC236}">
                <a16:creationId xmlns:a16="http://schemas.microsoft.com/office/drawing/2014/main" id="{1DAE0EF2-9BDF-4413-9B25-C2202277A43F}"/>
              </a:ext>
            </a:extLst>
          </p:cNvPr>
          <p:cNvSpPr/>
          <p:nvPr/>
        </p:nvSpPr>
        <p:spPr>
          <a:xfrm>
            <a:off x="1237129" y="2300967"/>
            <a:ext cx="10558743" cy="670120"/>
          </a:xfrm>
          <a:prstGeom prst="rect">
            <a:avLst/>
          </a:prstGeom>
        </p:spPr>
        <p:txBody>
          <a:bodyPr wrap="square">
            <a:spAutoFit/>
          </a:bodyPr>
          <a:lstStyle/>
          <a:p>
            <a:pPr indent="449580" algn="just">
              <a:lnSpc>
                <a:spcPct val="107000"/>
              </a:lnSpc>
            </a:pPr>
            <a:endParaRPr lang="pt-BR" sz="1200" dirty="0">
              <a:latin typeface="Arial Narrow" panose="020B0606020202030204" pitchFamily="34" charset="0"/>
              <a:ea typeface="Times New Roman" panose="02020603050405020304" pitchFamily="18" charset="0"/>
              <a:cs typeface="Calibri" panose="020F0502020204030204" pitchFamily="34" charset="0"/>
            </a:endParaRPr>
          </a:p>
          <a:p>
            <a:pPr indent="449580" algn="just">
              <a:lnSpc>
                <a:spcPct val="107000"/>
              </a:lnSpc>
            </a:pPr>
            <a:endParaRPr lang="pt-BR" sz="1200" dirty="0">
              <a:latin typeface="Arial Narrow" panose="020B0606020202030204" pitchFamily="34" charset="0"/>
              <a:ea typeface="Times New Roman" panose="02020603050405020304" pitchFamily="18" charset="0"/>
              <a:cs typeface="Calibri" panose="020F0502020204030204" pitchFamily="34" charset="0"/>
            </a:endParaRPr>
          </a:p>
          <a:p>
            <a:pPr indent="449580" algn="just">
              <a:lnSpc>
                <a:spcPct val="107000"/>
              </a:lnSpc>
            </a:pPr>
            <a:endParaRPr lang="pt-BR" sz="1200" dirty="0">
              <a:latin typeface="Arial Narrow" panose="020B0606020202030204" pitchFamily="34" charset="0"/>
              <a:ea typeface="Times New Roman" panose="02020603050405020304" pitchFamily="18" charset="0"/>
              <a:cs typeface="Calibri" panose="020F0502020204030204" pitchFamily="34" charset="0"/>
            </a:endParaRPr>
          </a:p>
        </p:txBody>
      </p:sp>
      <p:sp>
        <p:nvSpPr>
          <p:cNvPr id="6" name="Retângulo 5">
            <a:extLst>
              <a:ext uri="{FF2B5EF4-FFF2-40B4-BE49-F238E27FC236}">
                <a16:creationId xmlns:a16="http://schemas.microsoft.com/office/drawing/2014/main" id="{F9FB29FD-F973-4C31-89C8-DF37330939A7}"/>
              </a:ext>
            </a:extLst>
          </p:cNvPr>
          <p:cNvSpPr/>
          <p:nvPr/>
        </p:nvSpPr>
        <p:spPr>
          <a:xfrm>
            <a:off x="1417399" y="3387366"/>
            <a:ext cx="10356901" cy="2682401"/>
          </a:xfrm>
          <a:prstGeom prst="rect">
            <a:avLst/>
          </a:prstGeom>
        </p:spPr>
        <p:txBody>
          <a:bodyPr wrap="square">
            <a:spAutoFit/>
          </a:bodyPr>
          <a:lstStyle/>
          <a:p>
            <a:pPr algn="just">
              <a:lnSpc>
                <a:spcPct val="150000"/>
              </a:lnSpc>
            </a:pP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50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Estudante, o primeiro gênero que vamos estudar é a “Resenha crítica”. Conhecer e aprender sobre esse gênero é muito importante, afinal, ele pode ser encontrado, por exemplo, nas mídias digitais e nas redes sociais. Navegando em suas redes sociais, você poderá se deparar com uma resenha crítica... Assim, não perca tempo e vamos estudar sobre o gênero!!! </a:t>
            </a:r>
          </a:p>
          <a:p>
            <a:pPr algn="just">
              <a:lnSpc>
                <a:spcPct val="107000"/>
              </a:lnSpc>
            </a:pPr>
            <a:r>
              <a:rPr lang="pt-BR" sz="1800" b="1" dirty="0">
                <a:solidFill>
                  <a:srgbClr val="4472C4"/>
                </a:solidFill>
                <a:latin typeface="Times New Roman" panose="02020603050405020304" pitchFamily="18" charset="0"/>
                <a:ea typeface="Calibri" panose="020F0502020204030204" pitchFamily="34" charset="0"/>
                <a:cs typeface="Times New Roman" panose="02020603050405020304" pitchFamily="18" charset="0"/>
              </a:rPr>
              <a:t> </a:t>
            </a: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7994A956-5CF8-4C81-903D-2F2E024E390A}"/>
              </a:ext>
            </a:extLst>
          </p:cNvPr>
          <p:cNvPicPr>
            <a:picLocks noChangeAspect="1"/>
          </p:cNvPicPr>
          <p:nvPr/>
        </p:nvPicPr>
        <p:blipFill>
          <a:blip r:embed="rId4"/>
          <a:stretch>
            <a:fillRect/>
          </a:stretch>
        </p:blipFill>
        <p:spPr>
          <a:xfrm>
            <a:off x="10063501" y="6069767"/>
            <a:ext cx="1809410" cy="532503"/>
          </a:xfrm>
          <a:prstGeom prst="rect">
            <a:avLst/>
          </a:prstGeom>
        </p:spPr>
      </p:pic>
      <p:sp>
        <p:nvSpPr>
          <p:cNvPr id="7" name="Retângulo 6">
            <a:extLst>
              <a:ext uri="{FF2B5EF4-FFF2-40B4-BE49-F238E27FC236}">
                <a16:creationId xmlns:a16="http://schemas.microsoft.com/office/drawing/2014/main" id="{039B6D73-54C5-4390-88B4-5E2BB0E7C348}"/>
              </a:ext>
            </a:extLst>
          </p:cNvPr>
          <p:cNvSpPr/>
          <p:nvPr/>
        </p:nvSpPr>
        <p:spPr>
          <a:xfrm>
            <a:off x="1417399" y="788233"/>
            <a:ext cx="10356901" cy="3046988"/>
          </a:xfrm>
          <a:prstGeom prst="rect">
            <a:avLst/>
          </a:prstGeom>
        </p:spPr>
        <p:txBody>
          <a:bodyPr wrap="square">
            <a:spAutoFit/>
          </a:bodyPr>
          <a:lstStyle/>
          <a:p>
            <a:pPr lvl="0" algn="just"/>
            <a:endParaRPr lang="pt-BR" sz="1800" b="1" dirty="0">
              <a:solidFill>
                <a:srgbClr val="4F223D"/>
              </a:solidFill>
              <a:latin typeface="Arial Narrow" panose="020B0606020202030204" pitchFamily="34" charset="0"/>
              <a:ea typeface="Calibri" panose="020F0502020204030204" pitchFamily="34" charset="0"/>
              <a:cs typeface="Times New Roman" panose="02020603050405020304" pitchFamily="18" charset="0"/>
            </a:endParaRPr>
          </a:p>
          <a:p>
            <a:pPr lvl="0" algn="just"/>
            <a:endParaRPr lang="pt-BR" sz="1800" b="1" dirty="0">
              <a:solidFill>
                <a:srgbClr val="4F223D"/>
              </a:solidFill>
              <a:latin typeface="Arial Narrow" panose="020B0606020202030204" pitchFamily="34" charset="0"/>
              <a:ea typeface="Calibri" panose="020F0502020204030204" pitchFamily="34" charset="0"/>
              <a:cs typeface="Times New Roman" panose="02020603050405020304" pitchFamily="18" charset="0"/>
            </a:endParaRPr>
          </a:p>
          <a:p>
            <a:pPr lvl="0" algn="just"/>
            <a:endParaRPr lang="pt-BR" sz="1800" b="1" dirty="0">
              <a:solidFill>
                <a:srgbClr val="4F223D"/>
              </a:solidFill>
              <a:latin typeface="Arial Narrow" panose="020B0606020202030204" pitchFamily="34" charset="0"/>
              <a:ea typeface="Calibri" panose="020F0502020204030204" pitchFamily="34" charset="0"/>
              <a:cs typeface="Times New Roman" panose="02020603050405020304" pitchFamily="18" charset="0"/>
            </a:endParaRPr>
          </a:p>
          <a:p>
            <a:pPr lvl="0" algn="just"/>
            <a:endParaRPr lang="pt-BR" sz="1800" b="1" dirty="0">
              <a:solidFill>
                <a:srgbClr val="4F223D"/>
              </a:solidFill>
              <a:latin typeface="Arial Narrow" panose="020B0606020202030204" pitchFamily="34" charset="0"/>
              <a:ea typeface="Calibri" panose="020F0502020204030204" pitchFamily="34" charset="0"/>
              <a:cs typeface="Times New Roman" panose="02020603050405020304" pitchFamily="18" charset="0"/>
            </a:endParaRPr>
          </a:p>
          <a:p>
            <a:pPr lvl="0" algn="just"/>
            <a:r>
              <a:rPr lang="pt-BR" sz="2000" dirty="0">
                <a:solidFill>
                  <a:schemeClr val="tx1"/>
                </a:solidFill>
                <a:latin typeface="Arial Narrow" panose="020B0606020202030204" pitchFamily="34" charset="0"/>
                <a:ea typeface="Calibri" panose="020F0502020204030204" pitchFamily="34" charset="0"/>
                <a:cs typeface="Times New Roman" panose="02020603050405020304" pitchFamily="18" charset="0"/>
              </a:rPr>
              <a:t>Caro estudante, aqui estamos mais uma vez!!! Vamos aprofundar nossos conhecimentos sobre outros gêneros e outras habilidades necessárias à aprendizagem? Leia atentamente o texto e faça as atividades propostas dialogando com seu(a) professor(a). </a:t>
            </a:r>
          </a:p>
          <a:p>
            <a:pPr lvl="0" algn="just"/>
            <a:r>
              <a:rPr lang="pt-BR" sz="2000" dirty="0">
                <a:solidFill>
                  <a:schemeClr val="tx1"/>
                </a:solidFill>
                <a:latin typeface="Arial Narrow" panose="020B0606020202030204" pitchFamily="34" charset="0"/>
                <a:ea typeface="Calibri" panose="020F0502020204030204" pitchFamily="34" charset="0"/>
                <a:cs typeface="Times New Roman" panose="02020603050405020304" pitchFamily="18" charset="0"/>
              </a:rPr>
              <a:t> </a:t>
            </a:r>
          </a:p>
          <a:p>
            <a:pPr lvl="0" algn="r"/>
            <a:r>
              <a:rPr lang="pt-BR" sz="2000" b="1" dirty="0">
                <a:solidFill>
                  <a:srgbClr val="4F223D"/>
                </a:solidFill>
                <a:latin typeface="Arial Narrow" panose="020B0606020202030204" pitchFamily="34" charset="0"/>
                <a:ea typeface="Calibri" panose="020F0502020204030204" pitchFamily="34" charset="0"/>
                <a:cs typeface="Times New Roman" panose="02020603050405020304" pitchFamily="18" charset="0"/>
              </a:rPr>
              <a:t>Contamos com você! </a:t>
            </a:r>
            <a:endParaRPr lang="pt-BR" sz="2000" dirty="0">
              <a:solidFill>
                <a:srgbClr val="FFFFFF"/>
              </a:solidFill>
              <a:latin typeface="Arial Narrow" panose="020B0606020202030204" pitchFamily="34" charset="0"/>
              <a:ea typeface="Calibri" panose="020F0502020204030204" pitchFamily="34" charset="0"/>
              <a:cs typeface="Times New Roman" panose="02020603050405020304" pitchFamily="18" charset="0"/>
            </a:endParaRPr>
          </a:p>
          <a:p>
            <a:pPr lvl="0" algn="r"/>
            <a:r>
              <a:rPr lang="pt-BR" sz="2000" b="1" dirty="0">
                <a:solidFill>
                  <a:srgbClr val="4F223D"/>
                </a:solidFill>
                <a:latin typeface="Arial Narrow" panose="020B0606020202030204" pitchFamily="34" charset="0"/>
                <a:ea typeface="Calibri" panose="020F0502020204030204" pitchFamily="34" charset="0"/>
                <a:cs typeface="Times New Roman" panose="02020603050405020304" pitchFamily="18" charset="0"/>
              </a:rPr>
              <a:t>Bons estudos!!!</a:t>
            </a:r>
            <a:endParaRPr lang="pt-BR" sz="2000" dirty="0">
              <a:solidFill>
                <a:srgbClr val="FFFFFF"/>
              </a:solidFill>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322180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4" name="Retângulo 3">
            <a:extLst>
              <a:ext uri="{FF2B5EF4-FFF2-40B4-BE49-F238E27FC236}">
                <a16:creationId xmlns:a16="http://schemas.microsoft.com/office/drawing/2014/main" id="{D29A953B-FEF0-4C77-80C4-CF6EB873FF1E}"/>
              </a:ext>
            </a:extLst>
          </p:cNvPr>
          <p:cNvSpPr/>
          <p:nvPr/>
        </p:nvSpPr>
        <p:spPr>
          <a:xfrm>
            <a:off x="1452283" y="71718"/>
            <a:ext cx="10287136" cy="523220"/>
          </a:xfrm>
          <a:prstGeom prst="rect">
            <a:avLst/>
          </a:prstGeom>
        </p:spPr>
        <p:txBody>
          <a:bodyPr wrap="square">
            <a:spAutoFit/>
          </a:bodyPr>
          <a:lstStyle/>
          <a:p>
            <a:pPr lvl="0"/>
            <a:endParaRPr lang="pt-BR" dirty="0">
              <a:latin typeface="Times New Roman" panose="02020603050405020304" pitchFamily="18" charset="0"/>
              <a:cs typeface="Times New Roman" panose="02020603050405020304" pitchFamily="18" charset="0"/>
            </a:endParaRPr>
          </a:p>
          <a:p>
            <a:pPr lvl="0"/>
            <a:endParaRPr lang="pt-BR" dirty="0"/>
          </a:p>
        </p:txBody>
      </p:sp>
      <p:sp>
        <p:nvSpPr>
          <p:cNvPr id="2" name="Retângulo 1">
            <a:extLst>
              <a:ext uri="{FF2B5EF4-FFF2-40B4-BE49-F238E27FC236}">
                <a16:creationId xmlns:a16="http://schemas.microsoft.com/office/drawing/2014/main" id="{E6644B63-DE00-4CF7-8BB9-CC5A130A373D}"/>
              </a:ext>
            </a:extLst>
          </p:cNvPr>
          <p:cNvSpPr/>
          <p:nvPr/>
        </p:nvSpPr>
        <p:spPr>
          <a:xfrm flipV="1">
            <a:off x="2124635" y="1120678"/>
            <a:ext cx="7019365" cy="671915"/>
          </a:xfrm>
          <a:prstGeom prst="rect">
            <a:avLst/>
          </a:prstGeom>
        </p:spPr>
        <p:txBody>
          <a:bodyPr wrap="square">
            <a:spAutoFit/>
          </a:bodyPr>
          <a:lstStyle/>
          <a:p>
            <a:pPr algn="just">
              <a:lnSpc>
                <a:spcPct val="107000"/>
              </a:lnSpc>
            </a:pPr>
            <a:r>
              <a:rPr lang="pt-BR" sz="1800" b="1" dirty="0">
                <a:latin typeface="Arial Narrow" panose="020B0606020202030204" pitchFamily="34" charset="0"/>
                <a:ea typeface="Times New Roman" panose="02020603050405020304" pitchFamily="18" charset="0"/>
                <a:cs typeface="Times New Roman" panose="02020603050405020304" pitchFamily="18" charset="0"/>
              </a:rPr>
              <a:t> </a:t>
            </a:r>
          </a:p>
          <a:p>
            <a:pPr algn="just">
              <a:lnSpc>
                <a:spcPct val="107000"/>
              </a:lnSpc>
            </a:pP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EA658BB7-3CAC-4DA7-B275-821424BA9D4C}"/>
              </a:ext>
            </a:extLst>
          </p:cNvPr>
          <p:cNvSpPr/>
          <p:nvPr/>
        </p:nvSpPr>
        <p:spPr>
          <a:xfrm>
            <a:off x="1452284" y="107860"/>
            <a:ext cx="9852210" cy="310983"/>
          </a:xfrm>
          <a:prstGeom prst="rect">
            <a:avLst/>
          </a:prstGeom>
        </p:spPr>
        <p:txBody>
          <a:bodyPr wrap="square">
            <a:spAutoFit/>
          </a:bodyPr>
          <a:lstStyle/>
          <a:p>
            <a:pPr algn="just">
              <a:lnSpc>
                <a:spcPct val="107000"/>
              </a:lnSpc>
            </a:pPr>
            <a:r>
              <a:rPr lang="pt-BR" b="1"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tângulo 4">
            <a:extLst>
              <a:ext uri="{FF2B5EF4-FFF2-40B4-BE49-F238E27FC236}">
                <a16:creationId xmlns:a16="http://schemas.microsoft.com/office/drawing/2014/main" id="{8520AA9D-9765-43D7-BC15-6D96C35F3669}"/>
              </a:ext>
            </a:extLst>
          </p:cNvPr>
          <p:cNvSpPr/>
          <p:nvPr/>
        </p:nvSpPr>
        <p:spPr>
          <a:xfrm>
            <a:off x="1452281" y="475129"/>
            <a:ext cx="7691719" cy="706347"/>
          </a:xfrm>
          <a:prstGeom prst="rect">
            <a:avLst/>
          </a:prstGeom>
        </p:spPr>
        <p:txBody>
          <a:bodyPr wrap="square">
            <a:spAutoFit/>
          </a:bodyPr>
          <a:lstStyle/>
          <a:p>
            <a:pPr algn="just">
              <a:lnSpc>
                <a:spcPct val="107000"/>
              </a:lnSpc>
            </a:pPr>
            <a:endParaRPr lang="pt-BR" sz="1200" dirty="0">
              <a:latin typeface="Arial Narrow" panose="020B0606020202030204" pitchFamily="34" charset="0"/>
              <a:ea typeface="Calibri" panose="020F0502020204030204" pitchFamily="34" charset="0"/>
              <a:cs typeface="Calibri" panose="020F0502020204030204" pitchFamily="34" charset="0"/>
            </a:endParaRPr>
          </a:p>
          <a:p>
            <a:pPr marL="228600" indent="-228600" algn="just">
              <a:lnSpc>
                <a:spcPct val="107000"/>
              </a:lnSpc>
              <a:buAutoNum type="arabicPeriod"/>
            </a:pPr>
            <a:endParaRPr lang="pt-BR" sz="1200" dirty="0">
              <a:latin typeface="Arial Narrow" panose="020B0606020202030204" pitchFamily="34" charset="0"/>
              <a:ea typeface="Calibri" panose="020F0502020204030204" pitchFamily="34" charset="0"/>
              <a:cs typeface="Calibri" panose="020F0502020204030204" pitchFamily="34" charset="0"/>
            </a:endParaRPr>
          </a:p>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Retângulo 10">
            <a:extLst>
              <a:ext uri="{FF2B5EF4-FFF2-40B4-BE49-F238E27FC236}">
                <a16:creationId xmlns:a16="http://schemas.microsoft.com/office/drawing/2014/main" id="{1DAE0EF2-9BDF-4413-9B25-C2202277A43F}"/>
              </a:ext>
            </a:extLst>
          </p:cNvPr>
          <p:cNvSpPr/>
          <p:nvPr/>
        </p:nvSpPr>
        <p:spPr>
          <a:xfrm>
            <a:off x="1237129" y="2300967"/>
            <a:ext cx="10558743" cy="670120"/>
          </a:xfrm>
          <a:prstGeom prst="rect">
            <a:avLst/>
          </a:prstGeom>
        </p:spPr>
        <p:txBody>
          <a:bodyPr wrap="square">
            <a:spAutoFit/>
          </a:bodyPr>
          <a:lstStyle/>
          <a:p>
            <a:pPr indent="449580" algn="just">
              <a:lnSpc>
                <a:spcPct val="107000"/>
              </a:lnSpc>
            </a:pPr>
            <a:endParaRPr lang="pt-BR" sz="1200" dirty="0">
              <a:latin typeface="Arial Narrow" panose="020B0606020202030204" pitchFamily="34" charset="0"/>
              <a:ea typeface="Times New Roman" panose="02020603050405020304" pitchFamily="18" charset="0"/>
              <a:cs typeface="Calibri" panose="020F0502020204030204" pitchFamily="34" charset="0"/>
            </a:endParaRPr>
          </a:p>
          <a:p>
            <a:pPr indent="449580" algn="just">
              <a:lnSpc>
                <a:spcPct val="107000"/>
              </a:lnSpc>
            </a:pPr>
            <a:endParaRPr lang="pt-BR" sz="1200" dirty="0">
              <a:latin typeface="Arial Narrow" panose="020B0606020202030204" pitchFamily="34" charset="0"/>
              <a:ea typeface="Times New Roman" panose="02020603050405020304" pitchFamily="18" charset="0"/>
              <a:cs typeface="Calibri" panose="020F0502020204030204" pitchFamily="34" charset="0"/>
            </a:endParaRPr>
          </a:p>
          <a:p>
            <a:pPr indent="449580" algn="just">
              <a:lnSpc>
                <a:spcPct val="107000"/>
              </a:lnSpc>
            </a:pPr>
            <a:endParaRPr lang="pt-BR" sz="1200" dirty="0">
              <a:latin typeface="Arial Narrow" panose="020B0606020202030204" pitchFamily="34" charset="0"/>
              <a:ea typeface="Times New Roman" panose="02020603050405020304" pitchFamily="18" charset="0"/>
              <a:cs typeface="Calibri" panose="020F0502020204030204" pitchFamily="34" charset="0"/>
            </a:endParaRPr>
          </a:p>
        </p:txBody>
      </p:sp>
      <p:sp>
        <p:nvSpPr>
          <p:cNvPr id="7" name="Retângulo 6">
            <a:extLst>
              <a:ext uri="{FF2B5EF4-FFF2-40B4-BE49-F238E27FC236}">
                <a16:creationId xmlns:a16="http://schemas.microsoft.com/office/drawing/2014/main" id="{AEE8AC6A-8C76-4728-B771-CF8F2A3B485D}"/>
              </a:ext>
            </a:extLst>
          </p:cNvPr>
          <p:cNvSpPr/>
          <p:nvPr/>
        </p:nvSpPr>
        <p:spPr>
          <a:xfrm>
            <a:off x="1409139" y="717176"/>
            <a:ext cx="10463771" cy="6313395"/>
          </a:xfrm>
          <a:prstGeom prst="rect">
            <a:avLst/>
          </a:prstGeom>
        </p:spPr>
        <p:txBody>
          <a:bodyPr wrap="square">
            <a:spAutoFit/>
          </a:bodyPr>
          <a:lstStyle/>
          <a:p>
            <a:pPr lvl="0" algn="just">
              <a:lnSpc>
                <a:spcPct val="107000"/>
              </a:lnSpc>
              <a:spcAft>
                <a:spcPts val="800"/>
              </a:spcAft>
            </a:pPr>
            <a:r>
              <a:rPr lang="pt-BR" sz="2000" dirty="0">
                <a:latin typeface="Arial Narrow" panose="020B0606020202030204" pitchFamily="34" charset="0"/>
                <a:ea typeface="Calibri" panose="020F0502020204030204" pitchFamily="34" charset="0"/>
                <a:cs typeface="Times New Roman" panose="02020603050405020304" pitchFamily="18" charset="0"/>
              </a:rPr>
              <a:t>A Resenha crítica é um texto proveniente do universo jornalístico que tem como principal característica a apresentação e análise crítica de uma obra. Ela tem como finalidade persuadir o leitor a consumir ou não aquele produto cultural, e, para isso, faz uso de argumentos e informações para defender seu ponto de vista.</a:t>
            </a:r>
            <a:endParaRPr lang="pt-BR" sz="2000" dirty="0">
              <a:solidFill>
                <a:srgbClr val="FFFFFF"/>
              </a:solidFill>
              <a:ea typeface="Calibri" panose="020F0502020204030204" pitchFamily="34" charset="0"/>
              <a:cs typeface="Times New Roman" panose="02020603050405020304" pitchFamily="18" charset="0"/>
            </a:endParaRPr>
          </a:p>
          <a:p>
            <a:pPr marR="365760" lvl="0" algn="just">
              <a:lnSpc>
                <a:spcPct val="107000"/>
              </a:lnSpc>
              <a:spcAft>
                <a:spcPts val="800"/>
              </a:spcAft>
            </a:pPr>
            <a:r>
              <a:rPr lang="pt-BR" sz="2000" dirty="0">
                <a:latin typeface="Arial Narrow" panose="020B0606020202030204" pitchFamily="34" charset="0"/>
                <a:ea typeface="Calibri" panose="020F0502020204030204" pitchFamily="34" charset="0"/>
                <a:cs typeface="Times New Roman" panose="02020603050405020304" pitchFamily="18" charset="0"/>
              </a:rPr>
              <a:t>Atualmente é possível encontrarmos a resenha crítica tanto em textos escritos veiculados em jornais impressos ou mídias digitais quanto em podcasts ou publicações audiovisuais nas redes sociais ou em serviços de mensagem instantânea.</a:t>
            </a:r>
            <a:r>
              <a:rPr lang="pt-BR" sz="1800" dirty="0">
                <a:latin typeface="Arial Narrow" panose="020B0606020202030204" pitchFamily="34" charset="0"/>
                <a:ea typeface="Calibri" panose="020F0502020204030204" pitchFamily="34" charset="0"/>
                <a:cs typeface="Times New Roman" panose="02020603050405020304" pitchFamily="18" charset="0"/>
              </a:rPr>
              <a:t> </a:t>
            </a:r>
            <a:endParaRPr lang="pt-BR" sz="1800" dirty="0">
              <a:solidFill>
                <a:srgbClr val="FFFFFF"/>
              </a:solidFill>
              <a:ea typeface="Calibri" panose="020F0502020204030204" pitchFamily="34" charset="0"/>
              <a:cs typeface="Times New Roman" panose="02020603050405020304" pitchFamily="18" charset="0"/>
            </a:endParaRPr>
          </a:p>
          <a:p>
            <a:pPr marR="365760" lvl="0" algn="r">
              <a:lnSpc>
                <a:spcPct val="107000"/>
              </a:lnSpc>
              <a:spcAft>
                <a:spcPts val="800"/>
              </a:spcAft>
            </a:pPr>
            <a:r>
              <a:rPr lang="pt-BR" sz="900" dirty="0">
                <a:latin typeface="Arial Narrow" panose="020B0606020202030204" pitchFamily="34" charset="0"/>
                <a:ea typeface="Calibri" panose="020F0502020204030204" pitchFamily="34" charset="0"/>
                <a:cs typeface="Times New Roman" panose="02020603050405020304" pitchFamily="18" charset="0"/>
              </a:rPr>
              <a:t>Disponível em: https://brasilescola.uol.com.br/</a:t>
            </a:r>
            <a:r>
              <a:rPr lang="pt-BR" sz="900" dirty="0" err="1">
                <a:latin typeface="Arial Narrow" panose="020B0606020202030204" pitchFamily="34" charset="0"/>
                <a:ea typeface="Calibri" panose="020F0502020204030204" pitchFamily="34" charset="0"/>
                <a:cs typeface="Times New Roman" panose="02020603050405020304" pitchFamily="18" charset="0"/>
              </a:rPr>
              <a:t>redacao</a:t>
            </a:r>
            <a:r>
              <a:rPr lang="pt-BR" sz="900" dirty="0">
                <a:latin typeface="Arial Narrow" panose="020B0606020202030204" pitchFamily="34" charset="0"/>
                <a:ea typeface="Calibri" panose="020F0502020204030204" pitchFamily="34" charset="0"/>
                <a:cs typeface="Times New Roman" panose="02020603050405020304" pitchFamily="18" charset="0"/>
              </a:rPr>
              <a:t>/resenha-.critica.htm. Acesso em: 10 de abr. 2023.</a:t>
            </a:r>
            <a:endParaRPr lang="pt-BR" sz="900" dirty="0">
              <a:solidFill>
                <a:srgbClr val="FFFFFF"/>
              </a:solidFill>
              <a:latin typeface="Arial Narrow" panose="020B0606020202030204" pitchFamily="34" charset="0"/>
              <a:ea typeface="Calibri" panose="020F0502020204030204" pitchFamily="34" charset="0"/>
              <a:cs typeface="Times New Roman" panose="02020603050405020304" pitchFamily="18" charset="0"/>
            </a:endParaRPr>
          </a:p>
          <a:p>
            <a:pPr lvl="0" algn="just">
              <a:lnSpc>
                <a:spcPct val="107000"/>
              </a:lnSpc>
            </a:pPr>
            <a:r>
              <a:rPr lang="pt-BR" sz="2000" i="1" dirty="0">
                <a:latin typeface="Arial Narrow" panose="020B0606020202030204" pitchFamily="34" charset="0"/>
                <a:ea typeface="Calibri" panose="020F0502020204030204" pitchFamily="34" charset="0"/>
                <a:cs typeface="Times New Roman" panose="02020603050405020304" pitchFamily="18" charset="0"/>
              </a:rPr>
              <a:t>Outro gênero textual que vale a pena você relembrar é o artigo de opinião.  </a:t>
            </a:r>
            <a:endParaRPr lang="pt-BR" sz="2000" dirty="0">
              <a:solidFill>
                <a:srgbClr val="FFFFFF"/>
              </a:solidFill>
              <a:ea typeface="Calibri" panose="020F0502020204030204" pitchFamily="34" charset="0"/>
              <a:cs typeface="Times New Roman" panose="02020603050405020304" pitchFamily="18" charset="0"/>
            </a:endParaRPr>
          </a:p>
          <a:p>
            <a:pPr lvl="0" algn="just">
              <a:lnSpc>
                <a:spcPct val="107000"/>
              </a:lnSpc>
            </a:pPr>
            <a:r>
              <a:rPr lang="pt-BR" sz="2000" i="1" dirty="0">
                <a:latin typeface="Arial Narrow" panose="020B0606020202030204" pitchFamily="34" charset="0"/>
                <a:ea typeface="Calibri" panose="020F0502020204030204" pitchFamily="34" charset="0"/>
                <a:cs typeface="Times New Roman" panose="02020603050405020304" pitchFamily="18" charset="0"/>
              </a:rPr>
              <a:t> </a:t>
            </a:r>
            <a:endParaRPr lang="pt-BR" sz="2000" dirty="0">
              <a:solidFill>
                <a:srgbClr val="FFFFFF"/>
              </a:solidFill>
              <a:ea typeface="Calibri" panose="020F0502020204030204" pitchFamily="34" charset="0"/>
              <a:cs typeface="Times New Roman" panose="02020603050405020304" pitchFamily="18" charset="0"/>
            </a:endParaRPr>
          </a:p>
          <a:p>
            <a:pPr lvl="0" algn="ctr">
              <a:lnSpc>
                <a:spcPct val="107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Artigo de opinião </a:t>
            </a:r>
            <a:endParaRPr lang="pt-BR" sz="2000" dirty="0">
              <a:solidFill>
                <a:srgbClr val="FFFFFF"/>
              </a:solidFill>
              <a:ea typeface="Calibri" panose="020F0502020204030204" pitchFamily="34" charset="0"/>
              <a:cs typeface="Times New Roman" panose="02020603050405020304" pitchFamily="18" charset="0"/>
            </a:endParaRPr>
          </a:p>
          <a:p>
            <a:pPr lvl="0" algn="ctr">
              <a:lnSpc>
                <a:spcPct val="107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 </a:t>
            </a:r>
            <a:endParaRPr lang="pt-BR" sz="2000" dirty="0">
              <a:solidFill>
                <a:srgbClr val="FFFFFF"/>
              </a:solidFill>
              <a:ea typeface="Calibri" panose="020F0502020204030204" pitchFamily="34" charset="0"/>
              <a:cs typeface="Times New Roman" panose="02020603050405020304" pitchFamily="18" charset="0"/>
            </a:endParaRPr>
          </a:p>
          <a:p>
            <a:pPr marL="90170" marR="358775" lvl="0" algn="just">
              <a:lnSpc>
                <a:spcPct val="107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O artigo de opinião é um texto jornalístico de base argumentativa em que o seu autor defende um ponto de vista sobre determinado tema. O autor do artigo de opinião é chamado de articulista e geralmente é um jornalista ou figura pública com autoridade sobre o tema a ser tratado.</a:t>
            </a:r>
            <a:endParaRPr lang="pt-BR" sz="2000" dirty="0">
              <a:solidFill>
                <a:srgbClr val="FFFFFF"/>
              </a:solidFill>
              <a:ea typeface="Calibri" panose="020F0502020204030204" pitchFamily="34" charset="0"/>
              <a:cs typeface="Times New Roman" panose="02020603050405020304" pitchFamily="18" charset="0"/>
            </a:endParaRPr>
          </a:p>
          <a:p>
            <a:pPr marL="90170" marR="358775" lvl="0" algn="just">
              <a:lnSpc>
                <a:spcPct val="107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Atualmente, os artigos são lidos em meio impresso e digital e são responsáveis por fomentar as principais discussões nas redes sociais, justamente por trazerem uma série de temas e assuntos polêmicos que mobilizam a sociedade.</a:t>
            </a:r>
            <a:endParaRPr lang="pt-BR" sz="2000" dirty="0">
              <a:solidFill>
                <a:srgbClr val="FFFFFF"/>
              </a:solidFill>
              <a:ea typeface="Calibri" panose="020F0502020204030204" pitchFamily="34" charset="0"/>
              <a:cs typeface="Times New Roman" panose="02020603050405020304" pitchFamily="18" charset="0"/>
            </a:endParaRPr>
          </a:p>
          <a:p>
            <a:pPr marR="358775" lvl="0">
              <a:lnSpc>
                <a:spcPct val="107000"/>
              </a:lnSpc>
            </a:pPr>
            <a:r>
              <a:rPr lang="pt-BR" sz="800" b="1" dirty="0">
                <a:latin typeface="Arial Narrow" panose="020B0606020202030204" pitchFamily="34" charset="0"/>
                <a:ea typeface="Times New Roman" panose="02020603050405020304" pitchFamily="18" charset="0"/>
                <a:cs typeface="Times New Roman" panose="02020603050405020304" pitchFamily="18" charset="0"/>
              </a:rPr>
              <a:t>                                                                                                </a:t>
            </a:r>
            <a:r>
              <a:rPr lang="pt-BR" sz="900" dirty="0">
                <a:solidFill>
                  <a:schemeClr val="tx1"/>
                </a:solidFill>
                <a:latin typeface="Arial Narrow" panose="020B0606020202030204" pitchFamily="34" charset="0"/>
                <a:ea typeface="Times New Roman" panose="02020603050405020304" pitchFamily="18" charset="0"/>
                <a:cs typeface="Times New Roman" panose="02020603050405020304" pitchFamily="18" charset="0"/>
              </a:rPr>
              <a:t>Disponível em: </a:t>
            </a:r>
            <a:r>
              <a:rPr lang="pt-BR" sz="900" dirty="0">
                <a:solidFill>
                  <a:schemeClr val="tx1"/>
                </a:solidFill>
                <a:latin typeface="Arial Narrow" panose="020B0606020202030204" pitchFamily="34" charset="0"/>
                <a:ea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https://brasilescola.uol.com.br/</a:t>
            </a:r>
            <a:r>
              <a:rPr lang="pt-BR" sz="900" dirty="0" err="1">
                <a:solidFill>
                  <a:schemeClr val="tx1"/>
                </a:solidFill>
                <a:latin typeface="Arial Narrow" panose="020B0606020202030204" pitchFamily="34" charset="0"/>
                <a:ea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redacao</a:t>
            </a:r>
            <a:r>
              <a:rPr lang="pt-BR" sz="900" dirty="0">
                <a:solidFill>
                  <a:schemeClr val="tx1"/>
                </a:solidFill>
                <a:latin typeface="Arial Narrow" panose="020B0606020202030204" pitchFamily="34" charset="0"/>
                <a:ea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/artigo-opiniao.htm</a:t>
            </a:r>
            <a:r>
              <a:rPr lang="pt-BR" sz="900" dirty="0">
                <a:solidFill>
                  <a:schemeClr val="tx1"/>
                </a:solidFill>
                <a:latin typeface="Arial Narrow" panose="020B0606020202030204" pitchFamily="34" charset="0"/>
                <a:ea typeface="Times New Roman" panose="02020603050405020304" pitchFamily="18" charset="0"/>
                <a:cs typeface="Times New Roman" panose="02020603050405020304" pitchFamily="18" charset="0"/>
              </a:rPr>
              <a:t>. Acesso em: 19 de abr. 202</a:t>
            </a:r>
            <a:endParaRPr lang="pt-BR" sz="900" dirty="0">
              <a:solidFill>
                <a:schemeClr val="tx1"/>
              </a:solidFill>
              <a:latin typeface="Arial Narrow" panose="020B0606020202030204" pitchFamily="34" charset="0"/>
              <a:ea typeface="Calibri" panose="020F0502020204030204" pitchFamily="34" charset="0"/>
              <a:cs typeface="Times New Roman" panose="02020603050405020304" pitchFamily="18" charset="0"/>
            </a:endParaRPr>
          </a:p>
          <a:p>
            <a:pPr lvl="0" algn="just">
              <a:lnSpc>
                <a:spcPct val="107000"/>
              </a:lnSpc>
            </a:pPr>
            <a:r>
              <a:rPr lang="pt-BR" sz="1200" b="1" dirty="0">
                <a:latin typeface="Times New Roman" panose="02020603050405020304" pitchFamily="18" charset="0"/>
                <a:ea typeface="Calibri" panose="020F0502020204030204" pitchFamily="34" charset="0"/>
                <a:cs typeface="Times New Roman" panose="02020603050405020304" pitchFamily="18" charset="0"/>
              </a:rPr>
              <a:t> </a:t>
            </a:r>
            <a:endParaRPr lang="pt-BR" sz="1100" dirty="0">
              <a:solidFill>
                <a:srgbClr val="FFFFFF"/>
              </a:solidFill>
              <a:ea typeface="Calibri" panose="020F0502020204030204" pitchFamily="34" charset="0"/>
              <a:cs typeface="Times New Roman" panose="02020603050405020304" pitchFamily="18" charset="0"/>
            </a:endParaRPr>
          </a:p>
          <a:p>
            <a:pPr lvl="0" algn="just">
              <a:lnSpc>
                <a:spcPct val="107000"/>
              </a:lnSpc>
            </a:pPr>
            <a:r>
              <a:rPr lang="pt-BR" sz="1200" b="1" dirty="0">
                <a:solidFill>
                  <a:srgbClr val="4F223D"/>
                </a:solidFill>
                <a:latin typeface="Arial Narrow" panose="020B0606020202030204" pitchFamily="34" charset="0"/>
                <a:ea typeface="Calibri" panose="020F0502020204030204" pitchFamily="34" charset="0"/>
                <a:cs typeface="Times New Roman" panose="02020603050405020304" pitchFamily="18" charset="0"/>
              </a:rPr>
              <a:t> </a:t>
            </a:r>
            <a:endParaRPr lang="pt-BR" dirty="0"/>
          </a:p>
        </p:txBody>
      </p:sp>
      <p:sp>
        <p:nvSpPr>
          <p:cNvPr id="9" name="Retângulo 8">
            <a:extLst>
              <a:ext uri="{FF2B5EF4-FFF2-40B4-BE49-F238E27FC236}">
                <a16:creationId xmlns:a16="http://schemas.microsoft.com/office/drawing/2014/main" id="{5F0A6735-13D7-4405-8F8F-14AB53772130}"/>
              </a:ext>
            </a:extLst>
          </p:cNvPr>
          <p:cNvSpPr/>
          <p:nvPr/>
        </p:nvSpPr>
        <p:spPr>
          <a:xfrm>
            <a:off x="1532966" y="107861"/>
            <a:ext cx="5352674" cy="404663"/>
          </a:xfrm>
          <a:prstGeom prst="rect">
            <a:avLst/>
          </a:prstGeom>
        </p:spPr>
        <p:txBody>
          <a:bodyPr wrap="square">
            <a:spAutoFit/>
          </a:bodyPr>
          <a:lstStyle/>
          <a:p>
            <a:pPr algn="just">
              <a:lnSpc>
                <a:spcPct val="107000"/>
              </a:lnSpc>
            </a:pPr>
            <a:r>
              <a:rPr lang="pt-BR" sz="2000" b="1" dirty="0">
                <a:solidFill>
                  <a:srgbClr val="C45911"/>
                </a:solidFill>
                <a:latin typeface="Arial Narrow" panose="020B0606020202030204" pitchFamily="34" charset="0"/>
                <a:ea typeface="Calibri" panose="020F0502020204030204" pitchFamily="34" charset="0"/>
                <a:cs typeface="Times New Roman" panose="02020603050405020304" pitchFamily="18" charset="0"/>
              </a:rPr>
              <a:t>Vale a pena saber!!!</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3" name="Imagem 12">
            <a:extLst>
              <a:ext uri="{FF2B5EF4-FFF2-40B4-BE49-F238E27FC236}">
                <a16:creationId xmlns:a16="http://schemas.microsoft.com/office/drawing/2014/main" id="{AEA6E4C8-2EC4-4F04-9CB8-3DD01FCC90DD}"/>
              </a:ext>
            </a:extLst>
          </p:cNvPr>
          <p:cNvPicPr>
            <a:picLocks noChangeAspect="1"/>
          </p:cNvPicPr>
          <p:nvPr/>
        </p:nvPicPr>
        <p:blipFill>
          <a:blip r:embed="rId5"/>
          <a:stretch>
            <a:fillRect/>
          </a:stretch>
        </p:blipFill>
        <p:spPr>
          <a:xfrm>
            <a:off x="10063501" y="6108502"/>
            <a:ext cx="1809410" cy="493767"/>
          </a:xfrm>
          <a:prstGeom prst="rect">
            <a:avLst/>
          </a:prstGeom>
        </p:spPr>
      </p:pic>
    </p:spTree>
    <p:extLst>
      <p:ext uri="{BB962C8B-B14F-4D97-AF65-F5344CB8AC3E}">
        <p14:creationId xmlns:p14="http://schemas.microsoft.com/office/powerpoint/2010/main" val="13658431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Retângulo 12">
            <a:extLst>
              <a:ext uri="{FF2B5EF4-FFF2-40B4-BE49-F238E27FC236}">
                <a16:creationId xmlns:a16="http://schemas.microsoft.com/office/drawing/2014/main" id="{A5C3CFD3-31A8-4A32-859E-A348EED6CD06}"/>
              </a:ext>
            </a:extLst>
          </p:cNvPr>
          <p:cNvSpPr/>
          <p:nvPr/>
        </p:nvSpPr>
        <p:spPr>
          <a:xfrm>
            <a:off x="1362635" y="229269"/>
            <a:ext cx="9870142" cy="3170099"/>
          </a:xfrm>
          <a:prstGeom prst="rect">
            <a:avLst/>
          </a:prstGeom>
        </p:spPr>
        <p:txBody>
          <a:bodyPr wrap="square">
            <a:spAutoFit/>
          </a:bodyPr>
          <a:lstStyle/>
          <a:p>
            <a:r>
              <a:rPr lang="pt-BR" sz="2000" dirty="0">
                <a:latin typeface="Arial Narrow" panose="020B0606020202030204" pitchFamily="34" charset="0"/>
              </a:rPr>
              <a:t>Leia os textos</a:t>
            </a:r>
          </a:p>
          <a:p>
            <a:endParaRPr lang="pt-BR" sz="2000" dirty="0">
              <a:latin typeface="Arial Narrow" panose="020B0606020202030204" pitchFamily="34" charset="0"/>
            </a:endParaRPr>
          </a:p>
          <a:p>
            <a:endParaRPr lang="pt-BR" sz="2000" dirty="0">
              <a:latin typeface="Arial Narrow" panose="020B0606020202030204" pitchFamily="34" charset="0"/>
            </a:endParaRPr>
          </a:p>
          <a:p>
            <a:r>
              <a:rPr lang="pt-BR" sz="2000" b="1" dirty="0">
                <a:latin typeface="Arial Narrow" panose="020B0606020202030204" pitchFamily="34" charset="0"/>
              </a:rPr>
              <a:t>Texto 1</a:t>
            </a:r>
          </a:p>
          <a:p>
            <a:endParaRPr lang="pt-BR" sz="2000" dirty="0">
              <a:latin typeface="Arial Narrow" panose="020B0606020202030204" pitchFamily="34" charset="0"/>
            </a:endParaRPr>
          </a:p>
          <a:p>
            <a:r>
              <a:rPr lang="pt-BR" sz="2000" b="1" dirty="0">
                <a:latin typeface="Arial Narrow" panose="020B0606020202030204" pitchFamily="34" charset="0"/>
              </a:rPr>
              <a:t>O PEQUENO PRÍNCIPE</a:t>
            </a:r>
          </a:p>
          <a:p>
            <a:r>
              <a:rPr lang="pt-BR" sz="2000" dirty="0">
                <a:latin typeface="Arial Narrow" panose="020B0606020202030204" pitchFamily="34" charset="0"/>
              </a:rPr>
              <a:t>Autor(a): Antoine de Saint-Exupéry</a:t>
            </a:r>
          </a:p>
          <a:p>
            <a:r>
              <a:rPr lang="pt-BR" sz="2000" dirty="0">
                <a:latin typeface="Arial Narrow" panose="020B0606020202030204" pitchFamily="34" charset="0"/>
              </a:rPr>
              <a:t>Editora: Faro Editorial</a:t>
            </a:r>
          </a:p>
          <a:p>
            <a:r>
              <a:rPr lang="pt-BR" sz="2000" dirty="0">
                <a:latin typeface="Arial Narrow" panose="020B0606020202030204" pitchFamily="34" charset="0"/>
              </a:rPr>
              <a:t>Páginas: 192</a:t>
            </a:r>
          </a:p>
          <a:p>
            <a:r>
              <a:rPr lang="pt-BR" sz="2000" dirty="0">
                <a:latin typeface="Arial Narrow" panose="020B0606020202030204" pitchFamily="34" charset="0"/>
              </a:rPr>
              <a:t>Ano de publicação: 2020 </a:t>
            </a: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18" name="Imagem 17">
            <a:extLst>
              <a:ext uri="{FF2B5EF4-FFF2-40B4-BE49-F238E27FC236}">
                <a16:creationId xmlns:a16="http://schemas.microsoft.com/office/drawing/2014/main" id="{A57A7E19-7D48-45F1-8024-33D0F52B6FE5}"/>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4789283" y="660902"/>
            <a:ext cx="6443494" cy="4934139"/>
          </a:xfrm>
          <a:prstGeom prst="rect">
            <a:avLst/>
          </a:prstGeom>
          <a:noFill/>
        </p:spPr>
      </p:pic>
      <p:pic>
        <p:nvPicPr>
          <p:cNvPr id="16" name="Imagem 15">
            <a:extLst>
              <a:ext uri="{FF2B5EF4-FFF2-40B4-BE49-F238E27FC236}">
                <a16:creationId xmlns:a16="http://schemas.microsoft.com/office/drawing/2014/main" id="{DE62287D-5A9D-4157-B174-ED344C4102EF}"/>
              </a:ext>
            </a:extLst>
          </p:cNvPr>
          <p:cNvPicPr>
            <a:picLocks noChangeAspect="1"/>
          </p:cNvPicPr>
          <p:nvPr/>
        </p:nvPicPr>
        <p:blipFill>
          <a:blip r:embed="rId5"/>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3395889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88659" y="194534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89529" y="0"/>
            <a:ext cx="10488706" cy="6225166"/>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p>
          <a:p>
            <a:pPr algn="just">
              <a:lnSpc>
                <a:spcPct val="150000"/>
              </a:lnSpc>
            </a:pPr>
            <a:r>
              <a:rPr lang="pt-BR" sz="2000" dirty="0">
                <a:solidFill>
                  <a:schemeClr val="tx1"/>
                </a:solidFill>
                <a:latin typeface="Arial Narrow" panose="020B0606020202030204" pitchFamily="34" charset="0"/>
                <a:ea typeface="Times New Roman" panose="02020603050405020304" pitchFamily="18" charset="0"/>
                <a:cs typeface="Times New Roman" panose="02020603050405020304" pitchFamily="18" charset="0"/>
              </a:rPr>
              <a:t>         Sem dúvidas, O Pequeno Príncipe é uma das histórias mais amadas da literatura mundial, se você nunca leu pelo menos deve conhecer ou saber alguma coisa sobre a história do pequeno príncipe de um planeta distante (e bem pequeno) e do aviador que acaba sofrendo um acidente em um deserto remoto. </a:t>
            </a:r>
            <a:endParaRPr lang="pt-BR" sz="2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50000"/>
              </a:lnSpc>
            </a:pPr>
            <a:r>
              <a:rPr lang="pt-BR" sz="2000" dirty="0">
                <a:solidFill>
                  <a:schemeClr val="tx1"/>
                </a:solidFill>
                <a:latin typeface="Arial Narrow" panose="020B0606020202030204" pitchFamily="34" charset="0"/>
                <a:ea typeface="Times New Roman" panose="02020603050405020304" pitchFamily="18" charset="0"/>
                <a:cs typeface="Times New Roman" panose="02020603050405020304" pitchFamily="18" charset="0"/>
              </a:rPr>
              <a:t>Com sua criatividade sendo podada desde criança pelos pais e pessoas mais velhas, o nosso aviador da história cresceu e acabou esquecendo-se de toda aquela paixão que tinha pela imaginação e pelo improvável. Depois do avião que pilotava sofrer uma queda em pleno deserto, o homem se depara com uma criança pequena muito afável, um menino que se intitula Pequeno Príncipe. </a:t>
            </a:r>
            <a:endParaRPr lang="pt-BR" sz="2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50000"/>
              </a:lnSpc>
            </a:pPr>
            <a:r>
              <a:rPr lang="pt-BR" sz="2000" dirty="0">
                <a:solidFill>
                  <a:schemeClr val="tx1"/>
                </a:solidFill>
                <a:latin typeface="Arial Narrow" panose="020B0606020202030204" pitchFamily="34" charset="0"/>
                <a:ea typeface="Times New Roman" panose="02020603050405020304" pitchFamily="18" charset="0"/>
                <a:cs typeface="Times New Roman" panose="02020603050405020304" pitchFamily="18" charset="0"/>
              </a:rPr>
              <a:t>Este então narra sua história, desde quando saiu de seu pequeno planeta de três vulcões (sendo um deles inativo) por conta da rosa com quem havia criado uma distância. Sua jornada por seis planetas com pessoas completamente diferentes até chegar naquele deserto terrestre. </a:t>
            </a:r>
            <a:endParaRPr lang="pt-BR" sz="2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50000"/>
              </a:lnSpc>
            </a:pPr>
            <a:r>
              <a:rPr lang="pt-BR" sz="2000" dirty="0">
                <a:solidFill>
                  <a:schemeClr val="tx1"/>
                </a:solidFill>
                <a:latin typeface="Arial Narrow" panose="020B0606020202030204" pitchFamily="34" charset="0"/>
                <a:ea typeface="Times New Roman" panose="02020603050405020304" pitchFamily="18" charset="0"/>
                <a:cs typeface="Times New Roman" panose="02020603050405020304" pitchFamily="18" charset="0"/>
              </a:rPr>
              <a:t>Sua jornada é apaixonante, assim como todo o enredo que nos guia através das páginas encantadoras dessa edição do clássico que já conquistou tanta gente! Já tinha lido esse livro quando criança e retomar a leitura tão fluida (e até mesmo filosófica) da obra de Antoine foi um prazer gigante. </a:t>
            </a:r>
            <a:endParaRPr lang="pt-BR"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Imagem 9">
            <a:extLst>
              <a:ext uri="{FF2B5EF4-FFF2-40B4-BE49-F238E27FC236}">
                <a16:creationId xmlns:a16="http://schemas.microsoft.com/office/drawing/2014/main" id="{74E6CD10-2220-41AC-9919-7F4FC1407C20}"/>
              </a:ext>
            </a:extLst>
          </p:cNvPr>
          <p:cNvPicPr>
            <a:picLocks noChangeAspect="1"/>
          </p:cNvPicPr>
          <p:nvPr/>
        </p:nvPicPr>
        <p:blipFill>
          <a:blip r:embed="rId4"/>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465220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0" name="Retângulo 9">
            <a:extLst>
              <a:ext uri="{FF2B5EF4-FFF2-40B4-BE49-F238E27FC236}">
                <a16:creationId xmlns:a16="http://schemas.microsoft.com/office/drawing/2014/main" id="{85D9B79F-54DB-420A-BE0A-D57DFA49D91C}"/>
              </a:ext>
            </a:extLst>
          </p:cNvPr>
          <p:cNvSpPr/>
          <p:nvPr/>
        </p:nvSpPr>
        <p:spPr>
          <a:xfrm>
            <a:off x="1708092" y="3273445"/>
            <a:ext cx="6875929" cy="1688347"/>
          </a:xfrm>
          <a:prstGeom prst="rect">
            <a:avLst/>
          </a:prstGeom>
        </p:spPr>
        <p:txBody>
          <a:bodyPr wrap="square">
            <a:spAutoFit/>
          </a:bodyPr>
          <a:lstStyle/>
          <a:p>
            <a:pPr algn="just">
              <a:lnSpc>
                <a:spcPct val="107000"/>
              </a:lnSpc>
            </a:pPr>
            <a:endParaRPr lang="pt-BR" dirty="0">
              <a:latin typeface="Arial Narrow" panose="020B0606020202030204" pitchFamily="34" charset="0"/>
              <a:ea typeface="Times New Roman" panose="02020603050405020304" pitchFamily="18" charset="0"/>
              <a:cs typeface="Calibri" panose="020F0502020204030204" pitchFamily="34" charset="0"/>
            </a:endParaRPr>
          </a:p>
          <a:p>
            <a:pPr algn="just">
              <a:lnSpc>
                <a:spcPct val="107000"/>
              </a:lnSpc>
            </a:pPr>
            <a:endParaRPr lang="pt-BR" dirty="0">
              <a:latin typeface="Arial Narrow" panose="020B0606020202030204" pitchFamily="34" charset="0"/>
              <a:ea typeface="Times New Roman" panose="02020603050405020304" pitchFamily="18" charset="0"/>
              <a:cs typeface="Calibri" panose="020F0502020204030204" pitchFamily="34" charset="0"/>
            </a:endParaRPr>
          </a:p>
          <a:p>
            <a:pPr algn="just">
              <a:lnSpc>
                <a:spcPct val="107000"/>
              </a:lnSpc>
            </a:pPr>
            <a:endParaRPr lang="pt-BR" dirty="0">
              <a:latin typeface="Arial Narrow" panose="020B0606020202030204" pitchFamily="34" charset="0"/>
              <a:ea typeface="Times New Roman" panose="02020603050405020304" pitchFamily="18" charset="0"/>
              <a:cs typeface="Calibri" panose="020F0502020204030204" pitchFamily="34" charset="0"/>
            </a:endParaRPr>
          </a:p>
          <a:p>
            <a:pPr algn="just">
              <a:lnSpc>
                <a:spcPct val="107000"/>
              </a:lnSpc>
            </a:pPr>
            <a:endParaRPr lang="pt-BR" dirty="0">
              <a:latin typeface="Arial Narrow" panose="020B0606020202030204" pitchFamily="34" charset="0"/>
              <a:ea typeface="Times New Roman" panose="02020603050405020304" pitchFamily="18" charset="0"/>
              <a:cs typeface="Calibri" panose="020F0502020204030204" pitchFamily="34" charset="0"/>
            </a:endParaRPr>
          </a:p>
          <a:p>
            <a:pPr algn="just">
              <a:lnSpc>
                <a:spcPct val="107000"/>
              </a:lnSpc>
            </a:pPr>
            <a:endParaRPr lang="pt-BR" dirty="0">
              <a:latin typeface="Arial Narrow" panose="020B0606020202030204" pitchFamily="34" charset="0"/>
              <a:ea typeface="Times New Roman" panose="02020603050405020304" pitchFamily="18" charset="0"/>
              <a:cs typeface="Calibri" panose="020F0502020204030204" pitchFamily="34" charset="0"/>
            </a:endParaRPr>
          </a:p>
          <a:p>
            <a:pPr algn="just">
              <a:lnSpc>
                <a:spcPct val="107000"/>
              </a:lnSpc>
            </a:pPr>
            <a:endParaRPr lang="pt-BR" dirty="0">
              <a:latin typeface="Arial Narrow" panose="020B0606020202030204" pitchFamily="34" charset="0"/>
              <a:ea typeface="Times New Roman" panose="02020603050405020304" pitchFamily="18" charset="0"/>
              <a:cs typeface="Calibri" panose="020F0502020204030204" pitchFamily="34" charset="0"/>
            </a:endParaRPr>
          </a:p>
          <a:p>
            <a:pPr algn="just">
              <a:lnSpc>
                <a:spcPct val="107000"/>
              </a:lnSpc>
            </a:pPr>
            <a:endParaRPr lang="pt-BR" dirty="0">
              <a:latin typeface="Arial Narrow" panose="020B0606020202030204" pitchFamily="34" charset="0"/>
              <a:ea typeface="Times New Roman" panose="02020603050405020304" pitchFamily="18" charset="0"/>
              <a:cs typeface="Calibri" panose="020F0502020204030204" pitchFamily="34" charset="0"/>
            </a:endParaRPr>
          </a:p>
        </p:txBody>
      </p:sp>
      <p:sp>
        <p:nvSpPr>
          <p:cNvPr id="4" name="Retângulo 3">
            <a:extLst>
              <a:ext uri="{FF2B5EF4-FFF2-40B4-BE49-F238E27FC236}">
                <a16:creationId xmlns:a16="http://schemas.microsoft.com/office/drawing/2014/main" id="{A2620579-15AF-41E2-A9DB-D17346C52218}"/>
              </a:ext>
            </a:extLst>
          </p:cNvPr>
          <p:cNvSpPr/>
          <p:nvPr/>
        </p:nvSpPr>
        <p:spPr>
          <a:xfrm>
            <a:off x="1532965" y="187771"/>
            <a:ext cx="10248611" cy="5607625"/>
          </a:xfrm>
          <a:prstGeom prst="rect">
            <a:avLst/>
          </a:prstGeom>
        </p:spPr>
        <p:txBody>
          <a:bodyPr wrap="square">
            <a:spAutoFit/>
          </a:bodyPr>
          <a:lstStyle/>
          <a:p>
            <a:pPr algn="ctr">
              <a:lnSpc>
                <a:spcPct val="150000"/>
              </a:lnSpc>
            </a:pPr>
            <a:r>
              <a:rPr lang="pt-BR" sz="2000" i="1" dirty="0">
                <a:latin typeface="Arial Narrow" panose="020B0606020202030204" pitchFamily="34" charset="0"/>
                <a:ea typeface="Times New Roman" panose="02020603050405020304" pitchFamily="18" charset="0"/>
                <a:cs typeface="Times New Roman" panose="02020603050405020304" pitchFamily="18" charset="0"/>
              </a:rPr>
              <a:t>"Os olhos são cegos. É preciso ver com o coração.“</a:t>
            </a:r>
          </a:p>
          <a:p>
            <a:pPr algn="ctr">
              <a:lnSpc>
                <a:spcPct val="150000"/>
              </a:lnSpc>
            </a:pP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50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Realmente esse livro é um clássico pra todas as idades, isso por conta da experiência que temos ao ler o livro, cada vez que você ler você pode tirar uma interpretação diferente! Depois de terminar a leitura fui pesquisar um pouco mais sobre o autor e vi que ele próprio era um piloto que conduzia veículos aéreos durante a segunda guerra mundial. </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50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Foi inclusive durante esse período que o livro foi escrito! Pegando esse contexto fica ainda mais fácil de ver o quanto a obra é relevante e seu discurso é sensível, visto que ele traz o medo de perder aquilo que nos torna humanos: a criatividade e a alegria em explorar. </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50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Minha indicação é até mesmo desnecessária, mas reforço que você leia sempre com a mente aberta a novas interpretações, afinal, um chapéu pode muito bem ser uma cobra após DIGERIR um elefante! </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pt-BR" sz="1800" dirty="0">
                <a:latin typeface="Times New Roman" panose="02020603050405020304" pitchFamily="18" charset="0"/>
                <a:ea typeface="Times New Roman" panose="02020603050405020304" pitchFamily="18" charset="0"/>
                <a:cs typeface="Times New Roman" panose="02020603050405020304" pitchFamily="18" charset="0"/>
              </a:rPr>
              <a:t> </a:t>
            </a:r>
            <a:endParaRPr lang="pt-BR" sz="1800" dirty="0">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pPr>
            <a:r>
              <a:rPr lang="pt-BR" sz="900" dirty="0">
                <a:solidFill>
                  <a:schemeClr val="tx1"/>
                </a:solidFill>
                <a:latin typeface="Arial Narrow" panose="020B0606020202030204" pitchFamily="34" charset="0"/>
                <a:ea typeface="Times New Roman" panose="02020603050405020304" pitchFamily="18" charset="0"/>
                <a:cs typeface="Times New Roman" panose="02020603050405020304" pitchFamily="18" charset="0"/>
              </a:rPr>
              <a:t>Disponível </a:t>
            </a:r>
            <a:r>
              <a:rPr lang="pt-BR" sz="900" u="sng" dirty="0">
                <a:solidFill>
                  <a:schemeClr val="tx1"/>
                </a:solidFill>
                <a:latin typeface="Arial Narrow" panose="020B0606020202030204" pitchFamily="34" charset="0"/>
                <a:ea typeface="Times New Roman" panose="02020603050405020304" pitchFamily="18" charset="0"/>
                <a:cs typeface="Times New Roman" panose="02020603050405020304" pitchFamily="18" charset="0"/>
              </a:rPr>
              <a:t>em: </a:t>
            </a:r>
            <a:r>
              <a:rPr lang="pt-BR" sz="900" u="sng" dirty="0">
                <a:solidFill>
                  <a:schemeClr val="tx1"/>
                </a:solidFill>
                <a:latin typeface="Arial Narrow" panose="020B0606020202030204" pitchFamily="34" charset="0"/>
                <a:ea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https://www.poraoliterario.com/2020/11/resenha-o-pequeno-principe.html</a:t>
            </a:r>
            <a:r>
              <a:rPr lang="pt-BR" sz="900" u="sng" dirty="0">
                <a:solidFill>
                  <a:schemeClr val="tx1"/>
                </a:solidFill>
                <a:latin typeface="Arial Narrow" panose="020B0606020202030204" pitchFamily="34" charset="0"/>
                <a:ea typeface="Times New Roman" panose="02020603050405020304" pitchFamily="18" charset="0"/>
                <a:cs typeface="Times New Roman" panose="02020603050405020304" pitchFamily="18" charset="0"/>
              </a:rPr>
              <a:t>. </a:t>
            </a:r>
            <a:r>
              <a:rPr lang="pt-BR" sz="900" dirty="0">
                <a:solidFill>
                  <a:schemeClr val="tx1"/>
                </a:solidFill>
                <a:latin typeface="Arial Narrow" panose="020B0606020202030204" pitchFamily="34" charset="0"/>
                <a:ea typeface="Times New Roman" panose="02020603050405020304" pitchFamily="18" charset="0"/>
                <a:cs typeface="Times New Roman" panose="02020603050405020304" pitchFamily="18" charset="0"/>
              </a:rPr>
              <a:t>Acesso em: 11 abr. 2023.</a:t>
            </a:r>
            <a:endParaRPr lang="pt-B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4" name="Imagem 13">
            <a:extLst>
              <a:ext uri="{FF2B5EF4-FFF2-40B4-BE49-F238E27FC236}">
                <a16:creationId xmlns:a16="http://schemas.microsoft.com/office/drawing/2014/main" id="{A4EECCCC-C3BC-4E74-9FFB-4CB6AD72FD33}"/>
              </a:ext>
            </a:extLst>
          </p:cNvPr>
          <p:cNvPicPr>
            <a:picLocks noChangeAspect="1"/>
          </p:cNvPicPr>
          <p:nvPr/>
        </p:nvPicPr>
        <p:blipFill>
          <a:blip r:embed="rId5"/>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3985379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88659" y="194534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Retângulo 12">
            <a:extLst>
              <a:ext uri="{FF2B5EF4-FFF2-40B4-BE49-F238E27FC236}">
                <a16:creationId xmlns:a16="http://schemas.microsoft.com/office/drawing/2014/main" id="{A5C3CFD3-31A8-4A32-859E-A348EED6CD06}"/>
              </a:ext>
            </a:extLst>
          </p:cNvPr>
          <p:cNvSpPr/>
          <p:nvPr/>
        </p:nvSpPr>
        <p:spPr>
          <a:xfrm>
            <a:off x="1362635" y="229269"/>
            <a:ext cx="9870142" cy="2769989"/>
          </a:xfrm>
          <a:prstGeom prst="rect">
            <a:avLst/>
          </a:prstGeom>
        </p:spPr>
        <p:txBody>
          <a:bodyPr wrap="square">
            <a:spAutoFit/>
          </a:bodyPr>
          <a:lstStyle/>
          <a:p>
            <a:r>
              <a:rPr lang="pt-BR" sz="2000" b="1" dirty="0">
                <a:solidFill>
                  <a:schemeClr val="tx1"/>
                </a:solidFill>
                <a:latin typeface="Arial Narrow" panose="020B0606020202030204" pitchFamily="34" charset="0"/>
              </a:rPr>
              <a:t>Texto 2 </a:t>
            </a:r>
          </a:p>
          <a:p>
            <a:endParaRPr lang="pt-BR" sz="2000" b="1" dirty="0">
              <a:solidFill>
                <a:schemeClr val="tx1"/>
              </a:solidFill>
              <a:latin typeface="Arial Narrow" panose="020B0606020202030204" pitchFamily="34" charset="0"/>
            </a:endParaRPr>
          </a:p>
          <a:p>
            <a:r>
              <a:rPr lang="pt-BR" sz="2000" dirty="0">
                <a:latin typeface="Arial Narrow" panose="020B0606020202030204" pitchFamily="34" charset="0"/>
              </a:rPr>
              <a:t>Opinião: </a:t>
            </a:r>
            <a:r>
              <a:rPr lang="pt-BR" sz="2000" b="1" dirty="0">
                <a:latin typeface="Arial Narrow" panose="020B0606020202030204" pitchFamily="34" charset="0"/>
              </a:rPr>
              <a:t>O Pequeno Príncipe – Antoine de Saint-Exupéry</a:t>
            </a:r>
          </a:p>
          <a:p>
            <a:r>
              <a:rPr lang="pt-BR" sz="2000" dirty="0">
                <a:latin typeface="Arial Narrow" panose="020B0606020202030204" pitchFamily="34" charset="0"/>
              </a:rPr>
              <a:t>Livro: O Pequeno Príncipe</a:t>
            </a:r>
          </a:p>
          <a:p>
            <a:r>
              <a:rPr lang="pt-BR" sz="2000" dirty="0">
                <a:latin typeface="Arial Narrow" panose="020B0606020202030204" pitchFamily="34" charset="0"/>
              </a:rPr>
              <a:t>Título original: Le Petit Prince</a:t>
            </a:r>
          </a:p>
          <a:p>
            <a:r>
              <a:rPr lang="pt-BR" sz="2000" dirty="0">
                <a:latin typeface="Arial Narrow" panose="020B0606020202030204" pitchFamily="34" charset="0"/>
              </a:rPr>
              <a:t>Autor (a): Antoine de Saint-Exupéry</a:t>
            </a:r>
          </a:p>
          <a:p>
            <a:r>
              <a:rPr lang="pt-BR" sz="2000" dirty="0">
                <a:latin typeface="Arial Narrow" panose="020B0606020202030204" pitchFamily="34" charset="0"/>
              </a:rPr>
              <a:t>Páginas: 160</a:t>
            </a:r>
          </a:p>
          <a:p>
            <a:r>
              <a:rPr lang="pt-BR" sz="2000" dirty="0">
                <a:latin typeface="Arial Narrow" panose="020B0606020202030204" pitchFamily="34" charset="0"/>
              </a:rPr>
              <a:t>ISBN: 9788581303079</a:t>
            </a:r>
          </a:p>
          <a:p>
            <a:endParaRPr lang="pt-BR" dirty="0">
              <a:latin typeface="Arial Narrow" panose="020B0606020202030204" pitchFamily="34"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247775" y="2106706"/>
            <a:ext cx="10271872"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18" name="Imagem 17">
            <a:extLst>
              <a:ext uri="{FF2B5EF4-FFF2-40B4-BE49-F238E27FC236}">
                <a16:creationId xmlns:a16="http://schemas.microsoft.com/office/drawing/2014/main" id="{A57A7E19-7D48-45F1-8024-33D0F52B6FE5}"/>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4989996" y="1307524"/>
            <a:ext cx="6115549" cy="4637875"/>
          </a:xfrm>
          <a:prstGeom prst="rect">
            <a:avLst/>
          </a:prstGeom>
          <a:noFill/>
        </p:spPr>
      </p:pic>
      <p:pic>
        <p:nvPicPr>
          <p:cNvPr id="11" name="Imagem 10">
            <a:extLst>
              <a:ext uri="{FF2B5EF4-FFF2-40B4-BE49-F238E27FC236}">
                <a16:creationId xmlns:a16="http://schemas.microsoft.com/office/drawing/2014/main" id="{CFA881D1-E87E-4292-990D-4D49CE25CBFC}"/>
              </a:ext>
            </a:extLst>
          </p:cNvPr>
          <p:cNvPicPr>
            <a:picLocks noChangeAspect="1"/>
          </p:cNvPicPr>
          <p:nvPr/>
        </p:nvPicPr>
        <p:blipFill>
          <a:blip r:embed="rId5"/>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3317615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88659" y="194534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247775" y="2106706"/>
            <a:ext cx="10271872"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5" name="Retângulo 14">
            <a:extLst>
              <a:ext uri="{FF2B5EF4-FFF2-40B4-BE49-F238E27FC236}">
                <a16:creationId xmlns:a16="http://schemas.microsoft.com/office/drawing/2014/main" id="{10131B61-D25E-4903-BDDE-631F02D14761}"/>
              </a:ext>
            </a:extLst>
          </p:cNvPr>
          <p:cNvSpPr/>
          <p:nvPr/>
        </p:nvSpPr>
        <p:spPr>
          <a:xfrm>
            <a:off x="1398494" y="534741"/>
            <a:ext cx="10397379" cy="6044027"/>
          </a:xfrm>
          <a:prstGeom prst="rect">
            <a:avLst/>
          </a:prstGeom>
        </p:spPr>
        <p:txBody>
          <a:bodyPr wrap="square">
            <a:spAutoFit/>
          </a:bodyPr>
          <a:lstStyle/>
          <a:p>
            <a:pPr indent="449580" algn="just">
              <a:lnSpc>
                <a:spcPct val="150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Eu nunca tinha entendido porque O Pequeno Príncipe recebia tanta notoriedade. O que eu lembrava do livro, que foi lido quando eu tinha uns 9 anos, se resumia em “uma história legal”. Porém, muitas histórias que eu tinha lido na minha infância eram consideradas legais. Não lembro desse livro ter se destacado tanto assim dos outros. Por isso, decidi, com mais do dobro da idade da primeira leitura, reler esse livro e tentar descobrir se eu tinha deixado de pensar como aquele Lucas do passado.</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50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A resposta pra minha dúvida, previsivelmente, foi confirmada positiva. Eu não só mudei completamente minha forma de pensar, como pensei estar lendo o pequeno príncipe pela primeira vez. Talvez seja porque minha forma de pensar esteja cada vez se aproximando do modo adulto que o pequeno príncipe tanto criticava. </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50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Com outras releituras que fiz com livros da minha infância sempre senti uma diferença da história que eu lembrava na minha cabeça, porém o livro sempre mantinha sua essência. Com o Pequeno Príncipe ocorreu totalmente o oposto, um simples livro que continha uma “história boa” se transformou em uma enciclopédia da vida, onde cada parágrafo agregava conhecimento equivalente à 300 páginas.</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8234B3B2-3783-4A57-A89A-4CA64F203260}"/>
              </a:ext>
            </a:extLst>
          </p:cNvPr>
          <p:cNvPicPr>
            <a:picLocks noChangeAspect="1"/>
          </p:cNvPicPr>
          <p:nvPr/>
        </p:nvPicPr>
        <p:blipFill>
          <a:blip r:embed="rId4"/>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1568675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Retângulo 3">
            <a:extLst>
              <a:ext uri="{FF2B5EF4-FFF2-40B4-BE49-F238E27FC236}">
                <a16:creationId xmlns:a16="http://schemas.microsoft.com/office/drawing/2014/main" id="{C6A60732-D570-4AD7-B567-063EB101FA8F}"/>
              </a:ext>
            </a:extLst>
          </p:cNvPr>
          <p:cNvSpPr/>
          <p:nvPr/>
        </p:nvSpPr>
        <p:spPr>
          <a:xfrm>
            <a:off x="1461248" y="220194"/>
            <a:ext cx="10388412" cy="6234592"/>
          </a:xfrm>
          <a:prstGeom prst="rect">
            <a:avLst/>
          </a:prstGeom>
        </p:spPr>
        <p:txBody>
          <a:bodyPr wrap="square">
            <a:spAutoFit/>
          </a:bodyPr>
          <a:lstStyle/>
          <a:p>
            <a:pPr indent="449580" algn="just">
              <a:lnSpc>
                <a:spcPct val="150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No livro conhecemos esse personagem fantástico, o pequeno príncipe, que depois de ter viajado por diversos planetas se encanta com a imensidão da Terra e suas peculiaridades. Por cada planeta viajado pelo menino retratamos a imagem de um adulto junto com suas ideias e seus problemas. A visão crítica do pequeno príncipe para cada planeta viajado desperta inúmeros pensamentos profundos para o leitor.</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50000"/>
              </a:lnSpc>
            </a:pPr>
            <a:r>
              <a:rPr lang="pt-BR" sz="2000" i="1" dirty="0">
                <a:latin typeface="Arial Narrow" panose="020B0606020202030204" pitchFamily="34" charset="0"/>
                <a:ea typeface="Times New Roman" panose="02020603050405020304" pitchFamily="18" charset="0"/>
                <a:cs typeface="Times New Roman" panose="02020603050405020304" pitchFamily="18" charset="0"/>
              </a:rPr>
              <a:t>“Disse a raposa. – Tu não és ainda para mim senão um garoto inteiramente igual a cem mil outros garotos. E eu não tenho necessidade de ti. E tu também não tens necessidade de mim. Não passo a teus olhos de uma raposa igual a cem mil outras raposas. Mas, se tu me cativas, teremos necessitamos um do outro. Serás pra mim único no mundo. E eu serei pra ti única no mundo…”</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50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Cada página lida eu sentia Antoine me dando um tapa na cara. Quer fazer um teste? </a:t>
            </a:r>
            <a:r>
              <a:rPr lang="pt-BR" sz="2000" dirty="0">
                <a:solidFill>
                  <a:schemeClr val="tx1"/>
                </a:solidFill>
                <a:latin typeface="Arial Narrow" panose="020B0606020202030204" pitchFamily="34" charset="0"/>
                <a:ea typeface="Times New Roman" panose="02020603050405020304" pitchFamily="18" charset="0"/>
                <a:cs typeface="Times New Roman" panose="02020603050405020304" pitchFamily="18" charset="0"/>
              </a:rPr>
              <a:t>Abra o seu livro do pequeno príncipe em uma página aleatória, nessa página escolha um parágrafo aleatório, leia o parágrafo profundamente e aproveite essa maravilha. </a:t>
            </a:r>
            <a:r>
              <a:rPr lang="pt-BR" sz="2000" dirty="0">
                <a:latin typeface="Arial Narrow" panose="020B0606020202030204" pitchFamily="34" charset="0"/>
                <a:ea typeface="Times New Roman" panose="02020603050405020304" pitchFamily="18" charset="0"/>
                <a:cs typeface="Times New Roman" panose="02020603050405020304" pitchFamily="18" charset="0"/>
              </a:rPr>
              <a:t>Se eu quisesse marcar cada frase que chamasse minha atenção eu teria que fazer uma cópia do livro, então tive que fazer uma seleção mais rigorosa das que mereciam um destaque.</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pt-BR" sz="900" dirty="0">
                <a:solidFill>
                  <a:schemeClr val="tx1"/>
                </a:solidFill>
                <a:latin typeface="Arial Narrow" panose="020B0606020202030204" pitchFamily="34" charset="0"/>
                <a:ea typeface="Times New Roman" panose="02020603050405020304" pitchFamily="18" charset="0"/>
                <a:cs typeface="Times New Roman" panose="02020603050405020304" pitchFamily="18" charset="0"/>
              </a:rPr>
              <a:t>                                                                                                                       Disponível em: </a:t>
            </a:r>
            <a:r>
              <a:rPr lang="pt-BR" sz="900" dirty="0">
                <a:solidFill>
                  <a:schemeClr val="tx1"/>
                </a:solidFill>
                <a:latin typeface="Arial Narrow" panose="020B0606020202030204" pitchFamily="34" charset="0"/>
                <a:ea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https://lucasleu.wordpress.com/2016/05/06/</a:t>
            </a:r>
            <a:r>
              <a:rPr lang="pt-BR" sz="900" dirty="0" err="1">
                <a:solidFill>
                  <a:schemeClr val="tx1"/>
                </a:solidFill>
                <a:latin typeface="Arial Narrow" panose="020B0606020202030204" pitchFamily="34" charset="0"/>
                <a:ea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opiniao</a:t>
            </a:r>
            <a:r>
              <a:rPr lang="pt-BR" sz="900" dirty="0">
                <a:solidFill>
                  <a:schemeClr val="tx1"/>
                </a:solidFill>
                <a:latin typeface="Arial Narrow" panose="020B0606020202030204" pitchFamily="34" charset="0"/>
                <a:ea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-o-pequeno-</a:t>
            </a:r>
            <a:r>
              <a:rPr lang="pt-BR" sz="900" dirty="0" err="1">
                <a:solidFill>
                  <a:schemeClr val="tx1"/>
                </a:solidFill>
                <a:latin typeface="Arial Narrow" panose="020B0606020202030204" pitchFamily="34" charset="0"/>
                <a:ea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principe</a:t>
            </a:r>
            <a:r>
              <a:rPr lang="pt-BR" sz="900" dirty="0">
                <a:solidFill>
                  <a:schemeClr val="tx1"/>
                </a:solidFill>
                <a:latin typeface="Arial Narrow" panose="020B0606020202030204" pitchFamily="34" charset="0"/>
                <a:ea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a:t>
            </a:r>
            <a:r>
              <a:rPr lang="pt-BR" sz="900" dirty="0">
                <a:solidFill>
                  <a:schemeClr val="tx1"/>
                </a:solidFill>
                <a:latin typeface="Arial Narrow" panose="020B0606020202030204" pitchFamily="34" charset="0"/>
                <a:ea typeface="Times New Roman" panose="02020603050405020304" pitchFamily="18" charset="0"/>
                <a:cs typeface="Times New Roman" panose="02020603050405020304" pitchFamily="18" charset="0"/>
              </a:rPr>
              <a:t>. Acesso em: 18 abr. 2023 (adaptado).</a:t>
            </a:r>
            <a:endParaRPr lang="pt-B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Imagem 9">
            <a:extLst>
              <a:ext uri="{FF2B5EF4-FFF2-40B4-BE49-F238E27FC236}">
                <a16:creationId xmlns:a16="http://schemas.microsoft.com/office/drawing/2014/main" id="{95C50E3F-EBB2-45BE-B4B3-3A8D20D8380D}"/>
              </a:ext>
            </a:extLst>
          </p:cNvPr>
          <p:cNvPicPr>
            <a:picLocks noChangeAspect="1"/>
          </p:cNvPicPr>
          <p:nvPr/>
        </p:nvPicPr>
        <p:blipFill>
          <a:blip r:embed="rId5"/>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1575242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461246" y="396724"/>
            <a:ext cx="10560424" cy="6001643"/>
          </a:xfrm>
          <a:prstGeom prst="rect">
            <a:avLst/>
          </a:prstGeom>
        </p:spPr>
        <p:txBody>
          <a:bodyPr wrap="square">
            <a:spAutoFit/>
          </a:bodyPr>
          <a:lstStyle/>
          <a:p>
            <a:pPr lvl="0">
              <a:lnSpc>
                <a:spcPct val="150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       Como já vi em outros blogs, existem muitas pessoas que costumam ler o pequeno príncipe todo ano, não só para comparar as novas percepções com as leituras anteriores como para se aprofundar cada vez mais nos ensinamentos contidos nas entrelinhas. Pretendo seguir esse movimento e fazer do pequeno príncipe uma leitura obrigatória anual.</a:t>
            </a:r>
            <a:endParaRPr lang="pt-BR" sz="2000" dirty="0">
              <a:latin typeface="Arial Narrow" panose="020B0606020202030204" pitchFamily="34" charset="0"/>
            </a:endParaRPr>
          </a:p>
          <a:p>
            <a:pPr lvl="0"/>
            <a:endParaRPr lang="pt-BR" sz="2000" dirty="0">
              <a:latin typeface="Arial Narrow" panose="020B0606020202030204" pitchFamily="34" charset="0"/>
            </a:endParaRPr>
          </a:p>
          <a:p>
            <a:pPr lvl="0"/>
            <a:r>
              <a:rPr lang="pt-BR" sz="2000" dirty="0">
                <a:latin typeface="Arial Narrow" panose="020B0606020202030204" pitchFamily="34" charset="0"/>
              </a:rPr>
              <a:t>1. O Pequeno Príncipe é uma das obras literárias mais lidas no mundo e isto se deve a sua capacidade de revelar, a cada pessoa, significados diferentes, profundos, diante de uma história aparentemente simples. Todo texto tem uma função social e comunicativa. Qual é a finalidade principal do texto 1? </a:t>
            </a:r>
          </a:p>
          <a:p>
            <a:pPr lvl="0"/>
            <a:endParaRPr lang="pt-BR" sz="2000" dirty="0">
              <a:latin typeface="Arial Narrow" panose="020B0606020202030204" pitchFamily="34" charset="0"/>
            </a:endParaRPr>
          </a:p>
          <a:p>
            <a:r>
              <a:rPr lang="pt-BR" sz="2000" b="1" dirty="0">
                <a:latin typeface="Arial Narrow" panose="020B0606020202030204" pitchFamily="34" charset="0"/>
              </a:rPr>
              <a:t> </a:t>
            </a:r>
            <a:r>
              <a:rPr lang="pt-BR" sz="2000" dirty="0">
                <a:latin typeface="Arial Narrow" panose="020B0606020202030204" pitchFamily="34" charset="0"/>
              </a:rPr>
              <a:t>2. Qual é a função social de uma resenha crítica? </a:t>
            </a:r>
          </a:p>
          <a:p>
            <a:pPr lvl="0"/>
            <a:endParaRPr lang="pt-BR" sz="2000" dirty="0">
              <a:latin typeface="Arial Narrow" panose="020B0606020202030204" pitchFamily="34" charset="0"/>
            </a:endParaRPr>
          </a:p>
          <a:p>
            <a:pPr lvl="0"/>
            <a:r>
              <a:rPr lang="pt-BR" sz="2000" dirty="0">
                <a:latin typeface="Arial Narrow" panose="020B0606020202030204" pitchFamily="34" charset="0"/>
              </a:rPr>
              <a:t>3. Qual é o produto cultural resenhado? </a:t>
            </a:r>
          </a:p>
          <a:p>
            <a:endParaRPr lang="pt-BR" sz="2000" dirty="0">
              <a:latin typeface="Arial Narrow" panose="020B0606020202030204" pitchFamily="34" charset="0"/>
            </a:endParaRPr>
          </a:p>
          <a:p>
            <a:pPr lvl="0"/>
            <a:r>
              <a:rPr lang="pt-BR" sz="2000" dirty="0">
                <a:latin typeface="Arial Narrow" panose="020B0606020202030204" pitchFamily="34" charset="0"/>
              </a:rPr>
              <a:t>4. O que se busca, de fato, quando lemos ou escrevemos uma resenha crítica? </a:t>
            </a:r>
          </a:p>
          <a:p>
            <a:r>
              <a:rPr lang="pt-BR" sz="2000" b="1" dirty="0">
                <a:latin typeface="Arial Narrow" panose="020B0606020202030204" pitchFamily="34" charset="0"/>
              </a:rPr>
              <a:t> </a:t>
            </a:r>
            <a:endParaRPr lang="pt-BR" sz="2000" dirty="0">
              <a:latin typeface="Arial Narrow" panose="020B0606020202030204" pitchFamily="34" charset="0"/>
            </a:endParaRPr>
          </a:p>
          <a:p>
            <a:r>
              <a:rPr lang="pt-BR" sz="2000" dirty="0">
                <a:latin typeface="Arial Narrow" panose="020B0606020202030204" pitchFamily="34" charset="0"/>
              </a:rPr>
              <a:t>5. Qual é o gênero e o objetivo do texto 2? Justifique. </a:t>
            </a:r>
            <a:br>
              <a:rPr lang="pt-BR" sz="2000" dirty="0"/>
            </a:br>
            <a:endParaRPr lang="pt-BR" sz="2000" dirty="0">
              <a:latin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Retângulo 3">
            <a:extLst>
              <a:ext uri="{FF2B5EF4-FFF2-40B4-BE49-F238E27FC236}">
                <a16:creationId xmlns:a16="http://schemas.microsoft.com/office/drawing/2014/main" id="{C6A60732-D570-4AD7-B567-063EB101FA8F}"/>
              </a:ext>
            </a:extLst>
          </p:cNvPr>
          <p:cNvSpPr/>
          <p:nvPr/>
        </p:nvSpPr>
        <p:spPr>
          <a:xfrm>
            <a:off x="1461246" y="309841"/>
            <a:ext cx="10049436" cy="232949"/>
          </a:xfrm>
          <a:prstGeom prst="rect">
            <a:avLst/>
          </a:prstGeom>
        </p:spPr>
        <p:txBody>
          <a:bodyPr wrap="square">
            <a:spAutoFit/>
          </a:bodyPr>
          <a:lstStyle/>
          <a:p>
            <a:pPr algn="r">
              <a:lnSpc>
                <a:spcPct val="107000"/>
              </a:lnSpc>
            </a:pPr>
            <a:r>
              <a:rPr lang="pt-BR" sz="900">
                <a:latin typeface="Arial Narrow" panose="020B0606020202030204" pitchFamily="34" charset="0"/>
                <a:ea typeface="Times New Roman" panose="02020603050405020304" pitchFamily="18" charset="0"/>
                <a:cs typeface="Times New Roman" panose="02020603050405020304" pitchFamily="18" charset="0"/>
              </a:rPr>
              <a:t>).</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E40CDC00-BBBC-4114-B11A-30DFB92D1FBA}"/>
              </a:ext>
            </a:extLst>
          </p:cNvPr>
          <p:cNvPicPr>
            <a:picLocks noChangeAspect="1"/>
          </p:cNvPicPr>
          <p:nvPr/>
        </p:nvPicPr>
        <p:blipFill>
          <a:blip r:embed="rId4"/>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13051920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graphicFrame>
        <p:nvGraphicFramePr>
          <p:cNvPr id="8" name="Tabela 7">
            <a:extLst>
              <a:ext uri="{FF2B5EF4-FFF2-40B4-BE49-F238E27FC236}">
                <a16:creationId xmlns:a16="http://schemas.microsoft.com/office/drawing/2014/main" id="{29560B52-EFF0-47BB-A6B9-80C7B003A8BB}"/>
              </a:ext>
            </a:extLst>
          </p:cNvPr>
          <p:cNvGraphicFramePr>
            <a:graphicFrameLocks noGrp="1"/>
          </p:cNvGraphicFramePr>
          <p:nvPr>
            <p:extLst>
              <p:ext uri="{D42A27DB-BD31-4B8C-83A1-F6EECF244321}">
                <p14:modId xmlns:p14="http://schemas.microsoft.com/office/powerpoint/2010/main" val="3904391538"/>
              </p:ext>
            </p:extLst>
          </p:nvPr>
        </p:nvGraphicFramePr>
        <p:xfrm>
          <a:off x="1730187" y="537882"/>
          <a:ext cx="9475878" cy="5516880"/>
        </p:xfrm>
        <a:graphic>
          <a:graphicData uri="http://schemas.openxmlformats.org/drawingml/2006/table">
            <a:tbl>
              <a:tblPr firstRow="1" firstCol="1" bandRow="1"/>
              <a:tblGrid>
                <a:gridCol w="9475878">
                  <a:extLst>
                    <a:ext uri="{9D8B030D-6E8A-4147-A177-3AD203B41FA5}">
                      <a16:colId xmlns:a16="http://schemas.microsoft.com/office/drawing/2014/main" val="2623510192"/>
                    </a:ext>
                  </a:extLst>
                </a:gridCol>
              </a:tblGrid>
              <a:tr h="5499024">
                <a:tc>
                  <a:txBody>
                    <a:bodyPr/>
                    <a:lstStyle/>
                    <a:p>
                      <a:pPr marL="540385" marR="628650" indent="-277495" algn="ctr">
                        <a:spcAft>
                          <a:spcPts val="0"/>
                        </a:spcAft>
                      </a:pPr>
                      <a:r>
                        <a:rPr lang="pt-BR" sz="2200" b="1" dirty="0">
                          <a:effectLst/>
                          <a:latin typeface="Arial Narrow" panose="020B0606020202030204" pitchFamily="34" charset="0"/>
                          <a:ea typeface="Times New Roman" panose="02020603050405020304" pitchFamily="18" charset="0"/>
                          <a:cs typeface="Times New Roman" panose="02020603050405020304" pitchFamily="18" charset="0"/>
                        </a:rPr>
                        <a:t>Tipos de argumento </a:t>
                      </a:r>
                      <a:endParaRPr lang="pt-BR" sz="2200" dirty="0">
                        <a:effectLst/>
                        <a:latin typeface="Calibri" panose="020F0502020204030204" pitchFamily="34" charset="0"/>
                        <a:cs typeface="Times New Roman" panose="02020603050405020304" pitchFamily="18" charset="0"/>
                      </a:endParaRPr>
                    </a:p>
                    <a:p>
                      <a:pPr marL="540385" marR="628650" indent="-277495" algn="just">
                        <a:spcAft>
                          <a:spcPts val="0"/>
                        </a:spcAft>
                      </a:pPr>
                      <a:r>
                        <a:rPr lang="pt-BR" sz="2200" b="1" dirty="0">
                          <a:effectLst/>
                          <a:latin typeface="Arial Narrow" panose="020B0606020202030204" pitchFamily="34" charset="0"/>
                          <a:ea typeface="Times New Roman" panose="02020603050405020304" pitchFamily="18" charset="0"/>
                          <a:cs typeface="Times New Roman" panose="02020603050405020304" pitchFamily="18" charset="0"/>
                        </a:rPr>
                        <a:t>O argumento de autoridade</a:t>
                      </a: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 é aquele que se baseia na citação de uma fonte confiável, como um especialista no assunto que está sendo debatido.[...]</a:t>
                      </a:r>
                      <a:endParaRPr lang="pt-BR" sz="2200" dirty="0">
                        <a:effectLst/>
                        <a:latin typeface="Calibri" panose="020F0502020204030204" pitchFamily="34" charset="0"/>
                        <a:cs typeface="Times New Roman" panose="02020603050405020304" pitchFamily="18" charset="0"/>
                      </a:endParaRPr>
                    </a:p>
                    <a:p>
                      <a:pPr marL="540385" marR="628650" indent="-277495" algn="just">
                        <a:spcAft>
                          <a:spcPts val="0"/>
                        </a:spcAft>
                      </a:pP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     A citação da fonte pode ser feita tanto de forma direta – quando há a transcrição da citação, utilizando, em geral, as aspas – quanto de forma indireta, quando se reescreve aquilo que foi dito pela autoridade escolhida.</a:t>
                      </a:r>
                      <a:endParaRPr lang="pt-BR" sz="2200" dirty="0">
                        <a:effectLst/>
                        <a:latin typeface="Calibri" panose="020F0502020204030204" pitchFamily="34" charset="0"/>
                        <a:cs typeface="Times New Roman" panose="02020603050405020304" pitchFamily="18" charset="0"/>
                      </a:endParaRPr>
                    </a:p>
                    <a:p>
                      <a:pPr marL="540385" marR="628650" indent="-277495" algn="just">
                        <a:spcAft>
                          <a:spcPts val="0"/>
                        </a:spcAft>
                      </a:pPr>
                      <a:r>
                        <a:rPr lang="pt-BR" sz="2200" b="1" dirty="0">
                          <a:effectLst/>
                          <a:latin typeface="Arial Narrow" panose="020B0606020202030204" pitchFamily="34" charset="0"/>
                          <a:ea typeface="Times New Roman" panose="02020603050405020304" pitchFamily="18" charset="0"/>
                          <a:cs typeface="Times New Roman" panose="02020603050405020304" pitchFamily="18" charset="0"/>
                        </a:rPr>
                        <a:t>Argumento por evidência (ou por comprovação)</a:t>
                      </a:r>
                      <a:endParaRPr lang="pt-BR" sz="2200" dirty="0">
                        <a:effectLst/>
                        <a:latin typeface="Calibri" panose="020F0502020204030204" pitchFamily="34" charset="0"/>
                        <a:cs typeface="Times New Roman" panose="02020603050405020304" pitchFamily="18" charset="0"/>
                      </a:endParaRPr>
                    </a:p>
                    <a:p>
                      <a:pPr marL="540385" marR="628650" indent="-277495" algn="just">
                        <a:spcAft>
                          <a:spcPts val="0"/>
                        </a:spcAft>
                      </a:pP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    Esse tipo de argumento se baseia em uma evidência que possa levar o leitor a admitir e aceitar uma tese. Essa evidência pode ser, por exemplo, formada por dados estatísticos ou por pesquisas de diversos tipos, desde que a fonte esteja explícita. Ainda é possível utilizar esse tipo de argumento a </a:t>
                      </a: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partir de fatos notórios, ou seja, que são de domínio público.</a:t>
                      </a:r>
                      <a:endParaRPr lang="pt-BR" sz="2000" dirty="0">
                        <a:effectLst/>
                        <a:latin typeface="Calibri" panose="020F0502020204030204" pitchFamily="34" charset="0"/>
                        <a:cs typeface="Times New Roman" panose="02020603050405020304" pitchFamily="18" charset="0"/>
                      </a:endParaRPr>
                    </a:p>
                    <a:p>
                      <a:pPr marL="540385" marR="628650" indent="-277495" algn="just">
                        <a:spcAft>
                          <a:spcPts val="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Argumento por comparação (ou por analogia)</a:t>
                      </a:r>
                      <a:endParaRPr lang="pt-BR" sz="2000" dirty="0">
                        <a:effectLst/>
                        <a:latin typeface="Calibri" panose="020F0502020204030204" pitchFamily="34" charset="0"/>
                        <a:cs typeface="Times New Roman" panose="02020603050405020304" pitchFamily="18" charset="0"/>
                      </a:endParaRPr>
                    </a:p>
                    <a:p>
                      <a:pPr marL="540385" marR="628650" indent="-277495" algn="just">
                        <a:spcAft>
                          <a:spcPts val="0"/>
                        </a:spcAft>
                      </a:pPr>
                      <a:r>
                        <a:rPr lang="pt-BR" sz="2000" b="1" dirty="0">
                          <a:effectLst/>
                          <a:latin typeface="Arial Narrow" panose="020B0606020202030204" pitchFamily="34" charset="0"/>
                          <a:ea typeface="Times New Roman" panose="02020603050405020304" pitchFamily="18" charset="0"/>
                          <a:cs typeface="Times New Roman" panose="02020603050405020304" pitchFamily="18" charset="0"/>
                        </a:rPr>
                        <a:t>A argumentação por comparação ou analogia</a:t>
                      </a: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é aquela em que se estabelece relação de semelhança ou diferença entre a tese defendida e algum tipo de dado a fim de comprovar o ponto de vista defendido. Nesse caso, é possível construir analogias com obras de ficção, por exemplo, tais como romances e séries de televisão.</a:t>
                      </a:r>
                      <a:endParaRPr lang="pt-BR" sz="2000" dirty="0">
                        <a:effectLst/>
                        <a:latin typeface="Calibri" panose="020F0502020204030204" pitchFamily="34" charset="0"/>
                        <a:cs typeface="Times New Roman" panose="02020603050405020304" pitchFamily="18" charset="0"/>
                      </a:endParaRPr>
                    </a:p>
                  </a:txBody>
                  <a:tcPr marL="50526" marR="50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extLst>
                  <a:ext uri="{0D108BD9-81ED-4DB2-BD59-A6C34878D82A}">
                    <a16:rowId xmlns:a16="http://schemas.microsoft.com/office/drawing/2014/main" val="1872182288"/>
                  </a:ext>
                </a:extLst>
              </a:tr>
            </a:tbl>
          </a:graphicData>
        </a:graphic>
      </p:graphicFrame>
      <p:sp>
        <p:nvSpPr>
          <p:cNvPr id="12" name="Retângulo 11">
            <a:extLst>
              <a:ext uri="{FF2B5EF4-FFF2-40B4-BE49-F238E27FC236}">
                <a16:creationId xmlns:a16="http://schemas.microsoft.com/office/drawing/2014/main" id="{52826756-C0EC-45CC-8DC6-048C3F47FB64}"/>
              </a:ext>
            </a:extLst>
          </p:cNvPr>
          <p:cNvSpPr/>
          <p:nvPr/>
        </p:nvSpPr>
        <p:spPr>
          <a:xfrm>
            <a:off x="1730187" y="71718"/>
            <a:ext cx="6866963" cy="1065676"/>
          </a:xfrm>
          <a:prstGeom prst="rect">
            <a:avLst/>
          </a:prstGeom>
        </p:spPr>
        <p:txBody>
          <a:bodyPr wrap="square">
            <a:spAutoFit/>
          </a:bodyPr>
          <a:lstStyle/>
          <a:p>
            <a:pPr algn="just">
              <a:lnSpc>
                <a:spcPct val="107000"/>
              </a:lnSpc>
            </a:pPr>
            <a:r>
              <a:rPr lang="pt-BR" sz="2000" b="1" dirty="0">
                <a:solidFill>
                  <a:srgbClr val="C45911"/>
                </a:solidFill>
                <a:latin typeface="Arial Narrow" panose="020B0606020202030204" pitchFamily="34" charset="0"/>
                <a:ea typeface="Calibri" panose="020F0502020204030204" pitchFamily="34" charset="0"/>
                <a:cs typeface="Times New Roman" panose="02020603050405020304" pitchFamily="18" charset="0"/>
              </a:rPr>
              <a:t>Vale a pena saber!!!</a:t>
            </a:r>
          </a:p>
          <a:p>
            <a:pPr algn="just">
              <a:lnSpc>
                <a:spcPct val="107000"/>
              </a:lnSpc>
            </a:pPr>
            <a:endParaRPr lang="pt-BR" sz="2000" b="1" dirty="0">
              <a:solidFill>
                <a:srgbClr val="C45911"/>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pP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Imagem 10">
            <a:extLst>
              <a:ext uri="{FF2B5EF4-FFF2-40B4-BE49-F238E27FC236}">
                <a16:creationId xmlns:a16="http://schemas.microsoft.com/office/drawing/2014/main" id="{05708C99-4E8E-4873-9DA2-60245F2042C9}"/>
              </a:ext>
            </a:extLst>
          </p:cNvPr>
          <p:cNvPicPr>
            <a:picLocks noChangeAspect="1"/>
          </p:cNvPicPr>
          <p:nvPr/>
        </p:nvPicPr>
        <p:blipFill>
          <a:blip r:embed="rId4"/>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28482013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graphicFrame>
        <p:nvGraphicFramePr>
          <p:cNvPr id="4" name="Tabela 3">
            <a:extLst>
              <a:ext uri="{FF2B5EF4-FFF2-40B4-BE49-F238E27FC236}">
                <a16:creationId xmlns:a16="http://schemas.microsoft.com/office/drawing/2014/main" id="{D88BB2C3-4913-436C-B022-38A2F8B05E4B}"/>
              </a:ext>
            </a:extLst>
          </p:cNvPr>
          <p:cNvGraphicFramePr>
            <a:graphicFrameLocks noGrp="1"/>
          </p:cNvGraphicFramePr>
          <p:nvPr>
            <p:extLst>
              <p:ext uri="{D42A27DB-BD31-4B8C-83A1-F6EECF244321}">
                <p14:modId xmlns:p14="http://schemas.microsoft.com/office/powerpoint/2010/main" val="1883541465"/>
              </p:ext>
            </p:extLst>
          </p:nvPr>
        </p:nvGraphicFramePr>
        <p:xfrm>
          <a:off x="1541930" y="545047"/>
          <a:ext cx="9906731" cy="5547360"/>
        </p:xfrm>
        <a:graphic>
          <a:graphicData uri="http://schemas.openxmlformats.org/drawingml/2006/table">
            <a:tbl>
              <a:tblPr firstRow="1" firstCol="1" bandRow="1"/>
              <a:tblGrid>
                <a:gridCol w="9906731">
                  <a:extLst>
                    <a:ext uri="{9D8B030D-6E8A-4147-A177-3AD203B41FA5}">
                      <a16:colId xmlns:a16="http://schemas.microsoft.com/office/drawing/2014/main" val="3241673732"/>
                    </a:ext>
                  </a:extLst>
                </a:gridCol>
              </a:tblGrid>
              <a:tr h="5463867">
                <a:tc>
                  <a:txBody>
                    <a:bodyPr/>
                    <a:lstStyle/>
                    <a:p>
                      <a:pPr marL="540385" marR="628650" indent="-277495" algn="just">
                        <a:spcAft>
                          <a:spcPts val="0"/>
                        </a:spcAft>
                      </a:pPr>
                      <a:endParaRPr lang="pt-BR" sz="2000" b="1"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540385" marR="628650" indent="-277495" algn="just">
                        <a:spcAft>
                          <a:spcPts val="0"/>
                        </a:spcAft>
                      </a:pPr>
                      <a:r>
                        <a:rPr lang="pt-BR" sz="2200" b="1" dirty="0">
                          <a:effectLst/>
                          <a:latin typeface="Arial Narrow" panose="020B0606020202030204" pitchFamily="34" charset="0"/>
                          <a:ea typeface="Times New Roman" panose="02020603050405020304" pitchFamily="18" charset="0"/>
                          <a:cs typeface="Times New Roman" panose="02020603050405020304" pitchFamily="18" charset="0"/>
                        </a:rPr>
                        <a:t>Argumento por causa e consequência</a:t>
                      </a:r>
                      <a:endParaRPr lang="pt-BR" sz="2200" dirty="0">
                        <a:effectLst/>
                        <a:latin typeface="Calibri" panose="020F0502020204030204" pitchFamily="34" charset="0"/>
                        <a:cs typeface="Times New Roman" panose="02020603050405020304" pitchFamily="18" charset="0"/>
                      </a:endParaRPr>
                    </a:p>
                    <a:p>
                      <a:pPr marL="540385" marR="628650" indent="-277495" algn="just">
                        <a:spcAft>
                          <a:spcPts val="0"/>
                        </a:spcAft>
                      </a:pP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    Esse tipo de recurso argumentativo busca comprovar a tese defendida a partir da exploração das relações de causa e consequência associadas ao tema debatido. Ao explicar os porquês e as consequências da temática em questão, pode-se confirmar as ideias expressas pela tese.</a:t>
                      </a:r>
                    </a:p>
                    <a:p>
                      <a:pPr marL="540385" marR="628650" indent="-277495" algn="just">
                        <a:spcAft>
                          <a:spcPts val="0"/>
                        </a:spcAft>
                      </a:pPr>
                      <a:endParaRPr lang="pt-BR" sz="2200" dirty="0">
                        <a:effectLst/>
                        <a:latin typeface="Calibri" panose="020F0502020204030204" pitchFamily="34" charset="0"/>
                        <a:cs typeface="Times New Roman" panose="02020603050405020304" pitchFamily="18" charset="0"/>
                      </a:endParaRPr>
                    </a:p>
                    <a:p>
                      <a:pPr marL="540385" marR="628650" indent="-277495" algn="just">
                        <a:spcAft>
                          <a:spcPts val="0"/>
                        </a:spcAft>
                      </a:pPr>
                      <a:r>
                        <a:rPr lang="pt-BR" sz="2200" b="1" dirty="0">
                          <a:effectLst/>
                          <a:latin typeface="Arial Narrow" panose="020B0606020202030204" pitchFamily="34" charset="0"/>
                          <a:ea typeface="Times New Roman" panose="02020603050405020304" pitchFamily="18" charset="0"/>
                          <a:cs typeface="Times New Roman" panose="02020603050405020304" pitchFamily="18" charset="0"/>
                        </a:rPr>
                        <a:t>Argumento por ilustração (ou exemplificação)</a:t>
                      </a:r>
                      <a:endParaRPr lang="pt-BR" sz="2200" dirty="0">
                        <a:effectLst/>
                        <a:latin typeface="Calibri" panose="020F0502020204030204" pitchFamily="34" charset="0"/>
                        <a:cs typeface="Times New Roman" panose="02020603050405020304" pitchFamily="18" charset="0"/>
                      </a:endParaRPr>
                    </a:p>
                    <a:p>
                      <a:pPr marL="540385" marR="628650" indent="-277495" algn="just">
                        <a:spcAft>
                          <a:spcPts val="0"/>
                        </a:spcAft>
                      </a:pP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    Quando se tem um tema, ou mesmo uma tese, de caráter muito teórico, uma das maneiras mais interessantes de fundamentar o ponto de vista adotado é por meio da ilustração ou exemplificação. Esse recurso argumentativo se constrói a partir da elaboração de uma breve narrativa, que pode ser real ou fictícia, com o intuito de tornar mais concreto aquilo que está sendo defendido pelo texto.</a:t>
                      </a:r>
                      <a:endParaRPr lang="pt-BR" sz="2200" dirty="0">
                        <a:effectLst/>
                        <a:latin typeface="Calibri" panose="020F0502020204030204" pitchFamily="34" charset="0"/>
                        <a:cs typeface="Times New Roman" panose="02020603050405020304" pitchFamily="18" charset="0"/>
                      </a:endParaRPr>
                    </a:p>
                    <a:p>
                      <a:pPr marL="540385" marR="628650" indent="-277495" algn="r">
                        <a:spcAft>
                          <a:spcPts val="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000" dirty="0">
                        <a:effectLst/>
                        <a:latin typeface="Calibri" panose="020F0502020204030204" pitchFamily="34" charset="0"/>
                        <a:cs typeface="Times New Roman" panose="02020603050405020304" pitchFamily="18" charset="0"/>
                      </a:endParaRPr>
                    </a:p>
                    <a:p>
                      <a:pPr marL="540385" marR="628650" indent="-277495" algn="r">
                        <a:spcAft>
                          <a:spcPts val="0"/>
                        </a:spcAft>
                      </a:pPr>
                      <a:r>
                        <a:rPr lang="pt-BR" sz="10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Disponível em: </a:t>
                      </a:r>
                      <a:r>
                        <a:rPr lang="pt-BR" sz="1000" u="none" strike="noStrike"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https://querobolsa.com.br/</a:t>
                      </a:r>
                      <a:r>
                        <a:rPr lang="pt-BR" sz="1000" u="none" strike="noStrike" dirty="0" err="1">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enem</a:t>
                      </a:r>
                      <a:r>
                        <a:rPr lang="pt-BR" sz="1000" u="none" strike="noStrike"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a:t>
                      </a:r>
                      <a:r>
                        <a:rPr lang="pt-BR" sz="1000" u="none" strike="noStrike" dirty="0" err="1">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redacao</a:t>
                      </a:r>
                      <a:r>
                        <a:rPr lang="pt-BR" sz="1000" u="none" strike="noStrike"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/tipos-de-argumentos</a:t>
                      </a:r>
                      <a:r>
                        <a:rPr lang="pt-BR" sz="10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Acesso em: 9 maio 2023. Adaptado.</a:t>
                      </a:r>
                    </a:p>
                    <a:p>
                      <a:pPr marL="540385" marR="628650" indent="-277495" algn="r">
                        <a:spcAft>
                          <a:spcPts val="0"/>
                        </a:spcAft>
                      </a:pPr>
                      <a:endParaRPr lang="pt-BR" sz="1000" dirty="0">
                        <a:effectLst/>
                        <a:latin typeface="Arial Narrow" panose="020B0606020202030204" pitchFamily="34" charset="0"/>
                        <a:cs typeface="Times New Roman" panose="02020603050405020304" pitchFamily="18" charset="0"/>
                      </a:endParaRPr>
                    </a:p>
                    <a:p>
                      <a:pPr marL="540385" marR="628650" indent="-277495" algn="r">
                        <a:spcAft>
                          <a:spcPts val="0"/>
                        </a:spcAft>
                      </a:pPr>
                      <a:endParaRPr lang="pt-BR" sz="2000" dirty="0">
                        <a:effectLst/>
                        <a:latin typeface="Arial Narrow" panose="020B0606020202030204" pitchFamily="34" charset="0"/>
                        <a:cs typeface="Times New Roman" panose="02020603050405020304" pitchFamily="18" charset="0"/>
                      </a:endParaRPr>
                    </a:p>
                    <a:p>
                      <a:pPr marL="540385" marR="628650" indent="-277495" algn="r">
                        <a:spcAft>
                          <a:spcPts val="0"/>
                        </a:spcAft>
                      </a:pPr>
                      <a:endParaRPr lang="pt-BR" sz="2000" dirty="0">
                        <a:effectLst/>
                        <a:latin typeface="Calibri" panose="020F0502020204030204" pitchFamily="34" charset="0"/>
                        <a:cs typeface="Times New Roman" panose="02020603050405020304" pitchFamily="18" charset="0"/>
                      </a:endParaRPr>
                    </a:p>
                  </a:txBody>
                  <a:tcPr marL="50526" marR="50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extLst>
                  <a:ext uri="{0D108BD9-81ED-4DB2-BD59-A6C34878D82A}">
                    <a16:rowId xmlns:a16="http://schemas.microsoft.com/office/drawing/2014/main" val="2295808292"/>
                  </a:ext>
                </a:extLst>
              </a:tr>
            </a:tbl>
          </a:graphicData>
        </a:graphic>
      </p:graphicFrame>
      <p:pic>
        <p:nvPicPr>
          <p:cNvPr id="9" name="Imagem 8">
            <a:extLst>
              <a:ext uri="{FF2B5EF4-FFF2-40B4-BE49-F238E27FC236}">
                <a16:creationId xmlns:a16="http://schemas.microsoft.com/office/drawing/2014/main" id="{D8276671-C4B4-4AD7-9E52-70FF51047D29}"/>
              </a:ext>
            </a:extLst>
          </p:cNvPr>
          <p:cNvPicPr>
            <a:picLocks noChangeAspect="1"/>
          </p:cNvPicPr>
          <p:nvPr/>
        </p:nvPicPr>
        <p:blipFill>
          <a:blip r:embed="rId5"/>
          <a:stretch>
            <a:fillRect/>
          </a:stretch>
        </p:blipFill>
        <p:spPr>
          <a:xfrm>
            <a:off x="10035509" y="6092407"/>
            <a:ext cx="1809410" cy="532503"/>
          </a:xfrm>
          <a:prstGeom prst="rect">
            <a:avLst/>
          </a:prstGeom>
        </p:spPr>
      </p:pic>
    </p:spTree>
    <p:extLst>
      <p:ext uri="{BB962C8B-B14F-4D97-AF65-F5344CB8AC3E}">
        <p14:creationId xmlns:p14="http://schemas.microsoft.com/office/powerpoint/2010/main" val="36055358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Retângulo 3">
            <a:extLst>
              <a:ext uri="{FF2B5EF4-FFF2-40B4-BE49-F238E27FC236}">
                <a16:creationId xmlns:a16="http://schemas.microsoft.com/office/drawing/2014/main" id="{C6A60732-D570-4AD7-B567-063EB101FA8F}"/>
              </a:ext>
            </a:extLst>
          </p:cNvPr>
          <p:cNvSpPr/>
          <p:nvPr/>
        </p:nvSpPr>
        <p:spPr>
          <a:xfrm>
            <a:off x="1515035" y="220194"/>
            <a:ext cx="10049436" cy="874085"/>
          </a:xfrm>
          <a:prstGeom prst="rect">
            <a:avLst/>
          </a:prstGeom>
        </p:spPr>
        <p:txBody>
          <a:bodyPr wrap="square">
            <a:spAutoFit/>
          </a:bodyPr>
          <a:lstStyle/>
          <a:p>
            <a:pPr algn="r">
              <a:lnSpc>
                <a:spcPct val="107000"/>
              </a:lnSpc>
            </a:pP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pPr>
            <a:endParaRPr lang="pt-BR" sz="1200" dirty="0">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pP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pP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2CE356E3-371A-4926-B7BF-726B998F1EA7}"/>
              </a:ext>
            </a:extLst>
          </p:cNvPr>
          <p:cNvSpPr/>
          <p:nvPr/>
        </p:nvSpPr>
        <p:spPr>
          <a:xfrm>
            <a:off x="1488141" y="372594"/>
            <a:ext cx="10384770" cy="5909310"/>
          </a:xfrm>
          <a:prstGeom prst="rect">
            <a:avLst/>
          </a:prstGeom>
        </p:spPr>
        <p:txBody>
          <a:bodyPr wrap="square">
            <a:spAutoFit/>
          </a:bodyPr>
          <a:lstStyle/>
          <a:p>
            <a:pPr lvl="0" algn="just">
              <a:tabLst>
                <a:tab pos="180340" algn="l"/>
              </a:tabLst>
            </a:pPr>
            <a:r>
              <a:rPr lang="pt-BR" sz="2000" dirty="0">
                <a:latin typeface="Arial Narrow" panose="020B0606020202030204" pitchFamily="34" charset="0"/>
                <a:ea typeface="Times New Roman" panose="02020603050405020304" pitchFamily="18" charset="0"/>
                <a:cs typeface="Times New Roman" panose="02020603050405020304" pitchFamily="18" charset="0"/>
              </a:rPr>
              <a:t>6. A resenha crítica ou dissertativa/argumentativa é </a:t>
            </a:r>
            <a:r>
              <a:rPr lang="pt-BR" sz="2000" dirty="0">
                <a:latin typeface="Arial Narrow" panose="020B0606020202030204" pitchFamily="34" charset="0"/>
              </a:rPr>
              <a:t>um texto predominantemente argumentativo, em que o autor defende um ponto de vista sobre um filme, uma série, uma obra, um show etc., a fim de convencer o leitor de sua opinião. Retire do texto três argumentos em que o autor defende a leitura do livro “O Pequeno Príncipe”. </a:t>
            </a:r>
          </a:p>
          <a:p>
            <a:pPr lvl="0" algn="just">
              <a:tabLst>
                <a:tab pos="180340" algn="l"/>
              </a:tabLst>
            </a:pPr>
            <a:endParaRPr lang="pt-BR" sz="2000" dirty="0"/>
          </a:p>
          <a:p>
            <a:pPr algn="just"/>
            <a:endParaRPr lang="pt-BR" sz="2000" dirty="0"/>
          </a:p>
          <a:p>
            <a:pPr algn="just"/>
            <a:r>
              <a:rPr lang="pt-BR" sz="2000" dirty="0">
                <a:solidFill>
                  <a:srgbClr val="FF0000"/>
                </a:solidFill>
                <a:latin typeface="Arial Narrow" panose="020B0606020202030204" pitchFamily="34" charset="0"/>
                <a:ea typeface="Times New Roman" panose="02020603050405020304" pitchFamily="18" charset="0"/>
                <a:cs typeface="Times New Roman" panose="02020603050405020304" pitchFamily="18" charset="0"/>
              </a:rPr>
              <a:t> </a:t>
            </a:r>
            <a:r>
              <a:rPr lang="pt-BR" sz="2000" dirty="0">
                <a:solidFill>
                  <a:schemeClr val="tx1"/>
                </a:solidFill>
                <a:latin typeface="Arial Narrow" panose="020B0606020202030204" pitchFamily="34" charset="0"/>
                <a:ea typeface="Times New Roman" panose="02020603050405020304" pitchFamily="18" charset="0"/>
                <a:cs typeface="Times New Roman" panose="02020603050405020304" pitchFamily="18" charset="0"/>
              </a:rPr>
              <a:t>7 .Q</a:t>
            </a:r>
            <a:r>
              <a:rPr lang="pt-BR" sz="2000" dirty="0">
                <a:latin typeface="Arial Narrow" panose="020B0606020202030204" pitchFamily="34" charset="0"/>
                <a:ea typeface="Times New Roman" panose="02020603050405020304" pitchFamily="18" charset="0"/>
                <a:cs typeface="Times New Roman" panose="02020603050405020304" pitchFamily="18" charset="0"/>
              </a:rPr>
              <a:t>uais alternativas apresentam a opinião do autor da resenha crítica sobre o livro? Marque-as. </a:t>
            </a:r>
          </a:p>
          <a:p>
            <a:pPr algn="just"/>
            <a:endParaRPr lang="pt-BR" sz="2000" dirty="0"/>
          </a:p>
          <a:p>
            <a:pPr algn="just"/>
            <a:r>
              <a:rPr lang="pt-BR" sz="2000" dirty="0">
                <a:latin typeface="Arial Narrow" panose="020B0606020202030204" pitchFamily="34" charset="0"/>
                <a:ea typeface="Times New Roman" panose="02020603050405020304" pitchFamily="18" charset="0"/>
                <a:cs typeface="Times New Roman" panose="02020603050405020304" pitchFamily="18" charset="0"/>
              </a:rPr>
              <a:t>a) (   ) “Sem dúvidas, O Pequeno Príncipe é uma das histórias mais amadas da literatura mundial...”</a:t>
            </a:r>
            <a:endParaRPr lang="pt-BR" sz="2000" dirty="0"/>
          </a:p>
          <a:p>
            <a:pPr algn="just"/>
            <a:r>
              <a:rPr lang="pt-BR" sz="2000" dirty="0">
                <a:latin typeface="Arial Narrow" panose="020B0606020202030204" pitchFamily="34" charset="0"/>
                <a:ea typeface="Times New Roman" panose="02020603050405020304" pitchFamily="18" charset="0"/>
                <a:cs typeface="Times New Roman" panose="02020603050405020304" pitchFamily="18" charset="0"/>
              </a:rPr>
              <a:t>b) (  ) “Depois do avião que pilotava sofrer uma queda em pleno deserto, o homem se depara com uma criança pequena...” </a:t>
            </a:r>
            <a:endParaRPr lang="pt-BR" sz="2000" dirty="0"/>
          </a:p>
          <a:p>
            <a:pPr algn="just"/>
            <a:r>
              <a:rPr lang="pt-BR" sz="2000" dirty="0">
                <a:latin typeface="Arial Narrow" panose="020B0606020202030204" pitchFamily="34" charset="0"/>
                <a:ea typeface="Times New Roman" panose="02020603050405020304" pitchFamily="18" charset="0"/>
                <a:cs typeface="Times New Roman" panose="02020603050405020304" pitchFamily="18" charset="0"/>
              </a:rPr>
              <a:t>c) (  ) “Realmente esse livro é um clássico pra todas as idades, isso por conta da experiência que temos ao ler o livro...” </a:t>
            </a:r>
            <a:endParaRPr lang="pt-BR" sz="2000" dirty="0"/>
          </a:p>
          <a:p>
            <a:pPr algn="just"/>
            <a:r>
              <a:rPr lang="pt-BR" sz="2000" dirty="0">
                <a:latin typeface="Arial Narrow" panose="020B0606020202030204" pitchFamily="34" charset="0"/>
                <a:ea typeface="Times New Roman" panose="02020603050405020304" pitchFamily="18" charset="0"/>
                <a:cs typeface="Times New Roman" panose="02020603050405020304" pitchFamily="18" charset="0"/>
              </a:rPr>
              <a:t>d) (   ) “Sua jornada por seis planetas com pessoas completamente diferentes até chegar naquele deserto terrestre.” </a:t>
            </a:r>
            <a:endParaRPr lang="pt-BR" sz="2000" dirty="0"/>
          </a:p>
          <a:p>
            <a:pPr algn="just">
              <a:lnSpc>
                <a:spcPct val="110000"/>
              </a:lnSpc>
            </a:pPr>
            <a:r>
              <a:rPr lang="pt-BR" sz="2000" b="1" dirty="0">
                <a:solidFill>
                  <a:srgbClr val="FF0000"/>
                </a:solidFill>
                <a:latin typeface="Arial Narrow" panose="020B0606020202030204" pitchFamily="34" charset="0"/>
                <a:ea typeface="Times New Roman" panose="02020603050405020304" pitchFamily="18" charset="0"/>
                <a:cs typeface="Times New Roman" panose="02020603050405020304" pitchFamily="18" charset="0"/>
              </a:rPr>
              <a:t> </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lvl="0"/>
            <a:endParaRPr lang="pt-BR" dirty="0">
              <a:latin typeface="Arial Narrow" panose="020B0606020202030204" pitchFamily="34" charset="0"/>
              <a:cs typeface="Times New Roman" panose="02020603050405020304" pitchFamily="18" charset="0"/>
            </a:endParaRPr>
          </a:p>
          <a:p>
            <a:pPr lvl="0"/>
            <a:endParaRPr lang="pt-BR" dirty="0">
              <a:latin typeface="Arial Narrow" panose="020B0606020202030204" pitchFamily="34" charset="0"/>
              <a:cs typeface="Times New Roman" panose="02020603050405020304" pitchFamily="18" charset="0"/>
            </a:endParaRPr>
          </a:p>
          <a:p>
            <a:pPr lvl="0"/>
            <a:endParaRPr lang="pt-BR" dirty="0">
              <a:latin typeface="Arial Narrow" panose="020B0606020202030204" pitchFamily="34" charset="0"/>
              <a:cs typeface="Times New Roman" panose="02020603050405020304" pitchFamily="18" charset="0"/>
            </a:endParaRPr>
          </a:p>
          <a:p>
            <a:pPr lvl="0"/>
            <a:endParaRPr lang="pt-BR" dirty="0"/>
          </a:p>
        </p:txBody>
      </p:sp>
      <p:sp>
        <p:nvSpPr>
          <p:cNvPr id="9" name="Retângulo 8">
            <a:extLst>
              <a:ext uri="{FF2B5EF4-FFF2-40B4-BE49-F238E27FC236}">
                <a16:creationId xmlns:a16="http://schemas.microsoft.com/office/drawing/2014/main" id="{F5F2A2AE-63ED-448F-B3F1-D151214FC5CC}"/>
              </a:ext>
            </a:extLst>
          </p:cNvPr>
          <p:cNvSpPr/>
          <p:nvPr/>
        </p:nvSpPr>
        <p:spPr>
          <a:xfrm>
            <a:off x="1667435" y="372594"/>
            <a:ext cx="10049436" cy="874085"/>
          </a:xfrm>
          <a:prstGeom prst="rect">
            <a:avLst/>
          </a:prstGeom>
        </p:spPr>
        <p:txBody>
          <a:bodyPr wrap="square">
            <a:spAutoFit/>
          </a:bodyPr>
          <a:lstStyle/>
          <a:p>
            <a:pPr algn="r">
              <a:lnSpc>
                <a:spcPct val="107000"/>
              </a:lnSpc>
            </a:pP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pPr>
            <a:endParaRPr lang="pt-BR" sz="1200" dirty="0">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pP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pP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3" name="Imagem 12">
            <a:extLst>
              <a:ext uri="{FF2B5EF4-FFF2-40B4-BE49-F238E27FC236}">
                <a16:creationId xmlns:a16="http://schemas.microsoft.com/office/drawing/2014/main" id="{B374CCA3-B5EE-4EC1-824A-B1E7B25593C5}"/>
              </a:ext>
            </a:extLst>
          </p:cNvPr>
          <p:cNvPicPr>
            <a:picLocks noChangeAspect="1"/>
          </p:cNvPicPr>
          <p:nvPr/>
        </p:nvPicPr>
        <p:blipFill>
          <a:blip r:embed="rId4"/>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15271179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D6419CF0-8793-43C3-96D4-3751A2E72782}"/>
              </a:ext>
            </a:extLst>
          </p:cNvPr>
          <p:cNvSpPr/>
          <p:nvPr/>
        </p:nvSpPr>
        <p:spPr>
          <a:xfrm>
            <a:off x="1500931" y="13684"/>
            <a:ext cx="10049436" cy="6832640"/>
          </a:xfrm>
          <a:prstGeom prst="rect">
            <a:avLst/>
          </a:prstGeom>
        </p:spPr>
        <p:txBody>
          <a:bodyPr wrap="square">
            <a:spAutoFit/>
          </a:bodyPr>
          <a:lstStyle/>
          <a:p>
            <a:pPr lvl="0"/>
            <a:endParaRPr lang="pt-BR" sz="1800" dirty="0">
              <a:latin typeface="Arial Narrow" panose="020B0606020202030204" pitchFamily="34" charset="0"/>
              <a:cs typeface="Times New Roman" panose="02020603050405020304" pitchFamily="18" charset="0"/>
            </a:endParaRPr>
          </a:p>
          <a:p>
            <a:pPr lvl="0"/>
            <a:r>
              <a:rPr lang="pt-BR" sz="2000" dirty="0">
                <a:latin typeface="Arial Narrow" panose="020B0606020202030204" pitchFamily="34" charset="0"/>
                <a:cs typeface="Times New Roman" panose="02020603050405020304" pitchFamily="18" charset="0"/>
              </a:rPr>
              <a:t>8. Qual frase resume melhor o tema do texto 2? </a:t>
            </a:r>
          </a:p>
          <a:p>
            <a:pPr lvl="0"/>
            <a:endParaRPr lang="pt-BR" sz="2000" dirty="0">
              <a:latin typeface="Arial Narrow" panose="020B0606020202030204" pitchFamily="34" charset="0"/>
              <a:cs typeface="Times New Roman" panose="02020603050405020304" pitchFamily="18" charset="0"/>
            </a:endParaRPr>
          </a:p>
          <a:p>
            <a:pPr marL="342900" lvl="0" indent="-342900">
              <a:buFont typeface="+mj-lt"/>
              <a:buAutoNum type="alphaUcParenR"/>
            </a:pPr>
            <a:r>
              <a:rPr lang="pt-BR" sz="2000" dirty="0">
                <a:latin typeface="Arial Narrow" panose="020B0606020202030204" pitchFamily="34" charset="0"/>
                <a:ea typeface="Calibri" panose="020F0502020204030204" pitchFamily="34" charset="0"/>
                <a:cs typeface="Times New Roman" panose="02020603050405020304" pitchFamily="18" charset="0"/>
              </a:rPr>
              <a:t>Os livros infantis da literatura mundial. </a:t>
            </a:r>
          </a:p>
          <a:p>
            <a:pPr marL="342900" lvl="0" indent="-342900">
              <a:buFont typeface="+mj-lt"/>
              <a:buAutoNum type="alphaUcParenR"/>
            </a:pPr>
            <a:r>
              <a:rPr lang="pt-BR" sz="2000" dirty="0">
                <a:latin typeface="Arial Narrow" panose="020B0606020202030204" pitchFamily="34" charset="0"/>
                <a:ea typeface="Calibri" panose="020F0502020204030204" pitchFamily="34" charset="0"/>
                <a:cs typeface="Times New Roman" panose="02020603050405020304" pitchFamily="18" charset="0"/>
              </a:rPr>
              <a:t>A queda de um avião no deserto. </a:t>
            </a:r>
          </a:p>
          <a:p>
            <a:pPr marL="342900" lvl="0" indent="-342900">
              <a:buFont typeface="+mj-lt"/>
              <a:buAutoNum type="alphaUcParenR"/>
            </a:pPr>
            <a:r>
              <a:rPr lang="pt-BR" sz="2000" dirty="0">
                <a:latin typeface="Arial Narrow" panose="020B0606020202030204" pitchFamily="34" charset="0"/>
                <a:ea typeface="Calibri" panose="020F0502020204030204" pitchFamily="34" charset="0"/>
                <a:cs typeface="Times New Roman" panose="02020603050405020304" pitchFamily="18" charset="0"/>
              </a:rPr>
              <a:t>A obra clássica de O Pequeno Príncipe. </a:t>
            </a:r>
          </a:p>
          <a:p>
            <a:pPr marL="342900" lvl="0" indent="-342900">
              <a:buFont typeface="+mj-lt"/>
              <a:buAutoNum type="alphaUcParenR"/>
            </a:pPr>
            <a:r>
              <a:rPr lang="pt-BR" sz="2000" dirty="0">
                <a:latin typeface="Arial Narrow" panose="020B0606020202030204" pitchFamily="34" charset="0"/>
                <a:ea typeface="Calibri" panose="020F0502020204030204" pitchFamily="34" charset="0"/>
                <a:cs typeface="Times New Roman" panose="02020603050405020304" pitchFamily="18" charset="0"/>
              </a:rPr>
              <a:t>O personagem Pequeno Príncipe.</a:t>
            </a:r>
          </a:p>
          <a:p>
            <a:pPr lvl="0"/>
            <a:r>
              <a:rPr lang="pt-BR" sz="2000" dirty="0">
                <a:latin typeface="Arial Narrow" panose="020B0606020202030204" pitchFamily="34" charset="0"/>
                <a:ea typeface="Calibri" panose="020F0502020204030204" pitchFamily="34" charset="0"/>
                <a:cs typeface="Times New Roman" panose="02020603050405020304" pitchFamily="18" charset="0"/>
              </a:rPr>
              <a:t>  </a:t>
            </a:r>
          </a:p>
          <a:p>
            <a:pPr lvl="0"/>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lvl="0"/>
            <a:r>
              <a:rPr lang="pt-BR" sz="2000" dirty="0">
                <a:latin typeface="Arial Narrow" panose="020B0606020202030204" pitchFamily="34" charset="0"/>
                <a:cs typeface="Times New Roman" panose="02020603050405020304" pitchFamily="18" charset="0"/>
              </a:rPr>
              <a:t>9. O que o texto 1 e o texto 2 têm em comum? </a:t>
            </a:r>
          </a:p>
          <a:p>
            <a:pPr lvl="0"/>
            <a:endParaRPr lang="pt-BR" sz="2000" dirty="0">
              <a:latin typeface="Arial Narrow" panose="020B0606020202030204" pitchFamily="34" charset="0"/>
              <a:cs typeface="Times New Roman" panose="02020603050405020304" pitchFamily="18" charset="0"/>
            </a:endParaRPr>
          </a:p>
          <a:p>
            <a:pPr lvl="0"/>
            <a:endParaRPr lang="pt-BR" sz="2000" dirty="0">
              <a:latin typeface="Arial Narrow" panose="020B0606020202030204" pitchFamily="34" charset="0"/>
              <a:cs typeface="Times New Roman" panose="02020603050405020304" pitchFamily="18" charset="0"/>
            </a:endParaRPr>
          </a:p>
          <a:p>
            <a:pPr lvl="0"/>
            <a:r>
              <a:rPr lang="pt-BR" sz="2000" dirty="0">
                <a:latin typeface="Arial Narrow" panose="020B0606020202030204" pitchFamily="34" charset="0"/>
                <a:cs typeface="Times New Roman" panose="02020603050405020304" pitchFamily="18" charset="0"/>
              </a:rPr>
              <a:t>10. Assinale a(s) alternativa(s) correta(s). As argumentações dos textos 1 e 2 foram feitas a partir de</a:t>
            </a:r>
          </a:p>
          <a:p>
            <a:pPr lvl="0"/>
            <a:r>
              <a:rPr lang="pt-BR" sz="2000" dirty="0">
                <a:latin typeface="Arial Narrow" panose="020B0606020202030204" pitchFamily="34" charset="0"/>
                <a:cs typeface="Times New Roman" panose="02020603050405020304" pitchFamily="18" charset="0"/>
              </a:rPr>
              <a:t> </a:t>
            </a:r>
            <a:endParaRPr lang="pt-BR" sz="2000" dirty="0">
              <a:latin typeface="Arial Narrow" panose="020B0606020202030204" pitchFamily="34" charset="0"/>
            </a:endParaRPr>
          </a:p>
          <a:p>
            <a:pPr marL="342900" lvl="0" indent="-342900">
              <a:buFont typeface="+mj-lt"/>
              <a:buAutoNum type="alphaLcParenR"/>
            </a:pPr>
            <a:r>
              <a:rPr lang="pt-BR" sz="2000" dirty="0">
                <a:latin typeface="Arial Narrow" panose="020B0606020202030204" pitchFamily="34" charset="0"/>
                <a:cs typeface="Times New Roman" panose="02020603050405020304" pitchFamily="18" charset="0"/>
              </a:rPr>
              <a:t>(    ) declarações de especialistas. </a:t>
            </a:r>
            <a:endParaRPr lang="pt-BR" sz="2000" dirty="0">
              <a:latin typeface="Arial Narrow" panose="020B0606020202030204" pitchFamily="34" charset="0"/>
            </a:endParaRPr>
          </a:p>
          <a:p>
            <a:pPr marL="342900" lvl="0" indent="-342900">
              <a:buFont typeface="+mj-lt"/>
              <a:buAutoNum type="alphaLcParenR"/>
            </a:pPr>
            <a:r>
              <a:rPr lang="pt-BR" sz="2000" dirty="0">
                <a:latin typeface="Arial Narrow" panose="020B0606020202030204" pitchFamily="34" charset="0"/>
                <a:cs typeface="Times New Roman" panose="02020603050405020304" pitchFamily="18" charset="0"/>
              </a:rPr>
              <a:t>(    ) comparações entre duas situações. </a:t>
            </a:r>
            <a:endParaRPr lang="pt-BR" sz="2000" dirty="0">
              <a:latin typeface="Arial Narrow" panose="020B0606020202030204" pitchFamily="34" charset="0"/>
            </a:endParaRPr>
          </a:p>
          <a:p>
            <a:pPr marL="342900" lvl="0" indent="-342900">
              <a:buFont typeface="+mj-lt"/>
              <a:buAutoNum type="alphaLcParenR"/>
            </a:pPr>
            <a:r>
              <a:rPr lang="pt-BR" sz="2000" dirty="0">
                <a:latin typeface="Arial Narrow" panose="020B0606020202030204" pitchFamily="34" charset="0"/>
                <a:cs typeface="Times New Roman" panose="02020603050405020304" pitchFamily="18" charset="0"/>
              </a:rPr>
              <a:t>(    ) afirmações de entendimento comum. </a:t>
            </a:r>
            <a:endParaRPr lang="pt-BR" sz="2000" dirty="0">
              <a:latin typeface="Arial Narrow" panose="020B0606020202030204" pitchFamily="34" charset="0"/>
            </a:endParaRPr>
          </a:p>
          <a:p>
            <a:pPr marL="342900" lvl="0" indent="-342900">
              <a:buFont typeface="+mj-lt"/>
              <a:buAutoNum type="alphaLcParenR"/>
            </a:pPr>
            <a:r>
              <a:rPr lang="pt-BR" sz="2000" dirty="0">
                <a:latin typeface="Arial Narrow" panose="020B0606020202030204" pitchFamily="34" charset="0"/>
                <a:cs typeface="Times New Roman" panose="02020603050405020304" pitchFamily="18" charset="0"/>
              </a:rPr>
              <a:t>(    ) comprovações de especialistas. </a:t>
            </a:r>
            <a:endParaRPr lang="pt-BR" sz="2000" dirty="0">
              <a:latin typeface="Arial Narrow" panose="020B0606020202030204" pitchFamily="34" charset="0"/>
            </a:endParaRPr>
          </a:p>
          <a:p>
            <a:pPr marL="342900" lvl="0" indent="-342900">
              <a:buFont typeface="+mj-lt"/>
              <a:buAutoNum type="alphaLcParenR"/>
            </a:pPr>
            <a:r>
              <a:rPr lang="pt-BR" sz="2000" dirty="0">
                <a:latin typeface="Arial Narrow" panose="020B0606020202030204" pitchFamily="34" charset="0"/>
                <a:cs typeface="Times New Roman" panose="02020603050405020304" pitchFamily="18" charset="0"/>
              </a:rPr>
              <a:t>(    ) exemplificações de fatos do dia a dia. </a:t>
            </a:r>
          </a:p>
          <a:p>
            <a:pPr marL="342900" lvl="0" indent="-342900">
              <a:buFont typeface="+mj-lt"/>
              <a:buAutoNum type="alphaLcParenR"/>
            </a:pPr>
            <a:endParaRPr lang="pt-BR" sz="1800" dirty="0">
              <a:effectLst/>
              <a:latin typeface="Arial Narrow" panose="020B0606020202030204" pitchFamily="34" charset="0"/>
              <a:cs typeface="Times New Roman" panose="02020603050405020304" pitchFamily="18" charset="0"/>
            </a:endParaRPr>
          </a:p>
          <a:p>
            <a:pPr marL="342900" lvl="0" indent="-342900">
              <a:buFont typeface="+mj-lt"/>
              <a:buAutoNum type="alphaLcParenR"/>
            </a:pPr>
            <a:endParaRPr lang="pt-BR" dirty="0">
              <a:latin typeface="Arial Narrow" panose="020B0606020202030204" pitchFamily="34" charset="0"/>
              <a:cs typeface="Times New Roman" panose="02020603050405020304" pitchFamily="18" charset="0"/>
            </a:endParaRPr>
          </a:p>
          <a:p>
            <a:pPr marL="342900" lvl="0" indent="-342900">
              <a:buFont typeface="+mj-lt"/>
              <a:buAutoNum type="alphaLcParenR"/>
            </a:pPr>
            <a:endParaRPr lang="pt-BR" dirty="0">
              <a:effectLst/>
              <a:latin typeface="Arial Narrow" panose="020B0606020202030204" pitchFamily="34" charset="0"/>
              <a:cs typeface="Times New Roman" panose="02020603050405020304" pitchFamily="18" charset="0"/>
            </a:endParaRPr>
          </a:p>
          <a:p>
            <a:pPr lvl="0"/>
            <a:endParaRPr lang="pt-BR" dirty="0">
              <a:effectLst/>
            </a:endParaRPr>
          </a:p>
        </p:txBody>
      </p:sp>
      <p:pic>
        <p:nvPicPr>
          <p:cNvPr id="12" name="Imagem 11">
            <a:extLst>
              <a:ext uri="{FF2B5EF4-FFF2-40B4-BE49-F238E27FC236}">
                <a16:creationId xmlns:a16="http://schemas.microsoft.com/office/drawing/2014/main" id="{EBF1D857-3B67-4408-AD8E-5835E6A0C665}"/>
              </a:ext>
            </a:extLst>
          </p:cNvPr>
          <p:cNvPicPr>
            <a:picLocks noChangeAspect="1"/>
          </p:cNvPicPr>
          <p:nvPr/>
        </p:nvPicPr>
        <p:blipFill>
          <a:blip r:embed="rId4"/>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39471131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6633884" y="498039"/>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 name="Retângulo 4">
            <a:extLst>
              <a:ext uri="{FF2B5EF4-FFF2-40B4-BE49-F238E27FC236}">
                <a16:creationId xmlns:a16="http://schemas.microsoft.com/office/drawing/2014/main" id="{C93C4B98-2368-4D44-99AD-8BA885B49CC7}"/>
              </a:ext>
            </a:extLst>
          </p:cNvPr>
          <p:cNvSpPr/>
          <p:nvPr/>
        </p:nvSpPr>
        <p:spPr>
          <a:xfrm>
            <a:off x="1286029" y="628517"/>
            <a:ext cx="10695709" cy="6180666"/>
          </a:xfrm>
          <a:prstGeom prst="rect">
            <a:avLst/>
          </a:prstGeom>
        </p:spPr>
        <p:txBody>
          <a:bodyPr wrap="square">
            <a:spAutoFit/>
          </a:bodyPr>
          <a:lstStyle/>
          <a:p>
            <a:pPr algn="just"/>
            <a:r>
              <a:rPr lang="pt-BR" dirty="0">
                <a:latin typeface="Times New Roman" panose="02020603050405020304" pitchFamily="18" charset="0"/>
                <a:ea typeface="Calibri" panose="020F0502020204030204" pitchFamily="34" charset="0"/>
                <a:cs typeface="Times New Roman" panose="02020603050405020304" pitchFamily="18" charset="0"/>
              </a:rPr>
              <a:t>   </a:t>
            </a:r>
            <a:r>
              <a:rPr lang="pt-BR" sz="1800" b="1" dirty="0">
                <a:latin typeface="Times New Roman" panose="02020603050405020304" pitchFamily="18" charset="0"/>
                <a:ea typeface="Calibri" panose="020F0502020204030204" pitchFamily="34" charset="0"/>
                <a:cs typeface="Times New Roman" panose="02020603050405020304" pitchFamily="18" charset="0"/>
              </a:rPr>
              <a:t> Tipos de operadores argumentativos</a:t>
            </a:r>
          </a:p>
          <a:p>
            <a:pPr marL="180340" marR="178435" algn="just"/>
            <a:r>
              <a:rPr lang="pt-BR" sz="1800" dirty="0">
                <a:latin typeface="Times New Roman" panose="02020603050405020304" pitchFamily="18" charset="0"/>
                <a:ea typeface="Calibri" panose="020F0502020204030204" pitchFamily="34" charset="0"/>
                <a:cs typeface="Times New Roman" panose="02020603050405020304" pitchFamily="18" charset="0"/>
              </a:rPr>
              <a:t>Cada grupo de operadores categoriza uma função argumentativa. </a:t>
            </a:r>
          </a:p>
          <a:p>
            <a:pPr marL="180340" marR="178435" algn="just"/>
            <a:endParaRPr lang="pt-BR" sz="1800" dirty="0">
              <a:latin typeface="Calibri" panose="020F0502020204030204" pitchFamily="34" charset="0"/>
              <a:ea typeface="Calibri" panose="020F0502020204030204" pitchFamily="34" charset="0"/>
              <a:cs typeface="Times New Roman" panose="02020603050405020304" pitchFamily="18" charset="0"/>
            </a:endParaRPr>
          </a:p>
          <a:p>
            <a:pPr marL="180340" marR="178435" algn="just">
              <a:lnSpc>
                <a:spcPct val="107000"/>
              </a:lnSpc>
            </a:pPr>
            <a:r>
              <a:rPr lang="pt-BR" sz="1800" b="1" dirty="0">
                <a:latin typeface="Times New Roman" panose="02020603050405020304" pitchFamily="18" charset="0"/>
                <a:ea typeface="Calibri" panose="020F0502020204030204" pitchFamily="34" charset="0"/>
                <a:cs typeface="Times New Roman" panose="02020603050405020304" pitchFamily="18" charset="0"/>
              </a:rPr>
              <a:t>Reforço argumentativo: </a:t>
            </a:r>
            <a:r>
              <a:rPr lang="pt-BR" sz="1800" dirty="0">
                <a:latin typeface="Times New Roman" panose="02020603050405020304" pitchFamily="18" charset="0"/>
                <a:ea typeface="Calibri" panose="020F0502020204030204" pitchFamily="34" charset="0"/>
                <a:cs typeface="Times New Roman" panose="02020603050405020304" pitchFamily="18" charset="0"/>
              </a:rPr>
              <a:t>“até”, “mesmo”, “até mesmo”, “inclusive”.</a:t>
            </a:r>
            <a:endParaRPr lang="pt-BR" sz="1800" dirty="0">
              <a:latin typeface="Calibri" panose="020F0502020204030204" pitchFamily="34" charset="0"/>
              <a:ea typeface="Calibri" panose="020F0502020204030204" pitchFamily="34" charset="0"/>
              <a:cs typeface="Times New Roman" panose="02020603050405020304" pitchFamily="18" charset="0"/>
            </a:endParaRPr>
          </a:p>
          <a:p>
            <a:pPr marL="180340" marR="178435" algn="just">
              <a:lnSpc>
                <a:spcPct val="107000"/>
              </a:lnSpc>
            </a:pPr>
            <a:r>
              <a:rPr lang="pt-BR" sz="1800" b="1" dirty="0">
                <a:latin typeface="Times New Roman" panose="02020603050405020304" pitchFamily="18" charset="0"/>
                <a:ea typeface="Calibri" panose="020F0502020204030204" pitchFamily="34" charset="0"/>
                <a:cs typeface="Times New Roman" panose="02020603050405020304" pitchFamily="18" charset="0"/>
              </a:rPr>
              <a:t>Soma de argumentos:</a:t>
            </a:r>
            <a:r>
              <a:rPr lang="pt-BR" sz="1800" dirty="0">
                <a:latin typeface="Times New Roman" panose="02020603050405020304" pitchFamily="18" charset="0"/>
                <a:ea typeface="Calibri" panose="020F0502020204030204" pitchFamily="34" charset="0"/>
                <a:cs typeface="Times New Roman" panose="02020603050405020304" pitchFamily="18" charset="0"/>
              </a:rPr>
              <a:t> “e”, “também”, “ainda”, “não só”, “mas também”, “acrescenta-se”, “adicionalmente”, “ademais”, “além disso”, “a mesma maneira”.</a:t>
            </a:r>
            <a:endParaRPr lang="pt-BR" sz="1800" dirty="0">
              <a:latin typeface="Calibri" panose="020F0502020204030204" pitchFamily="34" charset="0"/>
              <a:ea typeface="Calibri" panose="020F0502020204030204" pitchFamily="34" charset="0"/>
              <a:cs typeface="Times New Roman" panose="02020603050405020304" pitchFamily="18" charset="0"/>
            </a:endParaRPr>
          </a:p>
          <a:p>
            <a:pPr marL="180340" marR="178435" algn="just">
              <a:lnSpc>
                <a:spcPct val="107000"/>
              </a:lnSpc>
            </a:pPr>
            <a:r>
              <a:rPr lang="pt-BR" sz="1800" b="1" dirty="0">
                <a:latin typeface="Times New Roman" panose="02020603050405020304" pitchFamily="18" charset="0"/>
                <a:ea typeface="Calibri" panose="020F0502020204030204" pitchFamily="34" charset="0"/>
                <a:cs typeface="Times New Roman" panose="02020603050405020304" pitchFamily="18" charset="0"/>
              </a:rPr>
              <a:t>Introdução de conclusão:</a:t>
            </a:r>
            <a:r>
              <a:rPr lang="pt-BR" sz="1800" dirty="0">
                <a:latin typeface="Times New Roman" panose="02020603050405020304" pitchFamily="18" charset="0"/>
                <a:ea typeface="Calibri" panose="020F0502020204030204" pitchFamily="34" charset="0"/>
                <a:cs typeface="Times New Roman" panose="02020603050405020304" pitchFamily="18" charset="0"/>
              </a:rPr>
              <a:t> “portanto”, “logo”, “pois”, “diante do exposto”, “desta forma”, “em resumo”, “por conseguinte”, “a seguir”.</a:t>
            </a:r>
            <a:endParaRPr lang="pt-BR" sz="1800" dirty="0">
              <a:latin typeface="Calibri" panose="020F0502020204030204" pitchFamily="34" charset="0"/>
              <a:ea typeface="Calibri" panose="020F0502020204030204" pitchFamily="34" charset="0"/>
              <a:cs typeface="Times New Roman" panose="02020603050405020304" pitchFamily="18" charset="0"/>
            </a:endParaRPr>
          </a:p>
          <a:p>
            <a:pPr marL="180340" marR="178435" algn="just">
              <a:lnSpc>
                <a:spcPct val="107000"/>
              </a:lnSpc>
            </a:pPr>
            <a:r>
              <a:rPr lang="pt-BR" sz="1800" b="1" dirty="0">
                <a:latin typeface="Times New Roman" panose="02020603050405020304" pitchFamily="18" charset="0"/>
                <a:ea typeface="Calibri" panose="020F0502020204030204" pitchFamily="34" charset="0"/>
                <a:cs typeface="Times New Roman" panose="02020603050405020304" pitchFamily="18" charset="0"/>
              </a:rPr>
              <a:t>Introdução de conclusões opostas:</a:t>
            </a:r>
            <a:r>
              <a:rPr lang="pt-BR" sz="1800" dirty="0">
                <a:latin typeface="Times New Roman" panose="02020603050405020304" pitchFamily="18" charset="0"/>
                <a:ea typeface="Calibri" panose="020F0502020204030204" pitchFamily="34" charset="0"/>
                <a:cs typeface="Times New Roman" panose="02020603050405020304" pitchFamily="18" charset="0"/>
              </a:rPr>
              <a:t> “ou”, “ou então”, “quer isso… quer aquilo”.</a:t>
            </a:r>
            <a:endParaRPr lang="pt-BR" sz="1800" dirty="0">
              <a:latin typeface="Calibri" panose="020F0502020204030204" pitchFamily="34" charset="0"/>
              <a:ea typeface="Calibri" panose="020F0502020204030204" pitchFamily="34" charset="0"/>
              <a:cs typeface="Times New Roman" panose="02020603050405020304" pitchFamily="18" charset="0"/>
            </a:endParaRPr>
          </a:p>
          <a:p>
            <a:pPr marL="180340" marR="178435" algn="just">
              <a:lnSpc>
                <a:spcPct val="107000"/>
              </a:lnSpc>
            </a:pPr>
            <a:r>
              <a:rPr lang="pt-BR" sz="1800" b="1" dirty="0">
                <a:latin typeface="Times New Roman" panose="02020603050405020304" pitchFamily="18" charset="0"/>
                <a:ea typeface="Calibri" panose="020F0502020204030204" pitchFamily="34" charset="0"/>
                <a:cs typeface="Times New Roman" panose="02020603050405020304" pitchFamily="18" charset="0"/>
              </a:rPr>
              <a:t>Comparação entre argumentos:</a:t>
            </a:r>
            <a:r>
              <a:rPr lang="pt-BR" sz="1800" dirty="0">
                <a:latin typeface="Times New Roman" panose="02020603050405020304" pitchFamily="18" charset="0"/>
                <a:ea typeface="Calibri" panose="020F0502020204030204" pitchFamily="34" charset="0"/>
                <a:cs typeface="Times New Roman" panose="02020603050405020304" pitchFamily="18" charset="0"/>
              </a:rPr>
              <a:t> “mais que”, “tão… como”.</a:t>
            </a:r>
            <a:endParaRPr lang="pt-BR" sz="1800" dirty="0">
              <a:latin typeface="Calibri" panose="020F0502020204030204" pitchFamily="34" charset="0"/>
              <a:ea typeface="Calibri" panose="020F0502020204030204" pitchFamily="34" charset="0"/>
              <a:cs typeface="Times New Roman" panose="02020603050405020304" pitchFamily="18" charset="0"/>
            </a:endParaRPr>
          </a:p>
          <a:p>
            <a:pPr marL="180340" marR="178435" algn="just">
              <a:lnSpc>
                <a:spcPct val="107000"/>
              </a:lnSpc>
            </a:pPr>
            <a:r>
              <a:rPr lang="pt-BR" sz="1800" b="1" dirty="0">
                <a:latin typeface="Times New Roman" panose="02020603050405020304" pitchFamily="18" charset="0"/>
                <a:ea typeface="Calibri" panose="020F0502020204030204" pitchFamily="34" charset="0"/>
                <a:cs typeface="Times New Roman" panose="02020603050405020304" pitchFamily="18" charset="0"/>
              </a:rPr>
              <a:t>Introdução de explicação:</a:t>
            </a:r>
            <a:r>
              <a:rPr lang="pt-BR" sz="1800" dirty="0">
                <a:latin typeface="Times New Roman" panose="02020603050405020304" pitchFamily="18" charset="0"/>
                <a:ea typeface="Calibri" panose="020F0502020204030204" pitchFamily="34" charset="0"/>
                <a:cs typeface="Times New Roman" panose="02020603050405020304" pitchFamily="18" charset="0"/>
              </a:rPr>
              <a:t> “porque”, “já que”, “pois”, “isto é”, “assim como”, “no caso”, “prova disso”, “para isso”, “em consequência”, “isto acarreta”.</a:t>
            </a:r>
            <a:endParaRPr lang="pt-BR" sz="1800" dirty="0">
              <a:latin typeface="Calibri" panose="020F0502020204030204" pitchFamily="34" charset="0"/>
              <a:ea typeface="Calibri" panose="020F0502020204030204" pitchFamily="34" charset="0"/>
              <a:cs typeface="Times New Roman" panose="02020603050405020304" pitchFamily="18" charset="0"/>
            </a:endParaRPr>
          </a:p>
          <a:p>
            <a:pPr marL="180340" marR="178435" algn="just">
              <a:lnSpc>
                <a:spcPct val="107000"/>
              </a:lnSpc>
            </a:pPr>
            <a:r>
              <a:rPr lang="pt-BR" sz="1800" b="1" dirty="0">
                <a:latin typeface="Times New Roman" panose="02020603050405020304" pitchFamily="18" charset="0"/>
                <a:ea typeface="Calibri" panose="020F0502020204030204" pitchFamily="34" charset="0"/>
                <a:cs typeface="Times New Roman" panose="02020603050405020304" pitchFamily="18" charset="0"/>
              </a:rPr>
              <a:t>Contrapor conclusão contrária:</a:t>
            </a:r>
            <a:r>
              <a:rPr lang="pt-BR" sz="1800" dirty="0">
                <a:latin typeface="Times New Roman" panose="02020603050405020304" pitchFamily="18" charset="0"/>
                <a:ea typeface="Calibri" panose="020F0502020204030204" pitchFamily="34" charset="0"/>
                <a:cs typeface="Times New Roman" panose="02020603050405020304" pitchFamily="18" charset="0"/>
              </a:rPr>
              <a:t> “mas”, “porém”, “contudo”, “todavia”, “embora”, “ainda que”, “posto que”.</a:t>
            </a:r>
            <a:endParaRPr lang="pt-BR" sz="1800" dirty="0">
              <a:latin typeface="Calibri" panose="020F0502020204030204" pitchFamily="34" charset="0"/>
              <a:ea typeface="Calibri" panose="020F0502020204030204" pitchFamily="34" charset="0"/>
              <a:cs typeface="Times New Roman" panose="02020603050405020304" pitchFamily="18" charset="0"/>
            </a:endParaRPr>
          </a:p>
          <a:p>
            <a:pPr marL="180340" marR="178435" algn="just">
              <a:lnSpc>
                <a:spcPct val="107000"/>
              </a:lnSpc>
            </a:pPr>
            <a:r>
              <a:rPr lang="pt-BR" sz="1800" b="1" dirty="0">
                <a:latin typeface="Times New Roman" panose="02020603050405020304" pitchFamily="18" charset="0"/>
                <a:ea typeface="Calibri" panose="020F0502020204030204" pitchFamily="34" charset="0"/>
                <a:cs typeface="Times New Roman" panose="02020603050405020304" pitchFamily="18" charset="0"/>
              </a:rPr>
              <a:t>Introdução de pressupostos:</a:t>
            </a:r>
            <a:r>
              <a:rPr lang="pt-BR" sz="1800" dirty="0">
                <a:latin typeface="Times New Roman" panose="02020603050405020304" pitchFamily="18" charset="0"/>
                <a:ea typeface="Calibri" panose="020F0502020204030204" pitchFamily="34" charset="0"/>
                <a:cs typeface="Times New Roman" panose="02020603050405020304" pitchFamily="18" charset="0"/>
              </a:rPr>
              <a:t> “já”, “ainda”, “agora”.</a:t>
            </a:r>
            <a:endParaRPr lang="pt-BR" sz="1800" dirty="0">
              <a:latin typeface="Calibri" panose="020F0502020204030204" pitchFamily="34" charset="0"/>
              <a:ea typeface="Calibri" panose="020F0502020204030204" pitchFamily="34" charset="0"/>
              <a:cs typeface="Times New Roman" panose="02020603050405020304" pitchFamily="18" charset="0"/>
            </a:endParaRPr>
          </a:p>
          <a:p>
            <a:pPr marL="180340" marR="178435" algn="just">
              <a:lnSpc>
                <a:spcPct val="107000"/>
              </a:lnSpc>
            </a:pPr>
            <a:r>
              <a:rPr lang="pt-BR" sz="1800" b="1" dirty="0">
                <a:latin typeface="Times New Roman" panose="02020603050405020304" pitchFamily="18" charset="0"/>
                <a:ea typeface="Calibri" panose="020F0502020204030204" pitchFamily="34" charset="0"/>
                <a:cs typeface="Times New Roman" panose="02020603050405020304" pitchFamily="18" charset="0"/>
              </a:rPr>
              <a:t>Indicativo de finalidade:</a:t>
            </a:r>
            <a:r>
              <a:rPr lang="pt-BR" sz="1800" dirty="0">
                <a:latin typeface="Times New Roman" panose="02020603050405020304" pitchFamily="18" charset="0"/>
                <a:ea typeface="Calibri" panose="020F0502020204030204" pitchFamily="34" charset="0"/>
                <a:cs typeface="Times New Roman" panose="02020603050405020304" pitchFamily="18" charset="0"/>
              </a:rPr>
              <a:t> “a fim de que”, “visando”.</a:t>
            </a:r>
            <a:endParaRPr lang="pt-BR" sz="1800" dirty="0">
              <a:latin typeface="Calibri" panose="020F0502020204030204" pitchFamily="34" charset="0"/>
              <a:ea typeface="Calibri" panose="020F0502020204030204" pitchFamily="34" charset="0"/>
              <a:cs typeface="Times New Roman" panose="02020603050405020304" pitchFamily="18" charset="0"/>
            </a:endParaRPr>
          </a:p>
          <a:p>
            <a:pPr marL="180340" marR="178435" algn="just">
              <a:lnSpc>
                <a:spcPct val="107000"/>
              </a:lnSpc>
            </a:pPr>
            <a:r>
              <a:rPr lang="pt-BR" sz="1800" b="1" dirty="0">
                <a:latin typeface="Times New Roman" panose="02020603050405020304" pitchFamily="18" charset="0"/>
                <a:ea typeface="Calibri" panose="020F0502020204030204" pitchFamily="34" charset="0"/>
                <a:cs typeface="Times New Roman" panose="02020603050405020304" pitchFamily="18" charset="0"/>
              </a:rPr>
              <a:t>Indicação de conformidade ou voz de autoridade:</a:t>
            </a:r>
            <a:r>
              <a:rPr lang="pt-BR" sz="1800" dirty="0">
                <a:latin typeface="Times New Roman" panose="02020603050405020304" pitchFamily="18" charset="0"/>
                <a:ea typeface="Calibri" panose="020F0502020204030204" pitchFamily="34" charset="0"/>
                <a:cs typeface="Times New Roman" panose="02020603050405020304" pitchFamily="18" charset="0"/>
              </a:rPr>
              <a:t> “segundo”, “conforme”, “de acordo com”, “como salienta”, “como considera”.</a:t>
            </a:r>
            <a:endParaRPr lang="pt-BR" sz="1800" dirty="0">
              <a:latin typeface="Calibri" panose="020F0502020204030204" pitchFamily="34" charset="0"/>
              <a:ea typeface="Calibri" panose="020F0502020204030204" pitchFamily="34" charset="0"/>
              <a:cs typeface="Times New Roman" panose="02020603050405020304" pitchFamily="18" charset="0"/>
            </a:endParaRPr>
          </a:p>
          <a:p>
            <a:pPr marL="180340" marR="178435" algn="just">
              <a:lnSpc>
                <a:spcPct val="107000"/>
              </a:lnSpc>
            </a:pPr>
            <a:r>
              <a:rPr lang="pt-BR" sz="1800" b="1" dirty="0">
                <a:latin typeface="Times New Roman" panose="02020603050405020304" pitchFamily="18" charset="0"/>
                <a:ea typeface="Calibri" panose="020F0502020204030204" pitchFamily="34" charset="0"/>
                <a:cs typeface="Times New Roman" panose="02020603050405020304" pitchFamily="18" charset="0"/>
              </a:rPr>
              <a:t>Marcação temporal:</a:t>
            </a:r>
            <a:r>
              <a:rPr lang="pt-BR" sz="1800" dirty="0">
                <a:latin typeface="Times New Roman" panose="02020603050405020304" pitchFamily="18" charset="0"/>
                <a:ea typeface="Calibri" panose="020F0502020204030204" pitchFamily="34" charset="0"/>
                <a:cs typeface="Times New Roman" panose="02020603050405020304" pitchFamily="18" charset="0"/>
              </a:rPr>
              <a:t> “à medida que”, “a princípio”, “na mesma época”, “à época”, “anteriormente”, “posteriormente”. </a:t>
            </a:r>
          </a:p>
          <a:p>
            <a:pPr marL="180340" marR="178435" algn="just">
              <a:lnSpc>
                <a:spcPct val="107000"/>
              </a:lnSpc>
            </a:pPr>
            <a:r>
              <a:rPr lang="pt-BR"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pt-BR" sz="9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Disponível em: </a:t>
            </a:r>
            <a:r>
              <a:rPr lang="pt-BR" sz="9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https://brasilescola.uol.com.br/</a:t>
            </a:r>
            <a:r>
              <a:rPr lang="pt-BR" sz="9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redacao</a:t>
            </a:r>
            <a:r>
              <a:rPr lang="pt-BR" sz="9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/operadores-argumentativos.htm</a:t>
            </a:r>
            <a:r>
              <a:rPr lang="pt-BR" sz="9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Acesso em: 18 abr. 2023. </a:t>
            </a:r>
            <a:endParaRPr lang="pt-BR" sz="12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pt-BR" dirty="0">
                <a:latin typeface="Times New Roman" panose="02020603050405020304" pitchFamily="18" charset="0"/>
                <a:ea typeface="Calibri" panose="020F0502020204030204" pitchFamily="34"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tângulo 7">
            <a:extLst>
              <a:ext uri="{FF2B5EF4-FFF2-40B4-BE49-F238E27FC236}">
                <a16:creationId xmlns:a16="http://schemas.microsoft.com/office/drawing/2014/main" id="{048AEA1C-1080-479C-84A1-DB77AFCF276C}"/>
              </a:ext>
            </a:extLst>
          </p:cNvPr>
          <p:cNvSpPr/>
          <p:nvPr/>
        </p:nvSpPr>
        <p:spPr>
          <a:xfrm>
            <a:off x="1523396" y="92651"/>
            <a:ext cx="5628998" cy="467179"/>
          </a:xfrm>
          <a:prstGeom prst="rect">
            <a:avLst/>
          </a:prstGeom>
        </p:spPr>
        <p:txBody>
          <a:bodyPr wrap="square">
            <a:spAutoFit/>
          </a:bodyPr>
          <a:lstStyle/>
          <a:p>
            <a:pPr>
              <a:lnSpc>
                <a:spcPct val="107000"/>
              </a:lnSpc>
            </a:pPr>
            <a:r>
              <a:rPr lang="pt-BR" sz="2400" b="1" dirty="0">
                <a:solidFill>
                  <a:srgbClr val="C45911"/>
                </a:solidFill>
                <a:latin typeface="Arial Narrow" panose="020B0606020202030204" pitchFamily="34" charset="0"/>
                <a:ea typeface="Calibri" panose="020F0502020204030204" pitchFamily="34" charset="0"/>
                <a:cs typeface="Times New Roman" panose="02020603050405020304" pitchFamily="18" charset="0"/>
              </a:rPr>
              <a:t>Vale a pena saber!!!! </a:t>
            </a: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Imagem 10">
            <a:extLst>
              <a:ext uri="{FF2B5EF4-FFF2-40B4-BE49-F238E27FC236}">
                <a16:creationId xmlns:a16="http://schemas.microsoft.com/office/drawing/2014/main" id="{2997EA30-6943-48CB-8486-C4C6DFE96116}"/>
              </a:ext>
            </a:extLst>
          </p:cNvPr>
          <p:cNvPicPr>
            <a:picLocks noChangeAspect="1"/>
          </p:cNvPicPr>
          <p:nvPr/>
        </p:nvPicPr>
        <p:blipFill>
          <a:blip r:embed="rId5"/>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640159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389530" y="394447"/>
            <a:ext cx="10479742" cy="5324535"/>
          </a:xfrm>
          <a:prstGeom prst="rect">
            <a:avLst/>
          </a:prstGeom>
        </p:spPr>
        <p:txBody>
          <a:bodyPr wrap="square">
            <a:spAutoFit/>
          </a:bodyPr>
          <a:lstStyle/>
          <a:p>
            <a:pPr lvl="0" algn="just"/>
            <a:r>
              <a:rPr lang="pt-BR" sz="2000" dirty="0">
                <a:latin typeface="Arial Narrow" panose="020B0606020202030204" pitchFamily="34" charset="0"/>
              </a:rPr>
              <a:t>11. Observe os operadores argumentativos destacados e identifique a função argumentativa de cada um deles no texto 2.</a:t>
            </a:r>
          </a:p>
          <a:p>
            <a:pPr lvl="0" algn="just"/>
            <a:r>
              <a:rPr lang="pt-BR" sz="2000" dirty="0">
                <a:latin typeface="Arial Narrow" panose="020B0606020202030204" pitchFamily="34" charset="0"/>
              </a:rPr>
              <a:t> </a:t>
            </a:r>
          </a:p>
          <a:p>
            <a:pPr marL="342900" indent="-342900" algn="just">
              <a:buAutoNum type="alphaLcParenR"/>
            </a:pPr>
            <a:r>
              <a:rPr lang="pt-BR" sz="2000" dirty="0">
                <a:latin typeface="Arial Narrow" panose="020B0606020202030204" pitchFamily="34" charset="0"/>
              </a:rPr>
              <a:t>“O que eu lembrava do livro, que foi lido quando eu tinha uns 9 anos, se resumia em</a:t>
            </a:r>
          </a:p>
          <a:p>
            <a:pPr algn="just"/>
            <a:r>
              <a:rPr lang="pt-BR" sz="2000" dirty="0">
                <a:latin typeface="Arial Narrow" panose="020B0606020202030204" pitchFamily="34" charset="0"/>
              </a:rPr>
              <a:t>“uma história legal”. </a:t>
            </a:r>
            <a:r>
              <a:rPr lang="pt-BR" sz="2000" b="1" u="sng" dirty="0">
                <a:latin typeface="Arial Narrow" panose="020B0606020202030204" pitchFamily="34" charset="0"/>
              </a:rPr>
              <a:t>Porém,</a:t>
            </a:r>
            <a:r>
              <a:rPr lang="pt-BR" sz="2000" dirty="0">
                <a:latin typeface="Arial Narrow" panose="020B0606020202030204" pitchFamily="34" charset="0"/>
              </a:rPr>
              <a:t> muitas histórias que eu tinha lido na minha infância eram consideradas legais.” </a:t>
            </a:r>
          </a:p>
          <a:p>
            <a:pPr algn="just"/>
            <a:r>
              <a:rPr lang="pt-BR" sz="2000" dirty="0">
                <a:latin typeface="Arial Narrow" panose="020B0606020202030204" pitchFamily="34" charset="0"/>
              </a:rPr>
              <a:t>b) “Não lembro desse livro ter se destacado tanto assim dos outros. </a:t>
            </a:r>
            <a:r>
              <a:rPr lang="pt-BR" sz="2000" b="1" u="sng" dirty="0">
                <a:latin typeface="Arial Narrow" panose="020B0606020202030204" pitchFamily="34" charset="0"/>
              </a:rPr>
              <a:t>Por isso</a:t>
            </a:r>
            <a:r>
              <a:rPr lang="pt-BR" sz="2000" dirty="0">
                <a:latin typeface="Arial Narrow" panose="020B0606020202030204" pitchFamily="34" charset="0"/>
              </a:rPr>
              <a:t>, decidi, com mais do dobro da idade da primeira leitura, reler esse livro e tentar descobrir se eu tinha deixado de pensar como aquele Lucas do passado.” </a:t>
            </a:r>
          </a:p>
          <a:p>
            <a:pPr algn="just"/>
            <a:r>
              <a:rPr lang="pt-BR" sz="2000" dirty="0">
                <a:latin typeface="Arial Narrow" panose="020B0606020202030204" pitchFamily="34" charset="0"/>
              </a:rPr>
              <a:t>c) “Eu nunca tinha entendido </a:t>
            </a:r>
            <a:r>
              <a:rPr lang="pt-BR" sz="2000" b="1" u="sng" dirty="0">
                <a:latin typeface="Arial Narrow" panose="020B0606020202030204" pitchFamily="34" charset="0"/>
              </a:rPr>
              <a:t>porque</a:t>
            </a:r>
            <a:r>
              <a:rPr lang="pt-BR" sz="2000" dirty="0">
                <a:latin typeface="Arial Narrow" panose="020B0606020202030204" pitchFamily="34" charset="0"/>
              </a:rPr>
              <a:t> O Pequeno Príncipe recebia tanta notoriedade.” </a:t>
            </a:r>
          </a:p>
          <a:p>
            <a:pPr algn="just"/>
            <a:endParaRPr lang="pt-BR" sz="2000" dirty="0">
              <a:latin typeface="Arial Narrow" panose="020B0606020202030204" pitchFamily="34" charset="0"/>
            </a:endParaRPr>
          </a:p>
          <a:p>
            <a:pPr algn="just"/>
            <a:r>
              <a:rPr lang="pt-BR" sz="2000" dirty="0">
                <a:latin typeface="Arial Narrow" panose="020B0606020202030204" pitchFamily="34" charset="0"/>
              </a:rPr>
              <a:t>12. Qual trecho do texto 2 apresenta a ideia defendida pelo autor de que se deve ler a obra O Pequeno Príncipe? </a:t>
            </a:r>
          </a:p>
          <a:p>
            <a:pPr algn="just"/>
            <a:endParaRPr lang="pt-BR" sz="2000" dirty="0">
              <a:latin typeface="Arial Narrow" panose="020B0606020202030204" pitchFamily="34" charset="0"/>
            </a:endParaRPr>
          </a:p>
          <a:p>
            <a:pPr algn="just"/>
            <a:r>
              <a:rPr lang="pt-BR" sz="2000" dirty="0">
                <a:latin typeface="Arial Narrow" panose="020B0606020202030204" pitchFamily="34" charset="0"/>
              </a:rPr>
              <a:t>A) “Eu nunca tinha entendido porque O Pequeno Príncipe recebia tanta notoriedade.” </a:t>
            </a:r>
          </a:p>
          <a:p>
            <a:pPr algn="just"/>
            <a:r>
              <a:rPr lang="pt-BR" sz="2000" dirty="0">
                <a:latin typeface="Arial Narrow" panose="020B0606020202030204" pitchFamily="34" charset="0"/>
              </a:rPr>
              <a:t>B) “Não lembro desse livro ter se destacado tanto assim dos outros.” </a:t>
            </a:r>
          </a:p>
          <a:p>
            <a:pPr algn="just"/>
            <a:r>
              <a:rPr lang="pt-BR" sz="2000" dirty="0">
                <a:latin typeface="Arial Narrow" panose="020B0606020202030204" pitchFamily="34" charset="0"/>
              </a:rPr>
              <a:t>C) “Abra o seu livro do Pequeno Príncipe em uma página aleatória, nessa página escolha um parágrafo aleatório, leia o parágrafo profundamente e aproveite essa maravilha.” </a:t>
            </a: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11" name="Imagem 10">
            <a:extLst>
              <a:ext uri="{FF2B5EF4-FFF2-40B4-BE49-F238E27FC236}">
                <a16:creationId xmlns:a16="http://schemas.microsoft.com/office/drawing/2014/main" id="{8C36EEEC-CBB0-4ABB-BF81-D085991C2F0B}"/>
              </a:ext>
            </a:extLst>
          </p:cNvPr>
          <p:cNvPicPr>
            <a:picLocks noChangeAspect="1"/>
          </p:cNvPicPr>
          <p:nvPr/>
        </p:nvPicPr>
        <p:blipFill>
          <a:blip r:embed="rId4"/>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25650921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9" name="Retângulo 8">
            <a:extLst>
              <a:ext uri="{FF2B5EF4-FFF2-40B4-BE49-F238E27FC236}">
                <a16:creationId xmlns:a16="http://schemas.microsoft.com/office/drawing/2014/main" id="{1405253F-70FE-4CE9-A833-3C4EFF86D408}"/>
              </a:ext>
            </a:extLst>
          </p:cNvPr>
          <p:cNvSpPr/>
          <p:nvPr/>
        </p:nvSpPr>
        <p:spPr>
          <a:xfrm>
            <a:off x="1443318" y="220193"/>
            <a:ext cx="10272432" cy="6274282"/>
          </a:xfrm>
          <a:prstGeom prst="rect">
            <a:avLst/>
          </a:prstGeom>
        </p:spPr>
        <p:txBody>
          <a:bodyPr wrap="square">
            <a:spAutoFit/>
          </a:bodyPr>
          <a:lstStyle/>
          <a:p>
            <a:pPr>
              <a:lnSpc>
                <a:spcPct val="107000"/>
              </a:lnSpc>
            </a:pPr>
            <a:r>
              <a:rPr lang="pt-BR" sz="2400" dirty="0">
                <a:latin typeface="Arial Narrow" panose="020B0606020202030204" pitchFamily="34" charset="0"/>
                <a:ea typeface="Times New Roman" panose="02020603050405020304" pitchFamily="18" charset="0"/>
                <a:cs typeface="Times New Roman" panose="02020603050405020304" pitchFamily="18" charset="0"/>
              </a:rPr>
              <a:t>Leia o texto. </a:t>
            </a:r>
            <a:endParaRPr lang="pt-BR"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pt-BR" sz="2400" dirty="0">
                <a:latin typeface="Arial Narrow" panose="020B0606020202030204" pitchFamily="34" charset="0"/>
                <a:ea typeface="Times New Roman" panose="02020603050405020304" pitchFamily="18" charset="0"/>
                <a:cs typeface="Times New Roman" panose="02020603050405020304" pitchFamily="18" charset="0"/>
              </a:rPr>
              <a:t> </a:t>
            </a:r>
            <a:r>
              <a:rPr lang="pt-BR" sz="2400" b="1" dirty="0">
                <a:latin typeface="Arial Narrow" panose="020B0606020202030204" pitchFamily="34" charset="0"/>
                <a:ea typeface="Calibri" panose="020F0502020204030204" pitchFamily="34" charset="0"/>
                <a:cs typeface="Times New Roman" panose="02020603050405020304" pitchFamily="18" charset="0"/>
              </a:rPr>
              <a:t>Simples ações podem mudar o planeta </a:t>
            </a:r>
          </a:p>
          <a:p>
            <a:pPr algn="ctr">
              <a:lnSpc>
                <a:spcPct val="107000"/>
              </a:lnSpc>
            </a:pPr>
            <a:endParaRPr lang="pt-BR" sz="1800" b="1" dirty="0">
              <a:latin typeface="Arial Narrow" panose="020B0606020202030204" pitchFamily="34" charset="0"/>
              <a:ea typeface="Calibri" panose="020F0502020204030204" pitchFamily="34" charset="0"/>
              <a:cs typeface="Times New Roman" panose="02020603050405020304" pitchFamily="18" charset="0"/>
            </a:endParaRPr>
          </a:p>
          <a:p>
            <a:pPr algn="ctr">
              <a:lnSpc>
                <a:spcPct val="107000"/>
              </a:lnSpc>
            </a:pPr>
            <a:endParaRPr lang="pt-BR" sz="1800" b="1" dirty="0">
              <a:latin typeface="Arial Narrow" panose="020B0606020202030204" pitchFamily="34" charset="0"/>
              <a:ea typeface="Calibri" panose="020F0502020204030204" pitchFamily="34" charset="0"/>
              <a:cs typeface="Times New Roman" panose="02020603050405020304" pitchFamily="18" charset="0"/>
            </a:endParaRPr>
          </a:p>
          <a:p>
            <a:pPr algn="ctr">
              <a:lnSpc>
                <a:spcPct val="107000"/>
              </a:lnSpc>
            </a:pPr>
            <a:endParaRPr lang="pt-BR" sz="1800" b="1" dirty="0">
              <a:latin typeface="Arial Narrow" panose="020B0606020202030204" pitchFamily="34" charset="0"/>
              <a:ea typeface="Calibri" panose="020F0502020204030204" pitchFamily="34" charset="0"/>
              <a:cs typeface="Times New Roman" panose="02020603050405020304" pitchFamily="18" charset="0"/>
            </a:endParaRPr>
          </a:p>
          <a:p>
            <a:pPr algn="ctr">
              <a:lnSpc>
                <a:spcPct val="107000"/>
              </a:lnSpc>
            </a:pPr>
            <a:endParaRPr lang="pt-BR" sz="1800" b="1" dirty="0">
              <a:latin typeface="Arial Narrow" panose="020B0606020202030204" pitchFamily="34" charset="0"/>
              <a:ea typeface="Calibri" panose="020F0502020204030204" pitchFamily="34" charset="0"/>
              <a:cs typeface="Times New Roman" panose="02020603050405020304" pitchFamily="18" charset="0"/>
            </a:endParaRPr>
          </a:p>
          <a:p>
            <a:pPr algn="ctr">
              <a:lnSpc>
                <a:spcPct val="107000"/>
              </a:lnSpc>
            </a:pPr>
            <a:endParaRPr lang="pt-BR" sz="1800" b="1" dirty="0">
              <a:latin typeface="Arial Narrow" panose="020B0606020202030204" pitchFamily="34" charset="0"/>
              <a:ea typeface="Calibri" panose="020F0502020204030204" pitchFamily="34" charset="0"/>
              <a:cs typeface="Times New Roman" panose="02020603050405020304" pitchFamily="18" charset="0"/>
            </a:endParaRPr>
          </a:p>
          <a:p>
            <a:pPr algn="ctr">
              <a:lnSpc>
                <a:spcPct val="107000"/>
              </a:lnSpc>
            </a:pPr>
            <a:endParaRPr lang="pt-BR" sz="1800" b="1" dirty="0">
              <a:latin typeface="Arial Narrow" panose="020B0606020202030204" pitchFamily="34" charset="0"/>
              <a:ea typeface="Calibri" panose="020F0502020204030204" pitchFamily="34" charset="0"/>
              <a:cs typeface="Times New Roman" panose="02020603050405020304" pitchFamily="18" charset="0"/>
            </a:endParaRPr>
          </a:p>
          <a:p>
            <a:pPr algn="ctr">
              <a:lnSpc>
                <a:spcPct val="107000"/>
              </a:lnSpc>
            </a:pPr>
            <a:endParaRPr lang="pt-BR" sz="1800" b="1" dirty="0">
              <a:latin typeface="Arial Narrow" panose="020B0606020202030204" pitchFamily="34" charset="0"/>
              <a:ea typeface="Calibri" panose="020F0502020204030204" pitchFamily="34" charset="0"/>
              <a:cs typeface="Times New Roman" panose="02020603050405020304" pitchFamily="18" charset="0"/>
            </a:endParaRPr>
          </a:p>
          <a:p>
            <a:pPr algn="ctr">
              <a:lnSpc>
                <a:spcPct val="107000"/>
              </a:lnSpc>
            </a:pPr>
            <a:endParaRPr lang="pt-BR" sz="1800" b="1" dirty="0">
              <a:latin typeface="Arial Narrow" panose="020B0606020202030204" pitchFamily="34" charset="0"/>
              <a:ea typeface="Calibri" panose="020F0502020204030204" pitchFamily="34" charset="0"/>
              <a:cs typeface="Times New Roman" panose="02020603050405020304" pitchFamily="18" charset="0"/>
            </a:endParaRPr>
          </a:p>
          <a:p>
            <a:pPr algn="ctr">
              <a:lnSpc>
                <a:spcPct val="107000"/>
              </a:lnSpc>
            </a:pPr>
            <a:endParaRPr lang="pt-BR" sz="1800" b="1" dirty="0">
              <a:latin typeface="Arial Narrow" panose="020B0606020202030204" pitchFamily="34" charset="0"/>
              <a:ea typeface="Calibri" panose="020F0502020204030204" pitchFamily="34" charset="0"/>
              <a:cs typeface="Times New Roman" panose="02020603050405020304" pitchFamily="18" charset="0"/>
            </a:endParaRPr>
          </a:p>
          <a:p>
            <a:pPr algn="ctr">
              <a:lnSpc>
                <a:spcPct val="107000"/>
              </a:lnSpc>
            </a:pPr>
            <a:endParaRPr lang="pt-BR" sz="1800" b="1" dirty="0">
              <a:latin typeface="Arial Narrow" panose="020B0606020202030204" pitchFamily="34" charset="0"/>
              <a:ea typeface="Calibri" panose="020F0502020204030204" pitchFamily="34" charset="0"/>
              <a:cs typeface="Times New Roman" panose="02020603050405020304" pitchFamily="18" charset="0"/>
            </a:endParaRPr>
          </a:p>
          <a:p>
            <a:pPr algn="ctr">
              <a:lnSpc>
                <a:spcPct val="107000"/>
              </a:lnSpc>
            </a:pPr>
            <a:endParaRPr lang="pt-BR" sz="1800" b="1" dirty="0">
              <a:latin typeface="Arial Narrow" panose="020B0606020202030204" pitchFamily="34" charset="0"/>
              <a:ea typeface="Calibri" panose="020F0502020204030204" pitchFamily="34" charset="0"/>
              <a:cs typeface="Times New Roman" panose="02020603050405020304" pitchFamily="18" charset="0"/>
            </a:endParaRPr>
          </a:p>
          <a:p>
            <a:pPr algn="ctr">
              <a:lnSpc>
                <a:spcPct val="107000"/>
              </a:lnSpc>
            </a:pPr>
            <a:endParaRPr lang="pt-BR" sz="1800" b="1" dirty="0">
              <a:latin typeface="Arial Narrow" panose="020B0606020202030204" pitchFamily="34" charset="0"/>
              <a:ea typeface="Calibri" panose="020F0502020204030204" pitchFamily="34" charset="0"/>
              <a:cs typeface="Times New Roman" panose="02020603050405020304" pitchFamily="18" charset="0"/>
            </a:endParaRPr>
          </a:p>
          <a:p>
            <a:pPr algn="ctr">
              <a:lnSpc>
                <a:spcPct val="107000"/>
              </a:lnSpc>
            </a:pPr>
            <a:endParaRPr lang="pt-BR" sz="1800" b="1" dirty="0">
              <a:latin typeface="Arial Narrow" panose="020B0606020202030204" pitchFamily="34" charset="0"/>
              <a:ea typeface="Calibri" panose="020F0502020204030204" pitchFamily="34" charset="0"/>
              <a:cs typeface="Times New Roman" panose="02020603050405020304" pitchFamily="18" charset="0"/>
            </a:endParaRPr>
          </a:p>
          <a:p>
            <a:pPr algn="just"/>
            <a:r>
              <a:rPr lang="pt-BR" sz="1800" dirty="0">
                <a:latin typeface="Arial Narrow" panose="020B0606020202030204" pitchFamily="34" charset="0"/>
                <a:ea typeface="Times New Roman" panose="02020603050405020304" pitchFamily="18" charset="0"/>
                <a:cs typeface="Times New Roman" panose="02020603050405020304" pitchFamily="18" charset="0"/>
              </a:rPr>
              <a:t>	</a:t>
            </a:r>
            <a:r>
              <a:rPr lang="pt-BR" sz="2000" dirty="0">
                <a:latin typeface="Arial Narrow" panose="020B0606020202030204" pitchFamily="34" charset="0"/>
                <a:ea typeface="Times New Roman" panose="02020603050405020304" pitchFamily="18" charset="0"/>
                <a:cs typeface="Times New Roman" panose="02020603050405020304" pitchFamily="18" charset="0"/>
              </a:rPr>
              <a:t>O aquecimento global é um fenômeno climático que se refere ao aumento da temperatura média da superfície do planeta, produzido pelos gases que se acumulam na atmosfera. Segundo SENE (2017), esses gases, como o dióxido de carbono, metano, óxido nitroso e outros mais, são os fatores que produzem o efeito estufa. Esse fenômeno vem acelerando desde o processo de industrialização nos últimos 150 anos.</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r>
              <a:rPr lang="pt-BR" sz="2000" dirty="0">
                <a:latin typeface="Arial Narrow" panose="020B0606020202030204" pitchFamily="34" charset="0"/>
                <a:ea typeface="Times New Roman" panose="02020603050405020304" pitchFamily="18" charset="0"/>
                <a:cs typeface="Times New Roman" panose="02020603050405020304" pitchFamily="18" charset="0"/>
              </a:rPr>
              <a:t>	</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Imagem 10">
            <a:extLst>
              <a:ext uri="{FF2B5EF4-FFF2-40B4-BE49-F238E27FC236}">
                <a16:creationId xmlns:a16="http://schemas.microsoft.com/office/drawing/2014/main" id="{D619083A-FF38-4396-8A9F-DEAFADDB19EA}"/>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2351556" y="1440887"/>
            <a:ext cx="7100046" cy="3337301"/>
          </a:xfrm>
          <a:prstGeom prst="rect">
            <a:avLst/>
          </a:prstGeom>
          <a:noFill/>
        </p:spPr>
      </p:pic>
      <p:pic>
        <p:nvPicPr>
          <p:cNvPr id="13" name="Imagem 12">
            <a:extLst>
              <a:ext uri="{FF2B5EF4-FFF2-40B4-BE49-F238E27FC236}">
                <a16:creationId xmlns:a16="http://schemas.microsoft.com/office/drawing/2014/main" id="{11968718-3EC3-485C-9C8B-BC127559E89A}"/>
              </a:ext>
            </a:extLst>
          </p:cNvPr>
          <p:cNvPicPr>
            <a:picLocks noChangeAspect="1"/>
          </p:cNvPicPr>
          <p:nvPr/>
        </p:nvPicPr>
        <p:blipFill>
          <a:blip r:embed="rId5"/>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14455780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9" name="Retângulo 8">
            <a:extLst>
              <a:ext uri="{FF2B5EF4-FFF2-40B4-BE49-F238E27FC236}">
                <a16:creationId xmlns:a16="http://schemas.microsoft.com/office/drawing/2014/main" id="{1405253F-70FE-4CE9-A833-3C4EFF86D408}"/>
              </a:ext>
            </a:extLst>
          </p:cNvPr>
          <p:cNvSpPr/>
          <p:nvPr/>
        </p:nvSpPr>
        <p:spPr>
          <a:xfrm>
            <a:off x="1344706" y="481343"/>
            <a:ext cx="10515600" cy="5674695"/>
          </a:xfrm>
          <a:prstGeom prst="rect">
            <a:avLst/>
          </a:prstGeom>
        </p:spPr>
        <p:txBody>
          <a:bodyPr wrap="square">
            <a:spAutoFit/>
          </a:bodyPr>
          <a:lstStyle/>
          <a:p>
            <a:pPr algn="just">
              <a:lnSpc>
                <a:spcPct val="150000"/>
              </a:lnSpc>
            </a:pPr>
            <a:r>
              <a:rPr lang="pt-BR" sz="2400" dirty="0">
                <a:latin typeface="Arial Narrow" panose="020B0606020202030204" pitchFamily="34" charset="0"/>
                <a:ea typeface="Times New Roman" panose="02020603050405020304" pitchFamily="18" charset="0"/>
                <a:cs typeface="Times New Roman" panose="02020603050405020304" pitchFamily="18" charset="0"/>
              </a:rPr>
              <a:t>	</a:t>
            </a:r>
            <a:r>
              <a:rPr lang="pt-BR" sz="2000" dirty="0">
                <a:latin typeface="Arial Narrow" panose="020B0606020202030204" pitchFamily="34" charset="0"/>
                <a:ea typeface="Times New Roman" panose="02020603050405020304" pitchFamily="18" charset="0"/>
                <a:cs typeface="Times New Roman" panose="02020603050405020304" pitchFamily="18" charset="0"/>
              </a:rPr>
              <a:t>Segundo IPCC (2017), em relação à concentração de gases de efeito estufa na atmosfera, o documento indicou que desde a era pré-industrial até 2005 houve os seguintes aumentos: dióxido de carbono (CO2), de 280 </a:t>
            </a:r>
            <a:r>
              <a:rPr lang="pt-BR" sz="2000" dirty="0" err="1">
                <a:latin typeface="Arial Narrow" panose="020B0606020202030204" pitchFamily="34" charset="0"/>
                <a:ea typeface="Times New Roman" panose="02020603050405020304" pitchFamily="18" charset="0"/>
                <a:cs typeface="Times New Roman" panose="02020603050405020304" pitchFamily="18" charset="0"/>
              </a:rPr>
              <a:t>ppm</a:t>
            </a:r>
            <a:r>
              <a:rPr lang="pt-BR" sz="2000" dirty="0">
                <a:latin typeface="Arial Narrow" panose="020B0606020202030204" pitchFamily="34" charset="0"/>
                <a:ea typeface="Times New Roman" panose="02020603050405020304" pitchFamily="18" charset="0"/>
                <a:cs typeface="Times New Roman" panose="02020603050405020304" pitchFamily="18" charset="0"/>
              </a:rPr>
              <a:t> a 379 </a:t>
            </a:r>
            <a:r>
              <a:rPr lang="pt-BR" sz="2000" dirty="0" err="1">
                <a:latin typeface="Arial Narrow" panose="020B0606020202030204" pitchFamily="34" charset="0"/>
                <a:ea typeface="Times New Roman" panose="02020603050405020304" pitchFamily="18" charset="0"/>
                <a:cs typeface="Times New Roman" panose="02020603050405020304" pitchFamily="18" charset="0"/>
              </a:rPr>
              <a:t>ppm</a:t>
            </a:r>
            <a:r>
              <a:rPr lang="pt-BR" sz="2000" dirty="0">
                <a:latin typeface="Arial Narrow" panose="020B0606020202030204" pitchFamily="34" charset="0"/>
                <a:ea typeface="Times New Roman" panose="02020603050405020304" pitchFamily="18" charset="0"/>
                <a:cs typeface="Times New Roman" panose="02020603050405020304" pitchFamily="18" charset="0"/>
              </a:rPr>
              <a:t>; metano, de 715 </a:t>
            </a:r>
            <a:r>
              <a:rPr lang="pt-BR" sz="2000" dirty="0" err="1">
                <a:latin typeface="Arial Narrow" panose="020B0606020202030204" pitchFamily="34" charset="0"/>
                <a:ea typeface="Times New Roman" panose="02020603050405020304" pitchFamily="18" charset="0"/>
                <a:cs typeface="Times New Roman" panose="02020603050405020304" pitchFamily="18" charset="0"/>
              </a:rPr>
              <a:t>ppb</a:t>
            </a:r>
            <a:r>
              <a:rPr lang="pt-BR" sz="2000" dirty="0">
                <a:latin typeface="Arial Narrow" panose="020B0606020202030204" pitchFamily="34" charset="0"/>
                <a:ea typeface="Times New Roman" panose="02020603050405020304" pitchFamily="18" charset="0"/>
                <a:cs typeface="Times New Roman" panose="02020603050405020304" pitchFamily="18" charset="0"/>
              </a:rPr>
              <a:t> (partes por bilhão) a 1774 </a:t>
            </a:r>
            <a:r>
              <a:rPr lang="pt-BR" sz="2000" dirty="0" err="1">
                <a:latin typeface="Arial Narrow" panose="020B0606020202030204" pitchFamily="34" charset="0"/>
                <a:ea typeface="Times New Roman" panose="02020603050405020304" pitchFamily="18" charset="0"/>
                <a:cs typeface="Times New Roman" panose="02020603050405020304" pitchFamily="18" charset="0"/>
              </a:rPr>
              <a:t>ppb</a:t>
            </a:r>
            <a:r>
              <a:rPr lang="pt-BR" sz="2000" dirty="0">
                <a:latin typeface="Arial Narrow" panose="020B0606020202030204" pitchFamily="34" charset="0"/>
                <a:ea typeface="Times New Roman" panose="02020603050405020304" pitchFamily="18" charset="0"/>
                <a:cs typeface="Times New Roman" panose="02020603050405020304" pitchFamily="18" charset="0"/>
              </a:rPr>
              <a:t>; e óxido nitroso, de 270 </a:t>
            </a:r>
            <a:r>
              <a:rPr lang="pt-BR" sz="2000" dirty="0" err="1">
                <a:latin typeface="Arial Narrow" panose="020B0606020202030204" pitchFamily="34" charset="0"/>
                <a:ea typeface="Times New Roman" panose="02020603050405020304" pitchFamily="18" charset="0"/>
                <a:cs typeface="Times New Roman" panose="02020603050405020304" pitchFamily="18" charset="0"/>
              </a:rPr>
              <a:t>ppb</a:t>
            </a:r>
            <a:r>
              <a:rPr lang="pt-BR" sz="2000" dirty="0">
                <a:latin typeface="Arial Narrow" panose="020B0606020202030204" pitchFamily="34" charset="0"/>
                <a:ea typeface="Times New Roman" panose="02020603050405020304" pitchFamily="18" charset="0"/>
                <a:cs typeface="Times New Roman" panose="02020603050405020304" pitchFamily="18" charset="0"/>
              </a:rPr>
              <a:t> a 319 </a:t>
            </a:r>
            <a:r>
              <a:rPr lang="pt-BR" sz="2000" dirty="0" err="1">
                <a:latin typeface="Arial Narrow" panose="020B0606020202030204" pitchFamily="34" charset="0"/>
                <a:ea typeface="Times New Roman" panose="02020603050405020304" pitchFamily="18" charset="0"/>
                <a:cs typeface="Times New Roman" panose="02020603050405020304" pitchFamily="18" charset="0"/>
              </a:rPr>
              <a:t>ppb</a:t>
            </a:r>
            <a:r>
              <a:rPr lang="pt-BR" sz="2000" dirty="0">
                <a:latin typeface="Arial Narrow" panose="020B0606020202030204" pitchFamily="34" charset="0"/>
                <a:ea typeface="Times New Roman" panose="02020603050405020304" pitchFamily="18" charset="0"/>
                <a:cs typeface="Times New Roman" panose="02020603050405020304" pitchFamily="18" charset="0"/>
              </a:rPr>
              <a:t>. O documento conclui que é evidente o aquecimento global, como agora evidenciam as observações do aumento na temperatura média global do ar e dos oceanos, a ampliação do derretimento de gelo e neve e a elevação do nível do mar (IPCC, 2017).</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	Acredita-se que, desde a Revolução Industrial e o desenvolvimento acelerado da sociedade, e os gases poluentes lançados na atmosfera, como queima de combustíveis fosseis, desmatamentos, queimadas, aumento populacional, industrialização e urbanização vem contribuindo para o Efeito Estufa e o Aquecimento Global.  Essas ações trarão consequências, algumas delas irreparáveis, sendo uma delas o aumento da temperatura, causando o degelo nas calotas polares, elevando o nível dos oceanos, furacões, ciclones, tornados e o fenômeno El </a:t>
            </a:r>
            <a:r>
              <a:rPr lang="pt-BR" sz="2000" dirty="0" err="1">
                <a:latin typeface="Arial Narrow" panose="020B0606020202030204" pitchFamily="34" charset="0"/>
                <a:ea typeface="Times New Roman" panose="02020603050405020304" pitchFamily="18" charset="0"/>
                <a:cs typeface="Times New Roman" panose="02020603050405020304" pitchFamily="18" charset="0"/>
              </a:rPr>
              <a:t>niño</a:t>
            </a:r>
            <a:r>
              <a:rPr lang="pt-BR" sz="2000" dirty="0">
                <a:latin typeface="Arial Narrow" panose="020B0606020202030204" pitchFamily="34" charset="0"/>
                <a:ea typeface="Times New Roman" panose="02020603050405020304" pitchFamily="18" charset="0"/>
                <a:cs typeface="Times New Roman" panose="02020603050405020304" pitchFamily="18" charset="0"/>
              </a:rPr>
              <a:t>.</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Imagem 10">
            <a:extLst>
              <a:ext uri="{FF2B5EF4-FFF2-40B4-BE49-F238E27FC236}">
                <a16:creationId xmlns:a16="http://schemas.microsoft.com/office/drawing/2014/main" id="{672009C4-2436-4BF0-8BB4-5793BB476D34}"/>
              </a:ext>
            </a:extLst>
          </p:cNvPr>
          <p:cNvPicPr>
            <a:picLocks noChangeAspect="1"/>
          </p:cNvPicPr>
          <p:nvPr/>
        </p:nvPicPr>
        <p:blipFill>
          <a:blip r:embed="rId4"/>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19468006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8DD6FE46-9EBB-40D6-91A3-0D0D1CCEE2A3}"/>
              </a:ext>
            </a:extLst>
          </p:cNvPr>
          <p:cNvSpPr/>
          <p:nvPr/>
        </p:nvSpPr>
        <p:spPr>
          <a:xfrm>
            <a:off x="1362634" y="134829"/>
            <a:ext cx="10433237" cy="5428089"/>
          </a:xfrm>
          <a:prstGeom prst="rect">
            <a:avLst/>
          </a:prstGeom>
        </p:spPr>
        <p:txBody>
          <a:bodyPr wrap="square">
            <a:spAutoFit/>
          </a:bodyPr>
          <a:lstStyle/>
          <a:p>
            <a:pPr algn="just">
              <a:lnSpc>
                <a:spcPct val="107000"/>
              </a:lnSpc>
            </a:pPr>
            <a:r>
              <a:rPr lang="pt-BR" sz="1800" dirty="0">
                <a:latin typeface="Arial Narrow" panose="020B0606020202030204" pitchFamily="34" charset="0"/>
                <a:ea typeface="Times New Roman" panose="02020603050405020304" pitchFamily="18" charset="0"/>
                <a:cs typeface="Times New Roman" panose="02020603050405020304" pitchFamily="18" charset="0"/>
              </a:rPr>
              <a:t>	</a:t>
            </a:r>
          </a:p>
          <a:p>
            <a:pPr algn="just">
              <a:lnSpc>
                <a:spcPct val="150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                Assim, percebe-se que </a:t>
            </a:r>
            <a:r>
              <a:rPr lang="pt-BR" sz="2000" dirty="0">
                <a:solidFill>
                  <a:schemeClr val="tx1"/>
                </a:solidFill>
                <a:latin typeface="Arial Narrow" panose="020B0606020202030204" pitchFamily="34" charset="0"/>
                <a:ea typeface="Times New Roman" panose="02020603050405020304" pitchFamily="18" charset="0"/>
                <a:cs typeface="Times New Roman" panose="02020603050405020304" pitchFamily="18" charset="0"/>
              </a:rPr>
              <a:t>o ser humano precisa investir em mudanças para preservar o mundo em que vive, pois por meio de simples ações</a:t>
            </a:r>
            <a:r>
              <a:rPr lang="pt-BR" sz="2000" u="sng" dirty="0">
                <a:solidFill>
                  <a:schemeClr val="tx1"/>
                </a:solidFill>
                <a:latin typeface="Arial Narrow" panose="020B0606020202030204" pitchFamily="34" charset="0"/>
                <a:ea typeface="Times New Roman" panose="02020603050405020304" pitchFamily="18" charset="0"/>
                <a:cs typeface="Times New Roman" panose="02020603050405020304" pitchFamily="18" charset="0"/>
              </a:rPr>
              <a:t>, </a:t>
            </a:r>
            <a:r>
              <a:rPr lang="pt-BR" sz="2000" dirty="0">
                <a:latin typeface="Arial Narrow" panose="020B0606020202030204" pitchFamily="34" charset="0"/>
                <a:ea typeface="Times New Roman" panose="02020603050405020304" pitchFamily="18" charset="0"/>
                <a:cs typeface="Times New Roman" panose="02020603050405020304" pitchFamily="18" charset="0"/>
              </a:rPr>
              <a:t>já faz uma grande diferença para o planeta terra.  A maioria das pessoas já sabe que atitudes tomar, porém não as praticam. Cito algumas: não jogar lixo nas ruas, utilizar lâmpadas fluorescentes compactas, tomar banhos mais rápidos, fechar bem as torneiras, dirigir menos, desligar os aparelhos eletrônicos, reciclar mais e divulgar o consumo consciente dentre outras.</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	Dessa forma, com esses atos, podemos colaborar para um mundo melhor! Sabemos que se não houver mudanças no futuro bem próximo, em nosso planeta não haverá mais fontes de água, de energia, ar puro, terras para agricultura e as consequências aumentarão cada vez mais!  Portanto, somos dependentes do planeta terra e devemos respeitá-lo e amá-lo, sobretudo cuidar, e mais que isso, preservá-lo. </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Bef>
                <a:spcPts val="1125"/>
              </a:spcBef>
              <a:spcAft>
                <a:spcPts val="1125"/>
              </a:spcAft>
            </a:pPr>
            <a:r>
              <a:rPr lang="pt-BR" sz="2000" dirty="0">
                <a:latin typeface="Arial Narrow" panose="020B0606020202030204" pitchFamily="34" charset="0"/>
                <a:ea typeface="Times New Roman" panose="02020603050405020304" pitchFamily="18" charset="0"/>
                <a:cs typeface="Times New Roman" panose="02020603050405020304" pitchFamily="18" charset="0"/>
              </a:rPr>
              <a:t>                                                                                                                               Por Priscila da Silva </a:t>
            </a:r>
            <a:r>
              <a:rPr lang="pt-BR" sz="2000" dirty="0" err="1">
                <a:latin typeface="Arial Narrow" panose="020B0606020202030204" pitchFamily="34" charset="0"/>
                <a:ea typeface="Times New Roman" panose="02020603050405020304" pitchFamily="18" charset="0"/>
                <a:cs typeface="Times New Roman" panose="02020603050405020304" pitchFamily="18" charset="0"/>
              </a:rPr>
              <a:t>Valenzuela</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pPr>
            <a:r>
              <a:rPr lang="pt-BR" sz="900" dirty="0">
                <a:solidFill>
                  <a:schemeClr val="tx1"/>
                </a:solidFill>
                <a:latin typeface="Arial Narrow" panose="020B0606020202030204" pitchFamily="34" charset="0"/>
                <a:ea typeface="Calibri" panose="020F0502020204030204" pitchFamily="34" charset="0"/>
                <a:cs typeface="Times New Roman" panose="02020603050405020304" pitchFamily="18" charset="0"/>
              </a:rPr>
              <a:t>Disponível em: </a:t>
            </a:r>
            <a:r>
              <a:rPr lang="pt-BR" sz="900" dirty="0">
                <a:solidFill>
                  <a:schemeClr val="tx1"/>
                </a:solidFill>
                <a:latin typeface="Arial Narrow" panose="020B0606020202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https://www.unesc.net/portal/blog/ver/53/38139</a:t>
            </a:r>
            <a:r>
              <a:rPr lang="pt-BR" sz="900" dirty="0">
                <a:solidFill>
                  <a:schemeClr val="tx1"/>
                </a:solidFill>
                <a:latin typeface="Arial Narrow" panose="020B0606020202030204" pitchFamily="34" charset="0"/>
                <a:ea typeface="Calibri" panose="020F0502020204030204" pitchFamily="34" charset="0"/>
                <a:cs typeface="Times New Roman" panose="02020603050405020304" pitchFamily="18" charset="0"/>
              </a:rPr>
              <a:t>. Acesso em: 19 abr. 2023 (adaptado).  </a:t>
            </a:r>
            <a:endParaRPr lang="pt-B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tângulo 3">
            <a:extLst>
              <a:ext uri="{FF2B5EF4-FFF2-40B4-BE49-F238E27FC236}">
                <a16:creationId xmlns:a16="http://schemas.microsoft.com/office/drawing/2014/main" id="{B95784E5-44BA-4EBE-8651-A07784FD5742}"/>
              </a:ext>
            </a:extLst>
          </p:cNvPr>
          <p:cNvSpPr/>
          <p:nvPr/>
        </p:nvSpPr>
        <p:spPr>
          <a:xfrm>
            <a:off x="1362634" y="2848874"/>
            <a:ext cx="10524565" cy="1692771"/>
          </a:xfrm>
          <a:prstGeom prst="rect">
            <a:avLst/>
          </a:prstGeom>
        </p:spPr>
        <p:txBody>
          <a:bodyPr wrap="square">
            <a:spAutoFit/>
          </a:bodyPr>
          <a:lstStyle/>
          <a:p>
            <a:pPr lvl="0"/>
            <a:endParaRPr lang="pt-BR" dirty="0">
              <a:latin typeface="Arial Narrow" panose="020B0606020202030204" pitchFamily="34" charset="0"/>
              <a:cs typeface="Times New Roman" panose="02020603050405020304" pitchFamily="18" charset="0"/>
            </a:endParaRPr>
          </a:p>
          <a:p>
            <a:pPr lvl="0"/>
            <a:endParaRPr lang="pt-BR" dirty="0">
              <a:latin typeface="Arial Narrow" panose="020B0606020202030204" pitchFamily="34" charset="0"/>
              <a:cs typeface="Times New Roman" panose="02020603050405020304" pitchFamily="18" charset="0"/>
            </a:endParaRPr>
          </a:p>
          <a:p>
            <a:pPr lvl="0"/>
            <a:endParaRPr lang="pt-BR" dirty="0">
              <a:latin typeface="Arial Narrow" panose="020B0606020202030204" pitchFamily="34" charset="0"/>
              <a:cs typeface="Times New Roman" panose="02020603050405020304" pitchFamily="18" charset="0"/>
            </a:endParaRPr>
          </a:p>
          <a:p>
            <a:pPr lvl="0"/>
            <a:endParaRPr lang="pt-BR" dirty="0">
              <a:latin typeface="Arial Narrow" panose="020B0606020202030204" pitchFamily="34" charset="0"/>
              <a:cs typeface="Times New Roman" panose="02020603050405020304" pitchFamily="18" charset="0"/>
            </a:endParaRPr>
          </a:p>
          <a:p>
            <a:pPr lvl="0"/>
            <a:endParaRPr lang="pt-BR" dirty="0">
              <a:latin typeface="Arial Narrow" panose="020B0606020202030204" pitchFamily="34" charset="0"/>
              <a:cs typeface="Times New Roman" panose="02020603050405020304" pitchFamily="18" charset="0"/>
            </a:endParaRPr>
          </a:p>
          <a:p>
            <a:pPr lvl="0"/>
            <a:endParaRPr lang="pt-BR" dirty="0">
              <a:latin typeface="Arial Narrow" panose="020B0606020202030204" pitchFamily="34" charset="0"/>
              <a:cs typeface="Times New Roman" panose="02020603050405020304" pitchFamily="18" charset="0"/>
            </a:endParaRPr>
          </a:p>
          <a:p>
            <a:pPr lvl="0"/>
            <a:endParaRPr lang="pt-BR" sz="2000" dirty="0">
              <a:latin typeface="Arial Narrow" panose="020B0606020202030204" pitchFamily="34" charset="0"/>
              <a:cs typeface="Times New Roman" panose="02020603050405020304" pitchFamily="18" charset="0"/>
            </a:endParaRPr>
          </a:p>
        </p:txBody>
      </p:sp>
      <p:pic>
        <p:nvPicPr>
          <p:cNvPr id="10" name="Imagem 9">
            <a:extLst>
              <a:ext uri="{FF2B5EF4-FFF2-40B4-BE49-F238E27FC236}">
                <a16:creationId xmlns:a16="http://schemas.microsoft.com/office/drawing/2014/main" id="{53A0959B-BE53-43E9-B23C-F81604ED1046}"/>
              </a:ext>
            </a:extLst>
          </p:cNvPr>
          <p:cNvPicPr>
            <a:picLocks noChangeAspect="1"/>
          </p:cNvPicPr>
          <p:nvPr/>
        </p:nvPicPr>
        <p:blipFill>
          <a:blip r:embed="rId5"/>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29720064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20D97F39-3A17-4D79-906B-B97D01C3A46E}"/>
              </a:ext>
            </a:extLst>
          </p:cNvPr>
          <p:cNvSpPr/>
          <p:nvPr/>
        </p:nvSpPr>
        <p:spPr>
          <a:xfrm>
            <a:off x="1425387" y="473506"/>
            <a:ext cx="10390095" cy="5324535"/>
          </a:xfrm>
          <a:prstGeom prst="rect">
            <a:avLst/>
          </a:prstGeom>
        </p:spPr>
        <p:txBody>
          <a:bodyPr wrap="square">
            <a:spAutoFit/>
          </a:bodyPr>
          <a:lstStyle/>
          <a:p>
            <a:pPr lvl="0" algn="just"/>
            <a:r>
              <a:rPr lang="pt-BR" sz="2000" dirty="0">
                <a:latin typeface="Arial Narrow" panose="020B0606020202030204" pitchFamily="34" charset="0"/>
                <a:cs typeface="Times New Roman" panose="02020603050405020304" pitchFamily="18" charset="0"/>
              </a:rPr>
              <a:t>13. Para defender que o aquecimento global é produzido pelo aumento de gases de efeito estufa na atmosfera, a autora utiliza como argumentos</a:t>
            </a:r>
          </a:p>
          <a:p>
            <a:pPr lvl="0" algn="just"/>
            <a:endParaRPr lang="pt-BR" sz="2000" dirty="0">
              <a:latin typeface="Arial Narrow" panose="020B0606020202030204" pitchFamily="34" charset="0"/>
            </a:endParaRPr>
          </a:p>
          <a:p>
            <a:pPr marL="342900" lvl="0" indent="-342900" algn="just">
              <a:buFont typeface="+mj-lt"/>
              <a:buAutoNum type="alphaUcParenR"/>
            </a:pPr>
            <a:r>
              <a:rPr lang="pt-BR" sz="2000" dirty="0">
                <a:latin typeface="Arial Narrow" panose="020B0606020202030204" pitchFamily="34" charset="0"/>
                <a:cs typeface="Times New Roman" panose="02020603050405020304" pitchFamily="18" charset="0"/>
              </a:rPr>
              <a:t>fatos históricos. </a:t>
            </a:r>
            <a:endParaRPr lang="pt-BR" sz="2000" dirty="0">
              <a:latin typeface="Arial Narrow" panose="020B0606020202030204" pitchFamily="34" charset="0"/>
            </a:endParaRPr>
          </a:p>
          <a:p>
            <a:pPr marL="342900" lvl="0" indent="-342900" algn="just">
              <a:buFont typeface="+mj-lt"/>
              <a:buAutoNum type="alphaUcParenR"/>
            </a:pPr>
            <a:r>
              <a:rPr lang="pt-BR" sz="2000" dirty="0">
                <a:latin typeface="Arial Narrow" panose="020B0606020202030204" pitchFamily="34" charset="0"/>
                <a:cs typeface="Times New Roman" panose="02020603050405020304" pitchFamily="18" charset="0"/>
              </a:rPr>
              <a:t>raciocínio lógico. </a:t>
            </a:r>
            <a:endParaRPr lang="pt-BR" sz="2000" dirty="0">
              <a:latin typeface="Arial Narrow" panose="020B0606020202030204" pitchFamily="34" charset="0"/>
            </a:endParaRPr>
          </a:p>
          <a:p>
            <a:pPr marL="342900" lvl="0" indent="-342900" algn="just">
              <a:buFont typeface="+mj-lt"/>
              <a:buAutoNum type="alphaUcParenR"/>
            </a:pPr>
            <a:r>
              <a:rPr lang="pt-BR" sz="2000" dirty="0">
                <a:latin typeface="Arial Narrow" panose="020B0606020202030204" pitchFamily="34" charset="0"/>
                <a:cs typeface="Times New Roman" panose="02020603050405020304" pitchFamily="18" charset="0"/>
              </a:rPr>
              <a:t>exemplos do cotidiano. </a:t>
            </a:r>
            <a:endParaRPr lang="pt-BR" sz="2000" dirty="0">
              <a:latin typeface="Arial Narrow" panose="020B0606020202030204" pitchFamily="34" charset="0"/>
            </a:endParaRPr>
          </a:p>
          <a:p>
            <a:pPr marL="342900" lvl="0" indent="-342900" algn="just">
              <a:buFont typeface="+mj-lt"/>
              <a:buAutoNum type="alphaUcParenR"/>
            </a:pPr>
            <a:r>
              <a:rPr lang="pt-BR" sz="2000" dirty="0">
                <a:latin typeface="Arial Narrow" panose="020B0606020202030204" pitchFamily="34" charset="0"/>
                <a:cs typeface="Times New Roman" panose="02020603050405020304" pitchFamily="18" charset="0"/>
              </a:rPr>
              <a:t>dados estatísticos e fala de autoridade.</a:t>
            </a:r>
            <a:endParaRPr lang="pt-BR" sz="2000" dirty="0">
              <a:latin typeface="Arial Narrow" panose="020B0606020202030204" pitchFamily="34" charset="0"/>
            </a:endParaRPr>
          </a:p>
          <a:p>
            <a:pPr lvl="0" algn="just"/>
            <a:endParaRPr lang="pt-BR" sz="2000" dirty="0">
              <a:latin typeface="Arial Narrow" panose="020B0606020202030204" pitchFamily="34" charset="0"/>
              <a:cs typeface="Times New Roman" panose="02020603050405020304" pitchFamily="18" charset="0"/>
            </a:endParaRPr>
          </a:p>
          <a:p>
            <a:pPr lvl="0" algn="just"/>
            <a:r>
              <a:rPr lang="pt-BR" sz="2000" dirty="0">
                <a:latin typeface="Arial Narrow" panose="020B0606020202030204" pitchFamily="34" charset="0"/>
                <a:cs typeface="Times New Roman" panose="02020603050405020304" pitchFamily="18" charset="0"/>
              </a:rPr>
              <a:t>14. A tese desse texto está no trecho</a:t>
            </a:r>
          </a:p>
          <a:p>
            <a:pPr lvl="0" algn="just"/>
            <a:r>
              <a:rPr lang="pt-BR" sz="2000" dirty="0">
                <a:latin typeface="Arial Narrow" panose="020B0606020202030204" pitchFamily="34" charset="0"/>
                <a:cs typeface="Times New Roman" panose="02020603050405020304" pitchFamily="18" charset="0"/>
              </a:rPr>
              <a:t> </a:t>
            </a:r>
            <a:endParaRPr lang="pt-BR" sz="2000" dirty="0">
              <a:latin typeface="Arial Narrow" panose="020B0606020202030204" pitchFamily="34" charset="0"/>
            </a:endParaRPr>
          </a:p>
          <a:p>
            <a:pPr marL="342900" lvl="0" indent="-342900" algn="just">
              <a:buFont typeface="+mj-lt"/>
              <a:buAutoNum type="alphaUcParenR"/>
            </a:pPr>
            <a:r>
              <a:rPr lang="pt-BR" sz="2000" dirty="0">
                <a:latin typeface="Arial Narrow" panose="020B0606020202030204" pitchFamily="34" charset="0"/>
              </a:rPr>
              <a:t>“... o ser humano precisa investir em mudanças para preservar o mundo em que vive, por meio de simples ações, ...” </a:t>
            </a:r>
          </a:p>
          <a:p>
            <a:pPr marL="342900" lvl="0" indent="-342900" algn="just">
              <a:buFont typeface="+mj-lt"/>
              <a:buAutoNum type="alphaUcParenR"/>
            </a:pPr>
            <a:r>
              <a:rPr lang="pt-BR" sz="2000" dirty="0">
                <a:latin typeface="Arial Narrow" panose="020B0606020202030204" pitchFamily="34" charset="0"/>
              </a:rPr>
              <a:t>“... O aquecimento global é um fenômeno climático que se refere ao aumento da temperatura média ...” </a:t>
            </a:r>
          </a:p>
          <a:p>
            <a:pPr marL="342900" lvl="0" indent="-342900" algn="just">
              <a:buFont typeface="+mj-lt"/>
              <a:buAutoNum type="alphaUcParenR"/>
            </a:pPr>
            <a:r>
              <a:rPr lang="pt-BR" sz="2000" dirty="0">
                <a:latin typeface="Arial Narrow" panose="020B0606020202030204" pitchFamily="34" charset="0"/>
                <a:cs typeface="Times New Roman" panose="02020603050405020304" pitchFamily="18" charset="0"/>
              </a:rPr>
              <a:t>“</a:t>
            </a:r>
            <a:r>
              <a:rPr lang="pt-BR" sz="2000" dirty="0">
                <a:latin typeface="Arial Narrow" panose="020B0606020202030204" pitchFamily="34" charset="0"/>
              </a:rPr>
              <a:t>Segundo SENE (2017), esses gases, como o dióxido de carbono, metano, óxido nitroso ...”</a:t>
            </a:r>
          </a:p>
          <a:p>
            <a:pPr marL="342900" lvl="0" indent="-342900" algn="just">
              <a:buFont typeface="+mj-lt"/>
              <a:buAutoNum type="alphaUcParenR"/>
            </a:pPr>
            <a:r>
              <a:rPr lang="pt-BR" sz="2000" dirty="0">
                <a:latin typeface="Arial Narrow" panose="020B0606020202030204" pitchFamily="34" charset="0"/>
              </a:rPr>
              <a:t>“</a:t>
            </a:r>
            <a:r>
              <a:rPr lang="pt-BR" sz="2000" dirty="0">
                <a:latin typeface="Arial Narrow" panose="020B0606020202030204" pitchFamily="34" charset="0"/>
                <a:ea typeface="Times New Roman" panose="02020603050405020304" pitchFamily="18" charset="0"/>
                <a:cs typeface="Times New Roman" panose="02020603050405020304" pitchFamily="18" charset="0"/>
              </a:rPr>
              <a:t>Essas ações trarão consequências, algumas delas irreparáveis, sendo uma delas o aumento da temperatura, </a:t>
            </a:r>
            <a:r>
              <a:rPr lang="pt-BR" sz="2000" dirty="0">
                <a:latin typeface="Arial Narrow" panose="020B0606020202030204" pitchFamily="34" charset="0"/>
              </a:rPr>
              <a:t>...”  </a:t>
            </a:r>
          </a:p>
          <a:p>
            <a:pPr algn="just"/>
            <a:endParaRPr lang="pt-BR" sz="2000" dirty="0">
              <a:effectLst/>
              <a:latin typeface="Arial Narrow" panose="020B0606020202030204" pitchFamily="34" charset="0"/>
              <a:ea typeface="Calibri" panose="020F050202020403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CDB9F5AA-1216-43A6-B21E-B91B6138B1C8}"/>
              </a:ext>
            </a:extLst>
          </p:cNvPr>
          <p:cNvPicPr>
            <a:picLocks noChangeAspect="1"/>
          </p:cNvPicPr>
          <p:nvPr/>
        </p:nvPicPr>
        <p:blipFill>
          <a:blip r:embed="rId4"/>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5682372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20D97F39-3A17-4D79-906B-B97D01C3A46E}"/>
              </a:ext>
            </a:extLst>
          </p:cNvPr>
          <p:cNvSpPr/>
          <p:nvPr/>
        </p:nvSpPr>
        <p:spPr>
          <a:xfrm>
            <a:off x="1407458" y="107576"/>
            <a:ext cx="10372166" cy="3188052"/>
          </a:xfrm>
          <a:prstGeom prst="rect">
            <a:avLst/>
          </a:prstGeom>
        </p:spPr>
        <p:txBody>
          <a:bodyPr wrap="square">
            <a:spAutoFit/>
          </a:bodyPr>
          <a:lstStyle/>
          <a:p>
            <a:pPr lvl="0" algn="just"/>
            <a:r>
              <a:rPr lang="pt-BR" sz="2000" dirty="0">
                <a:latin typeface="Arial Narrow" panose="020B0606020202030204" pitchFamily="34" charset="0"/>
              </a:rPr>
              <a:t> </a:t>
            </a:r>
          </a:p>
          <a:p>
            <a:pPr algn="just"/>
            <a:r>
              <a:rPr lang="pt-BR" sz="2000" dirty="0">
                <a:latin typeface="Arial Narrow" panose="020B0606020202030204" pitchFamily="34" charset="0"/>
                <a:cs typeface="Times New Roman" panose="02020603050405020304" pitchFamily="18" charset="0"/>
              </a:rPr>
              <a:t>15. No texto, o trecho “Segundo IPCC (2017), em relação à concentração de gases de efeito estufa na atmosfera, o documento indicou que desde a era pré-industrial até 2005 houve os seguintes aumentos: dióxido de carbono (CO2), de 280 </a:t>
            </a:r>
            <a:r>
              <a:rPr lang="pt-BR" sz="2000" dirty="0" err="1">
                <a:latin typeface="Arial Narrow" panose="020B0606020202030204" pitchFamily="34" charset="0"/>
                <a:cs typeface="Times New Roman" panose="02020603050405020304" pitchFamily="18" charset="0"/>
              </a:rPr>
              <a:t>ppm</a:t>
            </a:r>
            <a:r>
              <a:rPr lang="pt-BR" sz="2000" dirty="0">
                <a:latin typeface="Arial Narrow" panose="020B0606020202030204" pitchFamily="34" charset="0"/>
                <a:cs typeface="Times New Roman" panose="02020603050405020304" pitchFamily="18" charset="0"/>
              </a:rPr>
              <a:t> a 379 </a:t>
            </a:r>
            <a:r>
              <a:rPr lang="pt-BR" sz="2000" dirty="0" err="1">
                <a:latin typeface="Arial Narrow" panose="020B0606020202030204" pitchFamily="34" charset="0"/>
                <a:cs typeface="Times New Roman" panose="02020603050405020304" pitchFamily="18" charset="0"/>
              </a:rPr>
              <a:t>ppm</a:t>
            </a:r>
            <a:r>
              <a:rPr lang="pt-BR" sz="2000" dirty="0">
                <a:latin typeface="Arial Narrow" panose="020B0606020202030204" pitchFamily="34" charset="0"/>
                <a:cs typeface="Times New Roman" panose="02020603050405020304" pitchFamily="18" charset="0"/>
              </a:rPr>
              <a:t>; metano, de 715 </a:t>
            </a:r>
            <a:r>
              <a:rPr lang="pt-BR" sz="2000" dirty="0" err="1">
                <a:latin typeface="Arial Narrow" panose="020B0606020202030204" pitchFamily="34" charset="0"/>
                <a:cs typeface="Times New Roman" panose="02020603050405020304" pitchFamily="18" charset="0"/>
              </a:rPr>
              <a:t>ppb</a:t>
            </a:r>
            <a:r>
              <a:rPr lang="pt-BR" sz="2000" dirty="0">
                <a:latin typeface="Arial Narrow" panose="020B0606020202030204" pitchFamily="34" charset="0"/>
                <a:cs typeface="Times New Roman" panose="02020603050405020304" pitchFamily="18" charset="0"/>
              </a:rPr>
              <a:t> (partes por bilhão) a 1774 </a:t>
            </a:r>
            <a:r>
              <a:rPr lang="pt-BR" sz="2000" dirty="0" err="1">
                <a:latin typeface="Arial Narrow" panose="020B0606020202030204" pitchFamily="34" charset="0"/>
                <a:cs typeface="Times New Roman" panose="02020603050405020304" pitchFamily="18" charset="0"/>
              </a:rPr>
              <a:t>ppb</a:t>
            </a:r>
            <a:r>
              <a:rPr lang="pt-BR" sz="2000" dirty="0">
                <a:latin typeface="Arial Narrow" panose="020B0606020202030204" pitchFamily="34" charset="0"/>
                <a:cs typeface="Times New Roman" panose="02020603050405020304" pitchFamily="18" charset="0"/>
              </a:rPr>
              <a:t>; e óxido nitroso, de 270 </a:t>
            </a:r>
            <a:r>
              <a:rPr lang="pt-BR" sz="2000" dirty="0" err="1">
                <a:latin typeface="Arial Narrow" panose="020B0606020202030204" pitchFamily="34" charset="0"/>
                <a:cs typeface="Times New Roman" panose="02020603050405020304" pitchFamily="18" charset="0"/>
              </a:rPr>
              <a:t>ppb</a:t>
            </a:r>
            <a:r>
              <a:rPr lang="pt-BR" sz="2000" dirty="0">
                <a:latin typeface="Arial Narrow" panose="020B0606020202030204" pitchFamily="34" charset="0"/>
                <a:cs typeface="Times New Roman" panose="02020603050405020304" pitchFamily="18" charset="0"/>
              </a:rPr>
              <a:t> a 319 </a:t>
            </a:r>
            <a:r>
              <a:rPr lang="pt-BR" sz="2000" dirty="0" err="1">
                <a:latin typeface="Arial Narrow" panose="020B0606020202030204" pitchFamily="34" charset="0"/>
                <a:cs typeface="Times New Roman" panose="02020603050405020304" pitchFamily="18" charset="0"/>
              </a:rPr>
              <a:t>ppb</a:t>
            </a:r>
            <a:r>
              <a:rPr lang="pt-BR" sz="2000" dirty="0">
                <a:latin typeface="Arial Narrow" panose="020B0606020202030204" pitchFamily="34" charset="0"/>
                <a:cs typeface="Times New Roman" panose="02020603050405020304" pitchFamily="18" charset="0"/>
              </a:rPr>
              <a:t>.”, é um exemplo de linguagem formal e</a:t>
            </a:r>
          </a:p>
          <a:p>
            <a:pPr algn="just"/>
            <a:endParaRPr lang="pt-BR" sz="2000" dirty="0">
              <a:latin typeface="Arial Narrow" panose="020B0606020202030204" pitchFamily="34" charset="0"/>
            </a:endParaRPr>
          </a:p>
          <a:p>
            <a:pPr marL="342900" indent="-342900" algn="just">
              <a:buAutoNum type="alphaUcParenR"/>
            </a:pPr>
            <a:r>
              <a:rPr lang="pt-BR" sz="2000" dirty="0">
                <a:latin typeface="Arial Narrow" panose="020B0606020202030204" pitchFamily="34" charset="0"/>
                <a:cs typeface="Times New Roman" panose="02020603050405020304" pitchFamily="18" charset="0"/>
              </a:rPr>
              <a:t>técnica.</a:t>
            </a:r>
            <a:endParaRPr lang="pt-BR" sz="2000" dirty="0">
              <a:latin typeface="Arial Narrow" panose="020B0606020202030204" pitchFamily="34" charset="0"/>
            </a:endParaRPr>
          </a:p>
          <a:p>
            <a:pPr algn="just"/>
            <a:r>
              <a:rPr lang="pt-BR" sz="2000" dirty="0">
                <a:latin typeface="Arial Narrow" panose="020B0606020202030204" pitchFamily="34" charset="0"/>
                <a:cs typeface="Times New Roman" panose="02020603050405020304" pitchFamily="18" charset="0"/>
              </a:rPr>
              <a:t>B)   poética.</a:t>
            </a:r>
          </a:p>
          <a:p>
            <a:pPr marL="342900" lvl="0" indent="-342900" algn="just">
              <a:lnSpc>
                <a:spcPct val="107000"/>
              </a:lnSpc>
              <a:buFont typeface="+mj-lt"/>
              <a:buAutoNum type="alphaUcParenR" startAt="3"/>
            </a:pPr>
            <a:r>
              <a:rPr lang="pt-BR" sz="2000" dirty="0">
                <a:latin typeface="Arial Narrow" panose="020B0606020202030204" pitchFamily="34" charset="0"/>
                <a:ea typeface="Calibri" panose="020F0502020204030204" pitchFamily="34" charset="0"/>
                <a:cs typeface="Times New Roman" panose="02020603050405020304" pitchFamily="18" charset="0"/>
              </a:rPr>
              <a:t>regional.</a:t>
            </a:r>
          </a:p>
          <a:p>
            <a:pPr marL="342900" lvl="0" indent="-342900" algn="just">
              <a:lnSpc>
                <a:spcPct val="107000"/>
              </a:lnSpc>
              <a:buFont typeface="+mj-lt"/>
              <a:buAutoNum type="alphaUcParenR" startAt="3"/>
            </a:pPr>
            <a:r>
              <a:rPr lang="pt-BR" sz="2000" dirty="0">
                <a:latin typeface="Arial Narrow" panose="020B0606020202030204" pitchFamily="34" charset="0"/>
                <a:ea typeface="Calibri" panose="020F0502020204030204" pitchFamily="34" charset="0"/>
                <a:cs typeface="Times New Roman" panose="02020603050405020304" pitchFamily="18" charset="0"/>
              </a:rPr>
              <a:t>científica. </a:t>
            </a:r>
            <a:endParaRPr lang="pt-BR" sz="20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5" name="Retângulo 4">
            <a:extLst>
              <a:ext uri="{FF2B5EF4-FFF2-40B4-BE49-F238E27FC236}">
                <a16:creationId xmlns:a16="http://schemas.microsoft.com/office/drawing/2014/main" id="{CD47316E-8745-4781-BD50-3B81F653E0F4}"/>
              </a:ext>
            </a:extLst>
          </p:cNvPr>
          <p:cNvSpPr/>
          <p:nvPr/>
        </p:nvSpPr>
        <p:spPr>
          <a:xfrm>
            <a:off x="1465729" y="3582499"/>
            <a:ext cx="10255623" cy="830997"/>
          </a:xfrm>
          <a:prstGeom prst="rect">
            <a:avLst/>
          </a:prstGeom>
        </p:spPr>
        <p:txBody>
          <a:bodyPr wrap="square">
            <a:spAutoFit/>
          </a:bodyPr>
          <a:lstStyle/>
          <a:p>
            <a:pPr lvl="0"/>
            <a:r>
              <a:rPr lang="pt-BR" sz="2400" b="1" dirty="0">
                <a:latin typeface="Arial Narrow" panose="020B0606020202030204" pitchFamily="34" charset="0"/>
              </a:rPr>
              <a:t>Temática - Gêneros textuais.  Relações lógico-discursivas. Narração. Elementos da narrativa. </a:t>
            </a:r>
            <a:endParaRPr lang="pt-BR" sz="2400" dirty="0">
              <a:latin typeface="Arial Narrow" panose="020B0606020202030204" pitchFamily="34" charset="0"/>
            </a:endParaRPr>
          </a:p>
        </p:txBody>
      </p:sp>
      <p:pic>
        <p:nvPicPr>
          <p:cNvPr id="8" name="Imagem 7">
            <a:extLst>
              <a:ext uri="{FF2B5EF4-FFF2-40B4-BE49-F238E27FC236}">
                <a16:creationId xmlns:a16="http://schemas.microsoft.com/office/drawing/2014/main" id="{A163DBBC-8C96-4516-BD6E-9C1DE006A110}"/>
              </a:ext>
            </a:extLst>
          </p:cNvPr>
          <p:cNvPicPr>
            <a:picLocks noChangeAspect="1"/>
          </p:cNvPicPr>
          <p:nvPr/>
        </p:nvPicPr>
        <p:blipFill>
          <a:blip r:embed="rId4"/>
          <a:stretch>
            <a:fillRect/>
          </a:stretch>
        </p:blipFill>
        <p:spPr>
          <a:xfrm>
            <a:off x="2142564" y="4388367"/>
            <a:ext cx="7920937" cy="1932377"/>
          </a:xfrm>
          <a:prstGeom prst="rect">
            <a:avLst/>
          </a:prstGeom>
        </p:spPr>
      </p:pic>
      <p:pic>
        <p:nvPicPr>
          <p:cNvPr id="9" name="Imagem 8">
            <a:extLst>
              <a:ext uri="{FF2B5EF4-FFF2-40B4-BE49-F238E27FC236}">
                <a16:creationId xmlns:a16="http://schemas.microsoft.com/office/drawing/2014/main" id="{14B56CF0-25D6-4912-A688-4172D628DF89}"/>
              </a:ext>
            </a:extLst>
          </p:cNvPr>
          <p:cNvPicPr>
            <a:picLocks noChangeAspect="1"/>
          </p:cNvPicPr>
          <p:nvPr/>
        </p:nvPicPr>
        <p:blipFill>
          <a:blip r:embed="rId5"/>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37601172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Retângulo 3">
            <a:extLst>
              <a:ext uri="{FF2B5EF4-FFF2-40B4-BE49-F238E27FC236}">
                <a16:creationId xmlns:a16="http://schemas.microsoft.com/office/drawing/2014/main" id="{C6A60732-D570-4AD7-B567-063EB101FA8F}"/>
              </a:ext>
            </a:extLst>
          </p:cNvPr>
          <p:cNvSpPr/>
          <p:nvPr/>
        </p:nvSpPr>
        <p:spPr>
          <a:xfrm>
            <a:off x="1515035" y="220194"/>
            <a:ext cx="10049436" cy="232949"/>
          </a:xfrm>
          <a:prstGeom prst="rect">
            <a:avLst/>
          </a:prstGeom>
        </p:spPr>
        <p:txBody>
          <a:bodyPr wrap="square">
            <a:spAutoFit/>
          </a:bodyPr>
          <a:lstStyle/>
          <a:p>
            <a:pPr algn="r">
              <a:lnSpc>
                <a:spcPct val="107000"/>
              </a:lnSpc>
            </a:pPr>
            <a:r>
              <a:rPr lang="pt-BR" sz="900" dirty="0">
                <a:latin typeface="Arial Narrow" panose="020B0606020202030204" pitchFamily="34" charset="0"/>
                <a:ea typeface="Times New Roman" panose="02020603050405020304" pitchFamily="18" charset="0"/>
                <a:cs typeface="Times New Roman" panose="02020603050405020304" pitchFamily="18" charset="0"/>
              </a:rPr>
              <a:t>).</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m 2">
            <a:extLst>
              <a:ext uri="{FF2B5EF4-FFF2-40B4-BE49-F238E27FC236}">
                <a16:creationId xmlns:a16="http://schemas.microsoft.com/office/drawing/2014/main" id="{0110752F-09FE-4947-AE8C-D9CD8AE09699}"/>
              </a:ext>
            </a:extLst>
          </p:cNvPr>
          <p:cNvPicPr>
            <a:picLocks noChangeAspect="1"/>
          </p:cNvPicPr>
          <p:nvPr/>
        </p:nvPicPr>
        <p:blipFill>
          <a:blip r:embed="rId4"/>
          <a:stretch>
            <a:fillRect/>
          </a:stretch>
        </p:blipFill>
        <p:spPr>
          <a:xfrm>
            <a:off x="1515035" y="580266"/>
            <a:ext cx="9959789" cy="5695028"/>
          </a:xfrm>
          <a:prstGeom prst="rect">
            <a:avLst/>
          </a:prstGeom>
        </p:spPr>
      </p:pic>
      <p:pic>
        <p:nvPicPr>
          <p:cNvPr id="11" name="Imagem 10">
            <a:extLst>
              <a:ext uri="{FF2B5EF4-FFF2-40B4-BE49-F238E27FC236}">
                <a16:creationId xmlns:a16="http://schemas.microsoft.com/office/drawing/2014/main" id="{D1343910-34D1-41DD-8D86-6272208EC86C}"/>
              </a:ext>
            </a:extLst>
          </p:cNvPr>
          <p:cNvPicPr>
            <a:picLocks noChangeAspect="1"/>
          </p:cNvPicPr>
          <p:nvPr/>
        </p:nvPicPr>
        <p:blipFill>
          <a:blip r:embed="rId5"/>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30275257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Retângulo 3">
            <a:extLst>
              <a:ext uri="{FF2B5EF4-FFF2-40B4-BE49-F238E27FC236}">
                <a16:creationId xmlns:a16="http://schemas.microsoft.com/office/drawing/2014/main" id="{C6A60732-D570-4AD7-B567-063EB101FA8F}"/>
              </a:ext>
            </a:extLst>
          </p:cNvPr>
          <p:cNvSpPr/>
          <p:nvPr/>
        </p:nvSpPr>
        <p:spPr>
          <a:xfrm>
            <a:off x="1515035" y="220194"/>
            <a:ext cx="10049436" cy="232949"/>
          </a:xfrm>
          <a:prstGeom prst="rect">
            <a:avLst/>
          </a:prstGeom>
        </p:spPr>
        <p:txBody>
          <a:bodyPr wrap="square">
            <a:spAutoFit/>
          </a:bodyPr>
          <a:lstStyle/>
          <a:p>
            <a:pPr algn="r">
              <a:lnSpc>
                <a:spcPct val="107000"/>
              </a:lnSpc>
            </a:pPr>
            <a:r>
              <a:rPr lang="pt-BR" sz="900" dirty="0">
                <a:latin typeface="Arial Narrow" panose="020B0606020202030204" pitchFamily="34" charset="0"/>
                <a:ea typeface="Times New Roman" panose="02020603050405020304" pitchFamily="18" charset="0"/>
                <a:cs typeface="Times New Roman" panose="02020603050405020304" pitchFamily="18" charset="0"/>
              </a:rPr>
              <a:t>).</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F011C681-C7AA-4A63-9FBF-0D5145312FED}"/>
              </a:ext>
            </a:extLst>
          </p:cNvPr>
          <p:cNvSpPr/>
          <p:nvPr/>
        </p:nvSpPr>
        <p:spPr>
          <a:xfrm>
            <a:off x="1434353" y="220193"/>
            <a:ext cx="10361518" cy="2497671"/>
          </a:xfrm>
          <a:prstGeom prst="rect">
            <a:avLst/>
          </a:prstGeom>
        </p:spPr>
        <p:txBody>
          <a:bodyPr wrap="square">
            <a:spAutoFit/>
          </a:bodyPr>
          <a:lstStyle/>
          <a:p>
            <a:pPr algn="just">
              <a:lnSpc>
                <a:spcPct val="115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Leia o texto. </a:t>
            </a:r>
          </a:p>
          <a:p>
            <a:pPr algn="just">
              <a:lnSpc>
                <a:spcPct val="115000"/>
              </a:lnSpc>
            </a:pPr>
            <a:r>
              <a:rPr lang="pt-BR" sz="2000" b="1" dirty="0">
                <a:latin typeface="Arial Narrow" panose="020B0606020202030204" pitchFamily="34" charset="0"/>
                <a:ea typeface="Calibri" panose="020F0502020204030204" pitchFamily="34" charset="0"/>
                <a:cs typeface="Times New Roman" panose="02020603050405020304" pitchFamily="18" charset="0"/>
              </a:rPr>
              <a:t>            Famílias trocaram a cidade pelo campo para ter uma vida simples</a:t>
            </a:r>
          </a:p>
          <a:p>
            <a:pPr algn="just">
              <a:lnSpc>
                <a:spcPct val="115000"/>
              </a:lnSpc>
            </a:pPr>
            <a:r>
              <a:rPr lang="pt-BR" sz="2000" b="1" spc="-15" dirty="0">
                <a:latin typeface="Arial Narrow" panose="020B0606020202030204" pitchFamily="34" charset="0"/>
                <a:ea typeface="Calibri" panose="020F0502020204030204" pitchFamily="34" charset="0"/>
                <a:cs typeface="Times New Roman" panose="02020603050405020304" pitchFamily="18" charset="0"/>
              </a:rPr>
              <a:t>                                                                                                            </a:t>
            </a:r>
            <a:r>
              <a:rPr lang="pt-BR" spc="-15" dirty="0" err="1">
                <a:latin typeface="Arial Narrow" panose="020B0606020202030204" pitchFamily="34" charset="0"/>
                <a:ea typeface="Calibri" panose="020F0502020204030204" pitchFamily="34" charset="0"/>
                <a:cs typeface="Times New Roman" panose="02020603050405020304" pitchFamily="18" charset="0"/>
              </a:rPr>
              <a:t>Yannik</a:t>
            </a:r>
            <a:r>
              <a:rPr lang="pt-BR" spc="-15" dirty="0">
                <a:latin typeface="Arial Narrow" panose="020B0606020202030204" pitchFamily="34" charset="0"/>
                <a:ea typeface="Calibri" panose="020F0502020204030204" pitchFamily="34" charset="0"/>
                <a:cs typeface="Times New Roman" panose="02020603050405020304" pitchFamily="18" charset="0"/>
              </a:rPr>
              <a:t> D´</a:t>
            </a:r>
            <a:r>
              <a:rPr lang="pt-BR" spc="-15" dirty="0" err="1">
                <a:latin typeface="Arial Narrow" panose="020B0606020202030204" pitchFamily="34" charset="0"/>
                <a:ea typeface="Calibri" panose="020F0502020204030204" pitchFamily="34" charset="0"/>
                <a:cs typeface="Times New Roman" panose="02020603050405020304" pitchFamily="18" charset="0"/>
              </a:rPr>
              <a:t>Elboux</a:t>
            </a:r>
            <a:endParaRPr lang="pt-BR" sz="1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pP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pt-BR" sz="2000" i="1" dirty="0">
                <a:latin typeface="Arial Narrow" panose="020B0606020202030204" pitchFamily="34" charset="0"/>
                <a:ea typeface="Calibri" panose="020F0502020204030204" pitchFamily="34" charset="0"/>
                <a:cs typeface="Times New Roman" panose="02020603050405020304" pitchFamily="18" charset="0"/>
              </a:rPr>
              <a:t>Tomé, de 2 anos, </a:t>
            </a:r>
            <a:r>
              <a:rPr lang="pt-BR" sz="2000" i="1" dirty="0" err="1">
                <a:latin typeface="Arial Narrow" panose="020B0606020202030204" pitchFamily="34" charset="0"/>
                <a:ea typeface="Calibri" panose="020F0502020204030204" pitchFamily="34" charset="0"/>
                <a:cs typeface="Times New Roman" panose="02020603050405020304" pitchFamily="18" charset="0"/>
              </a:rPr>
              <a:t>Manuella</a:t>
            </a:r>
            <a:r>
              <a:rPr lang="pt-BR" sz="2000" i="1" dirty="0">
                <a:latin typeface="Arial Narrow" panose="020B0606020202030204" pitchFamily="34" charset="0"/>
                <a:ea typeface="Calibri" panose="020F0502020204030204" pitchFamily="34" charset="0"/>
                <a:cs typeface="Times New Roman" panose="02020603050405020304" pitchFamily="18" charset="0"/>
              </a:rPr>
              <a:t> Melo Franco com Nina no colo e o companheiro Hugo </a:t>
            </a:r>
            <a:r>
              <a:rPr lang="pt-BR" sz="2000" i="1" dirty="0" err="1">
                <a:latin typeface="Arial Narrow" panose="020B0606020202030204" pitchFamily="34" charset="0"/>
                <a:ea typeface="Calibri" panose="020F0502020204030204" pitchFamily="34" charset="0"/>
                <a:cs typeface="Times New Roman" panose="02020603050405020304" pitchFamily="18" charset="0"/>
              </a:rPr>
              <a:t>Ruax</a:t>
            </a:r>
            <a:r>
              <a:rPr lang="pt-BR" sz="2000" i="1" dirty="0">
                <a:latin typeface="Arial Narrow" panose="020B0606020202030204" pitchFamily="34" charset="0"/>
                <a:ea typeface="Calibri" panose="020F0502020204030204" pitchFamily="34" charset="0"/>
                <a:cs typeface="Times New Roman" panose="02020603050405020304" pitchFamily="18" charset="0"/>
              </a:rPr>
              <a:t> na fazenda em </a:t>
            </a:r>
            <a:r>
              <a:rPr lang="pt-BR" sz="2000" i="1" dirty="0" err="1">
                <a:latin typeface="Arial Narrow" panose="020B0606020202030204" pitchFamily="34" charset="0"/>
                <a:ea typeface="Calibri" panose="020F0502020204030204" pitchFamily="34" charset="0"/>
                <a:cs typeface="Times New Roman" panose="02020603050405020304" pitchFamily="18" charset="0"/>
              </a:rPr>
              <a:t>Piatã</a:t>
            </a:r>
            <a:r>
              <a:rPr lang="pt-BR" sz="2000" i="1" dirty="0">
                <a:latin typeface="Arial Narrow" panose="020B0606020202030204" pitchFamily="34" charset="0"/>
                <a:ea typeface="Calibri" panose="020F0502020204030204" pitchFamily="34" charset="0"/>
                <a:cs typeface="Times New Roman" panose="02020603050405020304" pitchFamily="18" charset="0"/>
              </a:rPr>
              <a:t>, </a:t>
            </a:r>
          </a:p>
          <a:p>
            <a:pPr algn="ctr">
              <a:lnSpc>
                <a:spcPct val="107000"/>
              </a:lnSpc>
            </a:pPr>
            <a:r>
              <a:rPr lang="pt-BR" sz="2000" i="1" dirty="0">
                <a:latin typeface="Arial Narrow" panose="020B0606020202030204" pitchFamily="34" charset="0"/>
                <a:ea typeface="Calibri" panose="020F0502020204030204" pitchFamily="34" charset="0"/>
                <a:cs typeface="Times New Roman" panose="02020603050405020304" pitchFamily="18" charset="0"/>
              </a:rPr>
              <a:t>na Chapada Diamantina (BA), onde moram desde agosto do ano passado</a:t>
            </a: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r">
              <a:lnSpc>
                <a:spcPct val="115000"/>
              </a:lnSpc>
            </a:pPr>
            <a:r>
              <a:rPr lang="pt-BR" sz="2000" spc="-15" dirty="0">
                <a:latin typeface="Arial Narrow" panose="020B0606020202030204" pitchFamily="34" charset="0"/>
                <a:ea typeface="Calibri" panose="020F0502020204030204" pitchFamily="34" charset="0"/>
                <a:cs typeface="Times New Roman" panose="02020603050405020304" pitchFamily="18" charset="0"/>
              </a:rPr>
              <a:t> </a:t>
            </a:r>
            <a:endParaRPr lang="pt-BR" sz="20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descr="Tomé, de 2 anos, Manuella Melo Franco com Nina no colo e o companheiro Hugo Ruax na fazenda em Piatã, na Chapada Diamantina (BA), onde moram desde agosto do ano passado - Arquivo pessoal">
            <a:extLst>
              <a:ext uri="{FF2B5EF4-FFF2-40B4-BE49-F238E27FC236}">
                <a16:creationId xmlns:a16="http://schemas.microsoft.com/office/drawing/2014/main" id="{D77691B1-0CD4-4521-8D8A-39E43A555FC0}"/>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2480650" y="2263422"/>
            <a:ext cx="7188101" cy="4260787"/>
          </a:xfrm>
          <a:prstGeom prst="rect">
            <a:avLst/>
          </a:prstGeom>
          <a:noFill/>
          <a:ln>
            <a:noFill/>
          </a:ln>
        </p:spPr>
      </p:pic>
      <p:pic>
        <p:nvPicPr>
          <p:cNvPr id="11" name="Imagem 10">
            <a:extLst>
              <a:ext uri="{FF2B5EF4-FFF2-40B4-BE49-F238E27FC236}">
                <a16:creationId xmlns:a16="http://schemas.microsoft.com/office/drawing/2014/main" id="{EDF29E35-31BD-43FB-B4F0-79EC4E34CC41}"/>
              </a:ext>
            </a:extLst>
          </p:cNvPr>
          <p:cNvPicPr>
            <a:picLocks noChangeAspect="1"/>
          </p:cNvPicPr>
          <p:nvPr/>
        </p:nvPicPr>
        <p:blipFill>
          <a:blip r:embed="rId5"/>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30336047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Retângulo 3">
            <a:extLst>
              <a:ext uri="{FF2B5EF4-FFF2-40B4-BE49-F238E27FC236}">
                <a16:creationId xmlns:a16="http://schemas.microsoft.com/office/drawing/2014/main" id="{C6A60732-D570-4AD7-B567-063EB101FA8F}"/>
              </a:ext>
            </a:extLst>
          </p:cNvPr>
          <p:cNvSpPr/>
          <p:nvPr/>
        </p:nvSpPr>
        <p:spPr>
          <a:xfrm>
            <a:off x="1515035" y="220194"/>
            <a:ext cx="10049436" cy="232949"/>
          </a:xfrm>
          <a:prstGeom prst="rect">
            <a:avLst/>
          </a:prstGeom>
        </p:spPr>
        <p:txBody>
          <a:bodyPr wrap="square">
            <a:spAutoFit/>
          </a:bodyPr>
          <a:lstStyle/>
          <a:p>
            <a:pPr algn="r">
              <a:lnSpc>
                <a:spcPct val="107000"/>
              </a:lnSpc>
            </a:pPr>
            <a:r>
              <a:rPr lang="pt-BR" sz="900" dirty="0">
                <a:latin typeface="Arial Narrow" panose="020B0606020202030204" pitchFamily="34" charset="0"/>
                <a:ea typeface="Times New Roman" panose="02020603050405020304" pitchFamily="18" charset="0"/>
                <a:cs typeface="Times New Roman" panose="02020603050405020304" pitchFamily="18" charset="0"/>
              </a:rPr>
              <a:t>).</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F011C681-C7AA-4A63-9FBF-0D5145312FED}"/>
              </a:ext>
            </a:extLst>
          </p:cNvPr>
          <p:cNvSpPr/>
          <p:nvPr/>
        </p:nvSpPr>
        <p:spPr>
          <a:xfrm>
            <a:off x="1380564" y="0"/>
            <a:ext cx="10416989" cy="6397970"/>
          </a:xfrm>
          <a:prstGeom prst="rect">
            <a:avLst/>
          </a:prstGeom>
        </p:spPr>
        <p:txBody>
          <a:bodyPr wrap="square">
            <a:spAutoFit/>
          </a:bodyPr>
          <a:lstStyle/>
          <a:p>
            <a:pPr algn="r">
              <a:lnSpc>
                <a:spcPct val="115000"/>
              </a:lnSpc>
            </a:pPr>
            <a:r>
              <a:rPr lang="pt-BR" sz="2000" spc="-15" dirty="0">
                <a:latin typeface="Arial Narrow" panose="020B0606020202030204" pitchFamily="34" charset="0"/>
                <a:ea typeface="Calibri" panose="020F0502020204030204" pitchFamily="34" charset="0"/>
                <a:cs typeface="Times New Roman" panose="02020603050405020304" pitchFamily="18" charset="0"/>
              </a:rPr>
              <a:t> </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Trocar o campo pela cidade à procura de uma vida melhor sempre foi a opção mais comum. Porém, </a:t>
            </a:r>
            <a:r>
              <a:rPr lang="pt-BR" sz="2000" dirty="0" err="1">
                <a:latin typeface="Arial Narrow" panose="020B0606020202030204" pitchFamily="34" charset="0"/>
                <a:ea typeface="Calibri" panose="020F0502020204030204" pitchFamily="34" charset="0"/>
                <a:cs typeface="Times New Roman" panose="02020603050405020304" pitchFamily="18" charset="0"/>
              </a:rPr>
              <a:t>algums</a:t>
            </a:r>
            <a:r>
              <a:rPr lang="pt-BR" sz="2000" dirty="0">
                <a:latin typeface="Arial Narrow" panose="020B0606020202030204" pitchFamily="34" charset="0"/>
                <a:ea typeface="Calibri" panose="020F0502020204030204" pitchFamily="34" charset="0"/>
                <a:cs typeface="Times New Roman" panose="02020603050405020304" pitchFamily="18" charset="0"/>
              </a:rPr>
              <a:t> famílias, cansadas do caos urbano, estão fazendo o caminho inverso, deixando os grandes centros para viver literalmente no meio do mato.</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São pessoas que cursaram faculdade, desfrutavam de um certo conforto na cidade, mas não aguentavam mais a correria, falta de liberdade, o trânsito e o excesso de consumo. Em busca de uma vida mais simples e saudável, elas não têm medo de encarar a enxada e descobrir um novo modo de sobreviver.</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Para a mineira </a:t>
            </a:r>
            <a:r>
              <a:rPr lang="pt-BR" sz="2000" dirty="0" err="1">
                <a:latin typeface="Arial Narrow" panose="020B0606020202030204" pitchFamily="34" charset="0"/>
                <a:ea typeface="Calibri" panose="020F0502020204030204" pitchFamily="34" charset="0"/>
                <a:cs typeface="Times New Roman" panose="02020603050405020304" pitchFamily="18" charset="0"/>
              </a:rPr>
              <a:t>Manuella</a:t>
            </a:r>
            <a:r>
              <a:rPr lang="pt-BR" sz="2000" dirty="0">
                <a:latin typeface="Arial Narrow" panose="020B0606020202030204" pitchFamily="34" charset="0"/>
                <a:ea typeface="Calibri" panose="020F0502020204030204" pitchFamily="34" charset="0"/>
                <a:cs typeface="Times New Roman" panose="02020603050405020304" pitchFamily="18" charset="0"/>
              </a:rPr>
              <a:t> Melo Franco, 34, a chegada do primeiro filho foi o empurrão que faltava para deixar a cidade e, finalmente, experimentar uma vida mais tranquila e autossustentável, ao lado do companheiro Hugo </a:t>
            </a:r>
            <a:r>
              <a:rPr lang="pt-BR" sz="2000" dirty="0" err="1">
                <a:latin typeface="Arial Narrow" panose="020B0606020202030204" pitchFamily="34" charset="0"/>
                <a:ea typeface="Calibri" panose="020F0502020204030204" pitchFamily="34" charset="0"/>
                <a:cs typeface="Times New Roman" panose="02020603050405020304" pitchFamily="18" charset="0"/>
              </a:rPr>
              <a:t>Ruax</a:t>
            </a:r>
            <a:r>
              <a:rPr lang="pt-BR" sz="2000" dirty="0">
                <a:latin typeface="Arial Narrow" panose="020B0606020202030204" pitchFamily="34" charset="0"/>
                <a:ea typeface="Calibri" panose="020F0502020204030204" pitchFamily="34" charset="0"/>
                <a:cs typeface="Times New Roman" panose="02020603050405020304" pitchFamily="18" charset="0"/>
              </a:rPr>
              <a:t>. "O nascimento do Tomé reforçou esse nosso desejo. Queríamos oferecer a ele uma infância mais próxima da natureza, longe dos valores consumistas e da loucura da cidade", diz a fotógrafa e jornalista.</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A mudança da família de Lagoa Santa (MG) para uma fazenda em </a:t>
            </a:r>
            <a:r>
              <a:rPr lang="pt-BR" sz="2000" dirty="0" err="1">
                <a:latin typeface="Arial Narrow" panose="020B0606020202030204" pitchFamily="34" charset="0"/>
                <a:ea typeface="Calibri" panose="020F0502020204030204" pitchFamily="34" charset="0"/>
                <a:cs typeface="Times New Roman" panose="02020603050405020304" pitchFamily="18" charset="0"/>
              </a:rPr>
              <a:t>Piatã</a:t>
            </a:r>
            <a:r>
              <a:rPr lang="pt-BR" sz="2000" dirty="0">
                <a:latin typeface="Arial Narrow" panose="020B0606020202030204" pitchFamily="34" charset="0"/>
                <a:ea typeface="Calibri" panose="020F0502020204030204" pitchFamily="34" charset="0"/>
                <a:cs typeface="Times New Roman" panose="02020603050405020304" pitchFamily="18" charset="0"/>
              </a:rPr>
              <a:t>, na Chapada Diamantina (BA), aconteceu em agosto do ano passado, quando </a:t>
            </a:r>
            <a:r>
              <a:rPr lang="pt-BR" sz="2000" dirty="0" err="1">
                <a:latin typeface="Arial Narrow" panose="020B0606020202030204" pitchFamily="34" charset="0"/>
                <a:ea typeface="Calibri" panose="020F0502020204030204" pitchFamily="34" charset="0"/>
                <a:cs typeface="Times New Roman" panose="02020603050405020304" pitchFamily="18" charset="0"/>
              </a:rPr>
              <a:t>Manuella</a:t>
            </a:r>
            <a:r>
              <a:rPr lang="pt-BR" sz="2000" dirty="0">
                <a:latin typeface="Arial Narrow" panose="020B0606020202030204" pitchFamily="34" charset="0"/>
                <a:ea typeface="Calibri" panose="020F0502020204030204" pitchFamily="34" charset="0"/>
                <a:cs typeface="Times New Roman" panose="02020603050405020304" pitchFamily="18" charset="0"/>
              </a:rPr>
              <a:t> estava grávida de sete meses de Nina, a segunda filha do casal. Porém, esse fato não foi motivo de preocupação.</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90F00059-0142-4070-963F-1DAC849F536C}"/>
              </a:ext>
            </a:extLst>
          </p:cNvPr>
          <p:cNvPicPr>
            <a:picLocks noChangeAspect="1"/>
          </p:cNvPicPr>
          <p:nvPr/>
        </p:nvPicPr>
        <p:blipFill>
          <a:blip r:embed="rId4"/>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40760305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Retângulo 3">
            <a:extLst>
              <a:ext uri="{FF2B5EF4-FFF2-40B4-BE49-F238E27FC236}">
                <a16:creationId xmlns:a16="http://schemas.microsoft.com/office/drawing/2014/main" id="{C6A60732-D570-4AD7-B567-063EB101FA8F}"/>
              </a:ext>
            </a:extLst>
          </p:cNvPr>
          <p:cNvSpPr/>
          <p:nvPr/>
        </p:nvSpPr>
        <p:spPr>
          <a:xfrm>
            <a:off x="1515035" y="220194"/>
            <a:ext cx="10049436" cy="232949"/>
          </a:xfrm>
          <a:prstGeom prst="rect">
            <a:avLst/>
          </a:prstGeom>
        </p:spPr>
        <p:txBody>
          <a:bodyPr wrap="square">
            <a:spAutoFit/>
          </a:bodyPr>
          <a:lstStyle/>
          <a:p>
            <a:pPr algn="r">
              <a:lnSpc>
                <a:spcPct val="107000"/>
              </a:lnSpc>
            </a:pPr>
            <a:r>
              <a:rPr lang="pt-BR" sz="900" dirty="0">
                <a:latin typeface="Arial Narrow" panose="020B0606020202030204" pitchFamily="34" charset="0"/>
                <a:ea typeface="Times New Roman" panose="02020603050405020304" pitchFamily="18" charset="0"/>
                <a:cs typeface="Times New Roman" panose="02020603050405020304" pitchFamily="18" charset="0"/>
              </a:rPr>
              <a:t>).</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25B1D960-5274-4929-91C9-94F302FE1FD3}"/>
              </a:ext>
            </a:extLst>
          </p:cNvPr>
          <p:cNvSpPr/>
          <p:nvPr/>
        </p:nvSpPr>
        <p:spPr>
          <a:xfrm>
            <a:off x="1515034" y="582384"/>
            <a:ext cx="10354237" cy="5134995"/>
          </a:xfrm>
          <a:prstGeom prst="rect">
            <a:avLst/>
          </a:prstGeom>
        </p:spPr>
        <p:txBody>
          <a:bodyPr wrap="square">
            <a:spAutoFit/>
          </a:bodyPr>
          <a:lstStyle/>
          <a:p>
            <a:pPr algn="just">
              <a:lnSpc>
                <a:spcPct val="150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O que mais pesava na decisão era a falta de dinheiro. O casal trabalhava para juntar o máximo possível, entretanto nunca parecia suficiente, já que os gastos não diminuíam. "Era como correr atrás do rabo. Então decidimos vender o carro, os móveis da casa, tudo o que tínhamos e ir embora. Porque se a gente ficasse esperando o dinheiro ele não ia chegar nunca", conta </a:t>
            </a:r>
            <a:r>
              <a:rPr lang="pt-BR" sz="2000" dirty="0" err="1">
                <a:latin typeface="Arial Narrow" panose="020B0606020202030204" pitchFamily="34" charset="0"/>
                <a:ea typeface="Calibri" panose="020F0502020204030204" pitchFamily="34" charset="0"/>
                <a:cs typeface="Times New Roman" panose="02020603050405020304" pitchFamily="18" charset="0"/>
              </a:rPr>
              <a:t>Manuella</a:t>
            </a:r>
            <a:r>
              <a:rPr lang="pt-BR" sz="2000" dirty="0">
                <a:latin typeface="Arial Narrow" panose="020B0606020202030204" pitchFamily="34" charset="0"/>
                <a:ea typeface="Calibri" panose="020F0502020204030204" pitchFamily="34" charset="0"/>
                <a:cs typeface="Times New Roman" panose="02020603050405020304" pitchFamily="18" charset="0"/>
              </a:rPr>
              <a:t>. [...]</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Bef>
                <a:spcPts val="600"/>
              </a:spcBef>
              <a:spcAft>
                <a:spcPts val="600"/>
              </a:spcAft>
            </a:pPr>
            <a:r>
              <a:rPr lang="pt-BR" sz="2000" b="1" dirty="0">
                <a:latin typeface="Arial Narrow" panose="020B0606020202030204" pitchFamily="34" charset="0"/>
                <a:ea typeface="Calibri" panose="020F0502020204030204" pitchFamily="34" charset="0"/>
                <a:cs typeface="Times New Roman" panose="02020603050405020304" pitchFamily="18" charset="0"/>
              </a:rPr>
              <a:t>Aprender a desacelerar</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Para </a:t>
            </a:r>
            <a:r>
              <a:rPr lang="pt-BR" sz="2000" dirty="0" err="1">
                <a:latin typeface="Arial Narrow" panose="020B0606020202030204" pitchFamily="34" charset="0"/>
                <a:ea typeface="Calibri" panose="020F0502020204030204" pitchFamily="34" charset="0"/>
                <a:cs typeface="Times New Roman" panose="02020603050405020304" pitchFamily="18" charset="0"/>
              </a:rPr>
              <a:t>Manuella</a:t>
            </a:r>
            <a:r>
              <a:rPr lang="pt-BR" sz="2000" dirty="0">
                <a:latin typeface="Arial Narrow" panose="020B0606020202030204" pitchFamily="34" charset="0"/>
                <a:ea typeface="Calibri" panose="020F0502020204030204" pitchFamily="34" charset="0"/>
                <a:cs typeface="Times New Roman" panose="02020603050405020304" pitchFamily="18" charset="0"/>
              </a:rPr>
              <a:t>, para viver bem no campo, também é essencial saber lidar com os problemas de outra maneira. "Não é só uma mudança geográfica. De nada resolve querer morar no meio do mato, para ter uma vida mais tranquila, se você se estressa da mesma forma que na cidade", diz a mineira, que ainda está aprendendo a colocar isso em prática.</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000" dirty="0">
                <a:solidFill>
                  <a:srgbClr val="4D4D4D"/>
                </a:solidFill>
                <a:latin typeface="Arial Narrow" panose="020B0606020202030204" pitchFamily="34" charset="0"/>
                <a:ea typeface="Calibri" panose="020F0502020204030204" pitchFamily="34" charset="0"/>
                <a:cs typeface="Times New Roman" panose="02020603050405020304" pitchFamily="18" charset="0"/>
              </a:rPr>
              <a:t> </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pPr>
            <a:r>
              <a:rPr lang="pt-BR" sz="900" dirty="0">
                <a:latin typeface="Arial Narrow" panose="020B0606020202030204" pitchFamily="34" charset="0"/>
                <a:ea typeface="Calibri" panose="020F0502020204030204" pitchFamily="34" charset="0"/>
                <a:cs typeface="Times New Roman" panose="02020603050405020304" pitchFamily="18" charset="0"/>
              </a:rPr>
              <a:t>Disponível em: https://www.uol.com.br/universa/noticias/</a:t>
            </a:r>
            <a:r>
              <a:rPr lang="pt-BR" sz="900" dirty="0" err="1">
                <a:latin typeface="Arial Narrow" panose="020B0606020202030204" pitchFamily="34" charset="0"/>
                <a:ea typeface="Calibri" panose="020F0502020204030204" pitchFamily="34" charset="0"/>
                <a:cs typeface="Times New Roman" panose="02020603050405020304" pitchFamily="18" charset="0"/>
              </a:rPr>
              <a:t>redacao</a:t>
            </a:r>
            <a:r>
              <a:rPr lang="pt-BR" sz="900" dirty="0">
                <a:latin typeface="Arial Narrow" panose="020B0606020202030204" pitchFamily="34" charset="0"/>
                <a:ea typeface="Calibri" panose="020F0502020204030204" pitchFamily="34" charset="0"/>
                <a:cs typeface="Times New Roman" panose="02020603050405020304" pitchFamily="18" charset="0"/>
              </a:rPr>
              <a:t>/2014/04/18/familias-trocaram-a-cidade-pelo-campo-para-ter-uma-vida-simples.htm. Acesso em: 6 mar. 2023.</a:t>
            </a:r>
            <a:endParaRPr lang="pt-BR" sz="1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dirty="0">
                <a:latin typeface="Arial Narrow" panose="020B0606020202030204" pitchFamily="34" charset="0"/>
                <a:ea typeface="Calibri" panose="020F0502020204030204" pitchFamily="34"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Imagem 9">
            <a:extLst>
              <a:ext uri="{FF2B5EF4-FFF2-40B4-BE49-F238E27FC236}">
                <a16:creationId xmlns:a16="http://schemas.microsoft.com/office/drawing/2014/main" id="{A9ED7DE4-0895-4E9E-8328-9FFA8BC25619}"/>
              </a:ext>
            </a:extLst>
          </p:cNvPr>
          <p:cNvPicPr>
            <a:picLocks noChangeAspect="1"/>
          </p:cNvPicPr>
          <p:nvPr/>
        </p:nvPicPr>
        <p:blipFill>
          <a:blip r:embed="rId4"/>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32119713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Retângulo 3">
            <a:extLst>
              <a:ext uri="{FF2B5EF4-FFF2-40B4-BE49-F238E27FC236}">
                <a16:creationId xmlns:a16="http://schemas.microsoft.com/office/drawing/2014/main" id="{C6A60732-D570-4AD7-B567-063EB101FA8F}"/>
              </a:ext>
            </a:extLst>
          </p:cNvPr>
          <p:cNvSpPr/>
          <p:nvPr/>
        </p:nvSpPr>
        <p:spPr>
          <a:xfrm>
            <a:off x="1515035" y="220194"/>
            <a:ext cx="10049436" cy="232949"/>
          </a:xfrm>
          <a:prstGeom prst="rect">
            <a:avLst/>
          </a:prstGeom>
        </p:spPr>
        <p:txBody>
          <a:bodyPr wrap="square">
            <a:spAutoFit/>
          </a:bodyPr>
          <a:lstStyle/>
          <a:p>
            <a:pPr algn="r">
              <a:lnSpc>
                <a:spcPct val="107000"/>
              </a:lnSpc>
            </a:pPr>
            <a:r>
              <a:rPr lang="pt-BR" sz="900" dirty="0">
                <a:latin typeface="Arial Narrow" panose="020B0606020202030204" pitchFamily="34" charset="0"/>
                <a:ea typeface="Times New Roman" panose="02020603050405020304" pitchFamily="18" charset="0"/>
                <a:cs typeface="Times New Roman" panose="02020603050405020304" pitchFamily="18" charset="0"/>
              </a:rPr>
              <a:t>).</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FABDEBCC-9D3E-40F8-8AE4-1A028D12918A}"/>
              </a:ext>
            </a:extLst>
          </p:cNvPr>
          <p:cNvSpPr/>
          <p:nvPr/>
        </p:nvSpPr>
        <p:spPr>
          <a:xfrm>
            <a:off x="1398493" y="336668"/>
            <a:ext cx="10390095" cy="5888535"/>
          </a:xfrm>
          <a:prstGeom prst="rect">
            <a:avLst/>
          </a:prstGeom>
        </p:spPr>
        <p:txBody>
          <a:bodyPr wrap="square">
            <a:spAutoFit/>
          </a:bodyPr>
          <a:lstStyle/>
          <a:p>
            <a:pPr marL="342900" lvl="0" indent="-342900" algn="just">
              <a:lnSpc>
                <a:spcPct val="115000"/>
              </a:lnSpc>
              <a:buFont typeface="+mj-lt"/>
              <a:buAutoNum type="arabicPeriod" startAt="16"/>
            </a:pPr>
            <a:r>
              <a:rPr lang="pt-BR" sz="2000" dirty="0">
                <a:latin typeface="Arial Narrow" panose="020B0606020202030204" pitchFamily="34" charset="0"/>
                <a:ea typeface="Calibri" panose="020F0502020204030204" pitchFamily="34" charset="0"/>
                <a:cs typeface="Times New Roman" panose="02020603050405020304" pitchFamily="18" charset="0"/>
              </a:rPr>
              <a:t>Assinale a(s) alternativa(s) correta(s) sobre o gênero textual lido.</a:t>
            </a:r>
          </a:p>
          <a:p>
            <a:pPr lvl="0" algn="just">
              <a:lnSpc>
                <a:spcPct val="115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 </a:t>
            </a:r>
          </a:p>
          <a:p>
            <a:pPr lvl="0" algn="just">
              <a:lnSpc>
                <a:spcPct val="115000"/>
              </a:lnSpc>
            </a:pPr>
            <a:r>
              <a:rPr lang="pt-BR" sz="2000" spc="15" dirty="0">
                <a:latin typeface="Arial Narrow" panose="020B0606020202030204" pitchFamily="34" charset="0"/>
                <a:ea typeface="Calibri" panose="020F0502020204030204" pitchFamily="34" charset="0"/>
                <a:cs typeface="Times New Roman" panose="02020603050405020304" pitchFamily="18" charset="0"/>
              </a:rPr>
              <a:t>a) </a:t>
            </a:r>
            <a:r>
              <a:rPr lang="pt-BR" sz="2000" spc="15" dirty="0">
                <a:latin typeface="Arial Narrow" panose="020B0606020202030204" pitchFamily="34" charset="0"/>
                <a:ea typeface="Times New Roman" panose="02020603050405020304" pitchFamily="18" charset="0"/>
                <a:cs typeface="Times New Roman" panose="02020603050405020304" pitchFamily="18" charset="0"/>
              </a:rPr>
              <a:t>(   ) É um </a:t>
            </a:r>
            <a:r>
              <a:rPr lang="pt-BR" sz="2000" spc="15" dirty="0">
                <a:solidFill>
                  <a:schemeClr val="tx1"/>
                </a:solidFill>
                <a:latin typeface="Arial Narrow" panose="020B0606020202030204" pitchFamily="34" charset="0"/>
                <a:ea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gênero textual</a:t>
            </a:r>
            <a:r>
              <a:rPr lang="pt-BR" sz="2000" spc="15" dirty="0">
                <a:solidFill>
                  <a:schemeClr val="tx1"/>
                </a:solidFill>
                <a:latin typeface="Arial Narrow" panose="020B0606020202030204" pitchFamily="34" charset="0"/>
                <a:ea typeface="Times New Roman" panose="02020603050405020304" pitchFamily="18" charset="0"/>
                <a:cs typeface="Times New Roman" panose="02020603050405020304" pitchFamily="18" charset="0"/>
              </a:rPr>
              <a:t> </a:t>
            </a:r>
            <a:r>
              <a:rPr lang="pt-BR" sz="2000" spc="15" dirty="0">
                <a:latin typeface="Arial Narrow" panose="020B0606020202030204" pitchFamily="34" charset="0"/>
                <a:ea typeface="Times New Roman" panose="02020603050405020304" pitchFamily="18" charset="0"/>
                <a:cs typeface="Times New Roman" panose="02020603050405020304" pitchFamily="18" charset="0"/>
              </a:rPr>
              <a:t>que consiste em expor, opinar ou interpretar fatos de maneira detalhada. </a:t>
            </a:r>
            <a:endParaRPr lang="pt-BR" sz="2000" dirty="0">
              <a:latin typeface="Arial Narrow" panose="020B0606020202030204" pitchFamily="34" charset="0"/>
              <a:ea typeface="Times New Roman" panose="02020603050405020304" pitchFamily="18" charset="0"/>
              <a:cs typeface="Times New Roman" panose="02020603050405020304" pitchFamily="18" charset="0"/>
            </a:endParaRPr>
          </a:p>
          <a:p>
            <a:pPr lvl="0" algn="just">
              <a:buSzPts val="1000"/>
              <a:tabLst>
                <a:tab pos="457200" algn="l"/>
              </a:tabLst>
            </a:pPr>
            <a:r>
              <a:rPr lang="pt-BR" sz="2000" spc="15" dirty="0">
                <a:latin typeface="Arial Narrow" panose="020B0606020202030204" pitchFamily="34" charset="0"/>
                <a:ea typeface="Times New Roman" panose="02020603050405020304" pitchFamily="18" charset="0"/>
                <a:cs typeface="Times New Roman" panose="02020603050405020304" pitchFamily="18" charset="0"/>
              </a:rPr>
              <a:t>b) (   ) Por ser um texto jornalístico, ela deve apresentar linguagem clara e objetiva; uso da norma-padrão; e prevalência da informação na composição dos textos. </a:t>
            </a:r>
            <a:endParaRPr lang="pt-BR" sz="2000" dirty="0">
              <a:latin typeface="Arial Narrow" panose="020B0606020202030204" pitchFamily="34" charset="0"/>
              <a:ea typeface="Times New Roman" panose="02020603050405020304" pitchFamily="18" charset="0"/>
              <a:cs typeface="Times New Roman" panose="02020603050405020304" pitchFamily="18" charset="0"/>
            </a:endParaRPr>
          </a:p>
          <a:p>
            <a:pPr lvl="0" algn="just">
              <a:buSzPts val="1000"/>
              <a:tabLst>
                <a:tab pos="457200" algn="l"/>
              </a:tabLst>
            </a:pPr>
            <a:r>
              <a:rPr lang="pt-BR" sz="2000" spc="15" dirty="0">
                <a:latin typeface="Arial Narrow" panose="020B0606020202030204" pitchFamily="34" charset="0"/>
                <a:ea typeface="Times New Roman" panose="02020603050405020304" pitchFamily="18" charset="0"/>
                <a:cs typeface="Times New Roman" panose="02020603050405020304" pitchFamily="18" charset="0"/>
              </a:rPr>
              <a:t>c) (   ) Do ponto de vista estrutural, organiza-se da seguinte forma: título, </a:t>
            </a:r>
            <a:r>
              <a:rPr lang="pt-BR" sz="2000" i="1" spc="15" dirty="0">
                <a:latin typeface="Arial Narrow" panose="020B0606020202030204" pitchFamily="34" charset="0"/>
                <a:ea typeface="Times New Roman" panose="02020603050405020304" pitchFamily="18" charset="0"/>
                <a:cs typeface="Times New Roman" panose="02020603050405020304" pitchFamily="18" charset="0"/>
              </a:rPr>
              <a:t>lide </a:t>
            </a:r>
            <a:r>
              <a:rPr lang="pt-BR" sz="2000" spc="15" dirty="0">
                <a:latin typeface="Arial Narrow" panose="020B0606020202030204" pitchFamily="34" charset="0"/>
                <a:ea typeface="Times New Roman" panose="02020603050405020304" pitchFamily="18" charset="0"/>
                <a:cs typeface="Times New Roman" panose="02020603050405020304" pitchFamily="18" charset="0"/>
              </a:rPr>
              <a:t>e corpo do texto.</a:t>
            </a:r>
            <a:endParaRPr lang="pt-BR" sz="2000" dirty="0">
              <a:latin typeface="Arial Narrow" panose="020B0606020202030204" pitchFamily="34" charset="0"/>
              <a:ea typeface="Times New Roman" panose="02020603050405020304" pitchFamily="18" charset="0"/>
              <a:cs typeface="Times New Roman" panose="02020603050405020304" pitchFamily="18" charset="0"/>
            </a:endParaRPr>
          </a:p>
          <a:p>
            <a:pPr lvl="0" algn="just">
              <a:buSzPts val="1000"/>
              <a:tabLst>
                <a:tab pos="457200" algn="l"/>
              </a:tabLst>
            </a:pPr>
            <a:r>
              <a:rPr lang="pt-BR" sz="2000" spc="15" dirty="0">
                <a:latin typeface="Arial Narrow" panose="020B0606020202030204" pitchFamily="34" charset="0"/>
                <a:ea typeface="Times New Roman" panose="02020603050405020304" pitchFamily="18" charset="0"/>
                <a:cs typeface="Times New Roman" panose="02020603050405020304" pitchFamily="18" charset="0"/>
              </a:rPr>
              <a:t>d) (   ) Pode ser classificada em: expositiva, opinativa ou interpretativa.</a:t>
            </a:r>
            <a:endParaRPr lang="pt-BR" sz="2000" dirty="0">
              <a:latin typeface="Arial Narrow" panose="020B0606020202030204" pitchFamily="34" charset="0"/>
              <a:ea typeface="Times New Roman" panose="02020603050405020304" pitchFamily="18" charset="0"/>
              <a:cs typeface="Times New Roman" panose="02020603050405020304" pitchFamily="18" charset="0"/>
            </a:endParaRPr>
          </a:p>
          <a:p>
            <a:pPr lvl="0" algn="just">
              <a:lnSpc>
                <a:spcPct val="107000"/>
              </a:lnSpc>
              <a:spcAft>
                <a:spcPts val="800"/>
              </a:spcAft>
              <a:buSzPts val="1000"/>
              <a:tabLst>
                <a:tab pos="457200" algn="l"/>
              </a:tabLst>
            </a:pPr>
            <a:r>
              <a:rPr lang="pt-BR" sz="2000" spc="15" dirty="0">
                <a:latin typeface="Arial Narrow" panose="020B0606020202030204" pitchFamily="34" charset="0"/>
                <a:ea typeface="Times New Roman" panose="02020603050405020304" pitchFamily="18" charset="0"/>
                <a:cs typeface="Times New Roman" panose="02020603050405020304" pitchFamily="18" charset="0"/>
              </a:rPr>
              <a:t>e) (   ) Sua diferença em relação à notícia está na extensão. Ela é mais longa e, por isso, traz elementos que funcionam como suporte à informação, como os depoimentos, os fatos e ao tema históricos e os dados. </a:t>
            </a:r>
          </a:p>
          <a:p>
            <a:pPr algn="just">
              <a:lnSpc>
                <a:spcPct val="115000"/>
              </a:lnSpc>
            </a:pP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17. Qual é o assunto do texto lido? </a:t>
            </a:r>
          </a:p>
          <a:p>
            <a:pPr algn="just">
              <a:lnSpc>
                <a:spcPct val="115000"/>
              </a:lnSpc>
            </a:pP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18. Quais são as palavras/expressões-chave que se relacionam ao título do texto? </a:t>
            </a:r>
          </a:p>
          <a:p>
            <a:pPr algn="just">
              <a:lnSpc>
                <a:spcPct val="115000"/>
              </a:lnSpc>
            </a:pP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19. No 2º parágrafo do texto, qual é a informação principal?</a:t>
            </a:r>
          </a:p>
          <a:p>
            <a:pPr algn="just">
              <a:lnSpc>
                <a:spcPct val="115000"/>
              </a:lnSpc>
            </a:pPr>
            <a:endParaRPr lang="pt-BR" sz="18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Imagem 9">
            <a:extLst>
              <a:ext uri="{FF2B5EF4-FFF2-40B4-BE49-F238E27FC236}">
                <a16:creationId xmlns:a16="http://schemas.microsoft.com/office/drawing/2014/main" id="{11BA0EC2-B473-475F-84E6-EB57718D6D9A}"/>
              </a:ext>
            </a:extLst>
          </p:cNvPr>
          <p:cNvPicPr>
            <a:picLocks noChangeAspect="1"/>
          </p:cNvPicPr>
          <p:nvPr/>
        </p:nvPicPr>
        <p:blipFill>
          <a:blip r:embed="rId5"/>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7891841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Retângulo 3">
            <a:extLst>
              <a:ext uri="{FF2B5EF4-FFF2-40B4-BE49-F238E27FC236}">
                <a16:creationId xmlns:a16="http://schemas.microsoft.com/office/drawing/2014/main" id="{C6A60732-D570-4AD7-B567-063EB101FA8F}"/>
              </a:ext>
            </a:extLst>
          </p:cNvPr>
          <p:cNvSpPr/>
          <p:nvPr/>
        </p:nvSpPr>
        <p:spPr>
          <a:xfrm>
            <a:off x="1515035" y="220194"/>
            <a:ext cx="10049436" cy="232949"/>
          </a:xfrm>
          <a:prstGeom prst="rect">
            <a:avLst/>
          </a:prstGeom>
        </p:spPr>
        <p:txBody>
          <a:bodyPr wrap="square">
            <a:spAutoFit/>
          </a:bodyPr>
          <a:lstStyle/>
          <a:p>
            <a:pPr algn="r">
              <a:lnSpc>
                <a:spcPct val="107000"/>
              </a:lnSpc>
            </a:pPr>
            <a:r>
              <a:rPr lang="pt-BR" sz="900" dirty="0">
                <a:latin typeface="Arial Narrow" panose="020B0606020202030204" pitchFamily="34" charset="0"/>
                <a:ea typeface="Times New Roman" panose="02020603050405020304" pitchFamily="18" charset="0"/>
                <a:cs typeface="Times New Roman" panose="02020603050405020304" pitchFamily="18" charset="0"/>
              </a:rPr>
              <a:t>).</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FABDEBCC-9D3E-40F8-8AE4-1A028D12918A}"/>
              </a:ext>
            </a:extLst>
          </p:cNvPr>
          <p:cNvSpPr/>
          <p:nvPr/>
        </p:nvSpPr>
        <p:spPr>
          <a:xfrm>
            <a:off x="1389528" y="135809"/>
            <a:ext cx="10650072" cy="3186770"/>
          </a:xfrm>
          <a:prstGeom prst="rect">
            <a:avLst/>
          </a:prstGeom>
        </p:spPr>
        <p:txBody>
          <a:bodyPr wrap="square">
            <a:spAutoFit/>
          </a:bodyPr>
          <a:lstStyle/>
          <a:p>
            <a:pPr algn="just">
              <a:lnSpc>
                <a:spcPct val="115000"/>
              </a:lnSpc>
            </a:pPr>
            <a:endParaRPr lang="pt-BR" sz="24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r>
              <a:rPr lang="pt-BR" sz="2200" dirty="0">
                <a:latin typeface="Arial Narrow" panose="020B0606020202030204" pitchFamily="34" charset="0"/>
              </a:rPr>
              <a:t>20. Quem é o autor desse texto e onde o texto foi veiculado (publicado)? </a:t>
            </a:r>
          </a:p>
          <a:p>
            <a:endParaRPr lang="pt-BR" sz="2200" dirty="0">
              <a:latin typeface="Arial Narrow" panose="020B0606020202030204" pitchFamily="34" charset="0"/>
            </a:endParaRPr>
          </a:p>
          <a:p>
            <a:pPr algn="just"/>
            <a:r>
              <a:rPr lang="pt-BR" sz="2200" dirty="0">
                <a:latin typeface="Arial Narrow" panose="020B0606020202030204" pitchFamily="34" charset="0"/>
              </a:rPr>
              <a:t>21. Diferentemente da notícia, que informa sobre algo que acabou de acontecer (ou ainda está em andamento), uma reportagem</a:t>
            </a:r>
            <a:r>
              <a:rPr lang="pt-BR" sz="2200" b="1" dirty="0">
                <a:latin typeface="Arial Narrow" panose="020B0606020202030204" pitchFamily="34" charset="0"/>
              </a:rPr>
              <a:t> </a:t>
            </a:r>
            <a:r>
              <a:rPr lang="pt-BR" sz="2200" dirty="0">
                <a:latin typeface="Arial Narrow" panose="020B0606020202030204" pitchFamily="34" charset="0"/>
              </a:rPr>
              <a:t>não tem o compromisso com os fatos imediatos do dia a dia, a novidade, a notícia “fresquinha”. O compromisso da reportagem é com a interpretação de um assunto, com o aprofundamento dos efeitos e desdobramentos de fatos, trazendo à tona detalhes, nuances, coerências e contradições. Assim, qual é a finalidade desse gênero textual? </a:t>
            </a:r>
          </a:p>
          <a:p>
            <a:pPr algn="just">
              <a:lnSpc>
                <a:spcPct val="115000"/>
              </a:lnSpc>
            </a:pP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tângulo 4">
            <a:extLst>
              <a:ext uri="{FF2B5EF4-FFF2-40B4-BE49-F238E27FC236}">
                <a16:creationId xmlns:a16="http://schemas.microsoft.com/office/drawing/2014/main" id="{08099884-A149-45D7-B5D3-3ED61A6C005D}"/>
              </a:ext>
            </a:extLst>
          </p:cNvPr>
          <p:cNvSpPr/>
          <p:nvPr/>
        </p:nvSpPr>
        <p:spPr>
          <a:xfrm>
            <a:off x="1389528" y="2680447"/>
            <a:ext cx="10533533" cy="3120854"/>
          </a:xfrm>
          <a:prstGeom prst="rect">
            <a:avLst/>
          </a:prstGeom>
        </p:spPr>
        <p:txBody>
          <a:bodyPr wrap="square">
            <a:spAutoFit/>
          </a:bodyPr>
          <a:lstStyle/>
          <a:p>
            <a:pPr algn="just">
              <a:lnSpc>
                <a:spcPct val="115000"/>
              </a:lnSpc>
            </a:pPr>
            <a:endParaRPr lang="pt-BR"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endParaRPr lang="pt-BR"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endParaRPr lang="pt-BR"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22. O texto acima é do gênero</a:t>
            </a:r>
          </a:p>
          <a:p>
            <a:pPr algn="just">
              <a:lnSpc>
                <a:spcPct val="115000"/>
              </a:lnSpc>
            </a:pPr>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(A) crônica, pois narra fatos do cotidiano.</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(B) artigo de opinião, porque expõe um ponto de vista.</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(C) propaganda, uma vez que tem a função de persuadir o leitor a comprar um produto.</a:t>
            </a:r>
          </a:p>
          <a:p>
            <a:pPr algn="just"/>
            <a:r>
              <a:rPr lang="pt-BR" sz="2200" dirty="0">
                <a:latin typeface="Arial Narrow" panose="020B0606020202030204" pitchFamily="34" charset="0"/>
                <a:ea typeface="Calibri" panose="020F0502020204030204" pitchFamily="34" charset="0"/>
                <a:cs typeface="Times New Roman" panose="02020603050405020304" pitchFamily="18" charset="0"/>
              </a:rPr>
              <a:t>(D) reportagem, já que informa sobre um assunto com dados, fatos, depoimentos e opiniões.</a:t>
            </a:r>
            <a:endParaRPr lang="pt-BR" sz="2200" dirty="0">
              <a:latin typeface="Arial Narrow" panose="020B0606020202030204" pitchFamily="34" charset="0"/>
            </a:endParaRPr>
          </a:p>
        </p:txBody>
      </p:sp>
      <p:pic>
        <p:nvPicPr>
          <p:cNvPr id="10" name="Imagem 9">
            <a:extLst>
              <a:ext uri="{FF2B5EF4-FFF2-40B4-BE49-F238E27FC236}">
                <a16:creationId xmlns:a16="http://schemas.microsoft.com/office/drawing/2014/main" id="{DE21ACA1-0316-4584-9A9E-BDF6E0CB87C7}"/>
              </a:ext>
            </a:extLst>
          </p:cNvPr>
          <p:cNvPicPr>
            <a:picLocks noChangeAspect="1"/>
          </p:cNvPicPr>
          <p:nvPr/>
        </p:nvPicPr>
        <p:blipFill>
          <a:blip r:embed="rId4"/>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31521938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8" name="Imagem 7">
            <a:extLst>
              <a:ext uri="{FF2B5EF4-FFF2-40B4-BE49-F238E27FC236}">
                <a16:creationId xmlns:a16="http://schemas.microsoft.com/office/drawing/2014/main" id="{75A4CF91-F89D-4C88-950E-652CD1EC07F7}"/>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0329022" y="6181242"/>
            <a:ext cx="1466850" cy="456565"/>
          </a:xfrm>
          <a:prstGeom prst="rect">
            <a:avLst/>
          </a:prstGeom>
          <a:noFill/>
        </p:spPr>
      </p:pic>
      <p:sp>
        <p:nvSpPr>
          <p:cNvPr id="4" name="Retângulo 3">
            <a:extLst>
              <a:ext uri="{FF2B5EF4-FFF2-40B4-BE49-F238E27FC236}">
                <a16:creationId xmlns:a16="http://schemas.microsoft.com/office/drawing/2014/main" id="{4D79A91A-AE05-4ACE-90EE-E976FDEC8135}"/>
              </a:ext>
            </a:extLst>
          </p:cNvPr>
          <p:cNvSpPr/>
          <p:nvPr/>
        </p:nvSpPr>
        <p:spPr>
          <a:xfrm>
            <a:off x="1335742" y="152400"/>
            <a:ext cx="10605246" cy="6267137"/>
          </a:xfrm>
          <a:prstGeom prst="rect">
            <a:avLst/>
          </a:prstGeom>
        </p:spPr>
        <p:txBody>
          <a:bodyPr wrap="square">
            <a:spAutoFit/>
          </a:bodyPr>
          <a:lstStyle/>
          <a:p>
            <a:pPr algn="just">
              <a:lnSpc>
                <a:spcPct val="115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a:t>
            </a:r>
          </a:p>
          <a:p>
            <a:pPr algn="just"/>
            <a:endParaRPr lang="pt-BR" sz="2400" dirty="0">
              <a:latin typeface="Arial Narrow" panose="020B0606020202030204" pitchFamily="34" charset="0"/>
              <a:ea typeface="Calibri" panose="020F0502020204030204" pitchFamily="34" charset="0"/>
              <a:cs typeface="Times New Roman" panose="02020603050405020304" pitchFamily="18" charset="0"/>
            </a:endParaRPr>
          </a:p>
          <a:p>
            <a:pPr algn="just"/>
            <a:r>
              <a:rPr lang="pt-BR" sz="2400" dirty="0">
                <a:latin typeface="Arial Narrow" panose="020B0606020202030204" pitchFamily="34" charset="0"/>
              </a:rPr>
              <a:t>23. Nesse texto, no trecho: “Então decidimos vender </a:t>
            </a:r>
            <a:r>
              <a:rPr lang="pt-BR" sz="2400" b="1" u="sng" dirty="0">
                <a:latin typeface="Arial Narrow" panose="020B0606020202030204" pitchFamily="34" charset="0"/>
              </a:rPr>
              <a:t>o carro, os móveis </a:t>
            </a:r>
            <a:r>
              <a:rPr lang="pt-BR" sz="2400" dirty="0">
                <a:latin typeface="Arial Narrow" panose="020B0606020202030204" pitchFamily="34" charset="0"/>
              </a:rPr>
              <a:t>da casa</a:t>
            </a:r>
            <a:r>
              <a:rPr lang="pt-BR" sz="2400" b="1" u="sng" dirty="0">
                <a:latin typeface="Arial Narrow" panose="020B0606020202030204" pitchFamily="34" charset="0"/>
              </a:rPr>
              <a:t>, tudo</a:t>
            </a:r>
            <a:r>
              <a:rPr lang="pt-BR" sz="2400" dirty="0">
                <a:latin typeface="Arial Narrow" panose="020B0606020202030204" pitchFamily="34" charset="0"/>
              </a:rPr>
              <a:t> o que tínhamos e ir embora.” a gradação na descrição do que seria vendido foi utilizada para  </a:t>
            </a:r>
          </a:p>
          <a:p>
            <a:pPr algn="just"/>
            <a:r>
              <a:rPr lang="pt-BR" sz="2400" dirty="0">
                <a:latin typeface="Arial Narrow" panose="020B0606020202030204" pitchFamily="34" charset="0"/>
              </a:rPr>
              <a:t>A) apresentar uma lista do que tinham que vender. </a:t>
            </a:r>
          </a:p>
          <a:p>
            <a:pPr algn="just"/>
            <a:r>
              <a:rPr lang="pt-BR" sz="2400" dirty="0">
                <a:latin typeface="Arial Narrow" panose="020B0606020202030204" pitchFamily="34" charset="0"/>
              </a:rPr>
              <a:t>B) intensificar a ideia de que tudo seria vendido. </a:t>
            </a:r>
          </a:p>
          <a:p>
            <a:pPr algn="just"/>
            <a:r>
              <a:rPr lang="pt-BR" sz="2400" dirty="0">
                <a:latin typeface="Arial Narrow" panose="020B0606020202030204" pitchFamily="34" charset="0"/>
              </a:rPr>
              <a:t>C) comparar o valor do carro com o da casa. </a:t>
            </a:r>
          </a:p>
          <a:p>
            <a:pPr algn="just"/>
            <a:r>
              <a:rPr lang="pt-BR" sz="2400" dirty="0">
                <a:latin typeface="Arial Narrow" panose="020B0606020202030204" pitchFamily="34" charset="0"/>
              </a:rPr>
              <a:t>D) enfatizar o fato de ir embora. </a:t>
            </a:r>
          </a:p>
          <a:p>
            <a:pPr algn="just"/>
            <a:endParaRPr lang="pt-BR" sz="2400" b="1" dirty="0">
              <a:latin typeface="Arial Narrow" panose="020B0606020202030204" pitchFamily="34" charset="0"/>
            </a:endParaRPr>
          </a:p>
          <a:p>
            <a:pPr algn="just"/>
            <a:r>
              <a:rPr lang="pt-BR" sz="2400" dirty="0">
                <a:latin typeface="Arial Narrow" panose="020B0606020202030204" pitchFamily="34" charset="0"/>
              </a:rPr>
              <a:t>24. No trecho “...elas não têm medo de </a:t>
            </a:r>
            <a:r>
              <a:rPr lang="pt-BR" sz="2400" b="1" u="sng" dirty="0">
                <a:latin typeface="Arial Narrow" panose="020B0606020202030204" pitchFamily="34" charset="0"/>
              </a:rPr>
              <a:t>encarar a enxada</a:t>
            </a:r>
            <a:r>
              <a:rPr lang="pt-BR" sz="2400" dirty="0">
                <a:latin typeface="Arial Narrow" panose="020B0606020202030204" pitchFamily="34" charset="0"/>
              </a:rPr>
              <a:t> e descobrir um novo modo de sobreviver.” a figura de linguagem destacada foi utilizada para </a:t>
            </a:r>
          </a:p>
          <a:p>
            <a:pPr algn="just"/>
            <a:r>
              <a:rPr lang="pt-BR" sz="2400" dirty="0">
                <a:latin typeface="Arial Narrow" panose="020B0606020202030204" pitchFamily="34" charset="0"/>
              </a:rPr>
              <a:t>A) comparar a enxada com o trabalho.</a:t>
            </a:r>
          </a:p>
          <a:p>
            <a:pPr algn="just"/>
            <a:r>
              <a:rPr lang="pt-BR" sz="2400" dirty="0">
                <a:latin typeface="Arial Narrow" panose="020B0606020202030204" pitchFamily="34" charset="0"/>
              </a:rPr>
              <a:t>B) demonstrar ironia com o trabalho do campo. </a:t>
            </a:r>
          </a:p>
          <a:p>
            <a:pPr algn="just"/>
            <a:r>
              <a:rPr lang="pt-BR" sz="2400" dirty="0">
                <a:latin typeface="Arial Narrow" panose="020B0606020202030204" pitchFamily="34" charset="0"/>
              </a:rPr>
              <a:t>C) expressar o exagero do trabalho com a enxada das pessoas simples.</a:t>
            </a:r>
          </a:p>
          <a:p>
            <a:pPr algn="just"/>
            <a:r>
              <a:rPr lang="pt-BR" sz="2400" dirty="0">
                <a:latin typeface="Arial Narrow" panose="020B0606020202030204" pitchFamily="34" charset="0"/>
              </a:rPr>
              <a:t>D) enfatizar a substituição do concreto “enxada” pelo abstrato “trabalho”. </a:t>
            </a:r>
          </a:p>
          <a:p>
            <a:pPr algn="just"/>
            <a:endParaRPr lang="pt-BR" sz="2400" dirty="0">
              <a:latin typeface="Arial Narrow" panose="020B0606020202030204" pitchFamily="34" charset="0"/>
              <a:ea typeface="Calibri" panose="020F0502020204030204" pitchFamily="34" charset="0"/>
              <a:cs typeface="Times New Roman" panose="02020603050405020304" pitchFamily="18" charset="0"/>
            </a:endParaRPr>
          </a:p>
          <a:p>
            <a:endParaRPr lang="pt-BR" sz="2000" dirty="0"/>
          </a:p>
        </p:txBody>
      </p:sp>
    </p:spTree>
    <p:extLst>
      <p:ext uri="{BB962C8B-B14F-4D97-AF65-F5344CB8AC3E}">
        <p14:creationId xmlns:p14="http://schemas.microsoft.com/office/powerpoint/2010/main" val="2658524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3" name="Imagem 2">
            <a:extLst>
              <a:ext uri="{FF2B5EF4-FFF2-40B4-BE49-F238E27FC236}">
                <a16:creationId xmlns:a16="http://schemas.microsoft.com/office/drawing/2014/main" id="{D49B4099-3E3A-42F7-BF50-2531E04CEC3D}"/>
              </a:ext>
            </a:extLst>
          </p:cNvPr>
          <p:cNvPicPr>
            <a:picLocks noChangeAspect="1"/>
          </p:cNvPicPr>
          <p:nvPr/>
        </p:nvPicPr>
        <p:blipFill>
          <a:blip r:embed="rId4"/>
          <a:stretch>
            <a:fillRect/>
          </a:stretch>
        </p:blipFill>
        <p:spPr>
          <a:xfrm>
            <a:off x="1335741" y="94587"/>
            <a:ext cx="10103590" cy="5927404"/>
          </a:xfrm>
          <a:prstGeom prst="rect">
            <a:avLst/>
          </a:prstGeom>
        </p:spPr>
      </p:pic>
      <p:pic>
        <p:nvPicPr>
          <p:cNvPr id="8" name="Imagem 7">
            <a:extLst>
              <a:ext uri="{FF2B5EF4-FFF2-40B4-BE49-F238E27FC236}">
                <a16:creationId xmlns:a16="http://schemas.microsoft.com/office/drawing/2014/main" id="{EE69C2BB-8DF8-4FC1-9876-791A5A31B813}"/>
              </a:ext>
            </a:extLst>
          </p:cNvPr>
          <p:cNvPicPr>
            <a:picLocks noChangeAspect="1"/>
          </p:cNvPicPr>
          <p:nvPr/>
        </p:nvPicPr>
        <p:blipFill>
          <a:blip r:embed="rId5"/>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13605101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E42103F6-EEA1-4995-8D78-3C0943A13B40}"/>
              </a:ext>
            </a:extLst>
          </p:cNvPr>
          <p:cNvSpPr/>
          <p:nvPr/>
        </p:nvSpPr>
        <p:spPr>
          <a:xfrm>
            <a:off x="1411548" y="125994"/>
            <a:ext cx="10264591" cy="4316631"/>
          </a:xfrm>
          <a:prstGeom prst="rect">
            <a:avLst/>
          </a:prstGeom>
        </p:spPr>
        <p:txBody>
          <a:bodyPr wrap="square">
            <a:spAutoFit/>
          </a:bodyPr>
          <a:lstStyle/>
          <a:p>
            <a:pPr algn="just">
              <a:lnSpc>
                <a:spcPct val="115000"/>
              </a:lnSpc>
            </a:pP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25. Observe as palavras ou expressões destacadas em cada trecho do texto e explique</a:t>
            </a:r>
            <a:r>
              <a:rPr lang="pt-BR" sz="2000" dirty="0">
                <a:solidFill>
                  <a:srgbClr val="00B050"/>
                </a:solidFill>
                <a:latin typeface="Arial Narrow" panose="020B0606020202030204" pitchFamily="34" charset="0"/>
                <a:ea typeface="Calibri" panose="020F0502020204030204" pitchFamily="34" charset="0"/>
                <a:cs typeface="Times New Roman" panose="02020603050405020304" pitchFamily="18" charset="0"/>
              </a:rPr>
              <a:t> </a:t>
            </a:r>
            <a:r>
              <a:rPr lang="pt-BR" sz="2000" dirty="0">
                <a:latin typeface="Arial Narrow" panose="020B0606020202030204" pitchFamily="34" charset="0"/>
                <a:ea typeface="Calibri" panose="020F0502020204030204" pitchFamily="34" charset="0"/>
                <a:cs typeface="Times New Roman" panose="02020603050405020304" pitchFamily="18" charset="0"/>
              </a:rPr>
              <a:t>que ideia elas exprimem.  </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15000"/>
              </a:lnSpc>
              <a:buAutoNum type="alphaLcParenR"/>
            </a:pPr>
            <a:r>
              <a:rPr lang="pt-BR" sz="2000" dirty="0">
                <a:latin typeface="Arial Narrow" panose="020B0606020202030204" pitchFamily="34" charset="0"/>
                <a:ea typeface="Calibri" panose="020F0502020204030204" pitchFamily="34" charset="0"/>
                <a:cs typeface="Times New Roman" panose="02020603050405020304" pitchFamily="18" charset="0"/>
              </a:rPr>
              <a:t>“...a chegada do primeiro filho foi o empurrão que faltava para deixar a cidade e, </a:t>
            </a:r>
            <a:r>
              <a:rPr lang="pt-BR" sz="2000" b="1" u="sng" dirty="0">
                <a:latin typeface="Arial Narrow" panose="020B0606020202030204" pitchFamily="34" charset="0"/>
                <a:ea typeface="Calibri" panose="020F0502020204030204" pitchFamily="34" charset="0"/>
                <a:cs typeface="Times New Roman" panose="02020603050405020304" pitchFamily="18" charset="0"/>
              </a:rPr>
              <a:t>finalmente</a:t>
            </a:r>
            <a:r>
              <a:rPr lang="pt-BR" sz="2000" dirty="0">
                <a:latin typeface="Arial Narrow" panose="020B0606020202030204" pitchFamily="34" charset="0"/>
                <a:ea typeface="Calibri" panose="020F0502020204030204" pitchFamily="34" charset="0"/>
                <a:cs typeface="Times New Roman" panose="02020603050405020304" pitchFamily="18" charset="0"/>
              </a:rPr>
              <a:t>, experimentar uma vida mais tranquila e autossustentável...”</a:t>
            </a:r>
          </a:p>
          <a:p>
            <a:pPr algn="just">
              <a:lnSpc>
                <a:spcPct val="115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b) “...</a:t>
            </a:r>
            <a:r>
              <a:rPr lang="pt-BR" sz="2000" b="1" u="sng" dirty="0">
                <a:latin typeface="Arial Narrow" panose="020B0606020202030204" pitchFamily="34" charset="0"/>
                <a:ea typeface="Calibri" panose="020F0502020204030204" pitchFamily="34" charset="0"/>
                <a:cs typeface="Times New Roman" panose="02020603050405020304" pitchFamily="18" charset="0"/>
              </a:rPr>
              <a:t>para ir viver</a:t>
            </a:r>
            <a:r>
              <a:rPr lang="pt-BR" sz="2000" dirty="0">
                <a:latin typeface="Arial Narrow" panose="020B0606020202030204" pitchFamily="34" charset="0"/>
                <a:ea typeface="Calibri" panose="020F0502020204030204" pitchFamily="34" charset="0"/>
                <a:cs typeface="Times New Roman" panose="02020603050405020304" pitchFamily="18" charset="0"/>
              </a:rPr>
              <a:t> com a mulher e as duas filhas adolescentes no Sítio Serra Dourada em Delfim Moreira...” </a:t>
            </a:r>
          </a:p>
          <a:p>
            <a:pPr algn="just">
              <a:lnSpc>
                <a:spcPct val="115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c) “São pessoas que cursaram faculdade, desfrutavam de um certo conforto na cidade, </a:t>
            </a:r>
            <a:r>
              <a:rPr lang="pt-BR" sz="2000" b="1" u="sng" dirty="0">
                <a:latin typeface="Arial Narrow" panose="020B0606020202030204" pitchFamily="34" charset="0"/>
                <a:ea typeface="Calibri" panose="020F0502020204030204" pitchFamily="34" charset="0"/>
                <a:cs typeface="Times New Roman" panose="02020603050405020304" pitchFamily="18" charset="0"/>
              </a:rPr>
              <a:t>mas</a:t>
            </a:r>
            <a:r>
              <a:rPr lang="pt-BR" sz="2000" dirty="0">
                <a:latin typeface="Arial Narrow" panose="020B0606020202030204" pitchFamily="34" charset="0"/>
                <a:ea typeface="Calibri" panose="020F0502020204030204" pitchFamily="34" charset="0"/>
                <a:cs typeface="Times New Roman" panose="02020603050405020304" pitchFamily="18" charset="0"/>
              </a:rPr>
              <a:t> não aguentavam mais a correria, falta de liberdade, ...”</a:t>
            </a:r>
          </a:p>
          <a:p>
            <a:pPr algn="just">
              <a:lnSpc>
                <a:spcPct val="115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d) “</a:t>
            </a:r>
            <a:r>
              <a:rPr lang="pt-BR" sz="2000" dirty="0">
                <a:latin typeface="Arial Narrow" panose="020B0606020202030204" pitchFamily="34" charset="0"/>
                <a:ea typeface="Calibri" panose="020F0502020204030204" pitchFamily="34" charset="0"/>
                <a:cs typeface="Times New Roman" panose="02020603050405020304" pitchFamily="18" charset="0"/>
              </a:rPr>
              <a:t>O casal trabalhava para juntar o máximo possível, </a:t>
            </a:r>
            <a:r>
              <a:rPr lang="pt-BR" sz="2000" b="1" u="sng" dirty="0">
                <a:latin typeface="Arial Narrow" panose="020B0606020202030204" pitchFamily="34" charset="0"/>
                <a:ea typeface="Calibri" panose="020F0502020204030204" pitchFamily="34" charset="0"/>
                <a:cs typeface="Times New Roman" panose="02020603050405020304" pitchFamily="18" charset="0"/>
              </a:rPr>
              <a:t>entretanto</a:t>
            </a:r>
            <a:r>
              <a:rPr lang="pt-BR" sz="2000" dirty="0">
                <a:latin typeface="Arial Narrow" panose="020B0606020202030204" pitchFamily="34" charset="0"/>
                <a:ea typeface="Calibri" panose="020F0502020204030204" pitchFamily="34" charset="0"/>
                <a:cs typeface="Times New Roman" panose="02020603050405020304" pitchFamily="18" charset="0"/>
              </a:rPr>
              <a:t> nunca parecia suficiente, </a:t>
            </a:r>
            <a:r>
              <a:rPr lang="pt-BR" sz="2000" b="1" u="sng" dirty="0">
                <a:latin typeface="Arial Narrow" panose="020B0606020202030204" pitchFamily="34" charset="0"/>
                <a:ea typeface="Calibri" panose="020F0502020204030204" pitchFamily="34" charset="0"/>
                <a:cs typeface="Times New Roman" panose="02020603050405020304" pitchFamily="18" charset="0"/>
              </a:rPr>
              <a:t>já que</a:t>
            </a:r>
            <a:r>
              <a:rPr lang="pt-BR" sz="2000" dirty="0">
                <a:latin typeface="Arial Narrow" panose="020B0606020202030204" pitchFamily="34" charset="0"/>
                <a:ea typeface="Calibri" panose="020F0502020204030204" pitchFamily="34" charset="0"/>
                <a:cs typeface="Times New Roman" panose="02020603050405020304" pitchFamily="18" charset="0"/>
              </a:rPr>
              <a:t> os gastos não diminuíam.”</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000" dirty="0">
                <a:latin typeface="Arial Narrow" panose="020B0606020202030204" pitchFamily="34" charset="0"/>
                <a:ea typeface="Times New Roman" panose="02020603050405020304" pitchFamily="18" charset="0"/>
                <a:cs typeface="Times New Roman" panose="02020603050405020304" pitchFamily="18" charset="0"/>
              </a:rPr>
              <a:t>e) “</a:t>
            </a:r>
            <a:r>
              <a:rPr lang="pt-BR" sz="2000" dirty="0">
                <a:latin typeface="Arial Narrow" panose="020B0606020202030204" pitchFamily="34" charset="0"/>
                <a:ea typeface="Calibri" panose="020F0502020204030204" pitchFamily="34" charset="0"/>
                <a:cs typeface="Times New Roman" panose="02020603050405020304" pitchFamily="18" charset="0"/>
              </a:rPr>
              <a:t>Então decidimos vender o carro, os móveis da casa, tudo o que tínhamos e ir embora. </a:t>
            </a:r>
            <a:r>
              <a:rPr lang="pt-BR" sz="2000" b="1" u="sng" dirty="0">
                <a:latin typeface="Arial Narrow" panose="020B0606020202030204" pitchFamily="34" charset="0"/>
                <a:ea typeface="Calibri" panose="020F0502020204030204" pitchFamily="34" charset="0"/>
                <a:cs typeface="Times New Roman" panose="02020603050405020304" pitchFamily="18" charset="0"/>
              </a:rPr>
              <a:t>Porque </a:t>
            </a:r>
            <a:r>
              <a:rPr lang="pt-BR" sz="2000" dirty="0">
                <a:latin typeface="Arial Narrow" panose="020B0606020202030204" pitchFamily="34" charset="0"/>
                <a:ea typeface="Calibri" panose="020F0502020204030204" pitchFamily="34" charset="0"/>
                <a:cs typeface="Times New Roman" panose="02020603050405020304" pitchFamily="18" charset="0"/>
              </a:rPr>
              <a:t>se a gente ficasse esperando o dinheiro ele não ia chegar nunca....” </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tângulo 3">
            <a:extLst>
              <a:ext uri="{FF2B5EF4-FFF2-40B4-BE49-F238E27FC236}">
                <a16:creationId xmlns:a16="http://schemas.microsoft.com/office/drawing/2014/main" id="{2A583300-F372-4619-AD87-369C07736516}"/>
              </a:ext>
            </a:extLst>
          </p:cNvPr>
          <p:cNvSpPr/>
          <p:nvPr/>
        </p:nvSpPr>
        <p:spPr>
          <a:xfrm>
            <a:off x="1362635" y="2647600"/>
            <a:ext cx="10533530" cy="4210448"/>
          </a:xfrm>
          <a:prstGeom prst="rect">
            <a:avLst/>
          </a:prstGeom>
        </p:spPr>
        <p:txBody>
          <a:bodyPr wrap="square">
            <a:spAutoFit/>
          </a:bodyPr>
          <a:lstStyle/>
          <a:p>
            <a:pPr algn="just">
              <a:lnSpc>
                <a:spcPct val="115000"/>
              </a:lnSpc>
            </a:pPr>
            <a:endParaRPr lang="pt-BR"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endParaRPr lang="pt-BR"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endParaRPr lang="pt-BR"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endParaRPr lang="pt-BR"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endParaRPr lang="pt-BR" sz="18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26. No trecho, “</a:t>
            </a:r>
            <a:r>
              <a:rPr lang="pt-BR" sz="2000" b="1" u="sng" dirty="0">
                <a:latin typeface="Arial Narrow" panose="020B0606020202030204" pitchFamily="34" charset="0"/>
                <a:ea typeface="Calibri" panose="020F0502020204030204" pitchFamily="34" charset="0"/>
                <a:cs typeface="Times New Roman" panose="02020603050405020304" pitchFamily="18" charset="0"/>
              </a:rPr>
              <a:t>Porém</a:t>
            </a:r>
            <a:r>
              <a:rPr lang="pt-BR" sz="2000" dirty="0">
                <a:latin typeface="Arial Narrow" panose="020B0606020202030204" pitchFamily="34" charset="0"/>
                <a:ea typeface="Calibri" panose="020F0502020204030204" pitchFamily="34" charset="0"/>
                <a:cs typeface="Times New Roman" panose="02020603050405020304" pitchFamily="18" charset="0"/>
              </a:rPr>
              <a:t>, algumas famílias, cansadas do caos urbano, estão fazendo o caminho inverso [...]”, a palavra em destaque exprime a</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(A) explicação de um fato.</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(B) oposição entre dois fatos.</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(C) comparação entre dois fatos.</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(D) complementação de um fato.</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Imagem 9">
            <a:extLst>
              <a:ext uri="{FF2B5EF4-FFF2-40B4-BE49-F238E27FC236}">
                <a16:creationId xmlns:a16="http://schemas.microsoft.com/office/drawing/2014/main" id="{C0A386E0-FCAC-4AF5-9092-A20FC866D07B}"/>
              </a:ext>
            </a:extLst>
          </p:cNvPr>
          <p:cNvPicPr>
            <a:picLocks noChangeAspect="1"/>
          </p:cNvPicPr>
          <p:nvPr/>
        </p:nvPicPr>
        <p:blipFill>
          <a:blip r:embed="rId4"/>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37327269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 name="Retângulo 4">
            <a:extLst>
              <a:ext uri="{FF2B5EF4-FFF2-40B4-BE49-F238E27FC236}">
                <a16:creationId xmlns:a16="http://schemas.microsoft.com/office/drawing/2014/main" id="{AB760660-0B13-4B44-9AA4-867B6C354FC9}"/>
              </a:ext>
            </a:extLst>
          </p:cNvPr>
          <p:cNvSpPr/>
          <p:nvPr/>
        </p:nvSpPr>
        <p:spPr>
          <a:xfrm>
            <a:off x="1873624" y="508000"/>
            <a:ext cx="8997575" cy="1360116"/>
          </a:xfrm>
          <a:prstGeom prst="rect">
            <a:avLst/>
          </a:prstGeom>
        </p:spPr>
        <p:txBody>
          <a:bodyPr wrap="square">
            <a:spAutoFit/>
          </a:bodyPr>
          <a:lstStyle/>
          <a:p>
            <a:pPr>
              <a:lnSpc>
                <a:spcPct val="107000"/>
              </a:lnSpc>
              <a:spcAft>
                <a:spcPts val="800"/>
              </a:spcAft>
            </a:pPr>
            <a:r>
              <a:rPr lang="pt-BR" sz="2400" b="1" dirty="0">
                <a:latin typeface="Arial Narrow" panose="020B0606020202030204" pitchFamily="34" charset="0"/>
                <a:ea typeface="Calibri" panose="020F0502020204030204" pitchFamily="34" charset="0"/>
                <a:cs typeface="Times New Roman" panose="02020603050405020304" pitchFamily="18" charset="0"/>
              </a:rPr>
              <a:t>Semana 2</a:t>
            </a:r>
            <a:endParaRPr lang="pt-BR"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t-BR" sz="2400" b="1" dirty="0">
                <a:latin typeface="Arial Narrow" panose="020B0606020202030204" pitchFamily="34" charset="0"/>
                <a:ea typeface="Calibri" panose="020F0502020204030204" pitchFamily="34" charset="0"/>
                <a:cs typeface="Times New Roman" panose="02020603050405020304" pitchFamily="18" charset="0"/>
              </a:rPr>
              <a:t>Temática - Relação entre textos. Textos semióticos. Efeitos de sentido. Figuras de linguagem. Produção de texto. </a:t>
            </a: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8" name="Tabela 7">
            <a:extLst>
              <a:ext uri="{FF2B5EF4-FFF2-40B4-BE49-F238E27FC236}">
                <a16:creationId xmlns:a16="http://schemas.microsoft.com/office/drawing/2014/main" id="{61897CD6-9D52-40B8-99EF-2B55A363C868}"/>
              </a:ext>
            </a:extLst>
          </p:cNvPr>
          <p:cNvGraphicFramePr>
            <a:graphicFrameLocks noGrp="1"/>
          </p:cNvGraphicFramePr>
          <p:nvPr>
            <p:extLst>
              <p:ext uri="{D42A27DB-BD31-4B8C-83A1-F6EECF244321}">
                <p14:modId xmlns:p14="http://schemas.microsoft.com/office/powerpoint/2010/main" val="1392000724"/>
              </p:ext>
            </p:extLst>
          </p:nvPr>
        </p:nvGraphicFramePr>
        <p:xfrm>
          <a:off x="1597891" y="2550834"/>
          <a:ext cx="10095345" cy="2486533"/>
        </p:xfrm>
        <a:graphic>
          <a:graphicData uri="http://schemas.openxmlformats.org/drawingml/2006/table">
            <a:tbl>
              <a:tblPr>
                <a:tableStyleId>{5C22544A-7EE6-4342-B048-85BDC9FD1C3A}</a:tableStyleId>
              </a:tblPr>
              <a:tblGrid>
                <a:gridCol w="10095345">
                  <a:extLst>
                    <a:ext uri="{9D8B030D-6E8A-4147-A177-3AD203B41FA5}">
                      <a16:colId xmlns:a16="http://schemas.microsoft.com/office/drawing/2014/main" val="1890103590"/>
                    </a:ext>
                  </a:extLst>
                </a:gridCol>
              </a:tblGrid>
              <a:tr h="2200903">
                <a:tc>
                  <a:txBody>
                    <a:bodyPr/>
                    <a:lstStyle/>
                    <a:p>
                      <a:pPr marL="323850" algn="just">
                        <a:lnSpc>
                          <a:spcPct val="115000"/>
                        </a:lnSpc>
                        <a:spcAft>
                          <a:spcPts val="0"/>
                        </a:spcAft>
                      </a:pPr>
                      <a:r>
                        <a:rPr lang="pt-BR" sz="2400" dirty="0">
                          <a:effectLst/>
                          <a:latin typeface="Arial Narrow" panose="020B0606020202030204" pitchFamily="34" charset="0"/>
                        </a:rPr>
                        <a:t>Caro estudante, nossa caminhada rumo ao conhecimento não para! Esperamos que você esteja gostando de nossa jornada! Assim, o convido a aprofundar seus conhecimentos sobre diferentes gêneros e avançar no desenvolvimento das habilidades.  Contamos com você! Leia atentamente o texto e faça as atividades propostas dialogando com seu(a) professor(a). </a:t>
                      </a:r>
                    </a:p>
                    <a:p>
                      <a:pPr marL="323850" algn="just">
                        <a:lnSpc>
                          <a:spcPct val="115000"/>
                        </a:lnSpc>
                        <a:spcAft>
                          <a:spcPts val="0"/>
                        </a:spcAft>
                      </a:pPr>
                      <a:r>
                        <a:rPr lang="pt-BR" sz="2400" dirty="0">
                          <a:effectLst/>
                          <a:latin typeface="Arial Narrow" panose="020B0606020202030204" pitchFamily="34" charset="0"/>
                        </a:rPr>
                        <a:t>Bons estudos!!!!!! </a:t>
                      </a:r>
                      <a:endParaRPr lang="pt-BR" sz="2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3983422581"/>
                  </a:ext>
                </a:extLst>
              </a:tr>
            </a:tbl>
          </a:graphicData>
        </a:graphic>
      </p:graphicFrame>
      <p:sp>
        <p:nvSpPr>
          <p:cNvPr id="10" name="Rectangle 1">
            <a:extLst>
              <a:ext uri="{FF2B5EF4-FFF2-40B4-BE49-F238E27FC236}">
                <a16:creationId xmlns:a16="http://schemas.microsoft.com/office/drawing/2014/main" id="{086DA78D-4F70-4DFA-A82E-20B6C237E485}"/>
              </a:ext>
            </a:extLst>
          </p:cNvPr>
          <p:cNvSpPr>
            <a:spLocks noChangeArrowheads="1"/>
          </p:cNvSpPr>
          <p:nvPr/>
        </p:nvSpPr>
        <p:spPr bwMode="auto">
          <a:xfrm>
            <a:off x="2895600" y="34051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11" name="Imagem 10">
            <a:extLst>
              <a:ext uri="{FF2B5EF4-FFF2-40B4-BE49-F238E27FC236}">
                <a16:creationId xmlns:a16="http://schemas.microsoft.com/office/drawing/2014/main" id="{0E24B5E2-155B-49D4-8F76-B8B39FC7E5E1}"/>
              </a:ext>
            </a:extLst>
          </p:cNvPr>
          <p:cNvPicPr>
            <a:picLocks noChangeAspect="1"/>
          </p:cNvPicPr>
          <p:nvPr/>
        </p:nvPicPr>
        <p:blipFill>
          <a:blip r:embed="rId4"/>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30476904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3" name="Imagem 2">
            <a:extLst>
              <a:ext uri="{FF2B5EF4-FFF2-40B4-BE49-F238E27FC236}">
                <a16:creationId xmlns:a16="http://schemas.microsoft.com/office/drawing/2014/main" id="{F9B04FB9-9951-4941-8D8B-2033672DC463}"/>
              </a:ext>
            </a:extLst>
          </p:cNvPr>
          <p:cNvPicPr>
            <a:picLocks noChangeAspect="1"/>
          </p:cNvPicPr>
          <p:nvPr/>
        </p:nvPicPr>
        <p:blipFill>
          <a:blip r:embed="rId4"/>
          <a:stretch>
            <a:fillRect/>
          </a:stretch>
        </p:blipFill>
        <p:spPr>
          <a:xfrm>
            <a:off x="1550512" y="173305"/>
            <a:ext cx="9683545" cy="5931209"/>
          </a:xfrm>
          <a:prstGeom prst="rect">
            <a:avLst/>
          </a:prstGeom>
        </p:spPr>
      </p:pic>
      <p:pic>
        <p:nvPicPr>
          <p:cNvPr id="8" name="Imagem 7">
            <a:extLst>
              <a:ext uri="{FF2B5EF4-FFF2-40B4-BE49-F238E27FC236}">
                <a16:creationId xmlns:a16="http://schemas.microsoft.com/office/drawing/2014/main" id="{9CCFDA5D-93F5-4C16-9485-0ED99525D12B}"/>
              </a:ext>
            </a:extLst>
          </p:cNvPr>
          <p:cNvPicPr>
            <a:picLocks noChangeAspect="1"/>
          </p:cNvPicPr>
          <p:nvPr/>
        </p:nvPicPr>
        <p:blipFill>
          <a:blip r:embed="rId5"/>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24388657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499744"/>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0" name="Retângulo 9">
            <a:extLst>
              <a:ext uri="{FF2B5EF4-FFF2-40B4-BE49-F238E27FC236}">
                <a16:creationId xmlns:a16="http://schemas.microsoft.com/office/drawing/2014/main" id="{4C238031-D0C1-4457-B69A-E35C8EB463C1}"/>
              </a:ext>
            </a:extLst>
          </p:cNvPr>
          <p:cNvSpPr/>
          <p:nvPr/>
        </p:nvSpPr>
        <p:spPr>
          <a:xfrm>
            <a:off x="1679227" y="5029199"/>
            <a:ext cx="7688891" cy="1569660"/>
          </a:xfrm>
          <a:prstGeom prst="rect">
            <a:avLst/>
          </a:prstGeom>
        </p:spPr>
        <p:txBody>
          <a:bodyPr wrap="square">
            <a:spAutoFit/>
          </a:bodyPr>
          <a:lstStyle/>
          <a:p>
            <a:endParaRPr lang="pt-BR" sz="800" dirty="0">
              <a:latin typeface="Arial Narrow" panose="020B0606020202030204" pitchFamily="34" charset="0"/>
              <a:ea typeface="Calibri" panose="020F0502020204030204" pitchFamily="34" charset="0"/>
              <a:cs typeface="Times New Roman" panose="02020603050405020304" pitchFamily="18" charset="0"/>
            </a:endParaRPr>
          </a:p>
          <a:p>
            <a:endParaRPr lang="pt-BR" sz="800" dirty="0">
              <a:latin typeface="Arial Narrow" panose="020B0606020202030204" pitchFamily="34" charset="0"/>
              <a:ea typeface="Calibri" panose="020F0502020204030204" pitchFamily="34" charset="0"/>
              <a:cs typeface="Times New Roman" panose="02020603050405020304" pitchFamily="18" charset="0"/>
            </a:endParaRPr>
          </a:p>
          <a:p>
            <a:endParaRPr lang="pt-BR" sz="800" dirty="0">
              <a:latin typeface="Arial Narrow" panose="020B0606020202030204" pitchFamily="34" charset="0"/>
              <a:ea typeface="Calibri" panose="020F0502020204030204" pitchFamily="34" charset="0"/>
              <a:cs typeface="Times New Roman" panose="02020603050405020304" pitchFamily="18" charset="0"/>
            </a:endParaRPr>
          </a:p>
          <a:p>
            <a:endParaRPr lang="pt-BR" sz="800" dirty="0">
              <a:latin typeface="Arial Narrow" panose="020B0606020202030204" pitchFamily="34" charset="0"/>
              <a:ea typeface="Calibri" panose="020F0502020204030204" pitchFamily="34" charset="0"/>
              <a:cs typeface="Times New Roman" panose="02020603050405020304" pitchFamily="18" charset="0"/>
            </a:endParaRPr>
          </a:p>
          <a:p>
            <a:endParaRPr lang="pt-BR" sz="800" dirty="0">
              <a:latin typeface="Arial Narrow" panose="020B0606020202030204" pitchFamily="34" charset="0"/>
              <a:ea typeface="Calibri" panose="020F0502020204030204" pitchFamily="34" charset="0"/>
              <a:cs typeface="Times New Roman" panose="02020603050405020304" pitchFamily="18" charset="0"/>
            </a:endParaRPr>
          </a:p>
          <a:p>
            <a:endParaRPr lang="pt-BR" sz="800" dirty="0">
              <a:latin typeface="Arial Narrow" panose="020B0606020202030204" pitchFamily="34" charset="0"/>
              <a:ea typeface="Calibri" panose="020F0502020204030204" pitchFamily="34" charset="0"/>
              <a:cs typeface="Times New Roman" panose="02020603050405020304" pitchFamily="18" charset="0"/>
            </a:endParaRPr>
          </a:p>
          <a:p>
            <a:endParaRPr lang="pt-BR" sz="800" dirty="0">
              <a:latin typeface="Arial Narrow" panose="020B0606020202030204" pitchFamily="34" charset="0"/>
              <a:ea typeface="Calibri" panose="020F0502020204030204" pitchFamily="34" charset="0"/>
              <a:cs typeface="Times New Roman" panose="02020603050405020304" pitchFamily="18" charset="0"/>
            </a:endParaRPr>
          </a:p>
          <a:p>
            <a:endParaRPr lang="pt-BR" sz="800" dirty="0">
              <a:latin typeface="Arial Narrow" panose="020B0606020202030204" pitchFamily="34" charset="0"/>
              <a:ea typeface="Calibri" panose="020F0502020204030204" pitchFamily="34" charset="0"/>
              <a:cs typeface="Times New Roman" panose="02020603050405020304" pitchFamily="18" charset="0"/>
            </a:endParaRPr>
          </a:p>
          <a:p>
            <a:endParaRPr lang="pt-BR" sz="800" dirty="0">
              <a:latin typeface="Arial Narrow" panose="020B0606020202030204" pitchFamily="34" charset="0"/>
              <a:ea typeface="Calibri" panose="020F0502020204030204" pitchFamily="34" charset="0"/>
              <a:cs typeface="Times New Roman" panose="02020603050405020304" pitchFamily="18" charset="0"/>
            </a:endParaRPr>
          </a:p>
          <a:p>
            <a:endParaRPr lang="pt-BR" sz="800" dirty="0">
              <a:latin typeface="Arial Narrow" panose="020B0606020202030204" pitchFamily="34" charset="0"/>
              <a:ea typeface="Calibri" panose="020F0502020204030204" pitchFamily="34" charset="0"/>
              <a:cs typeface="Times New Roman" panose="02020603050405020304" pitchFamily="18" charset="0"/>
            </a:endParaRPr>
          </a:p>
          <a:p>
            <a:endParaRPr lang="pt-BR" sz="800" dirty="0">
              <a:latin typeface="Arial Narrow" panose="020B0606020202030204" pitchFamily="34" charset="0"/>
              <a:ea typeface="Calibri" panose="020F0502020204030204" pitchFamily="34" charset="0"/>
              <a:cs typeface="Times New Roman" panose="02020603050405020304" pitchFamily="18" charset="0"/>
            </a:endParaRPr>
          </a:p>
          <a:p>
            <a:endParaRPr lang="pt-BR" sz="800" dirty="0">
              <a:latin typeface="Arial Narrow" panose="020B0606020202030204" pitchFamily="34" charset="0"/>
              <a:ea typeface="Calibri" panose="020F0502020204030204" pitchFamily="34" charset="0"/>
              <a:cs typeface="Times New Roman" panose="02020603050405020304" pitchFamily="18" charset="0"/>
            </a:endParaRPr>
          </a:p>
        </p:txBody>
      </p:sp>
      <p:sp>
        <p:nvSpPr>
          <p:cNvPr id="8" name="Retângulo 7">
            <a:extLst>
              <a:ext uri="{FF2B5EF4-FFF2-40B4-BE49-F238E27FC236}">
                <a16:creationId xmlns:a16="http://schemas.microsoft.com/office/drawing/2014/main" id="{08A4A984-AC94-450B-80CC-BA7C57CB5674}"/>
              </a:ext>
            </a:extLst>
          </p:cNvPr>
          <p:cNvSpPr/>
          <p:nvPr/>
        </p:nvSpPr>
        <p:spPr>
          <a:xfrm>
            <a:off x="1552067" y="293010"/>
            <a:ext cx="10254451" cy="5018938"/>
          </a:xfrm>
          <a:prstGeom prst="rect">
            <a:avLst/>
          </a:prstGeom>
        </p:spPr>
        <p:txBody>
          <a:bodyPr wrap="square">
            <a:spAutoFit/>
          </a:bodyPr>
          <a:lstStyle/>
          <a:p>
            <a:pPr algn="just">
              <a:lnSpc>
                <a:spcPct val="115000"/>
              </a:lnSpc>
            </a:pPr>
            <a:r>
              <a:rPr lang="pt-BR" sz="1200" dirty="0">
                <a:latin typeface="Arial Narrow" panose="020B0606020202030204" pitchFamily="34" charset="0"/>
                <a:ea typeface="Calibri" panose="020F0502020204030204" pitchFamily="34" charset="0"/>
                <a:cs typeface="Times New Roman" panose="02020603050405020304" pitchFamily="18" charset="0"/>
              </a:rPr>
              <a:t> </a:t>
            </a:r>
            <a:endParaRPr lang="pt-BR"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b="1" dirty="0">
                <a:latin typeface="Arial Narrow" panose="020B0606020202030204" pitchFamily="34" charset="0"/>
                <a:ea typeface="Calibri" panose="020F0502020204030204" pitchFamily="34" charset="0"/>
                <a:cs typeface="Times New Roman" panose="02020603050405020304" pitchFamily="18" charset="0"/>
              </a:rPr>
              <a:t>A charge</a:t>
            </a:r>
          </a:p>
          <a:p>
            <a:pPr algn="just">
              <a:lnSpc>
                <a:spcPct val="115000"/>
              </a:lnSpc>
            </a:pPr>
            <a:endParaRPr lang="pt-BR" sz="2400" b="1"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pt-BR" sz="2200" dirty="0">
                <a:latin typeface="Arial Narrow" panose="020B0606020202030204" pitchFamily="34" charset="0"/>
                <a:ea typeface="Calibri" panose="020F0502020204030204" pitchFamily="34" charset="0"/>
                <a:cs typeface="Times New Roman" panose="02020603050405020304" pitchFamily="18" charset="0"/>
              </a:rPr>
              <a:t>A charge é um texto híbrido (verbal e não verbal) que tem como principal característica a crítica, de forma irônica ou satirizada, de uma determinada pessoa ou acontecimento de relevância social.</a:t>
            </a:r>
            <a:endParaRPr lang="pt-BR" sz="2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pt-BR" sz="2200" dirty="0">
                <a:latin typeface="Arial Narrow" panose="020B0606020202030204" pitchFamily="34" charset="0"/>
                <a:ea typeface="Calibri" panose="020F0502020204030204" pitchFamily="34" charset="0"/>
                <a:cs typeface="Times New Roman" panose="02020603050405020304" pitchFamily="18" charset="0"/>
              </a:rPr>
              <a:t>Ela apresenta os seguintes elementos característicos: texto híbrido, tons críticos, conexão com a atualidade e texto pertencente ao campo jornalístico.</a:t>
            </a:r>
            <a:endParaRPr lang="pt-BR" sz="2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pt-BR" sz="2200" dirty="0">
                <a:latin typeface="Arial Narrow" panose="020B0606020202030204" pitchFamily="34" charset="0"/>
                <a:ea typeface="Calibri" panose="020F0502020204030204" pitchFamily="34" charset="0"/>
                <a:cs typeface="Times New Roman" panose="02020603050405020304" pitchFamily="18" charset="0"/>
              </a:rPr>
              <a:t>A charge pode ser classificada em charge tradicional, charge eletrônica e </a:t>
            </a:r>
            <a:r>
              <a:rPr lang="pt-BR" sz="2200" dirty="0" err="1">
                <a:latin typeface="Arial Narrow" panose="020B0606020202030204" pitchFamily="34" charset="0"/>
                <a:ea typeface="Calibri" panose="020F0502020204030204" pitchFamily="34" charset="0"/>
                <a:cs typeface="Times New Roman" panose="02020603050405020304" pitchFamily="18" charset="0"/>
              </a:rPr>
              <a:t>videocharge</a:t>
            </a:r>
            <a:r>
              <a:rPr lang="pt-BR" sz="2200" dirty="0">
                <a:latin typeface="Arial Narrow" panose="020B0606020202030204" pitchFamily="34" charset="0"/>
                <a:ea typeface="Calibri" panose="020F0502020204030204" pitchFamily="34" charset="0"/>
                <a:cs typeface="Times New Roman" panose="02020603050405020304" pitchFamily="18" charset="0"/>
              </a:rPr>
              <a:t>.</a:t>
            </a:r>
            <a:endParaRPr lang="pt-BR" sz="2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pt-BR" sz="2200" dirty="0">
                <a:latin typeface="Arial Narrow" panose="020B0606020202030204" pitchFamily="34" charset="0"/>
                <a:ea typeface="Calibri" panose="020F0502020204030204" pitchFamily="34" charset="0"/>
                <a:cs typeface="Times New Roman" panose="02020603050405020304" pitchFamily="18" charset="0"/>
              </a:rPr>
              <a:t>A charge é um texto ligado aos acontecimentos da atualidade, enquanto o cartum é atemporal.</a:t>
            </a:r>
            <a:endParaRPr lang="pt-BR" sz="2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pt-BR" sz="800" dirty="0">
                <a:solidFill>
                  <a:schemeClr val="tx1"/>
                </a:solidFill>
                <a:latin typeface="Arial Narrow" panose="020B0606020202030204" pitchFamily="34" charset="0"/>
                <a:ea typeface="Calibri" panose="020F0502020204030204" pitchFamily="34" charset="0"/>
                <a:cs typeface="Times New Roman" panose="02020603050405020304" pitchFamily="18" charset="0"/>
              </a:rPr>
              <a:t>                                                                                      Disponível em: </a:t>
            </a:r>
            <a:r>
              <a:rPr lang="pt-BR" sz="800" dirty="0">
                <a:solidFill>
                  <a:schemeClr val="tx1"/>
                </a:solidFill>
                <a:latin typeface="Arial Narrow" panose="020B0606020202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https://mundoeducacao.uol.com.br/</a:t>
            </a:r>
            <a:r>
              <a:rPr lang="pt-BR" sz="800" dirty="0" err="1">
                <a:solidFill>
                  <a:schemeClr val="tx1"/>
                </a:solidFill>
                <a:latin typeface="Arial Narrow" panose="020B0606020202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redacao</a:t>
            </a:r>
            <a:r>
              <a:rPr lang="pt-BR" sz="800" dirty="0">
                <a:solidFill>
                  <a:schemeClr val="tx1"/>
                </a:solidFill>
                <a:latin typeface="Arial Narrow" panose="020B0606020202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/charge.htm</a:t>
            </a:r>
            <a:r>
              <a:rPr lang="pt-BR" sz="800" dirty="0">
                <a:solidFill>
                  <a:schemeClr val="tx1"/>
                </a:solidFill>
                <a:latin typeface="Arial Narrow" panose="020B0606020202030204" pitchFamily="34" charset="0"/>
                <a:ea typeface="Calibri" panose="020F0502020204030204" pitchFamily="34" charset="0"/>
                <a:cs typeface="Times New Roman" panose="02020603050405020304" pitchFamily="18" charset="0"/>
              </a:rPr>
              <a:t>. Acesso em: 28 abr. 2023.  </a:t>
            </a:r>
            <a:endParaRPr lang="pt-BR" sz="11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pt-BR"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p>
        </p:txBody>
      </p:sp>
      <p:pic>
        <p:nvPicPr>
          <p:cNvPr id="9" name="Imagem 8">
            <a:extLst>
              <a:ext uri="{FF2B5EF4-FFF2-40B4-BE49-F238E27FC236}">
                <a16:creationId xmlns:a16="http://schemas.microsoft.com/office/drawing/2014/main" id="{557DAEC5-3D59-4FA9-AC23-2C58DCF3CA1E}"/>
              </a:ext>
            </a:extLst>
          </p:cNvPr>
          <p:cNvPicPr>
            <a:picLocks noChangeAspect="1"/>
          </p:cNvPicPr>
          <p:nvPr/>
        </p:nvPicPr>
        <p:blipFill>
          <a:blip r:embed="rId5"/>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28112648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82589"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499744"/>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9" name="Imagem 8">
            <a:extLst>
              <a:ext uri="{FF2B5EF4-FFF2-40B4-BE49-F238E27FC236}">
                <a16:creationId xmlns:a16="http://schemas.microsoft.com/office/drawing/2014/main" id="{7A5069BE-5265-473B-9FA4-51A7E457D998}"/>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882589" y="1851497"/>
            <a:ext cx="7135905" cy="4056244"/>
          </a:xfrm>
          <a:prstGeom prst="rect">
            <a:avLst/>
          </a:prstGeom>
          <a:noFill/>
        </p:spPr>
      </p:pic>
      <p:sp>
        <p:nvSpPr>
          <p:cNvPr id="5" name="Retângulo 4">
            <a:extLst>
              <a:ext uri="{FF2B5EF4-FFF2-40B4-BE49-F238E27FC236}">
                <a16:creationId xmlns:a16="http://schemas.microsoft.com/office/drawing/2014/main" id="{C5E37FD6-E446-427E-8426-D5F4BF041F73}"/>
              </a:ext>
            </a:extLst>
          </p:cNvPr>
          <p:cNvSpPr/>
          <p:nvPr/>
        </p:nvSpPr>
        <p:spPr>
          <a:xfrm>
            <a:off x="1557618" y="202047"/>
            <a:ext cx="7785846" cy="1161793"/>
          </a:xfrm>
          <a:prstGeom prst="rect">
            <a:avLst/>
          </a:prstGeom>
        </p:spPr>
        <p:txBody>
          <a:bodyPr wrap="square">
            <a:spAutoFit/>
          </a:bodyPr>
          <a:lstStyle/>
          <a:p>
            <a:pPr algn="just">
              <a:lnSpc>
                <a:spcPct val="115000"/>
              </a:lnSpc>
            </a:pPr>
            <a:endParaRPr lang="pt-BR"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Leia os textos:</a:t>
            </a:r>
            <a:endParaRPr lang="pt-BR"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400" b="1" dirty="0">
                <a:latin typeface="Arial Narrow" panose="020B0606020202030204" pitchFamily="34" charset="0"/>
                <a:ea typeface="Calibri" panose="020F0502020204030204" pitchFamily="34" charset="0"/>
                <a:cs typeface="Times New Roman" panose="02020603050405020304" pitchFamily="18" charset="0"/>
              </a:rPr>
              <a:t>Texto 1 </a:t>
            </a: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Retângulo 9">
            <a:extLst>
              <a:ext uri="{FF2B5EF4-FFF2-40B4-BE49-F238E27FC236}">
                <a16:creationId xmlns:a16="http://schemas.microsoft.com/office/drawing/2014/main" id="{4C238031-D0C1-4457-B69A-E35C8EB463C1}"/>
              </a:ext>
            </a:extLst>
          </p:cNvPr>
          <p:cNvSpPr/>
          <p:nvPr/>
        </p:nvSpPr>
        <p:spPr>
          <a:xfrm>
            <a:off x="1679227" y="5029199"/>
            <a:ext cx="7688891" cy="1446550"/>
          </a:xfrm>
          <a:prstGeom prst="rect">
            <a:avLst/>
          </a:prstGeom>
        </p:spPr>
        <p:txBody>
          <a:bodyPr wrap="square">
            <a:spAutoFit/>
          </a:bodyPr>
          <a:lstStyle/>
          <a:p>
            <a:endParaRPr lang="pt-BR" sz="800" dirty="0">
              <a:latin typeface="Arial Narrow" panose="020B0606020202030204" pitchFamily="34" charset="0"/>
              <a:ea typeface="Calibri" panose="020F0502020204030204" pitchFamily="34" charset="0"/>
              <a:cs typeface="Times New Roman" panose="02020603050405020304" pitchFamily="18" charset="0"/>
            </a:endParaRPr>
          </a:p>
          <a:p>
            <a:endParaRPr lang="pt-BR" sz="800" dirty="0">
              <a:latin typeface="Arial Narrow" panose="020B0606020202030204" pitchFamily="34" charset="0"/>
              <a:ea typeface="Calibri" panose="020F0502020204030204" pitchFamily="34" charset="0"/>
              <a:cs typeface="Times New Roman" panose="02020603050405020304" pitchFamily="18" charset="0"/>
            </a:endParaRPr>
          </a:p>
          <a:p>
            <a:endParaRPr lang="pt-BR" sz="800" dirty="0">
              <a:latin typeface="Arial Narrow" panose="020B0606020202030204" pitchFamily="34" charset="0"/>
              <a:ea typeface="Calibri" panose="020F0502020204030204" pitchFamily="34" charset="0"/>
              <a:cs typeface="Times New Roman" panose="02020603050405020304" pitchFamily="18" charset="0"/>
            </a:endParaRPr>
          </a:p>
          <a:p>
            <a:endParaRPr lang="pt-BR" sz="800" dirty="0">
              <a:latin typeface="Arial Narrow" panose="020B0606020202030204" pitchFamily="34" charset="0"/>
              <a:ea typeface="Calibri" panose="020F0502020204030204" pitchFamily="34" charset="0"/>
              <a:cs typeface="Times New Roman" panose="02020603050405020304" pitchFamily="18" charset="0"/>
            </a:endParaRPr>
          </a:p>
          <a:p>
            <a:endParaRPr lang="pt-BR" sz="800" dirty="0">
              <a:latin typeface="Arial Narrow" panose="020B0606020202030204" pitchFamily="34" charset="0"/>
              <a:ea typeface="Calibri" panose="020F0502020204030204" pitchFamily="34" charset="0"/>
              <a:cs typeface="Times New Roman" panose="02020603050405020304" pitchFamily="18" charset="0"/>
            </a:endParaRPr>
          </a:p>
          <a:p>
            <a:endParaRPr lang="pt-BR" sz="800" dirty="0">
              <a:latin typeface="Arial Narrow" panose="020B0606020202030204" pitchFamily="34" charset="0"/>
              <a:ea typeface="Calibri" panose="020F0502020204030204" pitchFamily="34" charset="0"/>
              <a:cs typeface="Times New Roman" panose="02020603050405020304" pitchFamily="18" charset="0"/>
            </a:endParaRPr>
          </a:p>
          <a:p>
            <a:endParaRPr lang="pt-BR" sz="800" dirty="0">
              <a:latin typeface="Arial Narrow" panose="020B0606020202030204" pitchFamily="34" charset="0"/>
              <a:ea typeface="Calibri" panose="020F0502020204030204" pitchFamily="34" charset="0"/>
              <a:cs typeface="Times New Roman" panose="02020603050405020304" pitchFamily="18" charset="0"/>
            </a:endParaRPr>
          </a:p>
          <a:p>
            <a:endParaRPr lang="pt-BR" sz="800" dirty="0">
              <a:latin typeface="Arial Narrow" panose="020B0606020202030204" pitchFamily="34" charset="0"/>
              <a:ea typeface="Calibri" panose="020F0502020204030204" pitchFamily="34" charset="0"/>
              <a:cs typeface="Times New Roman" panose="02020603050405020304" pitchFamily="18" charset="0"/>
            </a:endParaRPr>
          </a:p>
          <a:p>
            <a:endParaRPr lang="pt-BR" sz="800" dirty="0">
              <a:latin typeface="Arial Narrow" panose="020B0606020202030204" pitchFamily="34" charset="0"/>
              <a:ea typeface="Calibri" panose="020F0502020204030204" pitchFamily="34" charset="0"/>
              <a:cs typeface="Times New Roman" panose="02020603050405020304" pitchFamily="18" charset="0"/>
            </a:endParaRPr>
          </a:p>
          <a:p>
            <a:endParaRPr lang="pt-BR" sz="800" dirty="0">
              <a:latin typeface="Arial Narrow" panose="020B0606020202030204" pitchFamily="34" charset="0"/>
              <a:ea typeface="Calibri" panose="020F0502020204030204" pitchFamily="34" charset="0"/>
              <a:cs typeface="Times New Roman" panose="02020603050405020304" pitchFamily="18" charset="0"/>
            </a:endParaRPr>
          </a:p>
          <a:p>
            <a:r>
              <a:rPr lang="pt-BR" sz="800" dirty="0">
                <a:solidFill>
                  <a:schemeClr val="tx1"/>
                </a:solidFill>
                <a:latin typeface="Arial Narrow" panose="020B0606020202030204" pitchFamily="34" charset="0"/>
                <a:ea typeface="Calibri" panose="020F0502020204030204" pitchFamily="34" charset="0"/>
                <a:cs typeface="Times New Roman" panose="02020603050405020304" pitchFamily="18" charset="0"/>
              </a:rPr>
              <a:t>                                                                               Disponível em: </a:t>
            </a:r>
            <a:r>
              <a:rPr lang="pt-BR" sz="800" dirty="0">
                <a:solidFill>
                  <a:schemeClr val="tx1"/>
                </a:solidFill>
                <a:latin typeface="Arial Narrow" panose="020B0606020202030204" pitchFamily="34"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http://e-conhecimento.br.com/</a:t>
            </a:r>
            <a:r>
              <a:rPr lang="pt-BR" sz="800" dirty="0" err="1">
                <a:solidFill>
                  <a:schemeClr val="tx1"/>
                </a:solidFill>
                <a:latin typeface="Arial Narrow" panose="020B0606020202030204" pitchFamily="34"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tpl</a:t>
            </a:r>
            <a:r>
              <a:rPr lang="pt-BR" sz="800" dirty="0">
                <a:solidFill>
                  <a:schemeClr val="tx1"/>
                </a:solidFill>
                <a:latin typeface="Arial Narrow" panose="020B0606020202030204" pitchFamily="34"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a:t>
            </a:r>
            <a:r>
              <a:rPr lang="pt-BR" sz="800" dirty="0" err="1">
                <a:solidFill>
                  <a:schemeClr val="tx1"/>
                </a:solidFill>
                <a:latin typeface="Arial Narrow" panose="020B0606020202030204" pitchFamily="34"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images</a:t>
            </a:r>
            <a:r>
              <a:rPr lang="pt-BR" sz="800" dirty="0">
                <a:solidFill>
                  <a:schemeClr val="tx1"/>
                </a:solidFill>
                <a:latin typeface="Arial Narrow" panose="020B0606020202030204" pitchFamily="34"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/2700/5859/txeuf.jpg</a:t>
            </a:r>
            <a:r>
              <a:rPr lang="pt-BR" sz="800" dirty="0">
                <a:solidFill>
                  <a:schemeClr val="tx1"/>
                </a:solidFill>
                <a:latin typeface="Arial Narrow" panose="020B0606020202030204" pitchFamily="34" charset="0"/>
                <a:ea typeface="Calibri" panose="020F0502020204030204" pitchFamily="34" charset="0"/>
                <a:cs typeface="Times New Roman" panose="02020603050405020304" pitchFamily="18" charset="0"/>
              </a:rPr>
              <a:t>. Acesso em: 2 maio 2023</a:t>
            </a:r>
            <a:endParaRPr lang="pt-BR" sz="800" dirty="0">
              <a:solidFill>
                <a:schemeClr val="tx1"/>
              </a:solidFill>
            </a:endParaRPr>
          </a:p>
        </p:txBody>
      </p:sp>
      <p:pic>
        <p:nvPicPr>
          <p:cNvPr id="12" name="Imagem 11">
            <a:extLst>
              <a:ext uri="{FF2B5EF4-FFF2-40B4-BE49-F238E27FC236}">
                <a16:creationId xmlns:a16="http://schemas.microsoft.com/office/drawing/2014/main" id="{0654B661-B77B-47D5-BFE8-8E2A3351921F}"/>
              </a:ext>
            </a:extLst>
          </p:cNvPr>
          <p:cNvPicPr>
            <a:picLocks noChangeAspect="1"/>
          </p:cNvPicPr>
          <p:nvPr/>
        </p:nvPicPr>
        <p:blipFill>
          <a:blip r:embed="rId6"/>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14062277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282576DA-4772-4613-856F-0AD33CD49B99}"/>
              </a:ext>
            </a:extLst>
          </p:cNvPr>
          <p:cNvSpPr/>
          <p:nvPr/>
        </p:nvSpPr>
        <p:spPr>
          <a:xfrm>
            <a:off x="1488141" y="220193"/>
            <a:ext cx="10307730" cy="6095066"/>
          </a:xfrm>
          <a:prstGeom prst="rect">
            <a:avLst/>
          </a:prstGeom>
        </p:spPr>
        <p:txBody>
          <a:bodyPr wrap="square">
            <a:spAutoFit/>
          </a:bodyPr>
          <a:lstStyle/>
          <a:p>
            <a:pPr algn="just">
              <a:lnSpc>
                <a:spcPct val="115000"/>
              </a:lnSpc>
            </a:pPr>
            <a:r>
              <a:rPr lang="pt-BR" sz="2400" b="1" dirty="0">
                <a:latin typeface="Arial Narrow" panose="020B0606020202030204" pitchFamily="34" charset="0"/>
                <a:ea typeface="Calibri" panose="020F0502020204030204" pitchFamily="34" charset="0"/>
                <a:cs typeface="Times New Roman" panose="02020603050405020304" pitchFamily="18" charset="0"/>
              </a:rPr>
              <a:t>Texto 2 </a:t>
            </a:r>
            <a:endParaRPr lang="pt-BR" sz="2000" b="1" dirty="0">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pPr>
            <a:r>
              <a:rPr lang="pt-BR" sz="2000" b="1" dirty="0">
                <a:latin typeface="Arial Narrow" panose="020B0606020202030204" pitchFamily="34" charset="0"/>
                <a:ea typeface="Calibri" panose="020F0502020204030204" pitchFamily="34" charset="0"/>
                <a:cs typeface="Times New Roman" panose="02020603050405020304" pitchFamily="18" charset="0"/>
              </a:rPr>
              <a:t>Adolescente que fica o tempo todo no celular é mais infeliz</a:t>
            </a: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pPr>
            <a:r>
              <a:rPr lang="pt-BR" sz="2000" b="1" dirty="0">
                <a:latin typeface="Arial Narrow" panose="020B0606020202030204" pitchFamily="34" charset="0"/>
                <a:ea typeface="Calibri" panose="020F0502020204030204" pitchFamily="34" charset="0"/>
                <a:cs typeface="Times New Roman" panose="02020603050405020304" pitchFamily="18" charset="0"/>
              </a:rPr>
              <a:t>Chave para usar mídias sociais e encontrar a felicidade é a limitação</a:t>
            </a: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b="1" dirty="0">
                <a:latin typeface="Arial Narrow" panose="020B0606020202030204" pitchFamily="34" charset="0"/>
                <a:ea typeface="Calibri" panose="020F0502020204030204" pitchFamily="34" charset="0"/>
                <a:cs typeface="Times New Roman" panose="02020603050405020304" pitchFamily="18" charset="0"/>
              </a:rPr>
              <a:t> </a:t>
            </a:r>
            <a:endParaRPr lang="pt-BR" sz="2400" dirty="0">
              <a:latin typeface="Arial Narrow" panose="020B0606020202030204" pitchFamily="34" charset="0"/>
              <a:ea typeface="Calibri" panose="020F0502020204030204" pitchFamily="34" charset="0"/>
              <a:cs typeface="Times New Roman" panose="02020603050405020304" pitchFamily="18" charset="0"/>
            </a:endParaRPr>
          </a:p>
          <a:p>
            <a:pPr indent="449580" algn="just">
              <a:lnSpc>
                <a:spcPct val="150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Agradar os filhos lhes dando smartphones, tablets e videogames pode, na verdade, contribuir para a infelicidade dos adolescentes, sugere um estudo liderado por Jean </a:t>
            </a:r>
            <a:r>
              <a:rPr lang="pt-BR" sz="2000" dirty="0" err="1">
                <a:latin typeface="Arial Narrow" panose="020B0606020202030204" pitchFamily="34" charset="0"/>
                <a:ea typeface="Calibri" panose="020F0502020204030204" pitchFamily="34" charset="0"/>
                <a:cs typeface="Times New Roman" panose="02020603050405020304" pitchFamily="18" charset="0"/>
              </a:rPr>
              <a:t>Twenge</a:t>
            </a:r>
            <a:r>
              <a:rPr lang="pt-BR" sz="2000" dirty="0">
                <a:latin typeface="Arial Narrow" panose="020B0606020202030204" pitchFamily="34" charset="0"/>
                <a:ea typeface="Calibri" panose="020F0502020204030204" pitchFamily="34" charset="0"/>
                <a:cs typeface="Times New Roman" panose="02020603050405020304" pitchFamily="18" charset="0"/>
              </a:rPr>
              <a:t>, professora de psicologia da Universidade Estadual de San Diego, na Califórnia.</a:t>
            </a:r>
          </a:p>
          <a:p>
            <a:pPr algn="just">
              <a:lnSpc>
                <a:spcPct val="150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        Os resultados publicados na segunda-feira (22) no periódico científico “</a:t>
            </a:r>
            <a:r>
              <a:rPr lang="pt-BR" sz="2000" dirty="0" err="1">
                <a:latin typeface="Arial Narrow" panose="020B0606020202030204" pitchFamily="34" charset="0"/>
                <a:ea typeface="Calibri" panose="020F0502020204030204" pitchFamily="34" charset="0"/>
                <a:cs typeface="Times New Roman" panose="02020603050405020304" pitchFamily="18" charset="0"/>
              </a:rPr>
              <a:t>Emotions</a:t>
            </a:r>
            <a:r>
              <a:rPr lang="pt-BR" sz="2000" dirty="0">
                <a:latin typeface="Arial Narrow" panose="020B0606020202030204" pitchFamily="34" charset="0"/>
                <a:ea typeface="Calibri" panose="020F0502020204030204" pitchFamily="34" charset="0"/>
                <a:cs typeface="Times New Roman" panose="02020603050405020304" pitchFamily="18" charset="0"/>
              </a:rPr>
              <a:t>”, da Associação Americana de Psicologia, mostram que jovens que passam muito tempo com os olhos vidrados nas telas de aparelhos eletrônicos são menos felizes que colegas que preferem outras atividades.</a:t>
            </a:r>
          </a:p>
          <a:p>
            <a:pPr indent="449580" algn="just">
              <a:lnSpc>
                <a:spcPct val="150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“A chave para o uso de mídias digitais e a felicidade é a limitação”, comenta Jean. Ela recomenda gastar no máximo não mais do que duas horas por dia nessas mídias, e tentar aumentar o tempo passado com amigos e os exercícios – duas atividades que já foram relacionadas ao aumento da felicidade.</a:t>
            </a:r>
          </a:p>
          <a:p>
            <a:pPr indent="449580" algn="just">
              <a:lnSpc>
                <a:spcPct val="115000"/>
              </a:lnSpc>
            </a:pPr>
            <a:endParaRPr lang="pt-BR" sz="1800" dirty="0">
              <a:effectLst/>
              <a:latin typeface="Arial Narrow" panose="020B0606020202030204" pitchFamily="34" charset="0"/>
              <a:ea typeface="Calibri" panose="020F050202020403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A48C7F3B-8FB2-4040-89F4-68C15B1F7883}"/>
              </a:ext>
            </a:extLst>
          </p:cNvPr>
          <p:cNvPicPr>
            <a:picLocks noChangeAspect="1"/>
          </p:cNvPicPr>
          <p:nvPr/>
        </p:nvPicPr>
        <p:blipFill>
          <a:blip r:embed="rId4"/>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40226331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282576DA-4772-4613-856F-0AD33CD49B99}"/>
              </a:ext>
            </a:extLst>
          </p:cNvPr>
          <p:cNvSpPr/>
          <p:nvPr/>
        </p:nvSpPr>
        <p:spPr>
          <a:xfrm>
            <a:off x="1434351" y="356978"/>
            <a:ext cx="10179424" cy="3614387"/>
          </a:xfrm>
          <a:prstGeom prst="rect">
            <a:avLst/>
          </a:prstGeom>
        </p:spPr>
        <p:txBody>
          <a:bodyPr wrap="square">
            <a:spAutoFit/>
          </a:bodyPr>
          <a:lstStyle/>
          <a:p>
            <a:pPr indent="449580" algn="just">
              <a:lnSpc>
                <a:spcPct val="150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A equipe de Jean analisou dados da pesquisa longitudinal “</a:t>
            </a:r>
            <a:r>
              <a:rPr lang="pt-BR" sz="2000" dirty="0" err="1">
                <a:latin typeface="Arial Narrow" panose="020B0606020202030204" pitchFamily="34" charset="0"/>
                <a:ea typeface="Calibri" panose="020F0502020204030204" pitchFamily="34" charset="0"/>
                <a:cs typeface="Times New Roman" panose="02020603050405020304" pitchFamily="18" charset="0"/>
              </a:rPr>
              <a:t>Monitoring</a:t>
            </a:r>
            <a:r>
              <a:rPr lang="pt-BR" sz="2000" dirty="0">
                <a:latin typeface="Arial Narrow" panose="020B0606020202030204" pitchFamily="34" charset="0"/>
                <a:ea typeface="Calibri" panose="020F0502020204030204" pitchFamily="34" charset="0"/>
                <a:cs typeface="Times New Roman" panose="02020603050405020304" pitchFamily="18" charset="0"/>
              </a:rPr>
              <a:t> </a:t>
            </a:r>
            <a:r>
              <a:rPr lang="pt-BR" sz="2000" dirty="0" err="1">
                <a:latin typeface="Arial Narrow" panose="020B0606020202030204" pitchFamily="34" charset="0"/>
                <a:ea typeface="Calibri" panose="020F0502020204030204" pitchFamily="34" charset="0"/>
                <a:cs typeface="Times New Roman" panose="02020603050405020304" pitchFamily="18" charset="0"/>
              </a:rPr>
              <a:t>the</a:t>
            </a:r>
            <a:r>
              <a:rPr lang="pt-BR" sz="2000" dirty="0">
                <a:latin typeface="Arial Narrow" panose="020B0606020202030204" pitchFamily="34" charset="0"/>
                <a:ea typeface="Calibri" panose="020F0502020204030204" pitchFamily="34" charset="0"/>
                <a:cs typeface="Times New Roman" panose="02020603050405020304" pitchFamily="18" charset="0"/>
              </a:rPr>
              <a:t> Future” (“Monitorando o Futuro”, em tradução livre), que anualmente entrevista cerca de 50 mil estudantes entre 12 e 17 anos de todos os Estados norte-americanos. </a:t>
            </a:r>
          </a:p>
          <a:p>
            <a:pPr indent="449580" algn="just">
              <a:lnSpc>
                <a:spcPct val="150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Os resultados mostram que, em geral, adolescentes que passam mais tempo na frente de telas – jogando videogames, usando redes sociais e conversando por aplicativos de texto e vídeo – são menos felizes que aqueles que investem mais tempo em outras atividades, como esportes, lendo jornais e revistas e se encontrando com amigos.</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15000"/>
              </a:lnSpc>
            </a:pPr>
            <a:endParaRPr lang="pt-BR" sz="18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5" name="Retângulo 4">
            <a:extLst>
              <a:ext uri="{FF2B5EF4-FFF2-40B4-BE49-F238E27FC236}">
                <a16:creationId xmlns:a16="http://schemas.microsoft.com/office/drawing/2014/main" id="{1F99C45E-E0F9-40F8-BADC-A668A364EDFD}"/>
              </a:ext>
            </a:extLst>
          </p:cNvPr>
          <p:cNvSpPr/>
          <p:nvPr/>
        </p:nvSpPr>
        <p:spPr>
          <a:xfrm>
            <a:off x="1434351" y="3478306"/>
            <a:ext cx="10094259" cy="2350708"/>
          </a:xfrm>
          <a:prstGeom prst="rect">
            <a:avLst/>
          </a:prstGeom>
        </p:spPr>
        <p:txBody>
          <a:bodyPr wrap="square">
            <a:spAutoFit/>
          </a:bodyPr>
          <a:lstStyle/>
          <a:p>
            <a:pPr indent="449580" algn="just">
              <a:lnSpc>
                <a:spcPct val="150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Olhando os dados históricos de grupos da mesma faixa etária desde os anos 1990, os pesquisadores descobriram que a proliferação de dispositivos eletrônicos com tela coincidiu com uma queda geral da felicidade entre os jovens americanos.</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Especificamente, os índices de satisfação com a vida, autoestima e felicidade despencaram após 2012. Foi nesse ano que o percentual de norte-americanos com smartphones superou a marca de 50%.</a:t>
            </a:r>
            <a:endParaRPr lang="pt-BR" sz="20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10" name="Imagem 9">
            <a:extLst>
              <a:ext uri="{FF2B5EF4-FFF2-40B4-BE49-F238E27FC236}">
                <a16:creationId xmlns:a16="http://schemas.microsoft.com/office/drawing/2014/main" id="{97FA3C72-3F86-415C-BE97-FC88069A139B}"/>
              </a:ext>
            </a:extLst>
          </p:cNvPr>
          <p:cNvPicPr>
            <a:picLocks noChangeAspect="1"/>
          </p:cNvPicPr>
          <p:nvPr/>
        </p:nvPicPr>
        <p:blipFill>
          <a:blip r:embed="rId4"/>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22361550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46C59B59-BF08-4615-8FAE-0D24A92FB71F}"/>
              </a:ext>
            </a:extLst>
          </p:cNvPr>
          <p:cNvSpPr/>
          <p:nvPr/>
        </p:nvSpPr>
        <p:spPr>
          <a:xfrm>
            <a:off x="1308848" y="262353"/>
            <a:ext cx="10434918" cy="5582362"/>
          </a:xfrm>
          <a:prstGeom prst="rect">
            <a:avLst/>
          </a:prstGeom>
        </p:spPr>
        <p:txBody>
          <a:bodyPr wrap="square">
            <a:spAutoFit/>
          </a:bodyPr>
          <a:lstStyle/>
          <a:p>
            <a:pPr lvl="0" indent="449580" algn="just">
              <a:lnSpc>
                <a:spcPct val="150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“De longe, a maior mudança na vida dos adolescentes entre 2012 e 2016 foi o aumento na quantidade de tempo gasto em redes sociais e o consequente declínio das atividades sociais e do sono”, aponta Jean</a:t>
            </a:r>
            <a:endParaRPr lang="pt-BR" sz="1800" dirty="0"/>
          </a:p>
          <a:p>
            <a:pPr indent="449580" algn="just">
              <a:lnSpc>
                <a:spcPct val="150000"/>
              </a:lnSpc>
            </a:pPr>
            <a:r>
              <a:rPr lang="pt-BR" sz="1800" dirty="0">
                <a:latin typeface="Arial Narrow" panose="020B0606020202030204" pitchFamily="34" charset="0"/>
                <a:ea typeface="Calibri" panose="020F0502020204030204" pitchFamily="34" charset="0"/>
                <a:cs typeface="Times New Roman" panose="02020603050405020304" pitchFamily="18" charset="0"/>
              </a:rPr>
              <a:t>“O </a:t>
            </a:r>
            <a:r>
              <a:rPr lang="pt-BR" sz="2000" dirty="0">
                <a:latin typeface="Arial Narrow" panose="020B0606020202030204" pitchFamily="34" charset="0"/>
                <a:ea typeface="Calibri" panose="020F0502020204030204" pitchFamily="34" charset="0"/>
                <a:cs typeface="Times New Roman" panose="02020603050405020304" pitchFamily="18" charset="0"/>
              </a:rPr>
              <a:t>advento dos smartphones é a explicação mais plausível para a diminuição repentina no bem-estar psicológico dos adolescentes”, justifica.</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pt-BR" sz="2000" b="1" dirty="0">
                <a:latin typeface="Arial Narrow" panose="020B0606020202030204" pitchFamily="34" charset="0"/>
                <a:ea typeface="Calibri" panose="020F0502020204030204" pitchFamily="34" charset="0"/>
                <a:cs typeface="Times New Roman" panose="02020603050405020304" pitchFamily="18" charset="0"/>
              </a:rPr>
              <a:t>Abstinência total também não leva à felicidade, diz psicóloga</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50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A pesquisadora Jean </a:t>
            </a:r>
            <a:r>
              <a:rPr lang="pt-BR" sz="2000" dirty="0" err="1">
                <a:latin typeface="Arial Narrow" panose="020B0606020202030204" pitchFamily="34" charset="0"/>
                <a:ea typeface="Calibri" panose="020F0502020204030204" pitchFamily="34" charset="0"/>
                <a:cs typeface="Times New Roman" panose="02020603050405020304" pitchFamily="18" charset="0"/>
              </a:rPr>
              <a:t>Twenge</a:t>
            </a:r>
            <a:r>
              <a:rPr lang="pt-BR" sz="2000" dirty="0">
                <a:latin typeface="Arial Narrow" panose="020B0606020202030204" pitchFamily="34" charset="0"/>
                <a:ea typeface="Calibri" panose="020F0502020204030204" pitchFamily="34" charset="0"/>
                <a:cs typeface="Times New Roman" panose="02020603050405020304" pitchFamily="18" charset="0"/>
              </a:rPr>
              <a:t>, professora de psicologia da Universidade Estadual de San Diego, na Califórnia, explica que existem duas leituras possíveis para o resultado do seu estudo.</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50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A primeira delas é que os jovens buscam os dispositivos eletrônicos porque já se encontram tristes e solitários. Jean, no entanto, aposta na segunda tese, de que o uso em excesso desses aparelhos deixa os jovens tristes.</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50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“Apesar de esse estudo não demonstrar causalidade, muitos outros mostraram que o maior uso de redes sociais leva à tristeza, mas a tristeza não leva ao uso de redes sociais”, pondera a psicóloga.</a:t>
            </a:r>
            <a:endParaRPr lang="pt-BR" sz="20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66124F5-EBC2-4A62-9CBF-7DDC180F2EFE}"/>
              </a:ext>
            </a:extLst>
          </p:cNvPr>
          <p:cNvPicPr>
            <a:picLocks noChangeAspect="1"/>
          </p:cNvPicPr>
          <p:nvPr/>
        </p:nvPicPr>
        <p:blipFill>
          <a:blip r:embed="rId4"/>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28368781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ADD7829C-E761-421D-BCE0-D5ACECB29312}"/>
              </a:ext>
            </a:extLst>
          </p:cNvPr>
          <p:cNvSpPr/>
          <p:nvPr/>
        </p:nvSpPr>
        <p:spPr>
          <a:xfrm>
            <a:off x="1603210" y="2614834"/>
            <a:ext cx="10273552" cy="2900859"/>
          </a:xfrm>
          <a:prstGeom prst="rect">
            <a:avLst/>
          </a:prstGeom>
        </p:spPr>
        <p:txBody>
          <a:bodyPr wrap="square">
            <a:spAutoFit/>
          </a:bodyPr>
          <a:lstStyle/>
          <a:p>
            <a:pPr algn="just">
              <a:lnSpc>
                <a:spcPct val="115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27. Qual é o gênero do texto 1 e do texto 2? Justifique.</a:t>
            </a:r>
          </a:p>
          <a:p>
            <a:pPr algn="just">
              <a:lnSpc>
                <a:spcPct val="115000"/>
              </a:lnSpc>
            </a:pP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28. Escreva o objetivo </a:t>
            </a:r>
          </a:p>
          <a:p>
            <a:pPr algn="just">
              <a:lnSpc>
                <a:spcPct val="115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 </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a) do texto 1. </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b) do texto 2. </a:t>
            </a:r>
          </a:p>
          <a:p>
            <a:pPr algn="just">
              <a:lnSpc>
                <a:spcPct val="115000"/>
              </a:lnSpc>
            </a:pP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29. O que os dois textos têm em comum em relação ao tema?</a:t>
            </a:r>
            <a:endParaRPr lang="pt-BR"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Retângulo 3">
            <a:extLst>
              <a:ext uri="{FF2B5EF4-FFF2-40B4-BE49-F238E27FC236}">
                <a16:creationId xmlns:a16="http://schemas.microsoft.com/office/drawing/2014/main" id="{AAEEDD32-4A2D-462B-9406-05D0D5078B53}"/>
              </a:ext>
            </a:extLst>
          </p:cNvPr>
          <p:cNvSpPr/>
          <p:nvPr/>
        </p:nvSpPr>
        <p:spPr>
          <a:xfrm>
            <a:off x="1531492" y="566646"/>
            <a:ext cx="10050908" cy="1626214"/>
          </a:xfrm>
          <a:prstGeom prst="rect">
            <a:avLst/>
          </a:prstGeom>
        </p:spPr>
        <p:txBody>
          <a:bodyPr wrap="square">
            <a:spAutoFit/>
          </a:bodyPr>
          <a:lstStyle/>
          <a:p>
            <a:pPr lvl="0" indent="449580" algn="just">
              <a:lnSpc>
                <a:spcPct val="150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Por outro lado, a abstinência total também não leva à felicidade. Os adolescentes mais felizes passam pouco menos de uma hora diária nas redes sociais, mas após uma hora de uso, a infelicidade cresce de maneira consistente, acompanhando o aumento no uso de telas. </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lvl="0" algn="r">
              <a:lnSpc>
                <a:spcPct val="115000"/>
              </a:lnSpc>
            </a:pPr>
            <a:r>
              <a:rPr lang="pt-BR" sz="900" dirty="0">
                <a:latin typeface="Arial Narrow" panose="020B0606020202030204" pitchFamily="34" charset="0"/>
                <a:ea typeface="Calibri" panose="020F0502020204030204" pitchFamily="34" charset="0"/>
                <a:cs typeface="Times New Roman" panose="02020603050405020304" pitchFamily="18" charset="0"/>
              </a:rPr>
              <a:t>Disponível em: </a:t>
            </a:r>
            <a:r>
              <a:rPr lang="pt-BR" sz="900" dirty="0">
                <a:latin typeface="Arial Narrow" panose="020B0606020202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https://www.otempo.com.br/interessa/adolescente-que-fica-o-tempo-todo-no-celular-e-mais-infeliz-1.1565672</a:t>
            </a:r>
            <a:r>
              <a:rPr lang="pt-BR" sz="900" dirty="0">
                <a:latin typeface="Arial Narrow" panose="020B0606020202030204" pitchFamily="34" charset="0"/>
                <a:ea typeface="Calibri" panose="020F0502020204030204" pitchFamily="34" charset="0"/>
                <a:cs typeface="Times New Roman" panose="02020603050405020304" pitchFamily="18" charset="0"/>
              </a:rPr>
              <a:t>. Acesso em: 2 de maio 2023.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11" name="Imagem 10">
            <a:extLst>
              <a:ext uri="{FF2B5EF4-FFF2-40B4-BE49-F238E27FC236}">
                <a16:creationId xmlns:a16="http://schemas.microsoft.com/office/drawing/2014/main" id="{E41891C8-A973-417B-90DD-9A729F54BF18}"/>
              </a:ext>
            </a:extLst>
          </p:cNvPr>
          <p:cNvPicPr>
            <a:picLocks noChangeAspect="1"/>
          </p:cNvPicPr>
          <p:nvPr/>
        </p:nvPicPr>
        <p:blipFill>
          <a:blip r:embed="rId5"/>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34239070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5" name="Imagem 4">
            <a:extLst>
              <a:ext uri="{FF2B5EF4-FFF2-40B4-BE49-F238E27FC236}">
                <a16:creationId xmlns:a16="http://schemas.microsoft.com/office/drawing/2014/main" id="{DB18576C-B291-40A4-8BFB-F2F80CC2BC06}"/>
              </a:ext>
            </a:extLst>
          </p:cNvPr>
          <p:cNvPicPr>
            <a:picLocks noChangeAspect="1"/>
          </p:cNvPicPr>
          <p:nvPr/>
        </p:nvPicPr>
        <p:blipFill>
          <a:blip r:embed="rId4"/>
          <a:stretch>
            <a:fillRect/>
          </a:stretch>
        </p:blipFill>
        <p:spPr>
          <a:xfrm>
            <a:off x="9821524" y="6146906"/>
            <a:ext cx="2055238" cy="490901"/>
          </a:xfrm>
          <a:prstGeom prst="rect">
            <a:avLst/>
          </a:prstGeom>
        </p:spPr>
      </p:pic>
      <p:sp>
        <p:nvSpPr>
          <p:cNvPr id="8" name="Retângulo 7">
            <a:extLst>
              <a:ext uri="{FF2B5EF4-FFF2-40B4-BE49-F238E27FC236}">
                <a16:creationId xmlns:a16="http://schemas.microsoft.com/office/drawing/2014/main" id="{7D2F5D95-B60F-43FE-8615-C5040A1F6DA1}"/>
              </a:ext>
            </a:extLst>
          </p:cNvPr>
          <p:cNvSpPr/>
          <p:nvPr/>
        </p:nvSpPr>
        <p:spPr>
          <a:xfrm>
            <a:off x="1522320" y="1039661"/>
            <a:ext cx="10273552" cy="4950842"/>
          </a:xfrm>
          <a:prstGeom prst="rect">
            <a:avLst/>
          </a:prstGeom>
        </p:spPr>
        <p:txBody>
          <a:bodyPr wrap="square">
            <a:spAutoFit/>
          </a:bodyPr>
          <a:lstStyle/>
          <a:p>
            <a:pPr algn="just">
              <a:lnSpc>
                <a:spcPct val="107000"/>
              </a:lnSpc>
            </a:pPr>
            <a:r>
              <a:rPr lang="pt-BR" sz="2200" b="1" dirty="0">
                <a:latin typeface="Arial Narrow" panose="020B0606020202030204" pitchFamily="34" charset="0"/>
                <a:ea typeface="Times New Roman" panose="02020603050405020304" pitchFamily="18" charset="0"/>
                <a:cs typeface="Times New Roman" panose="02020603050405020304" pitchFamily="18" charset="0"/>
              </a:rPr>
              <a:t>Linguagem verbal e não verbal</a:t>
            </a:r>
          </a:p>
          <a:p>
            <a:pPr algn="just">
              <a:lnSpc>
                <a:spcPct val="107000"/>
              </a:lnSpc>
            </a:pPr>
            <a:endParaRPr lang="pt-BR" sz="2200"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pPr>
            <a:r>
              <a:rPr lang="pt-BR" sz="2200" dirty="0">
                <a:latin typeface="Arial Narrow" panose="020B0606020202030204" pitchFamily="34" charset="0"/>
                <a:ea typeface="Times New Roman" panose="02020603050405020304" pitchFamily="18" charset="0"/>
                <a:cs typeface="Times New Roman" panose="02020603050405020304" pitchFamily="18" charset="0"/>
              </a:rPr>
              <a:t>A </a:t>
            </a:r>
            <a:r>
              <a:rPr lang="pt-BR" sz="2200" b="1" dirty="0">
                <a:latin typeface="Arial Narrow" panose="020B0606020202030204" pitchFamily="34" charset="0"/>
                <a:ea typeface="Times New Roman" panose="02020603050405020304" pitchFamily="18" charset="0"/>
                <a:cs typeface="Times New Roman" panose="02020603050405020304" pitchFamily="18" charset="0"/>
              </a:rPr>
              <a:t>linguagem verbal</a:t>
            </a:r>
            <a:r>
              <a:rPr lang="pt-BR" sz="2200" dirty="0">
                <a:latin typeface="Arial Narrow" panose="020B0606020202030204" pitchFamily="34" charset="0"/>
                <a:ea typeface="Times New Roman" panose="02020603050405020304" pitchFamily="18" charset="0"/>
                <a:cs typeface="Times New Roman" panose="02020603050405020304" pitchFamily="18" charset="0"/>
              </a:rPr>
              <a:t> é aquela expressa por meio de palavras escritas ou faladas, ou seja, a linguagem verbalizada.</a:t>
            </a:r>
            <a:endParaRPr lang="pt-BR" sz="2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endParaRPr lang="pt-BR" sz="2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pt-BR" sz="2200" dirty="0">
                <a:latin typeface="Arial Narrow" panose="020B0606020202030204" pitchFamily="34" charset="0"/>
                <a:ea typeface="Times New Roman" panose="02020603050405020304" pitchFamily="18" charset="0"/>
                <a:cs typeface="Times New Roman" panose="02020603050405020304" pitchFamily="18" charset="0"/>
              </a:rPr>
              <a:t>Já, a </a:t>
            </a:r>
            <a:r>
              <a:rPr lang="pt-BR" sz="2200" b="1" dirty="0">
                <a:latin typeface="Arial Narrow" panose="020B0606020202030204" pitchFamily="34" charset="0"/>
                <a:ea typeface="Times New Roman" panose="02020603050405020304" pitchFamily="18" charset="0"/>
                <a:cs typeface="Times New Roman" panose="02020603050405020304" pitchFamily="18" charset="0"/>
              </a:rPr>
              <a:t>linguagem não verbal</a:t>
            </a:r>
            <a:r>
              <a:rPr lang="pt-BR" sz="2200" dirty="0">
                <a:latin typeface="Arial Narrow" panose="020B0606020202030204" pitchFamily="34" charset="0"/>
                <a:ea typeface="Times New Roman" panose="02020603050405020304" pitchFamily="18" charset="0"/>
                <a:cs typeface="Times New Roman" panose="02020603050405020304" pitchFamily="18" charset="0"/>
              </a:rPr>
              <a:t> utiliza dos signos visuais para ser efetivada, por exemplo, as imagens nas placas e as cores na sinalização de trânsito.</a:t>
            </a:r>
          </a:p>
          <a:p>
            <a:pPr algn="just">
              <a:lnSpc>
                <a:spcPct val="107000"/>
              </a:lnSpc>
            </a:pPr>
            <a:endParaRPr lang="pt-BR" sz="2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pt-BR" sz="2200" b="1" dirty="0">
                <a:latin typeface="Arial Narrow" panose="020B0606020202030204" pitchFamily="34" charset="0"/>
                <a:ea typeface="Times New Roman" panose="02020603050405020304" pitchFamily="18" charset="0"/>
                <a:cs typeface="Times New Roman" panose="02020603050405020304" pitchFamily="18" charset="0"/>
              </a:rPr>
              <a:t>Linguagem mista</a:t>
            </a:r>
          </a:p>
          <a:p>
            <a:pPr algn="just">
              <a:lnSpc>
                <a:spcPct val="107000"/>
              </a:lnSpc>
            </a:pPr>
            <a:endParaRPr lang="pt-BR" sz="2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pt-BR" sz="2200" dirty="0">
                <a:latin typeface="Arial Narrow" panose="020B0606020202030204" pitchFamily="34" charset="0"/>
                <a:ea typeface="Times New Roman" panose="02020603050405020304" pitchFamily="18" charset="0"/>
                <a:cs typeface="Times New Roman" panose="02020603050405020304" pitchFamily="18" charset="0"/>
              </a:rPr>
              <a:t>Além da </a:t>
            </a:r>
            <a:r>
              <a:rPr lang="pt-BR" sz="2200" b="1" dirty="0">
                <a:latin typeface="Arial Narrow" panose="020B0606020202030204" pitchFamily="34" charset="0"/>
                <a:ea typeface="Times New Roman" panose="02020603050405020304" pitchFamily="18" charset="0"/>
                <a:cs typeface="Times New Roman" panose="02020603050405020304" pitchFamily="18" charset="0"/>
              </a:rPr>
              <a:t>linguagem verbal e não verbal, há a linguagem mista (ou híbrida).</a:t>
            </a:r>
            <a:r>
              <a:rPr lang="pt-BR" sz="2200" dirty="0">
                <a:latin typeface="Arial Narrow" panose="020B0606020202030204" pitchFamily="34" charset="0"/>
                <a:ea typeface="Times New Roman" panose="02020603050405020304" pitchFamily="18" charset="0"/>
                <a:cs typeface="Times New Roman" panose="02020603050405020304" pitchFamily="18" charset="0"/>
              </a:rPr>
              <a:t> A linguagem mista utiliza as duas modalidades de linguagem para emitir uma mensagem, ou seja, a linguagem verbal e não verbal. </a:t>
            </a:r>
            <a:endParaRPr lang="pt-BR" sz="2200" dirty="0">
              <a:latin typeface="Calibri" panose="020F0502020204030204" pitchFamily="34" charset="0"/>
              <a:ea typeface="Calibri" panose="020F0502020204030204" pitchFamily="34" charset="0"/>
              <a:cs typeface="Times New Roman" panose="02020603050405020304" pitchFamily="18" charset="0"/>
            </a:endParaRPr>
          </a:p>
          <a:p>
            <a:pPr algn="r">
              <a:lnSpc>
                <a:spcPct val="115000"/>
              </a:lnSpc>
            </a:pPr>
            <a:r>
              <a:rPr lang="pt-BR" sz="900" dirty="0">
                <a:solidFill>
                  <a:schemeClr val="tx1"/>
                </a:solidFill>
                <a:latin typeface="Arial Narrow" panose="020B0606020202030204" pitchFamily="34" charset="0"/>
                <a:ea typeface="Calibri" panose="020F0502020204030204" pitchFamily="34" charset="0"/>
                <a:cs typeface="Times New Roman" panose="02020603050405020304" pitchFamily="18" charset="0"/>
              </a:rPr>
              <a:t>Disponível em: </a:t>
            </a:r>
            <a:r>
              <a:rPr lang="pt-BR" sz="900" dirty="0">
                <a:solidFill>
                  <a:schemeClr val="tx1"/>
                </a:solidFill>
                <a:latin typeface="Arial Narrow" panose="020B0606020202030204" pitchFamily="34"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https://www.todamateria.com.br/linguagem-verbal-e-</a:t>
            </a:r>
            <a:r>
              <a:rPr lang="pt-BR" sz="900" dirty="0" err="1">
                <a:solidFill>
                  <a:schemeClr val="tx1"/>
                </a:solidFill>
                <a:latin typeface="Arial Narrow" panose="020B0606020202030204" pitchFamily="34"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nao</a:t>
            </a:r>
            <a:r>
              <a:rPr lang="pt-BR" sz="900" dirty="0">
                <a:solidFill>
                  <a:schemeClr val="tx1"/>
                </a:solidFill>
                <a:latin typeface="Arial Narrow" panose="020B0606020202030204" pitchFamily="34"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-verbal/</a:t>
            </a:r>
            <a:r>
              <a:rPr lang="pt-BR" sz="900" dirty="0">
                <a:solidFill>
                  <a:schemeClr val="tx1"/>
                </a:solidFill>
                <a:latin typeface="Arial Narrow" panose="020B0606020202030204" pitchFamily="34" charset="0"/>
                <a:ea typeface="Calibri" panose="020F0502020204030204" pitchFamily="34" charset="0"/>
                <a:cs typeface="Times New Roman" panose="02020603050405020304" pitchFamily="18" charset="0"/>
              </a:rPr>
              <a:t>. Acesso em: 2 maio 2023 (adaptado).</a:t>
            </a:r>
            <a:endParaRPr lang="pt-B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Retângulo 9">
            <a:extLst>
              <a:ext uri="{FF2B5EF4-FFF2-40B4-BE49-F238E27FC236}">
                <a16:creationId xmlns:a16="http://schemas.microsoft.com/office/drawing/2014/main" id="{DF13BB2E-50E9-4F46-BE36-7BB69F66F0D5}"/>
              </a:ext>
            </a:extLst>
          </p:cNvPr>
          <p:cNvSpPr/>
          <p:nvPr/>
        </p:nvSpPr>
        <p:spPr>
          <a:xfrm>
            <a:off x="1649508" y="251935"/>
            <a:ext cx="5452000" cy="489301"/>
          </a:xfrm>
          <a:prstGeom prst="rect">
            <a:avLst/>
          </a:prstGeom>
        </p:spPr>
        <p:txBody>
          <a:bodyPr wrap="square">
            <a:spAutoFit/>
          </a:bodyPr>
          <a:lstStyle/>
          <a:p>
            <a:pPr>
              <a:lnSpc>
                <a:spcPct val="115000"/>
              </a:lnSpc>
            </a:pPr>
            <a:r>
              <a:rPr lang="pt-BR" sz="2400" b="1" dirty="0">
                <a:solidFill>
                  <a:srgbClr val="C00000"/>
                </a:solidFill>
                <a:latin typeface="Arial Narrow" panose="020B0606020202030204" pitchFamily="34" charset="0"/>
                <a:ea typeface="Times New Roman" panose="02020603050405020304" pitchFamily="18" charset="0"/>
                <a:cs typeface="Times New Roman" panose="02020603050405020304" pitchFamily="18" charset="0"/>
              </a:rPr>
              <a:t>Vale pena saber!!!!!!  </a:t>
            </a: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468913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6D62C26E-396E-4E10-A720-A472D00FFADC}"/>
              </a:ext>
            </a:extLst>
          </p:cNvPr>
          <p:cNvSpPr/>
          <p:nvPr/>
        </p:nvSpPr>
        <p:spPr>
          <a:xfrm>
            <a:off x="1497106" y="-98611"/>
            <a:ext cx="9511553" cy="2963312"/>
          </a:xfrm>
          <a:prstGeom prst="rect">
            <a:avLst/>
          </a:prstGeom>
        </p:spPr>
        <p:txBody>
          <a:bodyPr wrap="square">
            <a:spAutoFit/>
          </a:bodyPr>
          <a:lstStyle/>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 </a:t>
            </a:r>
            <a:endParaRPr lang="pt-BR"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30.  No texto 1, o que a expressão fisionômica do menino demonstra? </a:t>
            </a:r>
          </a:p>
          <a:p>
            <a:pPr algn="just">
              <a:lnSpc>
                <a:spcPct val="115000"/>
              </a:lnSpc>
            </a:pP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31. A frase “</a:t>
            </a:r>
            <a:r>
              <a:rPr lang="pt-BR" sz="2000" dirty="0" err="1">
                <a:latin typeface="Arial Narrow" panose="020B0606020202030204" pitchFamily="34" charset="0"/>
                <a:ea typeface="Calibri" panose="020F0502020204030204" pitchFamily="34" charset="0"/>
                <a:cs typeface="Times New Roman" panose="02020603050405020304" pitchFamily="18" charset="0"/>
              </a:rPr>
              <a:t>naum</a:t>
            </a:r>
            <a:r>
              <a:rPr lang="pt-BR" sz="2000" dirty="0">
                <a:latin typeface="Arial Narrow" panose="020B0606020202030204" pitchFamily="34" charset="0"/>
                <a:ea typeface="Calibri" panose="020F0502020204030204" pitchFamily="34" charset="0"/>
                <a:cs typeface="Times New Roman" panose="02020603050405020304" pitchFamily="18" charset="0"/>
              </a:rPr>
              <a:t> eh verdade &gt;: -(”   é um exemplo de linguagem</a:t>
            </a:r>
          </a:p>
          <a:p>
            <a:pPr algn="just">
              <a:lnSpc>
                <a:spcPct val="115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A) formal e com variação histórica. </a:t>
            </a:r>
          </a:p>
          <a:p>
            <a:pPr algn="just">
              <a:lnSpc>
                <a:spcPct val="115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B) informal e com variação geográfica. </a:t>
            </a:r>
          </a:p>
          <a:p>
            <a:pPr algn="just">
              <a:lnSpc>
                <a:spcPct val="115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C) informal e simplificada chamada gíria.  </a:t>
            </a:r>
          </a:p>
          <a:p>
            <a:pPr algn="just">
              <a:lnSpc>
                <a:spcPct val="115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D) </a:t>
            </a:r>
            <a:r>
              <a:rPr lang="pt-BR" sz="2000" dirty="0">
                <a:latin typeface="Arial Narrow" panose="020B0606020202030204" pitchFamily="34" charset="0"/>
                <a:ea typeface="Calibri" panose="020F0502020204030204" pitchFamily="34" charset="0"/>
                <a:cs typeface="Arial" panose="020B0604020202020204" pitchFamily="34" charset="0"/>
              </a:rPr>
              <a:t>simplificada e informal chamada </a:t>
            </a:r>
            <a:r>
              <a:rPr lang="pt-BR" sz="2000" dirty="0" err="1">
                <a:latin typeface="Arial Narrow" panose="020B0606020202030204" pitchFamily="34" charset="0"/>
                <a:ea typeface="Calibri" panose="020F0502020204030204" pitchFamily="34" charset="0"/>
                <a:cs typeface="Arial" panose="020B0604020202020204" pitchFamily="34" charset="0"/>
              </a:rPr>
              <a:t>internetês</a:t>
            </a:r>
            <a:r>
              <a:rPr lang="pt-BR" sz="2000" b="1" dirty="0">
                <a:latin typeface="Arial Narrow" panose="020B0606020202030204" pitchFamily="34" charset="0"/>
                <a:ea typeface="Calibri" panose="020F0502020204030204" pitchFamily="34" charset="0"/>
                <a:cs typeface="Arial" panose="020B0604020202020204" pitchFamily="34" charset="0"/>
              </a:rPr>
              <a:t>.</a:t>
            </a:r>
            <a:r>
              <a:rPr lang="pt-BR" sz="2000" dirty="0">
                <a:latin typeface="Arial Narrow" panose="020B0606020202030204" pitchFamily="34" charset="0"/>
                <a:ea typeface="Calibri" panose="020F0502020204030204" pitchFamily="34" charset="0"/>
                <a:cs typeface="Arial" panose="020B0604020202020204" pitchFamily="34" charset="0"/>
              </a:rPr>
              <a:t> </a:t>
            </a:r>
            <a:endParaRPr lang="pt-BR" sz="20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8" name="Retângulo 7">
            <a:extLst>
              <a:ext uri="{FF2B5EF4-FFF2-40B4-BE49-F238E27FC236}">
                <a16:creationId xmlns:a16="http://schemas.microsoft.com/office/drawing/2014/main" id="{CFB3FA51-14F3-4720-BC80-AA0B434CDBCC}"/>
              </a:ext>
            </a:extLst>
          </p:cNvPr>
          <p:cNvSpPr/>
          <p:nvPr/>
        </p:nvSpPr>
        <p:spPr>
          <a:xfrm>
            <a:off x="2208770" y="3121292"/>
            <a:ext cx="2951449" cy="489301"/>
          </a:xfrm>
          <a:prstGeom prst="rect">
            <a:avLst/>
          </a:prstGeom>
        </p:spPr>
        <p:txBody>
          <a:bodyPr wrap="none">
            <a:spAutoFit/>
          </a:bodyPr>
          <a:lstStyle/>
          <a:p>
            <a:pPr lvl="0" algn="just">
              <a:lnSpc>
                <a:spcPct val="115000"/>
              </a:lnSpc>
            </a:pPr>
            <a:r>
              <a:rPr lang="pt-BR" sz="2400" b="1" dirty="0">
                <a:solidFill>
                  <a:srgbClr val="2E74B5"/>
                </a:solidFill>
                <a:latin typeface="Arial Narrow" panose="020B0606020202030204" pitchFamily="34" charset="0"/>
                <a:ea typeface="Calibri" panose="020F0502020204030204" pitchFamily="34" charset="0"/>
                <a:cs typeface="Times New Roman" panose="02020603050405020304" pitchFamily="18" charset="0"/>
              </a:rPr>
              <a:t>Vale a pena saber!!!!!   </a:t>
            </a:r>
            <a:endParaRPr lang="pt-BR" sz="2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0" name="Retângulo 9">
            <a:extLst>
              <a:ext uri="{FF2B5EF4-FFF2-40B4-BE49-F238E27FC236}">
                <a16:creationId xmlns:a16="http://schemas.microsoft.com/office/drawing/2014/main" id="{1C4AAA63-BDFC-4556-B1C1-E32869848DF0}"/>
              </a:ext>
            </a:extLst>
          </p:cNvPr>
          <p:cNvSpPr/>
          <p:nvPr/>
        </p:nvSpPr>
        <p:spPr>
          <a:xfrm>
            <a:off x="1497105" y="3538486"/>
            <a:ext cx="10372165" cy="2688493"/>
          </a:xfrm>
          <a:prstGeom prst="rect">
            <a:avLst/>
          </a:prstGeom>
        </p:spPr>
        <p:txBody>
          <a:bodyPr wrap="square">
            <a:spAutoFit/>
          </a:bodyPr>
          <a:lstStyle/>
          <a:p>
            <a:pPr lvl="0" algn="ctr">
              <a:lnSpc>
                <a:spcPct val="107000"/>
              </a:lnSpc>
              <a:spcAft>
                <a:spcPts val="800"/>
              </a:spcAft>
            </a:pPr>
            <a:r>
              <a:rPr lang="pt-BR" sz="2000" b="1" kern="1800" dirty="0">
                <a:solidFill>
                  <a:srgbClr val="222222"/>
                </a:solidFill>
                <a:latin typeface="Arial Narrow" panose="020B0606020202030204" pitchFamily="34" charset="0"/>
                <a:ea typeface="Times New Roman" panose="02020603050405020304" pitchFamily="18" charset="0"/>
                <a:cs typeface="Times New Roman" panose="02020603050405020304" pitchFamily="18" charset="0"/>
              </a:rPr>
              <a:t>Denotação e Conotação </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spcAft>
                <a:spcPts val="800"/>
              </a:spcAft>
            </a:pPr>
            <a:r>
              <a:rPr lang="pt-BR" sz="2000" b="1" dirty="0">
                <a:solidFill>
                  <a:srgbClr val="404040"/>
                </a:solidFill>
                <a:latin typeface="Arial Narrow" panose="020B0606020202030204" pitchFamily="34" charset="0"/>
                <a:ea typeface="Times New Roman" panose="02020603050405020304" pitchFamily="18" charset="0"/>
                <a:cs typeface="Times New Roman" panose="02020603050405020304" pitchFamily="18" charset="0"/>
              </a:rPr>
              <a:t>Denotação e conotação</a:t>
            </a:r>
            <a:r>
              <a:rPr lang="pt-BR" sz="2000" dirty="0">
                <a:solidFill>
                  <a:srgbClr val="404040"/>
                </a:solidFill>
                <a:latin typeface="Arial Narrow" panose="020B0606020202030204" pitchFamily="34" charset="0"/>
                <a:ea typeface="Times New Roman" panose="02020603050405020304" pitchFamily="18" charset="0"/>
                <a:cs typeface="Times New Roman" panose="02020603050405020304" pitchFamily="18" charset="0"/>
              </a:rPr>
              <a:t> referem-se, de forma geral, aos significados atribuídos às palavras e orações empregadas na língua portuguesa, sendo recursos essenciais para a adequada interpretação </a:t>
            </a:r>
            <a:r>
              <a:rPr lang="pt-BR" sz="2000" dirty="0">
                <a:latin typeface="Arial Narrow" panose="020B0606020202030204" pitchFamily="34" charset="0"/>
                <a:ea typeface="Times New Roman" panose="02020603050405020304" pitchFamily="18" charset="0"/>
                <a:cs typeface="Times New Roman" panose="02020603050405020304" pitchFamily="18" charset="0"/>
              </a:rPr>
              <a:t>de  textos.</a:t>
            </a:r>
            <a:r>
              <a:rPr lang="pt-BR" sz="2000" u="sng" dirty="0">
                <a:latin typeface="Arial Narrow" panose="020B0606020202030204" pitchFamily="34" charset="0"/>
                <a:ea typeface="Times New Roman" panose="02020603050405020304" pitchFamily="18" charset="0"/>
                <a:cs typeface="Times New Roman" panose="02020603050405020304" pitchFamily="18" charset="0"/>
              </a:rPr>
              <a:t> </a:t>
            </a:r>
            <a:endParaRPr lang="pt-BR" sz="2000" u="sng"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spcAft>
                <a:spcPts val="800"/>
              </a:spcAft>
            </a:pPr>
            <a:r>
              <a:rPr lang="pt-BR" sz="2000" b="1" dirty="0">
                <a:solidFill>
                  <a:srgbClr val="404040"/>
                </a:solidFill>
                <a:latin typeface="Arial Narrow" panose="020B0606020202030204" pitchFamily="34" charset="0"/>
                <a:ea typeface="Times New Roman" panose="02020603050405020304" pitchFamily="18" charset="0"/>
                <a:cs typeface="Times New Roman" panose="02020603050405020304" pitchFamily="18" charset="0"/>
              </a:rPr>
              <a:t>O que é denotação?</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spcAft>
                <a:spcPts val="800"/>
              </a:spcAft>
            </a:pPr>
            <a:r>
              <a:rPr lang="pt-BR" sz="2000" dirty="0">
                <a:solidFill>
                  <a:srgbClr val="404040"/>
                </a:solidFill>
                <a:latin typeface="Arial Narrow" panose="020B0606020202030204" pitchFamily="34" charset="0"/>
                <a:ea typeface="Times New Roman" panose="02020603050405020304" pitchFamily="18" charset="0"/>
                <a:cs typeface="Times New Roman" panose="02020603050405020304" pitchFamily="18" charset="0"/>
              </a:rPr>
              <a:t>Denotação refere-se ao sentido denotativo que, por sua vez, significa um sentido próprio, literal e real da palavra, independentemente do contexto em que ela aparece na oração/período. Resumidamente, podemos dizer que denotação é o sentido exato da palavra, cabendo, apenas, uma interpretação.</a:t>
            </a:r>
            <a:endParaRPr lang="pt-BR" sz="20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11" name="Imagem 10">
            <a:extLst>
              <a:ext uri="{FF2B5EF4-FFF2-40B4-BE49-F238E27FC236}">
                <a16:creationId xmlns:a16="http://schemas.microsoft.com/office/drawing/2014/main" id="{20ABF25C-635D-42E4-9872-BF11C00313DE}"/>
              </a:ext>
            </a:extLst>
          </p:cNvPr>
          <p:cNvPicPr>
            <a:picLocks noChangeAspect="1"/>
          </p:cNvPicPr>
          <p:nvPr/>
        </p:nvPicPr>
        <p:blipFill>
          <a:blip r:embed="rId4"/>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5680288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Retângulo 3">
            <a:extLst>
              <a:ext uri="{FF2B5EF4-FFF2-40B4-BE49-F238E27FC236}">
                <a16:creationId xmlns:a16="http://schemas.microsoft.com/office/drawing/2014/main" id="{0DA7DD32-43E3-4DED-8A39-91F5EFE194DE}"/>
              </a:ext>
            </a:extLst>
          </p:cNvPr>
          <p:cNvSpPr/>
          <p:nvPr/>
        </p:nvSpPr>
        <p:spPr>
          <a:xfrm>
            <a:off x="1497106" y="475128"/>
            <a:ext cx="10461811" cy="3039358"/>
          </a:xfrm>
          <a:prstGeom prst="rect">
            <a:avLst/>
          </a:prstGeom>
        </p:spPr>
        <p:txBody>
          <a:bodyPr wrap="square">
            <a:spAutoFit/>
          </a:bodyPr>
          <a:lstStyle/>
          <a:p>
            <a:pPr algn="just">
              <a:lnSpc>
                <a:spcPct val="107000"/>
              </a:lnSpc>
            </a:pPr>
            <a:r>
              <a:rPr lang="pt-BR" sz="2000" b="1" dirty="0">
                <a:solidFill>
                  <a:srgbClr val="404040"/>
                </a:solidFill>
                <a:latin typeface="Arial Narrow" panose="020B0606020202030204" pitchFamily="34" charset="0"/>
                <a:ea typeface="Times New Roman" panose="02020603050405020304" pitchFamily="18" charset="0"/>
                <a:cs typeface="Times New Roman" panose="02020603050405020304" pitchFamily="18" charset="0"/>
              </a:rPr>
              <a:t>Exemplos:</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SzPts val="1000"/>
              <a:buFont typeface="Symbol" panose="05050102010706020507" pitchFamily="18" charset="2"/>
              <a:buChar char=""/>
              <a:tabLst>
                <a:tab pos="457200" algn="l"/>
              </a:tabLst>
            </a:pPr>
            <a:r>
              <a:rPr lang="pt-BR" sz="2000" dirty="0">
                <a:solidFill>
                  <a:srgbClr val="404040"/>
                </a:solidFill>
                <a:latin typeface="Arial Narrow" panose="020B0606020202030204" pitchFamily="34" charset="0"/>
                <a:ea typeface="Times New Roman" panose="02020603050405020304" pitchFamily="18" charset="0"/>
                <a:cs typeface="Times New Roman" panose="02020603050405020304" pitchFamily="18" charset="0"/>
              </a:rPr>
              <a:t>O gato é um mamífero.</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SzPts val="1000"/>
              <a:buFont typeface="Symbol" panose="05050102010706020507" pitchFamily="18" charset="2"/>
              <a:buChar char=""/>
              <a:tabLst>
                <a:tab pos="457200" algn="l"/>
              </a:tabLst>
            </a:pPr>
            <a:r>
              <a:rPr lang="pt-BR" sz="2000" dirty="0">
                <a:solidFill>
                  <a:srgbClr val="404040"/>
                </a:solidFill>
                <a:latin typeface="Arial Narrow" panose="020B0606020202030204" pitchFamily="34" charset="0"/>
                <a:ea typeface="Times New Roman" panose="02020603050405020304" pitchFamily="18" charset="0"/>
                <a:cs typeface="Times New Roman" panose="02020603050405020304" pitchFamily="18" charset="0"/>
              </a:rPr>
              <a:t>Já li esta notícia do jornal.</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SzPts val="1000"/>
              <a:buFont typeface="Symbol" panose="05050102010706020507" pitchFamily="18" charset="2"/>
              <a:buChar char=""/>
              <a:tabLst>
                <a:tab pos="457200" algn="l"/>
              </a:tabLst>
            </a:pPr>
            <a:r>
              <a:rPr lang="pt-BR" sz="2000" dirty="0">
                <a:solidFill>
                  <a:srgbClr val="404040"/>
                </a:solidFill>
                <a:latin typeface="Arial Narrow" panose="020B0606020202030204" pitchFamily="34" charset="0"/>
                <a:ea typeface="Times New Roman" panose="02020603050405020304" pitchFamily="18" charset="0"/>
                <a:cs typeface="Times New Roman" panose="02020603050405020304" pitchFamily="18" charset="0"/>
              </a:rPr>
              <a:t>O empregado limpou o jardim.</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SzPts val="1000"/>
              <a:buFont typeface="Symbol" panose="05050102010706020507" pitchFamily="18" charset="2"/>
              <a:buChar char=""/>
              <a:tabLst>
                <a:tab pos="457200" algn="l"/>
              </a:tabLst>
            </a:pPr>
            <a:r>
              <a:rPr lang="pt-BR" sz="2000" dirty="0">
                <a:solidFill>
                  <a:srgbClr val="404040"/>
                </a:solidFill>
                <a:latin typeface="Arial Narrow" panose="020B0606020202030204" pitchFamily="34" charset="0"/>
                <a:ea typeface="Times New Roman" panose="02020603050405020304" pitchFamily="18" charset="0"/>
                <a:cs typeface="Times New Roman" panose="02020603050405020304" pitchFamily="18" charset="0"/>
              </a:rPr>
              <a:t>A mulher estava cansada.</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000" dirty="0">
                <a:solidFill>
                  <a:srgbClr val="404040"/>
                </a:solidFill>
                <a:latin typeface="Arial Narrow" panose="020B0606020202030204" pitchFamily="34" charset="0"/>
                <a:ea typeface="Times New Roman" panose="02020603050405020304" pitchFamily="18" charset="0"/>
                <a:cs typeface="Times New Roman" panose="02020603050405020304" pitchFamily="18" charset="0"/>
              </a:rPr>
              <a:t>Como é possível observar, o uso da denotação tem por objetivo transmitir uma mensagem ao receptor de forma objetiva e clara, evitando equívocos na interpretação e desempenhando uma função estritamente prática e utilitária. Por essas razões, esse tipo de linguagem é muito utilizado em textos informativos, tais como: regulamentos, jornais, manuais de instrução, artigos científicos, bulas de medicamentos etc.</a:t>
            </a:r>
            <a:endParaRPr lang="pt-BR"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1A033B45-CE1E-4713-A43C-08FE88414D7A}"/>
              </a:ext>
            </a:extLst>
          </p:cNvPr>
          <p:cNvSpPr/>
          <p:nvPr/>
        </p:nvSpPr>
        <p:spPr>
          <a:xfrm>
            <a:off x="1497106" y="3706255"/>
            <a:ext cx="10298766" cy="1495346"/>
          </a:xfrm>
          <a:prstGeom prst="rect">
            <a:avLst/>
          </a:prstGeom>
        </p:spPr>
        <p:txBody>
          <a:bodyPr wrap="square">
            <a:spAutoFit/>
          </a:bodyPr>
          <a:lstStyle/>
          <a:p>
            <a:pPr lvl="0" algn="just">
              <a:lnSpc>
                <a:spcPct val="107000"/>
              </a:lnSpc>
              <a:spcAft>
                <a:spcPts val="800"/>
              </a:spcAft>
            </a:pPr>
            <a:r>
              <a:rPr lang="pt-BR" sz="2000" b="1" dirty="0">
                <a:solidFill>
                  <a:srgbClr val="404040"/>
                </a:solidFill>
                <a:latin typeface="Arial Narrow" panose="020B0606020202030204" pitchFamily="34" charset="0"/>
                <a:ea typeface="Times New Roman" panose="02020603050405020304" pitchFamily="18" charset="0"/>
                <a:cs typeface="Times New Roman" panose="02020603050405020304" pitchFamily="18" charset="0"/>
              </a:rPr>
              <a:t>O que é conotação?</a:t>
            </a: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lvl="0" algn="just">
              <a:lnSpc>
                <a:spcPct val="107000"/>
              </a:lnSpc>
            </a:pPr>
            <a:r>
              <a:rPr lang="pt-BR" sz="2000" dirty="0">
                <a:solidFill>
                  <a:srgbClr val="404040"/>
                </a:solidFill>
                <a:latin typeface="Arial Narrow" panose="020B0606020202030204" pitchFamily="34" charset="0"/>
                <a:ea typeface="Times New Roman" panose="02020603050405020304" pitchFamily="18" charset="0"/>
                <a:cs typeface="Times New Roman" panose="02020603050405020304" pitchFamily="18" charset="0"/>
              </a:rPr>
              <a:t>O termo conotação está associado ao sentido conotativo que, por sua vez, refere-se às palavras utilizadas no sentido figurado, ou seja, que pode ter diferentes significados de acordo com o contexto no qual ela é empregada. </a:t>
            </a:r>
            <a:endParaRPr lang="pt-BR"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1" name="Retângulo 10">
            <a:extLst>
              <a:ext uri="{FF2B5EF4-FFF2-40B4-BE49-F238E27FC236}">
                <a16:creationId xmlns:a16="http://schemas.microsoft.com/office/drawing/2014/main" id="{19BA6DDB-D03B-47D3-8CD6-37C961213398}"/>
              </a:ext>
            </a:extLst>
          </p:cNvPr>
          <p:cNvSpPr/>
          <p:nvPr/>
        </p:nvSpPr>
        <p:spPr>
          <a:xfrm>
            <a:off x="1497105" y="5246136"/>
            <a:ext cx="10461811" cy="725840"/>
          </a:xfrm>
          <a:prstGeom prst="rect">
            <a:avLst/>
          </a:prstGeom>
        </p:spPr>
        <p:txBody>
          <a:bodyPr wrap="square">
            <a:spAutoFit/>
          </a:bodyPr>
          <a:lstStyle/>
          <a:p>
            <a:pPr lvl="0" algn="just">
              <a:lnSpc>
                <a:spcPct val="107000"/>
              </a:lnSpc>
              <a:spcAft>
                <a:spcPts val="800"/>
              </a:spcAft>
            </a:pPr>
            <a:r>
              <a:rPr lang="pt-BR" sz="2000" dirty="0">
                <a:solidFill>
                  <a:srgbClr val="404040"/>
                </a:solidFill>
                <a:latin typeface="Arial Narrow" panose="020B0606020202030204" pitchFamily="34" charset="0"/>
                <a:ea typeface="Times New Roman" panose="02020603050405020304" pitchFamily="18" charset="0"/>
                <a:cs typeface="Times New Roman" panose="02020603050405020304" pitchFamily="18" charset="0"/>
              </a:rPr>
              <a:t>Por esse motivo, textos construídos utilizando conotações requerem maior habilidade de interpretação, já que a linguagem não é tão objetiva como nos casos da denotação.</a:t>
            </a:r>
          </a:p>
        </p:txBody>
      </p:sp>
      <p:pic>
        <p:nvPicPr>
          <p:cNvPr id="12" name="Imagem 11">
            <a:extLst>
              <a:ext uri="{FF2B5EF4-FFF2-40B4-BE49-F238E27FC236}">
                <a16:creationId xmlns:a16="http://schemas.microsoft.com/office/drawing/2014/main" id="{F8134D58-C309-4BCB-BD8B-1564D3094E9C}"/>
              </a:ext>
            </a:extLst>
          </p:cNvPr>
          <p:cNvPicPr>
            <a:picLocks noChangeAspect="1"/>
          </p:cNvPicPr>
          <p:nvPr/>
        </p:nvPicPr>
        <p:blipFill>
          <a:blip r:embed="rId4"/>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25029927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938399" y="50759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544792" y="2949388"/>
            <a:ext cx="10315514" cy="3294235"/>
          </a:xfrm>
          <a:prstGeom prst="rect">
            <a:avLst/>
          </a:prstGeom>
        </p:spPr>
        <p:txBody>
          <a:bodyPr wrap="square">
            <a:spAutoFit/>
          </a:bodyPr>
          <a:lstStyle/>
          <a:p>
            <a:pPr lvl="0" algn="just">
              <a:lnSpc>
                <a:spcPct val="107000"/>
              </a:lnSpc>
              <a:spcAft>
                <a:spcPts val="800"/>
              </a:spcAft>
            </a:pPr>
            <a:r>
              <a:rPr lang="pt-BR" sz="2000" b="1" dirty="0">
                <a:latin typeface="Arial Narrow" panose="020B0606020202030204" pitchFamily="34" charset="0"/>
              </a:rPr>
              <a:t>Como diferenciar denotação e conotação</a:t>
            </a:r>
            <a:endParaRPr lang="pt-BR" sz="2000" dirty="0">
              <a:latin typeface="Arial Narrow" panose="020B0606020202030204" pitchFamily="34" charset="0"/>
            </a:endParaRPr>
          </a:p>
          <a:p>
            <a:pPr lvl="0"/>
            <a:r>
              <a:rPr lang="pt-BR" sz="2000" dirty="0">
                <a:latin typeface="Arial Narrow" panose="020B0606020202030204" pitchFamily="34" charset="0"/>
              </a:rPr>
              <a:t>A dica de ouro para aprender diferenciar denotação de conotação é analisar a estrutura e contexto no qual determinada palavra ou frase aparece.</a:t>
            </a:r>
          </a:p>
          <a:p>
            <a:pPr lvl="0"/>
            <a:r>
              <a:rPr lang="pt-BR" sz="2000" dirty="0">
                <a:latin typeface="Arial Narrow" panose="020B0606020202030204" pitchFamily="34" charset="0"/>
              </a:rPr>
              <a:t>Desse modo, é possível atribuir com segurança quando é utilizado o sentido denotativo ou quando é empregado o sentido conotativo. Vejamos exemplos de frases.</a:t>
            </a:r>
          </a:p>
          <a:p>
            <a:pPr lvl="0"/>
            <a:r>
              <a:rPr lang="pt-BR" sz="2000" dirty="0">
                <a:latin typeface="Arial Narrow" panose="020B0606020202030204" pitchFamily="34" charset="0"/>
              </a:rPr>
              <a:t>Iremos usar a palavra “fera” em contextos diferentes:</a:t>
            </a:r>
          </a:p>
          <a:p>
            <a:pPr lvl="0"/>
            <a:endParaRPr lang="pt-BR" sz="2000" dirty="0">
              <a:latin typeface="Arial Narrow" panose="020B0606020202030204" pitchFamily="34" charset="0"/>
            </a:endParaRPr>
          </a:p>
          <a:p>
            <a:pPr lvl="0"/>
            <a:r>
              <a:rPr lang="pt-BR" sz="2000" dirty="0">
                <a:latin typeface="Arial Narrow" panose="020B0606020202030204" pitchFamily="34" charset="0"/>
              </a:rPr>
              <a:t>1 – Os domadores do circo conseguiram enjaular a </a:t>
            </a:r>
            <a:r>
              <a:rPr lang="pt-BR" sz="2000" b="1" dirty="0">
                <a:latin typeface="Arial Narrow" panose="020B0606020202030204" pitchFamily="34" charset="0"/>
              </a:rPr>
              <a:t>fera</a:t>
            </a:r>
            <a:r>
              <a:rPr lang="pt-BR" sz="2000" dirty="0">
                <a:latin typeface="Arial Narrow" panose="020B0606020202030204" pitchFamily="34" charset="0"/>
              </a:rPr>
              <a:t> depois de muito sacrifício. (nesse caso, a palavra “fera” é empregada no seu sentido real, literal e objetivo).</a:t>
            </a:r>
          </a:p>
          <a:p>
            <a:pPr lvl="0"/>
            <a:endParaRPr lang="pt-BR" sz="2000" dirty="0">
              <a:latin typeface="Arial Narrow" panose="020B0606020202030204" pitchFamily="34"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463281F2-4D3B-49CB-AB18-B4721EFB8EED}"/>
              </a:ext>
            </a:extLst>
          </p:cNvPr>
          <p:cNvSpPr/>
          <p:nvPr/>
        </p:nvSpPr>
        <p:spPr>
          <a:xfrm>
            <a:off x="1577788" y="295674"/>
            <a:ext cx="10390094" cy="2862322"/>
          </a:xfrm>
          <a:prstGeom prst="rect">
            <a:avLst/>
          </a:prstGeom>
        </p:spPr>
        <p:txBody>
          <a:bodyPr wrap="square">
            <a:spAutoFit/>
          </a:bodyPr>
          <a:lstStyle/>
          <a:p>
            <a:pPr lvl="0"/>
            <a:r>
              <a:rPr lang="pt-BR" sz="2000" b="1" dirty="0">
                <a:latin typeface="Arial Narrow" panose="020B0606020202030204" pitchFamily="34" charset="0"/>
              </a:rPr>
              <a:t>Exemplos:</a:t>
            </a:r>
            <a:endParaRPr lang="pt-BR" sz="2000" dirty="0">
              <a:latin typeface="Arial Narrow" panose="020B0606020202030204" pitchFamily="34" charset="0"/>
            </a:endParaRPr>
          </a:p>
          <a:p>
            <a:pPr marL="285750" lvl="0" indent="-285750">
              <a:buFont typeface="Arial" panose="020B0604020202020204" pitchFamily="34" charset="0"/>
              <a:buChar char="•"/>
            </a:pPr>
            <a:r>
              <a:rPr lang="pt-BR" sz="2000" dirty="0">
                <a:latin typeface="Arial Narrow" panose="020B0606020202030204" pitchFamily="34" charset="0"/>
              </a:rPr>
              <a:t>Hélio tem um coração de pedra.</a:t>
            </a:r>
          </a:p>
          <a:p>
            <a:pPr marL="285750" lvl="0" indent="-285750">
              <a:buFont typeface="Arial" panose="020B0604020202020204" pitchFamily="34" charset="0"/>
              <a:buChar char="•"/>
            </a:pPr>
            <a:r>
              <a:rPr lang="pt-BR" sz="2000" dirty="0">
                <a:latin typeface="Arial Narrow" panose="020B0606020202030204" pitchFamily="34" charset="0"/>
              </a:rPr>
              <a:t>Mariana é um sol na vida de todos.</a:t>
            </a:r>
          </a:p>
          <a:p>
            <a:pPr marL="285750" lvl="0" indent="-285750">
              <a:buFont typeface="Arial" panose="020B0604020202020204" pitchFamily="34" charset="0"/>
              <a:buChar char="•"/>
            </a:pPr>
            <a:r>
              <a:rPr lang="pt-BR" sz="2000" dirty="0">
                <a:latin typeface="Arial Narrow" panose="020B0606020202030204" pitchFamily="34" charset="0"/>
              </a:rPr>
              <a:t>Minha vida é um mar de esperanças.</a:t>
            </a:r>
          </a:p>
          <a:p>
            <a:pPr marL="285750" lvl="0" indent="-285750">
              <a:buFont typeface="Arial" panose="020B0604020202020204" pitchFamily="34" charset="0"/>
              <a:buChar char="•"/>
            </a:pPr>
            <a:endParaRPr lang="pt-BR" sz="2000" dirty="0">
              <a:latin typeface="Arial Narrow" panose="020B0606020202030204" pitchFamily="34" charset="0"/>
            </a:endParaRPr>
          </a:p>
          <a:p>
            <a:r>
              <a:rPr lang="pt-BR" sz="2000" dirty="0">
                <a:latin typeface="Arial Narrow" panose="020B0606020202030204" pitchFamily="34" charset="0"/>
              </a:rPr>
              <a:t>Conforme é possível perceber, a conotação assume um sentido simbólico e figurado, o qual o grande objetivo é provocar sentimentos em quem está recebendo a mensagem. Esse recurso é muito perceptível na literatura, na linguagem poética, em letras musicais, nos anúncios publicitários e em conversas informais no dia a dia.</a:t>
            </a:r>
          </a:p>
          <a:p>
            <a:pPr lvl="0"/>
            <a:endParaRPr lang="pt-BR" sz="2000" dirty="0">
              <a:latin typeface="Arial Narrow" panose="020B0606020202030204" pitchFamily="34" charset="0"/>
            </a:endParaRPr>
          </a:p>
        </p:txBody>
      </p:sp>
      <p:pic>
        <p:nvPicPr>
          <p:cNvPr id="10" name="Imagem 9">
            <a:extLst>
              <a:ext uri="{FF2B5EF4-FFF2-40B4-BE49-F238E27FC236}">
                <a16:creationId xmlns:a16="http://schemas.microsoft.com/office/drawing/2014/main" id="{DB42E698-99D7-4B5B-8FB9-3311A8581D55}"/>
              </a:ext>
            </a:extLst>
          </p:cNvPr>
          <p:cNvPicPr>
            <a:picLocks noChangeAspect="1"/>
          </p:cNvPicPr>
          <p:nvPr/>
        </p:nvPicPr>
        <p:blipFill>
          <a:blip r:embed="rId4"/>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31705599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399104A-53D0-4F90-8B1D-BD0DDE3747C6}"/>
              </a:ext>
            </a:extLst>
          </p:cNvPr>
          <p:cNvSpPr/>
          <p:nvPr/>
        </p:nvSpPr>
        <p:spPr>
          <a:xfrm>
            <a:off x="1524000" y="-671167"/>
            <a:ext cx="10336306" cy="3106748"/>
          </a:xfrm>
          <a:prstGeom prst="rect">
            <a:avLst/>
          </a:prstGeom>
        </p:spPr>
        <p:txBody>
          <a:bodyPr wrap="square">
            <a:spAutoFit/>
          </a:bodyPr>
          <a:lstStyle/>
          <a:p>
            <a:pPr algn="just">
              <a:lnSpc>
                <a:spcPct val="107000"/>
              </a:lnSpc>
              <a:spcAft>
                <a:spcPts val="800"/>
              </a:spcAft>
            </a:pPr>
            <a:r>
              <a:rPr lang="pt-BR" sz="1800" dirty="0">
                <a:solidFill>
                  <a:srgbClr val="404040"/>
                </a:solidFill>
                <a:latin typeface="Arial Narrow" panose="020B0606020202030204" pitchFamily="34" charset="0"/>
                <a:ea typeface="Times New Roman" panose="02020603050405020304" pitchFamily="18" charset="0"/>
                <a:cs typeface="Times New Roman" panose="02020603050405020304" pitchFamily="18" charset="0"/>
              </a:rPr>
              <a:t> </a:t>
            </a:r>
          </a:p>
          <a:p>
            <a:pPr algn="just">
              <a:lnSpc>
                <a:spcPct val="107000"/>
              </a:lnSpc>
              <a:spcAft>
                <a:spcPts val="800"/>
              </a:spcAft>
            </a:pPr>
            <a:endParaRPr lang="pt-BR" sz="2000" dirty="0">
              <a:solidFill>
                <a:srgbClr val="404040"/>
              </a:solidFill>
              <a:latin typeface="Arial Narrow" panose="020B0606020202030204" pitchFamily="34" charset="0"/>
              <a:ea typeface="Times New Roman" panose="02020603050405020304" pitchFamily="18" charset="0"/>
              <a:cs typeface="Times New Roman" panose="02020603050405020304" pitchFamily="18" charset="0"/>
            </a:endParaRPr>
          </a:p>
          <a:p>
            <a:endParaRPr lang="pt-BR" sz="2000" dirty="0">
              <a:latin typeface="Arial Narrow" panose="020B0606020202030204" pitchFamily="34" charset="0"/>
            </a:endParaRPr>
          </a:p>
          <a:p>
            <a:r>
              <a:rPr lang="pt-BR" sz="2000" dirty="0">
                <a:latin typeface="Arial Narrow" panose="020B0606020202030204" pitchFamily="34" charset="0"/>
              </a:rPr>
              <a:t>2 – Maurício ficou uma </a:t>
            </a:r>
            <a:r>
              <a:rPr lang="pt-BR" sz="2000" b="1" dirty="0">
                <a:latin typeface="Arial Narrow" panose="020B0606020202030204" pitchFamily="34" charset="0"/>
              </a:rPr>
              <a:t>fera</a:t>
            </a:r>
            <a:r>
              <a:rPr lang="pt-BR" sz="2000" dirty="0">
                <a:latin typeface="Arial Narrow" panose="020B0606020202030204" pitchFamily="34" charset="0"/>
              </a:rPr>
              <a:t> quando soube do resultado da prova. (nessa ocasião, a mesma palavra “fera” assume um sentido figurado que dá a entender que Maurício ficou muito irritado).</a:t>
            </a:r>
          </a:p>
          <a:p>
            <a:endParaRPr lang="pt-BR" sz="2000" dirty="0">
              <a:latin typeface="Arial Narrow" panose="020B0606020202030204" pitchFamily="34" charset="0"/>
            </a:endParaRPr>
          </a:p>
          <a:p>
            <a:r>
              <a:rPr lang="pt-BR" sz="2000" dirty="0">
                <a:latin typeface="Arial Narrow" panose="020B0606020202030204" pitchFamily="34" charset="0"/>
              </a:rPr>
              <a:t>3 – Aquele aluno é </a:t>
            </a:r>
            <a:r>
              <a:rPr lang="pt-BR" sz="2000" b="1" dirty="0">
                <a:latin typeface="Arial Narrow" panose="020B0606020202030204" pitchFamily="34" charset="0"/>
              </a:rPr>
              <a:t>fera</a:t>
            </a:r>
            <a:r>
              <a:rPr lang="pt-BR" sz="2000" dirty="0">
                <a:latin typeface="Arial Narrow" panose="020B0606020202030204" pitchFamily="34" charset="0"/>
              </a:rPr>
              <a:t> em geografia. (nesse caso, a palavra “fera” também assume um sentido figurado, dando a entender que o aluno é muito bom em geografia).</a:t>
            </a:r>
          </a:p>
          <a:p>
            <a:pPr algn="r"/>
            <a:r>
              <a:rPr lang="pt-BR" sz="900" dirty="0">
                <a:solidFill>
                  <a:schemeClr val="tx1"/>
                </a:solidFill>
                <a:latin typeface="Arial Narrow" panose="020B0606020202030204" pitchFamily="34" charset="0"/>
              </a:rPr>
              <a:t>Disponível em: </a:t>
            </a:r>
            <a:r>
              <a:rPr lang="pt-BR" sz="900" u="sng" dirty="0">
                <a:solidFill>
                  <a:schemeClr val="tx1"/>
                </a:solidFill>
                <a:latin typeface="Arial Narrow" panose="020B0606020202030204" pitchFamily="34" charset="0"/>
                <a:hlinkClick r:id="rId4">
                  <a:extLst>
                    <a:ext uri="{A12FA001-AC4F-418D-AE19-62706E023703}">
                      <ahyp:hlinkClr xmlns:ahyp="http://schemas.microsoft.com/office/drawing/2018/hyperlinkcolor" val="tx"/>
                    </a:ext>
                  </a:extLst>
                </a:hlinkClick>
              </a:rPr>
              <a:t>https://www.figuradelinguagem.com/gramatica/</a:t>
            </a:r>
            <a:r>
              <a:rPr lang="pt-BR" sz="900" u="sng" dirty="0" err="1">
                <a:solidFill>
                  <a:schemeClr val="tx1"/>
                </a:solidFill>
                <a:latin typeface="Arial Narrow" panose="020B0606020202030204" pitchFamily="34" charset="0"/>
                <a:hlinkClick r:id="rId4">
                  <a:extLst>
                    <a:ext uri="{A12FA001-AC4F-418D-AE19-62706E023703}">
                      <ahyp:hlinkClr xmlns:ahyp="http://schemas.microsoft.com/office/drawing/2018/hyperlinkcolor" val="tx"/>
                    </a:ext>
                  </a:extLst>
                </a:hlinkClick>
              </a:rPr>
              <a:t>denotacao</a:t>
            </a:r>
            <a:r>
              <a:rPr lang="pt-BR" sz="900" u="sng" dirty="0">
                <a:solidFill>
                  <a:schemeClr val="tx1"/>
                </a:solidFill>
                <a:latin typeface="Arial Narrow" panose="020B0606020202030204" pitchFamily="34" charset="0"/>
                <a:hlinkClick r:id="rId4">
                  <a:extLst>
                    <a:ext uri="{A12FA001-AC4F-418D-AE19-62706E023703}">
                      <ahyp:hlinkClr xmlns:ahyp="http://schemas.microsoft.com/office/drawing/2018/hyperlinkcolor" val="tx"/>
                    </a:ext>
                  </a:extLst>
                </a:hlinkClick>
              </a:rPr>
              <a:t>-e-</a:t>
            </a:r>
            <a:r>
              <a:rPr lang="pt-BR" sz="900" u="sng" dirty="0" err="1">
                <a:solidFill>
                  <a:schemeClr val="tx1"/>
                </a:solidFill>
                <a:latin typeface="Arial Narrow" panose="020B0606020202030204" pitchFamily="34" charset="0"/>
                <a:hlinkClick r:id="rId4">
                  <a:extLst>
                    <a:ext uri="{A12FA001-AC4F-418D-AE19-62706E023703}">
                      <ahyp:hlinkClr xmlns:ahyp="http://schemas.microsoft.com/office/drawing/2018/hyperlinkcolor" val="tx"/>
                    </a:ext>
                  </a:extLst>
                </a:hlinkClick>
              </a:rPr>
              <a:t>conotacao</a:t>
            </a:r>
            <a:r>
              <a:rPr lang="pt-BR" sz="900" u="sng" dirty="0">
                <a:solidFill>
                  <a:schemeClr val="tx1"/>
                </a:solidFill>
                <a:latin typeface="Arial Narrow" panose="020B0606020202030204" pitchFamily="34" charset="0"/>
                <a:hlinkClick r:id="rId4">
                  <a:extLst>
                    <a:ext uri="{A12FA001-AC4F-418D-AE19-62706E023703}">
                      <ahyp:hlinkClr xmlns:ahyp="http://schemas.microsoft.com/office/drawing/2018/hyperlinkcolor" val="tx"/>
                    </a:ext>
                  </a:extLst>
                </a:hlinkClick>
              </a:rPr>
              <a:t>/</a:t>
            </a:r>
            <a:r>
              <a:rPr lang="pt-BR" sz="900" dirty="0">
                <a:solidFill>
                  <a:schemeClr val="tx1"/>
                </a:solidFill>
                <a:latin typeface="Arial Narrow" panose="020B0606020202030204" pitchFamily="34" charset="0"/>
              </a:rPr>
              <a:t>. Acesso em: 16 maio 2023 (adaptado).</a:t>
            </a:r>
          </a:p>
          <a:p>
            <a:pPr algn="just">
              <a:lnSpc>
                <a:spcPct val="107000"/>
              </a:lnSpc>
              <a:spcAft>
                <a:spcPts val="800"/>
              </a:spcAft>
            </a:pPr>
            <a:endParaRPr lang="pt-BR" dirty="0"/>
          </a:p>
        </p:txBody>
      </p:sp>
      <p:sp>
        <p:nvSpPr>
          <p:cNvPr id="5" name="Retângulo 4">
            <a:extLst>
              <a:ext uri="{FF2B5EF4-FFF2-40B4-BE49-F238E27FC236}">
                <a16:creationId xmlns:a16="http://schemas.microsoft.com/office/drawing/2014/main" id="{5AF38683-F5AE-4151-9C97-3B919CD1C6EF}"/>
              </a:ext>
            </a:extLst>
          </p:cNvPr>
          <p:cNvSpPr/>
          <p:nvPr/>
        </p:nvSpPr>
        <p:spPr>
          <a:xfrm>
            <a:off x="1524000" y="2191340"/>
            <a:ext cx="6096000" cy="914033"/>
          </a:xfrm>
          <a:prstGeom prst="rect">
            <a:avLst/>
          </a:prstGeom>
        </p:spPr>
        <p:txBody>
          <a:bodyPr>
            <a:spAutoFit/>
          </a:bodyPr>
          <a:lstStyle/>
          <a:p>
            <a:pPr lvl="0" algn="just">
              <a:lnSpc>
                <a:spcPct val="115000"/>
              </a:lnSpc>
            </a:pPr>
            <a:r>
              <a:rPr lang="pt-BR" sz="2400" dirty="0">
                <a:latin typeface="Arial Narrow" panose="020B0606020202030204" pitchFamily="34" charset="0"/>
                <a:ea typeface="Times New Roman" panose="02020603050405020304" pitchFamily="18" charset="0"/>
                <a:cs typeface="Times New Roman" panose="02020603050405020304" pitchFamily="18" charset="0"/>
              </a:rPr>
              <a:t>Leia os textos.  </a:t>
            </a:r>
            <a:endParaRPr lang="pt-BR" sz="2400"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15000"/>
              </a:lnSpc>
            </a:pPr>
            <a:r>
              <a:rPr lang="pt-BR" sz="2400" b="1" dirty="0">
                <a:latin typeface="Arial Narrow" panose="020B0606020202030204" pitchFamily="34" charset="0"/>
                <a:ea typeface="Times New Roman" panose="02020603050405020304" pitchFamily="18" charset="0"/>
                <a:cs typeface="Times New Roman" panose="02020603050405020304" pitchFamily="18" charset="0"/>
              </a:rPr>
              <a:t>Texto 1</a:t>
            </a:r>
            <a:endParaRPr lang="pt-BR" sz="24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2BDBC191-4C39-4EBD-B4C6-0BD5F066EBB5}"/>
              </a:ext>
            </a:extLst>
          </p:cNvPr>
          <p:cNvPicPr>
            <a:picLocks noChangeAspect="1"/>
          </p:cNvPicPr>
          <p:nvPr/>
        </p:nvPicPr>
        <p:blipFill>
          <a:blip r:embed="rId5"/>
          <a:stretch>
            <a:fillRect/>
          </a:stretch>
        </p:blipFill>
        <p:spPr>
          <a:xfrm>
            <a:off x="2402540" y="3102723"/>
            <a:ext cx="7915835" cy="3237873"/>
          </a:xfrm>
          <a:prstGeom prst="rect">
            <a:avLst/>
          </a:prstGeom>
        </p:spPr>
      </p:pic>
      <p:sp>
        <p:nvSpPr>
          <p:cNvPr id="10" name="Retângulo 9">
            <a:extLst>
              <a:ext uri="{FF2B5EF4-FFF2-40B4-BE49-F238E27FC236}">
                <a16:creationId xmlns:a16="http://schemas.microsoft.com/office/drawing/2014/main" id="{93C73D10-E420-481D-8918-D71D91B56737}"/>
              </a:ext>
            </a:extLst>
          </p:cNvPr>
          <p:cNvSpPr/>
          <p:nvPr/>
        </p:nvSpPr>
        <p:spPr>
          <a:xfrm>
            <a:off x="3048000" y="2970349"/>
            <a:ext cx="6096000" cy="917302"/>
          </a:xfrm>
          <a:prstGeom prst="rect">
            <a:avLst/>
          </a:prstGeom>
        </p:spPr>
        <p:txBody>
          <a:bodyPr>
            <a:spAutoFit/>
          </a:bodyPr>
          <a:lstStyle/>
          <a:p>
            <a:pPr lvl="0" algn="r">
              <a:lnSpc>
                <a:spcPct val="107000"/>
              </a:lnSpc>
              <a:spcAft>
                <a:spcPts val="800"/>
              </a:spcAft>
            </a:pPr>
            <a:r>
              <a:rPr lang="pt-BR" sz="800" dirty="0">
                <a:latin typeface="Arial Narrow" panose="020B0606020202030204" pitchFamily="34" charset="0"/>
                <a:ea typeface="Calibri" panose="020F0502020204030204" pitchFamily="34" charset="0"/>
                <a:cs typeface="Times New Roman" panose="02020603050405020304" pitchFamily="18" charset="0"/>
              </a:rPr>
              <a:t>D</a:t>
            </a:r>
          </a:p>
          <a:p>
            <a:pPr lvl="0" algn="r">
              <a:lnSpc>
                <a:spcPct val="107000"/>
              </a:lnSpc>
              <a:spcAft>
                <a:spcPts val="800"/>
              </a:spcAft>
            </a:pPr>
            <a:endParaRPr lang="pt-BR" sz="800" dirty="0">
              <a:latin typeface="Arial Narrow" panose="020B0606020202030204" pitchFamily="34" charset="0"/>
              <a:ea typeface="Calibri" panose="020F0502020204030204" pitchFamily="34" charset="0"/>
              <a:cs typeface="Times New Roman" panose="02020603050405020304" pitchFamily="18" charset="0"/>
            </a:endParaRPr>
          </a:p>
          <a:p>
            <a:pPr lvl="0" algn="r">
              <a:lnSpc>
                <a:spcPct val="107000"/>
              </a:lnSpc>
              <a:spcAft>
                <a:spcPts val="800"/>
              </a:spcAft>
            </a:pPr>
            <a:endParaRPr lang="pt-BR" sz="800" dirty="0">
              <a:latin typeface="Arial Narrow" panose="020B0606020202030204" pitchFamily="34" charset="0"/>
              <a:ea typeface="Calibri" panose="020F0502020204030204" pitchFamily="34" charset="0"/>
              <a:cs typeface="Times New Roman" panose="02020603050405020304" pitchFamily="18" charset="0"/>
            </a:endParaRPr>
          </a:p>
          <a:p>
            <a:pPr lvl="0" algn="r">
              <a:lnSpc>
                <a:spcPct val="107000"/>
              </a:lnSpc>
              <a:spcAft>
                <a:spcPts val="800"/>
              </a:spcAft>
            </a:pPr>
            <a:r>
              <a:rPr lang="pt-BR" sz="800" dirty="0" err="1">
                <a:latin typeface="Arial Narrow" panose="020B0606020202030204" pitchFamily="34" charset="0"/>
                <a:ea typeface="Calibri" panose="020F0502020204030204" pitchFamily="34" charset="0"/>
                <a:cs typeface="Times New Roman" panose="02020603050405020304" pitchFamily="18" charset="0"/>
              </a:rPr>
              <a:t>isponível</a:t>
            </a:r>
            <a:r>
              <a:rPr lang="pt-BR" sz="800" dirty="0">
                <a:latin typeface="Arial Narrow" panose="020B0606020202030204" pitchFamily="34" charset="0"/>
                <a:ea typeface="Calibri" panose="020F0502020204030204" pitchFamily="34" charset="0"/>
                <a:cs typeface="Times New Roman" panose="02020603050405020304" pitchFamily="18" charset="0"/>
              </a:rPr>
              <a:t> em: </a:t>
            </a:r>
            <a:r>
              <a:rPr lang="pt-BR" sz="800" dirty="0">
                <a:latin typeface="Arial Narrow" panose="020B0606020202030204" pitchFamily="34" charset="0"/>
                <a:ea typeface="Calibri" panose="020F0502020204030204" pitchFamily="34" charset="0"/>
                <a:cs typeface="Times New Roman" panose="02020603050405020304" pitchFamily="18" charset="0"/>
                <a:hlinkClick r:id="rId6"/>
              </a:rPr>
              <a:t>https://documentos.mpsc.mp.br/portal/manager/</a:t>
            </a:r>
            <a:r>
              <a:rPr lang="pt-BR" sz="800" dirty="0" err="1">
                <a:latin typeface="Arial Narrow" panose="020B0606020202030204" pitchFamily="34" charset="0"/>
                <a:ea typeface="Calibri" panose="020F0502020204030204" pitchFamily="34" charset="0"/>
                <a:cs typeface="Times New Roman" panose="02020603050405020304" pitchFamily="18" charset="0"/>
                <a:hlinkClick r:id="rId6"/>
              </a:rPr>
              <a:t>resourcesDB.aspx?path</a:t>
            </a:r>
            <a:r>
              <a:rPr lang="pt-BR" sz="800" dirty="0">
                <a:latin typeface="Arial Narrow" panose="020B0606020202030204" pitchFamily="34" charset="0"/>
                <a:ea typeface="Calibri" panose="020F0502020204030204" pitchFamily="34" charset="0"/>
                <a:cs typeface="Times New Roman" panose="02020603050405020304" pitchFamily="18" charset="0"/>
                <a:hlinkClick r:id="rId6"/>
              </a:rPr>
              <a:t>=3316</a:t>
            </a:r>
            <a:r>
              <a:rPr lang="pt-BR" sz="800" dirty="0">
                <a:latin typeface="Arial Narrow" panose="020B0606020202030204" pitchFamily="34" charset="0"/>
                <a:ea typeface="Calibri" panose="020F0502020204030204" pitchFamily="34" charset="0"/>
                <a:cs typeface="Times New Roman" panose="02020603050405020304" pitchFamily="18" charset="0"/>
              </a:rPr>
              <a:t>. Acesso em: 4 maio 2023</a:t>
            </a:r>
            <a:endParaRPr lang="pt-BR" dirty="0"/>
          </a:p>
        </p:txBody>
      </p:sp>
      <p:sp>
        <p:nvSpPr>
          <p:cNvPr id="12" name="Retângulo 11">
            <a:extLst>
              <a:ext uri="{FF2B5EF4-FFF2-40B4-BE49-F238E27FC236}">
                <a16:creationId xmlns:a16="http://schemas.microsoft.com/office/drawing/2014/main" id="{F9F99127-197B-4102-A9F4-424F60A7121E}"/>
              </a:ext>
            </a:extLst>
          </p:cNvPr>
          <p:cNvSpPr/>
          <p:nvPr/>
        </p:nvSpPr>
        <p:spPr>
          <a:xfrm>
            <a:off x="4372053" y="6340596"/>
            <a:ext cx="5222905" cy="230832"/>
          </a:xfrm>
          <a:prstGeom prst="rect">
            <a:avLst/>
          </a:prstGeom>
        </p:spPr>
        <p:txBody>
          <a:bodyPr wrap="none">
            <a:spAutoFit/>
          </a:bodyPr>
          <a:lstStyle/>
          <a:p>
            <a:r>
              <a:rPr lang="pt-BR" sz="900" dirty="0">
                <a:latin typeface="Arial Narrow" panose="020B0606020202030204" pitchFamily="34" charset="0"/>
                <a:ea typeface="Calibri" panose="020F0502020204030204" pitchFamily="34" charset="0"/>
                <a:cs typeface="Times New Roman" panose="02020603050405020304" pitchFamily="18" charset="0"/>
              </a:rPr>
              <a:t>Disponível em: </a:t>
            </a:r>
            <a:r>
              <a:rPr lang="pt-BR" sz="900" dirty="0">
                <a:latin typeface="Arial Narrow" panose="020B0606020202030204" pitchFamily="34"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https://documentos.mpsc.mp.br/portal/manager/</a:t>
            </a:r>
            <a:r>
              <a:rPr lang="pt-BR" sz="900" dirty="0" err="1">
                <a:latin typeface="Arial Narrow" panose="020B0606020202030204" pitchFamily="34"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resourcesDB.aspx?path</a:t>
            </a:r>
            <a:r>
              <a:rPr lang="pt-BR" sz="900" dirty="0">
                <a:latin typeface="Arial Narrow" panose="020B0606020202030204" pitchFamily="34"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=3316</a:t>
            </a:r>
            <a:r>
              <a:rPr lang="pt-BR" sz="900" dirty="0">
                <a:latin typeface="Arial Narrow" panose="020B0606020202030204" pitchFamily="34" charset="0"/>
                <a:ea typeface="Calibri" panose="020F0502020204030204" pitchFamily="34" charset="0"/>
                <a:cs typeface="Times New Roman" panose="02020603050405020304" pitchFamily="18" charset="0"/>
              </a:rPr>
              <a:t>. Acesso em: 4 maio 2023</a:t>
            </a:r>
            <a:endParaRPr lang="pt-BR" dirty="0"/>
          </a:p>
        </p:txBody>
      </p:sp>
      <p:pic>
        <p:nvPicPr>
          <p:cNvPr id="13" name="Imagem 12">
            <a:extLst>
              <a:ext uri="{FF2B5EF4-FFF2-40B4-BE49-F238E27FC236}">
                <a16:creationId xmlns:a16="http://schemas.microsoft.com/office/drawing/2014/main" id="{3EFDE156-E06F-4288-9068-1771A7892FBF}"/>
              </a:ext>
            </a:extLst>
          </p:cNvPr>
          <p:cNvPicPr>
            <a:picLocks noChangeAspect="1"/>
          </p:cNvPicPr>
          <p:nvPr/>
        </p:nvPicPr>
        <p:blipFill>
          <a:blip r:embed="rId7"/>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1953166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595718" y="291909"/>
            <a:ext cx="10390094" cy="8556188"/>
          </a:xfrm>
          <a:prstGeom prst="rect">
            <a:avLst/>
          </a:prstGeom>
        </p:spPr>
        <p:txBody>
          <a:bodyPr wrap="square">
            <a:spAutoFit/>
          </a:bodyPr>
          <a:lstStyle/>
          <a:p>
            <a:r>
              <a:rPr lang="pt-BR" sz="2000" b="1" dirty="0">
                <a:latin typeface="Arial Narrow" panose="020B0606020202030204" pitchFamily="34" charset="0"/>
              </a:rPr>
              <a:t>TEXTO 2</a:t>
            </a:r>
            <a:endParaRPr lang="pt-BR" sz="2000" dirty="0">
              <a:latin typeface="Arial Narrow" panose="020B0606020202030204" pitchFamily="34" charset="0"/>
            </a:endParaRPr>
          </a:p>
          <a:p>
            <a:r>
              <a:rPr lang="pt-BR" sz="2000" dirty="0">
                <a:latin typeface="Arial Narrow" panose="020B0606020202030204" pitchFamily="34" charset="0"/>
              </a:rPr>
              <a:t> </a:t>
            </a:r>
            <a:r>
              <a:rPr lang="pt-BR" sz="2000" b="1" dirty="0">
                <a:latin typeface="Arial Narrow" panose="020B0606020202030204" pitchFamily="34" charset="0"/>
              </a:rPr>
              <a:t>Linguagem verbal e não verbal</a:t>
            </a:r>
            <a:endParaRPr lang="pt-BR" sz="2000" dirty="0">
              <a:latin typeface="Arial Narrow" panose="020B0606020202030204" pitchFamily="34" charset="0"/>
            </a:endParaRPr>
          </a:p>
          <a:p>
            <a:r>
              <a:rPr lang="pt-BR" sz="2000" dirty="0">
                <a:latin typeface="Arial Narrow" panose="020B0606020202030204" pitchFamily="34" charset="0"/>
              </a:rPr>
              <a:t>A </a:t>
            </a:r>
            <a:r>
              <a:rPr lang="pt-BR" sz="2000" b="1" dirty="0">
                <a:latin typeface="Arial Narrow" panose="020B0606020202030204" pitchFamily="34" charset="0"/>
              </a:rPr>
              <a:t>linguagem verbal</a:t>
            </a:r>
            <a:r>
              <a:rPr lang="pt-BR" sz="2000" dirty="0">
                <a:latin typeface="Arial Narrow" panose="020B0606020202030204" pitchFamily="34" charset="0"/>
              </a:rPr>
              <a:t> é aquela expressa por meio de palavras escritas ou faladas, ou seja, a linguagem verbalizada.</a:t>
            </a:r>
          </a:p>
          <a:p>
            <a:r>
              <a:rPr lang="pt-BR" sz="2000" dirty="0">
                <a:latin typeface="Arial Narrow" panose="020B0606020202030204" pitchFamily="34" charset="0"/>
              </a:rPr>
              <a:t>Já a </a:t>
            </a:r>
            <a:r>
              <a:rPr lang="pt-BR" sz="2000" b="1" dirty="0">
                <a:latin typeface="Arial Narrow" panose="020B0606020202030204" pitchFamily="34" charset="0"/>
              </a:rPr>
              <a:t>linguagem não verbal</a:t>
            </a:r>
            <a:r>
              <a:rPr lang="pt-BR" sz="2000" dirty="0">
                <a:latin typeface="Arial Narrow" panose="020B0606020202030204" pitchFamily="34" charset="0"/>
              </a:rPr>
              <a:t> utiliza-se dos signos visuais para ser efetivada, por exemplo, as imagens nas placas e as cores na sinalização de trânsito.</a:t>
            </a:r>
          </a:p>
          <a:p>
            <a:r>
              <a:rPr lang="pt-BR" sz="2000" b="1" dirty="0">
                <a:latin typeface="Arial Narrow" panose="020B0606020202030204" pitchFamily="34" charset="0"/>
              </a:rPr>
              <a:t>Ser Diferente É Normal</a:t>
            </a:r>
          </a:p>
          <a:p>
            <a:endParaRPr lang="pt-BR" b="1" dirty="0"/>
          </a:p>
          <a:p>
            <a:r>
              <a:rPr lang="pt-BR" sz="1800" b="1" dirty="0">
                <a:latin typeface="Arial Narrow" panose="020B0606020202030204" pitchFamily="34" charset="0"/>
              </a:rPr>
              <a:t> </a:t>
            </a:r>
            <a:r>
              <a:rPr lang="pt-BR" sz="2400" b="1" dirty="0">
                <a:latin typeface="Arial Narrow" panose="020B0606020202030204" pitchFamily="34" charset="0"/>
              </a:rPr>
              <a:t>Gilberto Gil </a:t>
            </a:r>
          </a:p>
          <a:p>
            <a:r>
              <a:rPr lang="pt-BR" sz="2400" dirty="0">
                <a:latin typeface="Arial Narrow" panose="020B0606020202030204" pitchFamily="34" charset="0"/>
              </a:rPr>
              <a:t>Todo mundo tem seu jeito singular</a:t>
            </a:r>
          </a:p>
          <a:p>
            <a:r>
              <a:rPr lang="pt-BR" sz="2400" dirty="0">
                <a:latin typeface="Arial Narrow" panose="020B0606020202030204" pitchFamily="34" charset="0"/>
              </a:rPr>
              <a:t>De ser feliz, de viver e de enxergar</a:t>
            </a:r>
          </a:p>
          <a:p>
            <a:r>
              <a:rPr lang="pt-BR" sz="2400" dirty="0">
                <a:latin typeface="Arial Narrow" panose="020B0606020202030204" pitchFamily="34" charset="0"/>
              </a:rPr>
              <a:t>Se os olhos são maiores ou são orientais</a:t>
            </a:r>
          </a:p>
          <a:p>
            <a:r>
              <a:rPr lang="pt-BR" sz="2400" dirty="0">
                <a:latin typeface="Arial Narrow" panose="020B0606020202030204" pitchFamily="34" charset="0"/>
              </a:rPr>
              <a:t>E daí? Que diferença faz?</a:t>
            </a:r>
          </a:p>
          <a:p>
            <a:endParaRPr lang="pt-BR" sz="2400" dirty="0">
              <a:latin typeface="Arial Narrow" panose="020B0606020202030204" pitchFamily="34" charset="0"/>
            </a:endParaRPr>
          </a:p>
          <a:p>
            <a:r>
              <a:rPr lang="pt-BR" sz="2400" dirty="0">
                <a:latin typeface="Arial Narrow" panose="020B0606020202030204" pitchFamily="34" charset="0"/>
              </a:rPr>
              <a:t> Todo mundo tem que ser especial</a:t>
            </a:r>
          </a:p>
          <a:p>
            <a:r>
              <a:rPr lang="pt-BR" sz="2400" dirty="0">
                <a:latin typeface="Arial Narrow" panose="020B0606020202030204" pitchFamily="34" charset="0"/>
              </a:rPr>
              <a:t>Em oportunidades, em direitos, coisa e tal</a:t>
            </a:r>
          </a:p>
          <a:p>
            <a:r>
              <a:rPr lang="pt-BR" sz="2400" dirty="0">
                <a:latin typeface="Arial Narrow" panose="020B0606020202030204" pitchFamily="34" charset="0"/>
              </a:rPr>
              <a:t>Seja branco, preto, verde, azul ou lilás</a:t>
            </a:r>
          </a:p>
          <a:p>
            <a:r>
              <a:rPr lang="pt-BR" sz="2400" dirty="0">
                <a:latin typeface="Arial Narrow" panose="020B0606020202030204" pitchFamily="34" charset="0"/>
              </a:rPr>
              <a:t>E daí? Que diferença faz?</a:t>
            </a:r>
          </a:p>
          <a:p>
            <a:r>
              <a:rPr lang="pt-BR" sz="2400" dirty="0">
                <a:latin typeface="Arial Narrow" panose="020B0606020202030204" pitchFamily="34" charset="0"/>
              </a:rPr>
              <a:t>Já pensou, tudo sempre igual?</a:t>
            </a:r>
          </a:p>
          <a:p>
            <a:endParaRPr lang="pt-BR" sz="2000" dirty="0">
              <a:latin typeface="Arial Narrow" panose="020B0606020202030204" pitchFamily="34" charset="0"/>
            </a:endParaRPr>
          </a:p>
          <a:p>
            <a:endParaRPr lang="pt-BR" b="1" dirty="0"/>
          </a:p>
          <a:p>
            <a:endParaRPr lang="pt-BR" b="1" dirty="0"/>
          </a:p>
          <a:p>
            <a:endParaRPr lang="pt-BR" b="1" dirty="0"/>
          </a:p>
          <a:p>
            <a:endParaRPr lang="pt-BR" b="1" dirty="0"/>
          </a:p>
          <a:p>
            <a:endParaRPr lang="pt-BR" b="1" dirty="0"/>
          </a:p>
          <a:p>
            <a:endParaRPr lang="pt-BR" b="1" dirty="0"/>
          </a:p>
          <a:p>
            <a:endParaRPr lang="pt-BR" b="1" dirty="0"/>
          </a:p>
          <a:p>
            <a:endParaRPr lang="pt-BR" dirty="0"/>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8" name="Imagem 7">
            <a:extLst>
              <a:ext uri="{FF2B5EF4-FFF2-40B4-BE49-F238E27FC236}">
                <a16:creationId xmlns:a16="http://schemas.microsoft.com/office/drawing/2014/main" id="{7B6C75AE-365F-422D-9B6A-31A3D280A57C}"/>
              </a:ext>
            </a:extLst>
          </p:cNvPr>
          <p:cNvPicPr>
            <a:picLocks noChangeAspect="1"/>
          </p:cNvPicPr>
          <p:nvPr/>
        </p:nvPicPr>
        <p:blipFill>
          <a:blip r:embed="rId4"/>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19365675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595718" y="291909"/>
            <a:ext cx="10390094" cy="6217087"/>
          </a:xfrm>
          <a:prstGeom prst="rect">
            <a:avLst/>
          </a:prstGeom>
        </p:spPr>
        <p:txBody>
          <a:bodyPr wrap="square">
            <a:spAutoFit/>
          </a:bodyPr>
          <a:lstStyle/>
          <a:p>
            <a:r>
              <a:rPr lang="pt-BR" sz="2400" dirty="0">
                <a:latin typeface="Arial Narrow" panose="020B0606020202030204" pitchFamily="34" charset="0"/>
              </a:rPr>
              <a:t>Ser mais do mesmo o tempo todo não é tão legal</a:t>
            </a:r>
          </a:p>
          <a:p>
            <a:r>
              <a:rPr lang="pt-BR" sz="2400" dirty="0">
                <a:latin typeface="Arial Narrow" panose="020B0606020202030204" pitchFamily="34" charset="0"/>
              </a:rPr>
              <a:t>Já pensou, sempre tão igual?</a:t>
            </a:r>
          </a:p>
          <a:p>
            <a:r>
              <a:rPr lang="pt-BR" sz="2400" dirty="0">
                <a:latin typeface="Arial Narrow" panose="020B0606020202030204" pitchFamily="34" charset="0"/>
              </a:rPr>
              <a:t>Tá na hora de ir em frente</a:t>
            </a:r>
          </a:p>
          <a:p>
            <a:r>
              <a:rPr lang="pt-BR" sz="2400" dirty="0">
                <a:latin typeface="Arial Narrow" panose="020B0606020202030204" pitchFamily="34" charset="0"/>
              </a:rPr>
              <a:t>Ser diferente é normal! </a:t>
            </a:r>
          </a:p>
          <a:p>
            <a:endParaRPr lang="pt-BR" sz="2400" b="1" dirty="0"/>
          </a:p>
          <a:p>
            <a:endParaRPr lang="pt-BR" sz="2400" b="1" dirty="0"/>
          </a:p>
          <a:p>
            <a:endParaRPr lang="pt-BR" sz="2400" b="1" dirty="0"/>
          </a:p>
          <a:p>
            <a:endParaRPr lang="pt-BR" sz="2400" b="1" dirty="0"/>
          </a:p>
          <a:p>
            <a:endParaRPr lang="pt-BR" sz="2400" b="1" dirty="0"/>
          </a:p>
          <a:p>
            <a:endParaRPr lang="pt-BR" sz="2400" b="1" dirty="0"/>
          </a:p>
          <a:p>
            <a:endParaRPr lang="pt-BR" sz="2400" b="1" dirty="0"/>
          </a:p>
          <a:p>
            <a:endParaRPr lang="pt-BR" sz="2400" b="1" dirty="0"/>
          </a:p>
          <a:p>
            <a:endParaRPr lang="pt-BR" sz="2400" b="1" dirty="0"/>
          </a:p>
          <a:p>
            <a:endParaRPr lang="pt-BR" sz="2400" b="1" dirty="0"/>
          </a:p>
          <a:p>
            <a:endParaRPr lang="pt-BR" sz="2400" b="1" dirty="0"/>
          </a:p>
          <a:p>
            <a:endParaRPr lang="pt-BR" sz="2400" b="1" dirty="0"/>
          </a:p>
          <a:p>
            <a:endParaRPr lang="pt-BR" dirty="0"/>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Retângulo 3">
            <a:extLst>
              <a:ext uri="{FF2B5EF4-FFF2-40B4-BE49-F238E27FC236}">
                <a16:creationId xmlns:a16="http://schemas.microsoft.com/office/drawing/2014/main" id="{3A20556B-2C41-451F-85A6-5AFFD1A011E4}"/>
              </a:ext>
            </a:extLst>
          </p:cNvPr>
          <p:cNvSpPr/>
          <p:nvPr/>
        </p:nvSpPr>
        <p:spPr>
          <a:xfrm>
            <a:off x="1595719" y="2052918"/>
            <a:ext cx="7548282" cy="4023858"/>
          </a:xfrm>
          <a:prstGeom prst="rect">
            <a:avLst/>
          </a:prstGeom>
        </p:spPr>
        <p:txBody>
          <a:bodyPr wrap="square">
            <a:spAutoFit/>
          </a:bodyPr>
          <a:lstStyle/>
          <a:p>
            <a:pPr>
              <a:lnSpc>
                <a:spcPct val="107000"/>
              </a:lnSpc>
            </a:pPr>
            <a: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t>Todo mundo tem seu jeito singular</a:t>
            </a:r>
            <a:b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br>
            <a: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t>De ser feliz, de viver e de enxergar</a:t>
            </a:r>
            <a:b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br>
            <a: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t>Se os olhos são maiores ou são orientais</a:t>
            </a:r>
            <a:b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br>
            <a: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t>E daí? Que diferença faz? </a:t>
            </a:r>
            <a:endParaRPr lang="pt-BR"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t> </a:t>
            </a:r>
            <a:endParaRPr lang="pt-BR"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t>Todo mundo tem que ser especial</a:t>
            </a:r>
            <a:b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br>
            <a: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t>Em oportunidades, em direitos, coisa e tal</a:t>
            </a:r>
            <a:b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br>
            <a: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t>Seja branco, preto, verde, azul ou lilás</a:t>
            </a:r>
            <a:b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br>
            <a: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t>E daí? Que diferença faz?</a:t>
            </a:r>
            <a:endParaRPr lang="pt-BR"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t>Já pensou, tudo sempre igual?</a:t>
            </a:r>
            <a:endParaRPr lang="pt-BR" sz="24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62418B77-D6B4-4727-9971-DB738AEA8C0C}"/>
              </a:ext>
            </a:extLst>
          </p:cNvPr>
          <p:cNvPicPr>
            <a:picLocks noChangeAspect="1"/>
          </p:cNvPicPr>
          <p:nvPr/>
        </p:nvPicPr>
        <p:blipFill>
          <a:blip r:embed="rId4"/>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36253232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A3751DD4-6B1D-4605-91C2-DD310A76A97C}"/>
              </a:ext>
            </a:extLst>
          </p:cNvPr>
          <p:cNvSpPr/>
          <p:nvPr/>
        </p:nvSpPr>
        <p:spPr>
          <a:xfrm>
            <a:off x="1262342" y="0"/>
            <a:ext cx="4241987" cy="2047997"/>
          </a:xfrm>
          <a:prstGeom prst="rect">
            <a:avLst/>
          </a:prstGeom>
        </p:spPr>
        <p:txBody>
          <a:bodyPr wrap="square">
            <a:spAutoFit/>
          </a:bodyPr>
          <a:lstStyle/>
          <a:p>
            <a:pPr>
              <a:lnSpc>
                <a:spcPct val="107000"/>
              </a:lnSpc>
            </a:pPr>
            <a: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t>Ser mais do mesmo o tempo todo não é tão legal</a:t>
            </a:r>
            <a:b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br>
            <a: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t>Já pensou, sempre tão igual?</a:t>
            </a:r>
            <a:b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br>
            <a: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t>Tá na hora de ir em frente</a:t>
            </a:r>
            <a:b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br>
            <a: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t>Ser diferente é normal! </a:t>
            </a:r>
            <a:endParaRPr lang="pt-BR" sz="2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Retângulo 3">
            <a:extLst>
              <a:ext uri="{FF2B5EF4-FFF2-40B4-BE49-F238E27FC236}">
                <a16:creationId xmlns:a16="http://schemas.microsoft.com/office/drawing/2014/main" id="{4B6182FC-4578-4E2E-BDC5-E5975D3BE012}"/>
              </a:ext>
            </a:extLst>
          </p:cNvPr>
          <p:cNvSpPr/>
          <p:nvPr/>
        </p:nvSpPr>
        <p:spPr>
          <a:xfrm>
            <a:off x="6687673" y="0"/>
            <a:ext cx="5208491" cy="4893584"/>
          </a:xfrm>
          <a:prstGeom prst="rect">
            <a:avLst/>
          </a:prstGeom>
        </p:spPr>
        <p:txBody>
          <a:bodyPr wrap="square">
            <a:spAutoFit/>
          </a:bodyPr>
          <a:lstStyle/>
          <a:p>
            <a:pPr>
              <a:lnSpc>
                <a:spcPct val="107000"/>
              </a:lnSpc>
            </a:pPr>
            <a:r>
              <a:rPr lang="pt-BR" sz="18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t> </a:t>
            </a:r>
            <a: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t>E daí que diferença faz? </a:t>
            </a:r>
            <a:endParaRPr lang="pt-BR"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t>Todo mundo tem que ser especial</a:t>
            </a:r>
            <a:b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br>
            <a: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t>Em seu sorriso, sua fé e no seu visual</a:t>
            </a:r>
            <a:b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br>
            <a: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t>Se curte tatuagens ou pinturas naturais</a:t>
            </a:r>
            <a:b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br>
            <a: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t>E daí que diferença faz?</a:t>
            </a:r>
            <a:endParaRPr lang="pt-BR"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t>Já pensou, tudo sempre igual?</a:t>
            </a:r>
            <a:b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br>
            <a: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t>Ser mais do mesmo o tempo todo não é tão legal</a:t>
            </a:r>
            <a:b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br>
            <a: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t>Já pensou, sempre tão igual?</a:t>
            </a:r>
            <a:b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br>
            <a: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t>Tá na hora de ir em frente</a:t>
            </a:r>
            <a:b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br>
            <a: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t>Ser diferente é normal! </a:t>
            </a:r>
            <a:endParaRPr lang="pt-BR"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pt-BR" sz="20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t>[...]</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900" dirty="0">
                <a:solidFill>
                  <a:schemeClr val="tx1"/>
                </a:solidFill>
                <a:latin typeface="Arial Narrow" panose="020B0606020202030204" pitchFamily="34" charset="0"/>
                <a:ea typeface="Calibri" panose="020F0502020204030204" pitchFamily="34" charset="0"/>
                <a:cs typeface="Times New Roman" panose="02020603050405020304" pitchFamily="18" charset="0"/>
              </a:rPr>
              <a:t>Disponível em: </a:t>
            </a:r>
            <a:r>
              <a:rPr lang="pt-BR" sz="900" dirty="0">
                <a:solidFill>
                  <a:schemeClr val="tx1"/>
                </a:solidFill>
                <a:latin typeface="Arial Narrow" panose="020B0606020202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https://www.letras.mus.br/</a:t>
            </a:r>
            <a:r>
              <a:rPr lang="pt-BR" sz="900" dirty="0" err="1">
                <a:solidFill>
                  <a:schemeClr val="tx1"/>
                </a:solidFill>
                <a:latin typeface="Arial Narrow" panose="020B0606020202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gilberto-gil</a:t>
            </a:r>
            <a:r>
              <a:rPr lang="pt-BR" sz="900" dirty="0">
                <a:solidFill>
                  <a:schemeClr val="tx1"/>
                </a:solidFill>
                <a:latin typeface="Arial Narrow" panose="020B0606020202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/ser-diferente-normal/</a:t>
            </a:r>
            <a:r>
              <a:rPr lang="pt-BR" sz="900" dirty="0">
                <a:solidFill>
                  <a:schemeClr val="tx1"/>
                </a:solidFill>
                <a:latin typeface="Arial Narrow" panose="020B0606020202030204" pitchFamily="34" charset="0"/>
                <a:ea typeface="Calibri" panose="020F0502020204030204" pitchFamily="34" charset="0"/>
                <a:cs typeface="Times New Roman" panose="02020603050405020304" pitchFamily="18" charset="0"/>
              </a:rPr>
              <a:t>. Acesso em: 4 maio 2023</a:t>
            </a:r>
            <a:r>
              <a:rPr lang="pt-BR" sz="800" dirty="0">
                <a:latin typeface="Arial Narrow" panose="020B0606020202030204" pitchFamily="34" charset="0"/>
                <a:ea typeface="Calibri" panose="020F0502020204030204" pitchFamily="34" charset="0"/>
                <a:cs typeface="Times New Roman" panose="02020603050405020304" pitchFamily="18" charset="0"/>
              </a:rPr>
              <a:t>. </a:t>
            </a:r>
            <a:endParaRPr lang="pt-BR"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0" name="Retângulo 9">
            <a:extLst>
              <a:ext uri="{FF2B5EF4-FFF2-40B4-BE49-F238E27FC236}">
                <a16:creationId xmlns:a16="http://schemas.microsoft.com/office/drawing/2014/main" id="{142FD22D-D7E5-4492-8294-4D2D1F77BAAA}"/>
              </a:ext>
            </a:extLst>
          </p:cNvPr>
          <p:cNvSpPr/>
          <p:nvPr/>
        </p:nvSpPr>
        <p:spPr>
          <a:xfrm>
            <a:off x="1362635" y="2047997"/>
            <a:ext cx="5100918" cy="5212068"/>
          </a:xfrm>
          <a:prstGeom prst="rect">
            <a:avLst/>
          </a:prstGeom>
        </p:spPr>
        <p:txBody>
          <a:bodyPr wrap="square">
            <a:spAutoFit/>
          </a:bodyPr>
          <a:lstStyle/>
          <a:p>
            <a:pPr>
              <a:lnSpc>
                <a:spcPct val="107000"/>
              </a:lnSpc>
            </a:pPr>
            <a:r>
              <a:rPr lang="pt-BR" sz="2400" dirty="0" err="1">
                <a:solidFill>
                  <a:srgbClr val="444444"/>
                </a:solidFill>
                <a:latin typeface="Arial Narrow" panose="020B0606020202030204" pitchFamily="34" charset="0"/>
                <a:ea typeface="Times New Roman" panose="02020603050405020304" pitchFamily="18" charset="0"/>
                <a:cs typeface="Arial" panose="020B0604020202020204" pitchFamily="34" charset="0"/>
              </a:rPr>
              <a:t>Sha-na-na</a:t>
            </a:r>
            <a:b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br>
            <a: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t>Ser diferente é normal!</a:t>
            </a:r>
            <a:b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br>
            <a:r>
              <a:rPr lang="pt-BR" sz="2400" dirty="0" err="1">
                <a:solidFill>
                  <a:srgbClr val="444444"/>
                </a:solidFill>
                <a:latin typeface="Arial Narrow" panose="020B0606020202030204" pitchFamily="34" charset="0"/>
                <a:ea typeface="Times New Roman" panose="02020603050405020304" pitchFamily="18" charset="0"/>
                <a:cs typeface="Arial" panose="020B0604020202020204" pitchFamily="34" charset="0"/>
              </a:rPr>
              <a:t>Sha-na-na</a:t>
            </a:r>
            <a:b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br>
            <a: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t>Ser diferente é normal!</a:t>
            </a:r>
            <a:b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br>
            <a:r>
              <a:rPr lang="pt-BR" sz="2400" dirty="0" err="1">
                <a:solidFill>
                  <a:srgbClr val="444444"/>
                </a:solidFill>
                <a:latin typeface="Arial Narrow" panose="020B0606020202030204" pitchFamily="34" charset="0"/>
                <a:ea typeface="Times New Roman" panose="02020603050405020304" pitchFamily="18" charset="0"/>
                <a:cs typeface="Arial" panose="020B0604020202020204" pitchFamily="34" charset="0"/>
              </a:rPr>
              <a:t>Sha-na-na</a:t>
            </a:r>
            <a:b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br>
            <a: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t>Ser diferente é normal!</a:t>
            </a:r>
            <a:b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br>
            <a:r>
              <a:rPr lang="pt-BR" sz="2400" dirty="0" err="1">
                <a:solidFill>
                  <a:srgbClr val="444444"/>
                </a:solidFill>
                <a:latin typeface="Arial Narrow" panose="020B0606020202030204" pitchFamily="34" charset="0"/>
                <a:ea typeface="Times New Roman" panose="02020603050405020304" pitchFamily="18" charset="0"/>
                <a:cs typeface="Arial" panose="020B0604020202020204" pitchFamily="34" charset="0"/>
              </a:rPr>
              <a:t>Sha-na-na</a:t>
            </a:r>
            <a:b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br>
            <a: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t>Ser diferente é normal!</a:t>
            </a:r>
            <a:endParaRPr lang="pt-BR"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t>Todo mundo tem seu jeito singular</a:t>
            </a:r>
            <a:b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br>
            <a: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t>De crescer, aparecer e se manifestar</a:t>
            </a:r>
            <a:b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br>
            <a: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t>Se o peso na balança é de uns quilinhos a mais</a:t>
            </a:r>
            <a:br>
              <a:rPr lang="pt-BR" sz="2400" dirty="0">
                <a:solidFill>
                  <a:srgbClr val="444444"/>
                </a:solidFill>
                <a:latin typeface="Arial Narrow" panose="020B0606020202030204" pitchFamily="34" charset="0"/>
                <a:ea typeface="Times New Roman" panose="02020603050405020304" pitchFamily="18" charset="0"/>
                <a:cs typeface="Arial" panose="020B0604020202020204" pitchFamily="34" charset="0"/>
              </a:rPr>
            </a:b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Imagem 10">
            <a:extLst>
              <a:ext uri="{FF2B5EF4-FFF2-40B4-BE49-F238E27FC236}">
                <a16:creationId xmlns:a16="http://schemas.microsoft.com/office/drawing/2014/main" id="{AD340703-DA04-46FA-97E5-A6232FE22A4E}"/>
              </a:ext>
            </a:extLst>
          </p:cNvPr>
          <p:cNvPicPr>
            <a:picLocks noChangeAspect="1"/>
          </p:cNvPicPr>
          <p:nvPr/>
        </p:nvPicPr>
        <p:blipFill>
          <a:blip r:embed="rId5"/>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36675839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39925E9F-1693-4C4F-B897-654245DB0EEF}"/>
              </a:ext>
            </a:extLst>
          </p:cNvPr>
          <p:cNvSpPr/>
          <p:nvPr/>
        </p:nvSpPr>
        <p:spPr>
          <a:xfrm>
            <a:off x="1443318" y="394447"/>
            <a:ext cx="10352554" cy="5549789"/>
          </a:xfrm>
          <a:prstGeom prst="rect">
            <a:avLst/>
          </a:prstGeom>
        </p:spPr>
        <p:txBody>
          <a:bodyPr wrap="square">
            <a:spAutoFit/>
          </a:bodyPr>
          <a:lstStyle/>
          <a:p>
            <a:pPr marL="457200" indent="-457200" algn="just" fontAlgn="base">
              <a:lnSpc>
                <a:spcPct val="107000"/>
              </a:lnSpc>
              <a:buAutoNum type="arabicPeriod" startAt="32"/>
            </a:pPr>
            <a:r>
              <a:rPr lang="pt-BR" sz="2000" dirty="0">
                <a:latin typeface="Arial Narrow" panose="020B0606020202030204" pitchFamily="34" charset="0"/>
                <a:ea typeface="Times New Roman" panose="02020603050405020304" pitchFamily="18" charset="0"/>
                <a:cs typeface="Arial" panose="020B0604020202020204" pitchFamily="34" charset="0"/>
              </a:rPr>
              <a:t>O texto 2, predominantemente </a:t>
            </a:r>
          </a:p>
          <a:p>
            <a:pPr algn="just" fontAlgn="base">
              <a:lnSpc>
                <a:spcPct val="107000"/>
              </a:lnSpc>
            </a:pP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pPr>
            <a:r>
              <a:rPr lang="pt-BR" sz="2000" dirty="0">
                <a:latin typeface="Arial Narrow" panose="020B0606020202030204" pitchFamily="34" charset="0"/>
                <a:ea typeface="Times New Roman" panose="02020603050405020304" pitchFamily="18" charset="0"/>
                <a:cs typeface="Arial" panose="020B0604020202020204" pitchFamily="34" charset="0"/>
              </a:rPr>
              <a:t>A) cria expectativas falsas para os leitores sobre as diferenças.</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pPr>
            <a:r>
              <a:rPr lang="pt-BR" sz="2000" dirty="0">
                <a:latin typeface="Arial Narrow" panose="020B0606020202030204" pitchFamily="34" charset="0"/>
                <a:ea typeface="Times New Roman" panose="02020603050405020304" pitchFamily="18" charset="0"/>
                <a:cs typeface="Arial" panose="020B0604020202020204" pitchFamily="34" charset="0"/>
              </a:rPr>
              <a:t>B) reforça que ser diferente é normal.</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pPr>
            <a:r>
              <a:rPr lang="pt-BR" sz="2000" dirty="0">
                <a:latin typeface="Arial Narrow" panose="020B0606020202030204" pitchFamily="34" charset="0"/>
                <a:ea typeface="Times New Roman" panose="02020603050405020304" pitchFamily="18" charset="0"/>
                <a:cs typeface="Arial" panose="020B0604020202020204" pitchFamily="34" charset="0"/>
              </a:rPr>
              <a:t>C) determina situações opostas daquilo que se fala sobre ser diferente.</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000" dirty="0">
                <a:latin typeface="Arial Narrow" panose="020B0606020202030204" pitchFamily="34" charset="0"/>
                <a:ea typeface="Calibri" panose="020F0502020204030204" pitchFamily="34" charset="0"/>
                <a:cs typeface="Times New Roman" panose="02020603050405020304" pitchFamily="18" charset="0"/>
              </a:rPr>
              <a:t>D) apresenta soluções simples para diversas situações em relação aos direitos.</a:t>
            </a:r>
          </a:p>
          <a:p>
            <a:pPr algn="just">
              <a:lnSpc>
                <a:spcPct val="107000"/>
              </a:lnSpc>
              <a:spcAft>
                <a:spcPts val="800"/>
              </a:spcAft>
            </a:pP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pt-BR" sz="2000" dirty="0">
                <a:latin typeface="Arial Narrow" panose="020B0606020202030204" pitchFamily="34" charset="0"/>
                <a:ea typeface="Times New Roman" panose="02020603050405020304" pitchFamily="18" charset="0"/>
                <a:cs typeface="Arial" panose="020B0604020202020204" pitchFamily="34" charset="0"/>
              </a:rPr>
              <a:t>33. Os textos 1 e 2 têm a mesma finalidade? Justifique sua resposta. </a:t>
            </a:r>
          </a:p>
          <a:p>
            <a:pPr algn="just">
              <a:lnSpc>
                <a:spcPct val="107000"/>
              </a:lnSpc>
            </a:pP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pt-BR" sz="2000" dirty="0">
                <a:latin typeface="Arial Narrow" panose="020B0606020202030204" pitchFamily="34" charset="0"/>
                <a:ea typeface="Times New Roman" panose="02020603050405020304" pitchFamily="18" charset="0"/>
                <a:cs typeface="Arial" panose="020B0604020202020204" pitchFamily="34" charset="0"/>
              </a:rPr>
              <a:t>34. Embora os textos 1 e 2 apresentem características diferentes, nesses textos há um traço comum que diz respeito</a:t>
            </a:r>
          </a:p>
          <a:p>
            <a:pPr algn="just">
              <a:lnSpc>
                <a:spcPct val="107000"/>
              </a:lnSpc>
            </a:pPr>
            <a:r>
              <a:rPr lang="pt-BR" sz="2000" dirty="0">
                <a:latin typeface="Arial Narrow" panose="020B0606020202030204" pitchFamily="34" charset="0"/>
                <a:ea typeface="Times New Roman" panose="02020603050405020304" pitchFamily="18" charset="0"/>
                <a:cs typeface="Arial" panose="020B0604020202020204" pitchFamily="34" charset="0"/>
              </a:rPr>
              <a:t> </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pt-BR" sz="2000" dirty="0">
                <a:latin typeface="Arial Narrow" panose="020B0606020202030204" pitchFamily="34" charset="0"/>
                <a:ea typeface="Times New Roman" panose="02020603050405020304" pitchFamily="18" charset="0"/>
                <a:cs typeface="Arial" panose="020B0604020202020204" pitchFamily="34" charset="0"/>
              </a:rPr>
              <a:t>A) à relação entre pessoas iguais. </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pt-BR" sz="2000" dirty="0">
                <a:latin typeface="Arial Narrow" panose="020B0606020202030204" pitchFamily="34" charset="0"/>
                <a:ea typeface="Times New Roman" panose="02020603050405020304" pitchFamily="18" charset="0"/>
                <a:cs typeface="Arial" panose="020B0604020202020204" pitchFamily="34" charset="0"/>
              </a:rPr>
              <a:t>B) à representação das oportunidades. </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pt-BR" sz="2000" dirty="0">
                <a:latin typeface="Arial Narrow" panose="020B0606020202030204" pitchFamily="34" charset="0"/>
                <a:ea typeface="Times New Roman" panose="02020603050405020304" pitchFamily="18" charset="0"/>
                <a:cs typeface="Arial" panose="020B0604020202020204" pitchFamily="34" charset="0"/>
              </a:rPr>
              <a:t>C) às formas de ser especial e singular. </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pt-BR" sz="2000" dirty="0">
                <a:latin typeface="Arial Narrow" panose="020B0606020202030204" pitchFamily="34" charset="0"/>
                <a:ea typeface="Times New Roman" panose="02020603050405020304" pitchFamily="18" charset="0"/>
                <a:cs typeface="Arial" panose="020B0604020202020204" pitchFamily="34" charset="0"/>
              </a:rPr>
              <a:t>D) ao direito de ser diferente e ser respeitado. </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A22A2B04-C8F0-4294-B108-404FD0A2FB30}"/>
              </a:ext>
            </a:extLst>
          </p:cNvPr>
          <p:cNvPicPr>
            <a:picLocks noChangeAspect="1"/>
          </p:cNvPicPr>
          <p:nvPr/>
        </p:nvPicPr>
        <p:blipFill>
          <a:blip r:embed="rId4"/>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34292756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8" name="Retângulo 7">
            <a:extLst>
              <a:ext uri="{FF2B5EF4-FFF2-40B4-BE49-F238E27FC236}">
                <a16:creationId xmlns:a16="http://schemas.microsoft.com/office/drawing/2014/main" id="{C9BD079B-A027-4C20-A211-D6D516BE33BF}"/>
              </a:ext>
            </a:extLst>
          </p:cNvPr>
          <p:cNvSpPr/>
          <p:nvPr/>
        </p:nvSpPr>
        <p:spPr>
          <a:xfrm>
            <a:off x="1380564" y="559878"/>
            <a:ext cx="10461812" cy="5836021"/>
          </a:xfrm>
          <a:prstGeom prst="rect">
            <a:avLst/>
          </a:prstGeom>
        </p:spPr>
        <p:txBody>
          <a:bodyPr wrap="square">
            <a:spAutoFit/>
          </a:bodyPr>
          <a:lstStyle/>
          <a:p>
            <a:pPr algn="just">
              <a:lnSpc>
                <a:spcPct val="107000"/>
              </a:lnSpc>
              <a:spcAft>
                <a:spcPts val="800"/>
              </a:spcAft>
            </a:pPr>
            <a:r>
              <a:rPr lang="pt-BR" sz="2000" b="1" dirty="0">
                <a:solidFill>
                  <a:srgbClr val="212529"/>
                </a:solidFill>
                <a:latin typeface="Arial Narrow" panose="020B0606020202030204" pitchFamily="34" charset="0"/>
                <a:ea typeface="Times New Roman" panose="02020603050405020304" pitchFamily="18" charset="0"/>
                <a:cs typeface="Arial" panose="020B0604020202020204" pitchFamily="34" charset="0"/>
              </a:rPr>
              <a:t>O que é figura de linguagem?</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000" dirty="0">
                <a:latin typeface="Arial Narrow" panose="020B0606020202030204" pitchFamily="34" charset="0"/>
                <a:ea typeface="Times New Roman" panose="02020603050405020304" pitchFamily="18" charset="0"/>
                <a:cs typeface="Times New Roman" panose="02020603050405020304" pitchFamily="18" charset="0"/>
              </a:rPr>
              <a:t>Chamamos de figura de linguagem os </a:t>
            </a:r>
            <a:r>
              <a:rPr lang="pt-BR" sz="2000" b="1" dirty="0">
                <a:latin typeface="Arial Narrow" panose="020B0606020202030204" pitchFamily="34" charset="0"/>
                <a:ea typeface="Times New Roman" panose="02020603050405020304" pitchFamily="18" charset="0"/>
                <a:cs typeface="Times New Roman" panose="02020603050405020304" pitchFamily="18" charset="0"/>
              </a:rPr>
              <a:t>recursos expressivos</a:t>
            </a:r>
            <a:r>
              <a:rPr lang="pt-BR" sz="2000" dirty="0">
                <a:latin typeface="Arial Narrow" panose="020B0606020202030204" pitchFamily="34" charset="0"/>
                <a:ea typeface="Times New Roman" panose="02020603050405020304" pitchFamily="18" charset="0"/>
                <a:cs typeface="Times New Roman" panose="02020603050405020304" pitchFamily="18" charset="0"/>
              </a:rPr>
              <a:t> empregados para gerar efeitos nos discursos, ampliando a ideia que se pretende passar e que não seria possível com o uso restrito e literal das palavras. Esses recursos podem dar o efeito de exagero, ausência, similaridade, lirismo ou estranheza, priorizando a alteração da </a:t>
            </a:r>
            <a:r>
              <a:rPr lang="pt-BR" sz="2000" dirty="0">
                <a:solidFill>
                  <a:srgbClr val="0563C1"/>
                </a:solidFill>
                <a:latin typeface="Arial Narrow" panose="020B0606020202030204" pitchFamily="34" charset="0"/>
                <a:ea typeface="Times New Roman" panose="02020603050405020304" pitchFamily="18" charset="0"/>
                <a:cs typeface="Times New Roman" panose="02020603050405020304" pitchFamily="18" charset="0"/>
                <a:hlinkClick r:id="rId4"/>
              </a:rPr>
              <a:t>construção das sentenças</a:t>
            </a:r>
            <a:r>
              <a:rPr lang="pt-BR" sz="2000" dirty="0">
                <a:latin typeface="Arial Narrow" panose="020B0606020202030204" pitchFamily="34" charset="0"/>
                <a:ea typeface="Times New Roman" panose="02020603050405020304" pitchFamily="18" charset="0"/>
                <a:cs typeface="Times New Roman" panose="02020603050405020304" pitchFamily="18" charset="0"/>
              </a:rPr>
              <a:t> ou a semântica (o significado) ou a sonoridade (a forma).</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238125" algn="just">
              <a:lnSpc>
                <a:spcPct val="107000"/>
              </a:lnSpc>
              <a:spcAft>
                <a:spcPts val="800"/>
              </a:spcAft>
            </a:pPr>
            <a:r>
              <a:rPr lang="pt-BR" sz="2000" b="1" dirty="0">
                <a:latin typeface="Arial Narrow" panose="020B0606020202030204" pitchFamily="34" charset="0"/>
                <a:ea typeface="Times New Roman" panose="02020603050405020304" pitchFamily="18" charset="0"/>
                <a:cs typeface="Arial" panose="020B0604020202020204" pitchFamily="34" charset="0"/>
              </a:rPr>
              <a:t>Figuras de semântica</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238125" algn="just">
              <a:lnSpc>
                <a:spcPct val="107000"/>
              </a:lnSpc>
              <a:spcAft>
                <a:spcPts val="800"/>
              </a:spcAft>
            </a:pPr>
            <a:r>
              <a:rPr lang="pt-BR" sz="2000" b="1" dirty="0">
                <a:latin typeface="Arial Narrow" panose="020B0606020202030204" pitchFamily="34" charset="0"/>
                <a:ea typeface="Times New Roman" panose="02020603050405020304" pitchFamily="18" charset="0"/>
                <a:cs typeface="Arial" panose="020B0604020202020204" pitchFamily="34" charset="0"/>
              </a:rPr>
              <a:t>Metáfora</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000" dirty="0">
                <a:latin typeface="Arial Narrow" panose="020B0606020202030204" pitchFamily="34" charset="0"/>
                <a:ea typeface="Times New Roman" panose="02020603050405020304" pitchFamily="18" charset="0"/>
                <a:cs typeface="Times New Roman" panose="02020603050405020304" pitchFamily="18" charset="0"/>
              </a:rPr>
              <a:t>A metáfora corre quando se faz qualquer comparação sem utilizar expressões que indiquem que uma comparação está sendo feita (“como”, “tanto quanto”, “parece” entre outras). </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000" b="1" dirty="0">
                <a:latin typeface="Arial Narrow" panose="020B0606020202030204" pitchFamily="34" charset="0"/>
                <a:ea typeface="Times New Roman" panose="02020603050405020304" pitchFamily="18" charset="0"/>
                <a:cs typeface="Arial" panose="020B0604020202020204" pitchFamily="34" charset="0"/>
              </a:rPr>
              <a:t>Catacrese</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000" dirty="0">
                <a:latin typeface="Arial Narrow" panose="020B0606020202030204" pitchFamily="34" charset="0"/>
                <a:ea typeface="Times New Roman" panose="02020603050405020304" pitchFamily="18" charset="0"/>
                <a:cs typeface="Times New Roman" panose="02020603050405020304" pitchFamily="18" charset="0"/>
              </a:rPr>
              <a:t>A </a:t>
            </a:r>
            <a:r>
              <a:rPr lang="pt-BR" sz="2000" dirty="0">
                <a:solidFill>
                  <a:srgbClr val="0563C1"/>
                </a:solidFill>
                <a:latin typeface="Arial Narrow" panose="020B0606020202030204" pitchFamily="34" charset="0"/>
                <a:ea typeface="Times New Roman" panose="02020603050405020304" pitchFamily="18" charset="0"/>
                <a:cs typeface="Times New Roman" panose="02020603050405020304" pitchFamily="18" charset="0"/>
                <a:hlinkClick r:id="rId5"/>
              </a:rPr>
              <a:t>catacrese</a:t>
            </a:r>
            <a:r>
              <a:rPr lang="pt-BR" sz="2000" dirty="0">
                <a:latin typeface="Arial Narrow" panose="020B0606020202030204" pitchFamily="34" charset="0"/>
                <a:ea typeface="Times New Roman" panose="02020603050405020304" pitchFamily="18" charset="0"/>
                <a:cs typeface="Times New Roman" panose="02020603050405020304" pitchFamily="18" charset="0"/>
              </a:rPr>
              <a:t> ocorre </a:t>
            </a:r>
            <a:r>
              <a:rPr lang="pt-BR" sz="2000" b="1" dirty="0">
                <a:latin typeface="Arial Narrow" panose="020B0606020202030204" pitchFamily="34" charset="0"/>
                <a:ea typeface="Times New Roman" panose="02020603050405020304" pitchFamily="18" charset="0"/>
                <a:cs typeface="Times New Roman" panose="02020603050405020304" pitchFamily="18" charset="0"/>
              </a:rPr>
              <a:t>quando não existe um termo específico</a:t>
            </a:r>
            <a:r>
              <a:rPr lang="pt-BR" sz="2000" dirty="0">
                <a:latin typeface="Arial Narrow" panose="020B0606020202030204" pitchFamily="34" charset="0"/>
                <a:ea typeface="Times New Roman" panose="02020603050405020304" pitchFamily="18" charset="0"/>
                <a:cs typeface="Times New Roman" panose="02020603050405020304" pitchFamily="18" charset="0"/>
              </a:rPr>
              <a:t> para designar algo, e, por isso, utiliza-se outros termos para substituir essa falta.</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238125" algn="just">
              <a:lnSpc>
                <a:spcPct val="107000"/>
              </a:lnSpc>
              <a:spcAft>
                <a:spcPts val="800"/>
              </a:spcAft>
            </a:pPr>
            <a:r>
              <a:rPr lang="pt-BR" sz="2000" b="1" dirty="0">
                <a:latin typeface="Arial Narrow" panose="020B0606020202030204" pitchFamily="34" charset="0"/>
                <a:ea typeface="Times New Roman" panose="02020603050405020304" pitchFamily="18" charset="0"/>
                <a:cs typeface="Arial" panose="020B0604020202020204" pitchFamily="34" charset="0"/>
              </a:rPr>
              <a:t>Personificação (Prosopopeia)</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000" dirty="0">
                <a:latin typeface="Arial Narrow" panose="020B0606020202030204" pitchFamily="34" charset="0"/>
                <a:ea typeface="Times New Roman" panose="02020603050405020304" pitchFamily="18" charset="0"/>
                <a:cs typeface="Times New Roman" panose="02020603050405020304" pitchFamily="18" charset="0"/>
              </a:rPr>
              <a:t>A </a:t>
            </a:r>
            <a:r>
              <a:rPr lang="pt-BR" sz="2000" dirty="0">
                <a:solidFill>
                  <a:srgbClr val="0563C1"/>
                </a:solidFill>
                <a:latin typeface="Arial Narrow" panose="020B0606020202030204" pitchFamily="34" charset="0"/>
                <a:ea typeface="Times New Roman" panose="02020603050405020304" pitchFamily="18" charset="0"/>
                <a:cs typeface="Times New Roman" panose="02020603050405020304" pitchFamily="18" charset="0"/>
                <a:hlinkClick r:id="rId6"/>
              </a:rPr>
              <a:t>personificação</a:t>
            </a:r>
            <a:r>
              <a:rPr lang="pt-BR" sz="2000" dirty="0">
                <a:latin typeface="Arial Narrow" panose="020B0606020202030204" pitchFamily="34" charset="0"/>
                <a:ea typeface="Times New Roman" panose="02020603050405020304" pitchFamily="18" charset="0"/>
                <a:cs typeface="Times New Roman" panose="02020603050405020304" pitchFamily="18" charset="0"/>
              </a:rPr>
              <a:t> ocorre quando se atribui </a:t>
            </a:r>
            <a:r>
              <a:rPr lang="pt-BR" sz="2000" b="1" dirty="0">
                <a:latin typeface="Arial Narrow" panose="020B0606020202030204" pitchFamily="34" charset="0"/>
                <a:ea typeface="Times New Roman" panose="02020603050405020304" pitchFamily="18" charset="0"/>
                <a:cs typeface="Times New Roman" panose="02020603050405020304" pitchFamily="18" charset="0"/>
              </a:rPr>
              <a:t>características humanas</a:t>
            </a:r>
            <a:r>
              <a:rPr lang="pt-BR" sz="2000" dirty="0">
                <a:latin typeface="Arial Narrow" panose="020B0606020202030204" pitchFamily="34" charset="0"/>
                <a:ea typeface="Times New Roman" panose="02020603050405020304" pitchFamily="18" charset="0"/>
                <a:cs typeface="Times New Roman" panose="02020603050405020304" pitchFamily="18" charset="0"/>
              </a:rPr>
              <a:t> àquilo que não é humano, como objetos ou sentimentos.</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Retângulo 9">
            <a:extLst>
              <a:ext uri="{FF2B5EF4-FFF2-40B4-BE49-F238E27FC236}">
                <a16:creationId xmlns:a16="http://schemas.microsoft.com/office/drawing/2014/main" id="{13FBDB43-8389-43C4-A1DB-133C2861A981}"/>
              </a:ext>
            </a:extLst>
          </p:cNvPr>
          <p:cNvSpPr/>
          <p:nvPr/>
        </p:nvSpPr>
        <p:spPr>
          <a:xfrm>
            <a:off x="1577790" y="70576"/>
            <a:ext cx="5362351" cy="489301"/>
          </a:xfrm>
          <a:prstGeom prst="rect">
            <a:avLst/>
          </a:prstGeom>
        </p:spPr>
        <p:txBody>
          <a:bodyPr wrap="square">
            <a:spAutoFit/>
          </a:bodyPr>
          <a:lstStyle/>
          <a:p>
            <a:pPr>
              <a:lnSpc>
                <a:spcPct val="115000"/>
              </a:lnSpc>
            </a:pPr>
            <a:r>
              <a:rPr lang="pt-BR" sz="2400" b="1" dirty="0">
                <a:solidFill>
                  <a:srgbClr val="C00000"/>
                </a:solidFill>
                <a:latin typeface="Arial Narrow" panose="020B0606020202030204" pitchFamily="34" charset="0"/>
                <a:ea typeface="Times New Roman" panose="02020603050405020304" pitchFamily="18" charset="0"/>
                <a:cs typeface="Times New Roman" panose="02020603050405020304" pitchFamily="18" charset="0"/>
              </a:rPr>
              <a:t>Vale pena saber!!!!!!  </a:t>
            </a: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Imagem 10">
            <a:extLst>
              <a:ext uri="{FF2B5EF4-FFF2-40B4-BE49-F238E27FC236}">
                <a16:creationId xmlns:a16="http://schemas.microsoft.com/office/drawing/2014/main" id="{7F1DF5BD-27D8-4960-BF95-2C1072632F6B}"/>
              </a:ext>
            </a:extLst>
          </p:cNvPr>
          <p:cNvPicPr>
            <a:picLocks noChangeAspect="1"/>
          </p:cNvPicPr>
          <p:nvPr/>
        </p:nvPicPr>
        <p:blipFill>
          <a:blip r:embed="rId7"/>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20802202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FC33CEE8-76D9-4522-A626-74AFA73B74A9}"/>
              </a:ext>
            </a:extLst>
          </p:cNvPr>
          <p:cNvSpPr/>
          <p:nvPr/>
        </p:nvSpPr>
        <p:spPr>
          <a:xfrm>
            <a:off x="1335742" y="573741"/>
            <a:ext cx="10434918" cy="5618205"/>
          </a:xfrm>
          <a:prstGeom prst="rect">
            <a:avLst/>
          </a:prstGeom>
        </p:spPr>
        <p:txBody>
          <a:bodyPr wrap="square">
            <a:spAutoFit/>
          </a:bodyPr>
          <a:lstStyle/>
          <a:p>
            <a:pPr marL="238125" algn="just">
              <a:lnSpc>
                <a:spcPct val="107000"/>
              </a:lnSpc>
              <a:spcAft>
                <a:spcPts val="800"/>
              </a:spcAft>
            </a:pPr>
            <a:r>
              <a:rPr lang="pt-BR" sz="2000" b="1" dirty="0">
                <a:latin typeface="Arial Narrow" panose="020B0606020202030204" pitchFamily="34" charset="0"/>
                <a:ea typeface="Times New Roman" panose="02020603050405020304" pitchFamily="18" charset="0"/>
                <a:cs typeface="Arial" panose="020B0604020202020204" pitchFamily="34" charset="0"/>
              </a:rPr>
              <a:t>Sinestesia</a:t>
            </a: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000" dirty="0">
                <a:latin typeface="Arial Narrow" panose="020B0606020202030204" pitchFamily="34" charset="0"/>
                <a:ea typeface="Times New Roman" panose="02020603050405020304" pitchFamily="18" charset="0"/>
                <a:cs typeface="Times New Roman" panose="02020603050405020304" pitchFamily="18" charset="0"/>
              </a:rPr>
              <a:t>A sinestesia ocorre quando se constrói uma expressão que </a:t>
            </a:r>
            <a:r>
              <a:rPr lang="pt-BR" sz="2000" b="1" dirty="0">
                <a:latin typeface="Arial Narrow" panose="020B0606020202030204" pitchFamily="34" charset="0"/>
                <a:ea typeface="Times New Roman" panose="02020603050405020304" pitchFamily="18" charset="0"/>
                <a:cs typeface="Times New Roman" panose="02020603050405020304" pitchFamily="18" charset="0"/>
              </a:rPr>
              <a:t>mistura duas sensações</a:t>
            </a:r>
            <a:r>
              <a:rPr lang="pt-BR" sz="2000" dirty="0">
                <a:latin typeface="Arial Narrow" panose="020B0606020202030204" pitchFamily="34" charset="0"/>
                <a:ea typeface="Times New Roman" panose="02020603050405020304" pitchFamily="18" charset="0"/>
                <a:cs typeface="Times New Roman" panose="02020603050405020304" pitchFamily="18" charset="0"/>
              </a:rPr>
              <a:t> diferentes entre aquelas percebidas pelos órgãos sensoriais.</a:t>
            </a: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marL="238125" algn="just">
              <a:lnSpc>
                <a:spcPct val="107000"/>
              </a:lnSpc>
              <a:spcAft>
                <a:spcPts val="800"/>
              </a:spcAft>
            </a:pPr>
            <a:r>
              <a:rPr lang="pt-BR" sz="2000" b="1" dirty="0">
                <a:latin typeface="Arial Narrow" panose="020B0606020202030204" pitchFamily="34" charset="0"/>
                <a:ea typeface="Times New Roman" panose="02020603050405020304" pitchFamily="18" charset="0"/>
                <a:cs typeface="Arial" panose="020B0604020202020204" pitchFamily="34" charset="0"/>
              </a:rPr>
              <a:t>Gradação</a:t>
            </a: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000" dirty="0">
                <a:latin typeface="Arial Narrow" panose="020B0606020202030204" pitchFamily="34" charset="0"/>
                <a:ea typeface="Times New Roman" panose="02020603050405020304" pitchFamily="18" charset="0"/>
                <a:cs typeface="Times New Roman" panose="02020603050405020304" pitchFamily="18" charset="0"/>
              </a:rPr>
              <a:t>A gradação ocorre quando se utiliza uma </a:t>
            </a:r>
            <a:r>
              <a:rPr lang="pt-BR" sz="2000" b="1" dirty="0">
                <a:latin typeface="Arial Narrow" panose="020B0606020202030204" pitchFamily="34" charset="0"/>
                <a:ea typeface="Times New Roman" panose="02020603050405020304" pitchFamily="18" charset="0"/>
                <a:cs typeface="Times New Roman" panose="02020603050405020304" pitchFamily="18" charset="0"/>
              </a:rPr>
              <a:t>sequência de palavras que intensifica</a:t>
            </a:r>
            <a:r>
              <a:rPr lang="pt-BR" sz="2000" dirty="0">
                <a:latin typeface="Arial Narrow" panose="020B0606020202030204" pitchFamily="34" charset="0"/>
                <a:ea typeface="Times New Roman" panose="02020603050405020304" pitchFamily="18" charset="0"/>
                <a:cs typeface="Times New Roman" panose="02020603050405020304" pitchFamily="18" charset="0"/>
              </a:rPr>
              <a:t> uma ideia.</a:t>
            </a: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marL="238125" algn="just">
              <a:lnSpc>
                <a:spcPct val="107000"/>
              </a:lnSpc>
              <a:spcAft>
                <a:spcPts val="800"/>
              </a:spcAft>
            </a:pPr>
            <a:r>
              <a:rPr lang="pt-BR" sz="2000" b="1" dirty="0">
                <a:latin typeface="Arial Narrow" panose="020B0606020202030204" pitchFamily="34" charset="0"/>
                <a:ea typeface="Times New Roman" panose="02020603050405020304" pitchFamily="18" charset="0"/>
                <a:cs typeface="Arial" panose="020B0604020202020204" pitchFamily="34" charset="0"/>
              </a:rPr>
              <a:t>Metonímia</a:t>
            </a: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000" dirty="0">
                <a:latin typeface="Arial Narrow" panose="020B0606020202030204" pitchFamily="34" charset="0"/>
                <a:ea typeface="Times New Roman" panose="02020603050405020304" pitchFamily="18" charset="0"/>
                <a:cs typeface="Times New Roman" panose="02020603050405020304" pitchFamily="18" charset="0"/>
              </a:rPr>
              <a:t>A </a:t>
            </a:r>
            <a:r>
              <a:rPr lang="pt-BR" sz="2000" dirty="0">
                <a:solidFill>
                  <a:srgbClr val="0563C1"/>
                </a:solidFill>
                <a:latin typeface="Arial Narrow" panose="020B0606020202030204" pitchFamily="34" charset="0"/>
                <a:ea typeface="Times New Roman" panose="02020603050405020304" pitchFamily="18" charset="0"/>
                <a:cs typeface="Times New Roman" panose="02020603050405020304" pitchFamily="18" charset="0"/>
                <a:hlinkClick r:id="rId4"/>
              </a:rPr>
              <a:t>metonímia</a:t>
            </a:r>
            <a:r>
              <a:rPr lang="pt-BR" sz="2000" dirty="0">
                <a:latin typeface="Arial Narrow" panose="020B0606020202030204" pitchFamily="34" charset="0"/>
                <a:ea typeface="Times New Roman" panose="02020603050405020304" pitchFamily="18" charset="0"/>
                <a:cs typeface="Times New Roman" panose="02020603050405020304" pitchFamily="18" charset="0"/>
              </a:rPr>
              <a:t> ocorre quando se </a:t>
            </a:r>
            <a:r>
              <a:rPr lang="pt-BR" sz="2000" b="1" dirty="0">
                <a:latin typeface="Arial Narrow" panose="020B0606020202030204" pitchFamily="34" charset="0"/>
                <a:ea typeface="Times New Roman" panose="02020603050405020304" pitchFamily="18" charset="0"/>
                <a:cs typeface="Times New Roman" panose="02020603050405020304" pitchFamily="18" charset="0"/>
              </a:rPr>
              <a:t>substitui um termo por outro</a:t>
            </a:r>
            <a:r>
              <a:rPr lang="pt-BR" sz="2000" dirty="0">
                <a:latin typeface="Arial Narrow" panose="020B0606020202030204" pitchFamily="34" charset="0"/>
                <a:ea typeface="Times New Roman" panose="02020603050405020304" pitchFamily="18" charset="0"/>
                <a:cs typeface="Times New Roman" panose="02020603050405020304" pitchFamily="18" charset="0"/>
              </a:rPr>
              <a:t>. Essa substituição, porém, é feita </a:t>
            </a:r>
            <a:r>
              <a:rPr lang="pt-BR" sz="2000" b="1" dirty="0">
                <a:latin typeface="Arial Narrow" panose="020B0606020202030204" pitchFamily="34" charset="0"/>
                <a:ea typeface="Times New Roman" panose="02020603050405020304" pitchFamily="18" charset="0"/>
                <a:cs typeface="Times New Roman" panose="02020603050405020304" pitchFamily="18" charset="0"/>
              </a:rPr>
              <a:t>pela proximidade de referências</a:t>
            </a:r>
            <a:r>
              <a:rPr lang="pt-BR" sz="2000" dirty="0">
                <a:latin typeface="Arial Narrow" panose="020B0606020202030204" pitchFamily="34" charset="0"/>
                <a:ea typeface="Times New Roman" panose="02020603050405020304" pitchFamily="18" charset="0"/>
                <a:cs typeface="Times New Roman" panose="02020603050405020304" pitchFamily="18" charset="0"/>
              </a:rPr>
              <a:t> entre os dois termos.</a:t>
            </a: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marL="238125" algn="just">
              <a:lnSpc>
                <a:spcPct val="107000"/>
              </a:lnSpc>
              <a:spcAft>
                <a:spcPts val="800"/>
              </a:spcAft>
            </a:pPr>
            <a:r>
              <a:rPr lang="pt-BR" sz="2000" b="1" dirty="0">
                <a:latin typeface="Arial Narrow" panose="020B0606020202030204" pitchFamily="34" charset="0"/>
                <a:ea typeface="Times New Roman" panose="02020603050405020304" pitchFamily="18" charset="0"/>
                <a:cs typeface="Arial" panose="020B0604020202020204" pitchFamily="34" charset="0"/>
              </a:rPr>
              <a:t>Ironia</a:t>
            </a: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000" dirty="0">
                <a:latin typeface="Arial Narrow" panose="020B0606020202030204" pitchFamily="34" charset="0"/>
                <a:ea typeface="Times New Roman" panose="02020603050405020304" pitchFamily="18" charset="0"/>
                <a:cs typeface="Times New Roman" panose="02020603050405020304" pitchFamily="18" charset="0"/>
              </a:rPr>
              <a:t>A ironia ocorre quando se expressa uma ideia por meio de uma construção que </a:t>
            </a:r>
            <a:r>
              <a:rPr lang="pt-BR" sz="2000" b="1" dirty="0">
                <a:latin typeface="Arial Narrow" panose="020B0606020202030204" pitchFamily="34" charset="0"/>
                <a:ea typeface="Times New Roman" panose="02020603050405020304" pitchFamily="18" charset="0"/>
                <a:cs typeface="Times New Roman" panose="02020603050405020304" pitchFamily="18" charset="0"/>
              </a:rPr>
              <a:t>diz o oposto do que realmente se quer dizer</a:t>
            </a:r>
            <a:r>
              <a:rPr lang="pt-BR" sz="2000" dirty="0">
                <a:latin typeface="Arial Narrow" panose="020B0606020202030204" pitchFamily="34" charset="0"/>
                <a:ea typeface="Times New Roman" panose="02020603050405020304" pitchFamily="18" charset="0"/>
                <a:cs typeface="Times New Roman" panose="02020603050405020304" pitchFamily="18" charset="0"/>
              </a:rPr>
              <a:t>.</a:t>
            </a: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marL="238125" algn="just">
              <a:lnSpc>
                <a:spcPct val="107000"/>
              </a:lnSpc>
              <a:spcAft>
                <a:spcPts val="800"/>
              </a:spcAft>
            </a:pPr>
            <a:r>
              <a:rPr lang="pt-BR" sz="2000" b="1" dirty="0">
                <a:latin typeface="Arial Narrow" panose="020B0606020202030204" pitchFamily="34" charset="0"/>
                <a:ea typeface="Times New Roman" panose="02020603050405020304" pitchFamily="18" charset="0"/>
                <a:cs typeface="Arial" panose="020B0604020202020204" pitchFamily="34" charset="0"/>
              </a:rPr>
              <a:t>Hipérbole</a:t>
            </a: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000" dirty="0">
                <a:latin typeface="Arial Narrow" panose="020B0606020202030204" pitchFamily="34" charset="0"/>
                <a:ea typeface="Times New Roman" panose="02020603050405020304" pitchFamily="18" charset="0"/>
                <a:cs typeface="Times New Roman" panose="02020603050405020304" pitchFamily="18" charset="0"/>
              </a:rPr>
              <a:t>A </a:t>
            </a:r>
            <a:r>
              <a:rPr lang="pt-BR" sz="2000" dirty="0">
                <a:solidFill>
                  <a:srgbClr val="0563C1"/>
                </a:solidFill>
                <a:latin typeface="Arial Narrow" panose="020B0606020202030204" pitchFamily="34" charset="0"/>
                <a:ea typeface="Times New Roman" panose="02020603050405020304" pitchFamily="18" charset="0"/>
                <a:cs typeface="Times New Roman" panose="02020603050405020304" pitchFamily="18" charset="0"/>
                <a:hlinkClick r:id="rId5"/>
              </a:rPr>
              <a:t>hipérbole</a:t>
            </a:r>
            <a:r>
              <a:rPr lang="pt-BR" sz="2000" dirty="0">
                <a:latin typeface="Arial Narrow" panose="020B0606020202030204" pitchFamily="34" charset="0"/>
                <a:ea typeface="Times New Roman" panose="02020603050405020304" pitchFamily="18" charset="0"/>
                <a:cs typeface="Times New Roman" panose="02020603050405020304" pitchFamily="18" charset="0"/>
              </a:rPr>
              <a:t> corresponde ao uso intencional de </a:t>
            </a:r>
            <a:r>
              <a:rPr lang="pt-BR" sz="2000" b="1" dirty="0">
                <a:latin typeface="Arial Narrow" panose="020B0606020202030204" pitchFamily="34" charset="0"/>
                <a:ea typeface="Times New Roman" panose="02020603050405020304" pitchFamily="18" charset="0"/>
                <a:cs typeface="Times New Roman" panose="02020603050405020304" pitchFamily="18" charset="0"/>
              </a:rPr>
              <a:t>expressões muito exageradas</a:t>
            </a:r>
            <a:r>
              <a:rPr lang="pt-BR" sz="2000" dirty="0">
                <a:latin typeface="Arial Narrow" panose="020B0606020202030204" pitchFamily="34" charset="0"/>
                <a:ea typeface="Times New Roman" panose="02020603050405020304" pitchFamily="18" charset="0"/>
                <a:cs typeface="Times New Roman" panose="02020603050405020304" pitchFamily="18" charset="0"/>
              </a:rPr>
              <a:t> para passar-se uma ideia.</a:t>
            </a: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marL="238125" algn="just">
              <a:lnSpc>
                <a:spcPct val="107000"/>
              </a:lnSpc>
              <a:spcAft>
                <a:spcPts val="800"/>
              </a:spcAft>
            </a:pPr>
            <a:r>
              <a:rPr lang="pt-BR" dirty="0">
                <a:latin typeface="Arial Narrow" panose="020B0606020202030204" pitchFamily="34" charset="0"/>
                <a:ea typeface="Times New Roman" panose="02020603050405020304" pitchFamily="18" charset="0"/>
                <a:cs typeface="Arial" panose="020B0604020202020204" pitchFamily="34"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C3D2C831-EBF5-4736-A2F7-F3845C2906E5}"/>
              </a:ext>
            </a:extLst>
          </p:cNvPr>
          <p:cNvPicPr>
            <a:picLocks noChangeAspect="1"/>
          </p:cNvPicPr>
          <p:nvPr/>
        </p:nvPicPr>
        <p:blipFill>
          <a:blip r:embed="rId6"/>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39418458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 name="Retângulo 4">
            <a:extLst>
              <a:ext uri="{FF2B5EF4-FFF2-40B4-BE49-F238E27FC236}">
                <a16:creationId xmlns:a16="http://schemas.microsoft.com/office/drawing/2014/main" id="{522B7471-D1E2-465C-A9EF-5284387D640E}"/>
              </a:ext>
            </a:extLst>
          </p:cNvPr>
          <p:cNvSpPr/>
          <p:nvPr/>
        </p:nvSpPr>
        <p:spPr>
          <a:xfrm>
            <a:off x="1568824" y="394447"/>
            <a:ext cx="10246657" cy="5910785"/>
          </a:xfrm>
          <a:prstGeom prst="rect">
            <a:avLst/>
          </a:prstGeom>
        </p:spPr>
        <p:txBody>
          <a:bodyPr wrap="square">
            <a:spAutoFit/>
          </a:bodyPr>
          <a:lstStyle/>
          <a:p>
            <a:pPr marL="238125" algn="just">
              <a:lnSpc>
                <a:spcPct val="107000"/>
              </a:lnSpc>
              <a:spcAft>
                <a:spcPts val="800"/>
              </a:spcAft>
            </a:pPr>
            <a:r>
              <a:rPr lang="pt-BR" sz="2000" b="1" dirty="0">
                <a:latin typeface="Arial Narrow" panose="020B0606020202030204" pitchFamily="34" charset="0"/>
                <a:ea typeface="Times New Roman" panose="02020603050405020304" pitchFamily="18" charset="0"/>
                <a:cs typeface="Arial" panose="020B0604020202020204" pitchFamily="34" charset="0"/>
              </a:rPr>
              <a:t>Eufemismo</a:t>
            </a: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000" dirty="0">
                <a:latin typeface="Arial Narrow" panose="020B0606020202030204" pitchFamily="34" charset="0"/>
                <a:ea typeface="Times New Roman" panose="02020603050405020304" pitchFamily="18" charset="0"/>
                <a:cs typeface="Times New Roman" panose="02020603050405020304" pitchFamily="18" charset="0"/>
              </a:rPr>
              <a:t>O eufemismo ocorre quando se utiliza expressões para </a:t>
            </a:r>
            <a:r>
              <a:rPr lang="pt-BR" sz="2000" b="1" dirty="0">
                <a:latin typeface="Arial Narrow" panose="020B0606020202030204" pitchFamily="34" charset="0"/>
                <a:ea typeface="Times New Roman" panose="02020603050405020304" pitchFamily="18" charset="0"/>
                <a:cs typeface="Times New Roman" panose="02020603050405020304" pitchFamily="18" charset="0"/>
              </a:rPr>
              <a:t>atenuar uma ideia</a:t>
            </a:r>
            <a:r>
              <a:rPr lang="pt-BR" sz="2000" dirty="0">
                <a:latin typeface="Arial Narrow" panose="020B0606020202030204" pitchFamily="34" charset="0"/>
                <a:ea typeface="Times New Roman" panose="02020603050405020304" pitchFamily="18" charset="0"/>
                <a:cs typeface="Times New Roman" panose="02020603050405020304" pitchFamily="18" charset="0"/>
              </a:rPr>
              <a:t> tida como agressiva ou desagradável.</a:t>
            </a: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marL="238125" algn="just">
              <a:lnSpc>
                <a:spcPct val="107000"/>
              </a:lnSpc>
              <a:spcAft>
                <a:spcPts val="800"/>
              </a:spcAft>
            </a:pPr>
            <a:r>
              <a:rPr lang="pt-BR" sz="2000" b="1" dirty="0">
                <a:latin typeface="Arial Narrow" panose="020B0606020202030204" pitchFamily="34" charset="0"/>
                <a:ea typeface="Times New Roman" panose="02020603050405020304" pitchFamily="18" charset="0"/>
                <a:cs typeface="Arial" panose="020B0604020202020204" pitchFamily="34" charset="0"/>
              </a:rPr>
              <a:t>Antítese</a:t>
            </a: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000" dirty="0">
                <a:latin typeface="Arial Narrow" panose="020B0606020202030204" pitchFamily="34" charset="0"/>
                <a:ea typeface="Times New Roman" panose="02020603050405020304" pitchFamily="18" charset="0"/>
                <a:cs typeface="Times New Roman" panose="02020603050405020304" pitchFamily="18" charset="0"/>
              </a:rPr>
              <a:t>A antítese dá-se quando se utiliza duas palavras ou ideias com </a:t>
            </a:r>
            <a:r>
              <a:rPr lang="pt-BR" sz="2000" b="1" dirty="0">
                <a:latin typeface="Arial Narrow" panose="020B0606020202030204" pitchFamily="34" charset="0"/>
                <a:ea typeface="Times New Roman" panose="02020603050405020304" pitchFamily="18" charset="0"/>
                <a:cs typeface="Times New Roman" panose="02020603050405020304" pitchFamily="18" charset="0"/>
              </a:rPr>
              <a:t>significados opostos</a:t>
            </a:r>
            <a:r>
              <a:rPr lang="pt-BR" sz="2000" dirty="0">
                <a:latin typeface="Arial Narrow" panose="020B0606020202030204" pitchFamily="34" charset="0"/>
                <a:ea typeface="Times New Roman" panose="02020603050405020304" pitchFamily="18" charset="0"/>
                <a:cs typeface="Times New Roman" panose="02020603050405020304" pitchFamily="18" charset="0"/>
              </a:rPr>
              <a:t>.</a:t>
            </a: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marL="238125" algn="just">
              <a:lnSpc>
                <a:spcPct val="107000"/>
              </a:lnSpc>
              <a:spcAft>
                <a:spcPts val="800"/>
              </a:spcAft>
            </a:pPr>
            <a:r>
              <a:rPr lang="pt-BR" sz="2000" b="1" dirty="0">
                <a:latin typeface="Arial Narrow" panose="020B0606020202030204" pitchFamily="34" charset="0"/>
                <a:ea typeface="Times New Roman" panose="02020603050405020304" pitchFamily="18" charset="0"/>
                <a:cs typeface="Arial" panose="020B0604020202020204" pitchFamily="34" charset="0"/>
              </a:rPr>
              <a:t>Paradoxo</a:t>
            </a: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000" dirty="0">
                <a:latin typeface="Arial Narrow" panose="020B0606020202030204" pitchFamily="34" charset="0"/>
                <a:ea typeface="Times New Roman" panose="02020603050405020304" pitchFamily="18" charset="0"/>
                <a:cs typeface="Times New Roman" panose="02020603050405020304" pitchFamily="18" charset="0"/>
              </a:rPr>
              <a:t>O paradoxo ocorre quando duas expressões opostas são utilizadas de maneira que </a:t>
            </a:r>
            <a:r>
              <a:rPr lang="pt-BR" sz="2000" b="1" dirty="0">
                <a:latin typeface="Arial Narrow" panose="020B0606020202030204" pitchFamily="34" charset="0"/>
                <a:ea typeface="Times New Roman" panose="02020603050405020304" pitchFamily="18" charset="0"/>
                <a:cs typeface="Times New Roman" panose="02020603050405020304" pitchFamily="18" charset="0"/>
              </a:rPr>
              <a:t>foge à lógica</a:t>
            </a:r>
            <a:r>
              <a:rPr lang="pt-BR" sz="2000" dirty="0">
                <a:solidFill>
                  <a:srgbClr val="212529"/>
                </a:solidFill>
                <a:latin typeface="Arial Narrow" panose="020B0606020202030204" pitchFamily="34" charset="0"/>
                <a:ea typeface="Times New Roman" panose="02020603050405020304" pitchFamily="18" charset="0"/>
                <a:cs typeface="Times New Roman" panose="02020603050405020304" pitchFamily="18" charset="0"/>
              </a:rPr>
              <a:t>. </a:t>
            </a: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000" dirty="0">
                <a:solidFill>
                  <a:srgbClr val="212529"/>
                </a:solidFill>
                <a:latin typeface="Arial Narrow" panose="020B0606020202030204" pitchFamily="34" charset="0"/>
                <a:ea typeface="Times New Roman" panose="02020603050405020304" pitchFamily="18" charset="0"/>
                <a:cs typeface="Times New Roman" panose="02020603050405020304" pitchFamily="18" charset="0"/>
              </a:rPr>
              <a:t> </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000" dirty="0">
                <a:solidFill>
                  <a:schemeClr val="tx1"/>
                </a:solidFill>
                <a:latin typeface="Arial Narrow" panose="020B0606020202030204" pitchFamily="34" charset="0"/>
                <a:ea typeface="Calibri" panose="020F0502020204030204" pitchFamily="34" charset="0"/>
                <a:cs typeface="Times New Roman" panose="02020603050405020304" pitchFamily="18" charset="0"/>
              </a:rPr>
              <a:t>Disponível em: </a:t>
            </a:r>
            <a:r>
              <a:rPr lang="pt-BR" sz="1000" dirty="0">
                <a:solidFill>
                  <a:schemeClr val="tx1"/>
                </a:solidFill>
                <a:latin typeface="Arial Narrow" panose="020B0606020202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https://mundoeducacao.uol.com.br/gramatica/figura-de-linguagem.htm</a:t>
            </a:r>
            <a:r>
              <a:rPr lang="pt-BR" sz="1000" dirty="0">
                <a:solidFill>
                  <a:schemeClr val="tx1"/>
                </a:solidFill>
                <a:latin typeface="Arial Narrow" panose="020B0606020202030204" pitchFamily="34" charset="0"/>
                <a:ea typeface="Calibri" panose="020F0502020204030204" pitchFamily="34" charset="0"/>
                <a:cs typeface="Times New Roman" panose="02020603050405020304" pitchFamily="18" charset="0"/>
              </a:rPr>
              <a:t>. Acesso em: 9 maio 2023 (adaptado).</a:t>
            </a:r>
          </a:p>
          <a:p>
            <a:pPr algn="r">
              <a:lnSpc>
                <a:spcPct val="107000"/>
              </a:lnSpc>
              <a:spcAft>
                <a:spcPts val="800"/>
              </a:spcAft>
            </a:pP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just" fontAlgn="base">
              <a:lnSpc>
                <a:spcPct val="107000"/>
              </a:lnSpc>
            </a:pPr>
            <a:r>
              <a:rPr lang="pt-BR" sz="2000" dirty="0">
                <a:latin typeface="Arial Narrow" panose="020B0606020202030204" pitchFamily="34" charset="0"/>
                <a:ea typeface="Times New Roman" panose="02020603050405020304" pitchFamily="18" charset="0"/>
                <a:cs typeface="Arial" panose="020B0604020202020204" pitchFamily="34" charset="0"/>
              </a:rPr>
              <a:t>35. O termo (ou expressão) destacado(a), que está empregado em seu sentido próprio, denotativo, ocorre em </a:t>
            </a: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just" fontAlgn="base">
              <a:lnSpc>
                <a:spcPct val="107000"/>
              </a:lnSpc>
            </a:pPr>
            <a:r>
              <a:rPr lang="pt-BR" sz="2000" dirty="0">
                <a:latin typeface="Arial Narrow" panose="020B0606020202030204" pitchFamily="34" charset="0"/>
                <a:ea typeface="Times New Roman" panose="02020603050405020304" pitchFamily="18" charset="0"/>
                <a:cs typeface="Arial" panose="020B0604020202020204" pitchFamily="34" charset="0"/>
              </a:rPr>
              <a:t>a) ”Isso não é </a:t>
            </a:r>
            <a:r>
              <a:rPr lang="pt-BR" sz="2000" b="1" u="sng" dirty="0">
                <a:latin typeface="Arial Narrow" panose="020B0606020202030204" pitchFamily="34" charset="0"/>
                <a:ea typeface="Times New Roman" panose="02020603050405020304" pitchFamily="18" charset="0"/>
                <a:cs typeface="Arial" panose="020B0604020202020204" pitchFamily="34" charset="0"/>
              </a:rPr>
              <a:t>brincadeira</a:t>
            </a:r>
            <a:r>
              <a:rPr lang="pt-BR" sz="2000" dirty="0">
                <a:latin typeface="Arial Narrow" panose="020B0606020202030204" pitchFamily="34" charset="0"/>
                <a:ea typeface="Times New Roman" panose="02020603050405020304" pitchFamily="18" charset="0"/>
                <a:cs typeface="Arial" panose="020B0604020202020204" pitchFamily="34" charset="0"/>
              </a:rPr>
              <a:t>.” (texto 1) </a:t>
            </a: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just" fontAlgn="base">
              <a:lnSpc>
                <a:spcPct val="107000"/>
              </a:lnSpc>
            </a:pPr>
            <a:r>
              <a:rPr lang="pt-BR" sz="2000" dirty="0">
                <a:latin typeface="Arial Narrow" panose="020B0606020202030204" pitchFamily="34" charset="0"/>
                <a:ea typeface="Times New Roman" panose="02020603050405020304" pitchFamily="18" charset="0"/>
                <a:cs typeface="Arial" panose="020B0604020202020204" pitchFamily="34" charset="0"/>
              </a:rPr>
              <a:t>b) “Se os olhos são maiores ou</a:t>
            </a:r>
            <a:r>
              <a:rPr lang="pt-BR" sz="2000" b="1" u="sng" dirty="0">
                <a:latin typeface="Arial Narrow" panose="020B0606020202030204" pitchFamily="34" charset="0"/>
                <a:ea typeface="Times New Roman" panose="02020603050405020304" pitchFamily="18" charset="0"/>
                <a:cs typeface="Arial" panose="020B0604020202020204" pitchFamily="34" charset="0"/>
              </a:rPr>
              <a:t> são orientais</a:t>
            </a:r>
            <a:r>
              <a:rPr lang="pt-BR" sz="2000" dirty="0">
                <a:latin typeface="Arial Narrow" panose="020B0606020202030204" pitchFamily="34" charset="0"/>
                <a:ea typeface="Times New Roman" panose="02020603050405020304" pitchFamily="18" charset="0"/>
                <a:cs typeface="Arial" panose="020B0604020202020204" pitchFamily="34" charset="0"/>
              </a:rPr>
              <a:t>.” (Texto 2) </a:t>
            </a: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pPr>
            <a:r>
              <a:rPr lang="pt-BR" dirty="0">
                <a:latin typeface="Arial Narrow" panose="020B0606020202030204" pitchFamily="34" charset="0"/>
                <a:ea typeface="Times New Roman" panose="02020603050405020304" pitchFamily="18" charset="0"/>
                <a:cs typeface="Arial" panose="020B0604020202020204" pitchFamily="34" charset="0"/>
              </a:rPr>
              <a:t> </a:t>
            </a:r>
          </a:p>
          <a:p>
            <a:pPr algn="r">
              <a:lnSpc>
                <a:spcPct val="107000"/>
              </a:lnSpc>
              <a:spcAft>
                <a:spcPts val="800"/>
              </a:spcAft>
            </a:pPr>
            <a:r>
              <a:rPr lang="pt-BR" dirty="0">
                <a:latin typeface="Arial Narrow" panose="020B0606020202030204" pitchFamily="34" charset="0"/>
                <a:ea typeface="Times New Roman" panose="02020603050405020304" pitchFamily="18" charset="0"/>
                <a:cs typeface="Arial" panose="020B0604020202020204" pitchFamily="34" charset="0"/>
              </a:rPr>
              <a:t> </a:t>
            </a:r>
            <a:endParaRPr lang="pt-BR" sz="10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B133A81C-CFDA-4C74-B520-ABB54FE6E8A0}"/>
              </a:ext>
            </a:extLst>
          </p:cNvPr>
          <p:cNvPicPr>
            <a:picLocks noChangeAspect="1"/>
          </p:cNvPicPr>
          <p:nvPr/>
        </p:nvPicPr>
        <p:blipFill>
          <a:blip r:embed="rId5"/>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32988417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Retângulo 3">
            <a:extLst>
              <a:ext uri="{FF2B5EF4-FFF2-40B4-BE49-F238E27FC236}">
                <a16:creationId xmlns:a16="http://schemas.microsoft.com/office/drawing/2014/main" id="{C1CDAB98-748A-414C-8FD1-F1C32A44C2B2}"/>
              </a:ext>
            </a:extLst>
          </p:cNvPr>
          <p:cNvSpPr/>
          <p:nvPr/>
        </p:nvSpPr>
        <p:spPr>
          <a:xfrm>
            <a:off x="1416424" y="660903"/>
            <a:ext cx="10253494" cy="4677691"/>
          </a:xfrm>
          <a:prstGeom prst="rect">
            <a:avLst/>
          </a:prstGeom>
        </p:spPr>
        <p:txBody>
          <a:bodyPr wrap="square">
            <a:spAutoFit/>
          </a:bodyPr>
          <a:lstStyle/>
          <a:p>
            <a:pPr>
              <a:lnSpc>
                <a:spcPct val="107000"/>
              </a:lnSpc>
            </a:pPr>
            <a:r>
              <a:rPr lang="pt-BR" sz="2000" dirty="0">
                <a:latin typeface="Arial Narrow" panose="020B0606020202030204" pitchFamily="34" charset="0"/>
                <a:ea typeface="Times New Roman" panose="02020603050405020304" pitchFamily="18" charset="0"/>
                <a:cs typeface="Arial" panose="020B0604020202020204" pitchFamily="34" charset="0"/>
              </a:rPr>
              <a:t>36. Complete. O diminuitivo “</a:t>
            </a:r>
            <a:r>
              <a:rPr lang="pt-BR" sz="2000" b="1" u="sng" dirty="0">
                <a:latin typeface="Arial Narrow" panose="020B0606020202030204" pitchFamily="34" charset="0"/>
                <a:ea typeface="Times New Roman" panose="02020603050405020304" pitchFamily="18" charset="0"/>
                <a:cs typeface="Arial" panose="020B0604020202020204" pitchFamily="34" charset="0"/>
              </a:rPr>
              <a:t>quilinhos”</a:t>
            </a:r>
            <a:r>
              <a:rPr lang="pt-BR" sz="2000" b="1" dirty="0">
                <a:latin typeface="Arial Narrow" panose="020B0606020202030204" pitchFamily="34" charset="0"/>
                <a:ea typeface="Times New Roman" panose="02020603050405020304" pitchFamily="18" charset="0"/>
                <a:cs typeface="Arial" panose="020B0604020202020204" pitchFamily="34" charset="0"/>
              </a:rPr>
              <a:t>, </a:t>
            </a:r>
            <a:r>
              <a:rPr lang="pt-BR" sz="2000" dirty="0">
                <a:latin typeface="Arial Narrow" panose="020B0606020202030204" pitchFamily="34" charset="0"/>
                <a:ea typeface="Times New Roman" panose="02020603050405020304" pitchFamily="18" charset="0"/>
                <a:cs typeface="Arial" panose="020B0604020202020204" pitchFamily="34" charset="0"/>
              </a:rPr>
              <a:t>utilizado</a:t>
            </a:r>
            <a:r>
              <a:rPr lang="pt-BR" sz="2000" b="1" dirty="0">
                <a:latin typeface="Arial Narrow" panose="020B0606020202030204" pitchFamily="34" charset="0"/>
                <a:ea typeface="Times New Roman" panose="02020603050405020304" pitchFamily="18" charset="0"/>
                <a:cs typeface="Arial" panose="020B0604020202020204" pitchFamily="34" charset="0"/>
              </a:rPr>
              <a:t> </a:t>
            </a:r>
            <a:r>
              <a:rPr lang="pt-BR" sz="2000" dirty="0">
                <a:latin typeface="Arial Narrow" panose="020B0606020202030204" pitchFamily="34" charset="0"/>
                <a:ea typeface="Times New Roman" panose="02020603050405020304" pitchFamily="18" charset="0"/>
                <a:cs typeface="Arial" panose="020B0604020202020204" pitchFamily="34" charset="0"/>
              </a:rPr>
              <a:t>no trecho: “Se o peso na balança é de uns quilinhos a mais.”, tem o efeito de sentido de </a:t>
            </a:r>
            <a:br>
              <a:rPr lang="pt-BR" sz="2000" dirty="0">
                <a:latin typeface="Arial Narrow" panose="020B0606020202030204" pitchFamily="34" charset="0"/>
                <a:ea typeface="Times New Roman" panose="02020603050405020304" pitchFamily="18" charset="0"/>
                <a:cs typeface="Arial" panose="020B0604020202020204" pitchFamily="34" charset="0"/>
              </a:rPr>
            </a:br>
            <a:r>
              <a:rPr lang="pt-BR" sz="2000" dirty="0">
                <a:solidFill>
                  <a:srgbClr val="FF0000"/>
                </a:solidFill>
                <a:latin typeface="Arial Narrow" panose="020B0606020202030204" pitchFamily="34" charset="0"/>
                <a:ea typeface="Times New Roman" panose="02020603050405020304" pitchFamily="18" charset="0"/>
                <a:cs typeface="Arial" panose="020B0604020202020204" pitchFamily="34" charset="0"/>
              </a:rPr>
              <a:t> </a:t>
            </a: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pPr>
            <a:r>
              <a:rPr lang="pt-BR" sz="2000" dirty="0">
                <a:latin typeface="Arial Narrow" panose="020B0606020202030204" pitchFamily="34" charset="0"/>
                <a:ea typeface="Times New Roman" panose="02020603050405020304" pitchFamily="18" charset="0"/>
                <a:cs typeface="Arial" panose="020B0604020202020204" pitchFamily="34" charset="0"/>
              </a:rPr>
              <a:t>37. No verso: “De ser feliz, de viver e de enxergar”, ocorre </a:t>
            </a: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pPr>
            <a:r>
              <a:rPr lang="pt-BR" sz="2000" dirty="0">
                <a:latin typeface="Arial Narrow" panose="020B0606020202030204" pitchFamily="34" charset="0"/>
                <a:ea typeface="Times New Roman" panose="02020603050405020304" pitchFamily="18" charset="0"/>
                <a:cs typeface="Arial" panose="020B0604020202020204" pitchFamily="34" charset="0"/>
              </a:rPr>
              <a:t>A) antítese, pois foram utilizadas ideias com significados opostos. </a:t>
            </a: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pPr>
            <a:r>
              <a:rPr lang="pt-BR" sz="2000" dirty="0">
                <a:latin typeface="Arial Narrow" panose="020B0606020202030204" pitchFamily="34" charset="0"/>
                <a:ea typeface="Times New Roman" panose="02020603050405020304" pitchFamily="18" charset="0"/>
                <a:cs typeface="Arial" panose="020B0604020202020204" pitchFamily="34" charset="0"/>
              </a:rPr>
              <a:t>B) hipérbole, uma vez que foram utilizadas palavras para expressar exagero. </a:t>
            </a: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pPr>
            <a:r>
              <a:rPr lang="pt-BR" sz="2000" dirty="0">
                <a:latin typeface="Arial Narrow" panose="020B0606020202030204" pitchFamily="34" charset="0"/>
                <a:ea typeface="Times New Roman" panose="02020603050405020304" pitchFamily="18" charset="0"/>
                <a:cs typeface="Arial" panose="020B0604020202020204" pitchFamily="34" charset="0"/>
              </a:rPr>
              <a:t>C) paradoxo, porque foram utilizadas palavras de maneira que foge à lógica. </a:t>
            </a: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pPr>
            <a:r>
              <a:rPr lang="pt-BR" sz="2000" dirty="0">
                <a:latin typeface="Arial Narrow" panose="020B0606020202030204" pitchFamily="34" charset="0"/>
                <a:ea typeface="Times New Roman" panose="02020603050405020304" pitchFamily="18" charset="0"/>
                <a:cs typeface="Arial" panose="020B0604020202020204" pitchFamily="34" charset="0"/>
              </a:rPr>
              <a:t>D) gradação, já que foi utilizada uma sequência de palavras que intensifica uma ideia.</a:t>
            </a:r>
          </a:p>
          <a:p>
            <a:pPr algn="just">
              <a:lnSpc>
                <a:spcPct val="107000"/>
              </a:lnSpc>
            </a:pP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pPr>
            <a:r>
              <a:rPr lang="pt-BR" sz="2000" dirty="0">
                <a:latin typeface="Arial Narrow" panose="020B0606020202030204" pitchFamily="34" charset="0"/>
                <a:ea typeface="Times New Roman" panose="02020603050405020304" pitchFamily="18" charset="0"/>
                <a:cs typeface="Arial" panose="020B0604020202020204" pitchFamily="34" charset="0"/>
              </a:rPr>
              <a:t>38. No texto 1, a expressão </a:t>
            </a:r>
            <a:r>
              <a:rPr lang="pt-BR" sz="2000" b="1" dirty="0">
                <a:latin typeface="Arial Narrow" panose="020B0606020202030204" pitchFamily="34" charset="0"/>
                <a:ea typeface="Times New Roman" panose="02020603050405020304" pitchFamily="18" charset="0"/>
                <a:cs typeface="Arial" panose="020B0604020202020204" pitchFamily="34" charset="0"/>
              </a:rPr>
              <a:t>“</a:t>
            </a:r>
            <a:r>
              <a:rPr lang="pt-BR" sz="2000" b="1" u="sng" dirty="0">
                <a:latin typeface="Arial Narrow" panose="020B0606020202030204" pitchFamily="34" charset="0"/>
                <a:ea typeface="Times New Roman" panose="02020603050405020304" pitchFamily="18" charset="0"/>
                <a:cs typeface="Arial" panose="020B0604020202020204" pitchFamily="34" charset="0"/>
              </a:rPr>
              <a:t>seja amigo”</a:t>
            </a:r>
            <a:r>
              <a:rPr lang="pt-BR" sz="2000" b="1" dirty="0">
                <a:latin typeface="Arial Narrow" panose="020B0606020202030204" pitchFamily="34" charset="0"/>
                <a:ea typeface="Times New Roman" panose="02020603050405020304" pitchFamily="18" charset="0"/>
                <a:cs typeface="Arial" panose="020B0604020202020204" pitchFamily="34" charset="0"/>
              </a:rPr>
              <a:t> </a:t>
            </a:r>
            <a:r>
              <a:rPr lang="pt-BR" sz="2000" dirty="0">
                <a:latin typeface="Arial Narrow" panose="020B0606020202030204" pitchFamily="34" charset="0"/>
                <a:ea typeface="Times New Roman" panose="02020603050405020304" pitchFamily="18" charset="0"/>
                <a:cs typeface="Arial" panose="020B0604020202020204" pitchFamily="34" charset="0"/>
              </a:rPr>
              <a:t>foi utilizada para </a:t>
            </a: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pPr>
            <a:r>
              <a:rPr lang="pt-BR" sz="2000" dirty="0">
                <a:latin typeface="Arial Narrow" panose="020B0606020202030204" pitchFamily="34" charset="0"/>
                <a:ea typeface="Times New Roman" panose="02020603050405020304" pitchFamily="18" charset="0"/>
                <a:cs typeface="Arial" panose="020B0604020202020204" pitchFamily="34" charset="0"/>
              </a:rPr>
              <a:t>A) sugerir uma ironia.  </a:t>
            </a: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pPr>
            <a:r>
              <a:rPr lang="pt-BR" sz="2000" dirty="0">
                <a:latin typeface="Arial Narrow" panose="020B0606020202030204" pitchFamily="34" charset="0"/>
                <a:ea typeface="Times New Roman" panose="02020603050405020304" pitchFamily="18" charset="0"/>
                <a:cs typeface="Arial" panose="020B0604020202020204" pitchFamily="34" charset="0"/>
              </a:rPr>
              <a:t>B) criticar uma ordem. </a:t>
            </a: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pPr>
            <a:r>
              <a:rPr lang="pt-BR" sz="2000" dirty="0">
                <a:latin typeface="Arial Narrow" panose="020B0606020202030204" pitchFamily="34" charset="0"/>
                <a:ea typeface="Times New Roman" panose="02020603050405020304" pitchFamily="18" charset="0"/>
                <a:cs typeface="Arial" panose="020B0604020202020204" pitchFamily="34" charset="0"/>
              </a:rPr>
              <a:t>C) enfatizar um pedido. </a:t>
            </a: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pPr>
            <a:r>
              <a:rPr lang="pt-BR" sz="2000" dirty="0">
                <a:latin typeface="Arial Narrow" panose="020B0606020202030204" pitchFamily="34" charset="0"/>
                <a:ea typeface="Times New Roman" panose="02020603050405020304" pitchFamily="18" charset="0"/>
                <a:cs typeface="Arial" panose="020B0604020202020204" pitchFamily="34" charset="0"/>
              </a:rPr>
              <a:t>D) reforçar um protesto.</a:t>
            </a:r>
            <a:endParaRPr lang="pt-BR" sz="2000" dirty="0">
              <a:latin typeface="Arial Narrow" panose="020B0606020202030204" pitchFamily="34" charset="0"/>
              <a:ea typeface="Calibri" panose="020F050202020403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06FC9E1C-FA03-4C85-9C8A-C878A7A35114}"/>
              </a:ext>
            </a:extLst>
          </p:cNvPr>
          <p:cNvPicPr>
            <a:picLocks noChangeAspect="1"/>
          </p:cNvPicPr>
          <p:nvPr/>
        </p:nvPicPr>
        <p:blipFill>
          <a:blip r:embed="rId4"/>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10535713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graphicFrame>
        <p:nvGraphicFramePr>
          <p:cNvPr id="3" name="Tabela 2">
            <a:extLst>
              <a:ext uri="{FF2B5EF4-FFF2-40B4-BE49-F238E27FC236}">
                <a16:creationId xmlns:a16="http://schemas.microsoft.com/office/drawing/2014/main" id="{252F3BC8-61BE-4882-96A8-87BD5ED9970E}"/>
              </a:ext>
            </a:extLst>
          </p:cNvPr>
          <p:cNvGraphicFramePr>
            <a:graphicFrameLocks noGrp="1"/>
          </p:cNvGraphicFramePr>
          <p:nvPr>
            <p:extLst>
              <p:ext uri="{D42A27DB-BD31-4B8C-83A1-F6EECF244321}">
                <p14:modId xmlns:p14="http://schemas.microsoft.com/office/powerpoint/2010/main" val="1691933930"/>
              </p:ext>
            </p:extLst>
          </p:nvPr>
        </p:nvGraphicFramePr>
        <p:xfrm>
          <a:off x="2013527" y="917667"/>
          <a:ext cx="8814288" cy="3857534"/>
        </p:xfrm>
        <a:graphic>
          <a:graphicData uri="http://schemas.openxmlformats.org/drawingml/2006/table">
            <a:tbl>
              <a:tblPr>
                <a:tableStyleId>{5C22544A-7EE6-4342-B048-85BDC9FD1C3A}</a:tableStyleId>
              </a:tblPr>
              <a:tblGrid>
                <a:gridCol w="8814288">
                  <a:extLst>
                    <a:ext uri="{9D8B030D-6E8A-4147-A177-3AD203B41FA5}">
                      <a16:colId xmlns:a16="http://schemas.microsoft.com/office/drawing/2014/main" val="2434254225"/>
                    </a:ext>
                  </a:extLst>
                </a:gridCol>
              </a:tblGrid>
              <a:tr h="3857534">
                <a:tc>
                  <a:txBody>
                    <a:bodyPr/>
                    <a:lstStyle/>
                    <a:p>
                      <a:pPr marL="280670" algn="just">
                        <a:lnSpc>
                          <a:spcPct val="107000"/>
                        </a:lnSpc>
                        <a:spcAft>
                          <a:spcPts val="0"/>
                        </a:spcAft>
                      </a:pPr>
                      <a:r>
                        <a:rPr lang="pt-BR" sz="2400" dirty="0">
                          <a:effectLst/>
                          <a:latin typeface="Arial Narrow" panose="020B0606020202030204" pitchFamily="34" charset="0"/>
                        </a:rPr>
                        <a:t>Caro(a) estudante!!!! </a:t>
                      </a:r>
                    </a:p>
                    <a:p>
                      <a:pPr marL="280670" algn="just">
                        <a:lnSpc>
                          <a:spcPct val="107000"/>
                        </a:lnSpc>
                        <a:spcAft>
                          <a:spcPts val="0"/>
                        </a:spcAft>
                      </a:pPr>
                      <a:r>
                        <a:rPr lang="pt-BR" sz="2400" dirty="0">
                          <a:effectLst/>
                          <a:latin typeface="Arial Narrow" panose="020B0606020202030204" pitchFamily="34" charset="0"/>
                        </a:rPr>
                        <a:t>Agora que você já tomou conhecimento sobre o gênero resenha crítica, já leu a resenha das obras “O Pequeno Príncipe” e o “Menino Maluquinho”, chegou o momento de você produzir uma resenha crítica. Para isso, recorra a todas as anotações feitas, às explicações feitas pelo(a) professor(a), pois elas serão valiosas e servirão de guia e apoio para você desenvolver a produção da resenha crítica</a:t>
                      </a:r>
                      <a:r>
                        <a:rPr lang="pt-BR" sz="2400" dirty="0">
                          <a:effectLst/>
                        </a:rPr>
                        <a:t>. </a:t>
                      </a: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651293469"/>
                  </a:ext>
                </a:extLst>
              </a:tr>
            </a:tbl>
          </a:graphicData>
        </a:graphic>
      </p:graphicFrame>
      <p:sp>
        <p:nvSpPr>
          <p:cNvPr id="4" name="Rectangle 1">
            <a:extLst>
              <a:ext uri="{FF2B5EF4-FFF2-40B4-BE49-F238E27FC236}">
                <a16:creationId xmlns:a16="http://schemas.microsoft.com/office/drawing/2014/main" id="{3076BF50-9818-44F5-BAA7-8968F6F1EB70}"/>
              </a:ext>
            </a:extLst>
          </p:cNvPr>
          <p:cNvSpPr>
            <a:spLocks noChangeArrowheads="1"/>
          </p:cNvSpPr>
          <p:nvPr/>
        </p:nvSpPr>
        <p:spPr bwMode="auto">
          <a:xfrm>
            <a:off x="1364185" y="2427974"/>
            <a:ext cx="13705953" cy="1280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11" name="Rectangle 1">
            <a:extLst>
              <a:ext uri="{FF2B5EF4-FFF2-40B4-BE49-F238E27FC236}">
                <a16:creationId xmlns:a16="http://schemas.microsoft.com/office/drawing/2014/main" id="{8913EDC3-2425-4969-8B12-22D250B405E5}"/>
              </a:ext>
            </a:extLst>
          </p:cNvPr>
          <p:cNvSpPr>
            <a:spLocks noChangeArrowheads="1"/>
          </p:cNvSpPr>
          <p:nvPr/>
        </p:nvSpPr>
        <p:spPr bwMode="auto">
          <a:xfrm flipV="1">
            <a:off x="3094182" y="2142594"/>
            <a:ext cx="12226781"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marL="457200" eaLnBrk="0" fontAlgn="base" hangingPunct="0">
              <a:spcBef>
                <a:spcPct val="0"/>
              </a:spcBef>
              <a:spcAft>
                <a:spcPct val="0"/>
              </a:spcAft>
              <a:tabLst>
                <a:tab pos="457200" algn="l"/>
              </a:tabLst>
              <a:defRPr>
                <a:solidFill>
                  <a:schemeClr val="tx1"/>
                </a:solidFill>
                <a:latin typeface="Arial" panose="020B0604020202020204" pitchFamily="34" charset="0"/>
              </a:defRPr>
            </a:lvl2pPr>
            <a:lvl3pPr marL="914400" eaLnBrk="0" fontAlgn="base" hangingPunct="0">
              <a:spcBef>
                <a:spcPct val="0"/>
              </a:spcBef>
              <a:spcAft>
                <a:spcPct val="0"/>
              </a:spcAft>
              <a:tabLst>
                <a:tab pos="457200" algn="l"/>
              </a:tabLst>
              <a:defRPr>
                <a:solidFill>
                  <a:schemeClr val="tx1"/>
                </a:solidFill>
                <a:latin typeface="Arial" panose="020B0604020202020204" pitchFamily="34" charset="0"/>
              </a:defRPr>
            </a:lvl3pPr>
            <a:lvl4pPr marL="1371600" eaLnBrk="0" fontAlgn="base" hangingPunct="0">
              <a:spcBef>
                <a:spcPct val="0"/>
              </a:spcBef>
              <a:spcAft>
                <a:spcPct val="0"/>
              </a:spcAft>
              <a:tabLst>
                <a:tab pos="457200" algn="l"/>
              </a:tabLst>
              <a:defRPr>
                <a:solidFill>
                  <a:schemeClr val="tx1"/>
                </a:solidFill>
                <a:latin typeface="Arial" panose="020B0604020202020204" pitchFamily="34" charset="0"/>
              </a:defRPr>
            </a:lvl4pPr>
            <a:lvl5pPr marL="1828800" eaLnBrk="0" fontAlgn="base" hangingPunct="0">
              <a:spcBef>
                <a:spcPct val="0"/>
              </a:spcBef>
              <a:spcAft>
                <a:spcPct val="0"/>
              </a:spcAft>
              <a:tabLst>
                <a:tab pos="457200" algn="l"/>
              </a:tabLst>
              <a:defRPr>
                <a:solidFill>
                  <a:schemeClr val="tx1"/>
                </a:solidFill>
                <a:latin typeface="Arial" panose="020B0604020202020204" pitchFamily="34" charset="0"/>
              </a:defRPr>
            </a:lvl5pPr>
            <a:lvl6pPr marL="2286000" eaLnBrk="0" fontAlgn="base" hangingPunct="0">
              <a:spcBef>
                <a:spcPct val="0"/>
              </a:spcBef>
              <a:spcAft>
                <a:spcPct val="0"/>
              </a:spcAft>
              <a:tabLst>
                <a:tab pos="457200" algn="l"/>
              </a:tabLst>
              <a:defRPr>
                <a:solidFill>
                  <a:schemeClr val="tx1"/>
                </a:solidFill>
                <a:latin typeface="Arial" panose="020B0604020202020204" pitchFamily="34" charset="0"/>
              </a:defRPr>
            </a:lvl6pPr>
            <a:lvl7pPr marL="2743200" eaLnBrk="0" fontAlgn="base" hangingPunct="0">
              <a:spcBef>
                <a:spcPct val="0"/>
              </a:spcBef>
              <a:spcAft>
                <a:spcPct val="0"/>
              </a:spcAft>
              <a:tabLst>
                <a:tab pos="457200" algn="l"/>
              </a:tabLst>
              <a:defRPr>
                <a:solidFill>
                  <a:schemeClr val="tx1"/>
                </a:solidFill>
                <a:latin typeface="Arial" panose="020B0604020202020204" pitchFamily="34" charset="0"/>
              </a:defRPr>
            </a:lvl7pPr>
            <a:lvl8pPr marL="3200400" eaLnBrk="0" fontAlgn="base" hangingPunct="0">
              <a:spcBef>
                <a:spcPct val="0"/>
              </a:spcBef>
              <a:spcAft>
                <a:spcPct val="0"/>
              </a:spcAft>
              <a:tabLst>
                <a:tab pos="457200" algn="l"/>
              </a:tabLst>
              <a:defRPr>
                <a:solidFill>
                  <a:schemeClr val="tx1"/>
                </a:solidFill>
                <a:latin typeface="Arial" panose="020B0604020202020204" pitchFamily="34" charset="0"/>
              </a:defRPr>
            </a:lvl8pPr>
            <a:lvl9pPr marL="3657600"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tab pos="457200" algn="l"/>
              </a:tabLst>
            </a:pPr>
            <a:r>
              <a:rPr kumimoji="0" lang="pt-BR" altLang="pt-BR" sz="1400" b="1" i="0" u="none" strike="noStrike" cap="none" normalizeH="0" baseline="0" dirty="0">
                <a:ln>
                  <a:noFill/>
                </a:ln>
                <a:solidFill>
                  <a:srgbClr val="538135"/>
                </a:solidFill>
                <a:effectLst/>
                <a:latin typeface="Arial Narrow" panose="020B0606020202030204" pitchFamily="34" charset="0"/>
                <a:ea typeface="Times New Roman" panose="02020603050405020304" pitchFamily="18" charset="0"/>
                <a:cs typeface="Segoe UI" panose="020B0502040204020203" pitchFamily="34" charset="0"/>
              </a:rPr>
              <a:t>Vale a </a:t>
            </a:r>
          </a:p>
          <a:p>
            <a:pPr marL="0" marR="0" lvl="0" indent="0" algn="just" defTabSz="914400" rtl="0" eaLnBrk="0" fontAlgn="base" latinLnBrk="0" hangingPunct="0">
              <a:lnSpc>
                <a:spcPct val="100000"/>
              </a:lnSpc>
              <a:spcBef>
                <a:spcPct val="0"/>
              </a:spcBef>
              <a:spcAft>
                <a:spcPct val="0"/>
              </a:spcAft>
              <a:buClrTx/>
              <a:buSzTx/>
              <a:buFontTx/>
              <a:buNone/>
              <a:tabLst>
                <a:tab pos="457200" algn="l"/>
              </a:tabLst>
            </a:pPr>
            <a:endParaRPr lang="pt-BR" altLang="pt-BR" b="1" dirty="0">
              <a:solidFill>
                <a:srgbClr val="538135"/>
              </a:solidFill>
              <a:latin typeface="Arial Narrow" panose="020B0606020202030204" pitchFamily="34" charset="0"/>
              <a:ea typeface="Times New Roman" panose="02020603050405020304" pitchFamily="18" charset="0"/>
              <a:cs typeface="Segoe UI" panose="020B0502040204020203"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57200" algn="l"/>
              </a:tabLst>
            </a:pPr>
            <a:r>
              <a:rPr kumimoji="0" lang="pt-BR" altLang="pt-BR" sz="1400" b="1" i="0" u="none" strike="noStrike" cap="none" normalizeH="0" baseline="0" dirty="0">
                <a:ln>
                  <a:noFill/>
                </a:ln>
                <a:solidFill>
                  <a:srgbClr val="538135"/>
                </a:solidFill>
                <a:effectLst/>
                <a:latin typeface="Arial Narrow" panose="020B0606020202030204" pitchFamily="34" charset="0"/>
                <a:ea typeface="Times New Roman" panose="02020603050405020304" pitchFamily="18" charset="0"/>
                <a:cs typeface="Segoe UI" panose="020B0502040204020203" pitchFamily="34" charset="0"/>
              </a:rPr>
              <a:t>pena saber!!!!! </a:t>
            </a: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pic>
        <p:nvPicPr>
          <p:cNvPr id="10" name="Imagem 9">
            <a:extLst>
              <a:ext uri="{FF2B5EF4-FFF2-40B4-BE49-F238E27FC236}">
                <a16:creationId xmlns:a16="http://schemas.microsoft.com/office/drawing/2014/main" id="{94B5A79E-D932-49A3-8BCE-FA05B862E003}"/>
              </a:ext>
            </a:extLst>
          </p:cNvPr>
          <p:cNvPicPr>
            <a:picLocks noChangeAspect="1"/>
          </p:cNvPicPr>
          <p:nvPr/>
        </p:nvPicPr>
        <p:blipFill>
          <a:blip r:embed="rId4"/>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32633914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Rectangle 1">
            <a:extLst>
              <a:ext uri="{FF2B5EF4-FFF2-40B4-BE49-F238E27FC236}">
                <a16:creationId xmlns:a16="http://schemas.microsoft.com/office/drawing/2014/main" id="{3076BF50-9818-44F5-BAA7-8968F6F1EB70}"/>
              </a:ext>
            </a:extLst>
          </p:cNvPr>
          <p:cNvSpPr>
            <a:spLocks noChangeArrowheads="1"/>
          </p:cNvSpPr>
          <p:nvPr/>
        </p:nvSpPr>
        <p:spPr bwMode="auto">
          <a:xfrm>
            <a:off x="1364185" y="2427974"/>
            <a:ext cx="13705953" cy="1280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graphicFrame>
        <p:nvGraphicFramePr>
          <p:cNvPr id="14" name="Tabela 13">
            <a:extLst>
              <a:ext uri="{FF2B5EF4-FFF2-40B4-BE49-F238E27FC236}">
                <a16:creationId xmlns:a16="http://schemas.microsoft.com/office/drawing/2014/main" id="{BE404F19-A0B2-4420-B7D7-1CD042F5C123}"/>
              </a:ext>
            </a:extLst>
          </p:cNvPr>
          <p:cNvGraphicFramePr>
            <a:graphicFrameLocks noGrp="1"/>
          </p:cNvGraphicFramePr>
          <p:nvPr>
            <p:extLst>
              <p:ext uri="{D42A27DB-BD31-4B8C-83A1-F6EECF244321}">
                <p14:modId xmlns:p14="http://schemas.microsoft.com/office/powerpoint/2010/main" val="4094790287"/>
              </p:ext>
            </p:extLst>
          </p:nvPr>
        </p:nvGraphicFramePr>
        <p:xfrm>
          <a:off x="1699491" y="851988"/>
          <a:ext cx="9967070" cy="4786659"/>
        </p:xfrm>
        <a:graphic>
          <a:graphicData uri="http://schemas.openxmlformats.org/drawingml/2006/table">
            <a:tbl>
              <a:tblPr firstRow="1" firstCol="1" bandRow="1"/>
              <a:tblGrid>
                <a:gridCol w="9967070">
                  <a:extLst>
                    <a:ext uri="{9D8B030D-6E8A-4147-A177-3AD203B41FA5}">
                      <a16:colId xmlns:a16="http://schemas.microsoft.com/office/drawing/2014/main" val="3215942997"/>
                    </a:ext>
                  </a:extLst>
                </a:gridCol>
              </a:tblGrid>
              <a:tr h="4786659">
                <a:tc>
                  <a:txBody>
                    <a:bodyPr/>
                    <a:lstStyle/>
                    <a:p>
                      <a:pPr marL="324485" indent="-277495" algn="just">
                        <a:lnSpc>
                          <a:spcPct val="107000"/>
                        </a:lnSpc>
                        <a:spcAft>
                          <a:spcPts val="0"/>
                        </a:spcAft>
                      </a:pPr>
                      <a:r>
                        <a:rPr lang="pt-BR" sz="2400" b="1" dirty="0">
                          <a:solidFill>
                            <a:srgbClr val="212529"/>
                          </a:solidFill>
                          <a:effectLst/>
                          <a:latin typeface="Arial Narrow" panose="020B0606020202030204" pitchFamily="34" charset="0"/>
                          <a:ea typeface="Times New Roman" panose="02020603050405020304" pitchFamily="18" charset="0"/>
                          <a:cs typeface="Arial" panose="020B0604020202020204" pitchFamily="34" charset="0"/>
                        </a:rPr>
                        <a:t>O que é resenha?</a:t>
                      </a:r>
                    </a:p>
                    <a:p>
                      <a:pPr marL="324485" indent="-277495" algn="just">
                        <a:lnSpc>
                          <a:spcPct val="107000"/>
                        </a:lnSpc>
                        <a:spcAft>
                          <a:spcPts val="0"/>
                        </a:spcAft>
                      </a:pP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324485" indent="-277495" algn="just">
                        <a:lnSpc>
                          <a:spcPct val="107000"/>
                        </a:lnSpc>
                        <a:spcAft>
                          <a:spcPts val="0"/>
                        </a:spcAft>
                      </a:pPr>
                      <a:r>
                        <a:rPr lang="pt-BR" sz="2000" dirty="0">
                          <a:solidFill>
                            <a:srgbClr val="212529"/>
                          </a:solidFill>
                          <a:effectLst/>
                          <a:latin typeface="Arial Narrow" panose="020B0606020202030204" pitchFamily="34" charset="0"/>
                          <a:ea typeface="Times New Roman" panose="02020603050405020304" pitchFamily="18" charset="0"/>
                          <a:cs typeface="Times New Roman" panose="02020603050405020304" pitchFamily="18" charset="0"/>
                        </a:rPr>
                        <a:t>A resenha é um gênero textual que tem como finalidade um breve</a:t>
                      </a:r>
                      <a:r>
                        <a:rPr lang="pt-BR" sz="2000" b="1" dirty="0">
                          <a:solidFill>
                            <a:srgbClr val="212529"/>
                          </a:solidFill>
                          <a:effectLst/>
                          <a:latin typeface="Arial Narrow" panose="020B0606020202030204" pitchFamily="34" charset="0"/>
                          <a:ea typeface="Times New Roman" panose="02020603050405020304" pitchFamily="18" charset="0"/>
                          <a:cs typeface="Times New Roman" panose="02020603050405020304" pitchFamily="18" charset="0"/>
                        </a:rPr>
                        <a:t> comentário, descrição ou enumeração de obras culturais ou eventos</a:t>
                      </a:r>
                      <a:r>
                        <a:rPr lang="pt-BR" sz="2000" dirty="0">
                          <a:solidFill>
                            <a:srgbClr val="212529"/>
                          </a:solidFill>
                          <a:effectLst/>
                          <a:latin typeface="Arial Narrow" panose="020B0606020202030204" pitchFamily="34" charset="0"/>
                          <a:ea typeface="Times New Roman" panose="02020603050405020304" pitchFamily="18" charset="0"/>
                          <a:cs typeface="Times New Roman" panose="02020603050405020304" pitchFamily="18" charset="0"/>
                        </a:rPr>
                        <a:t> para que o leitor se sinta convencido a conhecê-los ou a evitá-los. Comumente, são feitas resenhas sobre:</a:t>
                      </a:r>
                    </a:p>
                    <a:p>
                      <a:pPr marL="324485" indent="-277495" algn="just">
                        <a:lnSpc>
                          <a:spcPct val="107000"/>
                        </a:lnSpc>
                        <a:spcAft>
                          <a:spcPts val="0"/>
                        </a:spcAft>
                      </a:pP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SzPts val="1000"/>
                        <a:buFont typeface="Symbol" panose="05050102010706020507" pitchFamily="18" charset="2"/>
                        <a:buChar char=""/>
                        <a:tabLst>
                          <a:tab pos="457200" algn="l"/>
                        </a:tabLst>
                      </a:pPr>
                      <a:r>
                        <a:rPr lang="pt-BR" sz="2000" dirty="0">
                          <a:solidFill>
                            <a:srgbClr val="212529"/>
                          </a:solidFill>
                          <a:effectLst/>
                          <a:latin typeface="Arial Narrow" panose="020B0606020202030204" pitchFamily="34" charset="0"/>
                          <a:ea typeface="Times New Roman" panose="02020603050405020304" pitchFamily="18" charset="0"/>
                          <a:cs typeface="Times New Roman" panose="02020603050405020304" pitchFamily="18" charset="0"/>
                        </a:rPr>
                        <a:t>feiras de livros;</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SzPts val="1000"/>
                        <a:buFont typeface="Symbol" panose="05050102010706020507" pitchFamily="18" charset="2"/>
                        <a:buChar char=""/>
                        <a:tabLst>
                          <a:tab pos="457200" algn="l"/>
                        </a:tabLst>
                      </a:pPr>
                      <a:r>
                        <a:rPr lang="pt-BR" sz="2000" dirty="0">
                          <a:solidFill>
                            <a:srgbClr val="212529"/>
                          </a:solidFill>
                          <a:effectLst/>
                          <a:latin typeface="Arial Narrow" panose="020B0606020202030204" pitchFamily="34" charset="0"/>
                          <a:ea typeface="Times New Roman" panose="02020603050405020304" pitchFamily="18" charset="0"/>
                          <a:cs typeface="Times New Roman" panose="02020603050405020304" pitchFamily="18" charset="0"/>
                        </a:rPr>
                        <a:t>eventos acadêmicos;</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SzPts val="1000"/>
                        <a:buFont typeface="Symbol" panose="05050102010706020507" pitchFamily="18" charset="2"/>
                        <a:buChar char=""/>
                        <a:tabLst>
                          <a:tab pos="457200" algn="l"/>
                        </a:tabLst>
                      </a:pPr>
                      <a:r>
                        <a:rPr lang="pt-BR" sz="2000" dirty="0">
                          <a:solidFill>
                            <a:srgbClr val="212529"/>
                          </a:solidFill>
                          <a:effectLst/>
                          <a:latin typeface="Arial Narrow" panose="020B0606020202030204" pitchFamily="34" charset="0"/>
                          <a:ea typeface="Times New Roman" panose="02020603050405020304" pitchFamily="18" charset="0"/>
                          <a:cs typeface="Times New Roman" panose="02020603050405020304" pitchFamily="18" charset="0"/>
                        </a:rPr>
                        <a:t>romances;</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SzPts val="1000"/>
                        <a:buFont typeface="Symbol" panose="05050102010706020507" pitchFamily="18" charset="2"/>
                        <a:buChar char=""/>
                        <a:tabLst>
                          <a:tab pos="457200" algn="l"/>
                        </a:tabLst>
                      </a:pPr>
                      <a:r>
                        <a:rPr lang="pt-BR" sz="2000" dirty="0">
                          <a:solidFill>
                            <a:srgbClr val="212529"/>
                          </a:solidFill>
                          <a:effectLst/>
                          <a:latin typeface="Arial Narrow" panose="020B0606020202030204" pitchFamily="34" charset="0"/>
                          <a:ea typeface="Times New Roman" panose="02020603050405020304" pitchFamily="18" charset="0"/>
                          <a:cs typeface="Times New Roman" panose="02020603050405020304" pitchFamily="18" charset="0"/>
                        </a:rPr>
                        <a:t>produções cinematográficas (filmes, séries etc.);</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SzPts val="1000"/>
                        <a:buFont typeface="Symbol" panose="05050102010706020507" pitchFamily="18" charset="2"/>
                        <a:buChar char=""/>
                        <a:tabLst>
                          <a:tab pos="457200" algn="l"/>
                        </a:tabLst>
                      </a:pPr>
                      <a:r>
                        <a:rPr lang="pt-BR" sz="2000" dirty="0">
                          <a:solidFill>
                            <a:srgbClr val="212529"/>
                          </a:solidFill>
                          <a:effectLst/>
                          <a:latin typeface="Arial Narrow" panose="020B0606020202030204" pitchFamily="34" charset="0"/>
                          <a:ea typeface="Times New Roman" panose="02020603050405020304" pitchFamily="18" charset="0"/>
                          <a:cs typeface="Times New Roman" panose="02020603050405020304" pitchFamily="18" charset="0"/>
                        </a:rPr>
                        <a:t>peças teatrais; </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SzPts val="1000"/>
                        <a:buFont typeface="Symbol" panose="05050102010706020507" pitchFamily="18" charset="2"/>
                        <a:buChar char=""/>
                        <a:tabLst>
                          <a:tab pos="457200" algn="l"/>
                        </a:tabLst>
                      </a:pPr>
                      <a:r>
                        <a:rPr lang="pt-BR" sz="2000" dirty="0">
                          <a:solidFill>
                            <a:srgbClr val="212529"/>
                          </a:solidFill>
                          <a:effectLst/>
                          <a:latin typeface="Arial Narrow" panose="020B0606020202030204" pitchFamily="34" charset="0"/>
                          <a:ea typeface="Times New Roman" panose="02020603050405020304" pitchFamily="18" charset="0"/>
                          <a:cs typeface="Times New Roman" panose="02020603050405020304" pitchFamily="18" charset="0"/>
                        </a:rPr>
                        <a:t>Livros. </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a:p>
                      <a:pPr indent="-277495" algn="r">
                        <a:lnSpc>
                          <a:spcPct val="107000"/>
                        </a:lnSpc>
                        <a:spcAft>
                          <a:spcPts val="800"/>
                        </a:spcAft>
                      </a:pPr>
                      <a:r>
                        <a:rPr lang="pt-BR" sz="900" dirty="0">
                          <a:solidFill>
                            <a:schemeClr val="tx1"/>
                          </a:solidFill>
                          <a:effectLst/>
                          <a:latin typeface="Arial Narrow" panose="020B0606020202030204" pitchFamily="34" charset="0"/>
                          <a:ea typeface="Times New Roman" panose="02020603050405020304" pitchFamily="18" charset="0"/>
                          <a:cs typeface="Segoe UI" panose="020B0502040204020203" pitchFamily="34" charset="0"/>
                        </a:rPr>
                        <a:t>Disponível em: </a:t>
                      </a:r>
                      <a:r>
                        <a:rPr lang="pt-BR" sz="900" u="sng" dirty="0">
                          <a:solidFill>
                            <a:schemeClr val="tx1"/>
                          </a:solidFill>
                          <a:effectLst/>
                          <a:latin typeface="Arial Narrow" panose="020B0606020202030204" pitchFamily="34" charset="0"/>
                          <a:ea typeface="Times New Roman" panose="02020603050405020304" pitchFamily="18" charset="0"/>
                          <a:cs typeface="Segoe UI" panose="020B0502040204020203" pitchFamily="34" charset="0"/>
                          <a:hlinkClick r:id="rId4">
                            <a:extLst>
                              <a:ext uri="{A12FA001-AC4F-418D-AE19-62706E023703}">
                                <ahyp:hlinkClr xmlns:ahyp="http://schemas.microsoft.com/office/drawing/2018/hyperlinkcolor" val="tx"/>
                              </a:ext>
                            </a:extLst>
                          </a:hlinkClick>
                        </a:rPr>
                        <a:t>https://mundoeducacao.uol.com.br/gramatica/resenha.htm</a:t>
                      </a:r>
                      <a:r>
                        <a:rPr lang="pt-BR" sz="900" dirty="0">
                          <a:solidFill>
                            <a:schemeClr val="tx1"/>
                          </a:solidFill>
                          <a:effectLst/>
                          <a:latin typeface="Arial Narrow" panose="020B0606020202030204" pitchFamily="34" charset="0"/>
                          <a:ea typeface="Times New Roman" panose="02020603050405020304" pitchFamily="18" charset="0"/>
                          <a:cs typeface="Segoe UI" panose="020B0502040204020203" pitchFamily="34" charset="0"/>
                        </a:rPr>
                        <a:t>. Acesso em: 16 maio 2023</a:t>
                      </a:r>
                      <a:r>
                        <a:rPr lang="pt-BR" sz="800" dirty="0">
                          <a:solidFill>
                            <a:schemeClr val="tx1"/>
                          </a:solidFill>
                          <a:effectLst/>
                          <a:latin typeface="Arial Narrow" panose="020B0606020202030204" pitchFamily="34" charset="0"/>
                          <a:ea typeface="Times New Roman" panose="02020603050405020304" pitchFamily="18" charset="0"/>
                          <a:cs typeface="Segoe UI" panose="020B0502040204020203" pitchFamily="34" charset="0"/>
                        </a:rPr>
                        <a:t>.</a:t>
                      </a:r>
                      <a:endParaRPr lang="pt-BR"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indent="-277495" algn="r">
                        <a:lnSpc>
                          <a:spcPct val="107000"/>
                        </a:lnSpc>
                        <a:spcAft>
                          <a:spcPts val="800"/>
                        </a:spcAft>
                      </a:pPr>
                      <a:r>
                        <a:rPr lang="pt-BR" sz="800" b="1" u="none" strike="noStrike" dirty="0">
                          <a:solidFill>
                            <a:srgbClr val="538135"/>
                          </a:solidFill>
                          <a:effectLst/>
                          <a:latin typeface="Arial Narrow" panose="020B0606020202030204" pitchFamily="34" charset="0"/>
                          <a:ea typeface="Times New Roman" panose="02020603050405020304" pitchFamily="18" charset="0"/>
                          <a:cs typeface="Segoe UI" panose="020B0502040204020203" pitchFamily="34" charset="0"/>
                        </a:rPr>
                        <a:t> </a:t>
                      </a:r>
                      <a:endParaRPr lang="pt-B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3620906715"/>
                  </a:ext>
                </a:extLst>
              </a:tr>
            </a:tbl>
          </a:graphicData>
        </a:graphic>
      </p:graphicFrame>
      <p:pic>
        <p:nvPicPr>
          <p:cNvPr id="10" name="Imagem 9">
            <a:extLst>
              <a:ext uri="{FF2B5EF4-FFF2-40B4-BE49-F238E27FC236}">
                <a16:creationId xmlns:a16="http://schemas.microsoft.com/office/drawing/2014/main" id="{5CB59A7C-DE6E-4745-92EE-0EAC422B8C3E}"/>
              </a:ext>
            </a:extLst>
          </p:cNvPr>
          <p:cNvPicPr>
            <a:picLocks noChangeAspect="1"/>
          </p:cNvPicPr>
          <p:nvPr/>
        </p:nvPicPr>
        <p:blipFill>
          <a:blip r:embed="rId5"/>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6418551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50392ACA-01FD-4DFF-9528-E442C8149726}"/>
              </a:ext>
            </a:extLst>
          </p:cNvPr>
          <p:cNvSpPr/>
          <p:nvPr/>
        </p:nvSpPr>
        <p:spPr>
          <a:xfrm>
            <a:off x="1407460" y="220192"/>
            <a:ext cx="10452580" cy="6511078"/>
          </a:xfrm>
          <a:prstGeom prst="rect">
            <a:avLst/>
          </a:prstGeom>
        </p:spPr>
        <p:txBody>
          <a:bodyPr wrap="square">
            <a:spAutoFit/>
          </a:bodyPr>
          <a:lstStyle/>
          <a:p>
            <a:pPr marL="342900" lvl="0" indent="-342900">
              <a:buFont typeface="+mj-lt"/>
              <a:buAutoNum type="arabicPeriod"/>
            </a:pPr>
            <a:r>
              <a:rPr lang="pt-BR" sz="2000" b="1" dirty="0">
                <a:solidFill>
                  <a:srgbClr val="404040"/>
                </a:solidFill>
                <a:latin typeface="Arial Narrow" panose="020B0606020202030204" pitchFamily="34" charset="0"/>
                <a:ea typeface="Times New Roman" panose="02020603050405020304" pitchFamily="18" charset="0"/>
                <a:cs typeface="Segoe UI" panose="020B0502040204020203" pitchFamily="34" charset="0"/>
              </a:rPr>
              <a:t>Para produzir. </a:t>
            </a:r>
            <a:endParaRPr lang="pt-BR" sz="2000" b="1" dirty="0">
              <a:ea typeface="Times New Roman" panose="02020603050405020304" pitchFamily="18" charset="0"/>
            </a:endParaRPr>
          </a:p>
          <a:p>
            <a:pPr lvl="0" algn="just"/>
            <a:r>
              <a:rPr lang="pt-BR" sz="2000" dirty="0">
                <a:solidFill>
                  <a:srgbClr val="404040"/>
                </a:solidFill>
                <a:latin typeface="Arial Narrow" panose="020B0606020202030204" pitchFamily="34" charset="0"/>
                <a:ea typeface="Times New Roman" panose="02020603050405020304" pitchFamily="18" charset="0"/>
                <a:cs typeface="Segoe UI" panose="020B0502040204020203" pitchFamily="34" charset="0"/>
              </a:rPr>
              <a:t>Estudante, para produzir seu texto, escolha um objeto cultural de sua preferência, pode ser um livro que você leu, um filme que você assistiu e que marcou a sua vida, um espetáculo que você viu, uma exposição que você visitou entre outros. Para isso, observe os passos e a estrutura a ser seguida. Não se esqueça de ler o exemplo de resenha crítica do </a:t>
            </a:r>
            <a:r>
              <a:rPr lang="pt-BR" sz="2000" dirty="0">
                <a:latin typeface="Arial Narrow" panose="020B0606020202030204" pitchFamily="34" charset="0"/>
                <a:ea typeface="Times New Roman" panose="02020603050405020304" pitchFamily="18" charset="0"/>
                <a:cs typeface="Segoe UI" panose="020B0502040204020203" pitchFamily="34" charset="0"/>
              </a:rPr>
              <a:t>“</a:t>
            </a:r>
            <a:r>
              <a:rPr lang="pt-BR" sz="2000" dirty="0">
                <a:latin typeface="Arial Narrow" panose="020B0606020202030204" pitchFamily="34" charset="0"/>
                <a:cs typeface="Times New Roman" panose="02020603050405020304" pitchFamily="18" charset="0"/>
              </a:rPr>
              <a:t>Menino Maluquinho.” </a:t>
            </a:r>
          </a:p>
          <a:p>
            <a:pPr marL="228600" algn="just"/>
            <a:endParaRPr lang="pt-BR" sz="2000" dirty="0"/>
          </a:p>
          <a:p>
            <a:pPr marL="228600" algn="just"/>
            <a:r>
              <a:rPr lang="pt-BR" sz="2000" b="1" dirty="0">
                <a:latin typeface="Arial Narrow" panose="020B0606020202030204" pitchFamily="34" charset="0"/>
                <a:ea typeface="Times New Roman" panose="02020603050405020304" pitchFamily="18" charset="0"/>
                <a:cs typeface="Segoe UI" panose="020B0502040204020203" pitchFamily="34" charset="0"/>
              </a:rPr>
              <a:t>Os passos </a:t>
            </a:r>
            <a:endParaRPr lang="pt-BR" sz="2000" dirty="0"/>
          </a:p>
          <a:p>
            <a:pPr marL="342900" lvl="0" indent="-342900">
              <a:lnSpc>
                <a:spcPct val="107000"/>
              </a:lnSpc>
              <a:buFont typeface="+mj-lt"/>
              <a:buAutoNum type="arabicPeriod"/>
            </a:pPr>
            <a:r>
              <a:rPr lang="pt-BR" sz="2000" b="1" dirty="0">
                <a:latin typeface="Arial Narrow" panose="020B0606020202030204" pitchFamily="34" charset="0"/>
                <a:ea typeface="Times New Roman" panose="02020603050405020304" pitchFamily="18" charset="0"/>
                <a:cs typeface="Segoe UI" panose="020B0502040204020203" pitchFamily="34" charset="0"/>
              </a:rPr>
              <a:t>Escolha um objeto cultural </a:t>
            </a:r>
          </a:p>
          <a:p>
            <a:pPr lvl="0">
              <a:lnSpc>
                <a:spcPct val="107000"/>
              </a:lnSpc>
            </a:pP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pt-BR" sz="2000" b="1" dirty="0">
                <a:latin typeface="Arial Narrow" panose="020B0606020202030204" pitchFamily="34" charset="0"/>
                <a:ea typeface="Times New Roman" panose="02020603050405020304" pitchFamily="18" charset="0"/>
                <a:cs typeface="Segoe UI" panose="020B0502040204020203" pitchFamily="34" charset="0"/>
              </a:rPr>
              <a:t>2. Conheça muito bem o objeto cultural (livro, filme, série, apresentação teatral, show etc.).</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pt-BR" sz="2000" dirty="0">
                <a:latin typeface="Arial Narrow" panose="020B0606020202030204" pitchFamily="34" charset="0"/>
                <a:ea typeface="Times New Roman" panose="02020603050405020304" pitchFamily="18" charset="0"/>
                <a:cs typeface="Segoe UI" panose="020B0502040204020203" pitchFamily="34" charset="0"/>
              </a:rPr>
              <a:t>Para começar uma resenha crítica, é necessário ler/assistir atentamente o objeto cultural analisado.</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pt-BR" sz="2000" dirty="0">
                <a:latin typeface="Arial Narrow" panose="020B0606020202030204" pitchFamily="34" charset="0"/>
                <a:ea typeface="Times New Roman" panose="02020603050405020304" pitchFamily="18" charset="0"/>
                <a:cs typeface="Segoe UI" panose="020B0502040204020203" pitchFamily="34" charset="0"/>
              </a:rPr>
              <a:t>Se necessário, pode-se fazer isso mais de uma vez para que nenhuma parte passe despercebida. Assim, se ficou alguma dúvida, não hesite em ler/ver novamente e pedir ajuda ao(à) professor(a). </a:t>
            </a:r>
          </a:p>
          <a:p>
            <a:pPr algn="just">
              <a:lnSpc>
                <a:spcPct val="107000"/>
              </a:lnSpc>
            </a:pP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pt-BR" sz="2000" dirty="0">
                <a:latin typeface="Arial Narrow" panose="020B0606020202030204" pitchFamily="34" charset="0"/>
                <a:ea typeface="Times New Roman" panose="02020603050405020304" pitchFamily="18" charset="0"/>
                <a:cs typeface="Segoe UI" panose="020B0502040204020203" pitchFamily="34" charset="0"/>
              </a:rPr>
              <a:t> </a:t>
            </a:r>
            <a:r>
              <a:rPr lang="pt-BR" sz="2000" b="1" dirty="0">
                <a:latin typeface="Arial Narrow" panose="020B0606020202030204" pitchFamily="34" charset="0"/>
                <a:ea typeface="Times New Roman" panose="02020603050405020304" pitchFamily="18" charset="0"/>
                <a:cs typeface="Segoe UI" panose="020B0502040204020203" pitchFamily="34" charset="0"/>
              </a:rPr>
              <a:t>3. Faça anotações sobre o objeto cultural</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pt-BR" sz="2000" dirty="0">
                <a:latin typeface="Arial Narrow" panose="020B0606020202030204" pitchFamily="34" charset="0"/>
                <a:ea typeface="Times New Roman" panose="02020603050405020304" pitchFamily="18" charset="0"/>
                <a:cs typeface="Segoe UI" panose="020B0502040204020203" pitchFamily="34" charset="0"/>
              </a:rPr>
              <a:t>Durante a fase inicial, é importante ir fazendo algumas anotações sobre o tema, a estrutura da obra, o autor/autora.</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pt-BR" sz="2000" dirty="0">
                <a:latin typeface="Arial Narrow" panose="020B0606020202030204" pitchFamily="34" charset="0"/>
                <a:ea typeface="Times New Roman" panose="02020603050405020304" pitchFamily="18" charset="0"/>
                <a:cs typeface="Segoe UI" panose="020B0502040204020203" pitchFamily="34" charset="0"/>
              </a:rPr>
              <a:t>Qual o nome da obra?</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pt-BR" sz="2000" dirty="0">
                <a:latin typeface="Arial Narrow" panose="020B0606020202030204" pitchFamily="34" charset="0"/>
                <a:ea typeface="Times New Roman" panose="02020603050405020304" pitchFamily="18" charset="0"/>
                <a:cs typeface="Segoe UI" panose="020B0502040204020203" pitchFamily="34" charset="0"/>
              </a:rPr>
              <a:t>Quem é o autor/autora?</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pt-BR" sz="2000" dirty="0">
                <a:latin typeface="Arial Narrow" panose="020B0606020202030204" pitchFamily="34" charset="0"/>
                <a:ea typeface="Times New Roman" panose="02020603050405020304" pitchFamily="18" charset="0"/>
                <a:cs typeface="Segoe UI" panose="020B0502040204020203" pitchFamily="34" charset="0"/>
              </a:rPr>
              <a:t>Qual a temática explorada pelo autor/autora e sua relevância?</a:t>
            </a:r>
            <a:endParaRPr lang="pt-BR" sz="20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B91ADCFA-D262-4E04-8E7A-D5430587B774}"/>
              </a:ext>
            </a:extLst>
          </p:cNvPr>
          <p:cNvPicPr>
            <a:picLocks noChangeAspect="1"/>
          </p:cNvPicPr>
          <p:nvPr/>
        </p:nvPicPr>
        <p:blipFill>
          <a:blip r:embed="rId4"/>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41780198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 name="Retângulo 4">
            <a:extLst>
              <a:ext uri="{FF2B5EF4-FFF2-40B4-BE49-F238E27FC236}">
                <a16:creationId xmlns:a16="http://schemas.microsoft.com/office/drawing/2014/main" id="{D0C452D9-7C7F-4C3B-927A-FB30FEF9BE6F}"/>
              </a:ext>
            </a:extLst>
          </p:cNvPr>
          <p:cNvSpPr/>
          <p:nvPr/>
        </p:nvSpPr>
        <p:spPr>
          <a:xfrm>
            <a:off x="1506070" y="223630"/>
            <a:ext cx="10390095" cy="6372129"/>
          </a:xfrm>
          <a:prstGeom prst="rect">
            <a:avLst/>
          </a:prstGeom>
        </p:spPr>
        <p:txBody>
          <a:bodyPr wrap="square">
            <a:spAutoFit/>
          </a:bodyPr>
          <a:lstStyle/>
          <a:p>
            <a:pPr marL="342900" lvl="0" indent="-342900">
              <a:lnSpc>
                <a:spcPct val="107000"/>
              </a:lnSpc>
              <a:buSzPts val="1000"/>
              <a:buFont typeface="Symbol" panose="05050102010706020507" pitchFamily="18" charset="2"/>
              <a:buChar char=""/>
              <a:tabLst>
                <a:tab pos="457200" algn="l"/>
              </a:tabLst>
            </a:pPr>
            <a:r>
              <a:rPr lang="pt-BR" sz="2000" dirty="0">
                <a:latin typeface="Arial Narrow" panose="020B0606020202030204" pitchFamily="34" charset="0"/>
                <a:ea typeface="Times New Roman" panose="02020603050405020304" pitchFamily="18" charset="0"/>
                <a:cs typeface="Segoe UI" panose="020B0502040204020203" pitchFamily="34" charset="0"/>
              </a:rPr>
              <a:t>Qual a opinião defendida pelo autor/autora?</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pt-BR" sz="2000" dirty="0">
                <a:latin typeface="Arial Narrow" panose="020B0606020202030204" pitchFamily="34" charset="0"/>
                <a:ea typeface="Times New Roman" panose="02020603050405020304" pitchFamily="18" charset="0"/>
                <a:cs typeface="Segoe UI" panose="020B0502040204020203" pitchFamily="34" charset="0"/>
              </a:rPr>
              <a:t>Quando ela foi publicada, lançada ou apresentada?</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pt-BR" sz="2000" dirty="0">
                <a:latin typeface="Arial Narrow" panose="020B0606020202030204" pitchFamily="34" charset="0"/>
                <a:ea typeface="Times New Roman" panose="02020603050405020304" pitchFamily="18" charset="0"/>
                <a:cs typeface="Segoe UI" panose="020B0502040204020203" pitchFamily="34" charset="0"/>
              </a:rPr>
              <a:t>Qual a estrutura e divisão apresentada (partes, capítulos, seções)?</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pt-BR" sz="2000" dirty="0">
                <a:latin typeface="Arial Narrow" panose="020B0606020202030204" pitchFamily="34" charset="0"/>
                <a:ea typeface="Times New Roman" panose="02020603050405020304" pitchFamily="18" charset="0"/>
                <a:cs typeface="Segoe UI" panose="020B0502040204020203" pitchFamily="34" charset="0"/>
              </a:rPr>
              <a:t>A obra faz parte de outras, por exemplo, é uma trilogia? </a:t>
            </a:r>
          </a:p>
          <a:p>
            <a:pPr marL="342900" lvl="0" indent="-342900">
              <a:lnSpc>
                <a:spcPct val="107000"/>
              </a:lnSpc>
              <a:buSzPts val="1000"/>
              <a:buFont typeface="Symbol" panose="05050102010706020507" pitchFamily="18" charset="2"/>
              <a:buChar char=""/>
              <a:tabLst>
                <a:tab pos="457200" algn="l"/>
              </a:tabLst>
            </a:pPr>
            <a:endParaRPr lang="pt-BR" sz="2000" dirty="0">
              <a:latin typeface="Arial Narrow" panose="020B0606020202030204" pitchFamily="34" charset="0"/>
              <a:ea typeface="Times New Roman" panose="02020603050405020304" pitchFamily="18" charset="0"/>
              <a:cs typeface="Segoe UI" panose="020B0502040204020203" pitchFamily="34" charset="0"/>
            </a:endParaRPr>
          </a:p>
          <a:p>
            <a:pPr algn="just">
              <a:lnSpc>
                <a:spcPct val="107000"/>
              </a:lnSpc>
            </a:pPr>
            <a:r>
              <a:rPr lang="pt-BR" sz="2000" dirty="0">
                <a:solidFill>
                  <a:schemeClr val="tx1"/>
                </a:solidFill>
                <a:latin typeface="Arial Narrow" panose="020B0606020202030204" pitchFamily="34" charset="0"/>
                <a:ea typeface="Times New Roman" panose="02020603050405020304" pitchFamily="18" charset="0"/>
                <a:cs typeface="Segoe UI" panose="020B0502040204020203" pitchFamily="34" charset="0"/>
              </a:rPr>
              <a:t>Esse resumo inicial pode ser feito da seguinte maneira:</a:t>
            </a:r>
            <a:endParaRPr lang="pt-BR" sz="2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SzPts val="1000"/>
              <a:buFont typeface="Symbol" panose="05050102010706020507" pitchFamily="18" charset="2"/>
              <a:buChar char=""/>
              <a:tabLst>
                <a:tab pos="457200" algn="l"/>
              </a:tabLst>
            </a:pPr>
            <a:r>
              <a:rPr lang="pt-BR" sz="2000" dirty="0">
                <a:solidFill>
                  <a:schemeClr val="tx1"/>
                </a:solidFill>
                <a:latin typeface="Arial Narrow" panose="020B0606020202030204" pitchFamily="34" charset="0"/>
                <a:ea typeface="Times New Roman" panose="02020603050405020304" pitchFamily="18" charset="0"/>
                <a:cs typeface="Segoe UI" panose="020B0502040204020203" pitchFamily="34" charset="0"/>
              </a:rPr>
              <a:t>A obra: título, subtítulo (se houver) e ano de publicação.</a:t>
            </a:r>
            <a:endParaRPr lang="pt-BR" sz="2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SzPts val="1000"/>
              <a:buFont typeface="Symbol" panose="05050102010706020507" pitchFamily="18" charset="2"/>
              <a:buChar char=""/>
              <a:tabLst>
                <a:tab pos="457200" algn="l"/>
              </a:tabLst>
            </a:pPr>
            <a:r>
              <a:rPr lang="pt-BR" sz="2000" dirty="0">
                <a:solidFill>
                  <a:schemeClr val="tx1"/>
                </a:solidFill>
                <a:latin typeface="Arial Narrow" panose="020B0606020202030204" pitchFamily="34" charset="0"/>
                <a:ea typeface="Times New Roman" panose="02020603050405020304" pitchFamily="18" charset="0"/>
                <a:cs typeface="Segoe UI" panose="020B0502040204020203" pitchFamily="34" charset="0"/>
              </a:rPr>
              <a:t>O autor: nome, nacionalidade, data de nascimento e morte, algumas características que o destaque.</a:t>
            </a:r>
            <a:endParaRPr lang="pt-BR" sz="2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SzPts val="1000"/>
              <a:buFont typeface="Symbol" panose="05050102010706020507" pitchFamily="18" charset="2"/>
              <a:buChar char=""/>
              <a:tabLst>
                <a:tab pos="457200" algn="l"/>
              </a:tabLst>
            </a:pPr>
            <a:r>
              <a:rPr lang="pt-BR" sz="2000" dirty="0">
                <a:solidFill>
                  <a:schemeClr val="tx1"/>
                </a:solidFill>
                <a:latin typeface="Arial Narrow" panose="020B0606020202030204" pitchFamily="34" charset="0"/>
                <a:ea typeface="Times New Roman" panose="02020603050405020304" pitchFamily="18" charset="0"/>
                <a:cs typeface="Segoe UI" panose="020B0502040204020203" pitchFamily="34" charset="0"/>
              </a:rPr>
              <a:t>O tema: o tema central levantado pelo autor da obra e que será apresentado na resenha.</a:t>
            </a:r>
            <a:endParaRPr lang="pt-BR" sz="2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pt-BR" sz="2000" b="1" dirty="0">
                <a:solidFill>
                  <a:schemeClr val="tx1"/>
                </a:solidFill>
                <a:latin typeface="Arial Narrow" panose="020B0606020202030204" pitchFamily="34" charset="0"/>
                <a:ea typeface="Times New Roman" panose="02020603050405020304" pitchFamily="18" charset="0"/>
                <a:cs typeface="Segoe UI" panose="020B0502040204020203" pitchFamily="34" charset="0"/>
              </a:rPr>
              <a:t>Desenvolvimento</a:t>
            </a:r>
            <a:endParaRPr lang="pt-BR" sz="2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pt-BR" sz="2000" dirty="0">
                <a:solidFill>
                  <a:schemeClr val="tx1"/>
                </a:solidFill>
                <a:latin typeface="Arial Narrow" panose="020B0606020202030204" pitchFamily="34" charset="0"/>
                <a:ea typeface="Times New Roman" panose="02020603050405020304" pitchFamily="18" charset="0"/>
                <a:cs typeface="Segoe UI" panose="020B0502040204020203" pitchFamily="34" charset="0"/>
              </a:rPr>
              <a:t>O desenvolvimento da resenha envolve a maior parte do texto, que inclui os argumentos e as apreciações do resenhista sobre o objeto analisado.</a:t>
            </a:r>
            <a:endParaRPr lang="pt-BR" sz="2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pt-BR" sz="2000" dirty="0">
                <a:solidFill>
                  <a:schemeClr val="tx1"/>
                </a:solidFill>
                <a:latin typeface="Arial Narrow" panose="020B0606020202030204" pitchFamily="34" charset="0"/>
                <a:ea typeface="Times New Roman" panose="02020603050405020304" pitchFamily="18" charset="0"/>
                <a:cs typeface="Segoe UI" panose="020B0502040204020203" pitchFamily="34" charset="0"/>
              </a:rPr>
              <a:t>Nesse momento, as ideias e as opiniões que surgiram na análise anterior devem estar bem fundamentadas, explicadas e coerentes.</a:t>
            </a:r>
            <a:endParaRPr lang="pt-BR" sz="2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buSzPts val="1000"/>
              <a:tabLst>
                <a:tab pos="457200" algn="l"/>
              </a:tabLst>
            </a:pPr>
            <a:r>
              <a:rPr lang="pt-BR" sz="2000" dirty="0">
                <a:solidFill>
                  <a:schemeClr val="tx1"/>
                </a:solidFill>
                <a:latin typeface="Arial Narrow" panose="020B0606020202030204" pitchFamily="34" charset="0"/>
                <a:ea typeface="Times New Roman" panose="02020603050405020304" pitchFamily="18" charset="0"/>
                <a:cs typeface="Segoe UI" panose="020B0502040204020203" pitchFamily="34" charset="0"/>
              </a:rPr>
              <a:t>	Isso porque as resenhas críticas pretendem influenciar os leitores e o resenhista deve utilizar esse espaço para argumentar, indicar os pontos positivos e negativos da obra, sempre explicando o porquê da sua constatação.</a:t>
            </a:r>
            <a:endParaRPr lang="pt-BR" sz="2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endParaRPr lang="pt-BR" dirty="0">
              <a:latin typeface="Arial Narrow" panose="020B0606020202030204" pitchFamily="34" charset="0"/>
              <a:ea typeface="Times New Roman" panose="02020603050405020304" pitchFamily="18" charset="0"/>
              <a:cs typeface="Segoe UI" panose="020B0502040204020203" pitchFamily="34" charset="0"/>
            </a:endParaRPr>
          </a:p>
          <a:p>
            <a:pPr marL="342900" lvl="0" indent="-342900">
              <a:lnSpc>
                <a:spcPct val="107000"/>
              </a:lnSpc>
              <a:buSzPts val="1000"/>
              <a:buFont typeface="Symbol" panose="05050102010706020507" pitchFamily="18" charset="2"/>
              <a:buChar char=""/>
              <a:tabLst>
                <a:tab pos="457200" algn="l"/>
              </a:tabLst>
            </a:pPr>
            <a:endParaRPr lang="pt-BR" dirty="0">
              <a:latin typeface="Arial Narrow" panose="020B0606020202030204" pitchFamily="34" charset="0"/>
              <a:ea typeface="Calibri" panose="020F0502020204030204" pitchFamily="34" charset="0"/>
              <a:cs typeface="Segoe UI" panose="020B0502040204020203" pitchFamily="34" charset="0"/>
            </a:endParaRPr>
          </a:p>
          <a:p>
            <a:pPr marL="342900" lvl="0" indent="-342900">
              <a:lnSpc>
                <a:spcPct val="107000"/>
              </a:lnSpc>
              <a:buSzPts val="1000"/>
              <a:buFont typeface="Symbol" panose="05050102010706020507" pitchFamily="18" charset="2"/>
              <a:buChar char=""/>
              <a:tabLst>
                <a:tab pos="457200" algn="l"/>
              </a:tabLst>
            </a:pPr>
            <a:endParaRPr lang="pt-BR" dirty="0">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7F8CF72E-9D3F-4BFD-B5B8-E58FF20D1AAF}"/>
              </a:ext>
            </a:extLst>
          </p:cNvPr>
          <p:cNvPicPr>
            <a:picLocks noChangeAspect="1"/>
          </p:cNvPicPr>
          <p:nvPr/>
        </p:nvPicPr>
        <p:blipFill>
          <a:blip r:embed="rId4"/>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34212989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 name="Retângulo 4">
            <a:extLst>
              <a:ext uri="{FF2B5EF4-FFF2-40B4-BE49-F238E27FC236}">
                <a16:creationId xmlns:a16="http://schemas.microsoft.com/office/drawing/2014/main" id="{EF47BA98-1BE6-4593-983D-7BC895120061}"/>
              </a:ext>
            </a:extLst>
          </p:cNvPr>
          <p:cNvSpPr/>
          <p:nvPr/>
        </p:nvSpPr>
        <p:spPr>
          <a:xfrm>
            <a:off x="1398494" y="483294"/>
            <a:ext cx="10397378" cy="6510565"/>
          </a:xfrm>
          <a:prstGeom prst="rect">
            <a:avLst/>
          </a:prstGeom>
        </p:spPr>
        <p:txBody>
          <a:bodyPr wrap="square">
            <a:spAutoFit/>
          </a:bodyPr>
          <a:lstStyle/>
          <a:p>
            <a:pPr algn="just">
              <a:lnSpc>
                <a:spcPct val="107000"/>
              </a:lnSpc>
            </a:pPr>
            <a:r>
              <a:rPr lang="pt-BR" sz="2000" dirty="0">
                <a:solidFill>
                  <a:schemeClr val="tx1"/>
                </a:solidFill>
                <a:latin typeface="Arial Narrow" panose="020B0606020202030204" pitchFamily="34" charset="0"/>
                <a:ea typeface="Times New Roman" panose="02020603050405020304" pitchFamily="18" charset="0"/>
                <a:cs typeface="Segoe UI" panose="020B0502040204020203" pitchFamily="34" charset="0"/>
              </a:rPr>
              <a:t>Se a resenha crítica não tiver a posição do resenhista, ela pode ser considerada uma síntese ou um resumo.</a:t>
            </a:r>
            <a:endParaRPr lang="pt-BR" sz="2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pt-BR" sz="2000" dirty="0">
                <a:solidFill>
                  <a:schemeClr val="tx1"/>
                </a:solidFill>
                <a:latin typeface="Arial Narrow" panose="020B0606020202030204" pitchFamily="34" charset="0"/>
                <a:ea typeface="Times New Roman" panose="02020603050405020304" pitchFamily="18" charset="0"/>
                <a:cs typeface="Segoe UI" panose="020B0502040204020203" pitchFamily="34" charset="0"/>
              </a:rPr>
              <a:t>Em alguns casos, pode-se recorrer a outras obras que apresentem temas semelhantes para contrapor alguns argumentos do autor, comparar conceitos e ideias, apresentando assim, outro ponto de vista.</a:t>
            </a:r>
          </a:p>
          <a:p>
            <a:pPr algn="just">
              <a:lnSpc>
                <a:spcPct val="107000"/>
              </a:lnSpc>
            </a:pPr>
            <a:r>
              <a:rPr lang="pt-BR" sz="2000" b="1" dirty="0">
                <a:solidFill>
                  <a:srgbClr val="404040"/>
                </a:solidFill>
                <a:latin typeface="Arial Narrow" panose="020B0606020202030204" pitchFamily="34" charset="0"/>
                <a:ea typeface="Times New Roman" panose="02020603050405020304" pitchFamily="18" charset="0"/>
                <a:cs typeface="Segoe UI" panose="020B0502040204020203" pitchFamily="34" charset="0"/>
              </a:rPr>
              <a:t>Conclusão</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pt-BR" sz="2000" dirty="0">
                <a:solidFill>
                  <a:schemeClr val="tx1"/>
                </a:solidFill>
                <a:latin typeface="Arial Narrow" panose="020B0606020202030204" pitchFamily="34" charset="0"/>
                <a:ea typeface="Times New Roman" panose="02020603050405020304" pitchFamily="18" charset="0"/>
                <a:cs typeface="Segoe UI" panose="020B0502040204020203" pitchFamily="34" charset="0"/>
              </a:rPr>
              <a:t>O final da resenha contempla o fechamento das ideias e não é necessariamente uma parte muito grande.</a:t>
            </a:r>
            <a:endParaRPr lang="pt-BR" sz="2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pt-BR" sz="2000" dirty="0">
                <a:solidFill>
                  <a:schemeClr val="tx1"/>
                </a:solidFill>
                <a:latin typeface="Arial Narrow" panose="020B0606020202030204" pitchFamily="34" charset="0"/>
                <a:ea typeface="Times New Roman" panose="02020603050405020304" pitchFamily="18" charset="0"/>
                <a:cs typeface="Segoe UI" panose="020B0502040204020203" pitchFamily="34" charset="0"/>
              </a:rPr>
              <a:t>Embora, no desenvolvimento, a opinião do resenhista tenha sido exposta, aqui é hora de sintetizar e opinar sobre alguns aspectos da obra:</a:t>
            </a:r>
            <a:endParaRPr lang="pt-BR" sz="2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SzPts val="1000"/>
              <a:buFont typeface="Symbol" panose="05050102010706020507" pitchFamily="18" charset="2"/>
              <a:buChar char=""/>
              <a:tabLst>
                <a:tab pos="457200" algn="l"/>
              </a:tabLst>
            </a:pPr>
            <a:r>
              <a:rPr lang="pt-BR" sz="2000" dirty="0">
                <a:solidFill>
                  <a:schemeClr val="tx1"/>
                </a:solidFill>
                <a:latin typeface="Arial Narrow" panose="020B0606020202030204" pitchFamily="34" charset="0"/>
                <a:ea typeface="Times New Roman" panose="02020603050405020304" pitchFamily="18" charset="0"/>
                <a:cs typeface="Segoe UI" panose="020B0502040204020203" pitchFamily="34" charset="0"/>
              </a:rPr>
              <a:t>A obra e o tema são relevantes no contexto atual?</a:t>
            </a:r>
            <a:endParaRPr lang="pt-BR" sz="2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SzPts val="1000"/>
              <a:buFont typeface="Symbol" panose="05050102010706020507" pitchFamily="18" charset="2"/>
              <a:buChar char=""/>
              <a:tabLst>
                <a:tab pos="457200" algn="l"/>
              </a:tabLst>
            </a:pPr>
            <a:r>
              <a:rPr lang="pt-BR" sz="2000" dirty="0">
                <a:solidFill>
                  <a:schemeClr val="tx1"/>
                </a:solidFill>
                <a:latin typeface="Arial Narrow" panose="020B0606020202030204" pitchFamily="34" charset="0"/>
                <a:ea typeface="Times New Roman" panose="02020603050405020304" pitchFamily="18" charset="0"/>
                <a:cs typeface="Segoe UI" panose="020B0502040204020203" pitchFamily="34" charset="0"/>
              </a:rPr>
              <a:t>A linguagem e a abordagem utilizadas facilitam o entendimento?</a:t>
            </a:r>
            <a:endParaRPr lang="pt-BR" sz="2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SzPts val="1000"/>
              <a:buFont typeface="Symbol" panose="05050102010706020507" pitchFamily="18" charset="2"/>
              <a:buChar char=""/>
              <a:tabLst>
                <a:tab pos="457200" algn="l"/>
              </a:tabLst>
            </a:pPr>
            <a:r>
              <a:rPr lang="pt-BR" sz="2000" dirty="0">
                <a:solidFill>
                  <a:schemeClr val="tx1"/>
                </a:solidFill>
                <a:latin typeface="Arial Narrow" panose="020B0606020202030204" pitchFamily="34" charset="0"/>
                <a:ea typeface="Times New Roman" panose="02020603050405020304" pitchFamily="18" charset="0"/>
                <a:cs typeface="Segoe UI" panose="020B0502040204020203" pitchFamily="34" charset="0"/>
              </a:rPr>
              <a:t>Quais os pontos positivos e negativos da obra?</a:t>
            </a:r>
            <a:endParaRPr lang="pt-BR" sz="2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SzPts val="1000"/>
              <a:buFont typeface="Symbol" panose="05050102010706020507" pitchFamily="18" charset="2"/>
              <a:buChar char=""/>
              <a:tabLst>
                <a:tab pos="457200" algn="l"/>
              </a:tabLst>
            </a:pPr>
            <a:r>
              <a:rPr lang="pt-BR" sz="2000" dirty="0">
                <a:solidFill>
                  <a:schemeClr val="tx1"/>
                </a:solidFill>
                <a:latin typeface="Arial Narrow" panose="020B0606020202030204" pitchFamily="34" charset="0"/>
                <a:ea typeface="Times New Roman" panose="02020603050405020304" pitchFamily="18" charset="0"/>
                <a:cs typeface="Segoe UI" panose="020B0502040204020203" pitchFamily="34" charset="0"/>
              </a:rPr>
              <a:t>Quais as principais contribuições da obra para o público?</a:t>
            </a:r>
            <a:endParaRPr lang="pt-BR" sz="2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SzPts val="1000"/>
              <a:buFont typeface="Symbol" panose="05050102010706020507" pitchFamily="18" charset="2"/>
              <a:buChar char=""/>
              <a:tabLst>
                <a:tab pos="457200" algn="l"/>
              </a:tabLst>
            </a:pPr>
            <a:r>
              <a:rPr lang="pt-BR" sz="2000" dirty="0">
                <a:solidFill>
                  <a:schemeClr val="tx1"/>
                </a:solidFill>
                <a:latin typeface="Arial Narrow" panose="020B0606020202030204" pitchFamily="34" charset="0"/>
                <a:ea typeface="Times New Roman" panose="02020603050405020304" pitchFamily="18" charset="0"/>
                <a:cs typeface="Segoe UI" panose="020B0502040204020203" pitchFamily="34" charset="0"/>
              </a:rPr>
              <a:t>Comparando a obra com outras do mesmo autor, quais as principais conclusões? </a:t>
            </a:r>
            <a:endParaRPr lang="pt-BR" sz="2000" dirty="0">
              <a:solidFill>
                <a:schemeClr val="tx1"/>
              </a:solidFill>
            </a:endParaRPr>
          </a:p>
          <a:p>
            <a:pPr algn="just">
              <a:lnSpc>
                <a:spcPct val="150000"/>
              </a:lnSpc>
            </a:pPr>
            <a:r>
              <a:rPr lang="pt-BR" sz="2000" b="1" dirty="0">
                <a:latin typeface="Arial Narrow" panose="020B0606020202030204" pitchFamily="34" charset="0"/>
                <a:cs typeface="Times New Roman" panose="02020603050405020304" pitchFamily="18" charset="0"/>
              </a:rPr>
              <a:t>Exemplo de resenha crítica</a:t>
            </a:r>
            <a:endParaRPr lang="pt-BR" sz="2000" dirty="0"/>
          </a:p>
          <a:p>
            <a:pPr marL="457200"/>
            <a:r>
              <a:rPr lang="pt-BR" sz="2000" b="1" dirty="0">
                <a:latin typeface="Arial Narrow" panose="020B0606020202030204" pitchFamily="34" charset="0"/>
                <a:cs typeface="Times New Roman" panose="02020603050405020304" pitchFamily="18" charset="0"/>
              </a:rPr>
              <a:t>Livro: O Menino Maluquinho</a:t>
            </a:r>
            <a:br>
              <a:rPr lang="pt-BR" sz="2000" dirty="0">
                <a:latin typeface="Arial Narrow" panose="020B0606020202030204" pitchFamily="34" charset="0"/>
                <a:cs typeface="Times New Roman" panose="02020603050405020304" pitchFamily="18" charset="0"/>
              </a:rPr>
            </a:br>
            <a:r>
              <a:rPr lang="pt-BR" sz="2000" b="1" dirty="0">
                <a:latin typeface="Arial Narrow" panose="020B0606020202030204" pitchFamily="34" charset="0"/>
                <a:cs typeface="Times New Roman" panose="02020603050405020304" pitchFamily="18" charset="0"/>
              </a:rPr>
              <a:t>Autor e Ilustrações: Ziraldo </a:t>
            </a:r>
            <a:br>
              <a:rPr lang="pt-BR" sz="2000" dirty="0">
                <a:latin typeface="Arial Narrow" panose="020B0606020202030204" pitchFamily="34" charset="0"/>
                <a:cs typeface="Times New Roman" panose="02020603050405020304" pitchFamily="18" charset="0"/>
              </a:rPr>
            </a:br>
            <a:r>
              <a:rPr lang="pt-BR" sz="2000" b="1" dirty="0">
                <a:latin typeface="Arial Narrow" panose="020B0606020202030204" pitchFamily="34" charset="0"/>
                <a:cs typeface="Times New Roman" panose="02020603050405020304" pitchFamily="18" charset="0"/>
              </a:rPr>
              <a:t>Editora: Melhoramentos</a:t>
            </a:r>
            <a:br>
              <a:rPr lang="pt-BR" sz="2000" b="1" dirty="0">
                <a:latin typeface="Arial Narrow" panose="020B0606020202030204" pitchFamily="34" charset="0"/>
                <a:cs typeface="Times New Roman" panose="02020603050405020304" pitchFamily="18" charset="0"/>
              </a:rPr>
            </a:br>
            <a:r>
              <a:rPr lang="pt-BR" sz="2000" b="1" dirty="0">
                <a:latin typeface="Arial Narrow" panose="020B0606020202030204" pitchFamily="34" charset="0"/>
                <a:cs typeface="Times New Roman" panose="02020603050405020304" pitchFamily="18" charset="0"/>
              </a:rPr>
              <a:t>Páginas: 112</a:t>
            </a:r>
            <a:endParaRPr lang="pt-BR" sz="2000" dirty="0"/>
          </a:p>
          <a:p>
            <a:pPr algn="just">
              <a:lnSpc>
                <a:spcPct val="107000"/>
              </a:lnSpc>
            </a:pPr>
            <a:endParaRPr lang="pt-BR" sz="2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br>
              <a:rPr lang="pt-BR" dirty="0">
                <a:solidFill>
                  <a:schemeClr val="tx1"/>
                </a:solidFill>
                <a:latin typeface="Arial Narrow" panose="020B0606020202030204" pitchFamily="34" charset="0"/>
                <a:cs typeface="Times New Roman" panose="02020603050405020304" pitchFamily="18" charset="0"/>
              </a:rPr>
            </a:br>
            <a:endParaRPr lang="pt-BR" dirty="0">
              <a:solidFill>
                <a:schemeClr val="tx1"/>
              </a:solidFill>
              <a:effectLst/>
            </a:endParaRPr>
          </a:p>
        </p:txBody>
      </p:sp>
      <p:pic>
        <p:nvPicPr>
          <p:cNvPr id="8" name="Imagem 7">
            <a:extLst>
              <a:ext uri="{FF2B5EF4-FFF2-40B4-BE49-F238E27FC236}">
                <a16:creationId xmlns:a16="http://schemas.microsoft.com/office/drawing/2014/main" id="{B12E9C43-8A5C-4637-BD1C-1D49F3254258}"/>
              </a:ext>
            </a:extLst>
          </p:cNvPr>
          <p:cNvPicPr>
            <a:picLocks noChangeAspect="1"/>
          </p:cNvPicPr>
          <p:nvPr/>
        </p:nvPicPr>
        <p:blipFill>
          <a:blip r:embed="rId4"/>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17413021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Retângulo 3">
            <a:extLst>
              <a:ext uri="{FF2B5EF4-FFF2-40B4-BE49-F238E27FC236}">
                <a16:creationId xmlns:a16="http://schemas.microsoft.com/office/drawing/2014/main" id="{380A23B3-1E10-4F61-9FC2-6F9C9CC7A1FE}"/>
              </a:ext>
            </a:extLst>
          </p:cNvPr>
          <p:cNvSpPr/>
          <p:nvPr/>
        </p:nvSpPr>
        <p:spPr>
          <a:xfrm>
            <a:off x="1301037" y="537385"/>
            <a:ext cx="10533530" cy="4415183"/>
          </a:xfrm>
          <a:prstGeom prst="rect">
            <a:avLst/>
          </a:prstGeom>
        </p:spPr>
        <p:txBody>
          <a:bodyPr wrap="square">
            <a:spAutoFit/>
          </a:bodyPr>
          <a:lstStyle/>
          <a:p>
            <a:pPr marL="228600" algn="just">
              <a:lnSpc>
                <a:spcPct val="107000"/>
              </a:lnSpc>
            </a:pPr>
            <a:r>
              <a:rPr lang="pt-BR" sz="2400" b="1" dirty="0">
                <a:solidFill>
                  <a:schemeClr val="tx1"/>
                </a:solidFill>
                <a:latin typeface="Arial Narrow" panose="020B0606020202030204" pitchFamily="34" charset="0"/>
                <a:ea typeface="Calibri" panose="020F0502020204030204" pitchFamily="34" charset="0"/>
                <a:cs typeface="Times New Roman" panose="02020603050405020304" pitchFamily="18" charset="0"/>
              </a:rPr>
              <a:t>Sinopse:</a:t>
            </a:r>
            <a:br>
              <a:rPr lang="pt-BR" sz="1800" dirty="0">
                <a:latin typeface="Arial Narrow" panose="020B0606020202030204" pitchFamily="34" charset="0"/>
                <a:ea typeface="Calibri" panose="020F0502020204030204" pitchFamily="34" charset="0"/>
                <a:cs typeface="Times New Roman" panose="02020603050405020304" pitchFamily="18" charset="0"/>
              </a:rPr>
            </a:br>
            <a:r>
              <a:rPr lang="pt-BR" sz="1800" dirty="0">
                <a:latin typeface="Arial Narrow" panose="020B0606020202030204" pitchFamily="34" charset="0"/>
                <a:ea typeface="Calibri" panose="020F0502020204030204" pitchFamily="34" charset="0"/>
                <a:cs typeface="Times New Roman" panose="02020603050405020304" pitchFamily="18" charset="0"/>
              </a:rPr>
              <a:t>             </a:t>
            </a:r>
            <a:r>
              <a:rPr lang="pt-BR" sz="2000" dirty="0">
                <a:solidFill>
                  <a:schemeClr val="tx1"/>
                </a:solidFill>
                <a:latin typeface="Arial Narrow" panose="020B0606020202030204" pitchFamily="34" charset="0"/>
                <a:ea typeface="Calibri" panose="020F0502020204030204" pitchFamily="34" charset="0"/>
                <a:cs typeface="Times New Roman" panose="02020603050405020304" pitchFamily="18" charset="0"/>
              </a:rPr>
              <a:t>Na grande obra infantil de Ziraldo, verso e desenho contam a história de um menino traquinas que aprontava muita confusão. Alegria da casa, liderava a garotada, era sabido e um amigão. Fazia versinhos, canções, inventava brincadeiras. Tirava dez em todas as matérias, mas era zero em comportamento. Menino maluquinho, diziam. Mas na verdade ele era um menino feliz.</a:t>
            </a:r>
            <a:br>
              <a:rPr lang="pt-BR" sz="2000" dirty="0">
                <a:solidFill>
                  <a:schemeClr val="tx1"/>
                </a:solidFill>
                <a:latin typeface="Arial Narrow" panose="020B0606020202030204" pitchFamily="34" charset="0"/>
                <a:ea typeface="Calibri" panose="020F0502020204030204" pitchFamily="34" charset="0"/>
                <a:cs typeface="Times New Roman" panose="02020603050405020304" pitchFamily="18" charset="0"/>
              </a:rPr>
            </a:br>
            <a:endParaRPr lang="pt-BR" sz="2000" dirty="0">
              <a:solidFill>
                <a:schemeClr val="tx1"/>
              </a:solidFill>
              <a:latin typeface="Arial Narrow" panose="020B0606020202030204" pitchFamily="34" charset="0"/>
              <a:ea typeface="Calibri" panose="020F0502020204030204" pitchFamily="34" charset="0"/>
              <a:cs typeface="Times New Roman" panose="02020603050405020304" pitchFamily="18" charset="0"/>
            </a:endParaRPr>
          </a:p>
          <a:p>
            <a:pPr marL="228600" algn="just">
              <a:lnSpc>
                <a:spcPct val="107000"/>
              </a:lnSpc>
            </a:pPr>
            <a:endParaRPr lang="pt-BR" sz="2000" dirty="0">
              <a:solidFill>
                <a:schemeClr val="tx1"/>
              </a:solidFill>
              <a:latin typeface="Arial Narrow" panose="020B0606020202030204" pitchFamily="34" charset="0"/>
              <a:ea typeface="Calibri" panose="020F0502020204030204" pitchFamily="34" charset="0"/>
              <a:cs typeface="Times New Roman" panose="02020603050405020304" pitchFamily="18" charset="0"/>
            </a:endParaRPr>
          </a:p>
          <a:p>
            <a:pPr marL="228600" algn="just">
              <a:lnSpc>
                <a:spcPct val="107000"/>
              </a:lnSpc>
            </a:pPr>
            <a:r>
              <a:rPr lang="pt-BR" sz="2000" b="1" dirty="0">
                <a:solidFill>
                  <a:schemeClr val="tx1"/>
                </a:solidFill>
                <a:latin typeface="Arial Narrow" panose="020B0606020202030204" pitchFamily="34" charset="0"/>
                <a:cs typeface="Times New Roman" panose="02020603050405020304" pitchFamily="18" charset="0"/>
              </a:rPr>
              <a:t>Resenha: O menino maluquinho </a:t>
            </a:r>
            <a:endParaRPr lang="pt-BR" sz="2000" b="1" dirty="0">
              <a:solidFill>
                <a:schemeClr val="tx1"/>
              </a:solidFill>
            </a:endParaRPr>
          </a:p>
          <a:p>
            <a:pPr marL="228600" algn="just">
              <a:lnSpc>
                <a:spcPct val="107000"/>
              </a:lnSpc>
            </a:pPr>
            <a:r>
              <a:rPr lang="pt-BR" sz="2000" dirty="0">
                <a:solidFill>
                  <a:schemeClr val="tx1"/>
                </a:solidFill>
                <a:latin typeface="Arial Narrow" panose="020B0606020202030204" pitchFamily="34" charset="0"/>
                <a:cs typeface="Times New Roman" panose="02020603050405020304" pitchFamily="18" charset="0"/>
              </a:rPr>
              <a:t>	Vencedor do Prêmio Jabuti em 1981 e do Prêmio Lourenço Filho em 1986. Foi publicado em 1980 e depois de 38 anos, o clássico infantil: </a:t>
            </a:r>
            <a:r>
              <a:rPr lang="pt-BR" sz="2000" b="1" dirty="0">
                <a:solidFill>
                  <a:schemeClr val="tx1"/>
                </a:solidFill>
                <a:latin typeface="Arial Narrow" panose="020B0606020202030204" pitchFamily="34" charset="0"/>
                <a:cs typeface="Times New Roman" panose="02020603050405020304" pitchFamily="18" charset="0"/>
              </a:rPr>
              <a:t>“O Menino Maluquinho”</a:t>
            </a:r>
            <a:r>
              <a:rPr lang="pt-BR" sz="2000" dirty="0">
                <a:solidFill>
                  <a:schemeClr val="tx1"/>
                </a:solidFill>
                <a:latin typeface="Arial Narrow" panose="020B0606020202030204" pitchFamily="34" charset="0"/>
                <a:cs typeface="Times New Roman" panose="02020603050405020304" pitchFamily="18" charset="0"/>
              </a:rPr>
              <a:t>, continua encantando a todos que descobrem o famoso garoto que usa uma panela na cabeça como se fosse um chapéu, risos. Foi escrito pelo famoso desenhista e cartunista Ziraldo. E já foi adaptado para o cinema. Não tem como não se apaixonar por ele. Não importa sua idade. </a:t>
            </a:r>
            <a:endParaRPr lang="pt-BR" sz="2000" dirty="0">
              <a:solidFill>
                <a:schemeClr val="tx1"/>
              </a:solidFill>
              <a:effectLst/>
            </a:endParaRPr>
          </a:p>
        </p:txBody>
      </p:sp>
      <p:pic>
        <p:nvPicPr>
          <p:cNvPr id="8" name="Imagem 7">
            <a:extLst>
              <a:ext uri="{FF2B5EF4-FFF2-40B4-BE49-F238E27FC236}">
                <a16:creationId xmlns:a16="http://schemas.microsoft.com/office/drawing/2014/main" id="{F7E7A084-8D50-4FD0-84EE-834D12CFFE07}"/>
              </a:ext>
            </a:extLst>
          </p:cNvPr>
          <p:cNvPicPr>
            <a:picLocks noChangeAspect="1"/>
          </p:cNvPicPr>
          <p:nvPr/>
        </p:nvPicPr>
        <p:blipFill>
          <a:blip r:embed="rId4"/>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32097317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9" name="Imagem 8" descr="https://3.bp.blogspot.com/-hYAti2-HHfo/W7Q2Q3EcfYI/AAAAAAAAYqk/1mYOM20x5IwxWhwmiLyeuXMsBRTD8wIpQCLcBGAs/s640/O%2BMENINO%2BMALUQUINHO.jpg">
            <a:hlinkClick r:id="rId4"/>
            <a:extLst>
              <a:ext uri="{FF2B5EF4-FFF2-40B4-BE49-F238E27FC236}">
                <a16:creationId xmlns:a16="http://schemas.microsoft.com/office/drawing/2014/main" id="{24C29743-C6E6-48B4-B202-4CF907C04900}"/>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3202442" y="189040"/>
            <a:ext cx="4447738" cy="3661134"/>
          </a:xfrm>
          <a:prstGeom prst="rect">
            <a:avLst/>
          </a:prstGeom>
          <a:noFill/>
          <a:ln>
            <a:noFill/>
          </a:ln>
        </p:spPr>
      </p:pic>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Retângulo 3">
            <a:extLst>
              <a:ext uri="{FF2B5EF4-FFF2-40B4-BE49-F238E27FC236}">
                <a16:creationId xmlns:a16="http://schemas.microsoft.com/office/drawing/2014/main" id="{380A23B3-1E10-4F61-9FC2-6F9C9CC7A1FE}"/>
              </a:ext>
            </a:extLst>
          </p:cNvPr>
          <p:cNvSpPr/>
          <p:nvPr/>
        </p:nvSpPr>
        <p:spPr>
          <a:xfrm>
            <a:off x="1057836" y="756024"/>
            <a:ext cx="10533530" cy="693844"/>
          </a:xfrm>
          <a:prstGeom prst="rect">
            <a:avLst/>
          </a:prstGeom>
        </p:spPr>
        <p:txBody>
          <a:bodyPr wrap="square">
            <a:spAutoFit/>
          </a:bodyPr>
          <a:lstStyle/>
          <a:p>
            <a:pPr marL="228600" algn="just">
              <a:lnSpc>
                <a:spcPct val="107000"/>
              </a:lnSpc>
            </a:pPr>
            <a:endParaRPr lang="pt-BR" sz="1800" dirty="0">
              <a:latin typeface="Arial Narrow" panose="020B0606020202030204" pitchFamily="34" charset="0"/>
              <a:ea typeface="Calibri" panose="020F0502020204030204" pitchFamily="34" charset="0"/>
              <a:cs typeface="Times New Roman" panose="02020603050405020304" pitchFamily="18" charset="0"/>
            </a:endParaRPr>
          </a:p>
          <a:p>
            <a:pPr marL="228600" algn="just">
              <a:lnSpc>
                <a:spcPct val="107000"/>
              </a:lnSpc>
            </a:pPr>
            <a:r>
              <a:rPr lang="pt-BR" sz="2000" dirty="0">
                <a:solidFill>
                  <a:schemeClr val="tx1"/>
                </a:solidFill>
                <a:latin typeface="Arial Narrow" panose="020B0606020202030204" pitchFamily="34" charset="0"/>
                <a:cs typeface="Times New Roman" panose="02020603050405020304" pitchFamily="18" charset="0"/>
              </a:rPr>
              <a:t>. </a:t>
            </a:r>
            <a:endParaRPr lang="pt-BR" sz="2000" dirty="0">
              <a:solidFill>
                <a:schemeClr val="tx1"/>
              </a:solidFill>
              <a:effectLst/>
            </a:endParaRPr>
          </a:p>
        </p:txBody>
      </p:sp>
      <p:sp>
        <p:nvSpPr>
          <p:cNvPr id="5" name="Retângulo 4">
            <a:extLst>
              <a:ext uri="{FF2B5EF4-FFF2-40B4-BE49-F238E27FC236}">
                <a16:creationId xmlns:a16="http://schemas.microsoft.com/office/drawing/2014/main" id="{BF790ADA-B6D7-4A22-8C94-DBAD14EAC52D}"/>
              </a:ext>
            </a:extLst>
          </p:cNvPr>
          <p:cNvSpPr/>
          <p:nvPr/>
        </p:nvSpPr>
        <p:spPr>
          <a:xfrm>
            <a:off x="1326776" y="2836946"/>
            <a:ext cx="10576672" cy="3416320"/>
          </a:xfrm>
          <a:prstGeom prst="rect">
            <a:avLst/>
          </a:prstGeom>
        </p:spPr>
        <p:txBody>
          <a:bodyPr wrap="square">
            <a:spAutoFit/>
          </a:bodyPr>
          <a:lstStyle/>
          <a:p>
            <a:endParaRPr lang="pt-BR" dirty="0">
              <a:latin typeface="Arial Narrow" panose="020B0606020202030204" pitchFamily="34" charset="0"/>
              <a:cs typeface="Times New Roman" panose="02020603050405020304" pitchFamily="18" charset="0"/>
            </a:endParaRPr>
          </a:p>
          <a:p>
            <a:endParaRPr lang="pt-BR" dirty="0">
              <a:latin typeface="Arial Narrow" panose="020B0606020202030204" pitchFamily="34" charset="0"/>
              <a:cs typeface="Times New Roman" panose="02020603050405020304" pitchFamily="18" charset="0"/>
            </a:endParaRPr>
          </a:p>
          <a:p>
            <a:endParaRPr lang="pt-BR" dirty="0">
              <a:latin typeface="Arial Narrow" panose="020B0606020202030204" pitchFamily="34" charset="0"/>
              <a:cs typeface="Times New Roman" panose="02020603050405020304" pitchFamily="18" charset="0"/>
            </a:endParaRPr>
          </a:p>
          <a:p>
            <a:endParaRPr lang="pt-BR" dirty="0">
              <a:latin typeface="Arial Narrow" panose="020B0606020202030204" pitchFamily="34" charset="0"/>
              <a:cs typeface="Times New Roman" panose="02020603050405020304" pitchFamily="18" charset="0"/>
            </a:endParaRPr>
          </a:p>
          <a:p>
            <a:endParaRPr lang="pt-BR" sz="2000" dirty="0">
              <a:latin typeface="Arial Narrow" panose="020B0606020202030204" pitchFamily="34" charset="0"/>
              <a:cs typeface="Times New Roman" panose="02020603050405020304" pitchFamily="18" charset="0"/>
            </a:endParaRPr>
          </a:p>
          <a:p>
            <a:pPr algn="just"/>
            <a:r>
              <a:rPr lang="pt-BR" sz="2000" dirty="0">
                <a:latin typeface="Arial Narrow" panose="020B0606020202030204" pitchFamily="34" charset="0"/>
                <a:cs typeface="Times New Roman" panose="02020603050405020304" pitchFamily="18" charset="0"/>
              </a:rPr>
              <a:t>                 Tudo começou com um menino “que tinha o olho maior do que a barriga, tinha fogo no rabo, tinha vento nos pés, umas pernas enormes (que davam para abraçar o mundo) e macaquinhos no sótão (embora nem soubesse o que significava macaquinho no sótão). Ele era impossível”. Seu nome? O autor não diz. Ele o chamou de O Menino Maluquinho! Era assim que todos os chamavam também, pois ele era muito levado e travesso. Estava sempre aprontando das suas. Dando sustos também, risos. Mas era muito amado e muito sabido. E nunca parava quieto. Quanta energia ele tinha! Aproveitava o tempo como ninguém. E quanta imaginação!</a:t>
            </a:r>
            <a:r>
              <a:rPr lang="pt-BR" sz="2000" dirty="0">
                <a:latin typeface="Arial Narrow" panose="020B0606020202030204" pitchFamily="34" charset="0"/>
              </a:rPr>
              <a:t> </a:t>
            </a:r>
            <a:endParaRPr lang="pt-BR" sz="2000" dirty="0"/>
          </a:p>
        </p:txBody>
      </p:sp>
      <p:pic>
        <p:nvPicPr>
          <p:cNvPr id="11" name="Imagem 10">
            <a:extLst>
              <a:ext uri="{FF2B5EF4-FFF2-40B4-BE49-F238E27FC236}">
                <a16:creationId xmlns:a16="http://schemas.microsoft.com/office/drawing/2014/main" id="{9C0F9682-6A6C-451B-987A-5992690DF8F7}"/>
              </a:ext>
            </a:extLst>
          </p:cNvPr>
          <p:cNvPicPr>
            <a:picLocks noChangeAspect="1"/>
          </p:cNvPicPr>
          <p:nvPr/>
        </p:nvPicPr>
        <p:blipFill>
          <a:blip r:embed="rId6"/>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15763388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536022" y="4092396"/>
            <a:ext cx="10419933" cy="2246769"/>
          </a:xfrm>
          <a:prstGeom prst="rect">
            <a:avLst/>
          </a:prstGeom>
        </p:spPr>
        <p:txBody>
          <a:bodyPr wrap="square">
            <a:spAutoFit/>
          </a:bodyPr>
          <a:lstStyle/>
          <a:p>
            <a:pPr lvl="0" algn="just"/>
            <a:r>
              <a:rPr lang="pt-BR" sz="2000" dirty="0">
                <a:latin typeface="Arial Narrow" panose="020B0606020202030204" pitchFamily="34" charset="0"/>
              </a:rPr>
              <a:t>              E o que eu gostei muito é que ele estava sempre fazendo traquinagem, ou querendo conversar, ou inventando brincadeiras. Ele tinha uma mente muito ativa, era muito esperto. E os pais nunca tentaram impedir ou refrear o desenvolvimento dele, pelo contrário, eles se envolviam e até o ensinaram a criar uma pipa, ou fazer um balão. Vamos ver que o relacionamento que ele tinha com a família era muito amoroso. E para mim, esse foi um dos fatores determinantes para ele ser alegre e saudável, como toda criança deveria ser. E foi muito importante para ele aprender a lidar com o problema que irá surgir com os pais. Que não é nada fácil para as crianças. </a:t>
            </a: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CD5D7867-9CD6-4DE5-BE60-46E0F51BFCB5}"/>
              </a:ext>
            </a:extLst>
          </p:cNvPr>
          <p:cNvSpPr/>
          <p:nvPr/>
        </p:nvSpPr>
        <p:spPr>
          <a:xfrm>
            <a:off x="1470260" y="79132"/>
            <a:ext cx="10551459" cy="4278094"/>
          </a:xfrm>
          <a:prstGeom prst="rect">
            <a:avLst/>
          </a:prstGeom>
        </p:spPr>
        <p:txBody>
          <a:bodyPr wrap="square">
            <a:spAutoFit/>
          </a:bodyPr>
          <a:lstStyle/>
          <a:p>
            <a:pPr algn="just"/>
            <a:r>
              <a:rPr lang="pt-BR" sz="1800" dirty="0">
                <a:latin typeface="Arial Narrow" panose="020B0606020202030204" pitchFamily="34" charset="0"/>
                <a:cs typeface="Times New Roman" panose="02020603050405020304" pitchFamily="18" charset="0"/>
              </a:rPr>
              <a:t>	</a:t>
            </a:r>
            <a:endParaRPr lang="pt-BR" sz="2000" dirty="0">
              <a:latin typeface="Arial Narrow" panose="020B0606020202030204" pitchFamily="34" charset="0"/>
            </a:endParaRPr>
          </a:p>
          <a:p>
            <a:pPr algn="just"/>
            <a:r>
              <a:rPr lang="pt-BR" sz="2000" dirty="0">
                <a:latin typeface="Arial Narrow" panose="020B0606020202030204" pitchFamily="34" charset="0"/>
              </a:rPr>
              <a:t>               Ziraldo escreveu um livro perfeito para crianças, pois é cheio de ilustrações. Uma curiosidade, é que os traços do personagem são muito fortes, você consegue facilmente reconhecê-lo em qualquer lugar. Qualquer criança diante de um desenho dele irá identificá-lo. Além disso, o texto é sempre curto e com um ar de diversão. E um pouco poético também, com versinhos. </a:t>
            </a:r>
          </a:p>
          <a:p>
            <a:pPr algn="just"/>
            <a:r>
              <a:rPr lang="pt-BR" sz="2000" dirty="0">
                <a:latin typeface="Arial Narrow" panose="020B0606020202030204" pitchFamily="34" charset="0"/>
              </a:rPr>
              <a:t>               Eu não sei vocês, mas eu só conhecia as tirinhas em quadrinhos, essa é a primeira vez que leio o livro. E a história ganhou meu coração rapidamente e me trouxe o sentimento de nostalgia. Mas não foi só isso. O Menino Maluquinho nos contagia porque resgata a infância. Falando de um garotinho que não teve medo de viver a infância ao máximo. Ele aprontava sim, caia e se machucava, de tanto brincar nas férias. Gostava de passar um tempo com seus avós, quando se esbaldava, pintando e bordando e comendo guloseimas. E sempre encontrava tempo para tudo, para ir para a escola, para ler, para colar figurinhas, para brincar, para estudar até tirar dez em todas as matérias, e se trancar no quarto e deixar a imaginação solta com as mais incríveis aventuras.</a:t>
            </a:r>
          </a:p>
          <a:p>
            <a:r>
              <a:rPr lang="pt-BR" dirty="0"/>
              <a:t>       </a:t>
            </a:r>
          </a:p>
        </p:txBody>
      </p:sp>
      <p:pic>
        <p:nvPicPr>
          <p:cNvPr id="9" name="Imagem 8">
            <a:extLst>
              <a:ext uri="{FF2B5EF4-FFF2-40B4-BE49-F238E27FC236}">
                <a16:creationId xmlns:a16="http://schemas.microsoft.com/office/drawing/2014/main" id="{E11E8871-56C3-4298-861A-F69833D101F9}"/>
              </a:ext>
            </a:extLst>
          </p:cNvPr>
          <p:cNvPicPr>
            <a:picLocks noChangeAspect="1"/>
          </p:cNvPicPr>
          <p:nvPr/>
        </p:nvPicPr>
        <p:blipFill>
          <a:blip r:embed="rId4"/>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6279833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316214" y="280285"/>
            <a:ext cx="10399059" cy="2877711"/>
          </a:xfrm>
          <a:prstGeom prst="rect">
            <a:avLst/>
          </a:prstGeom>
        </p:spPr>
        <p:txBody>
          <a:bodyPr wrap="square">
            <a:spAutoFit/>
          </a:bodyPr>
          <a:lstStyle/>
          <a:p>
            <a:pPr algn="just"/>
            <a:r>
              <a:rPr lang="pt-BR" dirty="0"/>
              <a:t>	</a:t>
            </a:r>
          </a:p>
          <a:p>
            <a:pPr algn="just"/>
            <a:r>
              <a:rPr lang="pt-BR" sz="2400" dirty="0">
                <a:latin typeface="Arial Narrow" panose="020B0606020202030204" pitchFamily="34" charset="0"/>
              </a:rPr>
              <a:t>	</a:t>
            </a:r>
            <a:r>
              <a:rPr lang="pt-BR" sz="2000" dirty="0">
                <a:latin typeface="Arial Narrow" panose="020B0606020202030204" pitchFamily="34" charset="0"/>
              </a:rPr>
              <a:t>Mas o que está mais em destaque na personalidade dele é que ele era um menino feliz! Nada o impedia de arranjar um jeito de se divertir, nem um tempo chuvoso, ou um dia muito frio. E muito menos aqueles dias em que sentia um vazio o peito, ou dor. Nada que se aconchegar a família e ganhar muitos beijos e abraços não resolva. </a:t>
            </a:r>
          </a:p>
          <a:p>
            <a:pPr algn="just"/>
            <a:r>
              <a:rPr lang="pt-BR" sz="2000" dirty="0">
                <a:latin typeface="Arial Narrow" panose="020B0606020202030204" pitchFamily="34" charset="0"/>
              </a:rPr>
              <a:t>	E por fim, a mensagem que traz um exemplo para todos nós. Uma criança amada se torna um adulto muito legal, risos. Eu amei o livro e gostaria que as crianças dessa nova geração o conhecessem. </a:t>
            </a:r>
          </a:p>
          <a:p>
            <a:r>
              <a:rPr lang="pt-BR" sz="2000" dirty="0">
                <a:latin typeface="Arial Narrow" panose="020B0606020202030204" pitchFamily="34" charset="0"/>
              </a:rPr>
              <a:t> </a:t>
            </a:r>
          </a:p>
          <a:p>
            <a:pPr algn="r"/>
            <a:r>
              <a:rPr lang="pt-BR" sz="900" dirty="0">
                <a:solidFill>
                  <a:schemeClr val="tx1"/>
                </a:solidFill>
              </a:rPr>
              <a:t>Disponível em: </a:t>
            </a:r>
            <a:r>
              <a:rPr lang="pt-BR" sz="900" dirty="0">
                <a:solidFill>
                  <a:schemeClr val="tx1"/>
                </a:solidFill>
                <a:hlinkClick r:id="rId4">
                  <a:extLst>
                    <a:ext uri="{A12FA001-AC4F-418D-AE19-62706E023703}">
                      <ahyp:hlinkClr xmlns:ahyp="http://schemas.microsoft.com/office/drawing/2018/hyperlinkcolor" val="tx"/>
                    </a:ext>
                  </a:extLst>
                </a:hlinkClick>
              </a:rPr>
              <a:t>https://cantinhoparaleitura.blogspot.com/2018/10/resenha-do-livro-o-menino-maluquinho.html</a:t>
            </a:r>
            <a:r>
              <a:rPr lang="pt-BR" sz="900" dirty="0">
                <a:solidFill>
                  <a:schemeClr val="tx1"/>
                </a:solidFill>
              </a:rPr>
              <a:t>. Acesso em: 10 maio 2023.</a:t>
            </a:r>
            <a:br>
              <a:rPr lang="pt-BR" dirty="0"/>
            </a:br>
            <a:endParaRPr lang="pt-BR" dirty="0"/>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Retângulo 3">
            <a:extLst>
              <a:ext uri="{FF2B5EF4-FFF2-40B4-BE49-F238E27FC236}">
                <a16:creationId xmlns:a16="http://schemas.microsoft.com/office/drawing/2014/main" id="{82E2B456-F0E7-4399-BE04-582B16B6B3AC}"/>
              </a:ext>
            </a:extLst>
          </p:cNvPr>
          <p:cNvSpPr/>
          <p:nvPr/>
        </p:nvSpPr>
        <p:spPr>
          <a:xfrm>
            <a:off x="1394234" y="3351126"/>
            <a:ext cx="10321039" cy="1614929"/>
          </a:xfrm>
          <a:prstGeom prst="rect">
            <a:avLst/>
          </a:prstGeom>
        </p:spPr>
        <p:txBody>
          <a:bodyPr wrap="square">
            <a:spAutoFit/>
          </a:bodyPr>
          <a:lstStyle/>
          <a:p>
            <a:pPr lvl="0">
              <a:lnSpc>
                <a:spcPct val="150000"/>
              </a:lnSpc>
              <a:spcAft>
                <a:spcPts val="800"/>
              </a:spcAft>
            </a:pPr>
            <a:r>
              <a:rPr lang="pt-BR" sz="2400" b="1" dirty="0">
                <a:latin typeface="Arial Narrow" panose="020B0606020202030204" pitchFamily="34" charset="0"/>
                <a:ea typeface="Calibri" panose="020F0502020204030204" pitchFamily="34" charset="0"/>
                <a:cs typeface="Times New Roman" panose="02020603050405020304" pitchFamily="18" charset="0"/>
              </a:rPr>
              <a:t>6. PROPOSTA DE ESCRITA DO GÊNERO RESENHA CRÍTICA </a:t>
            </a:r>
            <a:endParaRPr lang="pt-BR" sz="2400" dirty="0">
              <a:latin typeface="Calibri" panose="020F0502020204030204" pitchFamily="34" charset="0"/>
              <a:ea typeface="Calibri" panose="020F0502020204030204" pitchFamily="34" charset="0"/>
              <a:cs typeface="Times New Roman" panose="02020603050405020304" pitchFamily="18" charset="0"/>
            </a:endParaRPr>
          </a:p>
          <a:p>
            <a:pPr marL="138430" lvl="0">
              <a:lnSpc>
                <a:spcPct val="150000"/>
              </a:lnSpc>
            </a:pPr>
            <a:r>
              <a:rPr lang="pt-BR" sz="2000" dirty="0">
                <a:latin typeface="Arial Narrow" panose="020B0606020202030204" pitchFamily="34" charset="0"/>
                <a:cs typeface="Times New Roman" panose="02020603050405020304" pitchFamily="18" charset="0"/>
              </a:rPr>
              <a:t>Escreva uma resenha crítica sobre o objeto que você escolheu para ser publicado em um mural ou jornal escolar. </a:t>
            </a:r>
            <a:r>
              <a:rPr lang="pt-BR" sz="2000" b="1" dirty="0">
                <a:latin typeface="Arial Narrow" panose="020B0606020202030204" pitchFamily="34" charset="0"/>
                <a:cs typeface="Times New Roman" panose="02020603050405020304" pitchFamily="18" charset="0"/>
              </a:rPr>
              <a:t> </a:t>
            </a:r>
            <a:r>
              <a:rPr lang="pt-BR" sz="2000" dirty="0">
                <a:latin typeface="Arial Narrow" panose="020B0606020202030204" pitchFamily="34" charset="0"/>
                <a:cs typeface="Times New Roman" panose="02020603050405020304" pitchFamily="18" charset="0"/>
              </a:rPr>
              <a:t>Lembre-se de tudo o que você aprendeu sobre o gênero.  </a:t>
            </a:r>
            <a:endParaRPr lang="pt-BR" sz="2000" dirty="0"/>
          </a:p>
        </p:txBody>
      </p:sp>
      <p:pic>
        <p:nvPicPr>
          <p:cNvPr id="9" name="Imagem 8">
            <a:extLst>
              <a:ext uri="{FF2B5EF4-FFF2-40B4-BE49-F238E27FC236}">
                <a16:creationId xmlns:a16="http://schemas.microsoft.com/office/drawing/2014/main" id="{24E96A58-7ADA-4EAF-B4C5-5E62CE80FD8D}"/>
              </a:ext>
            </a:extLst>
          </p:cNvPr>
          <p:cNvPicPr>
            <a:picLocks noChangeAspect="1"/>
          </p:cNvPicPr>
          <p:nvPr/>
        </p:nvPicPr>
        <p:blipFill>
          <a:blip r:embed="rId5"/>
          <a:stretch>
            <a:fillRect/>
          </a:stretch>
        </p:blipFill>
        <p:spPr>
          <a:xfrm>
            <a:off x="10063501" y="6069767"/>
            <a:ext cx="1809410" cy="532503"/>
          </a:xfrm>
          <a:prstGeom prst="rect">
            <a:avLst/>
          </a:prstGeom>
        </p:spPr>
      </p:pic>
    </p:spTree>
    <p:extLst>
      <p:ext uri="{BB962C8B-B14F-4D97-AF65-F5344CB8AC3E}">
        <p14:creationId xmlns:p14="http://schemas.microsoft.com/office/powerpoint/2010/main" val="16290857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8" name="Imagem 7">
            <a:extLst>
              <a:ext uri="{FF2B5EF4-FFF2-40B4-BE49-F238E27FC236}">
                <a16:creationId xmlns:a16="http://schemas.microsoft.com/office/drawing/2014/main" id="{75A4CF91-F89D-4C88-950E-652CD1EC07F7}"/>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0329022" y="6181242"/>
            <a:ext cx="1466850" cy="456565"/>
          </a:xfrm>
          <a:prstGeom prst="rect">
            <a:avLst/>
          </a:prstGeom>
          <a:noFill/>
        </p:spPr>
      </p:pic>
      <p:pic>
        <p:nvPicPr>
          <p:cNvPr id="4" name="Imagem 3">
            <a:extLst>
              <a:ext uri="{FF2B5EF4-FFF2-40B4-BE49-F238E27FC236}">
                <a16:creationId xmlns:a16="http://schemas.microsoft.com/office/drawing/2014/main" id="{B1A36EAC-B757-4CFE-AE5D-1EC6D863261D}"/>
              </a:ext>
            </a:extLst>
          </p:cNvPr>
          <p:cNvPicPr>
            <a:picLocks noChangeAspect="1"/>
          </p:cNvPicPr>
          <p:nvPr/>
        </p:nvPicPr>
        <p:blipFill>
          <a:blip r:embed="rId5"/>
          <a:stretch>
            <a:fillRect/>
          </a:stretch>
        </p:blipFill>
        <p:spPr>
          <a:xfrm>
            <a:off x="0" y="0"/>
            <a:ext cx="12127313" cy="6858000"/>
          </a:xfrm>
          <a:prstGeom prst="rect">
            <a:avLst/>
          </a:prstGeom>
        </p:spPr>
      </p:pic>
    </p:spTree>
    <p:extLst>
      <p:ext uri="{BB962C8B-B14F-4D97-AF65-F5344CB8AC3E}">
        <p14:creationId xmlns:p14="http://schemas.microsoft.com/office/powerpoint/2010/main" val="2836419070"/>
      </p:ext>
    </p:extLst>
  </p:cSld>
  <p:clrMapOvr>
    <a:masterClrMapping/>
  </p:clrMapOvr>
</p:sld>
</file>

<file path=ppt/theme/theme1.xml><?xml version="1.0" encoding="utf-8"?>
<a:theme xmlns:a="http://schemas.openxmlformats.org/drawingml/2006/main" name="Tema do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19EE9C99EB40844BB0F7B3C854A3FA7" ma:contentTypeVersion="10" ma:contentTypeDescription="Create a new document." ma:contentTypeScope="" ma:versionID="6ed6b37496fcf33e5cd02c84df347141">
  <xsd:schema xmlns:xsd="http://www.w3.org/2001/XMLSchema" xmlns:xs="http://www.w3.org/2001/XMLSchema" xmlns:p="http://schemas.microsoft.com/office/2006/metadata/properties" xmlns:ns3="25efcf4f-1f94-450e-b76a-aba20fc675a8" xmlns:ns4="32ad5859-4ea6-4691-8e46-7b8c4419fc53" targetNamespace="http://schemas.microsoft.com/office/2006/metadata/properties" ma:root="true" ma:fieldsID="b69e3916b02c35acbe02545ecafadf15" ns3:_="" ns4:_="">
    <xsd:import namespace="25efcf4f-1f94-450e-b76a-aba20fc675a8"/>
    <xsd:import namespace="32ad5859-4ea6-4691-8e46-7b8c4419fc53"/>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_activity"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efcf4f-1f94-450e-b76a-aba20fc675a8"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_activity" ma:index="13" nillable="true" ma:displayName="_activity" ma:hidden="true" ma:internalName="_activity">
      <xsd:simpleType>
        <xsd:restriction base="dms:Note"/>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ad5859-4ea6-4691-8e46-7b8c4419fc5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25efcf4f-1f94-450e-b76a-aba20fc675a8" xsi:nil="true"/>
  </documentManagement>
</p:properties>
</file>

<file path=customXml/itemProps1.xml><?xml version="1.0" encoding="utf-8"?>
<ds:datastoreItem xmlns:ds="http://schemas.openxmlformats.org/officeDocument/2006/customXml" ds:itemID="{99AB0EC2-AF30-4E20-9C9E-2EE608B035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5efcf4f-1f94-450e-b76a-aba20fc675a8"/>
    <ds:schemaRef ds:uri="32ad5859-4ea6-4691-8e46-7b8c4419fc5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252250E-B0F1-4136-9F18-FCE88864FB7F}">
  <ds:schemaRefs>
    <ds:schemaRef ds:uri="http://schemas.microsoft.com/sharepoint/v3/contenttype/forms"/>
  </ds:schemaRefs>
</ds:datastoreItem>
</file>

<file path=customXml/itemProps3.xml><?xml version="1.0" encoding="utf-8"?>
<ds:datastoreItem xmlns:ds="http://schemas.openxmlformats.org/officeDocument/2006/customXml" ds:itemID="{7F6C0BB4-7EC4-4058-86D3-F6B877212498}">
  <ds:schemaRefs>
    <ds:schemaRef ds:uri="http://purl.org/dc/terms/"/>
    <ds:schemaRef ds:uri="http://schemas.microsoft.com/office/infopath/2007/PartnerControls"/>
    <ds:schemaRef ds:uri="32ad5859-4ea6-4691-8e46-7b8c4419fc53"/>
    <ds:schemaRef ds:uri="http://purl.org/dc/elements/1.1/"/>
    <ds:schemaRef ds:uri="25efcf4f-1f94-450e-b76a-aba20fc675a8"/>
    <ds:schemaRef ds:uri="http://schemas.microsoft.com/office/2006/documentManagement/types"/>
    <ds:schemaRef ds:uri="http://purl.org/dc/dcmitype/"/>
    <ds:schemaRef ds:uri="http://schemas.openxmlformats.org/package/2006/metadata/core-propertie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2032</TotalTime>
  <Words>4217</Words>
  <Application>Microsoft Office PowerPoint</Application>
  <PresentationFormat>Widescreen</PresentationFormat>
  <Paragraphs>905</Paragraphs>
  <Slides>61</Slides>
  <Notes>61</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61</vt:i4>
      </vt:variant>
    </vt:vector>
  </HeadingPairs>
  <TitlesOfParts>
    <vt:vector size="69" baseType="lpstr">
      <vt:lpstr>Arial</vt:lpstr>
      <vt:lpstr>Arial Narrow</vt:lpstr>
      <vt:lpstr>Bahnschrift SemiBold</vt:lpstr>
      <vt:lpstr>Calibri</vt:lpstr>
      <vt:lpstr>Lato</vt:lpstr>
      <vt:lpstr>Symbol</vt:lpstr>
      <vt:lpstr>Times New Roman</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LEONORA APARECIDA DOS SANTOS LOPES</dc:creator>
  <cp:lastModifiedBy>Cristiane Gonzaga Carneiro Silva</cp:lastModifiedBy>
  <cp:revision>130</cp:revision>
  <dcterms:modified xsi:type="dcterms:W3CDTF">2023-05-30T17:49:04Z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0x010100E19EE9C99EB40844BB0F7B3C854A3FA7</vt:lpwstr>
  </property>
</Properties>
</file>