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 bookmarkIdSeed="2">
  <p:sldMasterIdLst>
    <p:sldMasterId id="2147483648" r:id="rId1"/>
  </p:sldMasterIdLst>
  <p:notesMasterIdLst>
    <p:notesMasterId r:id="rId64"/>
  </p:notesMasterIdLst>
  <p:sldIdLst>
    <p:sldId id="301" r:id="rId2"/>
    <p:sldId id="287" r:id="rId3"/>
    <p:sldId id="342" r:id="rId4"/>
    <p:sldId id="346" r:id="rId5"/>
    <p:sldId id="345" r:id="rId6"/>
    <p:sldId id="343" r:id="rId7"/>
    <p:sldId id="344" r:id="rId8"/>
    <p:sldId id="341" r:id="rId9"/>
    <p:sldId id="289" r:id="rId10"/>
    <p:sldId id="286" r:id="rId11"/>
    <p:sldId id="290" r:id="rId12"/>
    <p:sldId id="285" r:id="rId13"/>
    <p:sldId id="347" r:id="rId14"/>
    <p:sldId id="348" r:id="rId15"/>
    <p:sldId id="351" r:id="rId16"/>
    <p:sldId id="350" r:id="rId17"/>
    <p:sldId id="353" r:id="rId18"/>
    <p:sldId id="349" r:id="rId19"/>
    <p:sldId id="306" r:id="rId20"/>
    <p:sldId id="354" r:id="rId21"/>
    <p:sldId id="355" r:id="rId22"/>
    <p:sldId id="362" r:id="rId23"/>
    <p:sldId id="356" r:id="rId24"/>
    <p:sldId id="358" r:id="rId25"/>
    <p:sldId id="359" r:id="rId26"/>
    <p:sldId id="360" r:id="rId27"/>
    <p:sldId id="361" r:id="rId28"/>
    <p:sldId id="357" r:id="rId29"/>
    <p:sldId id="302" r:id="rId30"/>
    <p:sldId id="304" r:id="rId31"/>
    <p:sldId id="305" r:id="rId32"/>
    <p:sldId id="307" r:id="rId33"/>
    <p:sldId id="309" r:id="rId34"/>
    <p:sldId id="369" r:id="rId35"/>
    <p:sldId id="371" r:id="rId36"/>
    <p:sldId id="370" r:id="rId37"/>
    <p:sldId id="372" r:id="rId38"/>
    <p:sldId id="373" r:id="rId39"/>
    <p:sldId id="374" r:id="rId40"/>
    <p:sldId id="363" r:id="rId41"/>
    <p:sldId id="364" r:id="rId42"/>
    <p:sldId id="365" r:id="rId43"/>
    <p:sldId id="375" r:id="rId44"/>
    <p:sldId id="376" r:id="rId45"/>
    <p:sldId id="366" r:id="rId46"/>
    <p:sldId id="367" r:id="rId47"/>
    <p:sldId id="368" r:id="rId48"/>
    <p:sldId id="377" r:id="rId49"/>
    <p:sldId id="378" r:id="rId50"/>
    <p:sldId id="325" r:id="rId51"/>
    <p:sldId id="329" r:id="rId52"/>
    <p:sldId id="328" r:id="rId53"/>
    <p:sldId id="327" r:id="rId54"/>
    <p:sldId id="326" r:id="rId55"/>
    <p:sldId id="335" r:id="rId56"/>
    <p:sldId id="379" r:id="rId57"/>
    <p:sldId id="333" r:id="rId58"/>
    <p:sldId id="334" r:id="rId59"/>
    <p:sldId id="337" r:id="rId60"/>
    <p:sldId id="338" r:id="rId61"/>
    <p:sldId id="339" r:id="rId62"/>
    <p:sldId id="258" r:id="rId6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13" autoAdjust="0"/>
  </p:normalViewPr>
  <p:slideViewPr>
    <p:cSldViewPr snapToGrid="0">
      <p:cViewPr varScale="1">
        <p:scale>
          <a:sx n="83" d="100"/>
          <a:sy n="83" d="100"/>
        </p:scale>
        <p:origin x="82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4" name="Google Shape;1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6923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0672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5316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94742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4289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95349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10696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12886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91540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97008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43917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87169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310714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48795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27311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83052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805537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02133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65271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063608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997123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31415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9773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98786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05245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68610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59691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57468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96803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80387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594434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669725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386339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604986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026671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9451037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43855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197107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7986908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340899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773313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5948596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6311241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607987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760927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4809734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821470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691001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46698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886062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679457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01076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220078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616181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8124236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535407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63349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030607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7115451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057411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gbdec1f847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5" name="Google Shape;945;gbdec1f847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10" Type="http://schemas.openxmlformats.org/officeDocument/2006/relationships/image" Target="../media/image17.png"/><Relationship Id="rId4" Type="http://schemas.openxmlformats.org/officeDocument/2006/relationships/image" Target="../media/image5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2.png"/><Relationship Id="rId4" Type="http://schemas.openxmlformats.org/officeDocument/2006/relationships/image" Target="../media/image5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5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46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5.png"/><Relationship Id="rId9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52.png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54.png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4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79.png"/><Relationship Id="rId4" Type="http://schemas.openxmlformats.org/officeDocument/2006/relationships/image" Target="../media/image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80.png"/><Relationship Id="rId4" Type="http://schemas.openxmlformats.org/officeDocument/2006/relationships/image" Target="../media/image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86.png"/><Relationship Id="rId4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4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png"/><Relationship Id="rId11" Type="http://schemas.openxmlformats.org/officeDocument/2006/relationships/image" Target="../media/image99.png"/><Relationship Id="rId5" Type="http://schemas.openxmlformats.org/officeDocument/2006/relationships/image" Target="../media/image94.png"/><Relationship Id="rId10" Type="http://schemas.openxmlformats.org/officeDocument/2006/relationships/image" Target="../media/image98.png"/><Relationship Id="rId4" Type="http://schemas.openxmlformats.org/officeDocument/2006/relationships/image" Target="../media/image5.png"/><Relationship Id="rId9" Type="http://schemas.openxmlformats.org/officeDocument/2006/relationships/image" Target="../media/image29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0.png"/><Relationship Id="rId3" Type="http://schemas.openxmlformats.org/officeDocument/2006/relationships/image" Target="../media/image4.png"/><Relationship Id="rId7" Type="http://schemas.openxmlformats.org/officeDocument/2006/relationships/image" Target="../media/image10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png"/><Relationship Id="rId11" Type="http://schemas.openxmlformats.org/officeDocument/2006/relationships/image" Target="../media/image29.png"/><Relationship Id="rId5" Type="http://schemas.openxmlformats.org/officeDocument/2006/relationships/image" Target="../media/image100.png"/><Relationship Id="rId10" Type="http://schemas.openxmlformats.org/officeDocument/2006/relationships/image" Target="../media/image520.png"/><Relationship Id="rId4" Type="http://schemas.openxmlformats.org/officeDocument/2006/relationships/image" Target="../media/image5.png"/><Relationship Id="rId9" Type="http://schemas.openxmlformats.org/officeDocument/2006/relationships/image" Target="../media/image10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104.png"/><Relationship Id="rId4" Type="http://schemas.openxmlformats.org/officeDocument/2006/relationships/image" Target="../media/image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B9BA866-E07E-4187-A4DB-5427E13EDD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096000" cy="686199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663390CE-B2E2-4479-AB18-2DCB81E36B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3719" y="1688450"/>
            <a:ext cx="3892990" cy="10547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623C4AF9-B305-4FBF-8B72-838EFF7D7794}"/>
              </a:ext>
            </a:extLst>
          </p:cNvPr>
          <p:cNvSpPr/>
          <p:nvPr/>
        </p:nvSpPr>
        <p:spPr>
          <a:xfrm>
            <a:off x="1791092" y="991294"/>
            <a:ext cx="9179859" cy="780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9F887AD-8520-4311-B0D4-10D1A01C1CFA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B78FB08-3CB1-41E3-B35F-FB4D1670E5F3}"/>
              </a:ext>
            </a:extLst>
          </p:cNvPr>
          <p:cNvSpPr txBox="1"/>
          <p:nvPr/>
        </p:nvSpPr>
        <p:spPr>
          <a:xfrm>
            <a:off x="5139765" y="1237293"/>
            <a:ext cx="344966" cy="3977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D0D0D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2000" dirty="0"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46BC5C0-57A9-4CB8-8038-325BC3096D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3608" y="291623"/>
            <a:ext cx="1514686" cy="95263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B04464FD-F771-4AA1-B535-BDEA807AAB43}"/>
              </a:ext>
            </a:extLst>
          </p:cNvPr>
          <p:cNvSpPr txBox="1"/>
          <p:nvPr/>
        </p:nvSpPr>
        <p:spPr>
          <a:xfrm>
            <a:off x="1674595" y="582578"/>
            <a:ext cx="1012127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latin typeface="Arial Narrow" panose="020B0606020202030204" pitchFamily="34" charset="0"/>
              </a:rPr>
              <a:t>SEMANA 1</a:t>
            </a:r>
          </a:p>
          <a:p>
            <a:r>
              <a:rPr lang="pt-BR" sz="2000" b="1" dirty="0">
                <a:latin typeface="Arial Narrow" panose="020B0606020202030204" pitchFamily="34" charset="0"/>
              </a:rPr>
              <a:t>Frações e seus significados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Descritor SAEB: D22 - Identificar fração como representação que pode estar associada a diferentes significados.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Objetos de conhecimento desenvolvidos: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000" dirty="0">
                <a:latin typeface="Arial Narrow" panose="020B0606020202030204" pitchFamily="34" charset="0"/>
              </a:rPr>
              <a:t>Frações;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000" dirty="0">
                <a:latin typeface="Arial Narrow" panose="020B0606020202030204" pitchFamily="34" charset="0"/>
              </a:rPr>
              <a:t>Razão;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000" dirty="0">
                <a:latin typeface="Arial Narrow" panose="020B0606020202030204" pitchFamily="34" charset="0"/>
              </a:rPr>
              <a:t>Números racionais;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000" dirty="0">
                <a:latin typeface="Arial Narrow" panose="020B0606020202030204" pitchFamily="34" charset="0"/>
              </a:rPr>
              <a:t>Porcentagem.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8532BA68-795F-4A3A-9AEE-C3AEE5BB9A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4595" y="3370254"/>
            <a:ext cx="9296356" cy="714475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1A5733E0-4F92-4535-A234-EC281AF9F441}"/>
              </a:ext>
            </a:extLst>
          </p:cNvPr>
          <p:cNvSpPr/>
          <p:nvPr/>
        </p:nvSpPr>
        <p:spPr>
          <a:xfrm>
            <a:off x="1734530" y="4084729"/>
            <a:ext cx="92364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De uma forma mais simples, pode-se dizer que a fração é uma representação de “partes” de um “todo” que foi dividido. Esse “todo” pode ser um número inteiro, uma figura, um objeto entre outros. Dessa forma, a fração é associada às várias ideias que veremos a seguir.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826256FF-6860-4171-80F9-D7C0002A0D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636" y="5085787"/>
            <a:ext cx="3932261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315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623C4AF9-B305-4FBF-8B72-838EFF7D7794}"/>
              </a:ext>
            </a:extLst>
          </p:cNvPr>
          <p:cNvSpPr/>
          <p:nvPr/>
        </p:nvSpPr>
        <p:spPr>
          <a:xfrm>
            <a:off x="1791092" y="991294"/>
            <a:ext cx="9179859" cy="780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9F887AD-8520-4311-B0D4-10D1A01C1CFA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B78FB08-3CB1-41E3-B35F-FB4D1670E5F3}"/>
              </a:ext>
            </a:extLst>
          </p:cNvPr>
          <p:cNvSpPr txBox="1"/>
          <p:nvPr/>
        </p:nvSpPr>
        <p:spPr>
          <a:xfrm>
            <a:off x="5139765" y="1237293"/>
            <a:ext cx="344966" cy="3977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D0D0D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2000" dirty="0"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46BC5C0-57A9-4CB8-8038-325BC3096D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3608" y="291623"/>
            <a:ext cx="1514686" cy="95263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42E4502-6B21-4341-B398-72A5F7E0F59E}"/>
              </a:ext>
            </a:extLst>
          </p:cNvPr>
          <p:cNvSpPr txBox="1"/>
          <p:nvPr/>
        </p:nvSpPr>
        <p:spPr>
          <a:xfrm>
            <a:off x="1455515" y="578654"/>
            <a:ext cx="1034035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sz="2000" dirty="0">
                <a:latin typeface="Arial Narrow" panose="020B0606020202030204" pitchFamily="34" charset="0"/>
              </a:rPr>
              <a:t> </a:t>
            </a:r>
            <a:r>
              <a:rPr lang="pt-BR" sz="2000" b="1" dirty="0">
                <a:latin typeface="Arial Narrow" panose="020B0606020202030204" pitchFamily="34" charset="0"/>
              </a:rPr>
              <a:t>Fração como representação da parte de um todo.</a:t>
            </a:r>
          </a:p>
          <a:p>
            <a:endParaRPr lang="pt-BR" sz="2000" b="1" dirty="0">
              <a:latin typeface="Arial Narrow" panose="020B0606020202030204" pitchFamily="34" charset="0"/>
            </a:endParaRP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O significado de fração como parte de um todo que foi dividido em partes iguais é o mais comum. Nos anos iniciais do Ensino Fundamental, esse significado é o mais trabalhado, como por exemplo, quando se parte em pedaços iguais barras de chocolate, pizzas, bolos etc. 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2776F4C-68C5-4966-B607-4A24AAEC6B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5551" y="2074095"/>
            <a:ext cx="1670449" cy="1774090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EF1F1883-E478-496F-915A-3FAFA222525F}"/>
              </a:ext>
            </a:extLst>
          </p:cNvPr>
          <p:cNvSpPr/>
          <p:nvPr/>
        </p:nvSpPr>
        <p:spPr>
          <a:xfrm>
            <a:off x="3341018" y="3848185"/>
            <a:ext cx="383951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900" dirty="0"/>
              <a:t>Disponível em: www.vestmapamental.com.br. Acesso em: 14 abr. 2023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436B7847-B32A-4075-9071-4E98C04256A2}"/>
                  </a:ext>
                </a:extLst>
              </p:cNvPr>
              <p:cNvSpPr txBox="1"/>
              <p:nvPr/>
            </p:nvSpPr>
            <p:spPr>
              <a:xfrm>
                <a:off x="1383346" y="4079017"/>
                <a:ext cx="10386442" cy="2057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just">
                  <a:lnSpc>
                    <a:spcPct val="107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v"/>
                </a:pPr>
                <a:r>
                  <a:rPr lang="pt-BR" sz="2000" b="1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Fração como representação de um quociente.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Um significado para as frações é a ideia de quociente da divisão de um número inteiro por outro diferente de zero. </a:t>
                </a: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Exemplo: se duas barras de chocolate são divididas entre cinco pessoas, a fração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representa o quociente que identifica quanto cada pessoa vai receber</a:t>
                </a:r>
                <a:r>
                  <a:rPr lang="pt-BR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12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436B7847-B32A-4075-9071-4E98C04256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3346" y="4079017"/>
                <a:ext cx="10386442" cy="2057423"/>
              </a:xfrm>
              <a:prstGeom prst="rect">
                <a:avLst/>
              </a:prstGeom>
              <a:blipFill>
                <a:blip r:embed="rId7"/>
                <a:stretch>
                  <a:fillRect l="-646" t="-1775" r="-587" b="-414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3888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623C4AF9-B305-4FBF-8B72-838EFF7D7794}"/>
              </a:ext>
            </a:extLst>
          </p:cNvPr>
          <p:cNvSpPr/>
          <p:nvPr/>
        </p:nvSpPr>
        <p:spPr>
          <a:xfrm>
            <a:off x="1791092" y="991294"/>
            <a:ext cx="9179859" cy="780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9F887AD-8520-4311-B0D4-10D1A01C1CFA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B78FB08-3CB1-41E3-B35F-FB4D1670E5F3}"/>
              </a:ext>
            </a:extLst>
          </p:cNvPr>
          <p:cNvSpPr txBox="1"/>
          <p:nvPr/>
        </p:nvSpPr>
        <p:spPr>
          <a:xfrm>
            <a:off x="5139765" y="1237293"/>
            <a:ext cx="344966" cy="3977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D0D0D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2000" dirty="0"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46BC5C0-57A9-4CB8-8038-325BC3096D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3608" y="291623"/>
            <a:ext cx="1514686" cy="95263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A77A4AF-6EC9-4011-88EA-CC65505503CE}"/>
              </a:ext>
            </a:extLst>
          </p:cNvPr>
          <p:cNvSpPr txBox="1"/>
          <p:nvPr/>
        </p:nvSpPr>
        <p:spPr>
          <a:xfrm>
            <a:off x="1563254" y="517390"/>
            <a:ext cx="1022147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v"/>
              <a:tabLst>
                <a:tab pos="84138" algn="l"/>
                <a:tab pos="179388" algn="l"/>
                <a:tab pos="263525" algn="l"/>
                <a:tab pos="358775" algn="l"/>
                <a:tab pos="442913" algn="l"/>
              </a:tabLst>
            </a:pPr>
            <a:r>
              <a:rPr lang="pt-BR" sz="2000" dirty="0"/>
              <a:t> 	</a:t>
            </a:r>
            <a:r>
              <a:rPr lang="pt-BR" sz="2000" b="1" dirty="0">
                <a:latin typeface="Arial Narrow" panose="020B0606020202030204" pitchFamily="34" charset="0"/>
              </a:rPr>
              <a:t>Fração como representação percentual.</a:t>
            </a:r>
          </a:p>
          <a:p>
            <a:endParaRPr lang="pt-BR" sz="2000" dirty="0"/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A porcentagem é um caso particular das frações. Pode-se dizer que a porcentagem é uma fração cujo denominador é 100. A fração e a porcentagem são estudadas juntas, já que é possível converter frações de denominadores diferentes de 100 em porcentagens e vice-versa.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34192F52-7D78-4456-97C3-9720A112DBA1}"/>
                  </a:ext>
                </a:extLst>
              </p:cNvPr>
              <p:cNvSpPr txBox="1"/>
              <p:nvPr/>
            </p:nvSpPr>
            <p:spPr>
              <a:xfrm>
                <a:off x="1791092" y="2148605"/>
                <a:ext cx="5967168" cy="1350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70510" algn="just">
                  <a:lnSpc>
                    <a:spcPct val="107000"/>
                  </a:lnSpc>
                </a:pPr>
                <a:r>
                  <a:rPr lang="pt-BR" sz="18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Exemplos: </a:t>
                </a:r>
              </a:p>
              <a:p>
                <a:pPr marL="270510" algn="just">
                  <a:lnSpc>
                    <a:spcPct val="107000"/>
                  </a:lnSpc>
                </a:pPr>
                <a:r>
                  <a:rPr lang="pt-BR" sz="18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</a:p>
              <a:p>
                <a:pPr marL="270510" algn="just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1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50</m:t>
                          </m:r>
                        </m:num>
                        <m:den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1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=50%                           30%=</m:t>
                      </m:r>
                      <m:f>
                        <m:fPr>
                          <m:ctrlP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30</m:t>
                          </m:r>
                        </m:num>
                        <m:den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1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pt-BR" sz="18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34192F52-7D78-4456-97C3-9720A112DB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1092" y="2148605"/>
                <a:ext cx="5967168" cy="1350434"/>
              </a:xfrm>
              <a:prstGeom prst="rect">
                <a:avLst/>
              </a:prstGeom>
              <a:blipFill>
                <a:blip r:embed="rId6"/>
                <a:stretch>
                  <a:fillRect t="-225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313BFB5-0858-4B96-8F86-8032402A451E}"/>
                  </a:ext>
                </a:extLst>
              </p:cNvPr>
              <p:cNvSpPr txBox="1"/>
              <p:nvPr/>
            </p:nvSpPr>
            <p:spPr>
              <a:xfrm>
                <a:off x="1630715" y="3816653"/>
                <a:ext cx="10097579" cy="2105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lvl="0" indent="-342900" algn="just">
                  <a:lnSpc>
                    <a:spcPct val="107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v"/>
                </a:pPr>
                <a:r>
                  <a:rPr lang="pt-BR" sz="2000" b="1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Fração como representação de um número racional.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conjunto dos números racionais (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ℚ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é composto por todos os números que podem ser escritos em forma de fração com numerador e denominador inteiros e denominador diferente de zero. Na linguagem matemática:                 </a:t>
                </a: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b="1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ℚ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pt-BR" sz="20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pt-BR" sz="20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𝒂</m:t>
                            </m:r>
                          </m:num>
                          <m:den>
                            <m:r>
                              <a:rPr lang="pt-BR" sz="20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𝒃</m:t>
                            </m:r>
                          </m:den>
                        </m:f>
                        <m: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e>
                    </m:d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𝒂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𝒆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𝒃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∈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ℤ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𝒆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𝒃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≠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𝟎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} </m:t>
                    </m:r>
                  </m:oMath>
                </a14:m>
                <a:endParaRPr lang="pt-BR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313BFB5-0858-4B96-8F86-8032402A45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0715" y="3816653"/>
                <a:ext cx="10097579" cy="2105256"/>
              </a:xfrm>
              <a:prstGeom prst="rect">
                <a:avLst/>
              </a:prstGeom>
              <a:blipFill>
                <a:blip r:embed="rId7"/>
                <a:stretch>
                  <a:fillRect l="-664" t="-1739" r="-60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3921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623C4AF9-B305-4FBF-8B72-838EFF7D7794}"/>
              </a:ext>
            </a:extLst>
          </p:cNvPr>
          <p:cNvSpPr/>
          <p:nvPr/>
        </p:nvSpPr>
        <p:spPr>
          <a:xfrm>
            <a:off x="1791092" y="991294"/>
            <a:ext cx="9179859" cy="780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9F887AD-8520-4311-B0D4-10D1A01C1CFA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F46BC5C0-57A9-4CB8-8038-325BC3096D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3608" y="291623"/>
            <a:ext cx="1514686" cy="952633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FE61DE9C-1AE8-4166-995E-F7364FDD96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1739" y="690406"/>
            <a:ext cx="875125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São considerados números racionais os números inteiros, os decimais exatos e as dízimas periódicas.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Exemplos: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2BA49C14-DA37-4FF9-93BD-286F277990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3391" y="1197517"/>
            <a:ext cx="5325218" cy="69542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2870161-0D3D-4710-A78D-BD218B55C5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0549" y="1946251"/>
            <a:ext cx="5210902" cy="64779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FFDC1298-20A7-40BE-BE5C-1C54E886EA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09654" y="2670184"/>
            <a:ext cx="5048955" cy="6287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48174B64-2189-435A-A6D8-79875E36D7F3}"/>
                  </a:ext>
                </a:extLst>
              </p:cNvPr>
              <p:cNvSpPr txBox="1"/>
              <p:nvPr/>
            </p:nvSpPr>
            <p:spPr>
              <a:xfrm>
                <a:off x="1501739" y="3371286"/>
                <a:ext cx="10061419" cy="21051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lvl="0" indent="-285750" algn="just">
                  <a:lnSpc>
                    <a:spcPct val="107000"/>
                  </a:lnSpc>
                  <a:buFont typeface="Wingdings" panose="05000000000000000000" pitchFamily="2" charset="2"/>
                  <a:buChar char="v"/>
                </a:pPr>
                <a:r>
                  <a:rPr lang="pt-BR" sz="2000" b="1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Fração como representação de uma razão.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lvl="0">
                  <a:lnSpc>
                    <a:spcPct val="107000"/>
                  </a:lnSpc>
                </a:pPr>
                <a:r>
                  <a:rPr lang="pt-BR" b="1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12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84138" lvl="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As frações são associadas ao significado de razão entre duas grandezas. Lembre-se de que grandeza é tudo aquilo se pode atribuir um valor. Isso é feito, por exemplo, quando queremos comparar essas grandezas. Um exemplo desse significado pode ser visto quando se diz que o salário de uma pessoa é metade do salário da outra, ou seja, o salário de uma pessoa 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do salário da outra.</a:t>
                </a:r>
                <a:endParaRPr lang="pt-BR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48174B64-2189-435A-A6D8-79875E36D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1739" y="3371286"/>
                <a:ext cx="10061419" cy="2105128"/>
              </a:xfrm>
              <a:prstGeom prst="rect">
                <a:avLst/>
              </a:prstGeom>
              <a:blipFill>
                <a:blip r:embed="rId9"/>
                <a:stretch>
                  <a:fillRect l="-545" t="-1739" r="-606" b="-87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Imagem 16">
            <a:extLst>
              <a:ext uri="{FF2B5EF4-FFF2-40B4-BE49-F238E27FC236}">
                <a16:creationId xmlns:a16="http://schemas.microsoft.com/office/drawing/2014/main" id="{5645925A-E199-41A8-B8AE-7ECC9441A13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4787" y="5476414"/>
            <a:ext cx="679344" cy="99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505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623C4AF9-B305-4FBF-8B72-838EFF7D7794}"/>
              </a:ext>
            </a:extLst>
          </p:cNvPr>
          <p:cNvSpPr/>
          <p:nvPr/>
        </p:nvSpPr>
        <p:spPr>
          <a:xfrm>
            <a:off x="1791092" y="991294"/>
            <a:ext cx="9179859" cy="780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9F887AD-8520-4311-B0D4-10D1A01C1CFA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B78FB08-3CB1-41E3-B35F-FB4D1670E5F3}"/>
              </a:ext>
            </a:extLst>
          </p:cNvPr>
          <p:cNvSpPr txBox="1"/>
          <p:nvPr/>
        </p:nvSpPr>
        <p:spPr>
          <a:xfrm>
            <a:off x="5139765" y="1237293"/>
            <a:ext cx="344966" cy="3977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D0D0D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2000" dirty="0"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46BC5C0-57A9-4CB8-8038-325BC3096D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3608" y="291623"/>
            <a:ext cx="1514686" cy="95263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4A7946B-2640-4414-89B6-C9AC4A5A1868}"/>
              </a:ext>
            </a:extLst>
          </p:cNvPr>
          <p:cNvSpPr txBox="1"/>
          <p:nvPr/>
        </p:nvSpPr>
        <p:spPr>
          <a:xfrm>
            <a:off x="1393419" y="750651"/>
            <a:ext cx="10402453" cy="2372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pt-BR" sz="2000" b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Frações equivalentes.</a:t>
            </a:r>
          </a:p>
          <a:p>
            <a:pPr lvl="0" algn="just">
              <a:lnSpc>
                <a:spcPct val="107000"/>
              </a:lnSpc>
            </a:pP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0510" algn="just">
              <a:lnSpc>
                <a:spcPct val="107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Frações equivalentes são frações que, aparentemente, são diferentes, mas possuem o mesmo valor. É um dos conceitos mais importantes da matemática, pois sua compreensão permite a continuidade do estudo da matemática em vários outros tópicos.</a:t>
            </a:r>
          </a:p>
          <a:p>
            <a:pPr marL="270510" algn="just"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Pode-se obter uma fração equivalente à outra de duas maneiras diferentes: multiplicando-se o numerador e o denominador por um mesmo número, ou dividindo-os por um mesmo número (simplificação).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185F7BE0-E8FA-4ACD-9AC4-6C1F103870D5}"/>
                  </a:ext>
                </a:extLst>
              </p:cNvPr>
              <p:cNvSpPr txBox="1"/>
              <p:nvPr/>
            </p:nvSpPr>
            <p:spPr>
              <a:xfrm>
                <a:off x="1393419" y="3429000"/>
                <a:ext cx="8820189" cy="2345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70510" lvl="0" algn="just">
                  <a:lnSpc>
                    <a:spcPct val="107000"/>
                  </a:lnSpc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Exemplos:</a:t>
                </a:r>
              </a:p>
              <a:p>
                <a:pPr marL="270510" lvl="0" algn="just">
                  <a:lnSpc>
                    <a:spcPct val="107000"/>
                  </a:lnSpc>
                </a:pP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70510" lvl="0" algn="just">
                  <a:lnSpc>
                    <a:spcPct val="107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14</m:t>
                        </m:r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20</m:t>
                        </m:r>
                      </m:den>
                    </m:f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14÷2</m:t>
                        </m:r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20÷2</m:t>
                        </m:r>
                      </m:den>
                    </m:f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(O numerador e o denominador foram divididos por 2)</a:t>
                </a:r>
              </a:p>
              <a:p>
                <a:pPr marL="270510" lvl="0" algn="just">
                  <a:lnSpc>
                    <a:spcPct val="107000"/>
                  </a:lnSpc>
                </a:pP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70510" lvl="0" algn="just">
                  <a:lnSpc>
                    <a:spcPct val="107000"/>
                  </a:lnSpc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</a:p>
              <a:p>
                <a:pPr marL="270510" lvl="0" algn="just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3∙20</m:t>
                        </m:r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5∙20</m:t>
                        </m:r>
                      </m:den>
                    </m:f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60</m:t>
                        </m:r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(O numerador e o denominador foram multiplicados por </a:t>
                </a:r>
                <a:r>
                  <a:rPr lang="pt-BR" sz="18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20)</a:t>
                </a:r>
                <a:endParaRPr lang="pt-BR" sz="18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185F7BE0-E8FA-4ACD-9AC4-6C1F103870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3419" y="3429000"/>
                <a:ext cx="8820189" cy="2345129"/>
              </a:xfrm>
              <a:prstGeom prst="rect">
                <a:avLst/>
              </a:prstGeom>
              <a:blipFill>
                <a:blip r:embed="rId6"/>
                <a:stretch>
                  <a:fillRect t="-1823" b="-52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260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623C4AF9-B305-4FBF-8B72-838EFF7D7794}"/>
              </a:ext>
            </a:extLst>
          </p:cNvPr>
          <p:cNvSpPr/>
          <p:nvPr/>
        </p:nvSpPr>
        <p:spPr>
          <a:xfrm>
            <a:off x="1791092" y="991294"/>
            <a:ext cx="9179859" cy="780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000" b="1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9F887AD-8520-4311-B0D4-10D1A01C1CFA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B78FB08-3CB1-41E3-B35F-FB4D1670E5F3}"/>
              </a:ext>
            </a:extLst>
          </p:cNvPr>
          <p:cNvSpPr txBox="1"/>
          <p:nvPr/>
        </p:nvSpPr>
        <p:spPr>
          <a:xfrm>
            <a:off x="5139765" y="1237293"/>
            <a:ext cx="344966" cy="3977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D0D0D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2000" dirty="0"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46BC5C0-57A9-4CB8-8038-325BC3096D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3608" y="291623"/>
            <a:ext cx="1514686" cy="952633"/>
          </a:xfrm>
          <a:prstGeom prst="rect">
            <a:avLst/>
          </a:prstGeom>
        </p:spPr>
      </p:pic>
      <p:sp>
        <p:nvSpPr>
          <p:cNvPr id="21" name="Rectangle 4">
            <a:extLst>
              <a:ext uri="{FF2B5EF4-FFF2-40B4-BE49-F238E27FC236}">
                <a16:creationId xmlns:a16="http://schemas.microsoft.com/office/drawing/2014/main" id="{07B47F1E-EFA2-4E91-A249-035B85F9F3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2835" y="713066"/>
            <a:ext cx="10433037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Aplicações das frações equivalentes: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  <a:p>
            <a:pPr marL="342900" marR="0" lvl="0" indent="15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Adição e subtração de frações com denominadores diferentes:</a:t>
            </a:r>
          </a:p>
          <a:p>
            <a:pPr marL="342900" marR="0" lvl="0" indent="15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pt-BR" altLang="pt-BR" sz="2000" dirty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342900" marR="0" lvl="0" indent="15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  <a:p>
            <a:pPr marL="342900" marR="0" lvl="0" indent="15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15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Comparação entre frações:</a:t>
            </a:r>
          </a:p>
          <a:p>
            <a:pPr marL="342900" marR="0" lvl="0" indent="15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pt-BR" altLang="pt-BR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42900" marR="0" lvl="0" indent="15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15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Grandezas diretamente proporcionais:</a:t>
            </a:r>
          </a:p>
          <a:p>
            <a:pPr marL="342900"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sz="2000" dirty="0">
                <a:solidFill>
                  <a:schemeClr val="tx1"/>
                </a:solidFill>
                <a:latin typeface="Arial Narrow" panose="020B0606020202030204" pitchFamily="34" charset="0"/>
              </a:rPr>
              <a:t>Em um açougue, um cliente pede R$ 30,00 de um determinado tipo de carne. Sabendo que 1 kg dessa carne custa R$ 40,00, então qual é a quantidade de carne que esse cliente vai levar?</a:t>
            </a:r>
          </a:p>
          <a:p>
            <a:pPr marL="342900"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sz="2000" dirty="0">
                <a:solidFill>
                  <a:schemeClr val="tx1"/>
                </a:solidFill>
                <a:latin typeface="Arial Narrow" panose="020B0606020202030204" pitchFamily="34" charset="0"/>
              </a:rPr>
              <a:t>O valor pago é diretamente proporcional ao peso. Essa proporção pode ser representada por:</a:t>
            </a:r>
          </a:p>
          <a:p>
            <a:pPr marL="342900" marR="0" lvl="0" indent="15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7AC55ECD-3994-47CF-A682-7BF1320C53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1092" y="1515616"/>
            <a:ext cx="5382376" cy="724001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6A0117DE-0891-4675-9901-C9C2CE2701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1092" y="2562652"/>
            <a:ext cx="4982270" cy="657317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90021D02-81A6-480D-92F0-3CF221C13B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1093" y="4467530"/>
            <a:ext cx="4982270" cy="760838"/>
          </a:xfrm>
          <a:prstGeom prst="rect">
            <a:avLst/>
          </a:prstGeom>
        </p:spPr>
      </p:pic>
      <p:sp>
        <p:nvSpPr>
          <p:cNvPr id="25" name="Retângulo 24">
            <a:extLst>
              <a:ext uri="{FF2B5EF4-FFF2-40B4-BE49-F238E27FC236}">
                <a16:creationId xmlns:a16="http://schemas.microsoft.com/office/drawing/2014/main" id="{F92FBF31-E78A-4166-B845-698BC2792B22}"/>
              </a:ext>
            </a:extLst>
          </p:cNvPr>
          <p:cNvSpPr/>
          <p:nvPr/>
        </p:nvSpPr>
        <p:spPr>
          <a:xfrm>
            <a:off x="1520856" y="5191585"/>
            <a:ext cx="10207437" cy="1063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510" algn="just"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proporção é uma igualdade entre duas razões. As razões são representadas por frações. Sendo assim, observa-se a aplicação das frações equivalentes nesses casos. Vale pontuar que existem outras aplicações das frações equivalentes além das descritas.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834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623C4AF9-B305-4FBF-8B72-838EFF7D7794}"/>
              </a:ext>
            </a:extLst>
          </p:cNvPr>
          <p:cNvSpPr/>
          <p:nvPr/>
        </p:nvSpPr>
        <p:spPr>
          <a:xfrm>
            <a:off x="1791092" y="991294"/>
            <a:ext cx="9179859" cy="780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9F887AD-8520-4311-B0D4-10D1A01C1CFA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B78FB08-3CB1-41E3-B35F-FB4D1670E5F3}"/>
              </a:ext>
            </a:extLst>
          </p:cNvPr>
          <p:cNvSpPr txBox="1"/>
          <p:nvPr/>
        </p:nvSpPr>
        <p:spPr>
          <a:xfrm>
            <a:off x="2019987" y="1162534"/>
            <a:ext cx="5824030" cy="8283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000" b="1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Considere as figuras planas e as frações a seguir.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000" b="1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Relacione a coluna da esquerda com a coluna da direita.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99A965E-D8BC-4D9D-BD06-7F66F6ED1B1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6527"/>
          <a:stretch/>
        </p:blipFill>
        <p:spPr>
          <a:xfrm>
            <a:off x="2170684" y="2435963"/>
            <a:ext cx="2925617" cy="381892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C4E2E0A-FEB3-42BE-B2D0-16945CB9C2EB}"/>
              </a:ext>
            </a:extLst>
          </p:cNvPr>
          <p:cNvSpPr txBox="1"/>
          <p:nvPr/>
        </p:nvSpPr>
        <p:spPr>
          <a:xfrm>
            <a:off x="4114718" y="491381"/>
            <a:ext cx="31534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b="1" dirty="0"/>
              <a:t>ATIVIDADES-SEMANA 1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46BC5C0-57A9-4CB8-8038-325BC3096D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13608" y="291623"/>
            <a:ext cx="1503615" cy="94567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09A1275-8353-46CC-B14D-2CACB2AFC9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786" y="2304181"/>
            <a:ext cx="1118646" cy="377758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53B6BD2-03F3-4383-8CA5-189C7AAC72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00569" y="2322777"/>
            <a:ext cx="2951247" cy="393211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0F7FA20D-9697-4F5F-AF09-982E561538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75289" y="2270154"/>
            <a:ext cx="946027" cy="381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233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4DE52F54-31D6-48B1-A0D2-8D1901B4C664}"/>
              </a:ext>
            </a:extLst>
          </p:cNvPr>
          <p:cNvSpPr/>
          <p:nvPr/>
        </p:nvSpPr>
        <p:spPr>
          <a:xfrm>
            <a:off x="1466661" y="126749"/>
            <a:ext cx="10438646" cy="1867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pt-BR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pt-BR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pt-BR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pt-BR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pt-BR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AC604E3-1E4F-4F66-B3BB-F06AE4B4E13C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296246"/>
            <a:ext cx="1576285" cy="478049"/>
          </a:xfrm>
          <a:prstGeom prst="rect">
            <a:avLst/>
          </a:prstGeom>
          <a:noFill/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8879BE7-69D1-4A58-AF9C-20159F7FF538}"/>
              </a:ext>
            </a:extLst>
          </p:cNvPr>
          <p:cNvSpPr txBox="1"/>
          <p:nvPr/>
        </p:nvSpPr>
        <p:spPr>
          <a:xfrm>
            <a:off x="2648381" y="475786"/>
            <a:ext cx="9332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b) Quais dessas frações são equivalentes? Justifique.</a:t>
            </a:r>
            <a:r>
              <a:rPr lang="pt-BR" sz="1600" dirty="0"/>
              <a:t>	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4B8D2C78-689D-4C0A-9651-6A0E129293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4392" y="875896"/>
            <a:ext cx="2543590" cy="575390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F54F6028-803A-4DA1-BD20-C606DB059F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95491" y="1060274"/>
            <a:ext cx="1153040" cy="5287113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AAD0FE6E-989F-4C0E-9D03-0E31EF2E72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5298" y="403415"/>
            <a:ext cx="1505843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156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6E8F7E95-17C1-4B0C-90F2-EE651AA93EC7}"/>
              </a:ext>
            </a:extLst>
          </p:cNvPr>
          <p:cNvSpPr/>
          <p:nvPr/>
        </p:nvSpPr>
        <p:spPr>
          <a:xfrm>
            <a:off x="2037030" y="2846051"/>
            <a:ext cx="9415605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D9E519F-6D73-411B-ACFF-85366DBAF82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5785" y="6170761"/>
            <a:ext cx="1466850" cy="456565"/>
          </a:xfrm>
          <a:prstGeom prst="rect">
            <a:avLst/>
          </a:prstGeom>
          <a:noFill/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75BD0AA-BB7D-456B-8372-5F0EC5EB67E8}"/>
              </a:ext>
            </a:extLst>
          </p:cNvPr>
          <p:cNvSpPr txBox="1"/>
          <p:nvPr/>
        </p:nvSpPr>
        <p:spPr>
          <a:xfrm>
            <a:off x="1441371" y="458956"/>
            <a:ext cx="10011264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latin typeface="Arial Narrow" panose="020B0606020202030204" pitchFamily="34" charset="0"/>
              </a:rPr>
              <a:t>2. Leia o texto a seguir. </a:t>
            </a:r>
            <a:endParaRPr lang="pt-BR" sz="20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b="1" dirty="0">
                <a:latin typeface="Arial Narrow" panose="020B0606020202030204" pitchFamily="34" charset="0"/>
              </a:rPr>
              <a:t>Como o uso de celular pode afetar a sua saúde</a:t>
            </a: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Arial Narrow" panose="020B0606020202030204" pitchFamily="34" charset="0"/>
              </a:rPr>
              <a:t>	Quanto tempo você já conseguiu ficar sem mexer no celular ao longo do dia? 39% da população mundial afirma não conseguir passar mais de uma hora longe do aparelho móvel, segundo levantamento da Digital Turbine. Há mais um sinal de alerta aos brasileiros: Nosso tempo médio de uso de celular e de outros dispositivos móveis chega a 5 horas e 45 minutos por dia, de acordo com um relatório da </a:t>
            </a:r>
            <a:r>
              <a:rPr lang="pt-BR" sz="2000" dirty="0" err="1">
                <a:latin typeface="Arial Narrow" panose="020B0606020202030204" pitchFamily="34" charset="0"/>
              </a:rPr>
              <a:t>AppAnnie</a:t>
            </a:r>
            <a:r>
              <a:rPr lang="pt-BR" sz="2000" dirty="0">
                <a:latin typeface="Arial Narrow" panose="020B0606020202030204" pitchFamily="34" charset="0"/>
              </a:rPr>
              <a:t> feito em 2021.</a:t>
            </a: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Arial Narrow" panose="020B0606020202030204" pitchFamily="34" charset="0"/>
              </a:rPr>
              <a:t>	Essa dependência que desenvolvemos foi comprovada em uma pesquisa feita pela </a:t>
            </a:r>
            <a:r>
              <a:rPr lang="pt-BR" sz="2000" dirty="0" err="1">
                <a:latin typeface="Arial Narrow" panose="020B0606020202030204" pitchFamily="34" charset="0"/>
              </a:rPr>
              <a:t>Codacons</a:t>
            </a:r>
            <a:r>
              <a:rPr lang="pt-BR" sz="2000" dirty="0">
                <a:latin typeface="Arial Narrow" panose="020B0606020202030204" pitchFamily="34" charset="0"/>
              </a:rPr>
              <a:t>, na Itália. Isso porque, dos 300 voluntários que se dispuseram a ficar sem utilizar o celular por 15 dias - com acompanhamento de um grupo de psicólogos - 70% afirmaram “não conseguir viver” sem o aparelho, começaram a desenvolver transtornos e até sintomas de doenças como depressão, baixa autoestima, perda do apetite e problemas sexuais com o parceiro.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	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05D4605-6D01-4295-87C0-5E08010AFB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6792" y="385267"/>
            <a:ext cx="1505843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570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A4F6AE92-79E2-4A93-B5D6-D32CCB7C2AAC}"/>
              </a:ext>
            </a:extLst>
          </p:cNvPr>
          <p:cNvSpPr/>
          <p:nvPr/>
        </p:nvSpPr>
        <p:spPr>
          <a:xfrm>
            <a:off x="1883120" y="515285"/>
            <a:ext cx="8596620" cy="674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endParaRPr lang="pt-BR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8F28082-15A5-4BB8-B5E9-B4E88C07E669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C3A4973-B60E-47E2-A4D8-18451B1F79AE}"/>
              </a:ext>
            </a:extLst>
          </p:cNvPr>
          <p:cNvSpPr txBox="1"/>
          <p:nvPr/>
        </p:nvSpPr>
        <p:spPr>
          <a:xfrm>
            <a:off x="1376314" y="1328940"/>
            <a:ext cx="1011496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latin typeface="Arial Narrow" panose="020B0606020202030204" pitchFamily="34" charset="0"/>
              </a:rPr>
              <a:t>	Para não restar dúvidas sobre o impacto do uso desses dispositivos em nossa saúde, outro experimento, este da </a:t>
            </a:r>
            <a:r>
              <a:rPr lang="pt-BR" sz="2000" dirty="0" err="1">
                <a:latin typeface="Arial Narrow" panose="020B0606020202030204" pitchFamily="34" charset="0"/>
              </a:rPr>
              <a:t>Psychology</a:t>
            </a:r>
            <a:r>
              <a:rPr lang="pt-BR" sz="2000" dirty="0">
                <a:latin typeface="Arial Narrow" panose="020B0606020202030204" pitchFamily="34" charset="0"/>
              </a:rPr>
              <a:t> </a:t>
            </a:r>
            <a:r>
              <a:rPr lang="pt-BR" sz="2000" dirty="0" err="1">
                <a:latin typeface="Arial Narrow" panose="020B0606020202030204" pitchFamily="34" charset="0"/>
              </a:rPr>
              <a:t>Today</a:t>
            </a:r>
            <a:r>
              <a:rPr lang="pt-BR" sz="2000" dirty="0">
                <a:latin typeface="Arial Narrow" panose="020B0606020202030204" pitchFamily="34" charset="0"/>
              </a:rPr>
              <a:t>, apontou que, após apenas uma semana, os participantes que tiveram que desligar seus celulares uma hora antes de dormir sentiram maior disposição e bom humor no dia a dia, sendo a principal mudança a qualidade do sono.</a:t>
            </a: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Arial Narrow" panose="020B0606020202030204" pitchFamily="34" charset="0"/>
              </a:rPr>
              <a:t>	As telas acabam impactando neste nosso momento de descanso porque emitem uma luz azul que, conforme revelou estudo da Universidade de </a:t>
            </a:r>
            <a:r>
              <a:rPr lang="pt-BR" sz="2000" dirty="0" err="1">
                <a:latin typeface="Arial Narrow" panose="020B0606020202030204" pitchFamily="34" charset="0"/>
              </a:rPr>
              <a:t>Haifa</a:t>
            </a:r>
            <a:r>
              <a:rPr lang="pt-BR" sz="2000" dirty="0">
                <a:latin typeface="Arial Narrow" panose="020B0606020202030204" pitchFamily="34" charset="0"/>
              </a:rPr>
              <a:t>, em Israel, inibe a produção da melatonina - o hormônio do sono - proveniente da glândula pineal e responsável pela indução do sono.</a:t>
            </a: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Arial Narrow" panose="020B0606020202030204" pitchFamily="34" charset="0"/>
              </a:rPr>
              <a:t>	Então basta evitar usar o celular antes de dormir?</a:t>
            </a:r>
          </a:p>
          <a:p>
            <a:endParaRPr lang="pt-BR" sz="2000" dirty="0">
              <a:latin typeface="Arial Narrow" panose="020B0606020202030204" pitchFamily="34" charset="0"/>
            </a:endParaRPr>
          </a:p>
          <a:p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BA1BB65-C401-4A1D-A675-35323DE8FA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5431" y="42804"/>
            <a:ext cx="1505843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519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BA1ACCA-DCFE-464A-9D52-C87A103116E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9AFDCB3-6590-41B1-A7F2-3ACDE063783E}"/>
              </a:ext>
            </a:extLst>
          </p:cNvPr>
          <p:cNvSpPr txBox="1"/>
          <p:nvPr/>
        </p:nvSpPr>
        <p:spPr>
          <a:xfrm>
            <a:off x="1377884" y="917845"/>
            <a:ext cx="10160524" cy="5486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latin typeface="Arial Narrow" panose="020B0606020202030204" pitchFamily="34" charset="0"/>
              </a:rPr>
              <a:t>	Na verdade, não. O uso excessivo de celulares é também responsável por problemas na visão. Um estudo da Universidade de Seul aponta que o uso de celulares por mais de 3,2 horas por dia contribui para diminuir a lubrificação dos olhos, causando sensação de uma falsa miopia e até cegueira temporária. Em casos mais graves, a alta exposição à luz azul pode levar à degeneração macular, área central da retina.</a:t>
            </a: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Arial Narrow" panose="020B0606020202030204" pitchFamily="34" charset="0"/>
              </a:rPr>
              <a:t>	Para o dr. Tales Shibata, gerente médico na </a:t>
            </a:r>
            <a:r>
              <a:rPr lang="pt-BR" sz="2000" dirty="0" err="1">
                <a:latin typeface="Arial Narrow" panose="020B0606020202030204" pitchFamily="34" charset="0"/>
              </a:rPr>
              <a:t>Sami</a:t>
            </a:r>
            <a:r>
              <a:rPr lang="pt-BR" sz="2000" dirty="0">
                <a:latin typeface="Arial Narrow" panose="020B0606020202030204" pitchFamily="34" charset="0"/>
              </a:rPr>
              <a:t>, além dos danos diretos causados pelo uso de celulares, há também os indiretos, como o aumento dos casos de excesso de peso na infância, e o avanço no número de pessoas com transtorno de ansiedade ocasionado pelo uso excessivo de redes sociais, por exemplo. (...)    </a:t>
            </a:r>
            <a:r>
              <a:rPr lang="pt-BR" sz="2000" dirty="0"/>
              <a:t>                                             	</a:t>
            </a:r>
            <a:r>
              <a:rPr lang="pt-BR" sz="900" dirty="0">
                <a:solidFill>
                  <a:schemeClr val="tx1"/>
                </a:solidFill>
                <a:latin typeface="Arial Narrow" panose="020B0606020202030204" pitchFamily="34" charset="0"/>
              </a:rPr>
              <a:t>Disponível em: www.terra.com.br/vida-e-estilo/saude. Acesso em: 12 abr. 2022 (adaptado).</a:t>
            </a:r>
          </a:p>
          <a:p>
            <a:pPr algn="ctr"/>
            <a:endParaRPr lang="pt-BR" sz="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pt-BR" sz="9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pt-BR" sz="2000" dirty="0">
                <a:solidFill>
                  <a:schemeClr val="tx1"/>
                </a:solidFill>
                <a:latin typeface="Arial Narrow" panose="020B0606020202030204" pitchFamily="34" charset="0"/>
              </a:rPr>
              <a:t>Agora, retire do texto todos os dados que podem ser representados em forma de fração. Represente-os (dados) em forma de fração irredutível.</a:t>
            </a:r>
          </a:p>
          <a:p>
            <a:pPr algn="ctr"/>
            <a:endParaRPr lang="pt-BR" sz="9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499E9DF-C603-4967-B5DA-024FB9CB6B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2957" y="75418"/>
            <a:ext cx="1505843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919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BA1ACCA-DCFE-464A-9D52-C87A103116E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9340" y="6171815"/>
            <a:ext cx="1466850" cy="456565"/>
          </a:xfrm>
          <a:prstGeom prst="rect">
            <a:avLst/>
          </a:prstGeom>
          <a:noFill/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9AFDCB3-6590-41B1-A7F2-3ACDE063783E}"/>
              </a:ext>
            </a:extLst>
          </p:cNvPr>
          <p:cNvSpPr txBox="1"/>
          <p:nvPr/>
        </p:nvSpPr>
        <p:spPr>
          <a:xfrm>
            <a:off x="1377884" y="917845"/>
            <a:ext cx="10160524" cy="495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latin typeface="Arial Narrow" panose="020B0606020202030204" pitchFamily="34" charset="0"/>
              </a:rPr>
              <a:t>	</a:t>
            </a:r>
            <a:endParaRPr lang="pt-BR" sz="9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499E9DF-C603-4967-B5DA-024FB9CB6B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2957" y="75418"/>
            <a:ext cx="1505843" cy="94496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34D44835-E49B-4CF8-A8F6-D10A5B828CD0}"/>
              </a:ext>
            </a:extLst>
          </p:cNvPr>
          <p:cNvSpPr txBox="1"/>
          <p:nvPr/>
        </p:nvSpPr>
        <p:spPr>
          <a:xfrm>
            <a:off x="1418532" y="936055"/>
            <a:ext cx="102076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000" dirty="0"/>
              <a:t>3. Cinco amigos foram a uma pizzaria e decidiram dividir igualmente duas pizzas grandes entre eles. </a:t>
            </a:r>
          </a:p>
          <a:p>
            <a:pPr lvl="0" algn="just"/>
            <a:endParaRPr lang="pt-BR" sz="2000" dirty="0"/>
          </a:p>
          <a:p>
            <a:pPr marL="342900" lvl="0" indent="-342900" algn="just">
              <a:buFont typeface="Arial"/>
              <a:buAutoNum type="alphaLcParenR"/>
            </a:pPr>
            <a:r>
              <a:rPr lang="pt-BR" sz="2000" dirty="0"/>
              <a:t>Qual fração representa a quantidade de pizza que cada um comeu?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51618B8-3B92-42E5-A514-116663D226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3596" y="2210266"/>
            <a:ext cx="1215898" cy="1072489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69FB21C7-D229-45F9-83CF-CAA060B96282}"/>
              </a:ext>
            </a:extLst>
          </p:cNvPr>
          <p:cNvSpPr/>
          <p:nvPr/>
        </p:nvSpPr>
        <p:spPr>
          <a:xfrm>
            <a:off x="6326497" y="3282756"/>
            <a:ext cx="34932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900" dirty="0"/>
              <a:t>Disponível em: www.pinterest.com.au. Acesso em: 12 abr. 2023.</a:t>
            </a:r>
          </a:p>
          <a:p>
            <a:endParaRPr lang="pt-BR" sz="9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71FD835-5F6A-4C88-9E6F-56CA4B1C8DE4}"/>
              </a:ext>
            </a:extLst>
          </p:cNvPr>
          <p:cNvSpPr txBox="1"/>
          <p:nvPr/>
        </p:nvSpPr>
        <p:spPr>
          <a:xfrm>
            <a:off x="1388695" y="3617270"/>
            <a:ext cx="1011790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000" dirty="0"/>
              <a:t>b) Represente cada quociente a seguir em forma de fração irredutível, e identifique as que são frações aparentes ou frações geratrizes. </a:t>
            </a:r>
          </a:p>
          <a:p>
            <a:pPr lvl="0"/>
            <a:endParaRPr lang="pt-BR" sz="2000" dirty="0"/>
          </a:p>
          <a:p>
            <a:pPr lvl="0"/>
            <a:r>
              <a:rPr lang="pt-BR" sz="2000" dirty="0"/>
              <a:t>1÷2 =</a:t>
            </a:r>
          </a:p>
          <a:p>
            <a:pPr lvl="0"/>
            <a:r>
              <a:rPr lang="pt-BR" sz="2000" dirty="0"/>
              <a:t>2÷4=</a:t>
            </a:r>
          </a:p>
          <a:p>
            <a:pPr lvl="0"/>
            <a:r>
              <a:rPr lang="pt-BR" sz="2000" dirty="0"/>
              <a:t>6÷3=</a:t>
            </a:r>
          </a:p>
          <a:p>
            <a:pPr lvl="0"/>
            <a:r>
              <a:rPr lang="pt-BR" sz="2000" dirty="0"/>
              <a:t>1÷3=</a:t>
            </a:r>
          </a:p>
          <a:p>
            <a:pPr lvl="0"/>
            <a:r>
              <a:rPr lang="pt-BR" sz="2000" dirty="0"/>
              <a:t>7÷5=</a:t>
            </a:r>
          </a:p>
        </p:txBody>
      </p:sp>
    </p:spTree>
    <p:extLst>
      <p:ext uri="{BB962C8B-B14F-4D97-AF65-F5344CB8AC3E}">
        <p14:creationId xmlns:p14="http://schemas.microsoft.com/office/powerpoint/2010/main" val="2216880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BA1ACCA-DCFE-464A-9D52-C87A103116E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9340" y="6171815"/>
            <a:ext cx="1466850" cy="456565"/>
          </a:xfrm>
          <a:prstGeom prst="rect">
            <a:avLst/>
          </a:prstGeom>
          <a:noFill/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9AFDCB3-6590-41B1-A7F2-3ACDE063783E}"/>
              </a:ext>
            </a:extLst>
          </p:cNvPr>
          <p:cNvSpPr txBox="1"/>
          <p:nvPr/>
        </p:nvSpPr>
        <p:spPr>
          <a:xfrm>
            <a:off x="1377884" y="917845"/>
            <a:ext cx="10160524" cy="495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latin typeface="Arial Narrow" panose="020B0606020202030204" pitchFamily="34" charset="0"/>
              </a:rPr>
              <a:t>	</a:t>
            </a:r>
            <a:endParaRPr lang="pt-BR" sz="9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499E9DF-C603-4967-B5DA-024FB9CB6B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2957" y="75418"/>
            <a:ext cx="1505843" cy="94496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406C1506-A5C3-4642-986E-74911A421CA3}"/>
              </a:ext>
            </a:extLst>
          </p:cNvPr>
          <p:cNvSpPr txBox="1"/>
          <p:nvPr/>
        </p:nvSpPr>
        <p:spPr>
          <a:xfrm flipH="1">
            <a:off x="1377884" y="704069"/>
            <a:ext cx="10040916" cy="1419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pt-BR" sz="2000" dirty="0">
                <a:latin typeface="Arial Narrow" panose="020B0606020202030204" pitchFamily="34" charset="0"/>
              </a:rPr>
              <a:t>4. Estudos realizados pelo Instituto de Análises Comportamentais Ligadas à Tecnologia (IACLT) buscam compreender o quanto o celular está presente em nossas vidas. Durante esses estudos, foi constatado que 80% das pessoas têm o hábito de checar se há mensagens no celular imediatamente após acordar.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636D4E65-3EFB-42D2-BF40-FEA2FC6CBB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6049" y="2099462"/>
            <a:ext cx="2914947" cy="1528625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5677649F-0CE7-4970-BA19-2D25CDEC3E87}"/>
              </a:ext>
            </a:extLst>
          </p:cNvPr>
          <p:cNvSpPr/>
          <p:nvPr/>
        </p:nvSpPr>
        <p:spPr>
          <a:xfrm>
            <a:off x="8023719" y="3604214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900" dirty="0">
                <a:latin typeface="Arial Narrow" panose="020B0606020202030204" pitchFamily="34" charset="0"/>
              </a:rPr>
              <a:t>Disponível em: http://www.arionaurocartuns.com.br. Acesso em: 12 abr. 2023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046F5D02-66A9-419E-99B5-2CEBF0FB2715}"/>
              </a:ext>
            </a:extLst>
          </p:cNvPr>
          <p:cNvSpPr/>
          <p:nvPr/>
        </p:nvSpPr>
        <p:spPr>
          <a:xfrm>
            <a:off x="1377884" y="2256049"/>
            <a:ext cx="88388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AutoNum type="alphaLcParenR"/>
            </a:pPr>
            <a:r>
              <a:rPr lang="pt-BR" sz="2000" dirty="0">
                <a:latin typeface="Arial Narrow" panose="020B0606020202030204" pitchFamily="34" charset="0"/>
              </a:rPr>
              <a:t>Qual fração irredutível representa essa porcentagem de pessoas?</a:t>
            </a:r>
          </a:p>
          <a:p>
            <a:pPr marL="457200" indent="-457200">
              <a:buAutoNum type="alphaLcParenR"/>
            </a:pPr>
            <a:endParaRPr lang="pt-BR" sz="2000" dirty="0">
              <a:latin typeface="Arial Narrow" panose="020B060602020203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67B51A3-4082-409A-8A4A-8394E79585AA}"/>
              </a:ext>
            </a:extLst>
          </p:cNvPr>
          <p:cNvSpPr txBox="1"/>
          <p:nvPr/>
        </p:nvSpPr>
        <p:spPr>
          <a:xfrm>
            <a:off x="1377884" y="2863774"/>
            <a:ext cx="102687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Arial Narrow" panose="020B0606020202030204" pitchFamily="34" charset="0"/>
              </a:rPr>
              <a:t>b) Represente cada porcentagem a seguir em forma de fração irredutível: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10%=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23%=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120%=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0,5%=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0D6BAFB-1DE3-4614-BD0B-511DBBEDDDA6}"/>
              </a:ext>
            </a:extLst>
          </p:cNvPr>
          <p:cNvSpPr txBox="1"/>
          <p:nvPr/>
        </p:nvSpPr>
        <p:spPr>
          <a:xfrm>
            <a:off x="1357460" y="4268366"/>
            <a:ext cx="999106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000" dirty="0">
              <a:latin typeface="Arial Narrow" panose="020B0606020202030204" pitchFamily="34" charset="0"/>
            </a:endParaRPr>
          </a:p>
          <a:p>
            <a:r>
              <a:rPr lang="pt-BR" sz="2000" dirty="0">
                <a:latin typeface="Arial Narrow" panose="020B0606020202030204" pitchFamily="34" charset="0"/>
              </a:rPr>
              <a:t>c) Represente cada fração a seguir na forma percentual: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20/100=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1/2=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2/5=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13/25=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1 2/5=</a:t>
            </a:r>
          </a:p>
        </p:txBody>
      </p:sp>
    </p:spTree>
    <p:extLst>
      <p:ext uri="{BB962C8B-B14F-4D97-AF65-F5344CB8AC3E}">
        <p14:creationId xmlns:p14="http://schemas.microsoft.com/office/powerpoint/2010/main" val="3472365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BA1ACCA-DCFE-464A-9D52-C87A103116E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9340" y="6171815"/>
            <a:ext cx="1466850" cy="456565"/>
          </a:xfrm>
          <a:prstGeom prst="rect">
            <a:avLst/>
          </a:prstGeom>
          <a:noFill/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9AFDCB3-6590-41B1-A7F2-3ACDE063783E}"/>
              </a:ext>
            </a:extLst>
          </p:cNvPr>
          <p:cNvSpPr txBox="1"/>
          <p:nvPr/>
        </p:nvSpPr>
        <p:spPr>
          <a:xfrm>
            <a:off x="1377884" y="917845"/>
            <a:ext cx="10160524" cy="495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latin typeface="Arial Narrow" panose="020B0606020202030204" pitchFamily="34" charset="0"/>
              </a:rPr>
              <a:t>	</a:t>
            </a:r>
            <a:endParaRPr lang="pt-BR" sz="9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499E9DF-C603-4967-B5DA-024FB9CB6B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2957" y="75418"/>
            <a:ext cx="1505843" cy="94496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F3D83642-2933-4693-951A-B830DCB73659}"/>
              </a:ext>
            </a:extLst>
          </p:cNvPr>
          <p:cNvSpPr txBox="1"/>
          <p:nvPr/>
        </p:nvSpPr>
        <p:spPr>
          <a:xfrm>
            <a:off x="1497492" y="926842"/>
            <a:ext cx="1004091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5. O conjunto dos números racionais é formado por todos os números que podem ser escritos em forma de fração, ou seja, ele é composto pelos números naturais, inteiros, decimais exatos e dízimas periódicas. Dessa forma, represente cada número a seguir em forma de fração:</a:t>
            </a:r>
          </a:p>
          <a:p>
            <a:pPr marL="457200" indent="-457200">
              <a:buAutoNum type="alphaLcParenR"/>
            </a:pPr>
            <a:r>
              <a:rPr lang="pt-BR" sz="2000" dirty="0">
                <a:latin typeface="Arial Narrow" panose="020B0606020202030204" pitchFamily="34" charset="0"/>
              </a:rPr>
              <a:t>5 =</a:t>
            </a:r>
          </a:p>
          <a:p>
            <a:pPr marL="457200" indent="-457200">
              <a:buAutoNum type="alphaLcParenR"/>
            </a:pPr>
            <a:endParaRPr lang="pt-BR" sz="2000" dirty="0">
              <a:latin typeface="Arial Narrow" panose="020B0606020202030204" pitchFamily="34" charset="0"/>
            </a:endParaRPr>
          </a:p>
          <a:p>
            <a:r>
              <a:rPr lang="pt-BR" sz="2000" dirty="0">
                <a:latin typeface="Arial Narrow" panose="020B0606020202030204" pitchFamily="34" charset="0"/>
              </a:rPr>
              <a:t>b) -2=</a:t>
            </a:r>
          </a:p>
          <a:p>
            <a:endParaRPr lang="pt-BR" sz="2000" dirty="0">
              <a:latin typeface="Arial Narrow" panose="020B0606020202030204" pitchFamily="34" charset="0"/>
            </a:endParaRPr>
          </a:p>
          <a:p>
            <a:r>
              <a:rPr lang="pt-BR" sz="2000" dirty="0">
                <a:latin typeface="Arial Narrow" panose="020B0606020202030204" pitchFamily="34" charset="0"/>
              </a:rPr>
              <a:t>c) 0,2=</a:t>
            </a:r>
          </a:p>
          <a:p>
            <a:endParaRPr lang="pt-BR" sz="2000" dirty="0">
              <a:latin typeface="Arial Narrow" panose="020B0606020202030204" pitchFamily="34" charset="0"/>
            </a:endParaRPr>
          </a:p>
          <a:p>
            <a:r>
              <a:rPr lang="pt-BR" sz="2000" dirty="0">
                <a:latin typeface="Arial Narrow" panose="020B0606020202030204" pitchFamily="34" charset="0"/>
              </a:rPr>
              <a:t>d) -0,25=      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                                          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e) 0,333…=</a:t>
            </a:r>
          </a:p>
          <a:p>
            <a:endParaRPr lang="pt-BR" sz="2000" dirty="0">
              <a:latin typeface="Arial Narrow" panose="020B0606020202030204" pitchFamily="34" charset="0"/>
            </a:endParaRPr>
          </a:p>
          <a:p>
            <a:r>
              <a:rPr lang="pt-BR" sz="2000" dirty="0">
                <a:latin typeface="Arial Narrow" panose="020B0606020202030204" pitchFamily="34" charset="0"/>
              </a:rPr>
              <a:t>f) 0,1666…=</a:t>
            </a:r>
          </a:p>
          <a:p>
            <a:endParaRPr lang="pt-BR" sz="2000" dirty="0">
              <a:latin typeface="Arial Narrow" panose="020B0606020202030204" pitchFamily="34" charset="0"/>
            </a:endParaRPr>
          </a:p>
          <a:p>
            <a:r>
              <a:rPr lang="pt-BR" sz="2000" dirty="0">
                <a:latin typeface="Arial Narrow" panose="020B0606020202030204" pitchFamily="34" charset="0"/>
              </a:rPr>
              <a:t>g) 1,25 =</a:t>
            </a:r>
          </a:p>
        </p:txBody>
      </p:sp>
    </p:spTree>
    <p:extLst>
      <p:ext uri="{BB962C8B-B14F-4D97-AF65-F5344CB8AC3E}">
        <p14:creationId xmlns:p14="http://schemas.microsoft.com/office/powerpoint/2010/main" val="2198061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BA1ACCA-DCFE-464A-9D52-C87A103116E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9340" y="6171815"/>
            <a:ext cx="1466850" cy="456565"/>
          </a:xfrm>
          <a:prstGeom prst="rect">
            <a:avLst/>
          </a:prstGeom>
          <a:noFill/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9AFDCB3-6590-41B1-A7F2-3ACDE063783E}"/>
              </a:ext>
            </a:extLst>
          </p:cNvPr>
          <p:cNvSpPr txBox="1"/>
          <p:nvPr/>
        </p:nvSpPr>
        <p:spPr>
          <a:xfrm>
            <a:off x="1377884" y="917845"/>
            <a:ext cx="10160524" cy="495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latin typeface="Arial Narrow" panose="020B0606020202030204" pitchFamily="34" charset="0"/>
              </a:rPr>
              <a:t>	</a:t>
            </a:r>
            <a:endParaRPr lang="pt-BR" sz="9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499E9DF-C603-4967-B5DA-024FB9CB6B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2957" y="75418"/>
            <a:ext cx="1505843" cy="94496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354E478-745A-46A1-B3F3-3D64E4135A76}"/>
              </a:ext>
            </a:extLst>
          </p:cNvPr>
          <p:cNvSpPr txBox="1"/>
          <p:nvPr/>
        </p:nvSpPr>
        <p:spPr>
          <a:xfrm>
            <a:off x="1482170" y="869015"/>
            <a:ext cx="99519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000" dirty="0">
                <a:latin typeface="Arial Narrow" panose="020B0606020202030204" pitchFamily="34" charset="0"/>
              </a:rPr>
              <a:t>6. (ENEM 2020) Uma empresa de ônibus utiliza um sistema de vendas de passagens que fornece a imagem de todos os assentos do ônibus, diferenciando os assentos já vendidos, por uma cor mais escura, dos assentos ainda disponíveis. A empresa monitora, permanentemente, o número de assentos já vendidos e compara-o com o número total de assentos do ônibus para avaliar a necessidade de alocação de veículos extras.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C1058E5-3AD3-47ED-B623-69F2E0D6F9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5588" y="2500231"/>
            <a:ext cx="4138367" cy="1611183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653EB2C6-A07F-4B43-A1C6-C735214B982E}"/>
              </a:ext>
            </a:extLst>
          </p:cNvPr>
          <p:cNvSpPr/>
          <p:nvPr/>
        </p:nvSpPr>
        <p:spPr>
          <a:xfrm>
            <a:off x="1558565" y="4203986"/>
            <a:ext cx="1006762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latin typeface="Arial Narrow" panose="020B0606020202030204" pitchFamily="34" charset="0"/>
              </a:rPr>
              <a:t>Na imagem tem-se a informação dos assentos já vendidos e dos ainda disponíveis em um determinado instante. A razão entre o número de assentos já vendidos e o total de assentos desse ônibus, no instante considerado na imagem, é</a:t>
            </a:r>
          </a:p>
          <a:p>
            <a:r>
              <a:rPr lang="pt-BR" sz="1800" dirty="0">
                <a:latin typeface="Arial Narrow" panose="020B0606020202030204" pitchFamily="34" charset="0"/>
              </a:rPr>
              <a:t>(A) 16/42∙</a:t>
            </a:r>
          </a:p>
          <a:p>
            <a:r>
              <a:rPr lang="pt-BR" sz="1800" dirty="0">
                <a:latin typeface="Arial Narrow" panose="020B0606020202030204" pitchFamily="34" charset="0"/>
              </a:rPr>
              <a:t>(B)  16/26∙</a:t>
            </a:r>
          </a:p>
          <a:p>
            <a:r>
              <a:rPr lang="pt-BR" sz="1800" dirty="0">
                <a:latin typeface="Arial Narrow" panose="020B0606020202030204" pitchFamily="34" charset="0"/>
              </a:rPr>
              <a:t>(C) 26/42∙</a:t>
            </a:r>
          </a:p>
          <a:p>
            <a:r>
              <a:rPr lang="pt-BR" sz="1800" dirty="0">
                <a:latin typeface="Arial Narrow" panose="020B0606020202030204" pitchFamily="34" charset="0"/>
              </a:rPr>
              <a:t>(D) 42/26∙</a:t>
            </a:r>
          </a:p>
          <a:p>
            <a:r>
              <a:rPr lang="pt-BR" sz="1800" dirty="0">
                <a:latin typeface="Arial Narrow" panose="020B0606020202030204" pitchFamily="34" charset="0"/>
              </a:rPr>
              <a:t>(E) 42/16∙</a:t>
            </a:r>
          </a:p>
        </p:txBody>
      </p:sp>
    </p:spTree>
    <p:extLst>
      <p:ext uri="{BB962C8B-B14F-4D97-AF65-F5344CB8AC3E}">
        <p14:creationId xmlns:p14="http://schemas.microsoft.com/office/powerpoint/2010/main" val="10230211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BA1ACCA-DCFE-464A-9D52-C87A103116E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9340" y="6171815"/>
            <a:ext cx="1466850" cy="456565"/>
          </a:xfrm>
          <a:prstGeom prst="rect">
            <a:avLst/>
          </a:prstGeom>
          <a:noFill/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9AFDCB3-6590-41B1-A7F2-3ACDE063783E}"/>
              </a:ext>
            </a:extLst>
          </p:cNvPr>
          <p:cNvSpPr txBox="1"/>
          <p:nvPr/>
        </p:nvSpPr>
        <p:spPr>
          <a:xfrm>
            <a:off x="1377884" y="917845"/>
            <a:ext cx="10160524" cy="495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latin typeface="Arial Narrow" panose="020B0606020202030204" pitchFamily="34" charset="0"/>
              </a:rPr>
              <a:t>	</a:t>
            </a:r>
            <a:endParaRPr lang="pt-BR" sz="9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499E9DF-C603-4967-B5DA-024FB9CB6B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2957" y="75418"/>
            <a:ext cx="1505843" cy="944962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1CBA566-0E78-4E1F-88F7-A24CEB743372}"/>
              </a:ext>
            </a:extLst>
          </p:cNvPr>
          <p:cNvSpPr/>
          <p:nvPr/>
        </p:nvSpPr>
        <p:spPr>
          <a:xfrm>
            <a:off x="1698395" y="547899"/>
            <a:ext cx="1016052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E201402-AF41-46AB-A69D-21AD4448A929}"/>
              </a:ext>
            </a:extLst>
          </p:cNvPr>
          <p:cNvSpPr txBox="1"/>
          <p:nvPr/>
        </p:nvSpPr>
        <p:spPr>
          <a:xfrm>
            <a:off x="3044858" y="3429000"/>
            <a:ext cx="848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DFBFB6E-E309-4DB4-B3D9-6F3CBC120E99}"/>
              </a:ext>
            </a:extLst>
          </p:cNvPr>
          <p:cNvSpPr/>
          <p:nvPr/>
        </p:nvSpPr>
        <p:spPr>
          <a:xfrm>
            <a:off x="1502588" y="229620"/>
            <a:ext cx="9916212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latin typeface="Arial Narrow" panose="020B0606020202030204" pitchFamily="34" charset="0"/>
              </a:rPr>
              <a:t>7. Obtenha frações equivalentes e irredutíveis para cada uma das frações a seguir: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a) 6/10=                  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b) 12/27=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c)  18/48=   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d) 75/225=</a:t>
            </a:r>
          </a:p>
          <a:p>
            <a:pPr marL="457200" indent="-457200">
              <a:buAutoNum type="alphaLcParenR" startAt="5"/>
            </a:pPr>
            <a:r>
              <a:rPr lang="pt-BR" sz="2000" dirty="0">
                <a:latin typeface="Arial Narrow" panose="020B0606020202030204" pitchFamily="34" charset="0"/>
              </a:rPr>
              <a:t>288/(1 440)=</a:t>
            </a:r>
          </a:p>
          <a:p>
            <a:pPr marL="457200" indent="-457200">
              <a:buAutoNum type="alphaLcParenR" startAt="5"/>
            </a:pPr>
            <a:endParaRPr lang="pt-BR" sz="2000" dirty="0">
              <a:latin typeface="Arial Narrow" panose="020B0606020202030204" pitchFamily="34" charset="0"/>
            </a:endParaRPr>
          </a:p>
          <a:p>
            <a:r>
              <a:rPr lang="pt-BR" sz="2000" dirty="0">
                <a:latin typeface="Arial Narrow" panose="020B0606020202030204" pitchFamily="34" charset="0"/>
              </a:rPr>
              <a:t>8. Determine três frações equivalentes para cada uma das seguintes frações.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a) 3/5=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b) 1/2=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c) 4/7=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d) 6/10=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e) 1 2/9=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9. Em seu aniversário, Alex ganhou uma caixa de chocolates de sua esposa. Dos 30 chocolates da caixa, ele comeu 6 chocolates e deu 4 para a sua filha. 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Considerando o total de chocolates da caixa, qual a fração que representa a quantidade de chocolates consumidos por Alex e sua filha?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(A) 2/15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(B) 1/5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(C)  1/3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(D) 2/3</a:t>
            </a:r>
          </a:p>
          <a:p>
            <a:endParaRPr lang="pt-BR" sz="2000" dirty="0">
              <a:latin typeface="Arial Narrow" panose="020B0606020202030204" pitchFamily="34" charset="0"/>
            </a:endParaRPr>
          </a:p>
          <a:p>
            <a:endParaRPr lang="pt-BR" sz="2000" dirty="0">
              <a:latin typeface="Arial Narrow" panose="020B0606020202030204" pitchFamily="34" charset="0"/>
            </a:endParaRPr>
          </a:p>
          <a:p>
            <a:endParaRPr lang="pt-BR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30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BA1ACCA-DCFE-464A-9D52-C87A103116E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9340" y="6171815"/>
            <a:ext cx="1466850" cy="456565"/>
          </a:xfrm>
          <a:prstGeom prst="rect">
            <a:avLst/>
          </a:prstGeom>
          <a:noFill/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9AFDCB3-6590-41B1-A7F2-3ACDE063783E}"/>
              </a:ext>
            </a:extLst>
          </p:cNvPr>
          <p:cNvSpPr txBox="1"/>
          <p:nvPr/>
        </p:nvSpPr>
        <p:spPr>
          <a:xfrm>
            <a:off x="1377884" y="917845"/>
            <a:ext cx="10160524" cy="495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latin typeface="Arial Narrow" panose="020B0606020202030204" pitchFamily="34" charset="0"/>
              </a:rPr>
              <a:t>	</a:t>
            </a:r>
            <a:endParaRPr lang="pt-BR" sz="9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499E9DF-C603-4967-B5DA-024FB9CB6B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2957" y="75418"/>
            <a:ext cx="1505843" cy="944962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1CBA566-0E78-4E1F-88F7-A24CEB743372}"/>
              </a:ext>
            </a:extLst>
          </p:cNvPr>
          <p:cNvSpPr/>
          <p:nvPr/>
        </p:nvSpPr>
        <p:spPr>
          <a:xfrm>
            <a:off x="1896358" y="1510574"/>
            <a:ext cx="10160524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2000" dirty="0">
              <a:latin typeface="Arial Narrow" panose="020B0606020202030204" pitchFamily="34" charset="0"/>
            </a:endParaRP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E201402-AF41-46AB-A69D-21AD4448A929}"/>
              </a:ext>
            </a:extLst>
          </p:cNvPr>
          <p:cNvSpPr txBox="1"/>
          <p:nvPr/>
        </p:nvSpPr>
        <p:spPr>
          <a:xfrm>
            <a:off x="3044858" y="3429000"/>
            <a:ext cx="848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C3E0AF4-2428-4285-B5A0-C86D56E79673}"/>
              </a:ext>
            </a:extLst>
          </p:cNvPr>
          <p:cNvSpPr txBox="1"/>
          <p:nvPr/>
        </p:nvSpPr>
        <p:spPr>
          <a:xfrm>
            <a:off x="1543771" y="346011"/>
            <a:ext cx="98633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Arial Narrow" panose="020B0606020202030204" pitchFamily="34" charset="0"/>
              </a:rPr>
              <a:t>Radicais</a:t>
            </a:r>
          </a:p>
          <a:p>
            <a:r>
              <a:rPr lang="pt-BR" sz="2000" b="1" dirty="0">
                <a:latin typeface="Arial Narrow" panose="020B0606020202030204" pitchFamily="34" charset="0"/>
              </a:rPr>
              <a:t>Descritor SAEB</a:t>
            </a:r>
            <a:r>
              <a:rPr lang="pt-BR" sz="2000" dirty="0">
                <a:latin typeface="Arial Narrow" panose="020B0606020202030204" pitchFamily="34" charset="0"/>
              </a:rPr>
              <a:t>: D27 – Efetuar cálculos simples com valores aproximados de radicais.</a:t>
            </a:r>
          </a:p>
          <a:p>
            <a:r>
              <a:rPr lang="pt-BR" sz="2000" b="1" dirty="0">
                <a:latin typeface="Arial Narrow" panose="020B0606020202030204" pitchFamily="34" charset="0"/>
              </a:rPr>
              <a:t>Objetos de conhecimento desenvolvidos</a:t>
            </a:r>
            <a:r>
              <a:rPr lang="pt-BR" sz="2000" dirty="0">
                <a:latin typeface="Arial Narrow" panose="020B0606020202030204" pitchFamily="34" charset="0"/>
              </a:rPr>
              <a:t>:</a:t>
            </a:r>
          </a:p>
          <a:p>
            <a:pPr>
              <a:tabLst>
                <a:tab pos="84138" algn="l"/>
              </a:tabLst>
            </a:pPr>
            <a:r>
              <a:rPr lang="pt-BR" sz="2000" dirty="0">
                <a:latin typeface="Arial Narrow" panose="020B0606020202030204" pitchFamily="34" charset="0"/>
              </a:rPr>
              <a:t>•	Estudo dos números primos;</a:t>
            </a:r>
          </a:p>
          <a:p>
            <a:pPr>
              <a:tabLst>
                <a:tab pos="84138" algn="l"/>
              </a:tabLst>
            </a:pPr>
            <a:r>
              <a:rPr lang="pt-BR" sz="2000" dirty="0">
                <a:latin typeface="Arial Narrow" panose="020B0606020202030204" pitchFamily="34" charset="0"/>
              </a:rPr>
              <a:t>•	Critérios de divisibilidade;</a:t>
            </a:r>
          </a:p>
          <a:p>
            <a:pPr>
              <a:tabLst>
                <a:tab pos="84138" algn="l"/>
              </a:tabLst>
            </a:pPr>
            <a:r>
              <a:rPr lang="pt-BR" sz="2000" dirty="0">
                <a:latin typeface="Arial Narrow" panose="020B0606020202030204" pitchFamily="34" charset="0"/>
              </a:rPr>
              <a:t>•	Estudo dos radicais.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26122BCB-508D-42C7-B2AB-3C8F859C54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7407" y="2285003"/>
            <a:ext cx="9945628" cy="743054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21FD0A5A-6D61-4728-BD85-7CEDEB7596E5}"/>
              </a:ext>
            </a:extLst>
          </p:cNvPr>
          <p:cNvSpPr txBox="1"/>
          <p:nvPr/>
        </p:nvSpPr>
        <p:spPr>
          <a:xfrm flipH="1">
            <a:off x="1643297" y="3111012"/>
            <a:ext cx="9863377" cy="3010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000" b="1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Fatoração completa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 número é definido como primo se ele é natural, maior do que um e é divisível apenas por um e por ele mesmo. Quando o número natural não é primo, ou seja, possui mais do que dois divisores, ele é chamado de número composto.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Exemplos: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LcParenR"/>
            </a:pP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D(2) = {1, 2} </a:t>
            </a: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primo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lphaLcParenR"/>
            </a:pP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D(6) = {1, 2, 3, 6} </a:t>
            </a: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composto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D(18) = {1, 2, 3, 6, 9, 18} </a:t>
            </a: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composto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987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167BEBC-14D9-478D-8329-3BFC95C979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9090" y="7940"/>
            <a:ext cx="1505843" cy="94496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14533C3-8C26-4EFF-A2E1-08180A2C3F61}"/>
              </a:ext>
            </a:extLst>
          </p:cNvPr>
          <p:cNvSpPr txBox="1"/>
          <p:nvPr/>
        </p:nvSpPr>
        <p:spPr>
          <a:xfrm>
            <a:off x="1857080" y="122548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C5873C2-85F3-4E61-BD36-2D991F259326}"/>
              </a:ext>
            </a:extLst>
          </p:cNvPr>
          <p:cNvSpPr txBox="1"/>
          <p:nvPr/>
        </p:nvSpPr>
        <p:spPr>
          <a:xfrm>
            <a:off x="1393058" y="456855"/>
            <a:ext cx="9662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Todo número natural composto é um produto de números primos.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Alguns exemplos a respeito: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BF00E552-047F-4053-8D2C-8E035DAB246D}"/>
                  </a:ext>
                </a:extLst>
              </p:cNvPr>
              <p:cNvSpPr txBox="1"/>
              <p:nvPr/>
            </p:nvSpPr>
            <p:spPr>
              <a:xfrm>
                <a:off x="1437897" y="1178777"/>
                <a:ext cx="9678219" cy="2453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Alguns exemplos a respeito: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0D0D0D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100 = 2∙50= 2∙2∙25= 2∙2∙5∙5= </m:t>
                    </m:r>
                    <m:sSup>
                      <m:sSupPr>
                        <m:ctrlP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solidFill>
                          <a:srgbClr val="0D0D0D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sSup>
                      <m:sSupPr>
                        <m:ctrlP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e>
                      <m:sup>
                        <m: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onde 100 é o número composto e 2, 2, 5, 5 são os números primos.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0D0D0D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360 = 2∙180= 2∙2∙90= 2∙2∙2∙45=2∙2∙2∙3∙15=2∙2∙2∙3∙3∙5= </m:t>
                    </m:r>
                    <m:sSup>
                      <m:sSupPr>
                        <m:ctrlP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pt-BR" sz="2000" i="1">
                        <a:solidFill>
                          <a:srgbClr val="0D0D0D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sSup>
                      <m:sSupPr>
                        <m:ctrlP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  <m:sup>
                        <m: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solidFill>
                          <a:srgbClr val="0D0D0D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sSup>
                      <m:sSupPr>
                        <m:ctrlP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e>
                      <m:sup>
                        <m: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Pode-se verticalizar essa fatoração: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BF00E552-047F-4053-8D2C-8E035DAB24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7897" y="1178777"/>
                <a:ext cx="9678219" cy="2453492"/>
              </a:xfrm>
              <a:prstGeom prst="rect">
                <a:avLst/>
              </a:prstGeom>
              <a:blipFill>
                <a:blip r:embed="rId6"/>
                <a:stretch>
                  <a:fillRect l="-693" t="-1489" b="-322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Imagem 17">
            <a:extLst>
              <a:ext uri="{FF2B5EF4-FFF2-40B4-BE49-F238E27FC236}">
                <a16:creationId xmlns:a16="http://schemas.microsoft.com/office/drawing/2014/main" id="{D346897B-89D7-498C-A79C-6CFEE85C66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8553" y="3292718"/>
            <a:ext cx="4725650" cy="1985452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5F276A14-3348-4CB5-BA3E-F0B302376E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58840" y="3292718"/>
            <a:ext cx="5003259" cy="265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432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167BEBC-14D9-478D-8329-3BFC95C979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9090" y="7940"/>
            <a:ext cx="1505843" cy="94496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14533C3-8C26-4EFF-A2E1-08180A2C3F61}"/>
              </a:ext>
            </a:extLst>
          </p:cNvPr>
          <p:cNvSpPr txBox="1"/>
          <p:nvPr/>
        </p:nvSpPr>
        <p:spPr>
          <a:xfrm>
            <a:off x="1857080" y="122548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EC5873C2-85F3-4E61-BD36-2D991F259326}"/>
                  </a:ext>
                </a:extLst>
              </p:cNvPr>
              <p:cNvSpPr txBox="1"/>
              <p:nvPr/>
            </p:nvSpPr>
            <p:spPr>
              <a:xfrm>
                <a:off x="1399974" y="406078"/>
                <a:ext cx="10074959" cy="3160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b="1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Critérios de divisibilidade 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Quando a divisão entre dois números naturais é exata, diz-se que um número é divisível por outro. Sendo assim, seguem alguns critérios de divisibilidade, em que é possível verificar se um número é divisível por outro sem efetuar a divisão.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Divisibilidade por 2: Todo e qualquer número que termina com 0, 2, 4, 6 ou 8, é divisível por 2. Todo número par é divisível por 2.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=8,  </m:t>
                      </m:r>
                      <m:f>
                        <m:fPr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38</m:t>
                          </m:r>
                        </m:num>
                        <m:den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=19,   </m:t>
                      </m:r>
                      <m:f>
                        <m:fPr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24</m:t>
                          </m:r>
                        </m:num>
                        <m:den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=12,   </m:t>
                      </m:r>
                      <m:f>
                        <m:fPr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40</m:t>
                          </m:r>
                        </m:num>
                        <m:den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=20.</m:t>
                      </m:r>
                    </m:oMath>
                  </m:oMathPara>
                </a14:m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EC5873C2-85F3-4E61-BD36-2D991F2593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9974" y="406078"/>
                <a:ext cx="10074959" cy="3160994"/>
              </a:xfrm>
              <a:prstGeom prst="rect">
                <a:avLst/>
              </a:prstGeom>
              <a:blipFill>
                <a:blip r:embed="rId6"/>
                <a:stretch>
                  <a:fillRect l="-666" t="-1351" r="-66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tângulo 1">
            <a:extLst>
              <a:ext uri="{FF2B5EF4-FFF2-40B4-BE49-F238E27FC236}">
                <a16:creationId xmlns:a16="http://schemas.microsoft.com/office/drawing/2014/main" id="{C58DBB7C-7292-45FD-ACA6-9572CD60363E}"/>
              </a:ext>
            </a:extLst>
          </p:cNvPr>
          <p:cNvSpPr/>
          <p:nvPr/>
        </p:nvSpPr>
        <p:spPr>
          <a:xfrm>
            <a:off x="1399974" y="3429000"/>
            <a:ext cx="10074959" cy="2461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Divisibilidade por 3: Qualquer que seja o número que tenha a soma de seus algarismos divisível por 3, ele será também divisível por 3.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435 é divisível por 3, pois 4 + 3 + 5 = 12 e 12 dividido por 3 é igual a 4.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528 é divisível por 3, pois 5 + 2 + 8 = 15 e 15 dividido por 3 é igual a 5.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1 236 é divisível por 3, pois 1 + 2 + 3 + 6 = 12 e 12 dividido por 3 é igual a 4.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724 não é divisível por 3, pois 7 + 2 + 4 = 13 e 13 não é divisível por 3.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3625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167BEBC-14D9-478D-8329-3BFC95C979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9090" y="7940"/>
            <a:ext cx="1505843" cy="94496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14533C3-8C26-4EFF-A2E1-08180A2C3F61}"/>
              </a:ext>
            </a:extLst>
          </p:cNvPr>
          <p:cNvSpPr txBox="1"/>
          <p:nvPr/>
        </p:nvSpPr>
        <p:spPr>
          <a:xfrm>
            <a:off x="1857080" y="122548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EC5873C2-85F3-4E61-BD36-2D991F259326}"/>
                  </a:ext>
                </a:extLst>
              </p:cNvPr>
              <p:cNvSpPr txBox="1"/>
              <p:nvPr/>
            </p:nvSpPr>
            <p:spPr>
              <a:xfrm>
                <a:off x="1399974" y="773723"/>
                <a:ext cx="10074959" cy="4676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Divisibilidade por 4: Nesse caso, se os dois últimos algarismos forem zero ou formarem um número divisível por 4, então será divisível por 4.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600</m:t>
                          </m:r>
                        </m:num>
                        <m:den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=150,  </m:t>
                      </m:r>
                      <m:f>
                        <m:fPr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536</m:t>
                          </m:r>
                        </m:num>
                        <m:den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=134,   </m:t>
                      </m:r>
                      <m:f>
                        <m:fPr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1060</m:t>
                          </m:r>
                        </m:num>
                        <m:den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=265,   </m:t>
                      </m:r>
                      <m:f>
                        <m:fPr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7832</m:t>
                          </m:r>
                        </m:num>
                        <m:den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=1958.</m:t>
                      </m:r>
                    </m:oMath>
                  </m:oMathPara>
                </a14:m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Divisibilidade por 5: Para todo número terminado em 0 ou 5, diz-se que ele é divisível por 5.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=3,  </m:t>
                      </m:r>
                      <m:f>
                        <m:fPr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80</m:t>
                          </m:r>
                        </m:num>
                        <m:den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=16,   </m:t>
                      </m:r>
                      <m:f>
                        <m:fPr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225</m:t>
                          </m:r>
                        </m:num>
                        <m:den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=45,   </m:t>
                      </m:r>
                      <m:f>
                        <m:fPr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120</m:t>
                          </m:r>
                        </m:num>
                        <m:den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=24.</m:t>
                      </m:r>
                    </m:oMath>
                  </m:oMathPara>
                </a14:m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Divisibilidade por 6: Para que um número seja divisível por 6, ele deve ser simultaneamente divisível por 2 e por 3.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30 é divisível por 6, pois 30 dividido por 2 é igual a 15 e 30 dividido por 3 é igual a 10.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EC5873C2-85F3-4E61-BD36-2D991F2593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9974" y="773723"/>
                <a:ext cx="10074959" cy="4676793"/>
              </a:xfrm>
              <a:prstGeom prst="rect">
                <a:avLst/>
              </a:prstGeom>
              <a:blipFill>
                <a:blip r:embed="rId6"/>
                <a:stretch>
                  <a:fillRect l="-666" t="-913" r="-666" b="-117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49496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167BEBC-14D9-478D-8329-3BFC95C979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9090" y="7940"/>
            <a:ext cx="1505843" cy="9449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BEF71053-56A8-4B09-938D-475FCEB7AB87}"/>
                  </a:ext>
                </a:extLst>
              </p:cNvPr>
              <p:cNvSpPr txBox="1"/>
              <p:nvPr/>
            </p:nvSpPr>
            <p:spPr>
              <a:xfrm>
                <a:off x="1629716" y="1002300"/>
                <a:ext cx="9966645" cy="4598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54 é divisível por 6, pois 54 dividido por 2 é igual a 27 e 54 dividido por 3 é igual a 17.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180 é divisível por 6, pois 180 dividido por 2 é igual a 90 e 180 dividido por 3 é igual a 60.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Divisibilidade por 9: Qualquer que seja o número que tenha a soma de seus algarismos divisível por 9, ele será também divisível por 9.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279 é divisível por 9, pois 2 + 7 + 9 = 18 e 18 dividido por 9 é igual a 2.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8667 é divisível por 9, pois 8 + 6 + 6 + 7 = 27 e 27 dividido por 9 é igual a 3.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127 não é divisível por 9, pois 1 + 2 + 7 = 10 e 10 dividido por 9 é igual a 1,1111...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Divisibilidade por 10: Qualquer que seja o número com final zero é divisível por 10.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200</m:t>
                          </m:r>
                        </m:num>
                        <m:den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den>
                      </m:f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=20,  </m:t>
                      </m:r>
                      <m:f>
                        <m:fPr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40</m:t>
                          </m:r>
                        </m:num>
                        <m:den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den>
                      </m:f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=4,   </m:t>
                      </m:r>
                      <m:f>
                        <m:fPr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1200</m:t>
                          </m:r>
                        </m:num>
                        <m:den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den>
                      </m:f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=120,   </m:t>
                      </m:r>
                      <m:f>
                        <m:fPr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700</m:t>
                          </m:r>
                        </m:num>
                        <m:den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den>
                      </m:f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=70.</m:t>
                      </m:r>
                    </m:oMath>
                  </m:oMathPara>
                </a14:m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BEF71053-56A8-4B09-938D-475FCEB7AB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9716" y="1002300"/>
                <a:ext cx="9966645" cy="4598246"/>
              </a:xfrm>
              <a:prstGeom prst="rect">
                <a:avLst/>
              </a:prstGeom>
              <a:blipFill>
                <a:blip r:embed="rId6"/>
                <a:stretch>
                  <a:fillRect l="-612" t="-79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95294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167BEBC-14D9-478D-8329-3BFC95C979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9090" y="7940"/>
            <a:ext cx="1505843" cy="94496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14533C3-8C26-4EFF-A2E1-08180A2C3F61}"/>
              </a:ext>
            </a:extLst>
          </p:cNvPr>
          <p:cNvSpPr txBox="1"/>
          <p:nvPr/>
        </p:nvSpPr>
        <p:spPr>
          <a:xfrm>
            <a:off x="1857080" y="122548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8D8075F0-CF78-4EA9-93F9-FD3FC71C1CD5}"/>
                  </a:ext>
                </a:extLst>
              </p:cNvPr>
              <p:cNvSpPr txBox="1"/>
              <p:nvPr/>
            </p:nvSpPr>
            <p:spPr>
              <a:xfrm>
                <a:off x="1535276" y="848412"/>
                <a:ext cx="9939657" cy="46550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b="1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Radiciação 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Radiciação é uma operação matemática inversa à potenciação que tem uma grande aplicabilidade em situações-problema, sejam elas associadas à geometria, à álgebra, à estatística etc.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Exemplos: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  <a:buFont typeface="+mj-lt"/>
                  <a:buAutoNum type="arabicParenR"/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Qual número </a:t>
                </a:r>
                <a:r>
                  <a:rPr lang="pt-BR" sz="2000" b="1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natural</a:t>
                </a: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elevado ao quadrado dá o resultado 16?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28600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Representando esse número por x, tem-se que: 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28600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=16 </m:t>
                      </m:r>
                    </m:oMath>
                  </m:oMathPara>
                </a14:m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28600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16</m:t>
                          </m:r>
                        </m:e>
                      </m:rad>
                    </m:oMath>
                  </m:oMathPara>
                </a14:m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28600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=4 </m:t>
                      </m:r>
                    </m:oMath>
                  </m:oMathPara>
                </a14:m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Pois,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=4∙4=16</m:t>
                    </m:r>
                  </m:oMath>
                </a14:m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pt-BR" sz="12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8D8075F0-CF78-4EA9-93F9-FD3FC71C1C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5276" y="848412"/>
                <a:ext cx="9939657" cy="4655057"/>
              </a:xfrm>
              <a:prstGeom prst="rect">
                <a:avLst/>
              </a:prstGeom>
              <a:blipFill>
                <a:blip r:embed="rId6"/>
                <a:stretch>
                  <a:fillRect l="-675" t="-785" r="-67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42633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167BEBC-14D9-478D-8329-3BFC95C979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9090" y="7940"/>
            <a:ext cx="1505843" cy="94496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14533C3-8C26-4EFF-A2E1-08180A2C3F61}"/>
              </a:ext>
            </a:extLst>
          </p:cNvPr>
          <p:cNvSpPr txBox="1"/>
          <p:nvPr/>
        </p:nvSpPr>
        <p:spPr>
          <a:xfrm>
            <a:off x="1857080" y="122548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D7AC041F-A9AF-4552-BD4D-02E9A3988E59}"/>
                  </a:ext>
                </a:extLst>
              </p:cNvPr>
              <p:cNvSpPr txBox="1"/>
              <p:nvPr/>
            </p:nvSpPr>
            <p:spPr>
              <a:xfrm>
                <a:off x="1338274" y="731654"/>
                <a:ext cx="10256793" cy="6118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90170" lvl="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2) Considerando que o quadrado de um determinado número </a:t>
                </a:r>
                <a:r>
                  <a:rPr lang="pt-BR" sz="2000" b="1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natural</a:t>
                </a: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é 36, qual número seria esse?</a:t>
                </a:r>
              </a:p>
              <a:p>
                <a:pPr marL="228600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Representando esse número por x, tem-se que: 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28600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16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16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16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16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=36 </m:t>
                      </m:r>
                    </m:oMath>
                  </m:oMathPara>
                </a14:m>
                <a:endParaRPr lang="pt-BR" sz="16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28600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pt-BR" sz="16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pt-BR" sz="16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BR" sz="16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16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36</m:t>
                          </m:r>
                        </m:e>
                      </m:rad>
                    </m:oMath>
                  </m:oMathPara>
                </a14:m>
                <a:endParaRPr lang="pt-BR" sz="16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28600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6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16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=6</m:t>
                      </m:r>
                    </m:oMath>
                  </m:oMathPara>
                </a14:m>
                <a:endParaRPr lang="pt-BR" sz="16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Pois,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=6∙6=36</m:t>
                    </m:r>
                  </m:oMath>
                </a14:m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Resumindo: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ad>
                      <m:rad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deg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</m:rad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↔ 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para todo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b="1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reais positivos</a:t>
                </a: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pt-BR" sz="16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pt-BR" sz="16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pt-BR" sz="16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8</m:t>
                          </m:r>
                        </m:e>
                      </m:rad>
                      <m:r>
                        <a:rPr lang="pt-BR" sz="16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 ↔ </m:t>
                      </m:r>
                      <m:sSup>
                        <m:sSupPr>
                          <m:ctrlPr>
                            <a:rPr lang="pt-BR" sz="16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16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t-BR" sz="16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  <m:r>
                        <a:rPr lang="pt-BR" sz="16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=8</m:t>
                      </m:r>
                    </m:oMath>
                  </m:oMathPara>
                </a14:m>
                <a:endParaRPr lang="pt-BR" sz="16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pt-BR" sz="16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pt-BR" sz="16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g>
                        <m:e>
                          <m:r>
                            <a:rPr lang="pt-BR" sz="16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243</m:t>
                          </m:r>
                        </m:e>
                      </m:rad>
                      <m:r>
                        <a:rPr lang="pt-BR" sz="16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=3 ↔ </m:t>
                      </m:r>
                      <m:sSup>
                        <m:sSupPr>
                          <m:ctrlPr>
                            <a:rPr lang="pt-BR" sz="16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16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pt-BR" sz="16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sup>
                      </m:sSup>
                      <m:r>
                        <a:rPr lang="pt-BR" sz="16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=243</m:t>
                      </m:r>
                    </m:oMath>
                  </m:oMathPara>
                </a14:m>
                <a:endParaRPr lang="pt-BR" sz="16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6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⋮</m:t>
                      </m:r>
                    </m:oMath>
                  </m:oMathPara>
                </a14:m>
                <a:endParaRPr lang="pt-BR" sz="16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pt-BR" sz="16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pt-BR" sz="16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deg>
                        <m:e>
                          <m:r>
                            <a:rPr lang="pt-BR" sz="16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e>
                      </m:rad>
                      <m:r>
                        <a:rPr lang="pt-BR" sz="16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16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pt-BR" sz="16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↔ </m:t>
                      </m:r>
                      <m:sSup>
                        <m:sSupPr>
                          <m:ctrlPr>
                            <a:rPr lang="pt-BR" sz="16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16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16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p>
                      </m:sSup>
                      <m:r>
                        <a:rPr lang="pt-BR" sz="16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16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𝑏</m:t>
                      </m:r>
                    </m:oMath>
                  </m:oMathPara>
                </a14:m>
                <a:endParaRPr lang="pt-BR" sz="16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Observação: para todo número real negativo, caso o índice da raiz seja par, não existe raiz real.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Exemplo: √(-4)= ∄ raiz real.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pt-BR" sz="16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D7AC041F-A9AF-4552-BD4D-02E9A3988E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8274" y="731654"/>
                <a:ext cx="10256793" cy="6118406"/>
              </a:xfrm>
              <a:prstGeom prst="rect">
                <a:avLst/>
              </a:prstGeom>
              <a:blipFill>
                <a:blip r:embed="rId6"/>
                <a:stretch>
                  <a:fillRect l="-654" t="-29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91942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167BEBC-14D9-478D-8329-3BFC95C979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9090" y="7940"/>
            <a:ext cx="1505843" cy="94496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14533C3-8C26-4EFF-A2E1-08180A2C3F61}"/>
              </a:ext>
            </a:extLst>
          </p:cNvPr>
          <p:cNvSpPr txBox="1"/>
          <p:nvPr/>
        </p:nvSpPr>
        <p:spPr>
          <a:xfrm>
            <a:off x="1857080" y="122548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82269B5B-A24C-41E2-A748-E6286D857598}"/>
                  </a:ext>
                </a:extLst>
              </p:cNvPr>
              <p:cNvSpPr txBox="1"/>
              <p:nvPr/>
            </p:nvSpPr>
            <p:spPr>
              <a:xfrm>
                <a:off x="1447340" y="480421"/>
                <a:ext cx="10027593" cy="55143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b="1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Propriedades dos Radicais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Considerando um radical em que seu radicando é </a:t>
                </a:r>
                <a:r>
                  <a:rPr lang="pt-BR" sz="2000" b="1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positivo</a:t>
                </a: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observam-se algumas propriedades: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1ª) Se o índice do radical e o expoente do radicando forem iguais, a raiz será o próprio radicando.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deg>
                        <m:e>
                          <m:sSup>
                            <m:sSupPr>
                              <m:ctrlP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rad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𝑎</m:t>
                      </m:r>
                    </m:oMath>
                  </m:oMathPara>
                </a14:m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deg>
                        <m:e>
                          <m:sSup>
                            <m:sSupPr>
                              <m:ctrlP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7</m:t>
                              </m:r>
                            </m:e>
                            <m:sup>
                              <m: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sup>
                          </m:sSup>
                        </m:e>
                      </m:rad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=7</m:t>
                      </m:r>
                    </m:oMath>
                  </m:oMathPara>
                </a14:m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2ª) Todo radical pode ser escrito na forma de potência, sendo o expoente uma fração.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deg>
                        <m:e>
                          <m:sSup>
                            <m:sSupPr>
                              <m:ctrlP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sup>
                          </m:sSup>
                        </m:e>
                      </m:rad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f>
                            <m:fPr>
                              <m:ctrlP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deg>
                        <m:e>
                          <m:sSup>
                            <m:sSupPr>
                              <m:ctrlP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20</m:t>
                              </m:r>
                            </m:sup>
                          </m:sSup>
                        </m:e>
                      </m:rad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e>
                        <m:sup>
                          <m:f>
                            <m:fPr>
                              <m:ctrlP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20</m:t>
                              </m:r>
                            </m:num>
                            <m:den>
                              <m: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den>
                          </m:f>
                        </m:sup>
                      </m:sSup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=25 </m:t>
                      </m:r>
                    </m:oMath>
                  </m:oMathPara>
                </a14:m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3ª) O valor de um radical não se altera quando o expoente e o índice do radical são multiplicados ou divididos por um mesmo número.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deg>
                        <m:e>
                          <m:sSup>
                            <m:sSupPr>
                              <m:ctrlP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sup>
                          </m:sSup>
                        </m:e>
                      </m:rad>
                      <m:r>
                        <a:rPr lang="pt-BR" sz="20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rad>
                        <m:radPr>
                          <m:ctrlP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:</m:t>
                          </m:r>
                          <m:r>
                            <a:rPr lang="pt-BR" sz="20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deg>
                        <m:e>
                          <m:sSup>
                            <m:sSupPr>
                              <m:ctrlP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:</m:t>
                              </m:r>
                              <m:r>
                                <a:rPr lang="pt-BR" sz="20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ad>
                      <m:radPr>
                        <m:ctrlP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deg>
                      <m:e>
                        <m:sSup>
                          <m:sSupPr>
                            <m:ctrlPr>
                              <a:rPr lang="pt-BR" sz="2000" i="1">
                                <a:solidFill>
                                  <a:srgbClr val="0D0D0D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000" i="1">
                                <a:solidFill>
                                  <a:srgbClr val="0D0D0D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pt-BR" sz="2000" i="1">
                                <a:solidFill>
                                  <a:srgbClr val="0D0D0D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20</m:t>
                            </m:r>
                          </m:sup>
                        </m:sSup>
                      </m:e>
                    </m:rad>
                    <m:r>
                      <a:rPr lang="pt-BR" sz="2000" i="1">
                        <a:solidFill>
                          <a:srgbClr val="0D0D0D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 </m:t>
                    </m:r>
                    <m:rad>
                      <m:radPr>
                        <m:ctrlP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10:10</m:t>
                        </m:r>
                      </m:deg>
                      <m:e>
                        <m:sSup>
                          <m:sSupPr>
                            <m:ctrlPr>
                              <a:rPr lang="pt-BR" sz="2000" i="1">
                                <a:solidFill>
                                  <a:srgbClr val="0D0D0D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000" i="1">
                                <a:solidFill>
                                  <a:srgbClr val="0D0D0D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pt-BR" sz="2000" i="1">
                                <a:solidFill>
                                  <a:srgbClr val="0D0D0D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20:10</m:t>
                            </m:r>
                          </m:sup>
                        </m:sSup>
                      </m:e>
                    </m:rad>
                  </m:oMath>
                </a14:m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0D0D0D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 </m:t>
                    </m:r>
                    <m:rad>
                      <m:radPr>
                        <m:ctrlP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deg>
                      <m:e>
                        <m:sSup>
                          <m:sSupPr>
                            <m:ctrlPr>
                              <a:rPr lang="pt-BR" sz="2000" i="1">
                                <a:solidFill>
                                  <a:srgbClr val="0D0D0D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000" i="1">
                                <a:solidFill>
                                  <a:srgbClr val="0D0D0D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pt-BR" sz="2000" i="1">
                                <a:solidFill>
                                  <a:srgbClr val="0D0D0D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pt-BR" sz="2000" i="1">
                        <a:solidFill>
                          <a:srgbClr val="0D0D0D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e>
                      <m:sup>
                        <m: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solidFill>
                          <a:srgbClr val="0D0D0D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=25</m:t>
                    </m:r>
                  </m:oMath>
                </a14:m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82269B5B-A24C-41E2-A748-E6286D8575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340" y="480421"/>
                <a:ext cx="10027593" cy="5514395"/>
              </a:xfrm>
              <a:prstGeom prst="rect">
                <a:avLst/>
              </a:prstGeom>
              <a:blipFill>
                <a:blip r:embed="rId6"/>
                <a:stretch>
                  <a:fillRect l="-608" t="-774" r="-66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52040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167BEBC-14D9-478D-8329-3BFC95C979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9090" y="7940"/>
            <a:ext cx="1505843" cy="94496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14533C3-8C26-4EFF-A2E1-08180A2C3F61}"/>
              </a:ext>
            </a:extLst>
          </p:cNvPr>
          <p:cNvSpPr txBox="1"/>
          <p:nvPr/>
        </p:nvSpPr>
        <p:spPr>
          <a:xfrm>
            <a:off x="1857080" y="122548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A46A890E-8F33-4407-B149-7B2B30301E42}"/>
                  </a:ext>
                </a:extLst>
              </p:cNvPr>
              <p:cNvSpPr/>
              <p:nvPr/>
            </p:nvSpPr>
            <p:spPr>
              <a:xfrm>
                <a:off x="1600676" y="1002300"/>
                <a:ext cx="9957218" cy="48292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4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4ª) A raiz do produto é igual ao produto das raízes (de mesmo índice).</a:t>
                </a:r>
                <a:endParaRPr lang="pt-BR" sz="24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deg>
                        <m:e>
                          <m: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∙</m:t>
                          </m:r>
                          <m: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e>
                      </m:rad>
                      <m:r>
                        <a:rPr lang="pt-BR" sz="24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rad>
                        <m:radPr>
                          <m:ctrlP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deg>
                        <m:e>
                          <m: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</m:rad>
                      <m:r>
                        <a:rPr lang="pt-BR" sz="24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rad>
                        <m:radPr>
                          <m:ctrlP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deg>
                        <m:e>
                          <m: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e>
                      </m:rad>
                    </m:oMath>
                  </m:oMathPara>
                </a14:m>
                <a:endParaRPr lang="pt-BR" sz="24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g>
                        <m:e>
                          <m: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16∙25</m:t>
                          </m:r>
                        </m:e>
                      </m:rad>
                      <m:r>
                        <a:rPr lang="pt-BR" sz="24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rad>
                        <m:radPr>
                          <m:ctrlP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g>
                        <m:e>
                          <m: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16</m:t>
                          </m:r>
                        </m:e>
                      </m:rad>
                      <m:r>
                        <a:rPr lang="pt-BR" sz="24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rad>
                        <m:radPr>
                          <m:ctrlP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g>
                        <m:e>
                          <m: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25</m:t>
                          </m:r>
                        </m:e>
                      </m:rad>
                      <m:r>
                        <a:rPr lang="pt-BR" sz="24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=4∙5=20</m:t>
                      </m:r>
                    </m:oMath>
                  </m:oMathPara>
                </a14:m>
                <a:endParaRPr lang="pt-BR" sz="24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50</m:t>
                          </m:r>
                        </m:e>
                      </m:rad>
                      <m:r>
                        <a:rPr lang="pt-BR" sz="24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25</m:t>
                          </m:r>
                        </m:e>
                      </m:rad>
                      <m:r>
                        <a:rPr lang="pt-BR" sz="24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rad>
                        <m:radPr>
                          <m:degHide m:val="on"/>
                          <m:ctrlP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  <m:r>
                        <a:rPr lang="pt-BR" sz="24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=5</m:t>
                      </m:r>
                      <m:rad>
                        <m:radPr>
                          <m:degHide m:val="on"/>
                          <m:ctrlP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pt-BR" sz="24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pt-BR" sz="24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4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Ou o processo inverso,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pt-BR" sz="24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8</m:t>
                          </m:r>
                        </m:e>
                      </m:rad>
                      <m:r>
                        <a:rPr lang="pt-BR" sz="24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rad>
                        <m:radPr>
                          <m:degHide m:val="on"/>
                          <m:ctrlP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  <m:r>
                        <a:rPr lang="pt-BR" sz="24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16</m:t>
                          </m:r>
                        </m:e>
                      </m:rad>
                      <m:r>
                        <a:rPr lang="pt-BR" sz="24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=4</m:t>
                      </m:r>
                    </m:oMath>
                  </m:oMathPara>
                </a14:m>
                <a:endParaRPr lang="pt-BR" sz="24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  <m:r>
                        <a:rPr lang="pt-BR" sz="24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rad>
                        <m:radPr>
                          <m:degHide m:val="on"/>
                          <m:ctrlP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e>
                      </m:rad>
                      <m:r>
                        <a:rPr lang="pt-BR" sz="24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24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36</m:t>
                          </m:r>
                        </m:e>
                      </m:rad>
                      <m:r>
                        <a:rPr lang="pt-BR" sz="24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400" b="0" i="1" smtClean="0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6</m:t>
                      </m:r>
                    </m:oMath>
                  </m:oMathPara>
                </a14:m>
                <a:endParaRPr lang="pt-BR" sz="24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A46A890E-8F33-4407-B149-7B2B30301E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676" y="1002300"/>
                <a:ext cx="9957218" cy="4829207"/>
              </a:xfrm>
              <a:prstGeom prst="rect">
                <a:avLst/>
              </a:prstGeom>
              <a:blipFill>
                <a:blip r:embed="rId6"/>
                <a:stretch>
                  <a:fillRect l="-980" t="-100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>
            <a:extLst>
              <a:ext uri="{FF2B5EF4-FFF2-40B4-BE49-F238E27FC236}">
                <a16:creationId xmlns:a16="http://schemas.microsoft.com/office/drawing/2014/main" id="{47C2A4DF-188F-4C93-B26A-78F6EBFB77DB}"/>
              </a:ext>
            </a:extLst>
          </p:cNvPr>
          <p:cNvSpPr txBox="1"/>
          <p:nvPr/>
        </p:nvSpPr>
        <p:spPr>
          <a:xfrm>
            <a:off x="1508289" y="4251489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57993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167BEBC-14D9-478D-8329-3BFC95C979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9090" y="7940"/>
            <a:ext cx="1505843" cy="94496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14533C3-8C26-4EFF-A2E1-08180A2C3F61}"/>
              </a:ext>
            </a:extLst>
          </p:cNvPr>
          <p:cNvSpPr txBox="1"/>
          <p:nvPr/>
        </p:nvSpPr>
        <p:spPr>
          <a:xfrm>
            <a:off x="1857080" y="122548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7C2A4DF-188F-4C93-B26A-78F6EBFB77DB}"/>
              </a:ext>
            </a:extLst>
          </p:cNvPr>
          <p:cNvSpPr txBox="1"/>
          <p:nvPr/>
        </p:nvSpPr>
        <p:spPr>
          <a:xfrm>
            <a:off x="1508289" y="4251489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F5AF9AF0-AE5C-4F85-9A68-3FDE0F2CADFE}"/>
                  </a:ext>
                </a:extLst>
              </p:cNvPr>
              <p:cNvSpPr/>
              <p:nvPr/>
            </p:nvSpPr>
            <p:spPr>
              <a:xfrm>
                <a:off x="1454668" y="363239"/>
                <a:ext cx="10341204" cy="58180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5ª) O radical de um quociente é igual ao quociente de radicais (de mesmo índice).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pt-BR" sz="16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pt-BR" sz="16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deg>
                        <m:e>
                          <m:f>
                            <m:fPr>
                              <m:ctrlP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den>
                          </m:f>
                        </m:e>
                      </m:rad>
                      <m:r>
                        <a:rPr lang="pt-BR" sz="16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6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ctrlP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>
                              <m: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deg>
                            <m:e>
                              <m: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ctrlP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>
                              <m: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deg>
                            <m:e>
                              <m: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pt-BR" sz="16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pt-BR" sz="16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pt-BR" sz="16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g>
                        <m:e>
                          <m:f>
                            <m:fPr>
                              <m:ctrlP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36</m:t>
                              </m:r>
                            </m:num>
                            <m:den>
                              <m: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16</m:t>
                              </m:r>
                            </m:den>
                          </m:f>
                        </m:e>
                      </m:rad>
                      <m:r>
                        <a:rPr lang="pt-BR" sz="16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6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36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16</m:t>
                              </m:r>
                            </m:e>
                          </m:rad>
                        </m:den>
                      </m:f>
                      <m:r>
                        <a:rPr lang="pt-BR" sz="16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6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16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pt-BR" sz="16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  <m:r>
                        <a:rPr lang="pt-BR" sz="16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pt-BR" sz="16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16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pt-BR" sz="16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sz="16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Ou o processo inverso,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28600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16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300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  <m:r>
                        <a:rPr lang="pt-BR" sz="16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pt-BR" sz="16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300</m:t>
                              </m:r>
                            </m:num>
                            <m:den>
                              <m: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rad>
                      <m:r>
                        <a:rPr lang="pt-BR" sz="16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BR" sz="16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16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e>
                      </m:rad>
                      <m:r>
                        <a:rPr lang="pt-BR" sz="16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=10</m:t>
                      </m:r>
                    </m:oMath>
                  </m:oMathPara>
                </a14:m>
                <a:endParaRPr lang="pt-BR" sz="16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28600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16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98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pt-BR" sz="16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pt-BR" sz="16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98</m:t>
                              </m:r>
                            </m:num>
                            <m:den>
                              <m:r>
                                <a:rPr lang="pt-BR" sz="1600" i="1">
                                  <a:solidFill>
                                    <a:srgbClr val="0D0D0D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rad>
                      <m:r>
                        <a:rPr lang="pt-BR" sz="16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BR" sz="16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1600" i="1">
                              <a:solidFill>
                                <a:srgbClr val="0D0D0D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49</m:t>
                          </m:r>
                        </m:e>
                      </m:rad>
                      <m:r>
                        <a:rPr lang="pt-BR" sz="16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=7</m:t>
                      </m:r>
                    </m:oMath>
                  </m:oMathPara>
                </a14:m>
                <a:endParaRPr lang="pt-BR" sz="16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28600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ad>
                          <m:radPr>
                            <m:ctrlPr>
                              <a:rPr lang="pt-BR" sz="2000" i="1">
                                <a:solidFill>
                                  <a:srgbClr val="0D0D0D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>
                            <m:r>
                              <a:rPr lang="pt-BR" sz="2000" i="1">
                                <a:solidFill>
                                  <a:srgbClr val="0D0D0D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deg>
                          <m:e>
                            <m:r>
                              <a:rPr lang="pt-BR" sz="2000" i="1">
                                <a:solidFill>
                                  <a:srgbClr val="0D0D0D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16</m:t>
                            </m:r>
                          </m:e>
                        </m:rad>
                      </m:num>
                      <m:den>
                        <m:rad>
                          <m:radPr>
                            <m:ctrlPr>
                              <a:rPr lang="pt-BR" sz="2000" i="1">
                                <a:solidFill>
                                  <a:srgbClr val="0D0D0D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>
                            <m:r>
                              <a:rPr lang="pt-BR" sz="2000" i="1">
                                <a:solidFill>
                                  <a:srgbClr val="0D0D0D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deg>
                          <m:e>
                            <m:r>
                              <a:rPr lang="pt-BR" sz="2000" i="1">
                                <a:solidFill>
                                  <a:srgbClr val="0D0D0D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pt-BR" sz="2000" i="1">
                        <a:solidFill>
                          <a:srgbClr val="0D0D0D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 </m:t>
                    </m:r>
                    <m:rad>
                      <m:radPr>
                        <m:ctrlP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g>
                      <m:e>
                        <m:f>
                          <m:fPr>
                            <m:ctrlPr>
                              <a:rPr lang="pt-BR" sz="2000" i="1">
                                <a:solidFill>
                                  <a:srgbClr val="0D0D0D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pt-BR" sz="2000" i="1">
                                <a:solidFill>
                                  <a:srgbClr val="0D0D0D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16</m:t>
                            </m:r>
                          </m:num>
                          <m:den>
                            <m:r>
                              <a:rPr lang="pt-BR" sz="2000" i="1">
                                <a:solidFill>
                                  <a:srgbClr val="0D0D0D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rad>
                    <m:r>
                      <a:rPr lang="pt-BR" sz="2000" i="1">
                        <a:solidFill>
                          <a:srgbClr val="0D0D0D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ctrlP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g>
                      <m:e>
                        <m: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e>
                    </m:rad>
                    <m:r>
                      <a:rPr lang="pt-BR" sz="2000" i="1">
                        <a:solidFill>
                          <a:srgbClr val="0D0D0D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</m:t>
                    </m:r>
                  </m:oMath>
                </a14:m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(considerando que, fatorando-se 8, tem-se 2³ e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g>
                      <m:e>
                        <m: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e>
                    </m:rad>
                    <m:r>
                      <a:rPr lang="pt-BR" sz="2000" i="1">
                        <a:solidFill>
                          <a:srgbClr val="0D0D0D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 </m:t>
                    </m:r>
                    <m:rad>
                      <m:radPr>
                        <m:ctrlP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g>
                      <m:e>
                        <m:sSup>
                          <m:sSupPr>
                            <m:ctrlPr>
                              <a:rPr lang="pt-BR" sz="2000" i="1">
                                <a:solidFill>
                                  <a:srgbClr val="0D0D0D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000" i="1">
                                <a:solidFill>
                                  <a:srgbClr val="0D0D0D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pt-BR" sz="2000" i="1">
                                <a:solidFill>
                                  <a:srgbClr val="0D0D0D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</m:e>
                    </m:rad>
                    <m:r>
                      <a:rPr lang="pt-BR" sz="2000" i="1">
                        <a:solidFill>
                          <a:srgbClr val="0D0D0D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f>
                          <m:fPr>
                            <m:ctrlPr>
                              <a:rPr lang="pt-BR" sz="2000" i="1">
                                <a:solidFill>
                                  <a:srgbClr val="0D0D0D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pt-BR" sz="2000" i="1">
                                <a:solidFill>
                                  <a:srgbClr val="0D0D0D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pt-BR" sz="2000" i="1">
                                <a:solidFill>
                                  <a:srgbClr val="0D0D0D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  <m:r>
                      <a:rPr lang="pt-BR" sz="2000" i="1">
                        <a:solidFill>
                          <a:srgbClr val="0D0D0D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 </m:t>
                    </m:r>
                    <m:sSup>
                      <m:sSupPr>
                        <m:ctrlP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pt-BR" sz="2000" i="1">
                            <a:solidFill>
                              <a:srgbClr val="0D0D0D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p>
                    </m:sSup>
                    <m:r>
                      <a:rPr lang="pt-BR" sz="2000" i="1">
                        <a:solidFill>
                          <a:srgbClr val="0D0D0D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=2)</m:t>
                    </m:r>
                  </m:oMath>
                </a14:m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Observação: 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ad>
                      <m:rad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g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</m:rad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</m:rad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 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no caso de raiz quadrada, não há necessidade de apresentar o índice 2. </a:t>
                </a:r>
              </a:p>
            </p:txBody>
          </p:sp>
        </mc:Choice>
        <mc:Fallback xmlns="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F5AF9AF0-AE5C-4F85-9A68-3FDE0F2CAD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4668" y="363239"/>
                <a:ext cx="10341204" cy="5818003"/>
              </a:xfrm>
              <a:prstGeom prst="rect">
                <a:avLst/>
              </a:prstGeom>
              <a:blipFill>
                <a:blip r:embed="rId6"/>
                <a:stretch>
                  <a:fillRect l="-649" t="-734" b="-94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04962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167BEBC-14D9-478D-8329-3BFC95C979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9090" y="7940"/>
            <a:ext cx="1505843" cy="94496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14533C3-8C26-4EFF-A2E1-08180A2C3F61}"/>
              </a:ext>
            </a:extLst>
          </p:cNvPr>
          <p:cNvSpPr txBox="1"/>
          <p:nvPr/>
        </p:nvSpPr>
        <p:spPr>
          <a:xfrm>
            <a:off x="1857080" y="122548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90040FF0-6CB1-4400-83CE-D791FC225363}"/>
                  </a:ext>
                </a:extLst>
              </p:cNvPr>
              <p:cNvSpPr txBox="1"/>
              <p:nvPr/>
            </p:nvSpPr>
            <p:spPr>
              <a:xfrm>
                <a:off x="1520656" y="480421"/>
                <a:ext cx="10275216" cy="62112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b="1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Raiz quadrada aproximada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As raízes quadradas de números que não são quadrados perfeitos, são exemplos de números irracionais e, nesses casos, calcula-se por aproximação. 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Exemplos: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fontAlgn="base"/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Sabe-se que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</m:t>
                        </m:r>
                      </m:e>
                    </m:rad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&lt;</m:t>
                    </m:r>
                    <m:rad>
                      <m:radPr>
                        <m:degHide m:val="on"/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e>
                    </m:rad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&lt;</m:t>
                    </m:r>
                    <m:rad>
                      <m:radPr>
                        <m:degHide m:val="on"/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4</m:t>
                        </m:r>
                      </m:e>
                    </m:rad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 Logo,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1&lt;</m:t>
                    </m:r>
                    <m:rad>
                      <m:radPr>
                        <m:degHide m:val="on"/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e>
                    </m:rad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&lt;2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, ou seja, o número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se encontra entre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2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</a:t>
                </a:r>
              </a:p>
              <a:p>
                <a:pPr marL="342900" lvl="0" indent="-342900" algn="just" fontAlgn="base">
                  <a:buClr>
                    <a:srgbClr val="FFC000"/>
                  </a:buClr>
                  <a:buFont typeface="Wingdings" panose="05000000000000000000" pitchFamily="2" charset="2"/>
                  <a:buChar char=""/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Vamos buscar aproximações para o valor da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com uma casa decimal:</a:t>
                </a:r>
              </a:p>
              <a:p>
                <a:pPr algn="just" fontAlgn="base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(1,1)</m:t>
                          </m:r>
                        </m:e>
                        <m:sup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=1,21</m:t>
                      </m:r>
                    </m:oMath>
                  </m:oMathPara>
                </a14:m>
                <a:endParaRPr lang="pt-BR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 fontAlgn="base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(1,2)</m:t>
                          </m:r>
                        </m:e>
                        <m:sup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=1,44</m:t>
                      </m:r>
                    </m:oMath>
                  </m:oMathPara>
                </a14:m>
                <a:endParaRPr lang="pt-BR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 fontAlgn="base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(1,3)</m:t>
                          </m:r>
                        </m:e>
                        <m:sup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=1,69</m:t>
                      </m:r>
                    </m:oMath>
                  </m:oMathPara>
                </a14:m>
                <a:endParaRPr lang="pt-BR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 fontAlgn="base"/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solidFill>
                              <a:srgbClr val="5B9BD5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solidFill>
                              <a:srgbClr val="5B9BD5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(1,4)</m:t>
                        </m:r>
                      </m:e>
                      <m:sup>
                        <m:r>
                          <a:rPr lang="pt-BR" sz="2000" i="1">
                            <a:solidFill>
                              <a:srgbClr val="5B9BD5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solidFill>
                          <a:srgbClr val="5B9BD5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=1,69</m:t>
                    </m:r>
                  </m:oMath>
                </a14:m>
                <a:r>
                  <a:rPr lang="pt-BR" sz="2000" dirty="0">
                    <a:solidFill>
                      <a:srgbClr val="5B9BD5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(Falta 0,31 para 2)</a:t>
                </a:r>
                <a:endParaRPr lang="pt-BR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 fontAlgn="base"/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(1,5)</m:t>
                        </m:r>
                      </m:e>
                      <m:sup>
                        <m:r>
                          <a:rPr lang="pt-BR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=2,25</m:t>
                    </m:r>
                  </m:oMath>
                </a14:m>
                <a:r>
                  <a:rPr lang="pt-BR" sz="2000" dirty="0">
                    <a:solidFill>
                      <a:srgbClr val="FF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(Passa 0,25 de 2)</a:t>
                </a:r>
                <a:endParaRPr lang="pt-BR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 fontAlgn="base"/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Logo,</a:t>
                </a:r>
                <a:r>
                  <a:rPr lang="pt-BR" sz="2000" dirty="0">
                    <a:solidFill>
                      <a:srgbClr val="FF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1,69</m:t>
                        </m:r>
                      </m:e>
                    </m:rad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&lt;</m:t>
                    </m:r>
                    <m:rad>
                      <m:radPr>
                        <m:degHide m:val="on"/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e>
                    </m:rad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&lt;</m:t>
                    </m:r>
                    <m:rad>
                      <m:radPr>
                        <m:degHide m:val="on"/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2,25</m:t>
                        </m:r>
                      </m:e>
                    </m:rad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 Portanto,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1,4&lt;</m:t>
                    </m:r>
                    <m:rad>
                      <m:radPr>
                        <m:degHide m:val="on"/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e>
                    </m:rad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&lt;1,5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 Ou seja, o número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se encontra entre 1,4 e 1,5.</a:t>
                </a:r>
              </a:p>
              <a:p>
                <a:pPr marL="342900" lvl="0" indent="-342900" algn="just" fontAlgn="base">
                  <a:buClr>
                    <a:srgbClr val="FFC000"/>
                  </a:buClr>
                  <a:buFont typeface="Wingdings" panose="05000000000000000000" pitchFamily="2" charset="2"/>
                  <a:buChar char=""/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Vamos buscar aproximações para o valor da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com duas casas decimais:</a:t>
                </a:r>
                <a:endParaRPr lang="pt-BR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 fontAlgn="base"/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solidFill>
                              <a:srgbClr val="5B9BD5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solidFill>
                              <a:srgbClr val="5B9BD5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(1,41)</m:t>
                        </m:r>
                      </m:e>
                      <m:sup>
                        <m:r>
                          <a:rPr lang="pt-BR" sz="2000" i="1">
                            <a:solidFill>
                              <a:srgbClr val="5B9BD5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solidFill>
                          <a:srgbClr val="5B9BD5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=1,9881</m:t>
                    </m:r>
                  </m:oMath>
                </a14:m>
                <a:r>
                  <a:rPr lang="pt-BR" sz="2000" dirty="0">
                    <a:solidFill>
                      <a:srgbClr val="5B9BD5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(Falta 0,0119 para 2)</a:t>
                </a:r>
                <a:endParaRPr lang="pt-BR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 fontAlgn="base"/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(1,42)</m:t>
                        </m:r>
                      </m:e>
                      <m:sup>
                        <m:r>
                          <a:rPr lang="pt-BR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=2,0164</m:t>
                    </m:r>
                  </m:oMath>
                </a14:m>
                <a:r>
                  <a:rPr lang="pt-BR" sz="2000" dirty="0">
                    <a:solidFill>
                      <a:srgbClr val="FF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(Passa 0,0164 de 2)</a:t>
                </a:r>
                <a:endParaRPr lang="pt-BR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 fontAlgn="base"/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Logo,</a:t>
                </a:r>
                <a:r>
                  <a:rPr lang="pt-BR" sz="2000" dirty="0">
                    <a:solidFill>
                      <a:srgbClr val="FF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1,9881</m:t>
                        </m:r>
                      </m:e>
                    </m:rad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&lt;</m:t>
                    </m:r>
                    <m:rad>
                      <m:radPr>
                        <m:degHide m:val="on"/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e>
                    </m:rad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&lt;</m:t>
                    </m:r>
                    <m:rad>
                      <m:radPr>
                        <m:degHide m:val="on"/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2,0164</m:t>
                        </m:r>
                      </m:e>
                    </m:rad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 Portanto,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1,41&lt;</m:t>
                    </m:r>
                    <m:rad>
                      <m:radPr>
                        <m:degHide m:val="on"/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e>
                    </m:rad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&lt;1,42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 Ou seja, o número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se encontra entre 1,41 e 1,42.</a:t>
                </a:r>
                <a:endParaRPr lang="pt-BR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90040FF0-6CB1-4400-83CE-D791FC2253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0656" y="480421"/>
                <a:ext cx="10275216" cy="6211252"/>
              </a:xfrm>
              <a:prstGeom prst="rect">
                <a:avLst/>
              </a:prstGeom>
              <a:blipFill>
                <a:blip r:embed="rId6"/>
                <a:stretch>
                  <a:fillRect l="-593" t="-687" r="-593" b="-68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23509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E2E3BDF-BA6C-4F7A-B3AE-DDD01B76F1DF}"/>
              </a:ext>
            </a:extLst>
          </p:cNvPr>
          <p:cNvSpPr txBox="1"/>
          <p:nvPr/>
        </p:nvSpPr>
        <p:spPr>
          <a:xfrm>
            <a:off x="1395167" y="847956"/>
            <a:ext cx="893385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Arial Narrow" panose="020B0606020202030204" pitchFamily="34" charset="0"/>
              </a:rPr>
              <a:t>1</a:t>
            </a:r>
            <a:r>
              <a:rPr lang="pt-BR" sz="2000" dirty="0">
                <a:latin typeface="Arial Narrow" panose="020B0606020202030204" pitchFamily="34" charset="0"/>
              </a:rPr>
              <a:t>.Conhecendo o processo de decomposição de um número inteiro em fatores primos, em cada item, decomponha o número inteiro em fatores primos.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a)729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b)1440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c)6120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4963730" y="375931"/>
            <a:ext cx="1531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/>
              <a:t>Atividades</a:t>
            </a:r>
            <a:r>
              <a:rPr lang="pt-BR" dirty="0"/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D415001-1547-4F23-8312-719213D08D14}"/>
              </a:ext>
            </a:extLst>
          </p:cNvPr>
          <p:cNvSpPr txBox="1"/>
          <p:nvPr/>
        </p:nvSpPr>
        <p:spPr>
          <a:xfrm>
            <a:off x="1432874" y="2806712"/>
            <a:ext cx="103629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Arial Narrow" panose="020B0606020202030204" pitchFamily="34" charset="0"/>
              </a:rPr>
              <a:t>2</a:t>
            </a:r>
            <a:r>
              <a:rPr lang="pt-BR" sz="2000" dirty="0">
                <a:latin typeface="Arial Narrow" panose="020B0606020202030204" pitchFamily="34" charset="0"/>
              </a:rPr>
              <a:t>.Eratóstenes foi um matemático grego criador de uma tabela conhecida como “Crivo de </a:t>
            </a:r>
            <a:r>
              <a:rPr lang="pt-BR" sz="2000" dirty="0" err="1">
                <a:latin typeface="Arial Narrow" panose="020B0606020202030204" pitchFamily="34" charset="0"/>
              </a:rPr>
              <a:t>Eratóstenes</a:t>
            </a:r>
            <a:r>
              <a:rPr lang="pt-BR" sz="2000" dirty="0">
                <a:latin typeface="Arial Narrow" panose="020B0606020202030204" pitchFamily="34" charset="0"/>
              </a:rPr>
              <a:t>”, que tem o objetivo de identificar números primos. Tendo a tabela a seguir, identifique os vinte e cinco primeiros números primos.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B45A59B-3152-41DF-AA40-7B9DE28644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0722" y="3737210"/>
            <a:ext cx="5220160" cy="244403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2C61563-603F-4218-AC50-36268B825F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77024" y="198226"/>
            <a:ext cx="1505843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2986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E2E3BDF-BA6C-4F7A-B3AE-DDD01B76F1DF}"/>
              </a:ext>
            </a:extLst>
          </p:cNvPr>
          <p:cNvSpPr txBox="1"/>
          <p:nvPr/>
        </p:nvSpPr>
        <p:spPr>
          <a:xfrm>
            <a:off x="1753385" y="1366897"/>
            <a:ext cx="9004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16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sz="2000" b="1" dirty="0"/>
          </a:p>
          <a:p>
            <a:r>
              <a:rPr lang="pt-BR" dirty="0"/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628AC1F-56B6-4647-B0DB-68E6ACD9C6A2}"/>
              </a:ext>
            </a:extLst>
          </p:cNvPr>
          <p:cNvSpPr txBox="1"/>
          <p:nvPr/>
        </p:nvSpPr>
        <p:spPr>
          <a:xfrm>
            <a:off x="1404594" y="470150"/>
            <a:ext cx="63530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>
                <a:latin typeface="Arial Narrow" panose="020B0606020202030204" pitchFamily="34" charset="0"/>
              </a:rPr>
              <a:t>3</a:t>
            </a:r>
            <a:r>
              <a:rPr lang="pt-BR" sz="2000" dirty="0">
                <a:latin typeface="Arial Narrow" panose="020B0606020202030204" pitchFamily="34" charset="0"/>
              </a:rPr>
              <a:t>.No quadro a seguir, identifique os números quadrados perfeitos</a:t>
            </a:r>
            <a:r>
              <a:rPr lang="pt-BR" sz="1600" dirty="0"/>
              <a:t>.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6278C842-4C04-474B-A109-C1FF5DFFB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738896"/>
              </p:ext>
            </p:extLst>
          </p:nvPr>
        </p:nvGraphicFramePr>
        <p:xfrm>
          <a:off x="3357513" y="933816"/>
          <a:ext cx="5476974" cy="2250200"/>
        </p:xfrm>
        <a:graphic>
          <a:graphicData uri="http://schemas.openxmlformats.org/drawingml/2006/table">
            <a:tbl>
              <a:tblPr firstRow="1" firstCol="1" bandRow="1"/>
              <a:tblGrid>
                <a:gridCol w="546786">
                  <a:extLst>
                    <a:ext uri="{9D8B030D-6E8A-4147-A177-3AD203B41FA5}">
                      <a16:colId xmlns:a16="http://schemas.microsoft.com/office/drawing/2014/main" val="311959411"/>
                    </a:ext>
                  </a:extLst>
                </a:gridCol>
                <a:gridCol w="546786">
                  <a:extLst>
                    <a:ext uri="{9D8B030D-6E8A-4147-A177-3AD203B41FA5}">
                      <a16:colId xmlns:a16="http://schemas.microsoft.com/office/drawing/2014/main" val="70125145"/>
                    </a:ext>
                  </a:extLst>
                </a:gridCol>
                <a:gridCol w="547437">
                  <a:extLst>
                    <a:ext uri="{9D8B030D-6E8A-4147-A177-3AD203B41FA5}">
                      <a16:colId xmlns:a16="http://schemas.microsoft.com/office/drawing/2014/main" val="1959418941"/>
                    </a:ext>
                  </a:extLst>
                </a:gridCol>
                <a:gridCol w="547437">
                  <a:extLst>
                    <a:ext uri="{9D8B030D-6E8A-4147-A177-3AD203B41FA5}">
                      <a16:colId xmlns:a16="http://schemas.microsoft.com/office/drawing/2014/main" val="2893644671"/>
                    </a:ext>
                  </a:extLst>
                </a:gridCol>
                <a:gridCol w="547437">
                  <a:extLst>
                    <a:ext uri="{9D8B030D-6E8A-4147-A177-3AD203B41FA5}">
                      <a16:colId xmlns:a16="http://schemas.microsoft.com/office/drawing/2014/main" val="944332673"/>
                    </a:ext>
                  </a:extLst>
                </a:gridCol>
                <a:gridCol w="547437">
                  <a:extLst>
                    <a:ext uri="{9D8B030D-6E8A-4147-A177-3AD203B41FA5}">
                      <a16:colId xmlns:a16="http://schemas.microsoft.com/office/drawing/2014/main" val="2751955745"/>
                    </a:ext>
                  </a:extLst>
                </a:gridCol>
                <a:gridCol w="548088">
                  <a:extLst>
                    <a:ext uri="{9D8B030D-6E8A-4147-A177-3AD203B41FA5}">
                      <a16:colId xmlns:a16="http://schemas.microsoft.com/office/drawing/2014/main" val="3244542719"/>
                    </a:ext>
                  </a:extLst>
                </a:gridCol>
                <a:gridCol w="548088">
                  <a:extLst>
                    <a:ext uri="{9D8B030D-6E8A-4147-A177-3AD203B41FA5}">
                      <a16:colId xmlns:a16="http://schemas.microsoft.com/office/drawing/2014/main" val="1222010004"/>
                    </a:ext>
                  </a:extLst>
                </a:gridCol>
                <a:gridCol w="548088">
                  <a:extLst>
                    <a:ext uri="{9D8B030D-6E8A-4147-A177-3AD203B41FA5}">
                      <a16:colId xmlns:a16="http://schemas.microsoft.com/office/drawing/2014/main" val="4126339889"/>
                    </a:ext>
                  </a:extLst>
                </a:gridCol>
                <a:gridCol w="549390">
                  <a:extLst>
                    <a:ext uri="{9D8B030D-6E8A-4147-A177-3AD203B41FA5}">
                      <a16:colId xmlns:a16="http://schemas.microsoft.com/office/drawing/2014/main" val="2383792667"/>
                    </a:ext>
                  </a:extLst>
                </a:gridCol>
              </a:tblGrid>
              <a:tr h="2250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0175674"/>
                  </a:ext>
                </a:extLst>
              </a:tr>
              <a:tr h="2250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2277260"/>
                  </a:ext>
                </a:extLst>
              </a:tr>
              <a:tr h="2250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5681387"/>
                  </a:ext>
                </a:extLst>
              </a:tr>
              <a:tr h="2250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2367746"/>
                  </a:ext>
                </a:extLst>
              </a:tr>
              <a:tr h="2250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9750791"/>
                  </a:ext>
                </a:extLst>
              </a:tr>
              <a:tr h="2250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032134"/>
                  </a:ext>
                </a:extLst>
              </a:tr>
              <a:tr h="2250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1981962"/>
                  </a:ext>
                </a:extLst>
              </a:tr>
              <a:tr h="2250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7604993"/>
                  </a:ext>
                </a:extLst>
              </a:tr>
              <a:tr h="2250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624054"/>
                  </a:ext>
                </a:extLst>
              </a:tr>
              <a:tr h="2250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0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4292955"/>
                  </a:ext>
                </a:extLst>
              </a:tr>
            </a:tbl>
          </a:graphicData>
        </a:graphic>
      </p:graphicFrame>
      <p:pic>
        <p:nvPicPr>
          <p:cNvPr id="8" name="Imagem 7">
            <a:extLst>
              <a:ext uri="{FF2B5EF4-FFF2-40B4-BE49-F238E27FC236}">
                <a16:creationId xmlns:a16="http://schemas.microsoft.com/office/drawing/2014/main" id="{BD493070-CA88-4139-838D-47D199426A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8799" y="375931"/>
            <a:ext cx="1505843" cy="9449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F69134C1-D7F3-48C9-BC44-F7621904915D}"/>
                  </a:ext>
                </a:extLst>
              </p:cNvPr>
              <p:cNvSpPr txBox="1"/>
              <p:nvPr/>
            </p:nvSpPr>
            <p:spPr>
              <a:xfrm>
                <a:off x="1292136" y="3338107"/>
                <a:ext cx="10133813" cy="29172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b="1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4. </a:t>
                </a: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Radiciação é uma operação de grande aplicabilidade em situações-problema envolvendo potenciação em que se escreve a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deg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</m:rad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em que 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é o índice do radical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radicando e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raiz. Em cada situação a seguir, calcule o valor dos radicais exatos por meio da decomposição em fatores primos.</a:t>
                </a: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g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625</m:t>
                        </m:r>
                      </m:e>
                    </m:rad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0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1296</m:t>
                        </m:r>
                      </m:e>
                    </m:rad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sz="20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g>
                      <m:e>
                        <m:r>
                          <a:rPr lang="pt-BR" sz="20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1024</m:t>
                        </m:r>
                      </m:e>
                    </m:rad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d)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sz="20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g>
                      <m:e>
                        <m:r>
                          <a:rPr lang="pt-BR" sz="20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531 441</m:t>
                        </m:r>
                      </m:e>
                    </m:rad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F69134C1-D7F3-48C9-BC44-F762190491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2136" y="3338107"/>
                <a:ext cx="10133813" cy="2917209"/>
              </a:xfrm>
              <a:prstGeom prst="rect">
                <a:avLst/>
              </a:prstGeom>
              <a:blipFill>
                <a:blip r:embed="rId6"/>
                <a:stretch>
                  <a:fillRect l="-662" t="-1464" r="-602" b="-251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76077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F446F51-EDEE-4DB8-B33B-5360910E52D5}"/>
                  </a:ext>
                </a:extLst>
              </p:cNvPr>
              <p:cNvSpPr txBox="1"/>
              <p:nvPr/>
            </p:nvSpPr>
            <p:spPr>
              <a:xfrm>
                <a:off x="1468613" y="504189"/>
                <a:ext cx="6806350" cy="1805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R="9017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BR" sz="2000" b="1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Calcule as raízes a seguir, com aproximação de uma casa decimal:</a:t>
                </a:r>
              </a:p>
              <a:p>
                <a:pPr marL="342900" marR="90170" lvl="0" indent="-34290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  <a:buFont typeface="+mj-lt"/>
                  <a:buAutoNum type="alphaLcParenR"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pt-BR" sz="16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marR="90170" lvl="0" indent="-34290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  <a:buFont typeface="+mj-lt"/>
                  <a:buAutoNum type="alphaLcParenR"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e>
                    </m:rad>
                  </m:oMath>
                </a14:m>
                <a:endParaRPr lang="pt-BR" sz="16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marR="90170" lvl="0" indent="-34290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  <a:buFont typeface="+mj-lt"/>
                  <a:buAutoNum type="alphaLcParenR"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13</m:t>
                        </m:r>
                      </m:e>
                    </m:rad>
                    <m:r>
                      <a:rPr lang="pt-BR" sz="1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pt-BR" sz="16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F446F51-EDEE-4DB8-B33B-5360910E52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8613" y="504189"/>
                <a:ext cx="6806350" cy="1805687"/>
              </a:xfrm>
              <a:prstGeom prst="rect">
                <a:avLst/>
              </a:prstGeom>
              <a:blipFill>
                <a:blip r:embed="rId5"/>
                <a:stretch>
                  <a:fillRect l="-986" t="-1351" b="-304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A3BE0BF4-A969-44CD-9304-F36B1EF5EF3A}"/>
                  </a:ext>
                </a:extLst>
              </p:cNvPr>
              <p:cNvSpPr txBox="1"/>
              <p:nvPr/>
            </p:nvSpPr>
            <p:spPr>
              <a:xfrm>
                <a:off x="1468613" y="2309876"/>
                <a:ext cx="7066037" cy="13427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R="9017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BR" sz="2000" b="1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Calcule as raízes a seguir, com aproximação de duas casas decimais:</a:t>
                </a:r>
              </a:p>
              <a:p>
                <a:pPr marR="9017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BR" sz="16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pt-BR" sz="16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BR" sz="16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</m:e>
                    </m:rad>
                  </m:oMath>
                </a14:m>
                <a:endParaRPr lang="pt-BR" sz="16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A3BE0BF4-A969-44CD-9304-F36B1EF5EF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8613" y="2309876"/>
                <a:ext cx="7066037" cy="1342740"/>
              </a:xfrm>
              <a:prstGeom prst="rect">
                <a:avLst/>
              </a:prstGeom>
              <a:blipFill>
                <a:blip r:embed="rId6"/>
                <a:stretch>
                  <a:fillRect l="-949" t="-1818" b="-545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>
            <a:extLst>
              <a:ext uri="{FF2B5EF4-FFF2-40B4-BE49-F238E27FC236}">
                <a16:creationId xmlns:a16="http://schemas.microsoft.com/office/drawing/2014/main" id="{70BDADA2-E8BD-4888-9705-5AD081A5E8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90029" y="332066"/>
            <a:ext cx="1505843" cy="9449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1B98880F-590A-4B46-B624-DE5742BF2A24}"/>
              </a:ext>
            </a:extLst>
          </p:cNvPr>
          <p:cNvSpPr txBox="1"/>
          <p:nvPr/>
        </p:nvSpPr>
        <p:spPr>
          <a:xfrm>
            <a:off x="1468613" y="3790640"/>
            <a:ext cx="101030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Arial Narrow" panose="020B0606020202030204" pitchFamily="34" charset="0"/>
              </a:rPr>
              <a:t>7</a:t>
            </a:r>
            <a:r>
              <a:rPr lang="pt-BR" sz="2000" dirty="0">
                <a:latin typeface="Arial Narrow" panose="020B0606020202030204" pitchFamily="34" charset="0"/>
              </a:rPr>
              <a:t>. Em uma fazenda, foram construídos dois canteiros muito floridos, conforme ilustram as figuras. Calcule o perímetro de cada figura a seguir, com valores aproximados dos radicais em metros.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A3F0451-CDDA-4D5B-B63C-F1B6E203D0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0718" y="4488955"/>
            <a:ext cx="3200677" cy="1938696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0CA71B44-FCD9-454A-BD50-3697060DD528}"/>
              </a:ext>
            </a:extLst>
          </p:cNvPr>
          <p:cNvSpPr/>
          <p:nvPr/>
        </p:nvSpPr>
        <p:spPr>
          <a:xfrm>
            <a:off x="1837354" y="4515711"/>
            <a:ext cx="3433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a)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3B76AFAA-7A31-489A-8014-AFFDE967BB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1813" y="4441338"/>
            <a:ext cx="2505673" cy="1792379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541CF567-F604-47A8-A630-AE8D4815DF74}"/>
              </a:ext>
            </a:extLst>
          </p:cNvPr>
          <p:cNvSpPr/>
          <p:nvPr/>
        </p:nvSpPr>
        <p:spPr>
          <a:xfrm>
            <a:off x="7172091" y="4636550"/>
            <a:ext cx="3930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b) </a:t>
            </a:r>
          </a:p>
        </p:txBody>
      </p:sp>
    </p:spTree>
    <p:extLst>
      <p:ext uri="{BB962C8B-B14F-4D97-AF65-F5344CB8AC3E}">
        <p14:creationId xmlns:p14="http://schemas.microsoft.com/office/powerpoint/2010/main" val="16397860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85E8F7-61DC-40F6-A5EC-8E99ADF6D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9538" y="509858"/>
            <a:ext cx="5125121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Considere as duas regiões retangulares a seguir.  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097" name="Imagem 110">
            <a:extLst>
              <a:ext uri="{FF2B5EF4-FFF2-40B4-BE49-F238E27FC236}">
                <a16:creationId xmlns:a16="http://schemas.microsoft.com/office/drawing/2014/main" id="{5437893A-114E-4247-B5DA-8877FB7CE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920" y="1002300"/>
            <a:ext cx="5607804" cy="148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C3DBBC5B-499B-474F-AD56-A09DA66CB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0028" y="2231898"/>
            <a:ext cx="10205844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é a diferença entre as medidas das duas diagonais dessas regiões, com aproximação de uma casa decimal?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F7C30CB-02C2-49B5-BF30-10E31168B1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9540" y="200559"/>
            <a:ext cx="1505843" cy="9449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7CEA7629-13EC-442F-8CB5-56ED78B12C36}"/>
              </a:ext>
            </a:extLst>
          </p:cNvPr>
          <p:cNvSpPr txBox="1"/>
          <p:nvPr/>
        </p:nvSpPr>
        <p:spPr>
          <a:xfrm>
            <a:off x="1369538" y="3715857"/>
            <a:ext cx="102058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Arial Narrow" panose="020B0606020202030204" pitchFamily="34" charset="0"/>
              </a:rPr>
              <a:t>9</a:t>
            </a:r>
            <a:r>
              <a:rPr lang="pt-BR" sz="2000" dirty="0">
                <a:latin typeface="Arial Narrow" panose="020B0606020202030204" pitchFamily="34" charset="0"/>
              </a:rPr>
              <a:t>. Um reservatório de água possui o formato de um paralelepípedo com as dimensões em metros, conforme figura a seguir. Qual é o volume desse reservatório, em m³, com aproximação de duas casas decimais?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ABAEF1C-04FF-4218-A6B4-F9321534E0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8476" y="4839816"/>
            <a:ext cx="2854419" cy="150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280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EEC56914-B4F0-4D70-B8C1-A6EFD9E51D3F}"/>
                  </a:ext>
                </a:extLst>
              </p:cNvPr>
              <p:cNvSpPr txBox="1"/>
              <p:nvPr/>
            </p:nvSpPr>
            <p:spPr>
              <a:xfrm>
                <a:off x="1396738" y="220193"/>
                <a:ext cx="10269280" cy="18978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b="1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.Qual o valor aproximado da expressão:</a:t>
                </a:r>
                <a14:m>
                  <m:oMath xmlns:m="http://schemas.openxmlformats.org/officeDocument/2006/math">
                    <m:r>
                      <a:rPr lang="pt-BR" sz="2000" b="0" i="0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+3</m:t>
                    </m:r>
                    <m:rad>
                      <m:radPr>
                        <m:degHide m:val="on"/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16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(A) 7,69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16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 8,01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16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 11,18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16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 14,70</a:t>
                </a: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EEC56914-B4F0-4D70-B8C1-A6EFD9E51D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6738" y="220193"/>
                <a:ext cx="10269280" cy="1897892"/>
              </a:xfrm>
              <a:prstGeom prst="rect">
                <a:avLst/>
              </a:prstGeom>
              <a:blipFill>
                <a:blip r:embed="rId5"/>
                <a:stretch>
                  <a:fillRect l="-593" t="-643" b="-353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>
            <a:extLst>
              <a:ext uri="{FF2B5EF4-FFF2-40B4-BE49-F238E27FC236}">
                <a16:creationId xmlns:a16="http://schemas.microsoft.com/office/drawing/2014/main" id="{488D54B2-63F1-4E8B-B9BA-60CD383E90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0175" y="211227"/>
            <a:ext cx="1505843" cy="94496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1918829-A7AF-4FBC-9FE3-BB89AC942B4D}"/>
              </a:ext>
            </a:extLst>
          </p:cNvPr>
          <p:cNvSpPr txBox="1"/>
          <p:nvPr/>
        </p:nvSpPr>
        <p:spPr>
          <a:xfrm>
            <a:off x="1404022" y="2296822"/>
            <a:ext cx="101793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Arial Narrow" panose="020B0606020202030204" pitchFamily="34" charset="0"/>
              </a:rPr>
              <a:t>11. </a:t>
            </a:r>
            <a:r>
              <a:rPr lang="pt-BR" sz="2000" dirty="0">
                <a:latin typeface="Arial Narrow" panose="020B0606020202030204" pitchFamily="34" charset="0"/>
              </a:rPr>
              <a:t>(ENEM 2021 - PPL) A imagem representa uma calculadora científica com duas teclas destacadas. A tecla A eleva ao quadrado o número que está no visor da calculadora, e a tecla B extrai a raiz cúbica do número apresentado no visor.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E7E7A9A-2205-4932-AA90-3CCB50C6C3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8063" y="3039593"/>
            <a:ext cx="2413976" cy="18723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tângulo 9">
                <a:extLst>
                  <a:ext uri="{FF2B5EF4-FFF2-40B4-BE49-F238E27FC236}">
                    <a16:creationId xmlns:a16="http://schemas.microsoft.com/office/drawing/2014/main" id="{ECA77F64-2C34-44AE-9FB7-87DCC716D82B}"/>
                  </a:ext>
                </a:extLst>
              </p:cNvPr>
              <p:cNvSpPr/>
              <p:nvPr/>
            </p:nvSpPr>
            <p:spPr>
              <a:xfrm>
                <a:off x="1385382" y="3186028"/>
                <a:ext cx="7615179" cy="34517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Uma pessoa digitou o número 8 na calculadora e em seguida apertou três vezes a tecla A e depois uma vez a tecla B.</a:t>
                </a:r>
              </a:p>
              <a:p>
                <a:pPr lvl="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expressão que representa corretamente o cálculo efetuado na calculadora é</a:t>
                </a:r>
              </a:p>
              <a:p>
                <a:pPr marL="342900" marR="90170" lvl="0" indent="-34290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  <a:buFont typeface="+mj-lt"/>
                  <a:buAutoNum type="alphaUcParenBoth"/>
                </a:pPr>
                <a14:m>
                  <m:oMath xmlns:m="http://schemas.openxmlformats.org/officeDocument/2006/math">
                    <m:rad>
                      <m:radPr>
                        <m:ctrlP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g>
                      <m:e>
                        <m:sSup>
                          <m:sSupPr>
                            <m:ctrlP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8</m:t>
                            </m:r>
                          </m:e>
                          <m:sup>
                            <m: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3+3+3</m:t>
                            </m:r>
                          </m:sup>
                        </m:sSup>
                      </m:e>
                    </m:rad>
                  </m:oMath>
                </a14:m>
                <a:endParaRPr lang="pt-BR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marR="90170" lvl="0" indent="-34290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  <a:buFont typeface="+mj-lt"/>
                  <a:buAutoNum type="alphaUcParenBoth"/>
                </a:pPr>
                <a14:m>
                  <m:oMath xmlns:m="http://schemas.openxmlformats.org/officeDocument/2006/math">
                    <m:rad>
                      <m:radPr>
                        <m:ctrlP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g>
                      <m:e>
                        <m:sSup>
                          <m:sSupPr>
                            <m:ctrlP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8</m:t>
                            </m:r>
                          </m:e>
                          <m:sup>
                            <m: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2∙2∙2</m:t>
                            </m:r>
                          </m:sup>
                        </m:sSup>
                      </m:e>
                    </m:rad>
                  </m:oMath>
                </a14:m>
                <a:endParaRPr lang="pt-BR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marR="90170" lvl="0" indent="-34290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  <a:buFont typeface="+mj-lt"/>
                  <a:buAutoNum type="alphaUcParenBoth"/>
                </a:pPr>
                <a14:m>
                  <m:oMath xmlns:m="http://schemas.openxmlformats.org/officeDocument/2006/math">
                    <m:rad>
                      <m:radPr>
                        <m:ctrlP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g>
                      <m:e>
                        <m:sSup>
                          <m:sSupPr>
                            <m:ctrlP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8</m:t>
                            </m:r>
                          </m:e>
                          <m:sup>
                            <m: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8</m:t>
                            </m:r>
                          </m:e>
                          <m:sup>
                            <m: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8</m:t>
                            </m:r>
                          </m:e>
                          <m:sup>
                            <m: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</m:e>
                    </m:rad>
                  </m:oMath>
                </a14:m>
                <a:endParaRPr lang="pt-BR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marR="90170" lvl="0" indent="-34290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  <a:buFont typeface="+mj-lt"/>
                  <a:buAutoNum type="alphaUcParenBoth"/>
                </a:pPr>
                <a14:m>
                  <m:oMath xmlns:m="http://schemas.openxmlformats.org/officeDocument/2006/math">
                    <m:rad>
                      <m:radPr>
                        <m:ctrlP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g>
                      <m:e>
                        <m:sSup>
                          <m:sSupPr>
                            <m:ctrlP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8</m:t>
                            </m:r>
                          </m:e>
                          <m:sup>
                            <m: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8</m:t>
                            </m:r>
                          </m:e>
                          <m:sup>
                            <m: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8</m:t>
                            </m:r>
                          </m:e>
                          <m:sup>
                            <m: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pt-BR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marR="90170" lvl="0" indent="-34290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  <a:buFont typeface="+mj-lt"/>
                  <a:buAutoNum type="alphaUcParenBoth"/>
                </a:pPr>
                <a14:m>
                  <m:oMath xmlns:m="http://schemas.openxmlformats.org/officeDocument/2006/math">
                    <m:rad>
                      <m:radPr>
                        <m:ctrlP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g>
                      <m:e>
                        <m:sSup>
                          <m:sSupPr>
                            <m:ctrlP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8</m:t>
                            </m:r>
                          </m:e>
                          <m:sup>
                            <m: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8</m:t>
                            </m:r>
                          </m:e>
                          <m:sup>
                            <m: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8</m:t>
                            </m:r>
                          </m:e>
                          <m:sup>
                            <m: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pt-BR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Retângulo 9">
                <a:extLst>
                  <a:ext uri="{FF2B5EF4-FFF2-40B4-BE49-F238E27FC236}">
                    <a16:creationId xmlns:a16="http://schemas.microsoft.com/office/drawing/2014/main" id="{ECA77F64-2C34-44AE-9FB7-87DCC716D8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5382" y="3186028"/>
                <a:ext cx="7615179" cy="3451779"/>
              </a:xfrm>
              <a:prstGeom prst="rect">
                <a:avLst/>
              </a:prstGeom>
              <a:blipFill>
                <a:blip r:embed="rId8"/>
                <a:stretch>
                  <a:fillRect l="-801" t="-1237" r="-88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71838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88D54B2-63F1-4E8B-B9BA-60CD383E90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0175" y="211227"/>
            <a:ext cx="1505843" cy="944962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B4B398A-B6AE-4523-B774-88C2FD745386}"/>
              </a:ext>
            </a:extLst>
          </p:cNvPr>
          <p:cNvSpPr txBox="1"/>
          <p:nvPr/>
        </p:nvSpPr>
        <p:spPr>
          <a:xfrm>
            <a:off x="1486833" y="211227"/>
            <a:ext cx="10179185" cy="4071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88900" algn="ctr">
              <a:lnSpc>
                <a:spcPct val="107000"/>
              </a:lnSpc>
              <a:spcAft>
                <a:spcPts val="800"/>
              </a:spcAft>
            </a:pPr>
            <a:r>
              <a:rPr lang="pt-BR" sz="2000" b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SEMANA 2 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000" b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Representação decimal dos números racionais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79070" algn="just">
              <a:lnSpc>
                <a:spcPct val="115000"/>
              </a:lnSpc>
            </a:pPr>
            <a:r>
              <a:rPr lang="pt-BR" sz="2000" b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Descritor SAEB: D24 – Reconhecer </a:t>
            </a: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representações decimais dos números racionais como uma extensão do sistema de numeração decimal, identificando a existência de "ordens" como décimos, centésimos e milésimos.</a:t>
            </a:r>
          </a:p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000" b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Objetos de conhecimento desenvolvidos: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Ordens dos algarismos de um número racional na forma decimal;</a:t>
            </a:r>
          </a:p>
          <a:p>
            <a:pPr marL="342900" marR="88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Representação numérica e em língua materna de um número racional na forma decimal;</a:t>
            </a:r>
          </a:p>
          <a:p>
            <a:pPr marL="342900" marR="88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Valor posicional de um algarismo em um número racional na forma decimal;</a:t>
            </a:r>
          </a:p>
          <a:p>
            <a:pPr marL="342900" marR="88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Composição e decomposição de números racionais na forma decimal;</a:t>
            </a:r>
          </a:p>
          <a:p>
            <a:pPr marL="342900" marR="88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Comparação e ordenação de números racionais na forma decimal.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A8CE42E8-7BC1-4BAD-81D0-3D0D7C9CF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9420" y="4206448"/>
            <a:ext cx="7449590" cy="9526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tângulo 13">
                <a:extLst>
                  <a:ext uri="{FF2B5EF4-FFF2-40B4-BE49-F238E27FC236}">
                    <a16:creationId xmlns:a16="http://schemas.microsoft.com/office/drawing/2014/main" id="{FE7F8F18-1A00-497E-A5A0-26E3D3EABBEA}"/>
                  </a:ext>
                </a:extLst>
              </p:cNvPr>
              <p:cNvSpPr/>
              <p:nvPr/>
            </p:nvSpPr>
            <p:spPr>
              <a:xfrm>
                <a:off x="1486832" y="4995654"/>
                <a:ext cx="10098709" cy="10551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179070" algn="just">
                  <a:lnSpc>
                    <a:spcPct val="107000"/>
                  </a:lnSpc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Assim como ocorre com os números inteiros, os algarismos de um número racional em sua forma decimal são organizados em ordens. Veja a seguir, no quadro valor de lugar (Q.V.L.), a representação do número </a:t>
                </a:r>
                <a14:m>
                  <m:oMath xmlns:m="http://schemas.openxmlformats.org/officeDocument/2006/math"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𝟐𝟕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𝟒𝟗𝟏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com suas ordens: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Retângulo 13">
                <a:extLst>
                  <a:ext uri="{FF2B5EF4-FFF2-40B4-BE49-F238E27FC236}">
                    <a16:creationId xmlns:a16="http://schemas.microsoft.com/office/drawing/2014/main" id="{FE7F8F18-1A00-497E-A5A0-26E3D3EABB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6832" y="4995654"/>
                <a:ext cx="10098709" cy="1055161"/>
              </a:xfrm>
              <a:prstGeom prst="rect">
                <a:avLst/>
              </a:prstGeom>
              <a:blipFill>
                <a:blip r:embed="rId7"/>
                <a:stretch>
                  <a:fillRect l="-664" t="-3448" b="-862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10343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88D54B2-63F1-4E8B-B9BA-60CD383E90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0175" y="211227"/>
            <a:ext cx="1505843" cy="944962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FA481B59-1E65-4271-B32F-77F4C7DEBA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0038" y="647243"/>
            <a:ext cx="8221222" cy="943107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897CB97-5B94-4CF4-864B-58E2A7362C0C}"/>
              </a:ext>
            </a:extLst>
          </p:cNvPr>
          <p:cNvSpPr/>
          <p:nvPr/>
        </p:nvSpPr>
        <p:spPr>
          <a:xfrm>
            <a:off x="1457488" y="2030751"/>
            <a:ext cx="9963433" cy="734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Portanto, a escrita ou registro em língua materna do número 27,491 é </a:t>
            </a:r>
            <a:r>
              <a:rPr lang="pt-BR" sz="2000" i="1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“vinte e sete inteiros, quatrocentos e noventa e um milésimos”</a:t>
            </a: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6D3C6109-458A-42A9-8E7A-B6D9AE756078}"/>
                  </a:ext>
                </a:extLst>
              </p:cNvPr>
              <p:cNvSpPr/>
              <p:nvPr/>
            </p:nvSpPr>
            <p:spPr>
              <a:xfrm>
                <a:off x="1506810" y="3028554"/>
                <a:ext cx="9555637" cy="28889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07000"/>
                  </a:lnSpc>
                </a:pPr>
                <a:r>
                  <a:rPr lang="pt-BR" sz="2000" b="1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Valor posicional de um algarismo em um número decimal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No número </a:t>
                </a:r>
                <a14:m>
                  <m:oMath xmlns:m="http://schemas.openxmlformats.org/officeDocument/2006/math">
                    <m:r>
                      <a:rPr lang="pt-BR" sz="20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lang="pt-BR" sz="2000" b="1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𝟕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000" b="1" i="1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pt-BR" sz="2000" b="1" i="1">
                        <a:solidFill>
                          <a:srgbClr val="538135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𝟗</m:t>
                    </m:r>
                    <m:r>
                      <a:rPr lang="pt-BR" sz="2000" b="1" i="1">
                        <a:solidFill>
                          <a:srgbClr val="ED7D3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algarismo: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marR="88900" lvl="0" indent="-342900" algn="just">
                  <a:lnSpc>
                    <a:spcPct val="107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r>
                  <a:rPr lang="pt-BR" sz="2000" dirty="0">
                    <a:solidFill>
                      <a:srgbClr val="7030A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tem valor posicional igual a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20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pt-BR" sz="2000" dirty="0">
                    <a:solidFill>
                      <a:srgbClr val="7030A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pois representa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r>
                  <a:rPr lang="pt-BR" sz="2000" dirty="0">
                    <a:solidFill>
                      <a:srgbClr val="7030A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dezenas.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marR="88900" lvl="0" indent="-342900" algn="just">
                  <a:lnSpc>
                    <a:spcPct val="107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7</m:t>
                    </m:r>
                  </m:oMath>
                </a14:m>
                <a:r>
                  <a:rPr lang="pt-BR" sz="2000" dirty="0">
                    <a:solidFill>
                      <a:srgbClr val="FFC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tem valor posicional igual a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7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pt-BR" sz="2000" dirty="0">
                    <a:solidFill>
                      <a:srgbClr val="FFC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pois representa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7</m:t>
                    </m:r>
                  </m:oMath>
                </a14:m>
                <a:r>
                  <a:rPr lang="pt-BR" sz="2000" dirty="0">
                    <a:solidFill>
                      <a:srgbClr val="FFC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unidades.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marR="88900" lvl="0" indent="-342900" algn="just">
                  <a:lnSpc>
                    <a:spcPct val="107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4</m:t>
                    </m:r>
                  </m:oMath>
                </a14:m>
                <a:r>
                  <a:rPr lang="pt-BR" sz="2000" dirty="0">
                    <a:solidFill>
                      <a:srgbClr val="00B0F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tem valor posicional igual a</a:t>
                </a:r>
                <a:r>
                  <a:rPr lang="pt-BR" sz="2000" dirty="0">
                    <a:solidFill>
                      <a:srgbClr val="00B0F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0,4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pt-BR" sz="2000" dirty="0">
                    <a:solidFill>
                      <a:srgbClr val="00B0F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pois representa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4</m:t>
                    </m:r>
                  </m:oMath>
                </a14:m>
                <a:r>
                  <a:rPr lang="pt-BR" sz="2000" dirty="0">
                    <a:solidFill>
                      <a:srgbClr val="00B0F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décimos.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marR="88900" lvl="0" indent="-342900" algn="just">
                  <a:lnSpc>
                    <a:spcPct val="107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538135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9</m:t>
                    </m:r>
                  </m:oMath>
                </a14:m>
                <a:r>
                  <a:rPr lang="pt-BR" sz="2000" dirty="0">
                    <a:solidFill>
                      <a:srgbClr val="538135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tem valor posicional igual a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538135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0,09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pt-BR" sz="2000" dirty="0">
                    <a:solidFill>
                      <a:srgbClr val="538135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pois representa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538135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9</m:t>
                    </m:r>
                  </m:oMath>
                </a14:m>
                <a:r>
                  <a:rPr lang="pt-BR" sz="2000" dirty="0">
                    <a:solidFill>
                      <a:srgbClr val="538135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centésimos.</a:t>
                </a:r>
              </a:p>
              <a:p>
                <a:pPr marL="342900" marR="88900" lvl="0" indent="-342900" algn="just">
                  <a:lnSpc>
                    <a:spcPct val="107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ED7D3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</m:t>
                    </m:r>
                  </m:oMath>
                </a14:m>
                <a:r>
                  <a:rPr lang="pt-BR" sz="2000" dirty="0">
                    <a:solidFill>
                      <a:srgbClr val="ED7D31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tem valor posicional igual a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ED7D3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0,001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pois representa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ED7D3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</m:t>
                    </m:r>
                  </m:oMath>
                </a14:m>
                <a:r>
                  <a:rPr lang="pt-BR" sz="2000" dirty="0">
                    <a:solidFill>
                      <a:srgbClr val="ED7D31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milésimo.</a:t>
                </a:r>
                <a:endParaRPr lang="pt-BR" sz="20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6D3C6109-458A-42A9-8E7A-B6D9AE7560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6810" y="3028554"/>
                <a:ext cx="9555637" cy="2888996"/>
              </a:xfrm>
              <a:prstGeom prst="rect">
                <a:avLst/>
              </a:prstGeom>
              <a:blipFill>
                <a:blip r:embed="rId7"/>
                <a:stretch>
                  <a:fillRect l="-702" t="-1477" b="-253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11555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88D54B2-63F1-4E8B-B9BA-60CD383E90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0175" y="211227"/>
            <a:ext cx="1505843" cy="9449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ABABBC2F-2684-4E92-8396-344552BB476E}"/>
                  </a:ext>
                </a:extLst>
              </p:cNvPr>
              <p:cNvSpPr txBox="1"/>
              <p:nvPr/>
            </p:nvSpPr>
            <p:spPr>
              <a:xfrm>
                <a:off x="1420779" y="341481"/>
                <a:ext cx="9593200" cy="2372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88900" algn="just">
                  <a:lnSpc>
                    <a:spcPct val="107000"/>
                  </a:lnSpc>
                </a:pPr>
                <a:r>
                  <a:rPr lang="pt-BR" sz="2000" b="1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Decomposição de um número decimal</a:t>
                </a:r>
              </a:p>
              <a:p>
                <a:pPr marR="88900" algn="just">
                  <a:lnSpc>
                    <a:spcPct val="107000"/>
                  </a:lnSpc>
                </a:pP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70510" marR="88900" algn="just">
                  <a:lnSpc>
                    <a:spcPct val="107000"/>
                  </a:lnSpc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número </a:t>
                </a:r>
                <a14:m>
                  <m:oMath xmlns:m="http://schemas.openxmlformats.org/officeDocument/2006/math">
                    <m:r>
                      <a:rPr lang="pt-BR" sz="20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lang="pt-BR" sz="2000" b="1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𝟕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000" b="1" i="1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pt-BR" sz="2000" b="1" i="1">
                        <a:solidFill>
                          <a:srgbClr val="538135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𝟗</m:t>
                    </m:r>
                    <m:r>
                      <a:rPr lang="pt-BR" sz="2000" b="1" i="1">
                        <a:solidFill>
                          <a:srgbClr val="ED7D3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pode ser decomposto das seguintes formas: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70510" marR="88900" algn="just">
                  <a:lnSpc>
                    <a:spcPct val="107000"/>
                  </a:lnSpc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r>
                  <a:rPr lang="pt-BR" sz="2000" dirty="0">
                    <a:solidFill>
                      <a:srgbClr val="7030A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dezenas </a:t>
                </a: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7</m:t>
                    </m:r>
                  </m:oMath>
                </a14:m>
                <a:r>
                  <a:rPr lang="pt-BR" sz="2000" dirty="0">
                    <a:solidFill>
                      <a:srgbClr val="FFC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unidades </a:t>
                </a: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4 </m:t>
                    </m:r>
                  </m:oMath>
                </a14:m>
                <a:r>
                  <a:rPr lang="pt-BR" sz="2000" dirty="0">
                    <a:solidFill>
                      <a:srgbClr val="00B0F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décimos </a:t>
                </a: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0D0D0D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000" i="1">
                        <a:solidFill>
                          <a:srgbClr val="538135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9</m:t>
                    </m:r>
                  </m:oMath>
                </a14:m>
                <a:r>
                  <a:rPr lang="pt-BR" sz="2000" dirty="0">
                    <a:solidFill>
                      <a:srgbClr val="538135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centésimos </a:t>
                </a: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ED7D3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</m:t>
                    </m:r>
                  </m:oMath>
                </a14:m>
                <a:r>
                  <a:rPr lang="pt-BR" sz="2000" dirty="0">
                    <a:solidFill>
                      <a:srgbClr val="ED7D31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milésimo </a:t>
                </a: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(decomposição em ordens).</a:t>
                </a:r>
              </a:p>
              <a:p>
                <a:pPr marL="270510" marR="88900" algn="just">
                  <a:lnSpc>
                    <a:spcPct val="107000"/>
                  </a:lnSpc>
                </a:pP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20</m:t>
                    </m:r>
                  </m:oMath>
                </a14:m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7</m:t>
                    </m:r>
                  </m:oMath>
                </a14:m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0,4</m:t>
                    </m:r>
                  </m:oMath>
                </a14:m>
                <a:r>
                  <a:rPr lang="pt-BR" sz="2000" dirty="0">
                    <a:solidFill>
                      <a:srgbClr val="00B0F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538135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0,09</m:t>
                    </m:r>
                  </m:oMath>
                </a14:m>
                <a:r>
                  <a:rPr lang="pt-BR" sz="2000" dirty="0">
                    <a:solidFill>
                      <a:srgbClr val="538135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ED7D3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0,001</m:t>
                    </m:r>
                  </m:oMath>
                </a14:m>
                <a:r>
                  <a:rPr lang="pt-BR" sz="2000" dirty="0">
                    <a:solidFill>
                      <a:srgbClr val="ED7D31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(decomposição em adições).</a:t>
                </a:r>
              </a:p>
              <a:p>
                <a:pPr marL="270510" marR="88900" algn="just">
                  <a:lnSpc>
                    <a:spcPct val="107000"/>
                  </a:lnSpc>
                </a:pP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2∙10</m:t>
                    </m:r>
                  </m:oMath>
                </a14:m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7∙1</m:t>
                    </m:r>
                  </m:oMath>
                </a14:m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4 ∙0,1</m:t>
                    </m:r>
                  </m:oMath>
                </a14:m>
                <a:r>
                  <a:rPr lang="pt-BR" sz="2000" dirty="0">
                    <a:solidFill>
                      <a:srgbClr val="00B0F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538135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9∙0,01</m:t>
                    </m:r>
                  </m:oMath>
                </a14:m>
                <a:r>
                  <a:rPr lang="pt-BR" sz="2000" dirty="0">
                    <a:solidFill>
                      <a:srgbClr val="538135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ED7D3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1∙0,001</m:t>
                    </m:r>
                  </m:oMath>
                </a14:m>
                <a:r>
                  <a:rPr lang="pt-BR" sz="2000" dirty="0">
                    <a:solidFill>
                      <a:srgbClr val="ED7D31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(decomposição em adições e multiplicações).</a:t>
                </a:r>
              </a:p>
              <a:p>
                <a:pPr marL="270510" marR="88900" algn="just">
                  <a:lnSpc>
                    <a:spcPct val="107000"/>
                  </a:lnSpc>
                </a:pP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2∙</m:t>
                    </m:r>
                    <m:sSup>
                      <m:sSupPr>
                        <m:ctrlPr>
                          <a:rPr lang="pt-BR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7∙</m:t>
                    </m:r>
                    <m:sSup>
                      <m:sSupPr>
                        <m:ctrlPr>
                          <a:rPr lang="pt-BR" sz="2000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000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4 ∙</m:t>
                    </m:r>
                    <m:sSup>
                      <m:sSupPr>
                        <m:ctrlPr>
                          <a:rPr lang="pt-BR" sz="20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0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pt-BR" sz="2000" dirty="0">
                    <a:solidFill>
                      <a:srgbClr val="00B0F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538135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9∙</m:t>
                    </m:r>
                    <m:sSup>
                      <m:sSupPr>
                        <m:ctrlPr>
                          <a:rPr lang="pt-BR" sz="2000" i="1">
                            <a:solidFill>
                              <a:srgbClr val="538135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solidFill>
                              <a:srgbClr val="538135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000" i="1">
                            <a:solidFill>
                              <a:srgbClr val="538135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pt-BR" sz="2000" dirty="0">
                    <a:solidFill>
                      <a:srgbClr val="538135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ED7D3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1∙</m:t>
                    </m:r>
                    <m:sSup>
                      <m:sSupPr>
                        <m:ctrlPr>
                          <a:rPr lang="pt-BR" sz="2000" i="1">
                            <a:solidFill>
                              <a:srgbClr val="ED7D3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solidFill>
                              <a:srgbClr val="ED7D3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000" i="1">
                            <a:solidFill>
                              <a:srgbClr val="ED7D3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pt-BR" sz="2000" dirty="0">
                    <a:solidFill>
                      <a:srgbClr val="ED7D31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(decomposição polinomial).</a:t>
                </a: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ABABBC2F-2684-4E92-8396-344552BB47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0779" y="341481"/>
                <a:ext cx="9593200" cy="2372444"/>
              </a:xfrm>
              <a:prstGeom prst="rect">
                <a:avLst/>
              </a:prstGeom>
              <a:blipFill>
                <a:blip r:embed="rId6"/>
                <a:stretch>
                  <a:fillRect l="-635" t="-1542" b="-359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tângulo 8">
                <a:extLst>
                  <a:ext uri="{FF2B5EF4-FFF2-40B4-BE49-F238E27FC236}">
                    <a16:creationId xmlns:a16="http://schemas.microsoft.com/office/drawing/2014/main" id="{778BD897-58BF-43EB-810D-CF1D94BFBB4E}"/>
                  </a:ext>
                </a:extLst>
              </p:cNvPr>
              <p:cNvSpPr/>
              <p:nvPr/>
            </p:nvSpPr>
            <p:spPr>
              <a:xfrm>
                <a:off x="1420779" y="2923447"/>
                <a:ext cx="9057849" cy="36897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07000"/>
                  </a:lnSpc>
                </a:pPr>
                <a:r>
                  <a:rPr lang="pt-BR" sz="2000" b="1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Composição de um número decimal</a:t>
                </a:r>
              </a:p>
              <a:p>
                <a:pPr marR="88900" algn="just">
                  <a:lnSpc>
                    <a:spcPct val="107000"/>
                  </a:lnSpc>
                </a:pP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07000"/>
                  </a:lnSpc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Fazendo o caminho inverso, podemos compor um número que esteja decomposto nas diversas formas. Veja os exemplos a seguir.</a:t>
                </a:r>
              </a:p>
              <a:p>
                <a:pPr marL="342900" marR="88900" lvl="0" indent="-342900" algn="just">
                  <a:lnSpc>
                    <a:spcPct val="107000"/>
                  </a:lnSpc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2F5496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centenas 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FF66FF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4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unidades 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8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décimos 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806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7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milésimos </a:t>
                </a:r>
              </a:p>
              <a:p>
                <a:pPr marR="88900" indent="450215" algn="just">
                  <a:lnSpc>
                    <a:spcPct val="107000"/>
                  </a:lnSpc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300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FF66FF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4</m:t>
                    </m:r>
                  </m:oMath>
                </a14:m>
                <a:r>
                  <a:rPr lang="pt-BR" sz="2000" dirty="0">
                    <a:solidFill>
                      <a:srgbClr val="FF66FF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0,8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806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0,007</m:t>
                    </m:r>
                  </m:oMath>
                </a14:m>
                <a:r>
                  <a:rPr lang="pt-BR" sz="2000" dirty="0">
                    <a:solidFill>
                      <a:srgbClr val="806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indent="450215" algn="just">
                  <a:lnSpc>
                    <a:spcPct val="107000"/>
                  </a:lnSpc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pt-BR" sz="2000" i="1">
                        <a:solidFill>
                          <a:srgbClr val="FF66FF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4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0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8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pt-BR" sz="2000" i="1">
                        <a:solidFill>
                          <a:srgbClr val="806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7</m:t>
                    </m:r>
                  </m:oMath>
                </a14:m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07000"/>
                  </a:lnSpc>
                </a:pPr>
                <a:r>
                  <a:rPr lang="pt-BR" sz="2000" dirty="0">
                    <a:solidFill>
                      <a:srgbClr val="806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marR="88900" lvl="0" indent="-342900" algn="just">
                  <a:lnSpc>
                    <a:spcPct val="107000"/>
                  </a:lnSpc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1∙</m:t>
                    </m:r>
                    <m:sSup>
                      <m:sSupPr>
                        <m:ctrlPr>
                          <a:rPr lang="pt-BR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5∙</m:t>
                    </m:r>
                    <m:sSup>
                      <m:sSupPr>
                        <m:ctrlPr>
                          <a:rPr lang="pt-BR" sz="2000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000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8 ∙</m:t>
                    </m:r>
                    <m:sSup>
                      <m:sSupPr>
                        <m:ctrlPr>
                          <a:rPr lang="pt-BR" sz="20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0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pt-BR" sz="2000" dirty="0">
                    <a:solidFill>
                      <a:srgbClr val="00B0F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538135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2∙</m:t>
                    </m:r>
                    <m:sSup>
                      <m:sSupPr>
                        <m:ctrlPr>
                          <a:rPr lang="pt-BR" sz="2000" i="1">
                            <a:solidFill>
                              <a:srgbClr val="538135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solidFill>
                              <a:srgbClr val="538135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000" i="1">
                            <a:solidFill>
                              <a:srgbClr val="538135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pt-BR" sz="2000" dirty="0">
                    <a:solidFill>
                      <a:srgbClr val="538135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0215" marR="88900" algn="just">
                  <a:lnSpc>
                    <a:spcPct val="107000"/>
                  </a:lnSpc>
                </a:pP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1∙10</m:t>
                    </m:r>
                  </m:oMath>
                </a14:m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5∙1</m:t>
                    </m:r>
                  </m:oMath>
                </a14:m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8 ∙0,1</m:t>
                    </m:r>
                  </m:oMath>
                </a14:m>
                <a:r>
                  <a:rPr lang="pt-BR" sz="2000" dirty="0">
                    <a:solidFill>
                      <a:srgbClr val="00B0F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538135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2∙0,01</m:t>
                    </m:r>
                  </m:oMath>
                </a14:m>
                <a:r>
                  <a:rPr lang="pt-BR" sz="2000" dirty="0">
                    <a:solidFill>
                      <a:srgbClr val="538135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10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5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0,8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538135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0,02</m:t>
                    </m:r>
                  </m:oMath>
                </a14:m>
                <a:r>
                  <a:rPr lang="pt-BR" sz="2000" dirty="0">
                    <a:solidFill>
                      <a:srgbClr val="538135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0215" marR="88900" algn="just">
                  <a:lnSpc>
                    <a:spcPct val="107000"/>
                  </a:lnSpc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pt-BR" sz="2000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5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0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8</m:t>
                    </m:r>
                    <m:r>
                      <a:rPr lang="pt-BR" sz="2000" i="1">
                        <a:solidFill>
                          <a:srgbClr val="538135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Retângulo 8">
                <a:extLst>
                  <a:ext uri="{FF2B5EF4-FFF2-40B4-BE49-F238E27FC236}">
                    <a16:creationId xmlns:a16="http://schemas.microsoft.com/office/drawing/2014/main" id="{778BD897-58BF-43EB-810D-CF1D94BFBB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0779" y="2923447"/>
                <a:ext cx="9057849" cy="3689728"/>
              </a:xfrm>
              <a:prstGeom prst="rect">
                <a:avLst/>
              </a:prstGeom>
              <a:blipFill>
                <a:blip r:embed="rId7"/>
                <a:stretch>
                  <a:fillRect l="-740" t="-1157" b="-198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69694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88D54B2-63F1-4E8B-B9BA-60CD383E90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0175" y="211227"/>
            <a:ext cx="1505843" cy="94496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38EF2713-2684-40F4-A56D-7C41CB64B2C8}"/>
              </a:ext>
            </a:extLst>
          </p:cNvPr>
          <p:cNvSpPr txBox="1"/>
          <p:nvPr/>
        </p:nvSpPr>
        <p:spPr>
          <a:xfrm flipH="1">
            <a:off x="1370479" y="638430"/>
            <a:ext cx="10420973" cy="2043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88900" algn="just">
              <a:lnSpc>
                <a:spcPct val="107000"/>
              </a:lnSpc>
            </a:pPr>
            <a:r>
              <a:rPr lang="pt-BR" sz="2000" b="1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Comparação e ordenação de números decimais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</a:pP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 comparação de números decimais, primeiro devemos comparar a parte inteira. Caso a parte inteira seja igual, comparamos então a parte decimal. Assim como na comparação de números inteiros, utilizamos os sinais &lt; (menor), &gt; (maior) e = (igual) para comparar números decimais.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</a:pP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Exemplo: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quadro a seguir mostra quantos metros cada estudante competidor correu na maratona da escola.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4B79477-411F-4E3A-B440-8B88F5AF2E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5163" y="2646394"/>
            <a:ext cx="8145012" cy="2372056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AFFC4C8D-E4AF-4426-80C3-156B6231A66B}"/>
              </a:ext>
            </a:extLst>
          </p:cNvPr>
          <p:cNvSpPr/>
          <p:nvPr/>
        </p:nvSpPr>
        <p:spPr>
          <a:xfrm>
            <a:off x="1261777" y="4946155"/>
            <a:ext cx="9456500" cy="1063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</a:pP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Comparando as partes inteiras das distâncias percorridas por todos os estudantes, é fácil perceber que o(a) estudante que mais correu foi Raquel (36,25 metros) e o que menos correu foi Fernando (32,98 metros). Portanto 36,25 &gt; 32,98 ou 32,98 &lt; 36,25.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3" name="Imagem 79">
            <a:extLst>
              <a:ext uri="{FF2B5EF4-FFF2-40B4-BE49-F238E27FC236}">
                <a16:creationId xmlns:a16="http://schemas.microsoft.com/office/drawing/2014/main" id="{C44721AF-616C-4DAA-976C-21D7E15C2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00175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64761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88D54B2-63F1-4E8B-B9BA-60CD383E90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0175" y="211227"/>
            <a:ext cx="1505843" cy="944962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7240B914-B000-417B-B6EB-CC2FDE9E91E5}"/>
              </a:ext>
            </a:extLst>
          </p:cNvPr>
          <p:cNvSpPr/>
          <p:nvPr/>
        </p:nvSpPr>
        <p:spPr>
          <a:xfrm>
            <a:off x="1549138" y="1156189"/>
            <a:ext cx="10246734" cy="1926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</a:pP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Comparando as distâncias percorridas por Vitória (35,107 metros) e </a:t>
            </a:r>
            <a:r>
              <a:rPr lang="pt-BR" sz="2000" dirty="0" err="1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Higor</a:t>
            </a: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(35,109 metros), percebemos que </a:t>
            </a:r>
            <a:r>
              <a:rPr lang="pt-BR" sz="2000" dirty="0" err="1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Higor</a:t>
            </a: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correu mais, pois a parte inteira é a mesma (35), mas 0,109 é maior que 0,107. Portanto 35,109 &gt; 35,107.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</a:pP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Fazendo a comparação no Q.V.L. entre as distâncias percorridas por Ezequiel (35,15 metros) e </a:t>
            </a:r>
            <a:r>
              <a:rPr lang="pt-BR" sz="2000" dirty="0" err="1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Higor</a:t>
            </a: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(35,109 metros), chegamos à conclusão de que </a:t>
            </a:r>
            <a:r>
              <a:rPr lang="pt-BR" sz="2000" dirty="0" err="1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Higor</a:t>
            </a: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correu menos, veja: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</a:pPr>
            <a:r>
              <a:rPr lang="pt-BR" sz="12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7C5919B-78D0-4D9A-B44D-046FAB6549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9567" y="3249901"/>
            <a:ext cx="9605875" cy="1521829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D71B2890-907F-41BD-BA95-5C1E4E1B9E29}"/>
              </a:ext>
            </a:extLst>
          </p:cNvPr>
          <p:cNvSpPr/>
          <p:nvPr/>
        </p:nvSpPr>
        <p:spPr>
          <a:xfrm>
            <a:off x="1549138" y="4938953"/>
            <a:ext cx="6627042" cy="404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</a:pP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Como 0,109 é menor que 0,150, então 35,109 &lt; 35,15.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4" name="Imagem 79">
            <a:extLst>
              <a:ext uri="{FF2B5EF4-FFF2-40B4-BE49-F238E27FC236}">
                <a16:creationId xmlns:a16="http://schemas.microsoft.com/office/drawing/2014/main" id="{7E56F095-B1F4-4343-91FA-FA3DBB9AE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00175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896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88D54B2-63F1-4E8B-B9BA-60CD383E90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0175" y="211227"/>
            <a:ext cx="1505843" cy="944962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7240B914-B000-417B-B6EB-CC2FDE9E91E5}"/>
              </a:ext>
            </a:extLst>
          </p:cNvPr>
          <p:cNvSpPr/>
          <p:nvPr/>
        </p:nvSpPr>
        <p:spPr>
          <a:xfrm>
            <a:off x="1549138" y="1156189"/>
            <a:ext cx="10246734" cy="279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</a:pPr>
            <a:r>
              <a:rPr lang="pt-BR" sz="12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BE812B8-F705-4F58-8FE6-14C460C34B34}"/>
              </a:ext>
            </a:extLst>
          </p:cNvPr>
          <p:cNvSpPr/>
          <p:nvPr/>
        </p:nvSpPr>
        <p:spPr>
          <a:xfrm>
            <a:off x="1334691" y="443081"/>
            <a:ext cx="8953814" cy="734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</a:pP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facilitar a comparação, podemos escrever todas as distâncias com três casas decimais, acrescentando zero na casa onde não aparece algarismo. Veja: 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9AB52D2-482A-4F93-82E0-566E989BE2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7584" y="1156189"/>
            <a:ext cx="8260921" cy="2100879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4A99D08F-6A9D-4D0A-8C15-0AE0A34CAB0E}"/>
              </a:ext>
            </a:extLst>
          </p:cNvPr>
          <p:cNvSpPr/>
          <p:nvPr/>
        </p:nvSpPr>
        <p:spPr>
          <a:xfrm>
            <a:off x="1564748" y="3221359"/>
            <a:ext cx="9659332" cy="3510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</a:pP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Ordenando os valores dessas distâncias em ordem decrescente, podemos estabelecer uma classificação, veja: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</a:pP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36,250 &gt; 35,150 &gt; 35,109 &gt; 35,107 &gt; 34,080 &gt; 32,980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</a:pP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Portanto, a classificação fica assim: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1° lugar: Raquel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2° lugar: Ezequiel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3° lugar: </a:t>
            </a:r>
            <a:r>
              <a:rPr lang="pt-BR" sz="2000" dirty="0" err="1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Higor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4° lugar: Vitória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5° lugar: Ana Laura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solidFill>
                  <a:srgbClr val="0D0D0D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6° lugar: Fernando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8" name="Imagem 79">
            <a:extLst>
              <a:ext uri="{FF2B5EF4-FFF2-40B4-BE49-F238E27FC236}">
                <a16:creationId xmlns:a16="http://schemas.microsoft.com/office/drawing/2014/main" id="{3380D01D-0ABA-4037-B7C5-9BD71A969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00175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1786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88D54B2-63F1-4E8B-B9BA-60CD383E90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0175" y="211227"/>
            <a:ext cx="1505843" cy="944962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C37884A-3940-4200-B5AE-1F753C4BB7A5}"/>
              </a:ext>
            </a:extLst>
          </p:cNvPr>
          <p:cNvSpPr txBox="1"/>
          <p:nvPr/>
        </p:nvSpPr>
        <p:spPr>
          <a:xfrm>
            <a:off x="5222512" y="513930"/>
            <a:ext cx="1715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pt-BR" sz="2400" b="1" dirty="0">
                <a:latin typeface="Arial Narrow" panose="020B0606020202030204" pitchFamily="34" charset="0"/>
              </a:rPr>
              <a:t>ATIVIDADES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2F05812-874E-419A-8FC2-1F87D97CEFCE}"/>
              </a:ext>
            </a:extLst>
          </p:cNvPr>
          <p:cNvSpPr txBox="1"/>
          <p:nvPr/>
        </p:nvSpPr>
        <p:spPr>
          <a:xfrm>
            <a:off x="1314432" y="1186966"/>
            <a:ext cx="9014590" cy="1830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 Diga qual é a ordem do algarismo 7 em cada um dos números a seguir.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0,179 </a:t>
            </a:r>
          </a:p>
          <a:p>
            <a:pPr lvl="0"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b) 4,0573</a:t>
            </a:r>
          </a:p>
          <a:p>
            <a:pPr lvl="0"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c) 1,76</a:t>
            </a:r>
          </a:p>
          <a:p>
            <a:pPr lvl="0"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d)  2,8007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A3CC22A-9B80-4EFB-B5C6-83A80CD82192}"/>
              </a:ext>
            </a:extLst>
          </p:cNvPr>
          <p:cNvSpPr txBox="1"/>
          <p:nvPr/>
        </p:nvSpPr>
        <p:spPr>
          <a:xfrm>
            <a:off x="1401258" y="3240836"/>
            <a:ext cx="10351586" cy="768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79070" lvl="0"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Associe as escritas numéricas na coluna da esquerda as suas respectivas escritas em língua materna na coluna da direita. 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30D74692-628C-4A24-A6F7-E9ADF414BA5D}"/>
              </a:ext>
            </a:extLst>
          </p:cNvPr>
          <p:cNvSpPr/>
          <p:nvPr/>
        </p:nvSpPr>
        <p:spPr>
          <a:xfrm>
            <a:off x="2539917" y="4257783"/>
            <a:ext cx="6096000" cy="1831976"/>
          </a:xfrm>
          <a:prstGeom prst="rect">
            <a:avLst/>
          </a:prstGeom>
        </p:spPr>
        <p:txBody>
          <a:bodyPr>
            <a:spAutoFit/>
          </a:bodyPr>
          <a:lstStyle/>
          <a:p>
            <a:pPr marR="179070" lvl="0" algn="just">
              <a:lnSpc>
                <a:spcPct val="115000"/>
              </a:lnSpc>
            </a:pPr>
            <a:r>
              <a:rPr lang="pt-BR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I. Dois inteiros e nove décimos.</a:t>
            </a:r>
          </a:p>
          <a:p>
            <a:pPr marR="179070" lvl="0" algn="just">
              <a:lnSpc>
                <a:spcPct val="115000"/>
              </a:lnSpc>
            </a:pPr>
            <a:r>
              <a:rPr lang="pt-BR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II. Vinte e nove centésimos.</a:t>
            </a:r>
          </a:p>
          <a:p>
            <a:pPr marR="179070" lvl="0" algn="just">
              <a:lnSpc>
                <a:spcPct val="115000"/>
              </a:lnSpc>
            </a:pPr>
            <a:r>
              <a:rPr lang="pt-BR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III. Dois inteiros e nove milésimos.</a:t>
            </a:r>
          </a:p>
          <a:p>
            <a:pPr marR="179070" lvl="0" algn="just">
              <a:lnSpc>
                <a:spcPct val="115000"/>
              </a:lnSpc>
            </a:pPr>
            <a:r>
              <a:rPr lang="pt-BR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IV. Duzentos e nove milésimos.</a:t>
            </a:r>
          </a:p>
          <a:p>
            <a:pPr marR="179070" lvl="0" algn="just">
              <a:lnSpc>
                <a:spcPct val="115000"/>
              </a:lnSpc>
            </a:pPr>
            <a:r>
              <a:rPr lang="pt-BR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V. Dois inteiros e nove décimos.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79A8DDB7-7FD3-46DB-A2C5-F06B1C3B93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2149" y="4282690"/>
            <a:ext cx="4005419" cy="193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9609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88D54B2-63F1-4E8B-B9BA-60CD383E90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0175" y="211227"/>
            <a:ext cx="1505843" cy="94496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6CA404C-1207-4118-A24D-B151B108C373}"/>
              </a:ext>
            </a:extLst>
          </p:cNvPr>
          <p:cNvSpPr txBox="1"/>
          <p:nvPr/>
        </p:nvSpPr>
        <p:spPr>
          <a:xfrm>
            <a:off x="1366497" y="303279"/>
            <a:ext cx="8263481" cy="4149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179070" lvl="0"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Escreva os números do quadro a seguir na forma composta, conforme o exemplo.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0E71DA6-C793-41B6-8975-C0EE777A56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9517" y="718264"/>
            <a:ext cx="6123754" cy="26745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3A63F457-985C-4787-B80D-BB38D5C4F070}"/>
                  </a:ext>
                </a:extLst>
              </p:cNvPr>
              <p:cNvSpPr txBox="1"/>
              <p:nvPr/>
            </p:nvSpPr>
            <p:spPr>
              <a:xfrm>
                <a:off x="1396267" y="3341178"/>
                <a:ext cx="7970255" cy="31747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179070" lvl="0" algn="just"/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4. Componha os números decimais a seguir.</a:t>
                </a:r>
              </a:p>
              <a:p>
                <a:pPr marR="179070" lvl="0" algn="just"/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5∙0,1+6∙0,01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R="179070" lvl="0" algn="just"/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3+2∙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+1∙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R="179070" lvl="0" algn="just"/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8+1∙0,1+7∙0,01+6∙0,001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R="179070" lvl="0" algn="just"/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d)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2+4∙0,01+9∙0,001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R="179070" lvl="0" algn="just"/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e)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5∙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+1∙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+2∙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R="179070" lvl="0" algn="just"/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f)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7+3∙0,1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R="179070" lvl="0" algn="just"/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g)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29+4∙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+2∙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R="179070" lvl="0" algn="just"/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h)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508+6∙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R="179070" lvl="0" algn="just"/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i)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239+5∙0,1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3A63F457-985C-4787-B80D-BB38D5C4F0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6267" y="3341178"/>
                <a:ext cx="7970255" cy="3174714"/>
              </a:xfrm>
              <a:prstGeom prst="rect">
                <a:avLst/>
              </a:prstGeom>
              <a:blipFill>
                <a:blip r:embed="rId7"/>
                <a:stretch>
                  <a:fillRect l="-765" t="-960" b="-230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14283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88D54B2-63F1-4E8B-B9BA-60CD383E90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0175" y="211227"/>
            <a:ext cx="1505843" cy="94496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BA3F207-FAD0-45F6-B297-B4ADDCD5E94A}"/>
              </a:ext>
            </a:extLst>
          </p:cNvPr>
          <p:cNvSpPr txBox="1"/>
          <p:nvPr/>
        </p:nvSpPr>
        <p:spPr>
          <a:xfrm>
            <a:off x="1423448" y="446652"/>
            <a:ext cx="905214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79070" lvl="0" algn="just"/>
            <a:r>
              <a:rPr lang="pt-BR" sz="2000" b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Decomponha os números decimais a seguir na forma aditiva e em suas ordens.</a:t>
            </a:r>
          </a:p>
          <a:p>
            <a:pPr marR="179070" lvl="0" algn="just"/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marR="179070" lvl="0" indent="-342900" algn="just">
              <a:buFont typeface="Arial"/>
              <a:buAutoNum type="alphaLcParenR"/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0,29</a:t>
            </a:r>
          </a:p>
          <a:p>
            <a:pPr marR="179070" lvl="0" algn="just"/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1,207</a:t>
            </a:r>
          </a:p>
          <a:p>
            <a:pPr marR="179070" lvl="0" algn="just"/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3,461</a:t>
            </a:r>
          </a:p>
          <a:p>
            <a:pPr marR="179070" lvl="0" algn="just"/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2,045</a:t>
            </a:r>
          </a:p>
          <a:p>
            <a:pPr marR="179070" lvl="0" algn="just"/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0,521</a:t>
            </a:r>
          </a:p>
          <a:p>
            <a:pPr marR="179070" lvl="0" algn="just"/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f) 9,6</a:t>
            </a:r>
          </a:p>
          <a:p>
            <a:pPr marR="179070" lvl="0" algn="just"/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g) 31,44</a:t>
            </a:r>
          </a:p>
          <a:p>
            <a:pPr marR="179070" lvl="0" algn="just"/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h) 402,08</a:t>
            </a:r>
          </a:p>
          <a:p>
            <a:pPr marR="179070" lvl="0" algn="just"/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i) 27,053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521346D-E403-4971-9D2D-EC6E1C9F9601}"/>
              </a:ext>
            </a:extLst>
          </p:cNvPr>
          <p:cNvSpPr txBox="1"/>
          <p:nvPr/>
        </p:nvSpPr>
        <p:spPr>
          <a:xfrm>
            <a:off x="1376315" y="3924527"/>
            <a:ext cx="83238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sz="2000" b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pt-BR" alt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Decomponha os números da imagem a seguir em adições e multiplicações.</a:t>
            </a:r>
            <a:endParaRPr lang="pt-BR" altLang="pt-BR" sz="2000" dirty="0">
              <a:latin typeface="Arial Narrow" panose="020B060602020203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E4D889D-E760-4F91-8AE1-6E698DCB94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2281" y="4463977"/>
            <a:ext cx="1774479" cy="1782194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D0D0B5C1-45A6-4A71-B716-04B277FB7F4E}"/>
              </a:ext>
            </a:extLst>
          </p:cNvPr>
          <p:cNvSpPr txBox="1"/>
          <p:nvPr/>
        </p:nvSpPr>
        <p:spPr>
          <a:xfrm>
            <a:off x="4366478" y="6330470"/>
            <a:ext cx="36744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sz="8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Dispon</a:t>
            </a:r>
            <a:r>
              <a:rPr lang="pt-BR" altLang="pt-BR" sz="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í</a:t>
            </a:r>
            <a:r>
              <a:rPr lang="pt-BR" altLang="pt-BR" sz="8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vel em: https://www.americanas.com.br/produto/470588697. Acesso em: 27 abr. 2023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930898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88D54B2-63F1-4E8B-B9BA-60CD383E90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0175" y="211227"/>
            <a:ext cx="1505843" cy="944962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5F3F790-9477-4DAF-84AA-B07FB056A7CC}"/>
              </a:ext>
            </a:extLst>
          </p:cNvPr>
          <p:cNvSpPr/>
          <p:nvPr/>
        </p:nvSpPr>
        <p:spPr>
          <a:xfrm>
            <a:off x="1409858" y="892238"/>
            <a:ext cx="10256160" cy="5370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070"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Leia o texto a seguir para responder às questões de </a:t>
            </a:r>
            <a:r>
              <a:rPr lang="pt-BR" sz="2000" b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t-BR" sz="2000" b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9.</a:t>
            </a:r>
          </a:p>
          <a:p>
            <a:pPr marR="179070"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R="179070" algn="just">
              <a:lnSpc>
                <a:spcPct val="115000"/>
              </a:lnSpc>
            </a:pPr>
            <a:r>
              <a:rPr lang="pt-BR" sz="2000" b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 que o preço do combustível tem 3 dígitos no final? Você já parou para se perguntar qual seria o motivo?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79070" algn="just">
              <a:lnSpc>
                <a:spcPct val="115000"/>
              </a:lnSpc>
            </a:pPr>
            <a:r>
              <a:rPr lang="pt-BR" sz="2000" b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Você já se fez essa pergunta? 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79070" algn="just">
              <a:lnSpc>
                <a:spcPct val="115000"/>
              </a:lnSpc>
            </a:pPr>
            <a:r>
              <a:rPr lang="pt-BR" sz="2000" b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Por que, na maioria das coisas, eu pago R$ 5,79 – R$ 3,77 – R$ 7,81, mas na gasolina, diesel e etanol, pagamos R$ 6,498 – R$ 9,079 – R$ 7,809? Nesses números impera o terceiro dígito depois da vírgula, saiba o porquê.</a:t>
            </a:r>
          </a:p>
          <a:p>
            <a:pPr marR="179070"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Existe uma razão para essa prática ocorrer. A ANP (Agência Nacional do Petróleo) regulamenta esse sistema de cobrança e afirma que serve para evitar que os postos obtenham lucro acima do esperado.</a:t>
            </a:r>
          </a:p>
          <a:p>
            <a:pPr marR="179070"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Quando é feita a negociação para revenda do combustível, ela é dada em metros cúbicos(m³) e o repasse para o consumidor é feito em litros. Para não haver arredondamento, há o terceiro dígito no preço.</a:t>
            </a:r>
          </a:p>
          <a:p>
            <a:pPr marR="179070" algn="just">
              <a:lnSpc>
                <a:spcPct val="115000"/>
              </a:lnSpc>
            </a:pPr>
            <a:r>
              <a:rPr lang="pt-BR" sz="2000" dirty="0">
                <a:solidFill>
                  <a:srgbClr val="20202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2718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88D54B2-63F1-4E8B-B9BA-60CD383E90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0175" y="211227"/>
            <a:ext cx="1505843" cy="944962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5F3F790-9477-4DAF-84AA-B07FB056A7CC}"/>
              </a:ext>
            </a:extLst>
          </p:cNvPr>
          <p:cNvSpPr/>
          <p:nvPr/>
        </p:nvSpPr>
        <p:spPr>
          <a:xfrm>
            <a:off x="1313469" y="983622"/>
            <a:ext cx="10256160" cy="3405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070" lvl="0" algn="just">
              <a:lnSpc>
                <a:spcPct val="115000"/>
              </a:lnSpc>
            </a:pPr>
            <a:r>
              <a:rPr lang="pt-BR" sz="2000" dirty="0">
                <a:solidFill>
                  <a:srgbClr val="20202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Vamos exemplificar para você (Dados fictícios).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79070" lvl="0" algn="just">
              <a:lnSpc>
                <a:spcPct val="115000"/>
              </a:lnSpc>
            </a:pPr>
            <a:r>
              <a:rPr lang="pt-BR" sz="2000" dirty="0">
                <a:solidFill>
                  <a:srgbClr val="20202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No posto Brasil do Trecho, a soma total do abastecimento resultou no valor de R$ 240,389. O usuário pagará R$ 240,39. Caso houvesse arrendamento e não existisse o terceiro dígito, o valor a ser pago seria R$ 240,4. Lucro para o posto, prejuízo ao consumidor. 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79070" lvl="0" algn="just">
              <a:lnSpc>
                <a:spcPct val="115000"/>
              </a:lnSpc>
            </a:pPr>
            <a:r>
              <a:rPr lang="pt-BR" sz="2000" dirty="0">
                <a:solidFill>
                  <a:srgbClr val="20202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Isso iria garantir a margem de lucro ideal para os donos de postos de combustíveis que, na média do Brasil, varia de R$ 0,60 para gasolina, R$ 0,30 do etanol e R$ 0,40 centavos para o diesel, por litro.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79070" lvl="0" algn="just">
              <a:lnSpc>
                <a:spcPct val="115000"/>
              </a:lnSpc>
            </a:pPr>
            <a:r>
              <a:rPr lang="pt-BR" sz="2000" dirty="0">
                <a:solidFill>
                  <a:srgbClr val="20202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Redação – Brasil do Trecho.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79070" lvl="0" algn="r">
              <a:lnSpc>
                <a:spcPct val="115000"/>
              </a:lnSpc>
            </a:pPr>
            <a:r>
              <a:rPr lang="pt-BR" sz="9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Disponível em: https://www.brasildotrecho.com.br/2022/03/por-que-o-preco-do-combustivel-tem-3-digitos-no-final/. Acesso em: 27 abr. 2023 (adaptado).</a:t>
            </a:r>
            <a:endParaRPr lang="pt-BR" sz="9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79070" algn="just">
              <a:lnSpc>
                <a:spcPct val="115000"/>
              </a:lnSpc>
            </a:pP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7E5EF12-A4BA-4984-A2D1-F9330DF6B84B}"/>
              </a:ext>
            </a:extLst>
          </p:cNvPr>
          <p:cNvSpPr/>
          <p:nvPr/>
        </p:nvSpPr>
        <p:spPr>
          <a:xfrm>
            <a:off x="1313469" y="4807878"/>
            <a:ext cx="101422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sz="2000" b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Decomponha na forma polinomial os números com três casas decimais que aparecem no primeiro parágrafo desse texto</a:t>
            </a:r>
            <a:endParaRPr lang="pt-BR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9380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88D54B2-63F1-4E8B-B9BA-60CD383E90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0175" y="211227"/>
            <a:ext cx="1505843" cy="94496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7872CCB-A791-46AC-89D3-F7553259EA6E}"/>
              </a:ext>
            </a:extLst>
          </p:cNvPr>
          <p:cNvSpPr txBox="1"/>
          <p:nvPr/>
        </p:nvSpPr>
        <p:spPr>
          <a:xfrm>
            <a:off x="1441081" y="977362"/>
            <a:ext cx="10289254" cy="768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79070" lvl="0" algn="just">
              <a:lnSpc>
                <a:spcPct val="115000"/>
              </a:lnSpc>
            </a:pPr>
            <a:r>
              <a:rPr lang="pt-BR" sz="2000" b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No quinto parágrafo do texto, aparecem três números com a mesma parte inteira. Quais são esses números? Qual deles é o maior e qual é o menor? Justifique sua resposta.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465F570-3933-4FCA-805B-9D87987C6BD6}"/>
              </a:ext>
            </a:extLst>
          </p:cNvPr>
          <p:cNvSpPr txBox="1"/>
          <p:nvPr/>
        </p:nvSpPr>
        <p:spPr>
          <a:xfrm>
            <a:off x="1441081" y="1920930"/>
            <a:ext cx="55114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>
                <a:latin typeface="Arial Narrow" panose="020B0606020202030204" pitchFamily="34" charset="0"/>
              </a:rPr>
              <a:t>9</a:t>
            </a:r>
            <a:r>
              <a:rPr lang="pt-BR" sz="2000" dirty="0">
                <a:latin typeface="Arial Narrow" panose="020B0606020202030204" pitchFamily="34" charset="0"/>
              </a:rPr>
              <a:t>. Ordene na forma crescente todos os números do texto</a:t>
            </a:r>
            <a:endParaRPr lang="pt-BR" dirty="0">
              <a:latin typeface="Arial Narrow" panose="020B060602020203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F9ED7B2-3C42-4ACC-8216-437718FCFD0E}"/>
              </a:ext>
            </a:extLst>
          </p:cNvPr>
          <p:cNvSpPr txBox="1"/>
          <p:nvPr/>
        </p:nvSpPr>
        <p:spPr>
          <a:xfrm>
            <a:off x="1441081" y="2363319"/>
            <a:ext cx="10093412" cy="1830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90170" lvl="0" algn="just">
              <a:lnSpc>
                <a:spcPct val="115000"/>
              </a:lnSpc>
            </a:pPr>
            <a:r>
              <a:rPr lang="pt-BR" sz="2000" b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Em qual dos números a seguir o algarismo 7 ocupa a ordem dos décimos de milésimos?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90170" lvl="0" indent="-342900" algn="just">
              <a:lnSpc>
                <a:spcPct val="115000"/>
              </a:lnSpc>
              <a:buFont typeface="Arial"/>
              <a:buAutoNum type="alphaUcParenR"/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1,0057</a:t>
            </a:r>
          </a:p>
          <a:p>
            <a:pPr marR="90170" lvl="0"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B) 1,057</a:t>
            </a:r>
          </a:p>
          <a:p>
            <a:pPr marR="90170" lvl="0"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C) 1,57</a:t>
            </a:r>
          </a:p>
          <a:p>
            <a:pPr marR="90170" lvl="0"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D) 15,7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D10964E-6E0F-4B2C-9B84-D7D6637EE827}"/>
              </a:ext>
            </a:extLst>
          </p:cNvPr>
          <p:cNvSpPr txBox="1"/>
          <p:nvPr/>
        </p:nvSpPr>
        <p:spPr>
          <a:xfrm>
            <a:off x="1441081" y="4194077"/>
            <a:ext cx="10289254" cy="2185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90170" lvl="0" algn="just">
              <a:lnSpc>
                <a:spcPct val="115000"/>
              </a:lnSpc>
            </a:pPr>
            <a:r>
              <a:rPr lang="pt-BR" sz="2000" b="1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11</a:t>
            </a: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Em um posto de combustível, o valor do etanol é R$ 5,489. Nesse valor, o algarismo 8, de acordo com sua posição vale</a:t>
            </a:r>
          </a:p>
          <a:p>
            <a:pPr marL="342900" marR="90170" lvl="0" indent="-342900" algn="just">
              <a:lnSpc>
                <a:spcPct val="115000"/>
              </a:lnSpc>
              <a:buFont typeface="Arial"/>
              <a:buAutoNum type="alphaUcParenR"/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0,008</a:t>
            </a:r>
          </a:p>
          <a:p>
            <a:pPr marR="90170" lvl="0"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B) 0,08</a:t>
            </a:r>
          </a:p>
          <a:p>
            <a:pPr marR="90170" lvl="0"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C) 0,8</a:t>
            </a:r>
          </a:p>
          <a:p>
            <a:pPr marR="90170" lvl="0"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D) 8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0232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88D54B2-63F1-4E8B-B9BA-60CD383E90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0175" y="211227"/>
            <a:ext cx="1505843" cy="94496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F2EEB72-2F54-47CF-855A-79B383E065BA}"/>
              </a:ext>
            </a:extLst>
          </p:cNvPr>
          <p:cNvSpPr txBox="1"/>
          <p:nvPr/>
        </p:nvSpPr>
        <p:spPr>
          <a:xfrm>
            <a:off x="1487439" y="1156189"/>
            <a:ext cx="8263481" cy="21847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90170" lvl="0" algn="just">
              <a:lnSpc>
                <a:spcPct val="115000"/>
              </a:lnSpc>
            </a:pPr>
            <a:r>
              <a:rPr lang="pt-BR" sz="2000" b="1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12</a:t>
            </a: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Considere o número decimal 4,207. A escrita desse número em língua materna é </a:t>
            </a:r>
          </a:p>
          <a:p>
            <a:pPr marR="90170" lvl="0"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marR="90170" lvl="0" indent="-342900" algn="just">
              <a:lnSpc>
                <a:spcPct val="115000"/>
              </a:lnSpc>
              <a:buFont typeface="Arial"/>
              <a:buAutoNum type="alphaUcParenR"/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quatro inteiros, dois décimos e sete centésimos.</a:t>
            </a:r>
          </a:p>
          <a:p>
            <a:pPr marR="90170" lvl="0"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B) quatro inteiros e duzentos e sete centésimos.</a:t>
            </a:r>
          </a:p>
          <a:p>
            <a:pPr marR="90170" lvl="0"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C) quatro inteiros, dois centésimos e sete milésimos.</a:t>
            </a:r>
          </a:p>
          <a:p>
            <a:pPr marR="90170" lvl="0"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D) quatro inteiros e duzentos e sete milésimos.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84E824C-6E7A-47FA-8E5A-5635C82DE784}"/>
              </a:ext>
            </a:extLst>
          </p:cNvPr>
          <p:cNvSpPr txBox="1"/>
          <p:nvPr/>
        </p:nvSpPr>
        <p:spPr>
          <a:xfrm>
            <a:off x="1458585" y="3429000"/>
            <a:ext cx="9454511" cy="25386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90170" lvl="0" algn="just">
              <a:lnSpc>
                <a:spcPct val="115000"/>
              </a:lnSpc>
            </a:pPr>
            <a:r>
              <a:rPr lang="pt-BR" sz="2000" b="1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13</a:t>
            </a: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Devido à pandemia e à guerra na Ucrânia, a gasolina em 2022 chegou a custar R$ 7,39 o litro.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90170" lvl="0"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 número que representa esse preço da gasolina pode ser decomposto em</a:t>
            </a:r>
          </a:p>
          <a:p>
            <a:pPr marR="90170" lvl="0" algn="just">
              <a:lnSpc>
                <a:spcPct val="115000"/>
              </a:lnSpc>
            </a:pP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90170" lvl="0" indent="-342900" algn="just">
              <a:lnSpc>
                <a:spcPct val="115000"/>
              </a:lnSpc>
              <a:buFont typeface="Arial"/>
              <a:buAutoNum type="alphaUcParenR"/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 + 3 + 0,9.</a:t>
            </a:r>
          </a:p>
          <a:p>
            <a:pPr marR="90170" lvl="0"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B) 7 + 0,3 + 0,9.</a:t>
            </a:r>
          </a:p>
          <a:p>
            <a:pPr marR="90170" lvl="0"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C) 7 + 0,3 + 0,09.</a:t>
            </a:r>
          </a:p>
          <a:p>
            <a:pPr marR="90170" lvl="0"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D) 7 + 0,3 + 0,009.</a:t>
            </a:r>
            <a:endParaRPr lang="pt-BR" sz="20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5352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88D54B2-63F1-4E8B-B9BA-60CD383E90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0175" y="211227"/>
            <a:ext cx="1505843" cy="944962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13EEF5B2-A4F3-4D58-8C71-E2E3E018BC5A}"/>
              </a:ext>
            </a:extLst>
          </p:cNvPr>
          <p:cNvSpPr txBox="1"/>
          <p:nvPr/>
        </p:nvSpPr>
        <p:spPr>
          <a:xfrm>
            <a:off x="1412796" y="3142662"/>
            <a:ext cx="71833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sz="2000" b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pt-BR" alt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Observe no quadro a seguir a decomposição polinomial de um número</a:t>
            </a:r>
            <a:r>
              <a:rPr lang="pt-BR" altLang="pt-BR" sz="12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altLang="pt-BR" sz="80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9564EA6-2DF3-407B-97AC-B5E1F70E6A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0447" y="3621386"/>
            <a:ext cx="3214507" cy="923454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9FF7D3E6-71D8-4BFE-B6FB-E0DB23FC422D}"/>
              </a:ext>
            </a:extLst>
          </p:cNvPr>
          <p:cNvSpPr/>
          <p:nvPr/>
        </p:nvSpPr>
        <p:spPr>
          <a:xfrm>
            <a:off x="1521603" y="4669450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é o número representado nessa decomposição?</a:t>
            </a:r>
            <a:endParaRPr lang="pt-BR" altLang="pt-BR" sz="2000" dirty="0">
              <a:latin typeface="Arial Narrow" panose="020B0606020202030204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/>
              <a:buAutoNum type="alphaUcParenR"/>
            </a:pPr>
            <a:r>
              <a:rPr lang="pt-BR" alt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0,85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0,805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8,5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80,5</a:t>
            </a:r>
            <a:endParaRPr lang="pt-BR" altLang="pt-BR" sz="20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tângulo 10">
                <a:extLst>
                  <a:ext uri="{FF2B5EF4-FFF2-40B4-BE49-F238E27FC236}">
                    <a16:creationId xmlns:a16="http://schemas.microsoft.com/office/drawing/2014/main" id="{6DADC341-338E-49AF-AE17-0B352495DC54}"/>
                  </a:ext>
                </a:extLst>
              </p:cNvPr>
              <p:cNvSpPr/>
              <p:nvPr/>
            </p:nvSpPr>
            <p:spPr>
              <a:xfrm>
                <a:off x="1432873" y="336358"/>
                <a:ext cx="8707225" cy="28925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90170" lvl="0" algn="just">
                  <a:lnSpc>
                    <a:spcPct val="115000"/>
                  </a:lnSpc>
                </a:pPr>
                <a:r>
                  <a:rPr lang="pt-BR" sz="2000" b="1" dirty="0">
                    <a:latin typeface="Arial Narrow" panose="020B0606020202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14</a:t>
                </a: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 O professor de matemática pediu a </a:t>
                </a:r>
                <a:r>
                  <a:rPr lang="pt-BR" sz="2000" dirty="0" err="1">
                    <a:latin typeface="Arial Narrow" panose="020B0606020202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Leona</a:t>
                </a: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para decompor um número e ela fez corretamente da seguinte forma: 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1+7∙0,1+4∙0,001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O número que </a:t>
                </a:r>
                <a:r>
                  <a:rPr lang="pt-BR" sz="2000" dirty="0" err="1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Leona</a:t>
                </a: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decompôs é</a:t>
                </a:r>
              </a:p>
              <a:p>
                <a:pPr marL="342900" marR="90170" lvl="0" indent="-342900" algn="just">
                  <a:lnSpc>
                    <a:spcPct val="115000"/>
                  </a:lnSpc>
                  <a:buFont typeface="Arial"/>
                  <a:buAutoNum type="alphaUcParenR"/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0,174</a:t>
                </a:r>
              </a:p>
              <a:p>
                <a:pPr marR="90170" lvl="0" algn="just">
                  <a:lnSpc>
                    <a:spcPct val="115000"/>
                  </a:lnSpc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1,704</a:t>
                </a:r>
              </a:p>
              <a:p>
                <a:pPr marR="90170" lvl="0" algn="just">
                  <a:lnSpc>
                    <a:spcPct val="115000"/>
                  </a:lnSpc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 1,74</a:t>
                </a:r>
              </a:p>
              <a:p>
                <a:pPr marR="90170" lvl="0" algn="just">
                  <a:lnSpc>
                    <a:spcPct val="115000"/>
                  </a:lnSpc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D) 174</a:t>
                </a:r>
              </a:p>
              <a:p>
                <a:pPr marR="90170" lvl="0" algn="just">
                  <a:lnSpc>
                    <a:spcPct val="115000"/>
                  </a:lnSpc>
                </a:pP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Retângulo 10">
                <a:extLst>
                  <a:ext uri="{FF2B5EF4-FFF2-40B4-BE49-F238E27FC236}">
                    <a16:creationId xmlns:a16="http://schemas.microsoft.com/office/drawing/2014/main" id="{6DADC341-338E-49AF-AE17-0B352495DC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2873" y="336358"/>
                <a:ext cx="8707225" cy="2892587"/>
              </a:xfrm>
              <a:prstGeom prst="rect">
                <a:avLst/>
              </a:prstGeom>
              <a:blipFill>
                <a:blip r:embed="rId7"/>
                <a:stretch>
                  <a:fillRect l="-700" t="-63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52725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88D54B2-63F1-4E8B-B9BA-60CD383E90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0175" y="211227"/>
            <a:ext cx="1505843" cy="944962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13EEF5B2-A4F3-4D58-8C71-E2E3E018BC5A}"/>
              </a:ext>
            </a:extLst>
          </p:cNvPr>
          <p:cNvSpPr txBox="1"/>
          <p:nvPr/>
        </p:nvSpPr>
        <p:spPr>
          <a:xfrm>
            <a:off x="1432873" y="3028890"/>
            <a:ext cx="2199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sz="12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altLang="pt-BR" sz="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0A877CDC-BB39-41FF-BB0F-763C1CD6E8ED}"/>
                  </a:ext>
                </a:extLst>
              </p:cNvPr>
              <p:cNvSpPr/>
              <p:nvPr/>
            </p:nvSpPr>
            <p:spPr>
              <a:xfrm>
                <a:off x="1478996" y="211227"/>
                <a:ext cx="10123179" cy="30310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07000"/>
                  </a:lnSpc>
                </a:pPr>
                <a:r>
                  <a:rPr lang="pt-BR" sz="2000" b="1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Reta Numérica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07000"/>
                  </a:lnSpc>
                </a:pPr>
                <a:r>
                  <a:rPr lang="pt-BR" sz="2000" b="1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Descritores SAEB: 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07000"/>
                  </a:lnSpc>
                </a:pPr>
                <a:r>
                  <a:rPr lang="pt-BR" sz="2000" b="1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D16 – Identificar</a:t>
                </a: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a localização de números inteiros na reta numérica.</a:t>
                </a:r>
              </a:p>
              <a:p>
                <a:pPr marR="88900" algn="just">
                  <a:lnSpc>
                    <a:spcPct val="107000"/>
                  </a:lnSpc>
                </a:pPr>
                <a:r>
                  <a:rPr lang="pt-BR" sz="2000" b="1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D17 – Identificar</a:t>
                </a: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a localização de números racionais na reta numérica.</a:t>
                </a:r>
              </a:p>
              <a:p>
                <a:pPr marR="88900" algn="just">
                  <a:lnSpc>
                    <a:spcPct val="107000"/>
                  </a:lnSpc>
                </a:pPr>
                <a:r>
                  <a:rPr lang="pt-BR" sz="2000" b="1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Objetos de conhecimento desenvolvidos: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marR="88900" lvl="0" indent="-342900" algn="just">
                  <a:lnSpc>
                    <a:spcPct val="107000"/>
                  </a:lnSpc>
                  <a:buFont typeface="Symbol" panose="05050102010706020507" pitchFamily="18" charset="2"/>
                  <a:buChar char=""/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Conjunto dos números naturais (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ℕ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);</a:t>
                </a:r>
              </a:p>
              <a:p>
                <a:pPr marL="342900" marR="88900" lvl="0" indent="-342900" algn="just">
                  <a:lnSpc>
                    <a:spcPct val="107000"/>
                  </a:lnSpc>
                  <a:buFont typeface="Symbol" panose="05050102010706020507" pitchFamily="18" charset="2"/>
                  <a:buChar char=""/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Conjunto dos números inteiros (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ℤ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);</a:t>
                </a:r>
              </a:p>
              <a:p>
                <a:pPr marL="342900" marR="88900" lvl="0" indent="-342900" algn="just">
                  <a:lnSpc>
                    <a:spcPct val="107000"/>
                  </a:lnSpc>
                  <a:buFont typeface="Symbol" panose="05050102010706020507" pitchFamily="18" charset="2"/>
                  <a:buChar char=""/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Conjunto dos números racionais (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ℚ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);</a:t>
                </a:r>
              </a:p>
              <a:p>
                <a:pPr marL="342900" marR="88900" lvl="0" indent="-342900" algn="just">
                  <a:lnSpc>
                    <a:spcPct val="107000"/>
                  </a:lnSpc>
                  <a:buFont typeface="Symbol" panose="05050102010706020507" pitchFamily="18" charset="2"/>
                  <a:buChar char=""/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Reta numérica.</a:t>
                </a:r>
              </a:p>
            </p:txBody>
          </p:sp>
        </mc:Choice>
        <mc:Fallback xmlns="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0A877CDC-BB39-41FF-BB0F-763C1CD6E8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8996" y="211227"/>
                <a:ext cx="10123179" cy="3031086"/>
              </a:xfrm>
              <a:prstGeom prst="rect">
                <a:avLst/>
              </a:prstGeom>
              <a:blipFill>
                <a:blip r:embed="rId6"/>
                <a:stretch>
                  <a:fillRect l="-663" t="-1408" b="-261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Imagem 12">
            <a:extLst>
              <a:ext uri="{FF2B5EF4-FFF2-40B4-BE49-F238E27FC236}">
                <a16:creationId xmlns:a16="http://schemas.microsoft.com/office/drawing/2014/main" id="{C0A83D9B-60DC-4453-A34A-B00C20F7BA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15153" y="3167389"/>
            <a:ext cx="8327027" cy="666843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B560769C-B5E8-453F-80CA-7033D3007429}"/>
              </a:ext>
            </a:extLst>
          </p:cNvPr>
          <p:cNvSpPr/>
          <p:nvPr/>
        </p:nvSpPr>
        <p:spPr>
          <a:xfrm>
            <a:off x="1478996" y="3627909"/>
            <a:ext cx="9876148" cy="1689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12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reta numérica ou reta real é uma representação geométrica do conjunto dos números reais. Nela, cada número real está associado a um único ponto e cada ponto está associado a um único número real (relação biunívoca).  </a:t>
            </a:r>
          </a:p>
          <a:p>
            <a:pPr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Sua unidade de comprimento é a distância entre o número 0 e o número real 1, conforme figura a seguir: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C7348B27-5541-4123-A8FF-8E5CF630AF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5942" y="5338111"/>
            <a:ext cx="5973030" cy="107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8022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88D54B2-63F1-4E8B-B9BA-60CD383E90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0175" y="211227"/>
            <a:ext cx="1505843" cy="944962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13EEF5B2-A4F3-4D58-8C71-E2E3E018BC5A}"/>
              </a:ext>
            </a:extLst>
          </p:cNvPr>
          <p:cNvSpPr txBox="1"/>
          <p:nvPr/>
        </p:nvSpPr>
        <p:spPr>
          <a:xfrm>
            <a:off x="1432873" y="3028890"/>
            <a:ext cx="2199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sz="12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altLang="pt-BR" sz="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tângulo 7">
                <a:extLst>
                  <a:ext uri="{FF2B5EF4-FFF2-40B4-BE49-F238E27FC236}">
                    <a16:creationId xmlns:a16="http://schemas.microsoft.com/office/drawing/2014/main" id="{F4EA2F04-7030-4A36-9856-226729F5D280}"/>
                  </a:ext>
                </a:extLst>
              </p:cNvPr>
              <p:cNvSpPr/>
              <p:nvPr/>
            </p:nvSpPr>
            <p:spPr>
              <a:xfrm>
                <a:off x="1423444" y="450512"/>
                <a:ext cx="10123179" cy="21847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No ponto de origem da reta real está o 0 (zero). A distância de um número real ao zero é </a:t>
                </a:r>
              </a:p>
              <a:p>
                <a:pPr algn="just">
                  <a:lnSpc>
                    <a:spcPct val="115000"/>
                  </a:lnSpc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chamado de módulo ou valor absoluto.</a:t>
                </a:r>
              </a:p>
              <a:p>
                <a:pPr algn="just">
                  <a:lnSpc>
                    <a:spcPct val="115000"/>
                  </a:lnSpc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:r>
                  <a:rPr lang="pt-BR" sz="2000" b="1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Localizando os números reais na reta</a:t>
                </a:r>
                <a:endParaRPr lang="pt-BR" sz="20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Entendemos que todo número natural é inteiro, todo número inteiro é racional e todo número racional é real, assim como, todo número irracional também é real. Assim, concluímos que os números racionais e os irracionais constituem o conjunto dos números reais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ℝ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8" name="Retângulo 7">
                <a:extLst>
                  <a:ext uri="{FF2B5EF4-FFF2-40B4-BE49-F238E27FC236}">
                    <a16:creationId xmlns:a16="http://schemas.microsoft.com/office/drawing/2014/main" id="{F4EA2F04-7030-4A36-9856-226729F5D2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3444" y="450512"/>
                <a:ext cx="10123179" cy="2184701"/>
              </a:xfrm>
              <a:prstGeom prst="rect">
                <a:avLst/>
              </a:prstGeom>
              <a:blipFill>
                <a:blip r:embed="rId6"/>
                <a:stretch>
                  <a:fillRect l="-663" t="-1117" r="-602" b="-419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>
            <a:extLst>
              <a:ext uri="{FF2B5EF4-FFF2-40B4-BE49-F238E27FC236}">
                <a16:creationId xmlns:a16="http://schemas.microsoft.com/office/drawing/2014/main" id="{7C2322DA-E358-449D-B97B-9FDBC8E45E62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030" y="2614392"/>
            <a:ext cx="1743959" cy="1043594"/>
          </a:xfrm>
          <a:prstGeom prst="rect">
            <a:avLst/>
          </a:prstGeom>
          <a:noFill/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623B70C6-EE08-42E8-B7FD-D4230F4BE55C}"/>
              </a:ext>
            </a:extLst>
          </p:cNvPr>
          <p:cNvSpPr/>
          <p:nvPr/>
        </p:nvSpPr>
        <p:spPr>
          <a:xfrm>
            <a:off x="1432873" y="3552112"/>
            <a:ext cx="101231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 a ideia de reta numérica de cada um dos conjuntos numéricos estudados</a:t>
            </a:r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74D0699-C1C6-4AC4-BDFA-7C248F0437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06071" y="3861095"/>
            <a:ext cx="6772467" cy="249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3764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40307C-D184-4782-B0F5-DB7DA030B6C6}"/>
              </a:ext>
            </a:extLst>
          </p:cNvPr>
          <p:cNvSpPr txBox="1"/>
          <p:nvPr/>
        </p:nvSpPr>
        <p:spPr>
          <a:xfrm>
            <a:off x="1373666" y="927390"/>
            <a:ext cx="9333951" cy="770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O professor Carlos colou duas réguas iguais (graduadas em centímetros) e modificou a numeração da régua azul, conforme ilustrado a seguir.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DE67661-D4EB-42A2-856B-7DF8D07AFAEC}"/>
              </a:ext>
            </a:extLst>
          </p:cNvPr>
          <p:cNvSpPr txBox="1"/>
          <p:nvPr/>
        </p:nvSpPr>
        <p:spPr>
          <a:xfrm>
            <a:off x="1951348" y="3035431"/>
            <a:ext cx="45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BCE72CD0-C381-4EA4-AF48-705DB091494A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7" r="24499"/>
          <a:stretch/>
        </p:blipFill>
        <p:spPr bwMode="auto">
          <a:xfrm>
            <a:off x="3373064" y="2142704"/>
            <a:ext cx="4903670" cy="7038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13A901C-705F-4D0D-9A24-A2075BC47645}"/>
              </a:ext>
            </a:extLst>
          </p:cNvPr>
          <p:cNvSpPr txBox="1"/>
          <p:nvPr/>
        </p:nvSpPr>
        <p:spPr>
          <a:xfrm>
            <a:off x="1413067" y="3082565"/>
            <a:ext cx="9255147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Arial Narrow" panose="020B0606020202030204" pitchFamily="34" charset="0"/>
              </a:rPr>
              <a:t>Com base nessa ilustração, responda:</a:t>
            </a:r>
          </a:p>
          <a:p>
            <a:pPr marL="342900" indent="-342900">
              <a:buAutoNum type="alphaLcParenR"/>
            </a:pPr>
            <a:r>
              <a:rPr lang="pt-BR" sz="2000" dirty="0">
                <a:latin typeface="Arial Narrow" panose="020B0606020202030204" pitchFamily="34" charset="0"/>
              </a:rPr>
              <a:t>Qual é o maior e o menor número registrado nas duas réguas?</a:t>
            </a:r>
          </a:p>
          <a:p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O espaçamento entre os números consecutivos registrados nas duas réguas é igual ou não?</a:t>
            </a:r>
          </a:p>
          <a:p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Qual é o valor numérico do espaçamento entre os números consecutivos registrados nas duas réguas?</a:t>
            </a:r>
          </a:p>
          <a:p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Qual é o valor registrado na junção das duas réguas?</a:t>
            </a:r>
          </a:p>
          <a:p>
            <a:pPr lvl="0"/>
            <a:r>
              <a:rPr lang="pt-BR" sz="2000" dirty="0">
                <a:latin typeface="Arial Narrow" panose="020B0606020202030204" pitchFamily="34" charset="0"/>
              </a:rPr>
              <a:t>e) Como foram modificados os valores da régua em azul, comparados aos valores da régua verde? </a:t>
            </a:r>
          </a:p>
          <a:p>
            <a:pPr>
              <a:lnSpc>
                <a:spcPct val="115000"/>
              </a:lnSpc>
            </a:pPr>
            <a:endParaRPr lang="pt-BR" sz="1600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lphaLcParenR"/>
            </a:pPr>
            <a:endParaRPr lang="pt-BR" sz="16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74704A2-F9F0-4106-B2A9-6FAEFC49DA38}"/>
              </a:ext>
            </a:extLst>
          </p:cNvPr>
          <p:cNvSpPr txBox="1"/>
          <p:nvPr/>
        </p:nvSpPr>
        <p:spPr>
          <a:xfrm>
            <a:off x="5147035" y="521656"/>
            <a:ext cx="15103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>
                <a:latin typeface="Arial Narrow" panose="020B0606020202030204" pitchFamily="34" charset="0"/>
              </a:rPr>
              <a:t>ATIVIDADES</a:t>
            </a:r>
            <a:r>
              <a:rPr lang="pt-BR" dirty="0"/>
              <a:t>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67446A9-D9DE-4C22-9765-0536217FAF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9022" y="130304"/>
            <a:ext cx="1505843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8905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3810F3A-913D-4E6A-8935-6AD9EFC37A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1027" y="1486036"/>
            <a:ext cx="7289946" cy="363107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C1B1F53-5D7C-4E12-B860-F0FEA25C554D}"/>
              </a:ext>
            </a:extLst>
          </p:cNvPr>
          <p:cNvSpPr txBox="1"/>
          <p:nvPr/>
        </p:nvSpPr>
        <p:spPr>
          <a:xfrm>
            <a:off x="1743959" y="5480606"/>
            <a:ext cx="94173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Arial Narrow" panose="020B0606020202030204" pitchFamily="34" charset="0"/>
              </a:rPr>
              <a:t>g) Transcreva os valores das duas réguas para a reta numérica a seguir</a:t>
            </a:r>
            <a:r>
              <a:rPr lang="pt-BR" sz="1600" dirty="0"/>
              <a:t>: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B9D2BBC-4541-4BA6-B20F-8A10D9E7D059}"/>
              </a:ext>
            </a:extLst>
          </p:cNvPr>
          <p:cNvSpPr txBox="1"/>
          <p:nvPr/>
        </p:nvSpPr>
        <p:spPr>
          <a:xfrm>
            <a:off x="1743959" y="400027"/>
            <a:ext cx="9172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000" dirty="0"/>
          </a:p>
          <a:p>
            <a:r>
              <a:rPr lang="pt-BR" sz="2000" dirty="0">
                <a:latin typeface="Arial Narrow" panose="020B0606020202030204" pitchFamily="34" charset="0"/>
              </a:rPr>
              <a:t>f) Anote a distância, em centímetros, entre os intervalos indicados a seguir: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1D630CB-3D3F-4D32-9ABF-27D53F2F4E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77460" y="281489"/>
            <a:ext cx="1505843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2637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B1C4ED0-4785-447F-82FF-8916AAF633B5}"/>
              </a:ext>
            </a:extLst>
          </p:cNvPr>
          <p:cNvSpPr txBox="1"/>
          <p:nvPr/>
        </p:nvSpPr>
        <p:spPr>
          <a:xfrm>
            <a:off x="1591433" y="1018865"/>
            <a:ext cx="99675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2. A professora </a:t>
            </a:r>
            <a:r>
              <a:rPr lang="pt-BR" sz="2000" dirty="0" err="1">
                <a:latin typeface="Arial Narrow" panose="020B0606020202030204" pitchFamily="34" charset="0"/>
              </a:rPr>
              <a:t>Evandina</a:t>
            </a:r>
            <a:r>
              <a:rPr lang="pt-BR" sz="2000" dirty="0">
                <a:latin typeface="Arial Narrow" panose="020B0606020202030204" pitchFamily="34" charset="0"/>
              </a:rPr>
              <a:t> construiu a reta numérica a seguir e cobriu alguns números com cartões coloridos.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CB2EC0C-BB4B-48B1-AE6C-9954266A87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7392" y="2082358"/>
            <a:ext cx="6459983" cy="665751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86BBF795-98B8-4103-931F-53EF972D32BA}"/>
              </a:ext>
            </a:extLst>
          </p:cNvPr>
          <p:cNvSpPr txBox="1"/>
          <p:nvPr/>
        </p:nvSpPr>
        <p:spPr>
          <a:xfrm>
            <a:off x="1498861" y="2923506"/>
            <a:ext cx="10152669" cy="1880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dirty="0">
                <a:latin typeface="Arial Narrow" panose="020B0606020202030204" pitchFamily="34" charset="0"/>
              </a:rPr>
              <a:t>Realize as atividades referentes a essa reta.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latin typeface="Arial Narrow" panose="020B0606020202030204" pitchFamily="34" charset="0"/>
              </a:rPr>
              <a:t>a) Entre os números escondidos, qual é a cor do cartão que escondeu o maior deles?   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latin typeface="Arial Narrow" panose="020B0606020202030204" pitchFamily="34" charset="0"/>
              </a:rPr>
              <a:t>b) Entre os números escondidos, qual é a cor do cartão que cobriu o menor deles?   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latin typeface="Arial Narrow" panose="020B0606020202030204" pitchFamily="34" charset="0"/>
              </a:rPr>
              <a:t>c) Escreva o número encoberto por cada cartão.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C4213AB5-CE78-4E09-9E65-9389F6D722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2965" y="5224634"/>
            <a:ext cx="5077534" cy="100026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F25D3A6A-5945-4BF7-A9C8-9036E41746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30225" y="140383"/>
            <a:ext cx="1505843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1902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11268" name="Imagem 101">
            <a:extLst>
              <a:ext uri="{FF2B5EF4-FFF2-40B4-BE49-F238E27FC236}">
                <a16:creationId xmlns:a16="http://schemas.microsoft.com/office/drawing/2014/main" id="{BFD3D38C-F68F-45E6-9C9E-BC8FBCE2C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847" y="1541190"/>
            <a:ext cx="3968979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Imagem 102">
            <a:extLst>
              <a:ext uri="{FF2B5EF4-FFF2-40B4-BE49-F238E27FC236}">
                <a16:creationId xmlns:a16="http://schemas.microsoft.com/office/drawing/2014/main" id="{E6EF9448-97DF-46F2-AF6D-5E1873D30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8382" y="2758319"/>
            <a:ext cx="3968979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Imagem 68">
            <a:extLst>
              <a:ext uri="{FF2B5EF4-FFF2-40B4-BE49-F238E27FC236}">
                <a16:creationId xmlns:a16="http://schemas.microsoft.com/office/drawing/2014/main" id="{3E24F07F-0B89-4C93-8255-8C25D5D55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522" y="3849656"/>
            <a:ext cx="4020429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5" name="Imagem 69">
            <a:extLst>
              <a:ext uri="{FF2B5EF4-FFF2-40B4-BE49-F238E27FC236}">
                <a16:creationId xmlns:a16="http://schemas.microsoft.com/office/drawing/2014/main" id="{97D793E7-8AAA-42A9-8EF2-C1F31F835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656" y="5072123"/>
            <a:ext cx="4020429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5">
            <a:extLst>
              <a:ext uri="{FF2B5EF4-FFF2-40B4-BE49-F238E27FC236}">
                <a16:creationId xmlns:a16="http://schemas.microsoft.com/office/drawing/2014/main" id="{E555C39F-286E-4F5B-8C51-9AACDF558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1711" y="448545"/>
            <a:ext cx="940795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Escreva os valores referentes à cada subdivisão de acordo com o critério indicado para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cada caso.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Intervalo subdividido igualmente de 5 em 5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2E948F0-DC46-4047-A482-5155669D1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1711" y="2200104"/>
            <a:ext cx="940795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Intervalo subdividido igualmente de 10 em 10</a:t>
            </a: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pt-BR" altLang="pt-B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63F73F58-8FD8-4E96-B60C-9EE38365B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1711" y="3281148"/>
            <a:ext cx="940795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Intervalo subdividido igualmente de 100 em 100</a:t>
            </a: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pt-BR" altLang="pt-B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4E4344F8-27B6-4D0D-ABE6-7BCBCBDF3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4497" y="4476860"/>
            <a:ext cx="940795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Intervalo subdividido igualmente de 500 em 500</a:t>
            </a: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pt-BR" altLang="pt-B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94DB9F75-E348-4CB9-80BA-8A81E066F8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3386" y="5177083"/>
            <a:ext cx="94079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D186887-CD63-4537-A0E0-FAE4BAF7C0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56739" y="280582"/>
            <a:ext cx="1505843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3259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F9FF31E-598E-4FD6-8E8C-EB7ADE7C2DBA}"/>
              </a:ext>
            </a:extLst>
          </p:cNvPr>
          <p:cNvSpPr txBox="1"/>
          <p:nvPr/>
        </p:nvSpPr>
        <p:spPr>
          <a:xfrm>
            <a:off x="1435582" y="476572"/>
            <a:ext cx="8644186" cy="1476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Alan utiliza seu veículo para ir ao trabalho, sendo que a distância entre sua casa e o trabalho é de 4000 metros. Certo dia, o veículo estragou no caminho. Observe a seguir a representação dessa situação na reta numérica, igualmente subdividida, e depois realize o que se pede.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80290BA-4821-4FF1-8C3E-D577ED50559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767" y="1556808"/>
            <a:ext cx="3297688" cy="117778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8836036-2D33-41B6-8226-E7BCBC06E788}"/>
              </a:ext>
            </a:extLst>
          </p:cNvPr>
          <p:cNvSpPr txBox="1"/>
          <p:nvPr/>
        </p:nvSpPr>
        <p:spPr>
          <a:xfrm>
            <a:off x="1413063" y="2820276"/>
            <a:ext cx="88440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Quantos metros correspondem cada subdivisão nessa reta?</a:t>
            </a:r>
          </a:p>
          <a:p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Quantos metros o carro do Alan percorreu?</a:t>
            </a:r>
          </a:p>
          <a:p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Considerando que Alan percorreu o restante do caminho a pé, quantos metros ele andou?</a:t>
            </a:r>
          </a:p>
          <a:p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Escreva o valor correspondente a cada subintervalo na reta a seguir.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478F515-0AC5-407B-93E3-56264E3B83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7882" y="421249"/>
            <a:ext cx="1505843" cy="94496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44684C60-DC4B-4D45-855A-7B02FA7819E1}"/>
              </a:ext>
            </a:extLst>
          </p:cNvPr>
          <p:cNvSpPr/>
          <p:nvPr/>
        </p:nvSpPr>
        <p:spPr>
          <a:xfrm>
            <a:off x="1551753" y="5077487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Nessa reta, o ponto correspondente ao inteiro –7 está</a:t>
            </a:r>
            <a:endParaRPr lang="pt-BR" altLang="pt-BR" sz="2000" dirty="0">
              <a:latin typeface="Arial Narrow" panose="020B060602020203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a)sobre o ponto I.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b)entre os pontos J e K.</a:t>
            </a:r>
            <a:endParaRPr lang="pt-BR" altLang="pt-BR" sz="2000" dirty="0">
              <a:latin typeface="Arial Narrow" panose="020B060602020203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c)entre os pontos H e I.</a:t>
            </a:r>
            <a:endParaRPr lang="pt-BR" altLang="pt-BR" sz="2000" dirty="0">
              <a:latin typeface="Arial Narrow" panose="020B060602020203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d)sobre o ponto O.</a:t>
            </a:r>
            <a:endParaRPr lang="pt-BR" altLang="pt-BR" sz="2000" dirty="0">
              <a:latin typeface="Arial Narrow" panose="020B060602020203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3971C3F-D6F2-4AE1-9BC7-A1BFC0D7C6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1767" y="4651573"/>
            <a:ext cx="3535986" cy="475529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D646EF6E-0A6A-44FD-ADD9-790085663FE6}"/>
              </a:ext>
            </a:extLst>
          </p:cNvPr>
          <p:cNvSpPr/>
          <p:nvPr/>
        </p:nvSpPr>
        <p:spPr>
          <a:xfrm>
            <a:off x="1435582" y="4321432"/>
            <a:ext cx="35477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Analise a reta numérica a seguir. </a:t>
            </a:r>
            <a:endParaRPr lang="pt-BR" altLang="pt-BR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2861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B30D8274-1D6B-48EB-9271-C8666615413F}"/>
                  </a:ext>
                </a:extLst>
              </p:cNvPr>
              <p:cNvSpPr txBox="1"/>
              <p:nvPr/>
            </p:nvSpPr>
            <p:spPr>
              <a:xfrm>
                <a:off x="1611981" y="4229105"/>
                <a:ext cx="9766172" cy="15676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e) Como foram modificados os valores da régua em azul, comparados aos valores da régua verde?</a:t>
                </a:r>
              </a:p>
              <a:p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f) Se o professor Carlos aumentasse as réguas, qual valor seria registrado depois 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</a:p>
              <a:p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g) Se o professor Carlos aumentasse as réguas, qual valor seria registrado antes de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</a:p>
              <a:p>
                <a:pPr>
                  <a:lnSpc>
                    <a:spcPct val="150000"/>
                  </a:lnSpc>
                </a:pPr>
                <a:r>
                  <a:rPr lang="pt-BR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12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B30D8274-1D6B-48EB-9271-C866661541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1981" y="4229105"/>
                <a:ext cx="9766172" cy="1567673"/>
              </a:xfrm>
              <a:prstGeom prst="rect">
                <a:avLst/>
              </a:prstGeom>
              <a:blipFill>
                <a:blip r:embed="rId5"/>
                <a:stretch>
                  <a:fillRect l="-624" t="-233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>
            <a:extLst>
              <a:ext uri="{FF2B5EF4-FFF2-40B4-BE49-F238E27FC236}">
                <a16:creationId xmlns:a16="http://schemas.microsoft.com/office/drawing/2014/main" id="{6D7D0321-BD4D-460E-8DDA-BB40F7564363}"/>
              </a:ext>
            </a:extLst>
          </p:cNvPr>
          <p:cNvSpPr/>
          <p:nvPr/>
        </p:nvSpPr>
        <p:spPr>
          <a:xfrm>
            <a:off x="1602552" y="2444001"/>
            <a:ext cx="965305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Realize as seguintes atividades acerca dessa ilustração.</a:t>
            </a:r>
          </a:p>
          <a:p>
            <a:pPr lvl="0"/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Qual é o maior e o menor número registrado nas duas réguas?</a:t>
            </a:r>
          </a:p>
          <a:p>
            <a:pPr lvl="0"/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O espaçamento entre os números registrados nas duas réguas é igual ou não?</a:t>
            </a:r>
          </a:p>
          <a:p>
            <a:pPr lvl="0"/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Qual é o valor numérico do espaçamento entre os números registrados nas duas réguas?</a:t>
            </a:r>
          </a:p>
          <a:p>
            <a:pPr lvl="0"/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Qual é o valor representado na junção das duas réguas?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4EBEE77-88AE-4D41-8A71-FC92B2D0FE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6908" y="1617340"/>
            <a:ext cx="5700254" cy="634039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018CC623-B64B-46E9-B297-3AEB33D33D4E}"/>
              </a:ext>
            </a:extLst>
          </p:cNvPr>
          <p:cNvSpPr/>
          <p:nvPr/>
        </p:nvSpPr>
        <p:spPr>
          <a:xfrm>
            <a:off x="1575846" y="560259"/>
            <a:ext cx="9040308" cy="768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O professor Carlos colou duas réguas iguais com números fracionários e modificou a numeração da régua azul, conforme ilustrado a seguir.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CD2BEEF-C731-4156-983F-E29E6C8963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70548" y="463948"/>
            <a:ext cx="1225324" cy="76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8657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8836036-2D33-41B6-8226-E7BCBC06E788}"/>
              </a:ext>
            </a:extLst>
          </p:cNvPr>
          <p:cNvSpPr txBox="1"/>
          <p:nvPr/>
        </p:nvSpPr>
        <p:spPr>
          <a:xfrm>
            <a:off x="2441542" y="4818172"/>
            <a:ext cx="242374" cy="4160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6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CD46F82-8930-455C-9AF4-8AFAE5B30C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9022" y="281997"/>
            <a:ext cx="1505843" cy="9449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4907EC49-53F1-486A-8B4F-1AE4ED1BD21F}"/>
                  </a:ext>
                </a:extLst>
              </p:cNvPr>
              <p:cNvSpPr/>
              <p:nvPr/>
            </p:nvSpPr>
            <p:spPr>
              <a:xfrm>
                <a:off x="1395167" y="2695525"/>
                <a:ext cx="10135125" cy="27293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j) Entre quais valores registrados consecutivamente, está localizado o ponto que representa a fração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11</m:t>
                        </m:r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nessa régua?</a:t>
                </a:r>
              </a:p>
              <a:p>
                <a:pPr lvl="0">
                  <a:lnSpc>
                    <a:spcPct val="150000"/>
                  </a:lnSpc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k) Entre quais valores registrados consecutivamente, está localizado o ponto que representa a fração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11</m:t>
                        </m:r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nessa régua?</a:t>
                </a:r>
              </a:p>
              <a:p>
                <a:pPr lvl="0">
                  <a:lnSpc>
                    <a:spcPct val="150000"/>
                  </a:lnSpc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l) Transcreva os valores das duas réguas para a reta numérica a seguir:</a:t>
                </a:r>
              </a:p>
            </p:txBody>
          </p:sp>
        </mc:Choice>
        <mc:Fallback xmlns="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4907EC49-53F1-486A-8B4F-1AE4ED1BD2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5167" y="2695525"/>
                <a:ext cx="10135125" cy="2729337"/>
              </a:xfrm>
              <a:prstGeom prst="rect">
                <a:avLst/>
              </a:prstGeom>
              <a:blipFill>
                <a:blip r:embed="rId6"/>
                <a:stretch>
                  <a:fillRect l="-662" b="-290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27D4D787-4F2B-4F21-AD05-D03F0FB20588}"/>
                  </a:ext>
                </a:extLst>
              </p:cNvPr>
              <p:cNvSpPr txBox="1"/>
              <p:nvPr/>
            </p:nvSpPr>
            <p:spPr>
              <a:xfrm>
                <a:off x="1395167" y="1114195"/>
                <a:ext cx="9982985" cy="1581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just"/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h) Entre quais valores registrados consecutivamente, está localizado o ponto que representa a fração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nessa régua?</a:t>
                </a:r>
              </a:p>
              <a:p>
                <a:pPr lvl="0" algn="just"/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i) Entre quais valores registrados consecutivamente, está localizado o ponto que representa a fração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nessa régua?</a:t>
                </a:r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27D4D787-4F2B-4F21-AD05-D03F0FB205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5167" y="1114195"/>
                <a:ext cx="9982985" cy="1581330"/>
              </a:xfrm>
              <a:prstGeom prst="rect">
                <a:avLst/>
              </a:prstGeom>
              <a:blipFill>
                <a:blip r:embed="rId7"/>
                <a:stretch>
                  <a:fillRect l="-672" b="-617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522345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8771680-D970-441D-A88E-57DA2EA744D9}"/>
              </a:ext>
            </a:extLst>
          </p:cNvPr>
          <p:cNvSpPr txBox="1"/>
          <p:nvPr/>
        </p:nvSpPr>
        <p:spPr>
          <a:xfrm>
            <a:off x="1385740" y="1077953"/>
            <a:ext cx="92382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Arial Narrow" panose="020B0606020202030204" pitchFamily="34" charset="0"/>
              </a:rPr>
              <a:t>7. A professora </a:t>
            </a:r>
            <a:r>
              <a:rPr lang="pt-BR" sz="2000" dirty="0" err="1">
                <a:latin typeface="Arial Narrow" panose="020B0606020202030204" pitchFamily="34" charset="0"/>
              </a:rPr>
              <a:t>Evandina</a:t>
            </a:r>
            <a:r>
              <a:rPr lang="pt-BR" sz="2000" dirty="0">
                <a:latin typeface="Arial Narrow" panose="020B0606020202030204" pitchFamily="34" charset="0"/>
              </a:rPr>
              <a:t> construiu a reta numérica a seguir e cobriu alguns números com cartões coloridos.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4591E5B-D9B3-4896-B04E-C7E01FB4E4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8712" y="1912609"/>
            <a:ext cx="5383235" cy="524301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2AB4F043-F2AA-4BB4-AFA3-B76634918A8D}"/>
              </a:ext>
            </a:extLst>
          </p:cNvPr>
          <p:cNvSpPr/>
          <p:nvPr/>
        </p:nvSpPr>
        <p:spPr>
          <a:xfrm>
            <a:off x="1385740" y="2766155"/>
            <a:ext cx="972846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latin typeface="Arial Narrow" panose="020B0606020202030204" pitchFamily="34" charset="0"/>
              </a:rPr>
              <a:t>Realize as atividades referentes a essa reta.</a:t>
            </a:r>
          </a:p>
          <a:p>
            <a:endParaRPr lang="pt-BR" sz="2000" dirty="0">
              <a:latin typeface="Arial Narrow" panose="020B0606020202030204" pitchFamily="34" charset="0"/>
            </a:endParaRPr>
          </a:p>
          <a:p>
            <a:r>
              <a:rPr lang="pt-BR" sz="2000" dirty="0">
                <a:latin typeface="Arial Narrow" panose="020B0606020202030204" pitchFamily="34" charset="0"/>
              </a:rPr>
              <a:t>a) Entre os números escondidos, qual é a cor do cartão que escondeu o maior deles?   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b) Entre os números escondidos, qual é a cor do cartão que escondeu o menor deles?   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c) Tem algum número representado nessa reta que é menor do que -1?  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d) Qual é o maior número representado nessa reta?  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e) Escreva o número encoberto por cada cartão.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535E0D11-6CF4-42DC-8B01-5D2BD5F1D2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2669" y="5173924"/>
            <a:ext cx="4926782" cy="83566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49BD138-4EEC-463B-9499-AF2C1BCECA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29022" y="375931"/>
            <a:ext cx="1505843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2261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E81988-40B5-496D-831F-54F5F64C5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1059" y="347383"/>
            <a:ext cx="9389882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Escreva os valores referentes à cada subdivisão de acordo com o critério indicado para cada caso.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313" name="Imagem 36">
            <a:extLst>
              <a:ext uri="{FF2B5EF4-FFF2-40B4-BE49-F238E27FC236}">
                <a16:creationId xmlns:a16="http://schemas.microsoft.com/office/drawing/2014/main" id="{5688B90B-3378-4C2E-8042-65A59B85B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391" y="1531717"/>
            <a:ext cx="4677304" cy="711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A2A7D350-E329-4BA0-82D3-0741EF9EE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2939" y="2102641"/>
            <a:ext cx="920856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Intervalo subdividido igualmente de 0,5 em </a:t>
            </a:r>
            <a:r>
              <a:rPr kumimoji="0" lang="pt-BR" altLang="pt-BR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pt-BR" alt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4846744-6845-419D-AB8A-89EC3957C7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4887" y="2567669"/>
            <a:ext cx="3916312" cy="7186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FBB84D90-3904-49E8-BDA4-EE8526434A0E}"/>
                  </a:ext>
                </a:extLst>
              </p:cNvPr>
              <p:cNvSpPr txBox="1"/>
              <p:nvPr/>
            </p:nvSpPr>
            <p:spPr>
              <a:xfrm>
                <a:off x="2634236" y="3023762"/>
                <a:ext cx="5778155" cy="594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 Intervalo subdividido igualmente 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em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r>
                  <a:rPr lang="pt-BR" sz="16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FBB84D90-3904-49E8-BDA4-EE8526434A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4236" y="3023762"/>
                <a:ext cx="5778155" cy="594330"/>
              </a:xfrm>
              <a:prstGeom prst="rect">
                <a:avLst/>
              </a:prstGeom>
              <a:blipFill>
                <a:blip r:embed="rId7"/>
                <a:stretch>
                  <a:fillRect l="-1055" b="-408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>
            <a:extLst>
              <a:ext uri="{FF2B5EF4-FFF2-40B4-BE49-F238E27FC236}">
                <a16:creationId xmlns:a16="http://schemas.microsoft.com/office/drawing/2014/main" id="{1E7F22DA-D4CA-4ED0-9CCD-EEFDB1CA85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7559" y="3627738"/>
            <a:ext cx="4610968" cy="44222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9875884-361F-4FB4-9240-8B65EBFF24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39400" y="375931"/>
            <a:ext cx="1505843" cy="944962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268D8013-6EE0-428D-838B-3573889CD77E}"/>
              </a:ext>
            </a:extLst>
          </p:cNvPr>
          <p:cNvSpPr/>
          <p:nvPr/>
        </p:nvSpPr>
        <p:spPr>
          <a:xfrm>
            <a:off x="2652939" y="4016990"/>
            <a:ext cx="5063239" cy="414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Intervalo subdividido igualmente de 0,2 em 0,2.     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41FEEDE0-BD9A-45D7-9EC5-650EF41754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0769" y="4435215"/>
            <a:ext cx="5212532" cy="4999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tângulo 13">
                <a:extLst>
                  <a:ext uri="{FF2B5EF4-FFF2-40B4-BE49-F238E27FC236}">
                    <a16:creationId xmlns:a16="http://schemas.microsoft.com/office/drawing/2014/main" id="{B97EB1EA-5BAD-4A0E-840B-661950163F86}"/>
                  </a:ext>
                </a:extLst>
              </p:cNvPr>
              <p:cNvSpPr/>
              <p:nvPr/>
            </p:nvSpPr>
            <p:spPr>
              <a:xfrm>
                <a:off x="2652939" y="4783101"/>
                <a:ext cx="4070345" cy="5288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e) Intervalo subdividido igualmente 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pt-BR" sz="20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14" name="Retângulo 13">
                <a:extLst>
                  <a:ext uri="{FF2B5EF4-FFF2-40B4-BE49-F238E27FC236}">
                    <a16:creationId xmlns:a16="http://schemas.microsoft.com/office/drawing/2014/main" id="{B97EB1EA-5BAD-4A0E-840B-661950163F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2939" y="4783101"/>
                <a:ext cx="4070345" cy="528863"/>
              </a:xfrm>
              <a:prstGeom prst="rect">
                <a:avLst/>
              </a:prstGeom>
              <a:blipFill>
                <a:blip r:embed="rId10"/>
                <a:stretch>
                  <a:fillRect l="-1497" b="-697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Imagem 14">
            <a:extLst>
              <a:ext uri="{FF2B5EF4-FFF2-40B4-BE49-F238E27FC236}">
                <a16:creationId xmlns:a16="http://schemas.microsoft.com/office/drawing/2014/main" id="{20401BD1-C98A-4370-9599-BCF9DF5051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0769" y="5295113"/>
            <a:ext cx="5212532" cy="499915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463D1D5A-7DED-4659-8C03-883E9F50A0D7}"/>
              </a:ext>
            </a:extLst>
          </p:cNvPr>
          <p:cNvSpPr/>
          <p:nvPr/>
        </p:nvSpPr>
        <p:spPr>
          <a:xfrm>
            <a:off x="2652939" y="5754901"/>
            <a:ext cx="57594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000" dirty="0">
                <a:latin typeface="Arial Narrow" panose="020B0606020202030204" pitchFamily="34" charset="0"/>
              </a:rPr>
              <a:t>f) Intervalo subdividido igualmente de 0,1 em 0,1</a:t>
            </a:r>
            <a:r>
              <a:rPr lang="pt-BR" sz="2000" dirty="0"/>
              <a:t>.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78987264-032A-4FD1-8890-E94C915199B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40769" y="6206782"/>
            <a:ext cx="5212532" cy="493819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5144B432-E7A5-4412-BF8D-CB986F849C0D}"/>
              </a:ext>
            </a:extLst>
          </p:cNvPr>
          <p:cNvSpPr txBox="1"/>
          <p:nvPr/>
        </p:nvSpPr>
        <p:spPr>
          <a:xfrm>
            <a:off x="2498732" y="983929"/>
            <a:ext cx="52966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sz="200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a) Intervalo subdividido igualmente de </a:t>
            </a:r>
            <a:r>
              <a:rPr lang="pt-BR" altLang="pt-BR" sz="2000" i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pt-BR" altLang="pt-BR" sz="200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em </a:t>
            </a:r>
            <a:r>
              <a:rPr lang="pt-BR" altLang="pt-BR" sz="2000" i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12∙</a:t>
            </a:r>
            <a:endParaRPr lang="pt-BR" altLang="pt-BR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7213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14343" name="Imagem 5">
            <a:extLst>
              <a:ext uri="{FF2B5EF4-FFF2-40B4-BE49-F238E27FC236}">
                <a16:creationId xmlns:a16="http://schemas.microsoft.com/office/drawing/2014/main" id="{5E642796-799C-4C56-8F0E-221C9D6DF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1" t="23853" r="5267" b="23811"/>
          <a:stretch>
            <a:fillRect/>
          </a:stretch>
        </p:blipFill>
        <p:spPr bwMode="auto">
          <a:xfrm>
            <a:off x="1918062" y="2186853"/>
            <a:ext cx="4177938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Imagem 57">
            <a:extLst>
              <a:ext uri="{FF2B5EF4-FFF2-40B4-BE49-F238E27FC236}">
                <a16:creationId xmlns:a16="http://schemas.microsoft.com/office/drawing/2014/main" id="{DF7D0DB3-1E69-4C0A-BA97-CB2D54C2A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062" y="3649320"/>
            <a:ext cx="415591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id="{CDD0DAD4-9666-4AB0-8098-6DF2E7681A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3958" y="1050716"/>
                <a:ext cx="9398524" cy="10608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altLang="pt-BR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9. Para cada caso a seguir, ordene os números utilizando a reta numérica.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altLang="pt-BR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</a:pPr>
                <a:r>
                  <a:rPr kumimoji="0" lang="pt-BR" altLang="pt-BR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</a:t>
                </a:r>
                <a:r>
                  <a:rPr lang="pt-BR" sz="1800" dirty="0"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1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pt-BR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5;    </m:t>
                        </m:r>
                        <m:f>
                          <m:fPr>
                            <m:ctrlPr>
                              <a:rPr lang="pt-BR" sz="18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pt-BR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t-BR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3</m:t>
                            </m:r>
                          </m:den>
                        </m:f>
                        <m:r>
                          <a:rPr lang="pt-BR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;     −1,2;    0;    −2</m:t>
                        </m:r>
                        <m:f>
                          <m:fPr>
                            <m:ctrlPr>
                              <a:rPr lang="pt-BR" sz="18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pt-BR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t-BR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4</m:t>
                            </m:r>
                          </m:den>
                        </m:f>
                        <m:r>
                          <a:rPr lang="pt-BR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;    4,1</m:t>
                        </m:r>
                      </m:e>
                    </m:d>
                  </m:oMath>
                </a14:m>
                <a:endParaRPr kumimoji="0" lang="pt-BR" altLang="pt-B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id="{CDD0DAD4-9666-4AB0-8098-6DF2E7681A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43958" y="1050716"/>
                <a:ext cx="9398524" cy="1060868"/>
              </a:xfrm>
              <a:prstGeom prst="rect">
                <a:avLst/>
              </a:prstGeom>
              <a:blipFill>
                <a:blip r:embed="rId7"/>
                <a:stretch>
                  <a:fillRect l="-649" t="-229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9">
                <a:extLst>
                  <a:ext uri="{FF2B5EF4-FFF2-40B4-BE49-F238E27FC236}">
                    <a16:creationId xmlns:a16="http://schemas.microsoft.com/office/drawing/2014/main" id="{5FABB8A5-9F9A-4C97-8C4D-A0DB37F273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5677" y="3015874"/>
                <a:ext cx="9398524" cy="46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</a:pPr>
                <a:r>
                  <a:rPr lang="pt-BR" sz="1600" dirty="0">
                    <a:ea typeface="Calibri" panose="020F0502020204030204" pitchFamily="34" charset="0"/>
                    <a:cs typeface="Calibri" panose="020F0502020204030204" pitchFamily="34" charset="0"/>
                  </a:rPr>
                  <a:t>b)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1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pt-BR" sz="1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pt-BR" sz="1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9</m:t>
                            </m:r>
                          </m:num>
                          <m:den>
                            <m:r>
                              <a:rPr lang="pt-BR" sz="1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4</m:t>
                            </m:r>
                          </m:den>
                        </m:f>
                        <m: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;   −</m:t>
                        </m:r>
                        <m:f>
                          <m:fPr>
                            <m:ctrlPr>
                              <a:rPr lang="pt-BR" sz="1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pt-BR" sz="1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21</m:t>
                            </m:r>
                          </m:num>
                          <m:den>
                            <m:r>
                              <a:rPr lang="pt-BR" sz="1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8</m:t>
                            </m:r>
                          </m:den>
                        </m:f>
                        <m: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;     </m:t>
                        </m:r>
                        <m:f>
                          <m:fPr>
                            <m:ctrlPr>
                              <a:rPr lang="pt-BR" sz="1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pt-BR" sz="1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15</m:t>
                            </m:r>
                          </m:num>
                          <m:den>
                            <m:r>
                              <a:rPr lang="pt-BR" sz="1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4</m:t>
                            </m:r>
                          </m:den>
                        </m:f>
                        <m: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;    −</m:t>
                        </m:r>
                        <m:f>
                          <m:fPr>
                            <m:ctrlPr>
                              <a:rPr lang="pt-BR" sz="16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pt-BR" sz="1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3</m:t>
                            </m:r>
                          </m:num>
                          <m:den>
                            <m:r>
                              <a:rPr lang="pt-BR" sz="1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endParaRPr kumimoji="0" lang="pt-BR" altLang="pt-B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Rectangle 9">
                <a:extLst>
                  <a:ext uri="{FF2B5EF4-FFF2-40B4-BE49-F238E27FC236}">
                    <a16:creationId xmlns:a16="http://schemas.microsoft.com/office/drawing/2014/main" id="{5FABB8A5-9F9A-4C97-8C4D-A0DB37F273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15677" y="3015874"/>
                <a:ext cx="9398524" cy="460832"/>
              </a:xfrm>
              <a:prstGeom prst="rect">
                <a:avLst/>
              </a:prstGeom>
              <a:blipFill>
                <a:blip r:embed="rId8"/>
                <a:stretch>
                  <a:fillRect l="-324" b="-4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0">
            <a:extLst>
              <a:ext uri="{FF2B5EF4-FFF2-40B4-BE49-F238E27FC236}">
                <a16:creationId xmlns:a16="http://schemas.microsoft.com/office/drawing/2014/main" id="{D40F3026-8A82-4CE0-A90C-7780C07E4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3958" y="4616065"/>
            <a:ext cx="935138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c)</a:t>
            </a:r>
            <a:endParaRPr kumimoji="0" lang="pt-BR" alt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1D8DC7D0-8474-4C2E-9D83-FB663C31740A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062" y="5436379"/>
            <a:ext cx="4447760" cy="506044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tângulo 13">
                <a:extLst>
                  <a:ext uri="{FF2B5EF4-FFF2-40B4-BE49-F238E27FC236}">
                    <a16:creationId xmlns:a16="http://schemas.microsoft.com/office/drawing/2014/main" id="{00A9E8CB-2F87-41C6-A4EF-88D18FE1C30B}"/>
                  </a:ext>
                </a:extLst>
              </p:cNvPr>
              <p:cNvSpPr/>
              <p:nvPr/>
            </p:nvSpPr>
            <p:spPr>
              <a:xfrm>
                <a:off x="2011327" y="4612562"/>
                <a:ext cx="3474797" cy="576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>
                              <a:latin typeface="Cambria Math" panose="02040503050406030204" pitchFamily="18" charset="0"/>
                            </a:rPr>
                            <m:t>3;    −3;      </m:t>
                          </m:r>
                          <m:f>
                            <m:f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pt-BR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pt-BR">
                              <a:latin typeface="Cambria Math" panose="02040503050406030204" pitchFamily="18" charset="0"/>
                            </a:rPr>
                            <m:t>;     −</m:t>
                          </m:r>
                          <m:f>
                            <m:f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BR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r>
                            <a:rPr lang="pt-BR">
                              <a:latin typeface="Cambria Math" panose="02040503050406030204" pitchFamily="18" charset="0"/>
                            </a:rPr>
                            <m:t>;    −1,6666;      </m:t>
                          </m:r>
                          <m:rad>
                            <m:radPr>
                              <m:degHide m:val="on"/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4" name="Retângulo 13">
                <a:extLst>
                  <a:ext uri="{FF2B5EF4-FFF2-40B4-BE49-F238E27FC236}">
                    <a16:creationId xmlns:a16="http://schemas.microsoft.com/office/drawing/2014/main" id="{00A9E8CB-2F87-41C6-A4EF-88D18FE1C3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1327" y="4612562"/>
                <a:ext cx="3474797" cy="57637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m 2">
            <a:extLst>
              <a:ext uri="{FF2B5EF4-FFF2-40B4-BE49-F238E27FC236}">
                <a16:creationId xmlns:a16="http://schemas.microsoft.com/office/drawing/2014/main" id="{0934CE51-2556-411C-B4D3-52C60A23AE4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90029" y="246163"/>
            <a:ext cx="1505843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6362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0D2236-5A2B-4B67-83ED-22ACE5BE6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6299" y="884384"/>
            <a:ext cx="10307229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Depois de assistir à uma aula de matemática sobre números racionais e reta numérica, Alan representou a distância entre sua casa e o trabalho de seu pai utilizando esses conceitos. Considerando que a reta numérica, a seguir, está igualmente subdividida, realize o que se pede: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15361" name="Imagem 17156">
            <a:extLst>
              <a:ext uri="{FF2B5EF4-FFF2-40B4-BE49-F238E27FC236}">
                <a16:creationId xmlns:a16="http://schemas.microsoft.com/office/drawing/2014/main" id="{8AD64ADE-E101-4608-9255-BF6DBBFA8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195" y="1983234"/>
            <a:ext cx="3347914" cy="1971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252EF083-F3AF-4813-9392-1EB089EAB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6299" y="4391615"/>
            <a:ext cx="104775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Qual é a fração que corresponde à cada subdivisão dessa reta?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Qual é o decimal que corresponde à cada subdivisão dessa reta?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Em qual posição, em relação ao percurso, o veículo está?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 Escreva o valor, em decimal e fracionário, correspondente a cada subintervalo na reta a seguir.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FDE76A0-81BA-425A-B749-7D94BC4286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58646" y="57338"/>
            <a:ext cx="1505843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80054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7A4979-D9FD-4FE7-B4C2-254566174B7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022" y="6181242"/>
            <a:ext cx="1466850" cy="456565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CDB132-2900-4AA3-B2CE-FA8D989A7676}"/>
              </a:ext>
            </a:extLst>
          </p:cNvPr>
          <p:cNvSpPr txBox="1"/>
          <p:nvPr/>
        </p:nvSpPr>
        <p:spPr>
          <a:xfrm>
            <a:off x="5147035" y="848412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52EF083-F3AF-4813-9392-1EB089EAB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6188" y="4299573"/>
            <a:ext cx="104775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pt-BR" alt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09BD02B3-46B1-4190-B3AE-3EDE957B0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666" y="900376"/>
            <a:ext cx="9398524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Observe a reta real a seguir</a:t>
            </a: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pt-BR" alt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41C372B-668E-49C5-9C9C-E2FC6AB84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666" y="1809448"/>
            <a:ext cx="9398524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2000" dirty="0">
              <a:solidFill>
                <a:schemeClr val="tx1"/>
              </a:solidFill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2000" dirty="0">
              <a:solidFill>
                <a:schemeClr val="tx1"/>
              </a:solidFill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2000" dirty="0">
              <a:solidFill>
                <a:schemeClr val="tx1"/>
              </a:solidFill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2000" dirty="0">
              <a:solidFill>
                <a:schemeClr val="tx1"/>
              </a:solidFill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2000" dirty="0">
              <a:solidFill>
                <a:schemeClr val="tx1"/>
              </a:solidFill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2000" dirty="0">
              <a:solidFill>
                <a:schemeClr val="tx1"/>
              </a:solidFill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4070920-3F2C-4F19-9D76-B854986C74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4215" y="295103"/>
            <a:ext cx="1396105" cy="707197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443B5562-A77D-49F7-A706-C2E35DB6150A}"/>
              </a:ext>
            </a:extLst>
          </p:cNvPr>
          <p:cNvSpPr/>
          <p:nvPr/>
        </p:nvSpPr>
        <p:spPr>
          <a:xfrm>
            <a:off x="1817017" y="3394497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número racional  </a:t>
            </a:r>
            <a:r>
              <a:rPr lang="pt-BR" altLang="pt-BR" sz="2000" i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-95</a:t>
            </a:r>
            <a:r>
              <a:rPr lang="pt-BR" alt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está representado na reta real pela letra</a:t>
            </a:r>
            <a:endParaRPr lang="pt-BR" altLang="pt-BR" sz="2000" dirty="0">
              <a:latin typeface="Arial Narrow" panose="020B060602020203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U.</a:t>
            </a:r>
            <a:endParaRPr lang="pt-BR" altLang="pt-BR" sz="2000" dirty="0">
              <a:latin typeface="Arial Narrow" panose="020B060602020203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V.</a:t>
            </a:r>
            <a:endParaRPr lang="pt-BR" altLang="pt-BR" sz="2000" dirty="0">
              <a:latin typeface="Arial Narrow" panose="020B060602020203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X.</a:t>
            </a:r>
            <a:endParaRPr lang="pt-BR" altLang="pt-BR" sz="2000" dirty="0">
              <a:latin typeface="Arial Narrow" panose="020B060602020203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Y.</a:t>
            </a:r>
            <a:endParaRPr lang="pt-BR" altLang="pt-BR" sz="2000" dirty="0">
              <a:latin typeface="Arial Narrow" panose="020B060602020203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5F9CFCF6-2520-452E-A820-E4D3B4F52D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6532" y="1761463"/>
            <a:ext cx="5073603" cy="131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83269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EE5CB2C-14EB-49FB-B089-C27162F3E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965" y="209100"/>
            <a:ext cx="11422069" cy="64397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2119</TotalTime>
  <Words>6810</Words>
  <Application>Microsoft Office PowerPoint</Application>
  <PresentationFormat>Widescreen</PresentationFormat>
  <Paragraphs>734</Paragraphs>
  <Slides>62</Slides>
  <Notes>62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62</vt:i4>
      </vt:variant>
    </vt:vector>
  </HeadingPairs>
  <TitlesOfParts>
    <vt:vector size="70" baseType="lpstr">
      <vt:lpstr>Arial</vt:lpstr>
      <vt:lpstr>Arial Narrow</vt:lpstr>
      <vt:lpstr>Calibri</vt:lpstr>
      <vt:lpstr>Cambria Math</vt:lpstr>
      <vt:lpstr>Symbol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LEONORA APARECIDA DOS SANTOS LOPES</dc:creator>
  <cp:lastModifiedBy>Adriani Grun</cp:lastModifiedBy>
  <cp:revision>119</cp:revision>
  <dcterms:modified xsi:type="dcterms:W3CDTF">2023-06-15T12:34:12Z</dcterms:modified>
</cp:coreProperties>
</file>