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4"/>
  </p:notesMasterIdLst>
  <p:sldIdLst>
    <p:sldId id="262" r:id="rId2"/>
    <p:sldId id="312" r:id="rId3"/>
    <p:sldId id="348" r:id="rId4"/>
    <p:sldId id="270" r:id="rId5"/>
    <p:sldId id="311" r:id="rId6"/>
    <p:sldId id="349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4" r:id="rId39"/>
    <p:sldId id="345" r:id="rId40"/>
    <p:sldId id="346" r:id="rId41"/>
    <p:sldId id="347" r:id="rId42"/>
    <p:sldId id="267" r:id="rId43"/>
  </p:sldIdLst>
  <p:sldSz cx="12192000" cy="6858000"/>
  <p:notesSz cx="6858000" cy="9144000"/>
  <p:embeddedFontLst>
    <p:embeddedFont>
      <p:font typeface="Bahnschrift SemiBold" panose="020B0502040204020203" pitchFamily="34" charset="0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ambria Math" panose="02040503050406030204" pitchFamily="18" charset="0"/>
      <p:regular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jK5tpkAryLYhsVFNrQSu+OMbJ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063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9296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5538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990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1232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7034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7021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2672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6049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3325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2535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1362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5651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4477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6201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735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7334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0562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05819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29390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43990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99987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65019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22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662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25248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39045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59414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1286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39363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61517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61444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63269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80779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50735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92641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08518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72402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60595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13852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bdec1f84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bdec1f84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98AF214-0E38-4626-9D6E-6520964B7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4579" y="5972129"/>
            <a:ext cx="2437421" cy="88587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C858F90-73CA-44E9-889B-CE33F2F58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6986953" cy="6858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18E5E05-D1E0-4E32-8B99-7953BB83727A}"/>
              </a:ext>
            </a:extLst>
          </p:cNvPr>
          <p:cNvSpPr txBox="1"/>
          <p:nvPr/>
        </p:nvSpPr>
        <p:spPr>
          <a:xfrm>
            <a:off x="7526850" y="367553"/>
            <a:ext cx="4186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Bahnschrift SemiBold" panose="020B0502040204020203" pitchFamily="34" charset="0"/>
                <a:cs typeface="Times New Roman" panose="02020603050405020304" pitchFamily="18" charset="0"/>
              </a:rPr>
              <a:t>MATEMÁTICA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1811" y="185646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5713642-5D07-4F23-A38A-5FB838BF9C23}"/>
              </a:ext>
            </a:extLst>
          </p:cNvPr>
          <p:cNvSpPr/>
          <p:nvPr/>
        </p:nvSpPr>
        <p:spPr>
          <a:xfrm>
            <a:off x="1568823" y="185646"/>
            <a:ext cx="9861177" cy="1120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90170" algn="just">
              <a:lnSpc>
                <a:spcPct val="115000"/>
              </a:lnSpc>
            </a:pPr>
            <a:r>
              <a:rPr lang="pt-BR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AULA  1 – FRAÇÕES EQUIVALENTES</a:t>
            </a:r>
          </a:p>
          <a:p>
            <a:pPr marL="90170" marR="90170" algn="just">
              <a:lnSpc>
                <a:spcPct val="115000"/>
              </a:lnSpc>
            </a:pPr>
            <a:endParaRPr lang="pt-BR" sz="12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90170" algn="just">
              <a:lnSpc>
                <a:spcPct val="115000"/>
              </a:lnSpc>
            </a:pPr>
            <a:endParaRPr lang="pt-BR" sz="12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90170" algn="just">
              <a:lnSpc>
                <a:spcPct val="115000"/>
              </a:lnSpc>
            </a:pPr>
            <a:endParaRPr lang="pt-B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: Cantos Arredondados 9">
                <a:extLst>
                  <a:ext uri="{FF2B5EF4-FFF2-40B4-BE49-F238E27FC236}">
                    <a16:creationId xmlns:a16="http://schemas.microsoft.com/office/drawing/2014/main" id="{136E7469-52A3-4C2C-92F6-B80BBE305529}"/>
                  </a:ext>
                </a:extLst>
              </p:cNvPr>
              <p:cNvSpPr/>
              <p:nvPr/>
            </p:nvSpPr>
            <p:spPr>
              <a:xfrm>
                <a:off x="1398494" y="755088"/>
                <a:ext cx="10479740" cy="5908301"/>
              </a:xfrm>
              <a:prstGeom prst="roundRect">
                <a:avLst>
                  <a:gd name="adj" fmla="val 0"/>
                </a:avLst>
              </a:prstGeom>
              <a:solidFill>
                <a:srgbClr val="E8F3E1"/>
              </a:solid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90170" marR="90170" algn="just">
                  <a:spcAft>
                    <a:spcPts val="0"/>
                  </a:spcAft>
                </a:pPr>
                <a:r>
                  <a:rPr lang="pt-BR" sz="2400" b="1" i="1" dirty="0"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r>
                  <a:rPr lang="pt-BR" sz="2400" b="1" i="1" dirty="0">
                    <a:solidFill>
                      <a:srgbClr val="0D0D0D"/>
                    </a:solidFill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Relembrando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b="1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r>
                  <a:rPr lang="pt-B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Duas ou mais frações são equivalentes quando representam a mesma quantidade de uma unidade ou a mesma parte de um inteiro. 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Os retângulos a seguir representam um mesmo inteiro, mas foram divididos de formas diferentes, observe.</a:t>
                </a:r>
              </a:p>
              <a:p>
                <a:pPr marL="90170" marR="90170" algn="just">
                  <a:lnSpc>
                    <a:spcPct val="115000"/>
                  </a:lnSpc>
                  <a:spcAft>
                    <a:spcPts val="0"/>
                  </a:spcAft>
                </a:pP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lnSpc>
                    <a:spcPct val="115000"/>
                  </a:lnSpc>
                  <a:spcAft>
                    <a:spcPts val="0"/>
                  </a:spcAft>
                </a:pP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lnSpc>
                    <a:spcPct val="115000"/>
                  </a:lnSpc>
                  <a:spcAft>
                    <a:spcPts val="0"/>
                  </a:spcAft>
                </a:pP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lnSpc>
                    <a:spcPct val="115000"/>
                  </a:lnSpc>
                  <a:spcAft>
                    <a:spcPts val="0"/>
                  </a:spcAft>
                </a:pP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Veja que as frações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representam a mesma parte do inteiro que foi colorido de azul; logo, essas frações são equivalentes.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tângulo: Cantos Arredondados 9">
                <a:extLst>
                  <a:ext uri="{FF2B5EF4-FFF2-40B4-BE49-F238E27FC236}">
                    <a16:creationId xmlns:a16="http://schemas.microsoft.com/office/drawing/2014/main" id="{136E7469-52A3-4C2C-92F6-B80BBE3055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494" y="755088"/>
                <a:ext cx="10479740" cy="5908301"/>
              </a:xfrm>
              <a:prstGeom prst="roundRect">
                <a:avLst>
                  <a:gd name="adj" fmla="val 0"/>
                </a:avLst>
              </a:prstGeom>
              <a:blipFill>
                <a:blip r:embed="rId5"/>
                <a:stretch>
                  <a:fillRect/>
                </a:stretch>
              </a:blip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06BD117E-4D98-4741-8642-7FC055041592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2598531" y="3428999"/>
            <a:ext cx="6157541" cy="2140527"/>
          </a:xfrm>
          <a:prstGeom prst="rect">
            <a:avLst/>
          </a:prstGeom>
          <a:solidFill>
            <a:srgbClr val="70AD47">
              <a:lumMod val="50000"/>
            </a:srgb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52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8FE6385-974C-45A3-8A29-F7CE2A07DC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999" y="379360"/>
            <a:ext cx="10226834" cy="568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78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8836550-65B7-4DFD-BD97-F20BB1E125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020" y="475861"/>
            <a:ext cx="9299678" cy="587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83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7A9B450-4D4C-459E-B793-CC5A2DBCC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506067"/>
            <a:ext cx="9691730" cy="580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0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BD1DBDC-FBB2-4231-9E1C-6AC073D07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807" y="844954"/>
            <a:ext cx="9408884" cy="526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15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2F93884-1F2E-4B10-9929-BAE66D1CC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514" y="456530"/>
            <a:ext cx="7637841" cy="602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66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05642DB-285B-4042-8CE1-1F2CECF57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874" y="940640"/>
            <a:ext cx="4378035" cy="504452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7374373-F9B7-4366-8A6E-E31BE2B9B7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2085" y="1264736"/>
            <a:ext cx="5094030" cy="46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37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2A9D074-8193-45F8-86CA-A6638118C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59" y="969034"/>
            <a:ext cx="10377981" cy="498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80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7" name="Rectangle 430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836537E-7708-4F79-8123-0C80FD5C55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64" b="116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11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7C6DD2C7-9005-4F6E-B5D0-24AAE1EDCD72}"/>
                  </a:ext>
                </a:extLst>
              </p:cNvPr>
              <p:cNvSpPr/>
              <p:nvPr/>
            </p:nvSpPr>
            <p:spPr>
              <a:xfrm>
                <a:off x="670704" y="367096"/>
                <a:ext cx="10054001" cy="58874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4. </a:t>
                </a: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Determine frações equivalentes para cada caso a seguir utilizando a simplificação, ou seja, dividindo o numerador e o denominador por um mesmo número.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 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15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21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 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40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44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 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144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60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 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45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30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7C6DD2C7-9005-4F6E-B5D0-24AAE1EDCD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04" y="367096"/>
                <a:ext cx="10054001" cy="5887446"/>
              </a:xfrm>
              <a:prstGeom prst="rect">
                <a:avLst/>
              </a:prstGeom>
              <a:blipFill>
                <a:blip r:embed="rId4"/>
                <a:stretch>
                  <a:fillRect l="-303" t="-621" r="-424" b="-3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494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E1374E73-4904-4A64-BF0D-4F7F1A20D427}"/>
                  </a:ext>
                </a:extLst>
              </p:cNvPr>
              <p:cNvSpPr/>
              <p:nvPr/>
            </p:nvSpPr>
            <p:spPr>
              <a:xfrm>
                <a:off x="918840" y="543147"/>
                <a:ext cx="10408021" cy="57098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5.</a:t>
                </a: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Observe as seguintes frações.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 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 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             </m:t>
                    </m:r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3</m:t>
                        </m:r>
                      </m:den>
                    </m:f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             </m:t>
                    </m:r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a) Determine os doze primeiros múltiplos de 2, 3 e 4.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b) Entre os múltiplos que você encontrou no item anterior quais são comuns a 2, 3 e 4?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c) Escreva três frações equivalentes às frações do enunciado de forma que as três tenham o mesmo denominador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E1374E73-4904-4A64-BF0D-4F7F1A20D4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840" y="543147"/>
                <a:ext cx="10408021" cy="5709896"/>
              </a:xfrm>
              <a:prstGeom prst="rect">
                <a:avLst/>
              </a:prstGeom>
              <a:blipFill>
                <a:blip r:embed="rId4"/>
                <a:stretch>
                  <a:fillRect l="-351" t="-640" r="-351" b="-202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5723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805837F6-672E-4D2A-86D9-47D8C7C6D9CB}"/>
                  </a:ext>
                </a:extLst>
              </p:cNvPr>
              <p:cNvSpPr/>
              <p:nvPr/>
            </p:nvSpPr>
            <p:spPr>
              <a:xfrm>
                <a:off x="557335" y="433455"/>
                <a:ext cx="11114711" cy="56683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6.</a:t>
                </a: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Observe as igualdades a seguir.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∆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</m:t>
                        </m:r>
                      </m:den>
                    </m:f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20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15</m:t>
                        </m:r>
                      </m:den>
                    </m:f>
                  </m:oMath>
                </a14:m>
                <a:endParaRPr lang="pt-BR" sz="2800" dirty="0"/>
              </a:p>
              <a:p>
                <a:pPr marL="342900" marR="88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36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28</m:t>
                        </m:r>
                      </m:den>
                    </m:f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∎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7</m:t>
                        </m:r>
                      </m:den>
                    </m:f>
                  </m:oMath>
                </a14:m>
                <a:endParaRPr lang="pt-BR" sz="2800" dirty="0"/>
              </a:p>
              <a:p>
                <a:pPr marL="342900" marR="88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∅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66</m:t>
                        </m:r>
                      </m:den>
                    </m:f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6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11</m:t>
                        </m:r>
                      </m:den>
                    </m:f>
                  </m:oMath>
                </a14:m>
                <a:endParaRPr lang="pt-BR" sz="2800" dirty="0"/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 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Para que essas igualdades representem frações equivalentes, quais devem ser os valores de cada símbolo?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∆ =_______</m:t>
                    </m:r>
                  </m:oMath>
                </a14:m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∎=_______</m:t>
                    </m:r>
                  </m:oMath>
                </a14:m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∅=_______</m:t>
                    </m:r>
                  </m:oMath>
                </a14:m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805837F6-672E-4D2A-86D9-47D8C7C6D9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35" y="433455"/>
                <a:ext cx="11114711" cy="5668347"/>
              </a:xfrm>
              <a:prstGeom prst="rect">
                <a:avLst/>
              </a:prstGeom>
              <a:blipFill>
                <a:blip r:embed="rId4"/>
                <a:stretch>
                  <a:fillRect l="-274" t="-645" r="-3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5069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BD4ECC0E-8EAF-4FAD-A091-2F85050C8D2D}"/>
                  </a:ext>
                </a:extLst>
              </p:cNvPr>
              <p:cNvSpPr/>
              <p:nvPr/>
            </p:nvSpPr>
            <p:spPr>
              <a:xfrm>
                <a:off x="670704" y="497708"/>
                <a:ext cx="10751377" cy="56593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7. Considere </a:t>
                </a: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 equações a seguir.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marR="88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∆</m:t>
                        </m:r>
                      </m:den>
                    </m:f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10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25</m:t>
                        </m:r>
                      </m:den>
                    </m:f>
                  </m:oMath>
                </a14:m>
                <a:endParaRPr lang="pt-BR" sz="2800" dirty="0"/>
              </a:p>
              <a:p>
                <a:pPr marL="342900" marR="88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27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12</m:t>
                        </m:r>
                      </m:den>
                    </m:f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9</m:t>
                        </m:r>
                      </m:num>
                      <m:den>
                        <m:r>
                          <a:rPr lang="pt-BR" sz="2800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∎</m:t>
                        </m:r>
                      </m:den>
                    </m:f>
                  </m:oMath>
                </a14:m>
                <a:endParaRPr lang="pt-BR" sz="2800" dirty="0"/>
              </a:p>
              <a:p>
                <a:pPr marL="342900" marR="88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65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40</m:t>
                        </m:r>
                      </m:den>
                    </m:f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13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34354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∅</m:t>
                        </m:r>
                      </m:den>
                    </m:f>
                  </m:oMath>
                </a14:m>
                <a:endParaRPr lang="pt-BR" sz="2800" dirty="0"/>
              </a:p>
              <a:p>
                <a:pPr marL="90170" marR="88900" algn="just">
                  <a:lnSpc>
                    <a:spcPct val="115000"/>
                  </a:lnSpc>
                </a:pPr>
                <a:endParaRPr lang="pt-BR" sz="2800" dirty="0">
                  <a:solidFill>
                    <a:srgbClr val="34354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Para que essas igualdades representem frações equivalentes deve-se ter: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 =_______</m:t>
                    </m:r>
                  </m:oMath>
                </a14:m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∎=_______</m:t>
                    </m:r>
                  </m:oMath>
                </a14:m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pt-BR" sz="2800" i="1">
                        <a:solidFill>
                          <a:srgbClr val="34354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∅=_______</m:t>
                    </m:r>
                  </m:oMath>
                </a14:m>
                <a:r>
                  <a:rPr lang="pt-BR" sz="2800" dirty="0">
                    <a:solidFill>
                      <a:srgbClr val="34354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BD4ECC0E-8EAF-4FAD-A091-2F85050C8D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04" y="497708"/>
                <a:ext cx="10751377" cy="5659370"/>
              </a:xfrm>
              <a:prstGeom prst="rect">
                <a:avLst/>
              </a:prstGeom>
              <a:blipFill>
                <a:blip r:embed="rId4"/>
                <a:stretch>
                  <a:fillRect l="-283" t="-7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2581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0B62475A-E22C-4D92-B353-CCCF92D7E1C3}"/>
                  </a:ext>
                </a:extLst>
              </p:cNvPr>
              <p:cNvSpPr/>
              <p:nvPr/>
            </p:nvSpPr>
            <p:spPr>
              <a:xfrm>
                <a:off x="519476" y="205870"/>
                <a:ext cx="11116712" cy="57090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8. O gerente de um restaurante fez uma pesquisa de satisfação com 200 clientes e obteve os seguintes resultados.</a:t>
                </a:r>
              </a:p>
              <a:p>
                <a:pPr marL="90170" marR="88900" algn="just">
                  <a:lnSpc>
                    <a:spcPct val="115000"/>
                  </a:lnSpc>
                </a:pP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r>
                  <a:rPr lang="pt-BR" sz="24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Avaliação das refeições servidas</a:t>
                </a:r>
                <a:endParaRPr lang="pt-BR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125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200</m:t>
                        </m:r>
                      </m:den>
                    </m:f>
                  </m:oMath>
                </a14:m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dos clientes estão satisfeitos com as refeições servidas.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50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200</m:t>
                        </m:r>
                      </m:den>
                    </m:f>
                  </m:oMath>
                </a14:m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dos clientes estão insatisfeitos com as refeições servidas.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25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200</m:t>
                        </m:r>
                      </m:den>
                    </m:f>
                  </m:oMath>
                </a14:m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dos clientes não souberam avaliar seu gosto pelas refeições.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Para apresentar essa pesquisa ao dono do restaurante o gerente criou o gráfico de setores a seguir, que corresponde aos mesmos resultados, porém de forma simplificada.</a:t>
                </a: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0B62475A-E22C-4D92-B353-CCCF92D7E1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76" y="205870"/>
                <a:ext cx="11116712" cy="5709063"/>
              </a:xfrm>
              <a:prstGeom prst="rect">
                <a:avLst/>
              </a:prstGeom>
              <a:blipFill>
                <a:blip r:embed="rId4"/>
                <a:stretch>
                  <a:fillRect t="-427" r="-55" b="-16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9668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70AA063-F972-4F6D-A5AF-8C45E048B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554" y="294765"/>
            <a:ext cx="8118332" cy="630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32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8E4555A-E73C-49A5-8D18-67DFD6A74AAD}"/>
              </a:ext>
            </a:extLst>
          </p:cNvPr>
          <p:cNvSpPr/>
          <p:nvPr/>
        </p:nvSpPr>
        <p:spPr>
          <a:xfrm>
            <a:off x="1046786" y="247256"/>
            <a:ext cx="9007701" cy="320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8900" algn="just">
              <a:lnSpc>
                <a:spcPct val="115000"/>
              </a:lnSpc>
            </a:pPr>
            <a:r>
              <a:rPr lang="pt-BR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AULA  2 – CONVERSÕES ENTRE REPRESENTAÇÕES DE NÚMEROS RACIONAIS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tângulo: Cantos Arredondados 12">
                <a:extLst>
                  <a:ext uri="{FF2B5EF4-FFF2-40B4-BE49-F238E27FC236}">
                    <a16:creationId xmlns:a16="http://schemas.microsoft.com/office/drawing/2014/main" id="{11E87AB2-DDBB-4BE6-84DF-E5B4BF92D2B3}"/>
                  </a:ext>
                </a:extLst>
              </p:cNvPr>
              <p:cNvSpPr/>
              <p:nvPr/>
            </p:nvSpPr>
            <p:spPr>
              <a:xfrm>
                <a:off x="1357415" y="1080858"/>
                <a:ext cx="9586542" cy="5533826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90170" marR="90170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400" b="1" i="1" dirty="0"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r>
                  <a:rPr lang="pt-BR" sz="1400" b="1" i="1" dirty="0">
                    <a:solidFill>
                      <a:srgbClr val="0D0D0D"/>
                    </a:solidFill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Relembrando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400" b="1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Números inteiros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Existem infinitas possibilidades para a representação de um número inteiro como uma fração, já que uma fração pode ser representada na forma irredutível ou não.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Exemplos: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pt-BR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3=</m:t>
                    </m:r>
                    <m:f>
                      <m:fPr>
                        <m:ctrlP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a:rPr lang="pt-BR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num>
                      <m:den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12</m:t>
                        </m:r>
                      </m:num>
                      <m:den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pt-BR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−5=−</m:t>
                    </m:r>
                    <m:f>
                      <m:fPr>
                        <m:ctrlP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a:rPr lang="pt-BR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15</m:t>
                        </m:r>
                      </m:num>
                      <m:den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20</m:t>
                        </m:r>
                      </m:num>
                      <m:den>
                        <m:r>
                          <a:rPr lang="pt-BR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Decimais exatos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Para transformar uma fração em um número decimal exato procedemos de duas maneiras: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Primeiro caso: </a:t>
                </a: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frações cujo denominador seja potência de 10: (10, 100, 1000, ...) 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Procedimento: conte o número de zeros no denominador e mova a vírgula uma casa para a </a:t>
                </a:r>
                <a:r>
                  <a:rPr lang="pt-BR" sz="1200" u="sn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esquerda para cada zero do denominador.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fontAlgn="base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545454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Por exemplo, no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200" i="1">
                            <a:solidFill>
                              <a:srgbClr val="54545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200" i="1">
                            <a:solidFill>
                              <a:srgbClr val="54545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1200" i="1">
                            <a:solidFill>
                              <a:srgbClr val="54545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1200" dirty="0">
                    <a:solidFill>
                      <a:srgbClr val="545454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 denominador tem dois zeros. Então começamos reescrevendo o "2" como "2,0" (isso não muda o valor do número) e movemos a vírgula duas casas para a esquerda. O resultado da conversão para número decimal é "0,02".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Segundo caso: </a:t>
                </a: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frações cujo denominador não seja potência de 10.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Procedimento: converta as frações em números decimais usando divisão euclidiana.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solidFill>
                      <a:srgbClr val="545454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Por exemplo,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200" i="1">
                            <a:solidFill>
                              <a:srgbClr val="54545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1200" i="1">
                            <a:solidFill>
                              <a:srgbClr val="54545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1200" i="1">
                            <a:solidFill>
                              <a:srgbClr val="54545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1200" dirty="0">
                    <a:solidFill>
                      <a:srgbClr val="545454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basta dividir </a:t>
                </a:r>
                <a14:m>
                  <m:oMath xmlns:m="http://schemas.openxmlformats.org/officeDocument/2006/math">
                    <m:r>
                      <a:rPr lang="pt-BR" sz="1200" i="1">
                        <a:solidFill>
                          <a:srgbClr val="54545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5÷2</m:t>
                    </m:r>
                  </m:oMath>
                </a14:m>
                <a:r>
                  <a:rPr lang="pt-BR" sz="1200" dirty="0">
                    <a:solidFill>
                      <a:srgbClr val="545454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13" name="Retângulo: Cantos Arredondados 12">
                <a:extLst>
                  <a:ext uri="{FF2B5EF4-FFF2-40B4-BE49-F238E27FC236}">
                    <a16:creationId xmlns:a16="http://schemas.microsoft.com/office/drawing/2014/main" id="{11E87AB2-DDBB-4BE6-84DF-E5B4BF92D2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415" y="1080858"/>
                <a:ext cx="9586542" cy="5533826"/>
              </a:xfrm>
              <a:prstGeom prst="roundRect">
                <a:avLst>
                  <a:gd name="adj" fmla="val 5834"/>
                </a:avLst>
              </a:prstGeom>
              <a:blipFill>
                <a:blip r:embed="rId4"/>
                <a:stretch>
                  <a:fillRect t="-9011" b="-330"/>
                </a:stretch>
              </a:blip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4084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324" y="86892"/>
            <a:ext cx="1541929" cy="5604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0E24ACB-0042-4F7F-9F1F-BD0C5F35F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988" y="574828"/>
            <a:ext cx="10073702" cy="596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8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A26A0B82-14D2-4944-9D5C-33BD139A9D4C}"/>
                  </a:ext>
                </a:extLst>
              </p:cNvPr>
              <p:cNvSpPr/>
              <p:nvPr/>
            </p:nvSpPr>
            <p:spPr>
              <a:xfrm>
                <a:off x="427610" y="33775"/>
                <a:ext cx="11135036" cy="6790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Seguindo os exemplos do Professor Gustavo, encontre o número decimal equivalente a cada fração a seguir. </a:t>
                </a: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12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65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103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913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/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/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f)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542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A26A0B82-14D2-4944-9D5C-33BD139A9D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10" y="33775"/>
                <a:ext cx="11135036" cy="6790449"/>
              </a:xfrm>
              <a:prstGeom prst="rect">
                <a:avLst/>
              </a:prstGeom>
              <a:blipFill>
                <a:blip r:embed="rId4"/>
                <a:stretch>
                  <a:fillRect l="-274" t="-988" r="-328" b="-2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6082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627BF9F-26AB-452E-B2F0-1C4A92070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059" y="229178"/>
            <a:ext cx="9898837" cy="62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60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6BAE4FCB-8B58-46A2-BCA9-F822CCBB5304}"/>
                  </a:ext>
                </a:extLst>
              </p:cNvPr>
              <p:cNvSpPr/>
              <p:nvPr/>
            </p:nvSpPr>
            <p:spPr>
              <a:xfrm>
                <a:off x="327348" y="238923"/>
                <a:ext cx="11424010" cy="57498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Seguindo os exemplos do Professor Gustavo, complete as lacunas abaixo de maneira a deixar a afirmação verdadeira. 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88900" algn="just"/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Existem dois tipos de números decimais, os decimais finitos e os ________________. Dentre as dizimas que se repetem infinitamente, temos as dizimas periódicas simples que são caracterizadas por uma parte ______________ e um único _________________ que se repete infinitamente. Além desta, temos as dizimas periódicas compostas, caracterizadas por uma parte inteira, um ______________________ que é apresentado uma única vez e um ______________________ que se repete infinitamente. Todas as frações possuem representações em números ____________________________. </a:t>
                </a:r>
              </a:p>
              <a:p>
                <a:pPr marL="90170" marR="88900" algn="just"/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Um exemplo de dízima periódica simples, pode ser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pois sua dízima é o número decimal _________________. E um exemplo de dizima periódica composta é a fração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pois sua dízima é o número decimal ___________________, onde o número ________ é a parte inteira, o número _______ é o </a:t>
                </a:r>
                <a:r>
                  <a:rPr lang="pt-BR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antiperíodo</a:t>
                </a: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e o número _________ é o período.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6BAE4FCB-8B58-46A2-BCA9-F822CCBB53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48" y="238923"/>
                <a:ext cx="11424010" cy="5749844"/>
              </a:xfrm>
              <a:prstGeom prst="rect">
                <a:avLst/>
              </a:prstGeom>
              <a:blipFill>
                <a:blip r:embed="rId4"/>
                <a:stretch>
                  <a:fillRect l="-53" t="-424" b="-14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5210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tângulo: Cantos Arredondados 11">
                <a:extLst>
                  <a:ext uri="{FF2B5EF4-FFF2-40B4-BE49-F238E27FC236}">
                    <a16:creationId xmlns:a16="http://schemas.microsoft.com/office/drawing/2014/main" id="{96AF3606-274B-41AB-BDDA-089C2E629FD2}"/>
                  </a:ext>
                </a:extLst>
              </p:cNvPr>
              <p:cNvSpPr/>
              <p:nvPr/>
            </p:nvSpPr>
            <p:spPr>
              <a:xfrm>
                <a:off x="1014058" y="514117"/>
                <a:ext cx="9435313" cy="5312546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90170" marR="90170" algn="just">
                  <a:spcAft>
                    <a:spcPts val="0"/>
                  </a:spcAft>
                </a:pPr>
                <a:r>
                  <a:rPr lang="pt-BR" sz="2400" b="1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b="1" i="1" dirty="0"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r>
                  <a:rPr lang="pt-BR" sz="2400" b="1" i="1" dirty="0">
                    <a:solidFill>
                      <a:srgbClr val="0D0D0D"/>
                    </a:solidFill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Relembrando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b="1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Toda fração de denominador 100 pode ser representada na forma de porcentagem. Observe os exemplos a seguir.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                              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=4%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(Lê-se: “quatro por cento”)              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27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=27%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(Lê-se: “vinte e sete por cento”)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Podemos também transformar uma porcentagem em uma fração de denominador 100. Veja nos exemplos a seguir.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9%=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  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15%=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15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12" name="Retângulo: Cantos Arredondados 11">
                <a:extLst>
                  <a:ext uri="{FF2B5EF4-FFF2-40B4-BE49-F238E27FC236}">
                    <a16:creationId xmlns:a16="http://schemas.microsoft.com/office/drawing/2014/main" id="{96AF3606-274B-41AB-BDDA-089C2E629F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058" y="514117"/>
                <a:ext cx="9435313" cy="5312546"/>
              </a:xfrm>
              <a:prstGeom prst="roundRect">
                <a:avLst>
                  <a:gd name="adj" fmla="val 5834"/>
                </a:avLst>
              </a:prstGeom>
              <a:blipFill>
                <a:blip r:embed="rId4"/>
                <a:stretch>
                  <a:fillRect t="-5950"/>
                </a:stretch>
              </a:blip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5626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F1D76E5-9726-46B2-B074-A279AA15A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05" y="474024"/>
            <a:ext cx="9538723" cy="604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27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14CFAE4-FE79-45E5-83A6-F7F57DA81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706" y="379394"/>
            <a:ext cx="9866665" cy="630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80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F40D557-3306-49A8-B22C-539F9BF70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388" y="192301"/>
            <a:ext cx="7660922" cy="634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25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39E00C4-530E-459F-8900-0B3E40ADE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352" y="555812"/>
            <a:ext cx="9642354" cy="590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72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143B285-1F78-45E9-BDDB-4E3EAE664187}"/>
              </a:ext>
            </a:extLst>
          </p:cNvPr>
          <p:cNvSpPr/>
          <p:nvPr/>
        </p:nvSpPr>
        <p:spPr>
          <a:xfrm>
            <a:off x="1118606" y="678433"/>
            <a:ext cx="9954788" cy="5503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Quais são as porcentagens expressas nesse texto?</a:t>
            </a: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Represente as porcentagens expressas no texto na forma de fração com denominador 100 e, quando for possível escreva-as na forma de fração irredutível.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Agora, por meio de uma figura, represente a fração irredutível que corresponde à quantidade de lixo coletado no Brasil que vai para o lixão a céu aberto.</a:t>
            </a:r>
          </a:p>
        </p:txBody>
      </p:sp>
    </p:spTree>
    <p:extLst>
      <p:ext uri="{BB962C8B-B14F-4D97-AF65-F5344CB8AC3E}">
        <p14:creationId xmlns:p14="http://schemas.microsoft.com/office/powerpoint/2010/main" val="7926615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F9E5E07-7D01-4C48-BCD3-F9DB90B53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84" y="1470212"/>
            <a:ext cx="10205230" cy="434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2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72905AC-82C2-4D4C-B2EF-EEB3E8A470FD}"/>
              </a:ext>
            </a:extLst>
          </p:cNvPr>
          <p:cNvSpPr/>
          <p:nvPr/>
        </p:nvSpPr>
        <p:spPr>
          <a:xfrm>
            <a:off x="726143" y="838928"/>
            <a:ext cx="11066574" cy="752513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32%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85%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70%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99%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________________ 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50%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45%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67%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60%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________________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40%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779814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0" y="321734"/>
            <a:ext cx="10408022" cy="6215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33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429" y="5901530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AC21D45A-AC8D-4C9C-B05C-CAA7E39F18E2}"/>
                  </a:ext>
                </a:extLst>
              </p:cNvPr>
              <p:cNvSpPr/>
              <p:nvPr/>
            </p:nvSpPr>
            <p:spPr>
              <a:xfrm>
                <a:off x="978585" y="624120"/>
                <a:ext cx="9778545" cy="5902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8. Observe o número decimal a seguir:</a:t>
                </a: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         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0,625</m:t>
                    </m:r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Esse número decimal pode ser representado corretamente como</a:t>
                </a:r>
                <a:b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</a:b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(A)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90170" marR="88900" algn="just">
                  <a:lnSpc>
                    <a:spcPct val="115000"/>
                  </a:lnSpc>
                </a:pP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625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625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BR" sz="2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AC21D45A-AC8D-4C9C-B05C-CAA7E39F18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585" y="624120"/>
                <a:ext cx="9778545" cy="5902065"/>
              </a:xfrm>
              <a:prstGeom prst="rect">
                <a:avLst/>
              </a:prstGeom>
              <a:blipFill>
                <a:blip r:embed="rId4"/>
                <a:stretch>
                  <a:fillRect l="-374" t="-619" r="-312" b="-2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1819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776546-A3F9-43A1-BA14-BFECBA1F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9956" y="51185"/>
            <a:ext cx="10408022" cy="8436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90170" marR="88900" algn="just">
              <a:lnSpc>
                <a:spcPct val="115000"/>
              </a:lnSpc>
            </a:pPr>
            <a:r>
              <a:rPr lang="pt-BR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AULA  3 – PROBLEMAS ENVOLVENDO PORCENTAGENS</a:t>
            </a:r>
          </a:p>
          <a:p>
            <a:pPr marL="90170" marR="88900" algn="just">
              <a:lnSpc>
                <a:spcPct val="115000"/>
              </a:lnSpc>
            </a:pPr>
            <a:endParaRPr lang="pt-BR" sz="24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6975" y="500593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tângulo: Cantos Arredondados 11">
                <a:extLst>
                  <a:ext uri="{FF2B5EF4-FFF2-40B4-BE49-F238E27FC236}">
                    <a16:creationId xmlns:a16="http://schemas.microsoft.com/office/drawing/2014/main" id="{A0B3D0CD-63F1-4C82-8722-38E938043FC1}"/>
                  </a:ext>
                </a:extLst>
              </p:cNvPr>
              <p:cNvSpPr/>
              <p:nvPr/>
            </p:nvSpPr>
            <p:spPr>
              <a:xfrm>
                <a:off x="275334" y="894863"/>
                <a:ext cx="11673569" cy="5724214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90170" marR="90170" algn="just">
                  <a:spcAft>
                    <a:spcPts val="0"/>
                  </a:spcAft>
                </a:pPr>
                <a:r>
                  <a:rPr lang="pt-BR" sz="2400" b="1" i="1" dirty="0"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r>
                  <a:rPr lang="pt-BR" sz="2400" b="1" i="1" dirty="0">
                    <a:solidFill>
                      <a:srgbClr val="0D0D0D"/>
                    </a:solidFill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Relembrando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b="1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indent="45720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Em diferentes situações de nosso dia a dia utilizamos números na forma de porcentagem. Ao dizer, por exemplo, que 20% dos estudantes de uma escola não gostam de filmes de terror, isso significa que, de cada 100 estudantes, 20 não gostam de filmes de terror.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indent="45720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Podemos representar a porcentagem por uma fração de denominador 100 ou na forma decimal. Veja a seguir: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20%=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20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=0,20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Para calcularmos o percentual de um valor, multiplicamos esse valor pela fração ou pelo número decimal que representa a porcentagem. Observe o exemplo a seguir.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indent="45720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20% 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 500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20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∙500=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10000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=100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ou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20% 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 500 =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0,20∙500=2∙50=100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>
                  <a:spcAft>
                    <a:spcPts val="0"/>
                  </a:spcAft>
                </a:pPr>
                <a:r>
                  <a:rPr lang="pt-B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12" name="Retângulo: Cantos Arredondados 11">
                <a:extLst>
                  <a:ext uri="{FF2B5EF4-FFF2-40B4-BE49-F238E27FC236}">
                    <a16:creationId xmlns:a16="http://schemas.microsoft.com/office/drawing/2014/main" id="{A0B3D0CD-63F1-4C82-8722-38E938043F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34" y="894863"/>
                <a:ext cx="11673569" cy="5724214"/>
              </a:xfrm>
              <a:prstGeom prst="roundRect">
                <a:avLst>
                  <a:gd name="adj" fmla="val 5834"/>
                </a:avLst>
              </a:prstGeom>
              <a:blipFill>
                <a:blip r:embed="rId4"/>
                <a:stretch>
                  <a:fillRect t="-2125"/>
                </a:stretch>
              </a:blip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4622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6975" y="500593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E2BC673-37A3-4FB1-9346-D5BB82053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341" y="258079"/>
            <a:ext cx="9854995" cy="636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09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: Cantos Arredondados 10">
                <a:extLst>
                  <a:ext uri="{FF2B5EF4-FFF2-40B4-BE49-F238E27FC236}">
                    <a16:creationId xmlns:a16="http://schemas.microsoft.com/office/drawing/2014/main" id="{F48158F4-FCC1-47AA-B8D9-5F9AD82E500B}"/>
                  </a:ext>
                </a:extLst>
              </p:cNvPr>
              <p:cNvSpPr/>
              <p:nvPr/>
            </p:nvSpPr>
            <p:spPr>
              <a:xfrm>
                <a:off x="406157" y="309210"/>
                <a:ext cx="11014877" cy="6048197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90170" marR="90170" algn="just">
                  <a:spcAft>
                    <a:spcPts val="0"/>
                  </a:spcAft>
                </a:pPr>
                <a:r>
                  <a:rPr lang="pt-BR" sz="2400" b="1" i="1" dirty="0"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r>
                  <a:rPr lang="pt-BR" sz="2400" b="1" i="1" dirty="0">
                    <a:solidFill>
                      <a:srgbClr val="0D0D0D"/>
                    </a:solidFill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Relembrando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indent="367030" algn="ctr">
                  <a:spcAft>
                    <a:spcPts val="0"/>
                  </a:spcAft>
                </a:pPr>
                <a:r>
                  <a:rPr lang="pt-B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 indent="45720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Em algumas situações problema nos deparamos com situações em que devemos calcular o valor do todo, conhecendo uma parte dele e o percentual relativo à essa parte. Veja o exemplo a seguir.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Symbol" panose="05050102010706020507" pitchFamily="18" charset="2"/>
                  <a:buChar char=""/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 corresponde a 25% de qual valor?</a:t>
                </a:r>
                <a:endParaRPr lang="pt-BR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Para determinarmos esse valor, podemos equacionar o problema considerando que o valor do todo seja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endParaRPr lang="pt-BR" sz="2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25%</m:t>
                    </m:r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5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</a:t>
                </a: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25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=5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25</m:t>
                        </m:r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=5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25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=500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=20</m:t>
                    </m:r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tângulo: Cantos Arredondados 10">
                <a:extLst>
                  <a:ext uri="{FF2B5EF4-FFF2-40B4-BE49-F238E27FC236}">
                    <a16:creationId xmlns:a16="http://schemas.microsoft.com/office/drawing/2014/main" id="{F48158F4-FCC1-47AA-B8D9-5F9AD82E50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57" y="309210"/>
                <a:ext cx="11014877" cy="6048197"/>
              </a:xfrm>
              <a:prstGeom prst="roundRect">
                <a:avLst>
                  <a:gd name="adj" fmla="val 5834"/>
                </a:avLst>
              </a:pr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5379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6975" y="500593"/>
            <a:ext cx="1541929" cy="56040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0636E14-7E9A-4C26-B4FC-DFE498055FB9}"/>
              </a:ext>
            </a:extLst>
          </p:cNvPr>
          <p:cNvSpPr/>
          <p:nvPr/>
        </p:nvSpPr>
        <p:spPr>
          <a:xfrm>
            <a:off x="507030" y="500593"/>
            <a:ext cx="9899944" cy="276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Relacione os questionamentos listados na coluna da esquerda, com suas respectivas resoluções listadas na coluna da direita </a:t>
            </a:r>
          </a:p>
          <a:p>
            <a:pPr marL="180340" marR="88900" algn="just">
              <a:lnSpc>
                <a:spcPct val="115000"/>
              </a:lnSpc>
            </a:pP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88900" algn="just">
              <a:lnSpc>
                <a:spcPct val="115000"/>
              </a:lnSpc>
            </a:pP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88900" algn="just">
              <a:lnSpc>
                <a:spcPct val="115000"/>
              </a:lnSpc>
            </a:pP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88900" algn="just">
              <a:lnSpc>
                <a:spcPct val="115000"/>
              </a:lnSpc>
            </a:pP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88900" algn="just">
              <a:lnSpc>
                <a:spcPct val="115000"/>
              </a:lnSpc>
            </a:pP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88900" algn="just">
              <a:lnSpc>
                <a:spcPct val="115000"/>
              </a:lnSpc>
            </a:pP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88900" algn="just">
              <a:lnSpc>
                <a:spcPct val="115000"/>
              </a:lnSpc>
            </a:pP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88900" algn="just">
              <a:lnSpc>
                <a:spcPct val="115000"/>
              </a:lnSpc>
            </a:pP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F1A8599A-A121-4B22-A4C4-7A8CF6B74F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302839"/>
              </p:ext>
            </p:extLst>
          </p:nvPr>
        </p:nvGraphicFramePr>
        <p:xfrm>
          <a:off x="1341409" y="1683932"/>
          <a:ext cx="8829187" cy="4287565"/>
        </p:xfrm>
        <a:graphic>
          <a:graphicData uri="http://schemas.openxmlformats.org/drawingml/2006/table">
            <a:tbl>
              <a:tblPr firstRow="1" firstCol="1" bandRow="1"/>
              <a:tblGrid>
                <a:gridCol w="6717460">
                  <a:extLst>
                    <a:ext uri="{9D8B030D-6E8A-4147-A177-3AD203B41FA5}">
                      <a16:colId xmlns:a16="http://schemas.microsoft.com/office/drawing/2014/main" val="104160347"/>
                    </a:ext>
                  </a:extLst>
                </a:gridCol>
                <a:gridCol w="2111727">
                  <a:extLst>
                    <a:ext uri="{9D8B030D-6E8A-4147-A177-3AD203B41FA5}">
                      <a16:colId xmlns:a16="http://schemas.microsoft.com/office/drawing/2014/main" val="2678549441"/>
                    </a:ext>
                  </a:extLst>
                </a:gridCol>
              </a:tblGrid>
              <a:tr h="812135"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I.     8 corresponde a 4% de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    )   860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652693"/>
                  </a:ext>
                </a:extLst>
              </a:tr>
              <a:tr h="916038"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II.    12 corresponde a 20 % de 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    )   60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0392910"/>
                  </a:ext>
                </a:extLst>
              </a:tr>
              <a:tr h="869388"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III.   540 corresponde a 90% de 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    )   600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629175"/>
                  </a:ext>
                </a:extLst>
              </a:tr>
              <a:tr h="852424"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IV.   387 corresponde a 45% de 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    )   650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410171"/>
                  </a:ext>
                </a:extLst>
              </a:tr>
              <a:tr h="837580"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V.    364 corresponde a 56% de 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340"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    )   200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069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810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306" y="338284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881927C-E8D5-41DF-9144-9A37412997B4}"/>
              </a:ext>
            </a:extLst>
          </p:cNvPr>
          <p:cNvSpPr/>
          <p:nvPr/>
        </p:nvSpPr>
        <p:spPr>
          <a:xfrm>
            <a:off x="809569" y="832889"/>
            <a:ext cx="10754902" cy="4512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Após um reajuste salarial, João, que recebia em 2022, o valor de R$1500,00, passou a receber em 2023, o valor de R$ 2040,00. Sabendo disso, responda: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90170" marR="88900" algn="just">
              <a:lnSpc>
                <a:spcPct val="115000"/>
              </a:lnSpc>
            </a:pP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a) Qual foi o valor, em reais, de aumento no salário de João? 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b) Qual foi o percentual de aumento no salário de João?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c) Se o percentual de reajuste salarial em 2024 aumentar mais 5%, qual será o salário de João nesse ano? </a:t>
            </a:r>
          </a:p>
        </p:txBody>
      </p:sp>
    </p:spTree>
    <p:extLst>
      <p:ext uri="{BB962C8B-B14F-4D97-AF65-F5344CB8AC3E}">
        <p14:creationId xmlns:p14="http://schemas.microsoft.com/office/powerpoint/2010/main" val="3482752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306" y="338284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1B64378-6BB0-4858-A70C-6A6CCB2EE1A6}"/>
              </a:ext>
            </a:extLst>
          </p:cNvPr>
          <p:cNvSpPr/>
          <p:nvPr/>
        </p:nvSpPr>
        <p:spPr>
          <a:xfrm>
            <a:off x="670704" y="898692"/>
            <a:ext cx="10911695" cy="442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Ana Maria comprou um tênis para sua filha cujo valor na vitrine era de R$ 340,00. Ao efetuar o pagamento Ana Maria recebeu um desconto de R$ 95,20 sobre o valor desse tênis. Sabendo disso, responda. 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a) Quantos reais Ana Maria pagou pelo tênis? 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b) Qual foi o percentual de desconto recebido por Ana Maria nessa compra? </a:t>
            </a:r>
          </a:p>
          <a:p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c) Se o percentual de desconto fosse de 12%, quantos reais Ana Maria pagaria pelo tênis?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467014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306" y="338284"/>
            <a:ext cx="1541929" cy="5604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4C63620-5A8C-4C0F-AC18-1C2B8882A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071" y="733690"/>
            <a:ext cx="10957573" cy="476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78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306" y="338284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: Cantos Arredondados 10">
                <a:extLst>
                  <a:ext uri="{FF2B5EF4-FFF2-40B4-BE49-F238E27FC236}">
                    <a16:creationId xmlns:a16="http://schemas.microsoft.com/office/drawing/2014/main" id="{D99618D3-16B0-4ECC-B911-379773091B32}"/>
                  </a:ext>
                </a:extLst>
              </p:cNvPr>
              <p:cNvSpPr/>
              <p:nvPr/>
            </p:nvSpPr>
            <p:spPr>
              <a:xfrm>
                <a:off x="275334" y="401561"/>
                <a:ext cx="11316904" cy="6217516"/>
              </a:xfrm>
              <a:prstGeom prst="roundRect">
                <a:avLst>
                  <a:gd name="adj" fmla="val 5834"/>
                </a:avLst>
              </a:prstGeom>
              <a:solidFill>
                <a:srgbClr val="E8F3E1"/>
              </a:solid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90170" marR="90170" algn="just">
                  <a:spcAft>
                    <a:spcPts val="0"/>
                  </a:spcAft>
                </a:pPr>
                <a:r>
                  <a:rPr lang="pt-BR" sz="1400" b="1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800" b="1" i="1" dirty="0"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r>
                  <a:rPr lang="pt-BR" sz="2800" b="1" i="1" dirty="0">
                    <a:solidFill>
                      <a:srgbClr val="0D0D0D"/>
                    </a:solidFill>
                    <a:effectLst/>
                    <a:highlight>
                      <a:srgbClr val="008B8B"/>
                    </a:highligh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Relembrando</a:t>
                </a:r>
                <a:endParaRPr lang="pt-BR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indent="367030" algn="ctr">
                  <a:spcAft>
                    <a:spcPts val="0"/>
                  </a:spcAft>
                </a:pPr>
                <a:r>
                  <a:rPr lang="pt-BR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 indent="457200" algn="just">
                  <a:spcAft>
                    <a:spcPts val="0"/>
                  </a:spcAft>
                </a:pPr>
                <a:r>
                  <a:rPr lang="pt-BR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É bastante comum nos depararmos com situações problema em que é necessário calcular a taxa de variação percentual. Veja o exemplo a seguir.</a:t>
                </a:r>
                <a:endParaRPr lang="pt-BR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indent="457200" algn="just">
                  <a:spcAft>
                    <a:spcPts val="0"/>
                  </a:spcAft>
                </a:pPr>
                <a:r>
                  <a:rPr lang="pt-BR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pt-BR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marR="9017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Symbol" panose="05050102010706020507" pitchFamily="18" charset="2"/>
                  <a:buChar char=""/>
                </a:pPr>
                <a:r>
                  <a:rPr lang="pt-BR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Um produto custava R$ 45,00 e sofreu um aumento de preço passando a custar R$54,00. Qual a taxa de aumento no valor desse produto?</a:t>
                </a:r>
                <a:endParaRPr lang="pt-BR" sz="2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Para determinarmos o valor da taxa, calculamos o valor do aumento, em reais, depois dividimos esse valor pelo preço inicial do produto e multiplicamos por 100. Veja a seguir.</a:t>
                </a:r>
                <a:endParaRPr lang="pt-BR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Valor do aumento: </a:t>
                </a:r>
                <a14:m>
                  <m:oMath xmlns:m="http://schemas.openxmlformats.org/officeDocument/2006/math">
                    <m:r>
                      <a:rPr lang="pt-BR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54−45=9</m:t>
                    </m:r>
                  </m:oMath>
                </a14:m>
                <a:endParaRPr lang="pt-BR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90170" algn="just">
                  <a:spcAft>
                    <a:spcPts val="0"/>
                  </a:spcAft>
                </a:pPr>
                <a:r>
                  <a:rPr lang="pt-BR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45</m:t>
                        </m:r>
                      </m:den>
                    </m:f>
                  </m:oMath>
                </a14:m>
                <a:r>
                  <a:rPr lang="pt-BR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pt-BR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=0,2∙100=20%</m:t>
                    </m:r>
                  </m:oMath>
                </a14:m>
                <a:endParaRPr lang="pt-BR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tângulo: Cantos Arredondados 10">
                <a:extLst>
                  <a:ext uri="{FF2B5EF4-FFF2-40B4-BE49-F238E27FC236}">
                    <a16:creationId xmlns:a16="http://schemas.microsoft.com/office/drawing/2014/main" id="{D99618D3-16B0-4ECC-B911-379773091B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334" y="401561"/>
                <a:ext cx="11316904" cy="6217516"/>
              </a:xfrm>
              <a:prstGeom prst="roundRect">
                <a:avLst>
                  <a:gd name="adj" fmla="val 5834"/>
                </a:avLst>
              </a:prstGeom>
              <a:blipFill>
                <a:blip r:embed="rId4"/>
                <a:stretch>
                  <a:fillRect l="-108"/>
                </a:stretch>
              </a:blipFill>
              <a:ln w="12700" cap="flat" cmpd="sng" algn="ctr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3049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306" y="338284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C93F1BC-3458-4190-B510-9659762D96B8}"/>
              </a:ext>
            </a:extLst>
          </p:cNvPr>
          <p:cNvSpPr/>
          <p:nvPr/>
        </p:nvSpPr>
        <p:spPr>
          <a:xfrm>
            <a:off x="327348" y="811552"/>
            <a:ext cx="11537303" cy="5503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Mauricio foi adquirir um automóvel em uma concessionária e gostou de um modelo cujo preço, à vista, era R$ 62.000,00. O vendedor informou-lhe que esse automóvel, poderia ser financiado em 48 parcelas mensais idênticas de R$ 1.750,00. Ele então optou por financiar a compra desse automóvel. 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Nessas condições, responda. 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a) Qual foi o preço total, em reais, que Mauricio pagou pelo automóvel? 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b) Qual foi o valor, em reais, que Mauricio pagou de juros nesse financiamento? </a:t>
            </a:r>
          </a:p>
          <a:p>
            <a:pPr marL="90170" marR="8890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c) Qual foi a taxa de aumento sobre o valor do automóvel com o financiamento? </a:t>
            </a:r>
          </a:p>
        </p:txBody>
      </p:sp>
    </p:spTree>
    <p:extLst>
      <p:ext uri="{BB962C8B-B14F-4D97-AF65-F5344CB8AC3E}">
        <p14:creationId xmlns:p14="http://schemas.microsoft.com/office/powerpoint/2010/main" val="683109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306" y="338284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000E75E-1225-4807-B881-7E19A29F9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24" y="415938"/>
            <a:ext cx="11026588" cy="610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346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430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016" name="Group 4301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43017" name="Isosceles Triangle 4301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020" name="Group 4301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3021" name="Rectangle 4302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22" name="Isosceles Triangle 4302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306" y="338284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F44397A-A6E9-4FDF-8AC8-234D1EAEC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704" y="125056"/>
            <a:ext cx="8509755" cy="660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41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bdec1f8478_1_0"/>
          <p:cNvSpPr txBox="1"/>
          <p:nvPr/>
        </p:nvSpPr>
        <p:spPr>
          <a:xfrm>
            <a:off x="2151529" y="4077325"/>
            <a:ext cx="7844117" cy="11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Produção de Material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Contato: (62) 3243 6756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geprom@seduc.go.gov.br</a:t>
            </a:r>
            <a:endParaRPr sz="3200" b="1" dirty="0">
              <a:latin typeface="+mj-l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5069BC3-EC03-4122-BDFC-EA11D676A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3663" y="934727"/>
            <a:ext cx="6828620" cy="24334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459</Words>
  <Application>Microsoft Office PowerPoint</Application>
  <PresentationFormat>Widescreen</PresentationFormat>
  <Paragraphs>220</Paragraphs>
  <Slides>42</Slides>
  <Notes>42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9" baseType="lpstr">
      <vt:lpstr>Arial</vt:lpstr>
      <vt:lpstr>Cambria Math</vt:lpstr>
      <vt:lpstr>Times New Roman</vt:lpstr>
      <vt:lpstr>Bahnschrift SemiBold</vt:lpstr>
      <vt:lpstr>Calibri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Alessandra Oliveira de Almeida</dc:creator>
  <cp:lastModifiedBy>Alessandra Oliveira de Almeida</cp:lastModifiedBy>
  <cp:revision>2</cp:revision>
  <dcterms:created xsi:type="dcterms:W3CDTF">2023-01-25T21:17:25Z</dcterms:created>
  <dcterms:modified xsi:type="dcterms:W3CDTF">2023-02-06T14:32:31Z</dcterms:modified>
</cp:coreProperties>
</file>