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fntdata" ContentType="application/x-fontdata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5"/>
  </p:notesMasterIdLst>
  <p:sldIdLst>
    <p:sldId id="262" r:id="rId2"/>
    <p:sldId id="288" r:id="rId3"/>
    <p:sldId id="292" r:id="rId4"/>
    <p:sldId id="291" r:id="rId5"/>
    <p:sldId id="290" r:id="rId6"/>
    <p:sldId id="293" r:id="rId7"/>
    <p:sldId id="294" r:id="rId8"/>
    <p:sldId id="295" r:id="rId9"/>
    <p:sldId id="296" r:id="rId10"/>
    <p:sldId id="297" r:id="rId11"/>
    <p:sldId id="298" r:id="rId12"/>
    <p:sldId id="301" r:id="rId13"/>
    <p:sldId id="300" r:id="rId14"/>
    <p:sldId id="299" r:id="rId15"/>
    <p:sldId id="302" r:id="rId16"/>
    <p:sldId id="303" r:id="rId17"/>
    <p:sldId id="304" r:id="rId18"/>
    <p:sldId id="305" r:id="rId19"/>
    <p:sldId id="307" r:id="rId20"/>
    <p:sldId id="306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0" r:id="rId34"/>
    <p:sldId id="321" r:id="rId35"/>
    <p:sldId id="322" r:id="rId36"/>
    <p:sldId id="323" r:id="rId37"/>
    <p:sldId id="324" r:id="rId38"/>
    <p:sldId id="325" r:id="rId39"/>
    <p:sldId id="326" r:id="rId40"/>
    <p:sldId id="327" r:id="rId41"/>
    <p:sldId id="328" r:id="rId42"/>
    <p:sldId id="329" r:id="rId43"/>
    <p:sldId id="267" r:id="rId44"/>
  </p:sldIdLst>
  <p:sldSz cx="12192000" cy="6858000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Cambria Math" panose="02040503050406030204" pitchFamily="18" charset="0"/>
      <p:regular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1" roundtripDataSignature="AMtx7mjK5tpkAryLYhsVFNrQSu+OMbJF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Estilo Médio 4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1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11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1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1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3691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5139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4489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0212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380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7344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7556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647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7951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1268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2443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8496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3191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8549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10113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15615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5524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59898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39180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43562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26241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8429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18051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23223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15551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97262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02965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83000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82439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1358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85365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7865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82403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94371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05872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16221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86657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25842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8394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87653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296026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bdec1f847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gbdec1f847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f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Document.docx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6.emf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7.emf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1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2.emf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3.emf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7.emf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8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9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1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6.emf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34.png"/><Relationship Id="rId5" Type="http://schemas.openxmlformats.org/officeDocument/2006/relationships/image" Target="../media/image32.emf"/><Relationship Id="rId10" Type="http://schemas.openxmlformats.org/officeDocument/2006/relationships/image" Target="../media/image33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36.emf"/><Relationship Id="rId5" Type="http://schemas.openxmlformats.org/officeDocument/2006/relationships/image" Target="../media/image10.png"/><Relationship Id="rId10" Type="http://schemas.openxmlformats.org/officeDocument/2006/relationships/image" Target="../media/image35.png"/><Relationship Id="rId4" Type="http://schemas.openxmlformats.org/officeDocument/2006/relationships/image" Target="../media/image9.png"/><Relationship Id="rId9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5.png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9.png"/><Relationship Id="rId12" Type="http://schemas.openxmlformats.org/officeDocument/2006/relationships/image" Target="../media/image3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7.emf"/><Relationship Id="rId11" Type="http://schemas.openxmlformats.org/officeDocument/2006/relationships/image" Target="../media/image33.png"/><Relationship Id="rId5" Type="http://schemas.openxmlformats.org/officeDocument/2006/relationships/package" Target="../embeddings/Microsoft_Word_Document1.docx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1.png"/><Relationship Id="rId14" Type="http://schemas.openxmlformats.org/officeDocument/2006/relationships/image" Target="../media/image36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36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35.png"/><Relationship Id="rId5" Type="http://schemas.openxmlformats.org/officeDocument/2006/relationships/image" Target="../media/image9.png"/><Relationship Id="rId10" Type="http://schemas.openxmlformats.org/officeDocument/2006/relationships/image" Target="../media/image34.png"/><Relationship Id="rId4" Type="http://schemas.openxmlformats.org/officeDocument/2006/relationships/image" Target="../media/image38.png"/><Relationship Id="rId9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36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35.png"/><Relationship Id="rId5" Type="http://schemas.openxmlformats.org/officeDocument/2006/relationships/image" Target="../media/image9.png"/><Relationship Id="rId10" Type="http://schemas.openxmlformats.org/officeDocument/2006/relationships/image" Target="../media/image34.png"/><Relationship Id="rId4" Type="http://schemas.openxmlformats.org/officeDocument/2006/relationships/image" Target="../media/image39.png"/><Relationship Id="rId9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36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35.png"/><Relationship Id="rId5" Type="http://schemas.openxmlformats.org/officeDocument/2006/relationships/image" Target="../media/image9.png"/><Relationship Id="rId10" Type="http://schemas.openxmlformats.org/officeDocument/2006/relationships/image" Target="../media/image34.png"/><Relationship Id="rId4" Type="http://schemas.openxmlformats.org/officeDocument/2006/relationships/image" Target="../media/image40.png"/><Relationship Id="rId9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36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35.png"/><Relationship Id="rId5" Type="http://schemas.openxmlformats.org/officeDocument/2006/relationships/image" Target="../media/image9.png"/><Relationship Id="rId10" Type="http://schemas.openxmlformats.org/officeDocument/2006/relationships/image" Target="../media/image34.png"/><Relationship Id="rId4" Type="http://schemas.openxmlformats.org/officeDocument/2006/relationships/image" Target="../media/image41.png"/><Relationship Id="rId9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6.emf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34.png"/><Relationship Id="rId5" Type="http://schemas.openxmlformats.org/officeDocument/2006/relationships/image" Target="../media/image43.png"/><Relationship Id="rId10" Type="http://schemas.openxmlformats.org/officeDocument/2006/relationships/image" Target="../media/image33.png"/><Relationship Id="rId4" Type="http://schemas.openxmlformats.org/officeDocument/2006/relationships/image" Target="../media/image42.png"/><Relationship Id="rId9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36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35.png"/><Relationship Id="rId5" Type="http://schemas.openxmlformats.org/officeDocument/2006/relationships/image" Target="../media/image9.png"/><Relationship Id="rId10" Type="http://schemas.openxmlformats.org/officeDocument/2006/relationships/image" Target="../media/image34.png"/><Relationship Id="rId4" Type="http://schemas.openxmlformats.org/officeDocument/2006/relationships/image" Target="../media/image44.png"/><Relationship Id="rId9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36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35.png"/><Relationship Id="rId5" Type="http://schemas.openxmlformats.org/officeDocument/2006/relationships/image" Target="../media/image9.png"/><Relationship Id="rId10" Type="http://schemas.openxmlformats.org/officeDocument/2006/relationships/image" Target="../media/image34.png"/><Relationship Id="rId4" Type="http://schemas.openxmlformats.org/officeDocument/2006/relationships/image" Target="../media/image45.png"/><Relationship Id="rId9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36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35.png"/><Relationship Id="rId5" Type="http://schemas.openxmlformats.org/officeDocument/2006/relationships/image" Target="../media/image9.png"/><Relationship Id="rId10" Type="http://schemas.openxmlformats.org/officeDocument/2006/relationships/image" Target="../media/image34.png"/><Relationship Id="rId4" Type="http://schemas.openxmlformats.org/officeDocument/2006/relationships/image" Target="../media/image46.png"/><Relationship Id="rId9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36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35.png"/><Relationship Id="rId5" Type="http://schemas.openxmlformats.org/officeDocument/2006/relationships/image" Target="../media/image9.png"/><Relationship Id="rId10" Type="http://schemas.openxmlformats.org/officeDocument/2006/relationships/image" Target="../media/image34.png"/><Relationship Id="rId4" Type="http://schemas.openxmlformats.org/officeDocument/2006/relationships/image" Target="../media/image47.png"/><Relationship Id="rId9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36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35.png"/><Relationship Id="rId5" Type="http://schemas.openxmlformats.org/officeDocument/2006/relationships/image" Target="../media/image9.png"/><Relationship Id="rId10" Type="http://schemas.openxmlformats.org/officeDocument/2006/relationships/image" Target="../media/image34.png"/><Relationship Id="rId4" Type="http://schemas.openxmlformats.org/officeDocument/2006/relationships/image" Target="../media/image48.jpeg"/><Relationship Id="rId9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3A1112-F199-41CA-8B4F-BA60DA144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809534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6FC41AC-6D7A-41F5-8BBA-5C2FC528EE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050" y="1729740"/>
            <a:ext cx="3838575" cy="8420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6633" y="6194611"/>
            <a:ext cx="1541929" cy="56040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FD8C06B-53FB-4437-8FB6-7485E72334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799" y="479509"/>
            <a:ext cx="7942729" cy="626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248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8FD3861-24D7-4639-8562-38BC8EAD1AAB}"/>
              </a:ext>
            </a:extLst>
          </p:cNvPr>
          <p:cNvSpPr/>
          <p:nvPr/>
        </p:nvSpPr>
        <p:spPr>
          <a:xfrm>
            <a:off x="1703294" y="352308"/>
            <a:ext cx="10336304" cy="5916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Escreva como se lê cada número natural a seguir: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lvl="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67: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659: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1 546: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17 485: 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672 732: 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 Escreva o número correspondente a cada numeral a seguir: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Setenta e oito: ________________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Quinhentos e dezenove: ________________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Dois mil, oitocentos e noventa e um: ________________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Onze mil, duzentos e vinte e três: ________________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Trezentos e oitenta e quatro mil, novecentos e trinta: ________________</a:t>
            </a: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212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1BF8395A-721F-479E-BBAD-95AD1711ACF0}"/>
              </a:ext>
            </a:extLst>
          </p:cNvPr>
          <p:cNvSpPr/>
          <p:nvPr/>
        </p:nvSpPr>
        <p:spPr>
          <a:xfrm>
            <a:off x="1572898" y="201388"/>
            <a:ext cx="9981793" cy="3496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Associe os registros numéricos da primeira coluna aos seus respectivos registros na língua materna na segunda coluna: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91                                                      (   ) Oitenta e nove mil, cento e vinte e três.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234                                                    (   ) Duzentos e trinta e quatro.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5 678                                                 (   ) Noventa e um.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89 123                                               (   ) Novecentos e doze mil, trezentos e quarenta.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 912 340                                             (   ) Cinco mil, seiscentos e setenta e oito.</a:t>
            </a:r>
          </a:p>
          <a:p>
            <a:pPr marR="88900" algn="just">
              <a:lnSpc>
                <a:spcPct val="115000"/>
              </a:lnSpc>
            </a:pPr>
            <a:endParaRPr lang="pt-BR" sz="11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endParaRPr lang="pt-BR" sz="11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endParaRPr lang="pt-B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DC578ADA-F9AD-475C-BE8A-CBE68250E367}"/>
              </a:ext>
            </a:extLst>
          </p:cNvPr>
          <p:cNvGraphicFramePr>
            <a:graphicFrameLocks noGrp="1"/>
          </p:cNvGraphicFramePr>
          <p:nvPr/>
        </p:nvGraphicFramePr>
        <p:xfrm>
          <a:off x="4433252" y="3763708"/>
          <a:ext cx="3325495" cy="475171"/>
        </p:xfrm>
        <a:graphic>
          <a:graphicData uri="http://schemas.openxmlformats.org/drawingml/2006/table">
            <a:tbl>
              <a:tblPr firstRow="1" firstCol="1" bandRow="1"/>
              <a:tblGrid>
                <a:gridCol w="3325495">
                  <a:extLst>
                    <a:ext uri="{9D8B030D-6E8A-4147-A177-3AD203B41FA5}">
                      <a16:colId xmlns:a16="http://schemas.microsoft.com/office/drawing/2014/main" val="2397312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Trezentos e noventa e seis mil, quinhentos e vinte e seis habitantes.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427956"/>
                  </a:ext>
                </a:extLst>
              </a:tr>
            </a:tbl>
          </a:graphicData>
        </a:graphic>
      </p:graphicFrame>
      <p:sp>
        <p:nvSpPr>
          <p:cNvPr id="17" name="Rectangle 5">
            <a:extLst>
              <a:ext uri="{FF2B5EF4-FFF2-40B4-BE49-F238E27FC236}">
                <a16:creationId xmlns:a16="http://schemas.microsoft.com/office/drawing/2014/main" id="{0AF04715-35C5-497F-B760-AE02BEF5A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2898" y="3295100"/>
            <a:ext cx="10099149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O professor Alex escreveu no quadro, por extenso, a popula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ão estimada da cidade de An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polis.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9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Figura elaborada pelo autor</a:t>
            </a:r>
            <a:endParaRPr lang="pt-BR" altLang="pt-BR" sz="900" dirty="0">
              <a:solidFill>
                <a:schemeClr val="tx1"/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registro num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rico da popula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ão de Anápolis é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396 562.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369 526.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396 526.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396 652.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573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80CC62D-102C-461C-8434-74ABAB6776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1223" y="393031"/>
            <a:ext cx="7261412" cy="631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11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566760F-E255-4ACE-A447-2AF84F0E4939}"/>
              </a:ext>
            </a:extLst>
          </p:cNvPr>
          <p:cNvSpPr/>
          <p:nvPr/>
        </p:nvSpPr>
        <p:spPr>
          <a:xfrm>
            <a:off x="1721222" y="345939"/>
            <a:ext cx="10165977" cy="3465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cada um dos numerais a seguir, pinte de </a:t>
            </a:r>
            <a:r>
              <a:rPr lang="pt-BR" sz="2400" b="1" u="heavy" dirty="0">
                <a:solidFill>
                  <a:srgbClr val="4472C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azul</a:t>
            </a:r>
            <a:r>
              <a:rPr lang="pt-BR" sz="2400" dirty="0">
                <a:solidFill>
                  <a:srgbClr val="4472C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algarismos que ocupam a ordem das unidades e de </a:t>
            </a:r>
            <a:r>
              <a:rPr lang="pt-BR" sz="2400" b="1" u="heavy" dirty="0">
                <a:solidFill>
                  <a:srgbClr val="70AD4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verde</a:t>
            </a:r>
            <a:r>
              <a:rPr lang="pt-BR" sz="2400" dirty="0">
                <a:solidFill>
                  <a:srgbClr val="70AD4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algarismos das outras ordens.</a:t>
            </a: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DC9DDD07-DE86-4D22-A872-B80EB125E7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2876154"/>
              </p:ext>
            </p:extLst>
          </p:nvPr>
        </p:nvGraphicFramePr>
        <p:xfrm>
          <a:off x="2480330" y="1546226"/>
          <a:ext cx="7548480" cy="4782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Document" r:id="rId6" imgW="5940083" imgH="3764655" progId="Word.Document.12">
                  <p:embed/>
                </p:oleObj>
              </mc:Choice>
              <mc:Fallback>
                <p:oleObj name="Document" r:id="rId6" imgW="5940083" imgH="37646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80330" y="1546226"/>
                        <a:ext cx="7548480" cy="4782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88" name="Imagem 21">
            <a:extLst>
              <a:ext uri="{FF2B5EF4-FFF2-40B4-BE49-F238E27FC236}">
                <a16:creationId xmlns:a16="http://schemas.microsoft.com/office/drawing/2014/main" id="{11045BB5-E4ED-470F-A8DE-B65EF70E7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Imagem 5">
            <a:extLst>
              <a:ext uri="{FF2B5EF4-FFF2-40B4-BE49-F238E27FC236}">
                <a16:creationId xmlns:a16="http://schemas.microsoft.com/office/drawing/2014/main" id="{11C01F15-1F2E-4060-8291-92C3019C5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Imagem 7">
            <a:extLst>
              <a:ext uri="{FF2B5EF4-FFF2-40B4-BE49-F238E27FC236}">
                <a16:creationId xmlns:a16="http://schemas.microsoft.com/office/drawing/2014/main" id="{B1144F9B-4553-4778-A414-3650BD881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5" name="Imagem 6">
            <a:extLst>
              <a:ext uri="{FF2B5EF4-FFF2-40B4-BE49-F238E27FC236}">
                <a16:creationId xmlns:a16="http://schemas.microsoft.com/office/drawing/2014/main" id="{0E2D18EE-AA3B-4B93-AE3F-4775AD31F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605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566760F-E255-4ACE-A447-2AF84F0E4939}"/>
              </a:ext>
            </a:extLst>
          </p:cNvPr>
          <p:cNvSpPr/>
          <p:nvPr/>
        </p:nvSpPr>
        <p:spPr>
          <a:xfrm>
            <a:off x="1721222" y="345939"/>
            <a:ext cx="10165977" cy="2615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1FB8E6D-E853-4D56-85B7-4561CC2513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153" y="847724"/>
            <a:ext cx="6519494" cy="4995219"/>
          </a:xfrm>
          <a:prstGeom prst="rect">
            <a:avLst/>
          </a:prstGeom>
        </p:spPr>
      </p:pic>
      <p:pic>
        <p:nvPicPr>
          <p:cNvPr id="18434" name="Imagem 21">
            <a:extLst>
              <a:ext uri="{FF2B5EF4-FFF2-40B4-BE49-F238E27FC236}">
                <a16:creationId xmlns:a16="http://schemas.microsoft.com/office/drawing/2014/main" id="{BDA12723-15AD-4082-A3A0-13840DFD1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Imagem 5">
            <a:extLst>
              <a:ext uri="{FF2B5EF4-FFF2-40B4-BE49-F238E27FC236}">
                <a16:creationId xmlns:a16="http://schemas.microsoft.com/office/drawing/2014/main" id="{E0CF1938-3B52-4201-BC05-4A1A6E35D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Imagem 7">
            <a:extLst>
              <a:ext uri="{FF2B5EF4-FFF2-40B4-BE49-F238E27FC236}">
                <a16:creationId xmlns:a16="http://schemas.microsoft.com/office/drawing/2014/main" id="{7F5AACE8-CE72-4E88-8E75-13FA5AD54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Imagem 6">
            <a:extLst>
              <a:ext uri="{FF2B5EF4-FFF2-40B4-BE49-F238E27FC236}">
                <a16:creationId xmlns:a16="http://schemas.microsoft.com/office/drawing/2014/main" id="{8B719923-DA88-4766-9677-05385446C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253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74" name="Rectangle 19473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5E18B9CB-D1B5-4C67-9730-A5A15A8D2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223" y="380195"/>
            <a:ext cx="3419856" cy="65803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Leia a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tirinha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a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seguir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19476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62" name="Imagem 11">
            <a:extLst>
              <a:ext uri="{FF2B5EF4-FFF2-40B4-BE49-F238E27FC236}">
                <a16:creationId xmlns:a16="http://schemas.microsoft.com/office/drawing/2014/main" id="{C387EA90-0686-40B0-A4C5-DBA7B1761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2"/>
          <a:stretch/>
        </p:blipFill>
        <p:spPr bwMode="auto">
          <a:xfrm>
            <a:off x="4736728" y="278817"/>
            <a:ext cx="6894576" cy="224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8">
            <a:extLst>
              <a:ext uri="{FF2B5EF4-FFF2-40B4-BE49-F238E27FC236}">
                <a16:creationId xmlns:a16="http://schemas.microsoft.com/office/drawing/2014/main" id="{E20E492E-112B-461B-9B33-7AEBD8CDD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9610" y="2551437"/>
            <a:ext cx="7387590" cy="34647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R="0" lvl="0" algn="just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pt-BR" sz="8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Fonte: http://clubes.obmep.org.br/blog/numeros-especiais-numeros-perfeitos/. </a:t>
            </a:r>
            <a:r>
              <a:rPr kumimoji="0" lang="en-US" altLang="pt-BR" sz="8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Acesso</a:t>
            </a:r>
            <a:r>
              <a:rPr kumimoji="0" lang="en-US" altLang="pt-BR" sz="8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8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altLang="pt-BR" sz="8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10 de </a:t>
            </a:r>
            <a:r>
              <a:rPr kumimoji="0" lang="en-US" altLang="pt-BR" sz="8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jan.</a:t>
            </a:r>
            <a:r>
              <a:rPr kumimoji="0" lang="en-US" altLang="pt-BR" sz="8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de 2023</a:t>
            </a:r>
          </a:p>
          <a:p>
            <a:pPr marR="0" lvl="0" algn="just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2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lvl="0" algn="just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Agora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responda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R="0" lvl="0" algn="just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2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57200" marR="0" lvl="0" indent="-457200" algn="just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AutoNum type="alphaLcParenR"/>
              <a:tabLst/>
            </a:pP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</a:t>
            </a:r>
            <a:r>
              <a:rPr kumimoji="0" lang="en-US" altLang="pt-BR" sz="2400" b="0" i="1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Sua</a:t>
            </a:r>
            <a:r>
              <a:rPr kumimoji="0" lang="en-US" altLang="pt-BR" sz="2400" b="0" i="1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1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majestade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”,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apresentado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tirinha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é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representado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por um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número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perfeito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qual é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ele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  <a:p>
            <a:pPr marL="457200" marR="0" lvl="0" indent="-457200" algn="just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AutoNum type="alphaLcParenR"/>
              <a:tabLst/>
            </a:pPr>
            <a:endParaRPr kumimoji="0" lang="en-US" altLang="pt-BR" sz="2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lvl="0" algn="just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b) No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segundo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quadrinho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o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espelho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cita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três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números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perfeitos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quais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são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eles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  <a:p>
            <a:pPr marR="0" lvl="0" algn="just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pt-BR" sz="2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lvl="0" algn="just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c)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Quais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são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os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algarismos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que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ocupam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ordem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das </a:t>
            </a:r>
            <a:r>
              <a:rPr kumimoji="0" lang="en-US" altLang="pt-BR" sz="2400" b="1" i="0" u="sng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dezenas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nos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três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números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citados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pelo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pt-BR" sz="2400" b="0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espelho</a:t>
            </a:r>
            <a:r>
              <a:rPr kumimoji="0" lang="en-US" altLang="pt-BR" sz="24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</p:txBody>
      </p:sp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566760F-E255-4ACE-A447-2AF84F0E4939}"/>
              </a:ext>
            </a:extLst>
          </p:cNvPr>
          <p:cNvSpPr/>
          <p:nvPr/>
        </p:nvSpPr>
        <p:spPr>
          <a:xfrm>
            <a:off x="1721222" y="345939"/>
            <a:ext cx="10165977" cy="3000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88900" lvl="0" indent="-342900" algn="just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Imagem 21">
            <a:extLst>
              <a:ext uri="{FF2B5EF4-FFF2-40B4-BE49-F238E27FC236}">
                <a16:creationId xmlns:a16="http://schemas.microsoft.com/office/drawing/2014/main" id="{7D42C79D-E63F-499D-8895-53234C259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Imagem 5">
            <a:extLst>
              <a:ext uri="{FF2B5EF4-FFF2-40B4-BE49-F238E27FC236}">
                <a16:creationId xmlns:a16="http://schemas.microsoft.com/office/drawing/2014/main" id="{89FF27DF-1CD0-4B88-9E9A-D81A8AF5B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Imagem 7">
            <a:extLst>
              <a:ext uri="{FF2B5EF4-FFF2-40B4-BE49-F238E27FC236}">
                <a16:creationId xmlns:a16="http://schemas.microsoft.com/office/drawing/2014/main" id="{AA201300-8842-40A5-83FB-7AE1A5F35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Imagem 6">
            <a:extLst>
              <a:ext uri="{FF2B5EF4-FFF2-40B4-BE49-F238E27FC236}">
                <a16:creationId xmlns:a16="http://schemas.microsoft.com/office/drawing/2014/main" id="{65656AB9-8675-4E5A-8272-000D4551F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77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566760F-E255-4ACE-A447-2AF84F0E4939}"/>
              </a:ext>
            </a:extLst>
          </p:cNvPr>
          <p:cNvSpPr/>
          <p:nvPr/>
        </p:nvSpPr>
        <p:spPr>
          <a:xfrm>
            <a:off x="1721222" y="345939"/>
            <a:ext cx="10165977" cy="2615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D6B9B6DB-07E3-4FC7-9915-CCE87B33B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7130" y="299085"/>
            <a:ext cx="10327341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buClrTx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Nos numerais a seguir, circule aqueles em que o algarismo da ordem das centenas está em destaque.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89" name="Imagem 29">
            <a:extLst>
              <a:ext uri="{FF2B5EF4-FFF2-40B4-BE49-F238E27FC236}">
                <a16:creationId xmlns:a16="http://schemas.microsoft.com/office/drawing/2014/main" id="{5C49AEE0-A0DA-4A8E-960C-70B90B111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851" y="1418857"/>
            <a:ext cx="7528547" cy="299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20482" name="Imagem 21">
            <a:extLst>
              <a:ext uri="{FF2B5EF4-FFF2-40B4-BE49-F238E27FC236}">
                <a16:creationId xmlns:a16="http://schemas.microsoft.com/office/drawing/2014/main" id="{2A0E1EFF-4CF5-4E13-89EA-DC843328C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Imagem 5">
            <a:extLst>
              <a:ext uri="{FF2B5EF4-FFF2-40B4-BE49-F238E27FC236}">
                <a16:creationId xmlns:a16="http://schemas.microsoft.com/office/drawing/2014/main" id="{E43E5A8F-7212-4F77-8A3C-692D3A4A7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Imagem 7">
            <a:extLst>
              <a:ext uri="{FF2B5EF4-FFF2-40B4-BE49-F238E27FC236}">
                <a16:creationId xmlns:a16="http://schemas.microsoft.com/office/drawing/2014/main" id="{ECB8E45D-4F8E-4663-87C5-D70ADB05D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5" name="Imagem 6">
            <a:extLst>
              <a:ext uri="{FF2B5EF4-FFF2-40B4-BE49-F238E27FC236}">
                <a16:creationId xmlns:a16="http://schemas.microsoft.com/office/drawing/2014/main" id="{FF4CD226-E81E-4124-A23A-2F76CA3EB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958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566760F-E255-4ACE-A447-2AF84F0E4939}"/>
              </a:ext>
            </a:extLst>
          </p:cNvPr>
          <p:cNvSpPr/>
          <p:nvPr/>
        </p:nvSpPr>
        <p:spPr>
          <a:xfrm>
            <a:off x="1721222" y="345939"/>
            <a:ext cx="10165977" cy="2615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+mj-lt"/>
              <a:buAutoNum type="arabicPeriod"/>
            </a:pP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A3DA046-7ED7-4D61-A091-E476A1C373A8}"/>
              </a:ext>
            </a:extLst>
          </p:cNvPr>
          <p:cNvSpPr/>
          <p:nvPr/>
        </p:nvSpPr>
        <p:spPr>
          <a:xfrm>
            <a:off x="1583214" y="184877"/>
            <a:ext cx="7556877" cy="34652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88900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Escreva o numeral representado por cada ábaco a seguir.</a:t>
            </a:r>
          </a:p>
          <a:p>
            <a:pPr marR="88900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15000"/>
              </a:lnSpc>
            </a:pP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1C8C2F9-AAC4-46BA-AD7E-7FAF020E08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8325" y="800100"/>
            <a:ext cx="4992781" cy="596831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82D8C63-BF61-41AE-9A47-FDE2A4028A7D}"/>
              </a:ext>
            </a:extLst>
          </p:cNvPr>
          <p:cNvSpPr/>
          <p:nvPr/>
        </p:nvSpPr>
        <p:spPr>
          <a:xfrm>
            <a:off x="6831106" y="1999007"/>
            <a:ext cx="4823012" cy="1339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cada numeral que você escreveu, qual é o algarismo que ocupa a ordem das unidades de milhar?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6" name="Imagem 21">
            <a:extLst>
              <a:ext uri="{FF2B5EF4-FFF2-40B4-BE49-F238E27FC236}">
                <a16:creationId xmlns:a16="http://schemas.microsoft.com/office/drawing/2014/main" id="{2CE323BE-B01C-4E4C-BFDE-31C024410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Imagem 5">
            <a:extLst>
              <a:ext uri="{FF2B5EF4-FFF2-40B4-BE49-F238E27FC236}">
                <a16:creationId xmlns:a16="http://schemas.microsoft.com/office/drawing/2014/main" id="{52B256EC-10E4-4D5E-850E-9650B975B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Imagem 7">
            <a:extLst>
              <a:ext uri="{FF2B5EF4-FFF2-40B4-BE49-F238E27FC236}">
                <a16:creationId xmlns:a16="http://schemas.microsoft.com/office/drawing/2014/main" id="{560BA601-2CB5-4584-8C2F-F2390F2ED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Imagem 6">
            <a:extLst>
              <a:ext uri="{FF2B5EF4-FFF2-40B4-BE49-F238E27FC236}">
                <a16:creationId xmlns:a16="http://schemas.microsoft.com/office/drawing/2014/main" id="{564B20B0-14F5-4809-8F78-3FFD7691F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709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5BC712A-9FE2-44A9-AEA6-D634495C6291}"/>
              </a:ext>
            </a:extLst>
          </p:cNvPr>
          <p:cNvSpPr/>
          <p:nvPr/>
        </p:nvSpPr>
        <p:spPr>
          <a:xfrm>
            <a:off x="1694889" y="395752"/>
            <a:ext cx="10227235" cy="1339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Pingo está pensando em vários números. Ligue apenas os pontos dos números que apresentam 5 ordens ou mais para descobrir qual forma geométrica está representada. 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9CAD240-2E1F-4D79-A89A-FB15476645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4118" y="1724748"/>
            <a:ext cx="5325035" cy="4919353"/>
          </a:xfrm>
          <a:prstGeom prst="rect">
            <a:avLst/>
          </a:prstGeom>
        </p:spPr>
      </p:pic>
      <p:pic>
        <p:nvPicPr>
          <p:cNvPr id="22530" name="Imagem 21">
            <a:extLst>
              <a:ext uri="{FF2B5EF4-FFF2-40B4-BE49-F238E27FC236}">
                <a16:creationId xmlns:a16="http://schemas.microsoft.com/office/drawing/2014/main" id="{64E4C43D-2577-4096-9995-3E8C3E132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Imagem 5">
            <a:extLst>
              <a:ext uri="{FF2B5EF4-FFF2-40B4-BE49-F238E27FC236}">
                <a16:creationId xmlns:a16="http://schemas.microsoft.com/office/drawing/2014/main" id="{438EBD96-ECB8-4B0F-93E9-891D5D286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Imagem 7">
            <a:extLst>
              <a:ext uri="{FF2B5EF4-FFF2-40B4-BE49-F238E27FC236}">
                <a16:creationId xmlns:a16="http://schemas.microsoft.com/office/drawing/2014/main" id="{5961A1BC-2CD6-45FF-A238-0276F117F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3" name="Imagem 6">
            <a:extLst>
              <a:ext uri="{FF2B5EF4-FFF2-40B4-BE49-F238E27FC236}">
                <a16:creationId xmlns:a16="http://schemas.microsoft.com/office/drawing/2014/main" id="{C37BA782-7D60-47FD-85CC-285684DE6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921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573D283-8139-4BC7-91DC-573FACB962E8}"/>
              </a:ext>
            </a:extLst>
          </p:cNvPr>
          <p:cNvSpPr/>
          <p:nvPr/>
        </p:nvSpPr>
        <p:spPr>
          <a:xfrm>
            <a:off x="1676959" y="519112"/>
            <a:ext cx="9869581" cy="5681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Observe o exemplo e complete as lacunas com os valores posicionais dos algarismos que ocupam a ordem das centenas de milhar nos números a seguir. </a:t>
            </a:r>
          </a:p>
          <a:p>
            <a:pPr marR="88900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 976.123 = ______________________ + 70.000 + 6.000 + 100 + 20 + 3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110.679 = _______________________ + 10.000 + 600 + 70 + 9 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561.746 = _______________________ + 60.000 + 1.000 + 700 + 40 + 6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742.547 = _______________________ + 40.000 + 2.000 + 500 + 40 + 7 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>
              <a:lnSpc>
                <a:spcPct val="115000"/>
              </a:lnSpc>
            </a:pP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68158EF-1DDF-4665-8765-BBC6C3D909F2}"/>
              </a:ext>
            </a:extLst>
          </p:cNvPr>
          <p:cNvPicPr/>
          <p:nvPr/>
        </p:nvPicPr>
        <p:blipFill rotWithShape="1">
          <a:blip r:embed="rId5"/>
          <a:srcRect t="12500"/>
          <a:stretch/>
        </p:blipFill>
        <p:spPr bwMode="auto">
          <a:xfrm>
            <a:off x="3576637" y="1597683"/>
            <a:ext cx="5388069" cy="7869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602" name="Imagem 21">
            <a:extLst>
              <a:ext uri="{FF2B5EF4-FFF2-40B4-BE49-F238E27FC236}">
                <a16:creationId xmlns:a16="http://schemas.microsoft.com/office/drawing/2014/main" id="{070DAD64-5FC2-463D-8EF1-9AA858B4E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Imagem 5">
            <a:extLst>
              <a:ext uri="{FF2B5EF4-FFF2-40B4-BE49-F238E27FC236}">
                <a16:creationId xmlns:a16="http://schemas.microsoft.com/office/drawing/2014/main" id="{F0D922BE-FBD2-4DBA-83A5-F31332D8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Imagem 7">
            <a:extLst>
              <a:ext uri="{FF2B5EF4-FFF2-40B4-BE49-F238E27FC236}">
                <a16:creationId xmlns:a16="http://schemas.microsoft.com/office/drawing/2014/main" id="{9443064F-2948-4C26-A517-D6651C523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Imagem 6">
            <a:extLst>
              <a:ext uri="{FF2B5EF4-FFF2-40B4-BE49-F238E27FC236}">
                <a16:creationId xmlns:a16="http://schemas.microsoft.com/office/drawing/2014/main" id="{F896E767-FFA9-4A1C-BFF8-0B2DA5BB1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394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81C86EB-7A66-4EE1-8055-6094B710059F}"/>
              </a:ext>
            </a:extLst>
          </p:cNvPr>
          <p:cNvSpPr/>
          <p:nvPr/>
        </p:nvSpPr>
        <p:spPr>
          <a:xfrm>
            <a:off x="1241705" y="95629"/>
            <a:ext cx="524528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>
              <a:lnSpc>
                <a:spcPct val="115000"/>
              </a:lnSpc>
            </a:pP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Represente o número </a:t>
            </a:r>
            <a:r>
              <a:rPr lang="pt-BR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864 139</a:t>
            </a:r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 quadro posicional a seguir.</a:t>
            </a:r>
            <a:endParaRPr lang="pt-BR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22F90B9-A6A4-4C99-91F4-920CF83BDE4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603747" y="970969"/>
            <a:ext cx="4492253" cy="1995023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82EC83B-FB1E-4D74-A92F-495D89688DF9}"/>
              </a:ext>
            </a:extLst>
          </p:cNvPr>
          <p:cNvSpPr/>
          <p:nvPr/>
        </p:nvSpPr>
        <p:spPr>
          <a:xfrm>
            <a:off x="6664795" y="519112"/>
            <a:ext cx="524528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V. O algarismo 4 ocupa a ordem das ______________________________. </a:t>
            </a:r>
            <a:endParaRPr lang="pt-BR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VI. O algarismo _________ ocupa a ordem das dezenas simples. </a:t>
            </a:r>
            <a:endParaRPr lang="pt-BR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VII. O valor posicional do algarismo 3 nesse número é ___________.</a:t>
            </a:r>
            <a:endParaRPr lang="pt-BR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VIII. O valor posicional do algarismo _______ nesse número é 60 000.</a:t>
            </a:r>
            <a:endParaRPr lang="pt-BR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IX. O valor posicional do algarismo 1 nesse número é ______________.</a:t>
            </a:r>
            <a:endParaRPr lang="pt-BR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X. O valor posicional do algarismo 8 nesse número é _______________.</a:t>
            </a:r>
            <a:endParaRPr lang="pt-BR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XI. O valor posicional do algarismo _____ nesse número é 4 000.</a:t>
            </a:r>
            <a:endParaRPr lang="pt-BR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XII. O valor posicional do algarismo 9 nesse número é _______.</a:t>
            </a:r>
            <a:endParaRPr lang="pt-BR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B3C2ED4-A215-4196-9FC6-6FC7F601242D}"/>
              </a:ext>
            </a:extLst>
          </p:cNvPr>
          <p:cNvSpPr/>
          <p:nvPr/>
        </p:nvSpPr>
        <p:spPr>
          <a:xfrm>
            <a:off x="1425947" y="3000103"/>
            <a:ext cx="50938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lvl="0"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Agora, complete as lacunas das afirmativas a seguir.</a:t>
            </a:r>
            <a:endParaRPr lang="pt-BR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lvl="0"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I. Esse número tem __________ordens e _________ classes. </a:t>
            </a:r>
            <a:endParaRPr lang="pt-BR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lvl="0"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II. O algarismo _________ ocupa a ordem das unidades simples. </a:t>
            </a:r>
            <a:endParaRPr lang="pt-BR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lvl="0"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III. O algarismo 6 ocupa a ordem das _____________________________. </a:t>
            </a:r>
            <a:endParaRPr lang="pt-BR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lvl="0" algn="just"/>
            <a:r>
              <a:rPr lang="pt-BR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IV. O algarismo _________ ocupa a ordem das centenas simples. </a:t>
            </a:r>
            <a:endParaRPr lang="pt-BR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78" name="Imagem 21">
            <a:extLst>
              <a:ext uri="{FF2B5EF4-FFF2-40B4-BE49-F238E27FC236}">
                <a16:creationId xmlns:a16="http://schemas.microsoft.com/office/drawing/2014/main" id="{90520113-5E4D-468C-A57F-325BEA983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Imagem 5">
            <a:extLst>
              <a:ext uri="{FF2B5EF4-FFF2-40B4-BE49-F238E27FC236}">
                <a16:creationId xmlns:a16="http://schemas.microsoft.com/office/drawing/2014/main" id="{D0D4AED6-B800-4FA2-8971-5C92195F7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Imagem 7">
            <a:extLst>
              <a:ext uri="{FF2B5EF4-FFF2-40B4-BE49-F238E27FC236}">
                <a16:creationId xmlns:a16="http://schemas.microsoft.com/office/drawing/2014/main" id="{338163AF-94F7-4823-85E1-1495839CC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1" name="Imagem 6">
            <a:extLst>
              <a:ext uri="{FF2B5EF4-FFF2-40B4-BE49-F238E27FC236}">
                <a16:creationId xmlns:a16="http://schemas.microsoft.com/office/drawing/2014/main" id="{181A8FB1-A67A-4380-8F6A-939F59271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279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7DF3120-5C53-43D1-AA43-B527531759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706" y="370161"/>
            <a:ext cx="10261638" cy="5340353"/>
          </a:xfrm>
          <a:prstGeom prst="rect">
            <a:avLst/>
          </a:prstGeom>
        </p:spPr>
      </p:pic>
      <p:pic>
        <p:nvPicPr>
          <p:cNvPr id="23554" name="Imagem 21">
            <a:extLst>
              <a:ext uri="{FF2B5EF4-FFF2-40B4-BE49-F238E27FC236}">
                <a16:creationId xmlns:a16="http://schemas.microsoft.com/office/drawing/2014/main" id="{B2F2CDFE-3C9B-4C7E-960C-8A0D495C4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Imagem 5">
            <a:extLst>
              <a:ext uri="{FF2B5EF4-FFF2-40B4-BE49-F238E27FC236}">
                <a16:creationId xmlns:a16="http://schemas.microsoft.com/office/drawing/2014/main" id="{807FF5F7-CC70-4EA0-AC5B-556BF9A19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Imagem 7">
            <a:extLst>
              <a:ext uri="{FF2B5EF4-FFF2-40B4-BE49-F238E27FC236}">
                <a16:creationId xmlns:a16="http://schemas.microsoft.com/office/drawing/2014/main" id="{3001C957-E62E-4488-A63F-980208A0D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Imagem 6">
            <a:extLst>
              <a:ext uri="{FF2B5EF4-FFF2-40B4-BE49-F238E27FC236}">
                <a16:creationId xmlns:a16="http://schemas.microsoft.com/office/drawing/2014/main" id="{3BBF95C8-914C-494B-90F6-C4A506BC9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207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6057D83-2547-4287-A268-0FAD4532B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8375" y="225348"/>
            <a:ext cx="7260188" cy="6485962"/>
          </a:xfrm>
          <a:prstGeom prst="rect">
            <a:avLst/>
          </a:prstGeom>
        </p:spPr>
      </p:pic>
      <p:pic>
        <p:nvPicPr>
          <p:cNvPr id="26626" name="Imagem 21">
            <a:extLst>
              <a:ext uri="{FF2B5EF4-FFF2-40B4-BE49-F238E27FC236}">
                <a16:creationId xmlns:a16="http://schemas.microsoft.com/office/drawing/2014/main" id="{213A3D9D-B722-4CF6-9409-F311C328C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Imagem 5">
            <a:extLst>
              <a:ext uri="{FF2B5EF4-FFF2-40B4-BE49-F238E27FC236}">
                <a16:creationId xmlns:a16="http://schemas.microsoft.com/office/drawing/2014/main" id="{40C5EB6A-81A1-4AFB-9BB2-863CD2CE2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Imagem 7">
            <a:extLst>
              <a:ext uri="{FF2B5EF4-FFF2-40B4-BE49-F238E27FC236}">
                <a16:creationId xmlns:a16="http://schemas.microsoft.com/office/drawing/2014/main" id="{B4B38D6F-E0D6-42F8-A612-EB15A9B14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Imagem 6">
            <a:extLst>
              <a:ext uri="{FF2B5EF4-FFF2-40B4-BE49-F238E27FC236}">
                <a16:creationId xmlns:a16="http://schemas.microsoft.com/office/drawing/2014/main" id="{734DB412-50BA-4645-8D05-646D66A72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996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F0233E0-D3A0-4A98-BF01-93DECD2244E8}"/>
              </a:ext>
            </a:extLst>
          </p:cNvPr>
          <p:cNvSpPr/>
          <p:nvPr/>
        </p:nvSpPr>
        <p:spPr>
          <a:xfrm>
            <a:off x="1455575" y="391893"/>
            <a:ext cx="104665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Escreva no Quadro Valor de Lugar – QVL, os números indicados pelo Material Dourado, isto é, quantas centenas, dezenas e unidades estão sendo representadas.</a:t>
            </a: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97A9694-6CBD-4601-8406-C56EDEE50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5182" y="986877"/>
            <a:ext cx="6665427" cy="5479230"/>
          </a:xfrm>
          <a:prstGeom prst="rect">
            <a:avLst/>
          </a:prstGeom>
        </p:spPr>
      </p:pic>
      <p:pic>
        <p:nvPicPr>
          <p:cNvPr id="27650" name="Imagem 21">
            <a:extLst>
              <a:ext uri="{FF2B5EF4-FFF2-40B4-BE49-F238E27FC236}">
                <a16:creationId xmlns:a16="http://schemas.microsoft.com/office/drawing/2014/main" id="{2DF62D83-9F71-44CB-9652-E06EF8607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Imagem 5">
            <a:extLst>
              <a:ext uri="{FF2B5EF4-FFF2-40B4-BE49-F238E27FC236}">
                <a16:creationId xmlns:a16="http://schemas.microsoft.com/office/drawing/2014/main" id="{CD6BE088-A4A9-49A0-9FF7-72426C4AC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Imagem 7">
            <a:extLst>
              <a:ext uri="{FF2B5EF4-FFF2-40B4-BE49-F238E27FC236}">
                <a16:creationId xmlns:a16="http://schemas.microsoft.com/office/drawing/2014/main" id="{6595375A-8D34-458E-B0E3-0F695D8C5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Imagem 6">
            <a:extLst>
              <a:ext uri="{FF2B5EF4-FFF2-40B4-BE49-F238E27FC236}">
                <a16:creationId xmlns:a16="http://schemas.microsoft.com/office/drawing/2014/main" id="{A38F2B87-9454-4FBF-8BF1-D6927B281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85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F0233E0-D3A0-4A98-BF01-93DECD2244E8}"/>
              </a:ext>
            </a:extLst>
          </p:cNvPr>
          <p:cNvSpPr/>
          <p:nvPr/>
        </p:nvSpPr>
        <p:spPr>
          <a:xfrm>
            <a:off x="1455575" y="391893"/>
            <a:ext cx="104665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370C6DD-81B8-4FAB-9A29-5FEAA1743F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5183" y="346820"/>
            <a:ext cx="6242752" cy="6476765"/>
          </a:xfrm>
          <a:prstGeom prst="rect">
            <a:avLst/>
          </a:prstGeom>
        </p:spPr>
      </p:pic>
      <p:pic>
        <p:nvPicPr>
          <p:cNvPr id="28674" name="Imagem 21">
            <a:extLst>
              <a:ext uri="{FF2B5EF4-FFF2-40B4-BE49-F238E27FC236}">
                <a16:creationId xmlns:a16="http://schemas.microsoft.com/office/drawing/2014/main" id="{C893CF4F-D767-400B-820B-E661CD304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Imagem 5">
            <a:extLst>
              <a:ext uri="{FF2B5EF4-FFF2-40B4-BE49-F238E27FC236}">
                <a16:creationId xmlns:a16="http://schemas.microsoft.com/office/drawing/2014/main" id="{A5C264E4-7FD2-4D1A-BD63-26D70929D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Imagem 7">
            <a:extLst>
              <a:ext uri="{FF2B5EF4-FFF2-40B4-BE49-F238E27FC236}">
                <a16:creationId xmlns:a16="http://schemas.microsoft.com/office/drawing/2014/main" id="{46203EF9-311D-4473-B1AB-6821BF396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Imagem 6">
            <a:extLst>
              <a:ext uri="{FF2B5EF4-FFF2-40B4-BE49-F238E27FC236}">
                <a16:creationId xmlns:a16="http://schemas.microsoft.com/office/drawing/2014/main" id="{FA7934EF-ADD3-4A91-9452-C80E274C3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396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F0233E0-D3A0-4A98-BF01-93DECD2244E8}"/>
              </a:ext>
            </a:extLst>
          </p:cNvPr>
          <p:cNvSpPr/>
          <p:nvPr/>
        </p:nvSpPr>
        <p:spPr>
          <a:xfrm>
            <a:off x="1455575" y="391893"/>
            <a:ext cx="104665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D1189C92-5450-45D8-AF10-B6EA25EE3027}"/>
                  </a:ext>
                </a:extLst>
              </p:cNvPr>
              <p:cNvSpPr/>
              <p:nvPr/>
            </p:nvSpPr>
            <p:spPr>
              <a:xfrm>
                <a:off x="1540003" y="519112"/>
                <a:ext cx="10014857" cy="53765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8900" lvl="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2. Agrupe os números da atividade anterior que tenham:</a:t>
                </a:r>
              </a:p>
              <a:p>
                <a:pPr marR="88900" lvl="0" algn="just">
                  <a:lnSpc>
                    <a:spcPct val="115000"/>
                  </a:lnSpc>
                </a:pPr>
                <a:endParaRPr lang="pt-BR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lvl="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Os algarismos da 1ª ordem iguais</a:t>
                </a:r>
                <a:endParaRPr lang="pt-BR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Os algarismos da 2ª ordem iguais</a:t>
                </a:r>
                <a:endParaRPr lang="pt-BR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Os algarismos da 3ª ordem iguais</a:t>
                </a:r>
                <a:endParaRPr lang="pt-BR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3. Utilize os símbolos de 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&lt;</m:t>
                    </m:r>
                  </m:oMath>
                </a14:m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(menor) ou 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&gt;</m:t>
                    </m:r>
                  </m:oMath>
                </a14:m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(maior) para comparar os números de cada agrupamento que você formou na atividade anterior.</a:t>
                </a:r>
                <a:endParaRPr lang="pt-BR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4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endParaRPr lang="pt-BR" sz="24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D1189C92-5450-45D8-AF10-B6EA25EE30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003" y="519112"/>
                <a:ext cx="10014857" cy="5376536"/>
              </a:xfrm>
              <a:prstGeom prst="rect">
                <a:avLst/>
              </a:prstGeom>
              <a:blipFill>
                <a:blip r:embed="rId6"/>
                <a:stretch>
                  <a:fillRect l="-1279" t="-680" r="-36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698" name="Imagem 21">
            <a:extLst>
              <a:ext uri="{FF2B5EF4-FFF2-40B4-BE49-F238E27FC236}">
                <a16:creationId xmlns:a16="http://schemas.microsoft.com/office/drawing/2014/main" id="{A81EB152-DC2C-4299-BF45-ACC4DAEBF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Imagem 5">
            <a:extLst>
              <a:ext uri="{FF2B5EF4-FFF2-40B4-BE49-F238E27FC236}">
                <a16:creationId xmlns:a16="http://schemas.microsoft.com/office/drawing/2014/main" id="{92739D20-F4C5-4B86-ABCB-1ED69340E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Imagem 7">
            <a:extLst>
              <a:ext uri="{FF2B5EF4-FFF2-40B4-BE49-F238E27FC236}">
                <a16:creationId xmlns:a16="http://schemas.microsoft.com/office/drawing/2014/main" id="{7BEBFF7C-0255-42C0-9F65-A9838977B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1" name="Imagem 6">
            <a:extLst>
              <a:ext uri="{FF2B5EF4-FFF2-40B4-BE49-F238E27FC236}">
                <a16:creationId xmlns:a16="http://schemas.microsoft.com/office/drawing/2014/main" id="{768FAA05-DFD7-4444-8BA1-36ED848C5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656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669" y="623047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F0233E0-D3A0-4A98-BF01-93DECD2244E8}"/>
              </a:ext>
            </a:extLst>
          </p:cNvPr>
          <p:cNvSpPr/>
          <p:nvPr/>
        </p:nvSpPr>
        <p:spPr>
          <a:xfrm>
            <a:off x="1455575" y="391893"/>
            <a:ext cx="104665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1189C92-5450-45D8-AF10-B6EA25EE3027}"/>
              </a:ext>
            </a:extLst>
          </p:cNvPr>
          <p:cNvSpPr/>
          <p:nvPr/>
        </p:nvSpPr>
        <p:spPr>
          <a:xfrm>
            <a:off x="1607651" y="343060"/>
            <a:ext cx="10014857" cy="2181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As letras assinaladas na reta numérica a seguir, correspondem a números naturais.</a:t>
            </a:r>
          </a:p>
          <a:p>
            <a:pPr marR="88900" algn="just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0341281-B5F4-4CD6-A92B-DF279294CF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6675" y="1588030"/>
            <a:ext cx="6498899" cy="90838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86DC596-ED87-4F25-993C-6C8697767C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2360" y="2639902"/>
            <a:ext cx="6986805" cy="4218098"/>
          </a:xfrm>
          <a:prstGeom prst="rect">
            <a:avLst/>
          </a:prstGeom>
        </p:spPr>
      </p:pic>
      <p:pic>
        <p:nvPicPr>
          <p:cNvPr id="31746" name="Imagem 21">
            <a:extLst>
              <a:ext uri="{FF2B5EF4-FFF2-40B4-BE49-F238E27FC236}">
                <a16:creationId xmlns:a16="http://schemas.microsoft.com/office/drawing/2014/main" id="{3A9A5F3A-E241-4239-9536-65BA0876D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Imagem 5">
            <a:extLst>
              <a:ext uri="{FF2B5EF4-FFF2-40B4-BE49-F238E27FC236}">
                <a16:creationId xmlns:a16="http://schemas.microsoft.com/office/drawing/2014/main" id="{B84034A4-CFAA-4DF5-80D9-1E6216409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Imagem 7">
            <a:extLst>
              <a:ext uri="{FF2B5EF4-FFF2-40B4-BE49-F238E27FC236}">
                <a16:creationId xmlns:a16="http://schemas.microsoft.com/office/drawing/2014/main" id="{E058261A-B67B-4CA9-A9CB-8BDCE472B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9" name="Imagem 6">
            <a:extLst>
              <a:ext uri="{FF2B5EF4-FFF2-40B4-BE49-F238E27FC236}">
                <a16:creationId xmlns:a16="http://schemas.microsoft.com/office/drawing/2014/main" id="{9ACF7138-6A79-438A-8E67-40551D86E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861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749" y="138896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F0233E0-D3A0-4A98-BF01-93DECD2244E8}"/>
              </a:ext>
            </a:extLst>
          </p:cNvPr>
          <p:cNvSpPr/>
          <p:nvPr/>
        </p:nvSpPr>
        <p:spPr>
          <a:xfrm>
            <a:off x="1455575" y="391893"/>
            <a:ext cx="104665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336C38F-C8B9-411E-B00C-2F48251B33D2}"/>
              </a:ext>
            </a:extLst>
          </p:cNvPr>
          <p:cNvSpPr/>
          <p:nvPr/>
        </p:nvSpPr>
        <p:spPr>
          <a:xfrm>
            <a:off x="1455573" y="333493"/>
            <a:ext cx="10319659" cy="6429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Considere os algarismos: 0, 5 e 9.</a:t>
            </a:r>
          </a:p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Utilizando esses algarismos, forme números compostos por apenas 3 algarismos podendo repeti-los.</a:t>
            </a:r>
          </a:p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Escreva os números formados no item anterior em ordem crescente.</a:t>
            </a:r>
          </a:p>
          <a:p>
            <a:pPr marR="88900" algn="just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Considere os algarismos do quadro a seguir.</a:t>
            </a:r>
          </a:p>
          <a:p>
            <a:pPr marR="88900" algn="just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endParaRPr lang="pt-B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Utilizando apenas esses algarismos escreva:</a:t>
            </a:r>
          </a:p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O maior número possível contendo 6 algarismos sem repetir nenhum deles.</a:t>
            </a:r>
          </a:p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O menor número possível contendo 6 algarismos sem repetir nenhum deles.</a:t>
            </a:r>
          </a:p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O maior número possível contendo 6 algarismos podendo repetir apenas dois.</a:t>
            </a:r>
          </a:p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O menor número possível contendo 6 algarismos podendo repetir apenas dois.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B751E57F-4C5B-4FED-8D81-F68510DE73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7286" y="3888236"/>
            <a:ext cx="4052932" cy="578990"/>
          </a:xfrm>
          <a:prstGeom prst="rect">
            <a:avLst/>
          </a:prstGeom>
        </p:spPr>
      </p:pic>
      <p:pic>
        <p:nvPicPr>
          <p:cNvPr id="30722" name="Imagem 21">
            <a:extLst>
              <a:ext uri="{FF2B5EF4-FFF2-40B4-BE49-F238E27FC236}">
                <a16:creationId xmlns:a16="http://schemas.microsoft.com/office/drawing/2014/main" id="{B4CB811D-B9EE-4C3D-94F7-D83948583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3" name="Imagem 5">
            <a:extLst>
              <a:ext uri="{FF2B5EF4-FFF2-40B4-BE49-F238E27FC236}">
                <a16:creationId xmlns:a16="http://schemas.microsoft.com/office/drawing/2014/main" id="{AF8A00EB-A423-49C3-AC2F-975946CE3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Imagem 7">
            <a:extLst>
              <a:ext uri="{FF2B5EF4-FFF2-40B4-BE49-F238E27FC236}">
                <a16:creationId xmlns:a16="http://schemas.microsoft.com/office/drawing/2014/main" id="{9AA5AD5A-2A08-4787-951E-8741CCDD3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5" name="Imagem 6">
            <a:extLst>
              <a:ext uri="{FF2B5EF4-FFF2-40B4-BE49-F238E27FC236}">
                <a16:creationId xmlns:a16="http://schemas.microsoft.com/office/drawing/2014/main" id="{94E21E95-0E0D-4923-ADBE-314D06119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856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749" y="138896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F0233E0-D3A0-4A98-BF01-93DECD2244E8}"/>
              </a:ext>
            </a:extLst>
          </p:cNvPr>
          <p:cNvSpPr/>
          <p:nvPr/>
        </p:nvSpPr>
        <p:spPr>
          <a:xfrm>
            <a:off x="1455575" y="391893"/>
            <a:ext cx="104665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EE2F8A9-FB91-451A-AD85-D421386F1D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8325" y="923817"/>
            <a:ext cx="9941790" cy="4563161"/>
          </a:xfrm>
          <a:prstGeom prst="rect">
            <a:avLst/>
          </a:prstGeom>
        </p:spPr>
      </p:pic>
      <p:pic>
        <p:nvPicPr>
          <p:cNvPr id="32770" name="Imagem 21">
            <a:extLst>
              <a:ext uri="{FF2B5EF4-FFF2-40B4-BE49-F238E27FC236}">
                <a16:creationId xmlns:a16="http://schemas.microsoft.com/office/drawing/2014/main" id="{CF9DB09C-ED54-4555-A18F-5DF9267D2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1" name="Imagem 5">
            <a:extLst>
              <a:ext uri="{FF2B5EF4-FFF2-40B4-BE49-F238E27FC236}">
                <a16:creationId xmlns:a16="http://schemas.microsoft.com/office/drawing/2014/main" id="{4500C1A2-2FB0-4A54-9DC8-7FBD696D3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Imagem 7">
            <a:extLst>
              <a:ext uri="{FF2B5EF4-FFF2-40B4-BE49-F238E27FC236}">
                <a16:creationId xmlns:a16="http://schemas.microsoft.com/office/drawing/2014/main" id="{F5EF3043-B86A-424D-9B60-EA35A0CED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3" name="Imagem 6">
            <a:extLst>
              <a:ext uri="{FF2B5EF4-FFF2-40B4-BE49-F238E27FC236}">
                <a16:creationId xmlns:a16="http://schemas.microsoft.com/office/drawing/2014/main" id="{EAD42801-D278-4150-A1AA-5796BA5C6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020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749" y="138896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F0233E0-D3A0-4A98-BF01-93DECD2244E8}"/>
              </a:ext>
            </a:extLst>
          </p:cNvPr>
          <p:cNvSpPr/>
          <p:nvPr/>
        </p:nvSpPr>
        <p:spPr>
          <a:xfrm>
            <a:off x="1455575" y="391893"/>
            <a:ext cx="104665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25E76B6-7FB2-481E-85ED-73B2C8BC7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8325" y="166326"/>
            <a:ext cx="6148679" cy="6650863"/>
          </a:xfrm>
          <a:prstGeom prst="rect">
            <a:avLst/>
          </a:prstGeom>
        </p:spPr>
      </p:pic>
      <p:pic>
        <p:nvPicPr>
          <p:cNvPr id="33794" name="Imagem 21">
            <a:extLst>
              <a:ext uri="{FF2B5EF4-FFF2-40B4-BE49-F238E27FC236}">
                <a16:creationId xmlns:a16="http://schemas.microsoft.com/office/drawing/2014/main" id="{7ECEB888-FFFC-4370-A16E-97C3FD184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Imagem 5">
            <a:extLst>
              <a:ext uri="{FF2B5EF4-FFF2-40B4-BE49-F238E27FC236}">
                <a16:creationId xmlns:a16="http://schemas.microsoft.com/office/drawing/2014/main" id="{F5823730-BC97-429C-BD03-54465632C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Imagem 7">
            <a:extLst>
              <a:ext uri="{FF2B5EF4-FFF2-40B4-BE49-F238E27FC236}">
                <a16:creationId xmlns:a16="http://schemas.microsoft.com/office/drawing/2014/main" id="{AACDBB0F-0389-4FC5-B2B1-3BEC5B526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7" name="Imagem 6">
            <a:extLst>
              <a:ext uri="{FF2B5EF4-FFF2-40B4-BE49-F238E27FC236}">
                <a16:creationId xmlns:a16="http://schemas.microsoft.com/office/drawing/2014/main" id="{5391EEF5-9A08-4FD0-880A-6493F74C7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18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749" y="138896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F0233E0-D3A0-4A98-BF01-93DECD2244E8}"/>
              </a:ext>
            </a:extLst>
          </p:cNvPr>
          <p:cNvSpPr/>
          <p:nvPr/>
        </p:nvSpPr>
        <p:spPr>
          <a:xfrm>
            <a:off x="1455575" y="391893"/>
            <a:ext cx="104665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A8AC39A-79E4-458D-8C1D-2249ED36FC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834" y="419099"/>
            <a:ext cx="8704453" cy="5515169"/>
          </a:xfrm>
          <a:prstGeom prst="rect">
            <a:avLst/>
          </a:prstGeom>
        </p:spPr>
      </p:pic>
      <p:pic>
        <p:nvPicPr>
          <p:cNvPr id="34818" name="Imagem 21">
            <a:extLst>
              <a:ext uri="{FF2B5EF4-FFF2-40B4-BE49-F238E27FC236}">
                <a16:creationId xmlns:a16="http://schemas.microsoft.com/office/drawing/2014/main" id="{CA017B05-E392-4666-9594-F0EE413B1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Imagem 5">
            <a:extLst>
              <a:ext uri="{FF2B5EF4-FFF2-40B4-BE49-F238E27FC236}">
                <a16:creationId xmlns:a16="http://schemas.microsoft.com/office/drawing/2014/main" id="{C35D0F1F-300A-48A2-B629-3E265BB4D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Imagem 7">
            <a:extLst>
              <a:ext uri="{FF2B5EF4-FFF2-40B4-BE49-F238E27FC236}">
                <a16:creationId xmlns:a16="http://schemas.microsoft.com/office/drawing/2014/main" id="{AF0716F0-C55F-46D4-B5B5-7ACC59DB7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1" name="Imagem 6">
            <a:extLst>
              <a:ext uri="{FF2B5EF4-FFF2-40B4-BE49-F238E27FC236}">
                <a16:creationId xmlns:a16="http://schemas.microsoft.com/office/drawing/2014/main" id="{6B637972-38A8-41B7-8503-FBD7D05FC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551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749" y="138896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F0233E0-D3A0-4A98-BF01-93DECD2244E8}"/>
              </a:ext>
            </a:extLst>
          </p:cNvPr>
          <p:cNvSpPr/>
          <p:nvPr/>
        </p:nvSpPr>
        <p:spPr>
          <a:xfrm>
            <a:off x="1455575" y="391893"/>
            <a:ext cx="104665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229877F-95B2-49E5-A443-4C1F9086B24B}"/>
              </a:ext>
            </a:extLst>
          </p:cNvPr>
          <p:cNvSpPr/>
          <p:nvPr/>
        </p:nvSpPr>
        <p:spPr>
          <a:xfrm>
            <a:off x="1590190" y="428178"/>
            <a:ext cx="1031103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Considere o número natural apresentado na imagem a seguir.</a:t>
            </a: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Decomponha esse número na forma aditiva.</a:t>
            </a: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O vencedor do FFWS 2023 levará para casa R$ 575 605,00 enquanto o vice leva R$ 250 560,00. Encerrando o pódio, o terceiro lugar fica com R$ 185 435,00. Com base nessas informações, responda:</a:t>
            </a: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Decomponha em relação a ordem os valores que o 2° e 3° lugar ganharão.</a:t>
            </a: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Decomponha na forma aditiva o valor que o 1° lugar levará para casa.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De acordo com o último censo do IBGE, em 2021, a cidade de Rio Verde tinha aproximadamente 247 259 habitantes.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Decomponha esse número em adições e multiplicações.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103E26A-ABB2-44F2-8C7D-B1B02E8F57BE}"/>
              </a:ext>
            </a:extLst>
          </p:cNvPr>
          <p:cNvSpPr/>
          <p:nvPr/>
        </p:nvSpPr>
        <p:spPr>
          <a:xfrm>
            <a:off x="4957388" y="901257"/>
            <a:ext cx="1796539" cy="530849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802 546</a:t>
            </a:r>
            <a:endParaRPr kumimoji="0" lang="pt-BR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2" name="Imagem 21">
            <a:extLst>
              <a:ext uri="{FF2B5EF4-FFF2-40B4-BE49-F238E27FC236}">
                <a16:creationId xmlns:a16="http://schemas.microsoft.com/office/drawing/2014/main" id="{96FFF558-C1A8-41CE-BE7E-B40E8DB6C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3" name="Imagem 5">
            <a:extLst>
              <a:ext uri="{FF2B5EF4-FFF2-40B4-BE49-F238E27FC236}">
                <a16:creationId xmlns:a16="http://schemas.microsoft.com/office/drawing/2014/main" id="{7A0D34DA-A2A1-4059-8658-AADF4DE53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Imagem 7">
            <a:extLst>
              <a:ext uri="{FF2B5EF4-FFF2-40B4-BE49-F238E27FC236}">
                <a16:creationId xmlns:a16="http://schemas.microsoft.com/office/drawing/2014/main" id="{A284E9F0-9E18-48FC-9546-BD33DBC8C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5" name="Imagem 6">
            <a:extLst>
              <a:ext uri="{FF2B5EF4-FFF2-40B4-BE49-F238E27FC236}">
                <a16:creationId xmlns:a16="http://schemas.microsoft.com/office/drawing/2014/main" id="{F64510FB-1CD2-471B-B76C-591102257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609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646" y="608341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F0233E0-D3A0-4A98-BF01-93DECD2244E8}"/>
              </a:ext>
            </a:extLst>
          </p:cNvPr>
          <p:cNvSpPr/>
          <p:nvPr/>
        </p:nvSpPr>
        <p:spPr>
          <a:xfrm>
            <a:off x="1455575" y="391893"/>
            <a:ext cx="104665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CBF77E0-E6AE-49A9-B818-A37E03740E9E}"/>
              </a:ext>
            </a:extLst>
          </p:cNvPr>
          <p:cNvSpPr/>
          <p:nvPr/>
        </p:nvSpPr>
        <p:spPr>
          <a:xfrm>
            <a:off x="1632257" y="279074"/>
            <a:ext cx="10113183" cy="5584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tabLst>
                <a:tab pos="2610485" algn="l"/>
              </a:tabLst>
            </a:pPr>
            <a:r>
              <a:rPr lang="pt-BR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Segundo pesquisas, em média, um adulto normal fecha os olhos 24 vezes por minuto, para umidificá-los e limpá-los. Isso equivale a dizer que no período de uma semana essa pessoa pisca um número de vezes igual a 2 centenas de milhar + 4 dezenas de milhar + 1 unidade de milhar + 9 centenas + 2 dezenas.</a:t>
            </a:r>
            <a:endParaRPr lang="pt-BR" sz="2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tabLst>
                <a:tab pos="2610485" algn="l"/>
              </a:tabLst>
            </a:pPr>
            <a:r>
              <a:rPr lang="pt-BR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número de vezes que, em média, um adulto normal pisca, no período de uma semana, é</a:t>
            </a:r>
            <a:endParaRPr lang="pt-BR" sz="2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tabLst>
                <a:tab pos="2610485" algn="l"/>
              </a:tabLst>
            </a:pPr>
            <a:br>
              <a:rPr lang="pt-BR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24 192.</a:t>
            </a:r>
            <a:endParaRPr lang="pt-BR" sz="2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2610485" algn="l"/>
              </a:tabLst>
            </a:pPr>
            <a:r>
              <a:rPr lang="pt-B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241 920.</a:t>
            </a:r>
            <a:endParaRPr lang="pt-BR" sz="2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2610485" algn="l"/>
              </a:tabLst>
            </a:pPr>
            <a:r>
              <a:rPr lang="pt-B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204 192.</a:t>
            </a:r>
            <a:endParaRPr lang="pt-BR" sz="2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2610485" algn="l"/>
              </a:tabLst>
            </a:pPr>
            <a:r>
              <a:rPr lang="pt-B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240 192.</a:t>
            </a:r>
            <a:endParaRPr lang="pt-BR" sz="2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866" name="Imagem 21">
            <a:extLst>
              <a:ext uri="{FF2B5EF4-FFF2-40B4-BE49-F238E27FC236}">
                <a16:creationId xmlns:a16="http://schemas.microsoft.com/office/drawing/2014/main" id="{A073D7EC-5966-45D4-8152-52AD21A0E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7" name="Imagem 5">
            <a:extLst>
              <a:ext uri="{FF2B5EF4-FFF2-40B4-BE49-F238E27FC236}">
                <a16:creationId xmlns:a16="http://schemas.microsoft.com/office/drawing/2014/main" id="{0AEF0C80-359D-47DC-AC76-C97866535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Imagem 7">
            <a:extLst>
              <a:ext uri="{FF2B5EF4-FFF2-40B4-BE49-F238E27FC236}">
                <a16:creationId xmlns:a16="http://schemas.microsoft.com/office/drawing/2014/main" id="{1743ADC5-BFB0-462B-918C-02BA92A0A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9" name="Imagem 6">
            <a:extLst>
              <a:ext uri="{FF2B5EF4-FFF2-40B4-BE49-F238E27FC236}">
                <a16:creationId xmlns:a16="http://schemas.microsoft.com/office/drawing/2014/main" id="{4BA4373E-C250-42B1-8543-764CC681E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870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646" y="608341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F0233E0-D3A0-4A98-BF01-93DECD2244E8}"/>
              </a:ext>
            </a:extLst>
          </p:cNvPr>
          <p:cNvSpPr/>
          <p:nvPr/>
        </p:nvSpPr>
        <p:spPr>
          <a:xfrm>
            <a:off x="1455575" y="391893"/>
            <a:ext cx="104665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pt-BR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242FA01E-CC58-4B9C-9FF8-FE97AB2C0BCE}"/>
                  </a:ext>
                </a:extLst>
              </p:cNvPr>
              <p:cNvSpPr/>
              <p:nvPr/>
            </p:nvSpPr>
            <p:spPr>
              <a:xfrm>
                <a:off x="1515350" y="496594"/>
                <a:ext cx="10329699" cy="45122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tabLst>
                    <a:tab pos="2610485" algn="l"/>
                  </a:tabLst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7. De acordo com o IBGE, a área territorial do município de Anápolis é cerca de 935 672 km</a:t>
                </a:r>
                <a:r>
                  <a:rPr lang="pt-BR" sz="2800" baseline="30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 marR="88900" algn="just">
                  <a:lnSpc>
                    <a:spcPct val="115000"/>
                  </a:lnSpc>
                  <a:tabLst>
                    <a:tab pos="2610485" algn="l"/>
                  </a:tabLst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número que representa essa área pode ser decomposto em</a:t>
                </a:r>
              </a:p>
              <a:p>
                <a:pPr marR="88900" algn="just">
                  <a:lnSpc>
                    <a:spcPct val="115000"/>
                  </a:lnSpc>
                  <a:tabLst>
                    <a:tab pos="2610485" algn="l"/>
                  </a:tabLst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marR="88900" algn="just">
                  <a:lnSpc>
                    <a:spcPct val="115000"/>
                  </a:lnSpc>
                  <a:tabLst>
                    <a:tab pos="2610485" algn="l"/>
                  </a:tabLst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90 000 + 30 000+5 000+600+70+2</m:t>
                    </m:r>
                  </m:oMath>
                </a14:m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R="88900" algn="just">
                  <a:lnSpc>
                    <a:spcPct val="115000"/>
                  </a:lnSpc>
                  <a:tabLst>
                    <a:tab pos="2610485" algn="l"/>
                  </a:tabLst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9+100 000×3+10 000×5+1000×6+100×7+10×2</m:t>
                    </m:r>
                  </m:oMath>
                </a14:m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R="88900" algn="just">
                  <a:lnSpc>
                    <a:spcPct val="115000"/>
                  </a:lnSpc>
                  <a:tabLst>
                    <a:tab pos="2610485" algn="l"/>
                  </a:tabLst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9×100 000+3×10 000+5×1000+6×100+7×10+2</m:t>
                    </m:r>
                  </m:oMath>
                </a14:m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R="88900" algn="just">
                  <a:lnSpc>
                    <a:spcPct val="115000"/>
                  </a:lnSpc>
                  <a:tabLst>
                    <a:tab pos="2610485" algn="l"/>
                  </a:tabLst>
                </a:pPr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9</m:t>
                    </m:r>
                  </m:oMath>
                </a14:m>
                <a:r>
                  <a:rPr lang="pt-BR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centenas de milhar + 3 unidades de milhar + 5 centenas + 6 dezenas + 72 unidades.</a:t>
                </a: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242FA01E-CC58-4B9C-9FF8-FE97AB2C0B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5350" y="496594"/>
                <a:ext cx="10329699" cy="4512261"/>
              </a:xfrm>
              <a:prstGeom prst="rect">
                <a:avLst/>
              </a:prstGeom>
              <a:blipFill>
                <a:blip r:embed="rId6"/>
                <a:stretch>
                  <a:fillRect l="-1240" t="-810" r="-354" b="-269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890" name="Imagem 21">
            <a:extLst>
              <a:ext uri="{FF2B5EF4-FFF2-40B4-BE49-F238E27FC236}">
                <a16:creationId xmlns:a16="http://schemas.microsoft.com/office/drawing/2014/main" id="{19767F1A-568E-4CDE-8909-C30911199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1" name="Imagem 5">
            <a:extLst>
              <a:ext uri="{FF2B5EF4-FFF2-40B4-BE49-F238E27FC236}">
                <a16:creationId xmlns:a16="http://schemas.microsoft.com/office/drawing/2014/main" id="{A308344E-6216-46DF-9221-C92CFE7F2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2" name="Imagem 7">
            <a:extLst>
              <a:ext uri="{FF2B5EF4-FFF2-40B4-BE49-F238E27FC236}">
                <a16:creationId xmlns:a16="http://schemas.microsoft.com/office/drawing/2014/main" id="{FFCF8A8D-2C74-4315-96E3-143A5A758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3" name="Imagem 6">
            <a:extLst>
              <a:ext uri="{FF2B5EF4-FFF2-40B4-BE49-F238E27FC236}">
                <a16:creationId xmlns:a16="http://schemas.microsoft.com/office/drawing/2014/main" id="{FFE60BE5-6949-40C0-B6EE-A8F9E04ED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646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646" y="608341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4D7626E-578D-4203-9779-82BFD5CB3445}"/>
              </a:ext>
            </a:extLst>
          </p:cNvPr>
          <p:cNvSpPr/>
          <p:nvPr/>
        </p:nvSpPr>
        <p:spPr>
          <a:xfrm>
            <a:off x="1501210" y="207677"/>
            <a:ext cx="5187639" cy="490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AULA  5 – LEITURA DE TABELAS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CF4D059-6FBD-4F42-AC5A-440A6CBBC5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1074" y="697875"/>
            <a:ext cx="6405326" cy="5952425"/>
          </a:xfrm>
          <a:prstGeom prst="rect">
            <a:avLst/>
          </a:prstGeom>
        </p:spPr>
      </p:pic>
      <p:pic>
        <p:nvPicPr>
          <p:cNvPr id="38914" name="Imagem 21">
            <a:extLst>
              <a:ext uri="{FF2B5EF4-FFF2-40B4-BE49-F238E27FC236}">
                <a16:creationId xmlns:a16="http://schemas.microsoft.com/office/drawing/2014/main" id="{CE34EEE0-D4C4-407A-BDCB-9DDBD748D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Imagem 5">
            <a:extLst>
              <a:ext uri="{FF2B5EF4-FFF2-40B4-BE49-F238E27FC236}">
                <a16:creationId xmlns:a16="http://schemas.microsoft.com/office/drawing/2014/main" id="{08D5A247-5998-4628-992A-E4E9C1F32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Imagem 7">
            <a:extLst>
              <a:ext uri="{FF2B5EF4-FFF2-40B4-BE49-F238E27FC236}">
                <a16:creationId xmlns:a16="http://schemas.microsoft.com/office/drawing/2014/main" id="{FFECE1ED-2AF9-48E5-B430-9A47ECC1E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7" name="Imagem 6">
            <a:extLst>
              <a:ext uri="{FF2B5EF4-FFF2-40B4-BE49-F238E27FC236}">
                <a16:creationId xmlns:a16="http://schemas.microsoft.com/office/drawing/2014/main" id="{E4771BE0-60E2-4A87-B294-F96BEACAC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372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646" y="608341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E18C4A9-DCCF-4ED1-8271-72DF97205A25}"/>
              </a:ext>
            </a:extLst>
          </p:cNvPr>
          <p:cNvSpPr/>
          <p:nvPr/>
        </p:nvSpPr>
        <p:spPr>
          <a:xfrm>
            <a:off x="1611085" y="400050"/>
            <a:ext cx="1020649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Uma pesquisa foi respondida por 240 estudantes, que indicaram o local que mais gostam de frequentar nos feriados e finais de semana. As respostas foram registradas na seguinte tabela.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Qual foi o lugar escolhido por 56 estudantes?</a:t>
            </a: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Quantos estudantes preferem o restaurante?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Qual foi o lugar escolhido por 102 estudantes?</a:t>
            </a: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Quantos estudantes preferem o shopping?</a:t>
            </a: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Qual foi o total de estudantes entrevistados?</a:t>
            </a: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950F913D-503F-4BFC-B3BA-BC769E74BF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168988"/>
              </p:ext>
            </p:extLst>
          </p:nvPr>
        </p:nvGraphicFramePr>
        <p:xfrm>
          <a:off x="3102610" y="1749312"/>
          <a:ext cx="5986780" cy="704978"/>
        </p:xfrm>
        <a:graphic>
          <a:graphicData uri="http://schemas.openxmlformats.org/drawingml/2006/table">
            <a:tbl>
              <a:tblPr firstRow="1" firstCol="1" bandRow="1"/>
              <a:tblGrid>
                <a:gridCol w="1440815">
                  <a:extLst>
                    <a:ext uri="{9D8B030D-6E8A-4147-A177-3AD203B41FA5}">
                      <a16:colId xmlns:a16="http://schemas.microsoft.com/office/drawing/2014/main" val="554348996"/>
                    </a:ext>
                  </a:extLst>
                </a:gridCol>
                <a:gridCol w="1107440">
                  <a:extLst>
                    <a:ext uri="{9D8B030D-6E8A-4147-A177-3AD203B41FA5}">
                      <a16:colId xmlns:a16="http://schemas.microsoft.com/office/drawing/2014/main" val="1177264348"/>
                    </a:ext>
                  </a:extLst>
                </a:gridCol>
                <a:gridCol w="962660">
                  <a:extLst>
                    <a:ext uri="{9D8B030D-6E8A-4147-A177-3AD203B41FA5}">
                      <a16:colId xmlns:a16="http://schemas.microsoft.com/office/drawing/2014/main" val="3684057250"/>
                    </a:ext>
                  </a:extLst>
                </a:gridCol>
                <a:gridCol w="1259840">
                  <a:extLst>
                    <a:ext uri="{9D8B030D-6E8A-4147-A177-3AD203B41FA5}">
                      <a16:colId xmlns:a16="http://schemas.microsoft.com/office/drawing/2014/main" val="832311106"/>
                    </a:ext>
                  </a:extLst>
                </a:gridCol>
                <a:gridCol w="1216025">
                  <a:extLst>
                    <a:ext uri="{9D8B030D-6E8A-4147-A177-3AD203B41FA5}">
                      <a16:colId xmlns:a16="http://schemas.microsoft.com/office/drawing/2014/main" val="36730103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Shopping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Clube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200"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Restaurante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5930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Número de respostas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1910"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4323476"/>
                  </a:ext>
                </a:extLst>
              </a:tr>
            </a:tbl>
          </a:graphicData>
        </a:graphic>
      </p:graphicFrame>
      <p:pic>
        <p:nvPicPr>
          <p:cNvPr id="39938" name="Imagem 21">
            <a:extLst>
              <a:ext uri="{FF2B5EF4-FFF2-40B4-BE49-F238E27FC236}">
                <a16:creationId xmlns:a16="http://schemas.microsoft.com/office/drawing/2014/main" id="{62C07941-2EBC-4C55-A645-91679F134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39" name="Imagem 5">
            <a:extLst>
              <a:ext uri="{FF2B5EF4-FFF2-40B4-BE49-F238E27FC236}">
                <a16:creationId xmlns:a16="http://schemas.microsoft.com/office/drawing/2014/main" id="{02C65575-4BA1-4826-A521-DA5C0D9B3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Imagem 7">
            <a:extLst>
              <a:ext uri="{FF2B5EF4-FFF2-40B4-BE49-F238E27FC236}">
                <a16:creationId xmlns:a16="http://schemas.microsoft.com/office/drawing/2014/main" id="{25378993-8A6A-4059-94A0-35711120C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1" name="Imagem 6">
            <a:extLst>
              <a:ext uri="{FF2B5EF4-FFF2-40B4-BE49-F238E27FC236}">
                <a16:creationId xmlns:a16="http://schemas.microsoft.com/office/drawing/2014/main" id="{E0B00102-4E2F-467D-882E-8AEB1AA4F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9098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646" y="608341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A61F5B8-B30B-459C-B2AD-E47241EA96D7}"/>
              </a:ext>
            </a:extLst>
          </p:cNvPr>
          <p:cNvSpPr/>
          <p:nvPr/>
        </p:nvSpPr>
        <p:spPr>
          <a:xfrm>
            <a:off x="1555101" y="196106"/>
            <a:ext cx="1036702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 tabela mostra o número de estudantes dos 3 turnos da Escola Dia Feliz:</a:t>
            </a: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 base nessa tabela, associe a primeira com a segunda coluna.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O número de meninas no turno matutino.                             	(   ) 381.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O número de meninos no turno vespertino.                            	(   ) 72.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 O número de meninos no turno noturno.                                 	(   ) 760.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 O número de estudantes no turno matutino.                            	(   ) 215.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(E) O número total de meninos.                                                     	(   ) 210.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(F) O número total de meninas.                                                     	(   ) 114.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(G) O número total de estudantes.                                                 	(   ) 410.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(H) O número de Estudantes no turno vespertino.                        	(   ) 379.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7ED06190-6573-4BC0-AFF6-77B44631F5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309058"/>
              </p:ext>
            </p:extLst>
          </p:nvPr>
        </p:nvGraphicFramePr>
        <p:xfrm>
          <a:off x="2899409" y="861344"/>
          <a:ext cx="6356556" cy="1172727"/>
        </p:xfrm>
        <a:graphic>
          <a:graphicData uri="http://schemas.openxmlformats.org/drawingml/2006/table">
            <a:tbl>
              <a:tblPr firstRow="1" firstCol="1" bandRow="1"/>
              <a:tblGrid>
                <a:gridCol w="1505355">
                  <a:extLst>
                    <a:ext uri="{9D8B030D-6E8A-4147-A177-3AD203B41FA5}">
                      <a16:colId xmlns:a16="http://schemas.microsoft.com/office/drawing/2014/main" val="1155568402"/>
                    </a:ext>
                  </a:extLst>
                </a:gridCol>
                <a:gridCol w="1599138">
                  <a:extLst>
                    <a:ext uri="{9D8B030D-6E8A-4147-A177-3AD203B41FA5}">
                      <a16:colId xmlns:a16="http://schemas.microsoft.com/office/drawing/2014/main" val="62314214"/>
                    </a:ext>
                  </a:extLst>
                </a:gridCol>
                <a:gridCol w="1697748">
                  <a:extLst>
                    <a:ext uri="{9D8B030D-6E8A-4147-A177-3AD203B41FA5}">
                      <a16:colId xmlns:a16="http://schemas.microsoft.com/office/drawing/2014/main" val="1129259036"/>
                    </a:ext>
                  </a:extLst>
                </a:gridCol>
                <a:gridCol w="1554315">
                  <a:extLst>
                    <a:ext uri="{9D8B030D-6E8A-4147-A177-3AD203B41FA5}">
                      <a16:colId xmlns:a16="http://schemas.microsoft.com/office/drawing/2014/main" val="826589439"/>
                    </a:ext>
                  </a:extLst>
                </a:gridCol>
              </a:tblGrid>
              <a:tr h="390909"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Matutino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Vespertino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Noturno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5081434"/>
                  </a:ext>
                </a:extLst>
              </a:tr>
              <a:tr h="390909"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Meninas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6028881"/>
                  </a:ext>
                </a:extLst>
              </a:tr>
              <a:tr h="390909"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Meninos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15"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195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2067070"/>
                  </a:ext>
                </a:extLst>
              </a:tr>
            </a:tbl>
          </a:graphicData>
        </a:graphic>
      </p:graphicFrame>
      <p:pic>
        <p:nvPicPr>
          <p:cNvPr id="40962" name="Imagem 21">
            <a:extLst>
              <a:ext uri="{FF2B5EF4-FFF2-40B4-BE49-F238E27FC236}">
                <a16:creationId xmlns:a16="http://schemas.microsoft.com/office/drawing/2014/main" id="{E71D63A6-D253-427C-8385-3D3928BC9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3" name="Imagem 5">
            <a:extLst>
              <a:ext uri="{FF2B5EF4-FFF2-40B4-BE49-F238E27FC236}">
                <a16:creationId xmlns:a16="http://schemas.microsoft.com/office/drawing/2014/main" id="{04913557-EB01-42F6-94A8-81A4C943D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Imagem 7">
            <a:extLst>
              <a:ext uri="{FF2B5EF4-FFF2-40B4-BE49-F238E27FC236}">
                <a16:creationId xmlns:a16="http://schemas.microsoft.com/office/drawing/2014/main" id="{2C9AD464-634F-48CA-B06E-2D2466C75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5" name="Imagem 6">
            <a:extLst>
              <a:ext uri="{FF2B5EF4-FFF2-40B4-BE49-F238E27FC236}">
                <a16:creationId xmlns:a16="http://schemas.microsoft.com/office/drawing/2014/main" id="{5FF263C0-4460-467B-80B3-DC73838E0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6259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494023B-F205-4A69-BCB0-15A7DDA65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646" y="6083410"/>
            <a:ext cx="1541929" cy="560408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2D7F72FD-D34F-494F-8615-01D8C1C095BD}"/>
              </a:ext>
            </a:extLst>
          </p:cNvPr>
          <p:cNvSpPr/>
          <p:nvPr/>
        </p:nvSpPr>
        <p:spPr>
          <a:xfrm>
            <a:off x="1368489" y="172453"/>
            <a:ext cx="49576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/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O gerente de uma loja realizou uma pesquisa interna para determinar quais aparelhos eletrônicos foram vendidos no mês de janeiro.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8E8ECE4-3938-42B2-946F-F685D54C4D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1742113"/>
            <a:ext cx="5941634" cy="5262184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910CCC5E-7C44-48BC-8D8A-C9A44EDAE0A2}"/>
              </a:ext>
            </a:extLst>
          </p:cNvPr>
          <p:cNvSpPr/>
          <p:nvPr/>
        </p:nvSpPr>
        <p:spPr>
          <a:xfrm>
            <a:off x="6340969" y="419100"/>
            <a:ext cx="5491420" cy="5732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 base nessa tabela, responda as questões a seguir:</a:t>
            </a: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457200"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Qual aparelho eletrônico mais vendido? </a:t>
            </a: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457200"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Qual aparelho eletrônico menos vendido?</a:t>
            </a:r>
          </a:p>
          <a:p>
            <a:pPr marL="457200"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457200"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Para qual aparelho, o número de vendas foi o dobro do número de vendas de computadores?</a:t>
            </a:r>
          </a:p>
          <a:p>
            <a:pPr marL="457200"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457200"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Para qual aparelho, o número de vendas foi o triplo do número de vendas de </a:t>
            </a:r>
            <a:r>
              <a:rPr lang="pt-BR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tablets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457200"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Qual foi o número total de aparelhos vendidos?</a:t>
            </a:r>
          </a:p>
        </p:txBody>
      </p:sp>
      <p:pic>
        <p:nvPicPr>
          <p:cNvPr id="41986" name="Imagem 21">
            <a:extLst>
              <a:ext uri="{FF2B5EF4-FFF2-40B4-BE49-F238E27FC236}">
                <a16:creationId xmlns:a16="http://schemas.microsoft.com/office/drawing/2014/main" id="{223A6BD4-71C2-42B0-946A-8A8FAAC5F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7" name="Imagem 5">
            <a:extLst>
              <a:ext uri="{FF2B5EF4-FFF2-40B4-BE49-F238E27FC236}">
                <a16:creationId xmlns:a16="http://schemas.microsoft.com/office/drawing/2014/main" id="{BFF3ACB2-747F-48E0-B847-213FCCA8C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Imagem 7">
            <a:extLst>
              <a:ext uri="{FF2B5EF4-FFF2-40B4-BE49-F238E27FC236}">
                <a16:creationId xmlns:a16="http://schemas.microsoft.com/office/drawing/2014/main" id="{6B4DF156-7666-47BD-8FCF-77B877290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9" name="Imagem 6">
            <a:extLst>
              <a:ext uri="{FF2B5EF4-FFF2-40B4-BE49-F238E27FC236}">
                <a16:creationId xmlns:a16="http://schemas.microsoft.com/office/drawing/2014/main" id="{C225DE71-C21C-4F0D-B961-8F4E8826B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3" name="Imagem 34">
            <a:extLst>
              <a:ext uri="{FF2B5EF4-FFF2-40B4-BE49-F238E27FC236}">
                <a16:creationId xmlns:a16="http://schemas.microsoft.com/office/drawing/2014/main" id="{4ABF132D-3B74-490D-9CA0-292E3EAD7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2" name="Imagem 41">
            <a:extLst>
              <a:ext uri="{FF2B5EF4-FFF2-40B4-BE49-F238E27FC236}">
                <a16:creationId xmlns:a16="http://schemas.microsoft.com/office/drawing/2014/main" id="{2213ED41-F2F1-4FD0-B397-F0A4D30C5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1" name="Imagem 42">
            <a:extLst>
              <a:ext uri="{FF2B5EF4-FFF2-40B4-BE49-F238E27FC236}">
                <a16:creationId xmlns:a16="http://schemas.microsoft.com/office/drawing/2014/main" id="{E16DB902-C330-484E-B23A-84507D4EA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0" name="Imagem 43">
            <a:extLst>
              <a:ext uri="{FF2B5EF4-FFF2-40B4-BE49-F238E27FC236}">
                <a16:creationId xmlns:a16="http://schemas.microsoft.com/office/drawing/2014/main" id="{4476062B-35E7-4CFF-A3EB-023D6CFA6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973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CFCA009-2C15-4D18-997E-23A3EC05B5CB}"/>
              </a:ext>
            </a:extLst>
          </p:cNvPr>
          <p:cNvSpPr/>
          <p:nvPr/>
        </p:nvSpPr>
        <p:spPr>
          <a:xfrm>
            <a:off x="1461797" y="247650"/>
            <a:ext cx="593546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/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A professora </a:t>
            </a:r>
            <a:r>
              <a:rPr lang="pt-BR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Leonora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pensando em uma realizar uma confraternização no final do ano, procurou investigar quais os salgadinhos preferidos da sua turma. Durante uma de suas aulas, ela escreveu a seguinte pergunta no quadro:</a:t>
            </a:r>
          </a:p>
          <a:p>
            <a:pPr marR="88900" algn="ctr"/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000" b="1" dirty="0">
                <a:ln w="6731" cap="flat" cmpd="sng" algn="ctr">
                  <a:solidFill>
                    <a:srgbClr val="92D050"/>
                  </a:solidFill>
                  <a:prstDash val="solid"/>
                  <a:round/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dist="38100" dir="2700000" algn="bl">
                    <a:schemeClr val="accent5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“Qual o seu salgadinho preferido?”</a:t>
            </a:r>
          </a:p>
          <a:p>
            <a:pPr marR="88900" algn="ctr"/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/>
            <a:r>
              <a:rPr lang="pt-BR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Leonora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pediu que cada estudante escrevesse sua resposta em um pedaço de papel e, após alguns minutos, </a:t>
            </a:r>
            <a:r>
              <a:rPr lang="pt-BR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coletou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 respostas dos estudantes, e organizou na seguinte tabela: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714CFC0-931B-4DE2-B27E-5D5AA4919B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355107"/>
              </p:ext>
            </p:extLst>
          </p:nvPr>
        </p:nvGraphicFramePr>
        <p:xfrm>
          <a:off x="1461797" y="3938826"/>
          <a:ext cx="4901682" cy="2637950"/>
        </p:xfrm>
        <a:graphic>
          <a:graphicData uri="http://schemas.openxmlformats.org/drawingml/2006/table">
            <a:tbl>
              <a:tblPr firstRow="1" firstCol="1" bandRow="1"/>
              <a:tblGrid>
                <a:gridCol w="2668551">
                  <a:extLst>
                    <a:ext uri="{9D8B030D-6E8A-4147-A177-3AD203B41FA5}">
                      <a16:colId xmlns:a16="http://schemas.microsoft.com/office/drawing/2014/main" val="1854408549"/>
                    </a:ext>
                  </a:extLst>
                </a:gridCol>
                <a:gridCol w="1134975">
                  <a:extLst>
                    <a:ext uri="{9D8B030D-6E8A-4147-A177-3AD203B41FA5}">
                      <a16:colId xmlns:a16="http://schemas.microsoft.com/office/drawing/2014/main" val="4173109250"/>
                    </a:ext>
                  </a:extLst>
                </a:gridCol>
                <a:gridCol w="1098156">
                  <a:extLst>
                    <a:ext uri="{9D8B030D-6E8A-4147-A177-3AD203B41FA5}">
                      <a16:colId xmlns:a16="http://schemas.microsoft.com/office/drawing/2014/main" val="1031076952"/>
                    </a:ext>
                  </a:extLst>
                </a:gridCol>
              </a:tblGrid>
              <a:tr h="376850">
                <a:tc gridSpan="3"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Preferência de salgados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002950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Tipo de salgado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Alunos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Alunas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75405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Coxinha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9386906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Enroladinho de salsicha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941618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Quibe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7920859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Enroladinho de queijo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762422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Empada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marR="88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251931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3CC67B0B-CF6F-4180-AC07-7141031EA943}"/>
              </a:ext>
            </a:extLst>
          </p:cNvPr>
          <p:cNvSpPr/>
          <p:nvPr/>
        </p:nvSpPr>
        <p:spPr>
          <a:xfrm>
            <a:off x="7501813" y="247650"/>
            <a:ext cx="4315762" cy="6531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Classifique as sentenças a seguir em (V) para verdadeiras ou (F) para as falsas.</a:t>
            </a:r>
          </a:p>
          <a:p>
            <a:pPr marR="88900" algn="just"/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(  ) O salgadinho preferido das meninas é o quibe. </a:t>
            </a:r>
          </a:p>
          <a:p>
            <a:pPr marR="8890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(  ) O salgadinho preferido dos meninos é a coxinha.</a:t>
            </a:r>
          </a:p>
          <a:p>
            <a:pPr marR="8890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(  ) O total de estudantes que escolheram empada é igual ao número de estudantes que escolheram coxinha.</a:t>
            </a:r>
          </a:p>
          <a:p>
            <a:pPr marR="8890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(    ) O salgado menos escolhido por todos foi o enroladinho de salsicha.</a:t>
            </a:r>
          </a:p>
          <a:p>
            <a:pPr marR="8890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(    ) O salgado mais escolhido por todos foi o enroladinho de salsicha.</a:t>
            </a:r>
          </a:p>
        </p:txBody>
      </p:sp>
      <p:pic>
        <p:nvPicPr>
          <p:cNvPr id="43010" name="Imagem 21">
            <a:extLst>
              <a:ext uri="{FF2B5EF4-FFF2-40B4-BE49-F238E27FC236}">
                <a16:creationId xmlns:a16="http://schemas.microsoft.com/office/drawing/2014/main" id="{CEF1734F-6A57-4344-A103-DE7EB0C65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1" name="Imagem 5">
            <a:extLst>
              <a:ext uri="{FF2B5EF4-FFF2-40B4-BE49-F238E27FC236}">
                <a16:creationId xmlns:a16="http://schemas.microsoft.com/office/drawing/2014/main" id="{7123A7F9-66B0-44E7-8EE7-561B26BB2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2" name="Imagem 7">
            <a:extLst>
              <a:ext uri="{FF2B5EF4-FFF2-40B4-BE49-F238E27FC236}">
                <a16:creationId xmlns:a16="http://schemas.microsoft.com/office/drawing/2014/main" id="{5A312F7B-CF1B-484B-A2E7-BC2FAF209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3" name="Imagem 6">
            <a:extLst>
              <a:ext uri="{FF2B5EF4-FFF2-40B4-BE49-F238E27FC236}">
                <a16:creationId xmlns:a16="http://schemas.microsoft.com/office/drawing/2014/main" id="{F8FF4A77-535F-4BE2-A485-177C986A8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4" name="Imagem 34">
            <a:extLst>
              <a:ext uri="{FF2B5EF4-FFF2-40B4-BE49-F238E27FC236}">
                <a16:creationId xmlns:a16="http://schemas.microsoft.com/office/drawing/2014/main" id="{10948052-5073-433F-83EF-B649A7B9D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5" name="Imagem 41">
            <a:extLst>
              <a:ext uri="{FF2B5EF4-FFF2-40B4-BE49-F238E27FC236}">
                <a16:creationId xmlns:a16="http://schemas.microsoft.com/office/drawing/2014/main" id="{0F5EF669-1337-4D87-8C3F-23BF01A68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6" name="Imagem 42">
            <a:extLst>
              <a:ext uri="{FF2B5EF4-FFF2-40B4-BE49-F238E27FC236}">
                <a16:creationId xmlns:a16="http://schemas.microsoft.com/office/drawing/2014/main" id="{4A08AD80-C172-417B-B4FA-73DF7A03D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7" name="Imagem 43">
            <a:extLst>
              <a:ext uri="{FF2B5EF4-FFF2-40B4-BE49-F238E27FC236}">
                <a16:creationId xmlns:a16="http://schemas.microsoft.com/office/drawing/2014/main" id="{AB91B331-ECC3-4B51-817D-609EE811E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1957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2EAF8C19-676E-403C-A03B-1ED925F50F82}"/>
              </a:ext>
            </a:extLst>
          </p:cNvPr>
          <p:cNvSpPr/>
          <p:nvPr/>
        </p:nvSpPr>
        <p:spPr>
          <a:xfrm>
            <a:off x="1517780" y="442816"/>
            <a:ext cx="1040434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Um estudante pretende se inscrever para participar de um campeonato. O valor das inscrições está apresentado na tabela abaixo.</a:t>
            </a: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Sabendo que o estudante vai se inscrever na abertura do campeonato, qual o valor que ele vai pagar?</a:t>
            </a: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R$ 30,00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R$ 35,00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 R$ 60,00</a:t>
            </a:r>
          </a:p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 R$ 70,00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366DF9E8-350E-4CA8-80A5-F5120FA94E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0461657"/>
              </p:ext>
            </p:extLst>
          </p:nvPr>
        </p:nvGraphicFramePr>
        <p:xfrm>
          <a:off x="3392438" y="1726387"/>
          <a:ext cx="6655027" cy="136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4" name="Document" r:id="rId5" imgW="5940083" imgH="1219724" progId="Word.Document.12">
                  <p:embed/>
                </p:oleObj>
              </mc:Choice>
              <mc:Fallback>
                <p:oleObj name="Document" r:id="rId5" imgW="5940083" imgH="121972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92438" y="1726387"/>
                        <a:ext cx="6655027" cy="1365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034" name="Imagem 21">
            <a:extLst>
              <a:ext uri="{FF2B5EF4-FFF2-40B4-BE49-F238E27FC236}">
                <a16:creationId xmlns:a16="http://schemas.microsoft.com/office/drawing/2014/main" id="{8D91C068-CDB1-4C35-B14B-364DE6890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5" name="Imagem 5">
            <a:extLst>
              <a:ext uri="{FF2B5EF4-FFF2-40B4-BE49-F238E27FC236}">
                <a16:creationId xmlns:a16="http://schemas.microsoft.com/office/drawing/2014/main" id="{2CBF5D25-F3DB-4C39-825F-99251B640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6" name="Imagem 7">
            <a:extLst>
              <a:ext uri="{FF2B5EF4-FFF2-40B4-BE49-F238E27FC236}">
                <a16:creationId xmlns:a16="http://schemas.microsoft.com/office/drawing/2014/main" id="{2F068869-B1D9-4605-B185-723170724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7" name="Imagem 6">
            <a:extLst>
              <a:ext uri="{FF2B5EF4-FFF2-40B4-BE49-F238E27FC236}">
                <a16:creationId xmlns:a16="http://schemas.microsoft.com/office/drawing/2014/main" id="{73F6BEEC-17E9-46A6-B6E0-657EFD959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8" name="Imagem 34">
            <a:extLst>
              <a:ext uri="{FF2B5EF4-FFF2-40B4-BE49-F238E27FC236}">
                <a16:creationId xmlns:a16="http://schemas.microsoft.com/office/drawing/2014/main" id="{75E506DF-C5F8-4D33-9E90-83C41661D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9" name="Imagem 41">
            <a:extLst>
              <a:ext uri="{FF2B5EF4-FFF2-40B4-BE49-F238E27FC236}">
                <a16:creationId xmlns:a16="http://schemas.microsoft.com/office/drawing/2014/main" id="{3226A2F1-A511-4AAF-999A-7E1FE9D81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0" name="Imagem 42">
            <a:extLst>
              <a:ext uri="{FF2B5EF4-FFF2-40B4-BE49-F238E27FC236}">
                <a16:creationId xmlns:a16="http://schemas.microsoft.com/office/drawing/2014/main" id="{BB6F858E-93C3-47A3-92BB-5F88D5EF0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1" name="Imagem 43">
            <a:extLst>
              <a:ext uri="{FF2B5EF4-FFF2-40B4-BE49-F238E27FC236}">
                <a16:creationId xmlns:a16="http://schemas.microsoft.com/office/drawing/2014/main" id="{C5A109A4-7C52-43DE-A89F-0A52C4160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93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D4AF0A-E28B-4EAF-BA45-FB9950D5D464}"/>
              </a:ext>
            </a:extLst>
          </p:cNvPr>
          <p:cNvSpPr/>
          <p:nvPr/>
        </p:nvSpPr>
        <p:spPr>
          <a:xfrm>
            <a:off x="1558407" y="365261"/>
            <a:ext cx="5285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AULA  5 – LEITURA DE GRÁFICOS</a:t>
            </a:r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F50BB68-7BF5-4FC6-9A00-8AFDFE0EA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0310" y="1027929"/>
            <a:ext cx="6691630" cy="5655506"/>
          </a:xfrm>
          <a:prstGeom prst="rect">
            <a:avLst/>
          </a:prstGeom>
        </p:spPr>
      </p:pic>
      <p:pic>
        <p:nvPicPr>
          <p:cNvPr id="45058" name="Imagem 21">
            <a:extLst>
              <a:ext uri="{FF2B5EF4-FFF2-40B4-BE49-F238E27FC236}">
                <a16:creationId xmlns:a16="http://schemas.microsoft.com/office/drawing/2014/main" id="{0CACBA69-4C9D-42F2-8D21-A0341F6D7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59" name="Imagem 5">
            <a:extLst>
              <a:ext uri="{FF2B5EF4-FFF2-40B4-BE49-F238E27FC236}">
                <a16:creationId xmlns:a16="http://schemas.microsoft.com/office/drawing/2014/main" id="{7D4E14F1-0EFA-4099-82B8-A33E48056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0" name="Imagem 7">
            <a:extLst>
              <a:ext uri="{FF2B5EF4-FFF2-40B4-BE49-F238E27FC236}">
                <a16:creationId xmlns:a16="http://schemas.microsoft.com/office/drawing/2014/main" id="{1C7606FF-27AB-4881-90B0-5ADAD4A10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1" name="Imagem 6">
            <a:extLst>
              <a:ext uri="{FF2B5EF4-FFF2-40B4-BE49-F238E27FC236}">
                <a16:creationId xmlns:a16="http://schemas.microsoft.com/office/drawing/2014/main" id="{1070F3A3-9A0A-4926-9A12-2CB1F5921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2" name="Imagem 34">
            <a:extLst>
              <a:ext uri="{FF2B5EF4-FFF2-40B4-BE49-F238E27FC236}">
                <a16:creationId xmlns:a16="http://schemas.microsoft.com/office/drawing/2014/main" id="{4D45C77E-E90F-49D2-93DD-1C76AF597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3" name="Imagem 41">
            <a:extLst>
              <a:ext uri="{FF2B5EF4-FFF2-40B4-BE49-F238E27FC236}">
                <a16:creationId xmlns:a16="http://schemas.microsoft.com/office/drawing/2014/main" id="{E9678016-4542-420B-A085-02694459C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4" name="Imagem 42">
            <a:extLst>
              <a:ext uri="{FF2B5EF4-FFF2-40B4-BE49-F238E27FC236}">
                <a16:creationId xmlns:a16="http://schemas.microsoft.com/office/drawing/2014/main" id="{D2003126-181D-446C-8935-BDE4B3609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5" name="Imagem 43">
            <a:extLst>
              <a:ext uri="{FF2B5EF4-FFF2-40B4-BE49-F238E27FC236}">
                <a16:creationId xmlns:a16="http://schemas.microsoft.com/office/drawing/2014/main" id="{BEDFD91A-A960-4F26-8939-9F6128D4B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056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3BB12AA-18EC-4633-9D9F-25F79A711B80}"/>
              </a:ext>
            </a:extLst>
          </p:cNvPr>
          <p:cNvSpPr/>
          <p:nvPr/>
        </p:nvSpPr>
        <p:spPr>
          <a:xfrm>
            <a:off x="1667070" y="266700"/>
            <a:ext cx="5853404" cy="611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O gráfico, a seguir, apresenta a preferência dos estudantes sobre a modalidade esportiva preferida.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Assinale a opção que corresponde a ordem decrescente das modalidades esportivas preferidas.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Natação, Basquete, Vôlei e Futebol.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Futebol, Vôlei, Basquete e natação.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 Futebol, Basquete, Vôlei e natação.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 Natação, Vôlei, Futebol e Basquete.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70E0FFD-3F32-4D7E-BF1A-8998F2540E3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651102" y="376529"/>
            <a:ext cx="4176720" cy="321086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25F3CF99-B72E-4228-ADF6-61FB12677D32}"/>
              </a:ext>
            </a:extLst>
          </p:cNvPr>
          <p:cNvSpPr/>
          <p:nvPr/>
        </p:nvSpPr>
        <p:spPr>
          <a:xfrm>
            <a:off x="8976949" y="3371950"/>
            <a:ext cx="76014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o autor</a:t>
            </a:r>
          </a:p>
        </p:txBody>
      </p:sp>
      <p:pic>
        <p:nvPicPr>
          <p:cNvPr id="46082" name="Imagem 21">
            <a:extLst>
              <a:ext uri="{FF2B5EF4-FFF2-40B4-BE49-F238E27FC236}">
                <a16:creationId xmlns:a16="http://schemas.microsoft.com/office/drawing/2014/main" id="{F0CA8AEE-F7A7-4F6D-91D6-F8B1B7B00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3" name="Imagem 5">
            <a:extLst>
              <a:ext uri="{FF2B5EF4-FFF2-40B4-BE49-F238E27FC236}">
                <a16:creationId xmlns:a16="http://schemas.microsoft.com/office/drawing/2014/main" id="{DFB89188-0796-4A0A-9E3E-988AAE251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Imagem 7">
            <a:extLst>
              <a:ext uri="{FF2B5EF4-FFF2-40B4-BE49-F238E27FC236}">
                <a16:creationId xmlns:a16="http://schemas.microsoft.com/office/drawing/2014/main" id="{1104D662-252F-4B3C-BA69-506C2DA8F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5" name="Imagem 6">
            <a:extLst>
              <a:ext uri="{FF2B5EF4-FFF2-40B4-BE49-F238E27FC236}">
                <a16:creationId xmlns:a16="http://schemas.microsoft.com/office/drawing/2014/main" id="{B93F5FC5-738F-4FDD-A2C3-34576F0CA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6" name="Imagem 34">
            <a:extLst>
              <a:ext uri="{FF2B5EF4-FFF2-40B4-BE49-F238E27FC236}">
                <a16:creationId xmlns:a16="http://schemas.microsoft.com/office/drawing/2014/main" id="{8EECD29D-FBDD-49CB-99F7-FB4D56B92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7" name="Imagem 41">
            <a:extLst>
              <a:ext uri="{FF2B5EF4-FFF2-40B4-BE49-F238E27FC236}">
                <a16:creationId xmlns:a16="http://schemas.microsoft.com/office/drawing/2014/main" id="{3B0BCA32-6E4A-4EE1-9896-5014C6C60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8" name="Imagem 42">
            <a:extLst>
              <a:ext uri="{FF2B5EF4-FFF2-40B4-BE49-F238E27FC236}">
                <a16:creationId xmlns:a16="http://schemas.microsoft.com/office/drawing/2014/main" id="{7CDAD177-BCAF-445B-A254-4E9109140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9" name="Imagem 43">
            <a:extLst>
              <a:ext uri="{FF2B5EF4-FFF2-40B4-BE49-F238E27FC236}">
                <a16:creationId xmlns:a16="http://schemas.microsoft.com/office/drawing/2014/main" id="{C34ABD0C-FB9B-4853-B5B2-D86C49DE5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3208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2D82BB-8D66-4D6C-B66C-0839F3DC3F9F}"/>
              </a:ext>
            </a:extLst>
          </p:cNvPr>
          <p:cNvSpPr/>
          <p:nvPr/>
        </p:nvSpPr>
        <p:spPr>
          <a:xfrm>
            <a:off x="6419461" y="1544742"/>
            <a:ext cx="550266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Leia o gráfico de barras a seguir e depois responda.</a:t>
            </a:r>
          </a:p>
          <a:p>
            <a:pPr algn="just"/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Qual o título do gráfico?</a:t>
            </a:r>
          </a:p>
          <a:p>
            <a:pPr algn="just"/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Quais redes sociais aparecem no gráfico?</a:t>
            </a:r>
          </a:p>
          <a:p>
            <a:pPr algn="just"/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Escreva os valores referentes a cada rede social em ordem crescente?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4CAA650-D7CD-4DCC-8A2E-447E2832E2D4}"/>
              </a:ext>
            </a:extLst>
          </p:cNvPr>
          <p:cNvSpPr/>
          <p:nvPr/>
        </p:nvSpPr>
        <p:spPr>
          <a:xfrm>
            <a:off x="2576571" y="5988699"/>
            <a:ext cx="83227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o autor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5CDE476-A9BD-4F20-B365-F202F67DB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380" y="1241910"/>
            <a:ext cx="4643617" cy="4350529"/>
          </a:xfrm>
          <a:prstGeom prst="rect">
            <a:avLst/>
          </a:prstGeom>
        </p:spPr>
      </p:pic>
      <p:pic>
        <p:nvPicPr>
          <p:cNvPr id="47106" name="Imagem 21">
            <a:extLst>
              <a:ext uri="{FF2B5EF4-FFF2-40B4-BE49-F238E27FC236}">
                <a16:creationId xmlns:a16="http://schemas.microsoft.com/office/drawing/2014/main" id="{C6DA585C-6C38-4BD8-AAF7-70D3EC060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7" name="Imagem 5">
            <a:extLst>
              <a:ext uri="{FF2B5EF4-FFF2-40B4-BE49-F238E27FC236}">
                <a16:creationId xmlns:a16="http://schemas.microsoft.com/office/drawing/2014/main" id="{213DF127-D676-42D3-A28D-83EBAC246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8" name="Imagem 7">
            <a:extLst>
              <a:ext uri="{FF2B5EF4-FFF2-40B4-BE49-F238E27FC236}">
                <a16:creationId xmlns:a16="http://schemas.microsoft.com/office/drawing/2014/main" id="{A76634A0-E634-4EA1-90FA-6EFFCC41C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9" name="Imagem 6">
            <a:extLst>
              <a:ext uri="{FF2B5EF4-FFF2-40B4-BE49-F238E27FC236}">
                <a16:creationId xmlns:a16="http://schemas.microsoft.com/office/drawing/2014/main" id="{B70C5176-C24E-4B43-AA80-BE27C4150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10" name="Imagem 34">
            <a:extLst>
              <a:ext uri="{FF2B5EF4-FFF2-40B4-BE49-F238E27FC236}">
                <a16:creationId xmlns:a16="http://schemas.microsoft.com/office/drawing/2014/main" id="{393A52AA-59C4-469C-9069-C0AD829FA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11" name="Imagem 41">
            <a:extLst>
              <a:ext uri="{FF2B5EF4-FFF2-40B4-BE49-F238E27FC236}">
                <a16:creationId xmlns:a16="http://schemas.microsoft.com/office/drawing/2014/main" id="{0BE31F1B-BFE6-4F73-8693-45CB054EA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12" name="Imagem 42">
            <a:extLst>
              <a:ext uri="{FF2B5EF4-FFF2-40B4-BE49-F238E27FC236}">
                <a16:creationId xmlns:a16="http://schemas.microsoft.com/office/drawing/2014/main" id="{308D3E64-C9FD-4861-8562-1F59D623D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13" name="Imagem 43">
            <a:extLst>
              <a:ext uri="{FF2B5EF4-FFF2-40B4-BE49-F238E27FC236}">
                <a16:creationId xmlns:a16="http://schemas.microsoft.com/office/drawing/2014/main" id="{41D51624-E13E-422B-95CD-FF5D8F33C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8488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2D82BB-8D66-4D6C-B66C-0839F3DC3F9F}"/>
              </a:ext>
            </a:extLst>
          </p:cNvPr>
          <p:cNvSpPr/>
          <p:nvPr/>
        </p:nvSpPr>
        <p:spPr>
          <a:xfrm>
            <a:off x="6966112" y="1597776"/>
            <a:ext cx="4956013" cy="3024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Qual o título do gráfico?</a:t>
            </a:r>
          </a:p>
          <a:p>
            <a:pPr algn="just"/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Quais produtos aparecem no gráfico?</a:t>
            </a:r>
          </a:p>
          <a:p>
            <a:pPr marR="88900" lvl="0" algn="just">
              <a:lnSpc>
                <a:spcPct val="115000"/>
              </a:lnSpc>
            </a:pPr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lvl="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Escreva os valores referentes a cada produto em ordem decrescente (caso necessário aproxime os valores)?</a:t>
            </a:r>
            <a:endParaRPr lang="pt-BR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4CAA650-D7CD-4DCC-8A2E-447E2832E2D4}"/>
              </a:ext>
            </a:extLst>
          </p:cNvPr>
          <p:cNvSpPr/>
          <p:nvPr/>
        </p:nvSpPr>
        <p:spPr>
          <a:xfrm>
            <a:off x="1358471" y="5720613"/>
            <a:ext cx="83227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o autor</a:t>
            </a:r>
          </a:p>
        </p:txBody>
      </p:sp>
      <p:pic>
        <p:nvPicPr>
          <p:cNvPr id="6" name="Imagem 5" descr="Como usar gráficos - Tipos e qual usar, gráfico de barras, pizza e linhas">
            <a:extLst>
              <a:ext uri="{FF2B5EF4-FFF2-40B4-BE49-F238E27FC236}">
                <a16:creationId xmlns:a16="http://schemas.microsoft.com/office/drawing/2014/main" id="{5D6EEDC4-9B24-4F5C-A407-CC5C154E880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" y="1209047"/>
            <a:ext cx="6667048" cy="44399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C288C29A-6ADC-4C1E-B8DB-EBA44DB90088}"/>
              </a:ext>
            </a:extLst>
          </p:cNvPr>
          <p:cNvSpPr/>
          <p:nvPr/>
        </p:nvSpPr>
        <p:spPr>
          <a:xfrm>
            <a:off x="1774610" y="199995"/>
            <a:ext cx="5860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Leia o gráfico de colunas a seguir e depois responda.</a:t>
            </a:r>
          </a:p>
        </p:txBody>
      </p:sp>
      <p:pic>
        <p:nvPicPr>
          <p:cNvPr id="48130" name="Imagem 21">
            <a:extLst>
              <a:ext uri="{FF2B5EF4-FFF2-40B4-BE49-F238E27FC236}">
                <a16:creationId xmlns:a16="http://schemas.microsoft.com/office/drawing/2014/main" id="{F5FEDC80-E21E-49B9-9E9D-850221BC3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1" name="Imagem 5">
            <a:extLst>
              <a:ext uri="{FF2B5EF4-FFF2-40B4-BE49-F238E27FC236}">
                <a16:creationId xmlns:a16="http://schemas.microsoft.com/office/drawing/2014/main" id="{F420F56D-D574-454B-9786-96E8E9C2E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2" name="Imagem 7">
            <a:extLst>
              <a:ext uri="{FF2B5EF4-FFF2-40B4-BE49-F238E27FC236}">
                <a16:creationId xmlns:a16="http://schemas.microsoft.com/office/drawing/2014/main" id="{E9922237-AA3C-48D9-963A-EE73E645D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3" name="Imagem 6">
            <a:extLst>
              <a:ext uri="{FF2B5EF4-FFF2-40B4-BE49-F238E27FC236}">
                <a16:creationId xmlns:a16="http://schemas.microsoft.com/office/drawing/2014/main" id="{60B902DA-76BC-4C2A-B13E-81FAD914C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4" name="Imagem 34">
            <a:extLst>
              <a:ext uri="{FF2B5EF4-FFF2-40B4-BE49-F238E27FC236}">
                <a16:creationId xmlns:a16="http://schemas.microsoft.com/office/drawing/2014/main" id="{E46B9914-96ED-4858-92E1-11A6E132E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5" name="Imagem 41">
            <a:extLst>
              <a:ext uri="{FF2B5EF4-FFF2-40B4-BE49-F238E27FC236}">
                <a16:creationId xmlns:a16="http://schemas.microsoft.com/office/drawing/2014/main" id="{7C304497-E219-4EFF-BC39-B594116E3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6" name="Imagem 42">
            <a:extLst>
              <a:ext uri="{FF2B5EF4-FFF2-40B4-BE49-F238E27FC236}">
                <a16:creationId xmlns:a16="http://schemas.microsoft.com/office/drawing/2014/main" id="{4D0411C4-0C0B-4562-B4DB-963EB4B7D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7" name="Imagem 43">
            <a:extLst>
              <a:ext uri="{FF2B5EF4-FFF2-40B4-BE49-F238E27FC236}">
                <a16:creationId xmlns:a16="http://schemas.microsoft.com/office/drawing/2014/main" id="{7F72342A-C342-4F82-A163-6244D6294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4215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876F1E3-4F95-4F38-983C-CBF766475413}"/>
              </a:ext>
            </a:extLst>
          </p:cNvPr>
          <p:cNvSpPr/>
          <p:nvPr/>
        </p:nvSpPr>
        <p:spPr>
          <a:xfrm>
            <a:off x="1150872" y="131477"/>
            <a:ext cx="3905236" cy="490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pt-BR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o gráfico a seguir.</a:t>
            </a:r>
            <a:endParaRPr lang="pt-BR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DFB5C53-92A2-4521-9436-9F561FD80E4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392" y="838200"/>
            <a:ext cx="4089330" cy="5338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89988C0-863E-42A5-AC74-08BE7B0DBA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884" y="1038225"/>
            <a:ext cx="6309628" cy="3908749"/>
          </a:xfrm>
          <a:prstGeom prst="rect">
            <a:avLst/>
          </a:prstGeom>
        </p:spPr>
      </p:pic>
      <p:pic>
        <p:nvPicPr>
          <p:cNvPr id="49154" name="Imagem 21">
            <a:extLst>
              <a:ext uri="{FF2B5EF4-FFF2-40B4-BE49-F238E27FC236}">
                <a16:creationId xmlns:a16="http://schemas.microsoft.com/office/drawing/2014/main" id="{C417F64A-2466-41C1-9A75-E385278D0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5" name="Imagem 5">
            <a:extLst>
              <a:ext uri="{FF2B5EF4-FFF2-40B4-BE49-F238E27FC236}">
                <a16:creationId xmlns:a16="http://schemas.microsoft.com/office/drawing/2014/main" id="{880337FA-6B47-4713-910B-0806FCD2D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Imagem 7">
            <a:extLst>
              <a:ext uri="{FF2B5EF4-FFF2-40B4-BE49-F238E27FC236}">
                <a16:creationId xmlns:a16="http://schemas.microsoft.com/office/drawing/2014/main" id="{DCFE0121-BA55-4A3A-BC0D-566CD231C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7" name="Imagem 6">
            <a:extLst>
              <a:ext uri="{FF2B5EF4-FFF2-40B4-BE49-F238E27FC236}">
                <a16:creationId xmlns:a16="http://schemas.microsoft.com/office/drawing/2014/main" id="{EA068557-49D4-4B2D-BA14-43184D352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8" name="Imagem 34">
            <a:extLst>
              <a:ext uri="{FF2B5EF4-FFF2-40B4-BE49-F238E27FC236}">
                <a16:creationId xmlns:a16="http://schemas.microsoft.com/office/drawing/2014/main" id="{05929C57-211E-4B60-A7BA-609F4DF79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9" name="Imagem 41">
            <a:extLst>
              <a:ext uri="{FF2B5EF4-FFF2-40B4-BE49-F238E27FC236}">
                <a16:creationId xmlns:a16="http://schemas.microsoft.com/office/drawing/2014/main" id="{B0FCB3AF-5344-4156-8336-5BF4ADBF3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0" name="Imagem 42">
            <a:extLst>
              <a:ext uri="{FF2B5EF4-FFF2-40B4-BE49-F238E27FC236}">
                <a16:creationId xmlns:a16="http://schemas.microsoft.com/office/drawing/2014/main" id="{53B61613-CE95-42E7-84AF-FC10680B9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1" name="Imagem 43">
            <a:extLst>
              <a:ext uri="{FF2B5EF4-FFF2-40B4-BE49-F238E27FC236}">
                <a16:creationId xmlns:a16="http://schemas.microsoft.com/office/drawing/2014/main" id="{43BC32D1-1923-4B0D-B871-F12FFD763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8918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A4C656F-6F01-4A25-8EE5-D03B495DD583}"/>
              </a:ext>
            </a:extLst>
          </p:cNvPr>
          <p:cNvSpPr/>
          <p:nvPr/>
        </p:nvSpPr>
        <p:spPr>
          <a:xfrm>
            <a:off x="1377140" y="249286"/>
            <a:ext cx="4924134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Observe o gráfico a seguir e depois responda as perguntas abaixo.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8E17974-A1FE-4740-B562-4F11885D465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867" y="1539608"/>
            <a:ext cx="5320665" cy="29203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DAB9DB8C-0E97-4C83-B625-C11EE3EAC62F}"/>
              </a:ext>
            </a:extLst>
          </p:cNvPr>
          <p:cNvSpPr/>
          <p:nvPr/>
        </p:nvSpPr>
        <p:spPr>
          <a:xfrm>
            <a:off x="7194828" y="638174"/>
            <a:ext cx="4460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Escreva C se no período houve crescimento e D se houve decrescimento.</a:t>
            </a:r>
          </a:p>
          <a:p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)  2017 – 2018</a:t>
            </a: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)  2018 – 2019</a:t>
            </a: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)  2019 – 2020</a:t>
            </a: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)  2020 – 2021</a:t>
            </a: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)  2021 – 2022</a:t>
            </a:r>
          </a:p>
          <a:p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Qual a variação dos seguintes períodos?</a:t>
            </a:r>
          </a:p>
          <a:p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– 2018: _______</a:t>
            </a: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– 2019: _______</a:t>
            </a: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 – 2020: _______</a:t>
            </a: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– 2021: _______</a:t>
            </a:r>
          </a:p>
          <a:p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– 2022: _______</a:t>
            </a:r>
          </a:p>
        </p:txBody>
      </p:sp>
      <p:pic>
        <p:nvPicPr>
          <p:cNvPr id="50178" name="Imagem 21">
            <a:extLst>
              <a:ext uri="{FF2B5EF4-FFF2-40B4-BE49-F238E27FC236}">
                <a16:creationId xmlns:a16="http://schemas.microsoft.com/office/drawing/2014/main" id="{A4E58ACC-E54A-4DB3-B62B-E5195E13E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79" name="Imagem 5">
            <a:extLst>
              <a:ext uri="{FF2B5EF4-FFF2-40B4-BE49-F238E27FC236}">
                <a16:creationId xmlns:a16="http://schemas.microsoft.com/office/drawing/2014/main" id="{558ACB1F-B25A-4EEB-A506-A43389D4F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0" name="Imagem 7">
            <a:extLst>
              <a:ext uri="{FF2B5EF4-FFF2-40B4-BE49-F238E27FC236}">
                <a16:creationId xmlns:a16="http://schemas.microsoft.com/office/drawing/2014/main" id="{DA99F491-1E77-41F8-A3D7-E4C7CD13F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1" name="Imagem 6">
            <a:extLst>
              <a:ext uri="{FF2B5EF4-FFF2-40B4-BE49-F238E27FC236}">
                <a16:creationId xmlns:a16="http://schemas.microsoft.com/office/drawing/2014/main" id="{6F3DF4DD-D9E8-4BD9-9CE7-8BEC649D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2" name="Imagem 34">
            <a:extLst>
              <a:ext uri="{FF2B5EF4-FFF2-40B4-BE49-F238E27FC236}">
                <a16:creationId xmlns:a16="http://schemas.microsoft.com/office/drawing/2014/main" id="{4F44FA90-BFB7-452C-BA80-DF2C15571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3" name="Imagem 41">
            <a:extLst>
              <a:ext uri="{FF2B5EF4-FFF2-40B4-BE49-F238E27FC236}">
                <a16:creationId xmlns:a16="http://schemas.microsoft.com/office/drawing/2014/main" id="{9E26DEEE-E12D-41CF-8457-8877E0492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4" name="Imagem 42">
            <a:extLst>
              <a:ext uri="{FF2B5EF4-FFF2-40B4-BE49-F238E27FC236}">
                <a16:creationId xmlns:a16="http://schemas.microsoft.com/office/drawing/2014/main" id="{2A13F090-E226-499C-A30C-276A55B85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5" name="Imagem 43">
            <a:extLst>
              <a:ext uri="{FF2B5EF4-FFF2-40B4-BE49-F238E27FC236}">
                <a16:creationId xmlns:a16="http://schemas.microsoft.com/office/drawing/2014/main" id="{795A0469-7B37-4680-8C47-6976D25ED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1014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BF97D00-0E68-4580-85A0-66AADEFF32C1}"/>
              </a:ext>
            </a:extLst>
          </p:cNvPr>
          <p:cNvSpPr/>
          <p:nvPr/>
        </p:nvSpPr>
        <p:spPr>
          <a:xfrm>
            <a:off x="1629747" y="268613"/>
            <a:ext cx="10292378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pt-BR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gráfico a seguir foi construído a partir de uma pesquisa online com jovens sobre a preferência de jogos de tabuleiro.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B9C7DB7-4013-458A-BD70-1F55EF51FBE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747" y="1649114"/>
            <a:ext cx="6357257" cy="47330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D13B36F-FFDF-46C2-9923-486C40C066DD}"/>
              </a:ext>
            </a:extLst>
          </p:cNvPr>
          <p:cNvSpPr/>
          <p:nvPr/>
        </p:nvSpPr>
        <p:spPr>
          <a:xfrm>
            <a:off x="8097999" y="1315298"/>
            <a:ext cx="3838705" cy="4311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Aproximadamente qual a diferença entre os jovens de 15 a 17 e 18 a 20 que preferem jogar War? </a:t>
            </a: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Ordene em ordem decrescente a preferência dos jovens de 18 a 20.</a:t>
            </a: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Independentemente da faixa etária qual a quantidade, aproximada, de jovens que gostam de jogar </a:t>
            </a:r>
            <a:r>
              <a:rPr lang="pt-BR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Cluedo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1202" name="Imagem 21">
            <a:extLst>
              <a:ext uri="{FF2B5EF4-FFF2-40B4-BE49-F238E27FC236}">
                <a16:creationId xmlns:a16="http://schemas.microsoft.com/office/drawing/2014/main" id="{349D6C15-3EA6-4E50-8787-471B1BAB0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3" name="Imagem 5">
            <a:extLst>
              <a:ext uri="{FF2B5EF4-FFF2-40B4-BE49-F238E27FC236}">
                <a16:creationId xmlns:a16="http://schemas.microsoft.com/office/drawing/2014/main" id="{11413A1F-9C01-4D98-839A-75F8F69F3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4" name="Imagem 7">
            <a:extLst>
              <a:ext uri="{FF2B5EF4-FFF2-40B4-BE49-F238E27FC236}">
                <a16:creationId xmlns:a16="http://schemas.microsoft.com/office/drawing/2014/main" id="{494126EF-4791-456C-A0B2-78F298D09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5" name="Imagem 6">
            <a:extLst>
              <a:ext uri="{FF2B5EF4-FFF2-40B4-BE49-F238E27FC236}">
                <a16:creationId xmlns:a16="http://schemas.microsoft.com/office/drawing/2014/main" id="{26217FA9-9BF6-4674-8DC2-82E081A07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6" name="Imagem 34">
            <a:extLst>
              <a:ext uri="{FF2B5EF4-FFF2-40B4-BE49-F238E27FC236}">
                <a16:creationId xmlns:a16="http://schemas.microsoft.com/office/drawing/2014/main" id="{E9FA2B53-556F-42E7-ACCD-7660D856E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7" name="Imagem 41">
            <a:extLst>
              <a:ext uri="{FF2B5EF4-FFF2-40B4-BE49-F238E27FC236}">
                <a16:creationId xmlns:a16="http://schemas.microsoft.com/office/drawing/2014/main" id="{31238EB8-6E80-42C4-8C40-537E36A51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8" name="Imagem 42">
            <a:extLst>
              <a:ext uri="{FF2B5EF4-FFF2-40B4-BE49-F238E27FC236}">
                <a16:creationId xmlns:a16="http://schemas.microsoft.com/office/drawing/2014/main" id="{C0C3B2B9-F1E7-409E-91DF-4BFFE1887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9" name="Imagem 43">
            <a:extLst>
              <a:ext uri="{FF2B5EF4-FFF2-40B4-BE49-F238E27FC236}">
                <a16:creationId xmlns:a16="http://schemas.microsoft.com/office/drawing/2014/main" id="{99B4DBF6-8E94-41C4-84D9-4167B101A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365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3C1BF78-D7A0-49D0-86C4-34A6958C3FF2}"/>
              </a:ext>
            </a:extLst>
          </p:cNvPr>
          <p:cNvSpPr/>
          <p:nvPr/>
        </p:nvSpPr>
        <p:spPr>
          <a:xfrm>
            <a:off x="1348159" y="186612"/>
            <a:ext cx="4903352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Observe o gráfico de barras a seguir e depois respondas as perguntas abaixo.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9C08ADA-6B20-4940-90E1-9BF4B8DCEA6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146" y="1526627"/>
            <a:ext cx="4155979" cy="51572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B9D849C-6F86-4E64-A07A-F532F60A8FF3}"/>
              </a:ext>
            </a:extLst>
          </p:cNvPr>
          <p:cNvSpPr/>
          <p:nvPr/>
        </p:nvSpPr>
        <p:spPr>
          <a:xfrm>
            <a:off x="6251511" y="2158813"/>
            <a:ext cx="5670614" cy="2345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Qual o esporte mais praticado fora da escola? </a:t>
            </a:r>
          </a:p>
          <a:p>
            <a:pPr marR="8890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Qual o esporte menos praticado fora da escola? </a:t>
            </a:r>
          </a:p>
          <a:p>
            <a:pPr marR="8890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Quantos praticam voleibol? 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a diferença entre a quantidade que pratica basquete e handebol? </a:t>
            </a:r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226" name="Imagem 21">
            <a:extLst>
              <a:ext uri="{FF2B5EF4-FFF2-40B4-BE49-F238E27FC236}">
                <a16:creationId xmlns:a16="http://schemas.microsoft.com/office/drawing/2014/main" id="{C555BCC3-D69C-491B-8545-A0A084198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7" name="Imagem 5">
            <a:extLst>
              <a:ext uri="{FF2B5EF4-FFF2-40B4-BE49-F238E27FC236}">
                <a16:creationId xmlns:a16="http://schemas.microsoft.com/office/drawing/2014/main" id="{E32DD85B-0103-44BE-BEA9-2F706C6F7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8" name="Imagem 7">
            <a:extLst>
              <a:ext uri="{FF2B5EF4-FFF2-40B4-BE49-F238E27FC236}">
                <a16:creationId xmlns:a16="http://schemas.microsoft.com/office/drawing/2014/main" id="{A8BA6C27-1F28-4EAB-8E14-7B306726A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9" name="Imagem 6">
            <a:extLst>
              <a:ext uri="{FF2B5EF4-FFF2-40B4-BE49-F238E27FC236}">
                <a16:creationId xmlns:a16="http://schemas.microsoft.com/office/drawing/2014/main" id="{95B525B8-5E0D-4939-AA73-FA68C988A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0" name="Imagem 34">
            <a:extLst>
              <a:ext uri="{FF2B5EF4-FFF2-40B4-BE49-F238E27FC236}">
                <a16:creationId xmlns:a16="http://schemas.microsoft.com/office/drawing/2014/main" id="{ED95B9F9-AC5D-4742-BD77-FB6A457B8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Imagem 41">
            <a:extLst>
              <a:ext uri="{FF2B5EF4-FFF2-40B4-BE49-F238E27FC236}">
                <a16:creationId xmlns:a16="http://schemas.microsoft.com/office/drawing/2014/main" id="{36A2B5BD-F6ED-4879-81A7-72A7F1B72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Imagem 42">
            <a:extLst>
              <a:ext uri="{FF2B5EF4-FFF2-40B4-BE49-F238E27FC236}">
                <a16:creationId xmlns:a16="http://schemas.microsoft.com/office/drawing/2014/main" id="{A76F1121-D283-4BC7-B467-D1EA6870F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Imagem 43">
            <a:extLst>
              <a:ext uri="{FF2B5EF4-FFF2-40B4-BE49-F238E27FC236}">
                <a16:creationId xmlns:a16="http://schemas.microsoft.com/office/drawing/2014/main" id="{FA29B2C6-6568-4B68-A68A-FE0A92C14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7620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FCF4163-01A7-463E-8830-A8C560A2596C}"/>
              </a:ext>
            </a:extLst>
          </p:cNvPr>
          <p:cNvSpPr/>
          <p:nvPr/>
        </p:nvSpPr>
        <p:spPr>
          <a:xfrm>
            <a:off x="1611086" y="319087"/>
            <a:ext cx="4845698" cy="113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O gráfico a seguir foi </a:t>
            </a:r>
            <a:r>
              <a:rPr lang="pt-BR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construido</a:t>
            </a: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partir de uma pesquisa online sobre a busca e compra de brinquedos.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9C61860-19A4-4618-9A41-D9CE399C5F8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109" y="1769894"/>
            <a:ext cx="3806306" cy="492513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19E5F2AE-358F-44D7-AD01-6AEE3408B5E6}"/>
              </a:ext>
            </a:extLst>
          </p:cNvPr>
          <p:cNvSpPr/>
          <p:nvPr/>
        </p:nvSpPr>
        <p:spPr>
          <a:xfrm>
            <a:off x="6761586" y="1478979"/>
            <a:ext cx="5160539" cy="325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88900" indent="-457200" algn="just">
              <a:lnSpc>
                <a:spcPct val="115000"/>
              </a:lnSpc>
              <a:buAutoNum type="alphaLcParenR"/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Essa pesquisa foi realizada com quantos internautas?</a:t>
            </a:r>
          </a:p>
          <a:p>
            <a:pPr marR="88900" algn="just">
              <a:lnSpc>
                <a:spcPct val="115000"/>
              </a:lnSpc>
            </a:pP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Qual o brinquedo mais comprado?</a:t>
            </a:r>
          </a:p>
          <a:p>
            <a:pPr marR="88900" algn="just">
              <a:lnSpc>
                <a:spcPct val="115000"/>
              </a:lnSpc>
            </a:pP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Qual o segundo brinquedo mais comprado?</a:t>
            </a:r>
          </a:p>
          <a:p>
            <a:pPr marR="88900" algn="just">
              <a:lnSpc>
                <a:spcPct val="115000"/>
              </a:lnSpc>
            </a:pP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Qual a diferença entre o brinquedo mais comprado e o segundo? 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250" name="Imagem 21">
            <a:extLst>
              <a:ext uri="{FF2B5EF4-FFF2-40B4-BE49-F238E27FC236}">
                <a16:creationId xmlns:a16="http://schemas.microsoft.com/office/drawing/2014/main" id="{16D571AC-D9FA-48A5-AD1E-0A11FF6FC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1" name="Imagem 5">
            <a:extLst>
              <a:ext uri="{FF2B5EF4-FFF2-40B4-BE49-F238E27FC236}">
                <a16:creationId xmlns:a16="http://schemas.microsoft.com/office/drawing/2014/main" id="{6CD4BB5E-AC60-44B0-A3FE-75789D258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2" name="Imagem 7">
            <a:extLst>
              <a:ext uri="{FF2B5EF4-FFF2-40B4-BE49-F238E27FC236}">
                <a16:creationId xmlns:a16="http://schemas.microsoft.com/office/drawing/2014/main" id="{C0F5A973-A5A9-4255-B6DB-B4DC53115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3" name="Imagem 6">
            <a:extLst>
              <a:ext uri="{FF2B5EF4-FFF2-40B4-BE49-F238E27FC236}">
                <a16:creationId xmlns:a16="http://schemas.microsoft.com/office/drawing/2014/main" id="{CA92E456-B929-4C98-8A9A-C847CCFE3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4" name="Imagem 34">
            <a:extLst>
              <a:ext uri="{FF2B5EF4-FFF2-40B4-BE49-F238E27FC236}">
                <a16:creationId xmlns:a16="http://schemas.microsoft.com/office/drawing/2014/main" id="{87B75CD2-04F8-47EF-86DD-13FCBFD90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5" name="Imagem 41">
            <a:extLst>
              <a:ext uri="{FF2B5EF4-FFF2-40B4-BE49-F238E27FC236}">
                <a16:creationId xmlns:a16="http://schemas.microsoft.com/office/drawing/2014/main" id="{AF2434DE-A8AC-4B6E-B246-BE26FB5BF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6" name="Imagem 42">
            <a:extLst>
              <a:ext uri="{FF2B5EF4-FFF2-40B4-BE49-F238E27FC236}">
                <a16:creationId xmlns:a16="http://schemas.microsoft.com/office/drawing/2014/main" id="{7CF5AF18-C172-4117-A957-048A8EA85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7" name="Imagem 43">
            <a:extLst>
              <a:ext uri="{FF2B5EF4-FFF2-40B4-BE49-F238E27FC236}">
                <a16:creationId xmlns:a16="http://schemas.microsoft.com/office/drawing/2014/main" id="{116D3621-2C06-49DC-937E-A9985042E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5078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F1793F39-FCAB-4485-BECE-CD7B56CB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9875" y="275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D7985FB-6FD2-41F7-9DED-BAB9AB674E3C}"/>
              </a:ext>
            </a:extLst>
          </p:cNvPr>
          <p:cNvSpPr/>
          <p:nvPr/>
        </p:nvSpPr>
        <p:spPr>
          <a:xfrm>
            <a:off x="1592424" y="400050"/>
            <a:ext cx="6096000" cy="777777"/>
          </a:xfrm>
          <a:prstGeom prst="rect">
            <a:avLst/>
          </a:prstGeom>
        </p:spPr>
        <p:txBody>
          <a:bodyPr>
            <a:spAutoFit/>
          </a:bodyPr>
          <a:lstStyle/>
          <a:p>
            <a:pPr marR="88900" algn="just">
              <a:lnSpc>
                <a:spcPct val="115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O gráfico a seguir foi feito pelo departamento de contabilidade de uma empresa.</a:t>
            </a: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grafico-linhas - Escola Educação | Grafico de linha, Escola educação,  Atividades de matemática divertidas">
            <a:extLst>
              <a:ext uri="{FF2B5EF4-FFF2-40B4-BE49-F238E27FC236}">
                <a16:creationId xmlns:a16="http://schemas.microsoft.com/office/drawing/2014/main" id="{CDADFA95-226B-4B2C-A7C1-CF7106353F0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423" y="1247775"/>
            <a:ext cx="6095999" cy="41639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570E667-7602-4DF4-9EF5-E324021EB9B8}"/>
              </a:ext>
            </a:extLst>
          </p:cNvPr>
          <p:cNvSpPr/>
          <p:nvPr/>
        </p:nvSpPr>
        <p:spPr>
          <a:xfrm>
            <a:off x="7895608" y="179007"/>
            <a:ext cx="3819330" cy="6499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acordo com o gráfico, nessa empresa, o faturamento</a:t>
            </a:r>
          </a:p>
          <a:p>
            <a:pPr marR="88900" algn="just">
              <a:lnSpc>
                <a:spcPct val="150000"/>
              </a:lnSpc>
            </a:pP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88900" indent="-457200" algn="just">
              <a:lnSpc>
                <a:spcPct val="150000"/>
              </a:lnSpc>
              <a:buAutoNum type="alphaUcParenR"/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caiu entre 2018 e 2019.</a:t>
            </a:r>
          </a:p>
          <a:p>
            <a:pPr marL="457200" marR="88900" indent="-457200" algn="just">
              <a:lnSpc>
                <a:spcPct val="150000"/>
              </a:lnSpc>
              <a:buAutoNum type="alphaUcParenR"/>
            </a:pP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ficou abaixo de 14 mil reais apenas em 2018. </a:t>
            </a:r>
          </a:p>
          <a:p>
            <a:pPr marR="88900" algn="just">
              <a:lnSpc>
                <a:spcPct val="150000"/>
              </a:lnSpc>
            </a:pP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cresceu entre 2016 e 2017 e entre 2017 e 2018.</a:t>
            </a:r>
          </a:p>
          <a:p>
            <a:pPr marR="88900" algn="just">
              <a:lnSpc>
                <a:spcPct val="150000"/>
              </a:lnSpc>
            </a:pPr>
            <a:endParaRPr lang="pt-BR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D) em 2016 foi de, aproximadamente, R$ 5000,00 a menos do que em 2015.</a:t>
            </a:r>
            <a:endParaRPr lang="pt-BR" sz="2000" dirty="0"/>
          </a:p>
        </p:txBody>
      </p:sp>
      <p:pic>
        <p:nvPicPr>
          <p:cNvPr id="54274" name="Imagem 21">
            <a:extLst>
              <a:ext uri="{FF2B5EF4-FFF2-40B4-BE49-F238E27FC236}">
                <a16:creationId xmlns:a16="http://schemas.microsoft.com/office/drawing/2014/main" id="{E55F4141-D7CC-4E58-A7FE-C76C65B9A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8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5" name="Imagem 5">
            <a:extLst>
              <a:ext uri="{FF2B5EF4-FFF2-40B4-BE49-F238E27FC236}">
                <a16:creationId xmlns:a16="http://schemas.microsoft.com/office/drawing/2014/main" id="{3021DF26-14E7-4DB8-B99B-72A5171B8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t="14977"/>
          <a:stretch>
            <a:fillRect/>
          </a:stretch>
        </p:blipFill>
        <p:spPr bwMode="auto">
          <a:xfrm>
            <a:off x="0" y="0"/>
            <a:ext cx="2209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6" name="Imagem 7">
            <a:extLst>
              <a:ext uri="{FF2B5EF4-FFF2-40B4-BE49-F238E27FC236}">
                <a16:creationId xmlns:a16="http://schemas.microsoft.com/office/drawing/2014/main" id="{DEA2F089-3327-43A5-A991-3C34AF027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5242" r="2745"/>
          <a:stretch>
            <a:fillRect/>
          </a:stretch>
        </p:blipFill>
        <p:spPr bwMode="auto">
          <a:xfrm>
            <a:off x="0" y="0"/>
            <a:ext cx="21907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7" name="Imagem 6">
            <a:extLst>
              <a:ext uri="{FF2B5EF4-FFF2-40B4-BE49-F238E27FC236}">
                <a16:creationId xmlns:a16="http://schemas.microsoft.com/office/drawing/2014/main" id="{605F4400-B06E-4763-86B8-D580FE788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11926" r="3052"/>
          <a:stretch>
            <a:fillRect/>
          </a:stretch>
        </p:blipFill>
        <p:spPr bwMode="auto">
          <a:xfrm>
            <a:off x="0" y="0"/>
            <a:ext cx="22383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8" name="Imagem 34">
            <a:extLst>
              <a:ext uri="{FF2B5EF4-FFF2-40B4-BE49-F238E27FC236}">
                <a16:creationId xmlns:a16="http://schemas.microsoft.com/office/drawing/2014/main" id="{21BEC1C1-9AB5-4BDD-81A5-D011F816B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2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9" name="Imagem 41">
            <a:extLst>
              <a:ext uri="{FF2B5EF4-FFF2-40B4-BE49-F238E27FC236}">
                <a16:creationId xmlns:a16="http://schemas.microsoft.com/office/drawing/2014/main" id="{C6D8FDFF-7286-4E65-ACB6-86F36AD3B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0" name="Imagem 42">
            <a:extLst>
              <a:ext uri="{FF2B5EF4-FFF2-40B4-BE49-F238E27FC236}">
                <a16:creationId xmlns:a16="http://schemas.microsoft.com/office/drawing/2014/main" id="{E36FAE65-AC6D-45F6-B378-F5EE8013D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1" name="Imagem 43">
            <a:extLst>
              <a:ext uri="{FF2B5EF4-FFF2-40B4-BE49-F238E27FC236}">
                <a16:creationId xmlns:a16="http://schemas.microsoft.com/office/drawing/2014/main" id="{58F22BBD-7BCD-44CC-A70B-C50D151D5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2609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bdec1f8478_1_0"/>
          <p:cNvSpPr txBox="1"/>
          <p:nvPr/>
        </p:nvSpPr>
        <p:spPr>
          <a:xfrm>
            <a:off x="2272827" y="3069619"/>
            <a:ext cx="7844117" cy="11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Núcleo de Recursos Didáticos- NUREDI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Contato: (62) 3243 6756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nuredi@seduc.go.gov.br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D3DA8C9-871D-457B-853F-B5829E6DA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3747" y="1298588"/>
            <a:ext cx="5607698" cy="12301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1785</Words>
  <Application>Microsoft Office PowerPoint</Application>
  <PresentationFormat>Widescreen</PresentationFormat>
  <Paragraphs>405</Paragraphs>
  <Slides>43</Slides>
  <Notes>43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9" baseType="lpstr">
      <vt:lpstr>Times New Roman</vt:lpstr>
      <vt:lpstr>Cambria Math</vt:lpstr>
      <vt:lpstr>Arial</vt:lpstr>
      <vt:lpstr>Calibri</vt:lpstr>
      <vt:lpstr>Tema do Office</vt:lpstr>
      <vt:lpstr>Document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Alessandra Oliveira de Almeida</dc:creator>
  <cp:lastModifiedBy>Alessandra Oliveira de Almeida</cp:lastModifiedBy>
  <cp:revision>13</cp:revision>
  <dcterms:created xsi:type="dcterms:W3CDTF">2023-02-08T18:27:46Z</dcterms:created>
  <dcterms:modified xsi:type="dcterms:W3CDTF">2023-04-04T14:33:04Z</dcterms:modified>
</cp:coreProperties>
</file>