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fif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6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90" r:id="rId20"/>
    <p:sldId id="288" r:id="rId21"/>
    <p:sldId id="289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267" r:id="rId44"/>
  </p:sldIdLst>
  <p:sldSz cx="12192000" cy="6858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mbria Math" panose="02040503050406030204" pitchFamily="18" charset="0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62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49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1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68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83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92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222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3316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5667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4562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36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430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2677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244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2638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29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009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072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997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9958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8628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8140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1994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5325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54981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4278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329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73913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0213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47092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98906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61126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6639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3941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11187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7326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70168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21458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12352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55047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f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B99F776-D198-4FE1-BD68-C637F7D63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90198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19E33D2-8332-4291-B830-EF5AD8123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384" y="5730628"/>
            <a:ext cx="4077478" cy="8944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2550F18-E4EE-49FA-90F9-858D9DE1B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6684" y="268517"/>
            <a:ext cx="8118632" cy="657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7B0C1DA-B091-49E3-9663-5826F8CAF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968" y="821325"/>
            <a:ext cx="10108796" cy="471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6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2DB2B46-22EA-4EDE-9EF5-2C0762BF5759}"/>
              </a:ext>
            </a:extLst>
          </p:cNvPr>
          <p:cNvSpPr/>
          <p:nvPr/>
        </p:nvSpPr>
        <p:spPr>
          <a:xfrm>
            <a:off x="1506070" y="185740"/>
            <a:ext cx="10685930" cy="648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Analisando as situações de ampliação, congruência e redução entre essas figuras, complete as lacunas das frases seguintes.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polígono A é _________________ ao polígono C, pois possuem bases e alturas _________.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polígono H é uma ______________ do polígono _____ , pois as medidas de suas dimensões são __________________ das medidas das dimensões do polígono ____.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polígono ____ é uma ampliação do polígono _____ , pois as medidas das suas dimensões são ____________ das medidas das dimensões do polígono _____.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93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3C2A16D-88E5-4184-A0F1-16D40D217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810" y="645459"/>
            <a:ext cx="9761889" cy="498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2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3EBD7E9-9007-4C09-B11B-6ADCC69DBEC6}"/>
              </a:ext>
            </a:extLst>
          </p:cNvPr>
          <p:cNvSpPr/>
          <p:nvPr/>
        </p:nvSpPr>
        <p:spPr>
          <a:xfrm>
            <a:off x="1470212" y="372006"/>
            <a:ext cx="10551457" cy="551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Utilizando o software </a:t>
            </a:r>
            <a:r>
              <a:rPr lang="pt-BR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Geogebra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 régua e transferidor meça os ângulos e os lados de cada uma dessas figuras e depois responda: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que você observa em relação aos ângulos e aos lados das figuras 1 e 2?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que você observa em relação aos ângulos e aos lados das figuras 3 e 4?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é a razão entre os lados das figuras 1 e 2?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é a razão entre as diagonais das figuras 3 e 4?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O que é possível afirmar em relação às formas das figuras 1 e 2?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O que é possível afirmar em relação às formas das figuras 3 e 4?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2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93896CF-3A2B-4FC4-A75B-49F374276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930" y="608111"/>
            <a:ext cx="9997905" cy="564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8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D64611-1CE9-420D-A7D9-841C467F3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967" y="407377"/>
            <a:ext cx="10387789" cy="552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3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675522A-7798-48CC-9446-DC48E7DBF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031" y="333754"/>
            <a:ext cx="7783633" cy="619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28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E84B30E-8222-4012-BDA3-C177EA9DF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036" y="590324"/>
            <a:ext cx="9287142" cy="469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5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F854518-815F-43CE-A95B-6CC86E05C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927" y="405099"/>
            <a:ext cx="8397481" cy="606900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42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8F1CB0-0A1A-4246-AA3B-8B754A29B0F8}"/>
              </a:ext>
            </a:extLst>
          </p:cNvPr>
          <p:cNvSpPr/>
          <p:nvPr/>
        </p:nvSpPr>
        <p:spPr>
          <a:xfrm>
            <a:off x="1479178" y="275608"/>
            <a:ext cx="10712822" cy="5840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Responda:</a:t>
            </a:r>
            <a:endParaRPr lang="pt-BR" sz="2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Quais são as medidas dadas em cada triângulo?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Em quais triângulos são dadas as medidas dos três lados? Qual caso de semelhança é possível utilizar para verificar se eles são semelhantes? Verifique.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Em quais triângulos são dadas as medidas de 2 lados e de 1 ângulo interno? Esse ângulo interno é o ângulo formado por esses lados? Se sim, qual caso de semelhança é possível utilizar? Verifique se são semelhantes.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91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8F1CB0-0A1A-4246-AA3B-8B754A29B0F8}"/>
              </a:ext>
            </a:extLst>
          </p:cNvPr>
          <p:cNvSpPr/>
          <p:nvPr/>
        </p:nvSpPr>
        <p:spPr>
          <a:xfrm>
            <a:off x="1479178" y="795561"/>
            <a:ext cx="10712822" cy="4547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Em quais triângulos são dadas as medidas de 2 ângulos internos e de 1 lado? Nesses triângulos é possível utilizar o caso LAL de semelhança? Justifique.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É possível determinar a medida do outro ângulo interno nos triângulos identificados no item 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Se sim, calcule essas medidas.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Considerando os triângulos dos itens 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qual caso de semelhança é possível utilizar? Verifique se os triângulos são semelhantes.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89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B941147-16BA-4F59-B63D-1E346DDCC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533" y="363770"/>
            <a:ext cx="9951431" cy="58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02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C291F2C-92CC-4C59-84F1-C5C290D44630}"/>
              </a:ext>
            </a:extLst>
          </p:cNvPr>
          <p:cNvSpPr/>
          <p:nvPr/>
        </p:nvSpPr>
        <p:spPr>
          <a:xfrm>
            <a:off x="1936375" y="717026"/>
            <a:ext cx="9789459" cy="349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 esses triângulos, os pares de triângulos semelhantes são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T1 e T6; T2 e T5; T3 e T4.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T1 e T2; T3 e T4; T5 e T6.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T1 e T3; T2 e T5; T4 e T6.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T1 e T5; T2 e T3; T4 e T6.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E) T1 e T4; T2 e T5; T3 e T4.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15025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A1690D0-8F7A-4BAA-9E81-E9F1C6750494}"/>
              </a:ext>
            </a:extLst>
          </p:cNvPr>
          <p:cNvSpPr/>
          <p:nvPr/>
        </p:nvSpPr>
        <p:spPr>
          <a:xfrm>
            <a:off x="911490" y="1791192"/>
            <a:ext cx="4595092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AULA  2 – RESOLUÇÃO DE SISTEMAS NO PLANO CARTESIANO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AB54084-D546-4D7F-89CE-79CC3DC9F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381" y="198746"/>
            <a:ext cx="5714996" cy="6403357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4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C59E269-5DBE-40C1-A6F5-538AC60D2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144" y="895258"/>
            <a:ext cx="10616525" cy="410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26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38D1957-2BB2-4677-8FB8-67163CE75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355" y="2527105"/>
            <a:ext cx="4459779" cy="41695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D0A1471-FC90-4B10-98B4-C2391D641FAF}"/>
                  </a:ext>
                </a:extLst>
              </p:cNvPr>
              <p:cNvSpPr/>
              <p:nvPr/>
            </p:nvSpPr>
            <p:spPr>
              <a:xfrm>
                <a:off x="1506071" y="69419"/>
                <a:ext cx="10515598" cy="2629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 Observe o sistema de equações de 1° grau com duas incógnitas a seguir. 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000" b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 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e>
                          <m:e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0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−1</m:t>
                            </m:r>
                          </m:e>
                        </m:eqArr>
                      </m:e>
                    </m:d>
                  </m:oMath>
                </a14:m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</a:pPr>
                <a:r>
                  <a:rPr lang="pt-BR" sz="2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Para representar uma reta no plano cartesiano, bastam dois pontos cujas coordenadas satisfaçam a condição dada pela equação que define essa reta. Defina dois pontos cujas coordenadas satisfaçam cada uma das equações do sistema acima e, com eles, faça a representação geométrica no plano cartesiano a seguir.</a:t>
                </a:r>
                <a:endParaRPr lang="pt-BR" sz="20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3D0A1471-FC90-4B10-98B4-C2391D641F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071" y="69419"/>
                <a:ext cx="10515598" cy="2629118"/>
              </a:xfrm>
              <a:prstGeom prst="rect">
                <a:avLst/>
              </a:prstGeom>
              <a:blipFill>
                <a:blip r:embed="rId6"/>
                <a:stretch>
                  <a:fillRect t="-463" b="-2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455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1BDDAE-36EC-4876-832D-2740A55AD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63" y="987452"/>
            <a:ext cx="11274892" cy="4478240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20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AACE002-97DF-4F1E-B43C-300DF073E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957" y="320649"/>
            <a:ext cx="10077346" cy="593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64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D273F9C-1121-4865-9FEE-1558A868F143}"/>
              </a:ext>
            </a:extLst>
          </p:cNvPr>
          <p:cNvSpPr/>
          <p:nvPr/>
        </p:nvSpPr>
        <p:spPr>
          <a:xfrm>
            <a:off x="1524000" y="555812"/>
            <a:ext cx="10183906" cy="5138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07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) As soluções dos sistemas de equações representados pelas retas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são , respectivamente, os pontos S e R. </a:t>
            </a:r>
          </a:p>
          <a:p>
            <a:pPr marL="180340" marR="179070" algn="just">
              <a:lnSpc>
                <a:spcPct val="107000"/>
              </a:lnSpc>
            </a:pP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07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) As soluções dos sistemas de equações representados pelas retas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são , respectivamente, os pontos W e X. </a:t>
            </a:r>
          </a:p>
          <a:p>
            <a:pPr marL="180340" marR="179070" algn="just">
              <a:lnSpc>
                <a:spcPct val="107000"/>
              </a:lnSpc>
            </a:pP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07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) As soluções dos sistemas de equações representados pelas retas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são , respectivamente, os pontos T e S. </a:t>
            </a:r>
          </a:p>
          <a:p>
            <a:pPr marL="180340" marR="179070" algn="just">
              <a:lnSpc>
                <a:spcPct val="107000"/>
              </a:lnSpc>
            </a:pP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07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) As soluções dos sistemas de equações representados pelas retas 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são , respectivamente, os pontos U, W e O. 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0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51B0EAB-9FED-4373-93FE-B7750648F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232" y="228153"/>
            <a:ext cx="5656931" cy="66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38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6E6BB4A1-B9BE-4498-8D94-015C951B5FD7}"/>
                  </a:ext>
                </a:extLst>
              </p:cNvPr>
              <p:cNvSpPr/>
              <p:nvPr/>
            </p:nvSpPr>
            <p:spPr>
              <a:xfrm>
                <a:off x="1739153" y="317648"/>
                <a:ext cx="9986682" cy="62672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 Utilizando o método indicado, resolva os sistemas de equações de 1º grau a seguir identificando o par ordenado que satisfaz ambas as equações.  </a:t>
                </a:r>
              </a:p>
              <a:p>
                <a:pPr marL="180340" marR="179070" algn="just">
                  <a:lnSpc>
                    <a:spcPct val="115000"/>
                  </a:lnSpc>
                </a:pP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Método da Substituição 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4</m:t>
                            </m:r>
                          </m:e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2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e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8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II</m:t>
                    </m:r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 </m:t>
                    </m:r>
                    <m:d>
                      <m:dPr>
                        <m:begChr m:val="{"/>
                        <m:endChr m:val=""/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</m:t>
                            </m:r>
                            <m:r>
                              <a:rPr lang="pt-BR" sz="28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e>
                            <m:r>
                              <a:rPr lang="pt-BR" sz="2800" b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800" b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= −13</m:t>
                            </m:r>
                          </m:e>
                        </m:eqArr>
                      </m:e>
                    </m:d>
                  </m:oMath>
                </a14:m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Método da Adição 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marR="17907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=3</m:t>
                            </m:r>
                          </m:e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=12</m:t>
                            </m:r>
                          </m:e>
                        </m:eqArr>
                      </m:e>
                    </m:d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e    II.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+3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=9</m:t>
                            </m:r>
                          </m:e>
                          <m:e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+2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=7</m:t>
                            </m:r>
                          </m:e>
                        </m:eqArr>
                      </m:e>
                    </m:d>
                  </m:oMath>
                </a14:m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6E6BB4A1-B9BE-4498-8D94-015C951B5F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153" y="317648"/>
                <a:ext cx="9986682" cy="6267228"/>
              </a:xfrm>
              <a:prstGeom prst="rect">
                <a:avLst/>
              </a:prstGeom>
              <a:blipFill>
                <a:blip r:embed="rId5"/>
                <a:stretch>
                  <a:fillRect t="-5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6061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7C8F29F-DF30-423B-9805-E168230308D3}"/>
              </a:ext>
            </a:extLst>
          </p:cNvPr>
          <p:cNvSpPr/>
          <p:nvPr/>
        </p:nvSpPr>
        <p:spPr>
          <a:xfrm>
            <a:off x="1416424" y="273212"/>
            <a:ext cx="10605245" cy="64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 Imagine que um simulado de matemática é composto por 20 questões classificadas em verdadeiras e falsas. O número de questões verdadeiras é superior ao número de questões falsas em 4 unidades. Considere que </a:t>
            </a:r>
            <a:r>
              <a:rPr lang="pt-BR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represente o número de questões verdadeiras e </a:t>
            </a:r>
            <a:r>
              <a:rPr lang="pt-BR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número de questões falsas.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a essa situação, responda: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é o sistema de equações de 1º, com as incógnitas </a:t>
            </a:r>
            <a:r>
              <a:rPr lang="pt-BR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associado a esse problema?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Resolva o sistema encontrado na alternativa anterior.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foi o par ordenado encontrado na resolução deste sistema de equações?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d) Substitua o par ordenado encontrado e verifique se ele satisfaz as duas equações.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242938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9E49F3C-8A66-4305-9378-8C51CBFDC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462" y="284629"/>
            <a:ext cx="8656342" cy="627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74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381D086-CC23-4988-AEB7-0042D6932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794" y="643467"/>
            <a:ext cx="4065011" cy="557106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0299C93-7FB4-4CB2-B338-9959A6CE7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197" y="1558322"/>
            <a:ext cx="4678335" cy="4305856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34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7ABADDB-41B1-453E-BA47-8276ED347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14" y="282846"/>
            <a:ext cx="4271339" cy="62923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44BB817-A332-425C-9BD2-F1E8FD721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036" y="1348071"/>
            <a:ext cx="5389450" cy="5025298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4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E28E7D1-58A1-478C-9196-DD40483D482C}"/>
              </a:ext>
            </a:extLst>
          </p:cNvPr>
          <p:cNvSpPr/>
          <p:nvPr/>
        </p:nvSpPr>
        <p:spPr>
          <a:xfrm>
            <a:off x="756737" y="2019422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AULA  3 – PROPORÇÕES E GRANDEZAS</a:t>
            </a: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80340" marR="17907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3A00138-CBE4-4AD1-BEBF-5ADDA1673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266" y="245780"/>
            <a:ext cx="6355089" cy="6366439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05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79F5D5D-A58D-4337-AC6E-FAAC06195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251" y="1628393"/>
            <a:ext cx="10239915" cy="360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21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ECEF91B-02F7-4C8C-AD34-CF1F5AAB5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772" y="455832"/>
            <a:ext cx="8885924" cy="57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35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AE270FF-CBD5-4CAD-9A01-9CDC7C1B166F}"/>
              </a:ext>
            </a:extLst>
          </p:cNvPr>
          <p:cNvSpPr/>
          <p:nvPr/>
        </p:nvSpPr>
        <p:spPr>
          <a:xfrm>
            <a:off x="1434353" y="650848"/>
            <a:ext cx="1058731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contornos das formas contidas na imagem anterior são __________________ regulares, ou seja, são compostas por __________________ e triângulos ___________________.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Os  perímetro dos triângulos equiláteros são _____________________ proporcionais as medidas de seus lados, pois, quanto maior a medida de seu lado, maior é o__________________ desse polígono. A mesma coisa acontece com os quadrados, se as medidas de seus lados aumentarem, o seu perímetro também aumentará.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Esse fenômeno acontece com __________ os polígonos ___________________, o que faz com que a relação entre a medida dos lados e seus respectivos perímetros sejam diretamente ______________________.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4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B32D9E-DF64-4C83-9759-1EB759E21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152" y="387927"/>
            <a:ext cx="10960185" cy="5867138"/>
          </a:xfrm>
          <a:prstGeom prst="rect">
            <a:avLst/>
          </a:prstGeom>
          <a:ln>
            <a:noFill/>
          </a:ln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03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AB5EF0-EEF6-4D75-8F17-C402FB2FE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129" y="363111"/>
            <a:ext cx="8094280" cy="6394481"/>
          </a:xfrm>
          <a:prstGeom prst="rect">
            <a:avLst/>
          </a:prstGeom>
          <a:ln>
            <a:noFill/>
          </a:ln>
        </p:spPr>
      </p:pic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94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7662D42-CF84-4386-89E1-18B04C7A5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238615"/>
            <a:ext cx="11047701" cy="6328439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49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CAFC0D0-3095-4B49-9C53-CD4ABC1CCE84}"/>
              </a:ext>
            </a:extLst>
          </p:cNvPr>
          <p:cNvSpPr/>
          <p:nvPr/>
        </p:nvSpPr>
        <p:spPr>
          <a:xfrm>
            <a:off x="170331" y="168188"/>
            <a:ext cx="118513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Classifique as grandezas envolvidas em cada problema a seguir, em diretamente proporcionais ou inversamente proporcionais.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Um automóvel está a uma velocidade de 50 km/h e gasta duas horas para chegar a seu destino. Esse mesmo automóvel gastaria quantas horas se estivesse a 75 km/h?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Para percorrer 300 km, um carro gastou 30 litros de combustível. Nas mesmas condições, com 60 litros o carro percorrerá quantos quilômetros?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Seis máquinas escavam um túnel em dois dias. Quantas máquinas idênticas serão necessárias para escavar esse túnel em um dia e meio? 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 preço de 2 latas de um certo refrigerante é igual a R$5,60. Qual o preço de três latas do mesmo refrigerante?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/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Sabemos que a densidade de uma substância é calculada pela razão entre a massa e o volume. Se determinada substância possui 2 cm³ de volume, com densidade de 100 g/cm³, tendo a mesma massa, qual deve ser o volume de uma outra substância para que a sua densidade seja de 80 g/cm³?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605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02C2E1D-420E-4E09-AF7D-225BA7F86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45" y="1025237"/>
            <a:ext cx="11289688" cy="4649138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21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3BE1272-0D25-4444-B714-B8F38AD52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501790"/>
            <a:ext cx="10905066" cy="3854418"/>
          </a:xfrm>
          <a:prstGeom prst="rect">
            <a:avLst/>
          </a:prstGeom>
          <a:ln>
            <a:noFill/>
          </a:ln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53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29F07F1-CDC9-4902-AB41-AA180ECE3CE5}"/>
              </a:ext>
            </a:extLst>
          </p:cNvPr>
          <p:cNvSpPr/>
          <p:nvPr/>
        </p:nvSpPr>
        <p:spPr>
          <a:xfrm>
            <a:off x="154461" y="171065"/>
            <a:ext cx="11837341" cy="6007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 O muro da casa de Beth foi construído por 2 operários em 6 dias.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as afirmações a seguir e valide-as em (V) para afirmações verdadeiras ou (F) para afirmações falsas.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 ) Se ela tivesse contratado 6 operários, que trabalhassem nas mesmas condições, o muro estaria pronto em dois dias.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 ) Se ela tivesse contratado 12 operários, que trabalhassem nas mesmas condições, o muro estaria pronto em 15 horas.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 ) Se ela tivesse contratado 4 operários, que trabalhassem nas mesmas condições, o muro estaria pronto em três dias.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    ) Se ela tivesse contratado 8 operários, que trabalhassem nas mesmas condições, o muro estaria pronto em um dia. </a:t>
            </a:r>
            <a:endParaRPr lang="pt-BR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1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6B4020C-11C0-41FC-8EAE-3C025F65C51C}"/>
              </a:ext>
            </a:extLst>
          </p:cNvPr>
          <p:cNvSpPr/>
          <p:nvPr/>
        </p:nvSpPr>
        <p:spPr>
          <a:xfrm>
            <a:off x="11879" y="166130"/>
            <a:ext cx="11979923" cy="717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940" marR="179070" indent="-228600" algn="just">
              <a:lnSpc>
                <a:spcPct val="115000"/>
              </a:lnSpc>
              <a:buAutoNum type="arabicPeriod" startAt="9"/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Oito marinheiros carregam 20 containers para um navio em 5 dias. Quantos containers serão carregados em 16 dias, por 4 marinheiros? </a:t>
            </a:r>
          </a:p>
          <a:p>
            <a:pPr marL="180340" marR="179070" algn="just">
              <a:lnSpc>
                <a:spcPct val="115000"/>
              </a:lnSpc>
            </a:pPr>
            <a:endParaRPr lang="pt-BR" sz="27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Para produção de uma peça mecânica, uma empresa automotiva possui 10 máquinas com produtividades idênticas que produzem 520 peças em 10 dias, operando 8 horas por dia. Sabendo que 4 máquinas deram defeito, qual será a quantidade de peças produzidas durante 20 dias se as máquinas restantes operarem durante 20 horas?</a:t>
            </a:r>
          </a:p>
          <a:p>
            <a:pPr marL="180340" marR="179070" algn="just">
              <a:lnSpc>
                <a:spcPct val="115000"/>
              </a:lnSpc>
            </a:pP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pt-BR" sz="27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Katy</a:t>
            </a: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contratou 15 operários para construir sua casa. Esses operários levarão 110 dias para terminar a construção se trabalharem 6 horas por dia. Porém, após um acidente na obra, 5 operários se ausentaram da construção. Se mantiverem o ritmo de trabalho, e trabalharem 8 horas por dia, em quantos dias o restante dos operários construirá a casa de </a:t>
            </a:r>
            <a:r>
              <a:rPr lang="pt-BR" sz="27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Katy</a:t>
            </a: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940" marR="179070" indent="-228600" algn="just">
              <a:lnSpc>
                <a:spcPct val="115000"/>
              </a:lnSpc>
              <a:buAutoNum type="arabicPeriod" startAt="9"/>
            </a:pP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940" marR="179070" indent="-228600" algn="just">
              <a:lnSpc>
                <a:spcPct val="115000"/>
              </a:lnSpc>
              <a:buAutoNum type="arabicPeriod" startAt="9"/>
            </a:pP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18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958411-E256-4F64-A800-CE9B87208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91" y="430526"/>
            <a:ext cx="6012873" cy="6167051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51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282A574-EE32-45B4-99C1-0F77166CE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549" y="643466"/>
            <a:ext cx="8558901" cy="5571067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230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740" y="6255067"/>
            <a:ext cx="1541929" cy="5604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00CFFD9-F1D8-40FC-890D-FD4DA322E480}"/>
              </a:ext>
            </a:extLst>
          </p:cNvPr>
          <p:cNvSpPr/>
          <p:nvPr/>
        </p:nvSpPr>
        <p:spPr>
          <a:xfrm>
            <a:off x="170331" y="179294"/>
            <a:ext cx="11851338" cy="627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Em um ano de eleição, um candidato encomendou quarenta e oito mil santinhos em uma gráfica. O dono da empresa, avisou ao candidato que realizaria o serviço em seis dias, pois tinha em sua posse apenas duas máquinas que trabalhavam oito horas por dia. O candidato então, resolveu fazer vinte e quatro mil folhetos a mais no intuito de ajudar o empresário, porém, uma de suas máquinas pifou, e ele, na intenção de entregar os santinhos o mais depressa possível, resolveu aumentar a produtividade da máquina para 12 horas por dia. 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Desta forma, o dono da gráfica entregará os santinhos ao candidato em 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10 dias. 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12 dias. 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14 dias.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16 dias. 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179070" algn="just">
              <a:lnSpc>
                <a:spcPct val="115000"/>
              </a:lnSpc>
            </a:pPr>
            <a:r>
              <a:rPr lang="pt-BR" sz="27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18 dias.</a:t>
            </a:r>
            <a:endParaRPr lang="pt-BR" sz="27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02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151529" y="4077325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NÚCLEO DE RECURSOS DIDÁTICOS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NUREDI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nuredi@seduc.go.gov.br</a:t>
            </a:r>
            <a:endParaRPr sz="3200" b="1" dirty="0">
              <a:latin typeface="+mj-l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742C7E2-F8D2-43F9-AFF5-22F06B38F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466" y="1712290"/>
            <a:ext cx="5878286" cy="1289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1051</Words>
  <Application>Microsoft Office PowerPoint</Application>
  <PresentationFormat>Widescreen</PresentationFormat>
  <Paragraphs>86</Paragraphs>
  <Slides>43</Slides>
  <Notes>43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8" baseType="lpstr">
      <vt:lpstr>Calibri</vt:lpstr>
      <vt:lpstr>Times New Roman</vt:lpstr>
      <vt:lpstr>Cambria Math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2</cp:revision>
  <dcterms:created xsi:type="dcterms:W3CDTF">2023-01-26T12:38:31Z</dcterms:created>
  <dcterms:modified xsi:type="dcterms:W3CDTF">2023-03-31T15:13:49Z</dcterms:modified>
</cp:coreProperties>
</file>