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7"/>
  </p:notesMasterIdLst>
  <p:sldIdLst>
    <p:sldId id="262" r:id="rId5"/>
    <p:sldId id="312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1" r:id="rId16"/>
    <p:sldId id="282" r:id="rId17"/>
    <p:sldId id="283" r:id="rId18"/>
    <p:sldId id="284" r:id="rId19"/>
    <p:sldId id="297" r:id="rId20"/>
    <p:sldId id="286" r:id="rId21"/>
    <p:sldId id="287" r:id="rId22"/>
    <p:sldId id="313" r:id="rId23"/>
    <p:sldId id="314" r:id="rId24"/>
    <p:sldId id="288" r:id="rId25"/>
    <p:sldId id="289" r:id="rId26"/>
    <p:sldId id="292" r:id="rId27"/>
    <p:sldId id="291" r:id="rId28"/>
    <p:sldId id="299" r:id="rId29"/>
    <p:sldId id="300" r:id="rId30"/>
    <p:sldId id="316" r:id="rId31"/>
    <p:sldId id="315" r:id="rId32"/>
    <p:sldId id="317" r:id="rId33"/>
    <p:sldId id="318" r:id="rId34"/>
    <p:sldId id="319" r:id="rId35"/>
    <p:sldId id="320" r:id="rId36"/>
    <p:sldId id="325" r:id="rId37"/>
    <p:sldId id="324" r:id="rId38"/>
    <p:sldId id="330" r:id="rId39"/>
    <p:sldId id="331" r:id="rId40"/>
    <p:sldId id="327" r:id="rId41"/>
    <p:sldId id="328" r:id="rId42"/>
    <p:sldId id="332" r:id="rId43"/>
    <p:sldId id="329" r:id="rId44"/>
    <p:sldId id="334" r:id="rId45"/>
    <p:sldId id="335" r:id="rId46"/>
    <p:sldId id="333" r:id="rId47"/>
    <p:sldId id="326" r:id="rId48"/>
    <p:sldId id="323" r:id="rId49"/>
    <p:sldId id="339" r:id="rId50"/>
    <p:sldId id="338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37" r:id="rId61"/>
    <p:sldId id="336" r:id="rId62"/>
    <p:sldId id="350" r:id="rId63"/>
    <p:sldId id="352" r:id="rId64"/>
    <p:sldId id="351" r:id="rId65"/>
    <p:sldId id="267" r:id="rId66"/>
  </p:sldIdLst>
  <p:sldSz cx="12192000" cy="6858000"/>
  <p:notesSz cx="6858000" cy="9144000"/>
  <p:embeddedFontLst>
    <p:embeddedFont>
      <p:font typeface="Bahnschrift SemiBold" panose="020B0502040204020203" pitchFamily="34" charset="0"/>
      <p:bold r:id="rId68"/>
    </p:embeddedFon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Cambria Math" panose="02040503050406030204" pitchFamily="18" charset="0"/>
      <p:regular r:id="rId73"/>
    </p:embeddedFont>
    <p:embeddedFont>
      <p:font typeface="Segoe UI" panose="020B0502040204020203" pitchFamily="34" charset="0"/>
      <p:regular r:id="rId74"/>
      <p:bold r:id="rId75"/>
      <p:italic r:id="rId76"/>
      <p:boldItalic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1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1.fntdata"/><Relationship Id="rId84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7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6.fntdata"/><Relationship Id="rId8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9.fntdata"/><Relationship Id="rId7" Type="http://schemas.openxmlformats.org/officeDocument/2006/relationships/slide" Target="slides/slide3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18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2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495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176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681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838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923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5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224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316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4562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36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430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2677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4278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2638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29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7759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964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072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997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8628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58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7391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02137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69468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75825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34321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54692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7681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68513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38380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46385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2554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5270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97909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37648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75549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02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7260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75152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83308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68088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42769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20032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5690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27235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92430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7479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7382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001140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96231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56608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3602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0435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59776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38006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984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0284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41161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hyperlink" Target="https://www.todamateria.com.br/numeros-inteiros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.freepik.com/fotos-vetores-gratis/feira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gif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98AF214-0E38-4626-9D6E-6520964B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579" y="5972129"/>
            <a:ext cx="2437421" cy="8858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8E5E05-D1E0-4E32-8B99-7953BB83727A}"/>
              </a:ext>
            </a:extLst>
          </p:cNvPr>
          <p:cNvSpPr txBox="1"/>
          <p:nvPr/>
        </p:nvSpPr>
        <p:spPr>
          <a:xfrm>
            <a:off x="7661320" y="767811"/>
            <a:ext cx="4186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MATEMÁTICA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9C7338-E4CC-42E9-9608-1626B484F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5227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0426280-B53D-4F2B-9B54-9491136093C9}"/>
              </a:ext>
            </a:extLst>
          </p:cNvPr>
          <p:cNvSpPr/>
          <p:nvPr/>
        </p:nvSpPr>
        <p:spPr>
          <a:xfrm>
            <a:off x="814306" y="1116738"/>
            <a:ext cx="10553220" cy="49344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pt-BR" sz="40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4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b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Triângulos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Os triângulos são polígonos de três lados que podem ou não ter medidas iguais. Em relação à medida dos lados, os triângulos podem ser: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Equiláteros: os três lados têm a mesma medida;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Isósceles: dois lados têm a mesma medida e um lado tem tamanho diferente;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Escaleno: os três lados têm medidas diferentes.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FB15DB-2B65-43CA-B5C7-E72FFCDF3A3B}"/>
              </a:ext>
            </a:extLst>
          </p:cNvPr>
          <p:cNvSpPr txBox="1"/>
          <p:nvPr/>
        </p:nvSpPr>
        <p:spPr>
          <a:xfrm>
            <a:off x="627652" y="234372"/>
            <a:ext cx="1124254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marR="17907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AULA  1 – </a:t>
            </a:r>
            <a:r>
              <a:rPr lang="pt-BR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ÂNGULOS INTERNOS E EXTERNOS DE UM TRIÂNGULO</a:t>
            </a:r>
          </a:p>
        </p:txBody>
      </p:sp>
    </p:spTree>
    <p:extLst>
      <p:ext uri="{BB962C8B-B14F-4D97-AF65-F5344CB8AC3E}">
        <p14:creationId xmlns:p14="http://schemas.microsoft.com/office/powerpoint/2010/main" val="68499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D98CB2AC-3E72-4D64-85E6-52FA58244427}"/>
                  </a:ext>
                </a:extLst>
              </p:cNvPr>
              <p:cNvSpPr/>
              <p:nvPr/>
            </p:nvSpPr>
            <p:spPr>
              <a:xfrm>
                <a:off x="1156447" y="-134471"/>
                <a:ext cx="10237693" cy="6580095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spcAft>
                    <a:spcPts val="800"/>
                  </a:spcAft>
                </a:pPr>
                <a:r>
                  <a:rPr lang="pt-BR" sz="4000" b="1" dirty="0">
                    <a:solidFill>
                      <a:srgbClr val="0D0D0D"/>
                    </a:solidFill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Relembrando</a:t>
                </a:r>
                <a:endParaRPr lang="pt-BR" sz="2400" b="1" dirty="0">
                  <a:solidFill>
                    <a:srgbClr val="0D0D0D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Desigualdade Triangular (Condição de existência de um triângulo)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Para formar um triângulo, a soma de cada dois lados deve ser sempre maior que a medida do terceiro lado.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1: Três segmentos de reta medindo 3 cm, 5 cm e 6 cm, </a:t>
                </a:r>
                <a:r>
                  <a:rPr lang="pt-BR" sz="24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</a:t>
                </a:r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formar um triângulo, pois: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3&lt;5+6</m:t>
                      </m:r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5&lt;3+6</m:t>
                      </m:r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6&lt;5+3</m:t>
                      </m:r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2: Três segmentos de reta medindo 3 cm, 5 cm e 10 cm, </a:t>
                </a:r>
                <a:r>
                  <a:rPr lang="pt-BR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não podem</a:t>
                </a:r>
                <a:r>
                  <a:rPr lang="pt-BR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formar um triângulo, pois: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3&lt;5+10</m:t>
                      </m:r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solidFill>
                            <a:srgbClr val="0D0D0D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5&lt;3+10</m:t>
                      </m:r>
                    </m:oMath>
                  </m:oMathPara>
                </a14:m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B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pt-B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pt-B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pt-BR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dirty="0"/>
              </a:p>
            </p:txBody>
          </p:sp>
        </mc:Choice>
        <mc:Fallback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D98CB2AC-3E72-4D64-85E6-52FA58244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447" y="-134471"/>
                <a:ext cx="10237693" cy="658009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35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B23BC6D-C151-4E3C-93BC-17452FB03820}"/>
              </a:ext>
            </a:extLst>
          </p:cNvPr>
          <p:cNvSpPr txBox="1"/>
          <p:nvPr/>
        </p:nvSpPr>
        <p:spPr>
          <a:xfrm>
            <a:off x="1582752" y="381467"/>
            <a:ext cx="1044617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Será que se considerarmos três segmentos de reta de tamanho qualquer, conseguimos sempre formar um triângulo?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Vamos fazer um experimento prático para responder esta pergunta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Procedimento: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Recortar um filete bem fino de papel como o exemplo abaixo de acordo com os tamanhos indicados a seguir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8" name="Imagem 17" descr="Filetes de papel para fazer filigrana">
            <a:extLst>
              <a:ext uri="{FF2B5EF4-FFF2-40B4-BE49-F238E27FC236}">
                <a16:creationId xmlns:a16="http://schemas.microsoft.com/office/drawing/2014/main" id="{54D4D690-36B1-4D0D-BB31-816870F3BE49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51" b="89851" l="1404" r="96491">
                        <a14:foregroundMark x1="9474" y1="71642" x2="10702" y2="69851"/>
                        <a14:foregroundMark x1="5614" y1="71940" x2="9123" y2="69851"/>
                        <a14:foregroundMark x1="1404" y1="65373" x2="3684" y2="62985"/>
                        <a14:foregroundMark x1="96491" y1="66567" x2="88772" y2="59104"/>
                        <a14:foregroundMark x1="41053" y1="34030" x2="45263" y2="20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156" b="23683"/>
          <a:stretch/>
        </p:blipFill>
        <p:spPr bwMode="auto">
          <a:xfrm>
            <a:off x="5182318" y="3055697"/>
            <a:ext cx="3239787" cy="9267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F3B6B29A-E15B-4592-A033-89A3993758E8}"/>
              </a:ext>
            </a:extLst>
          </p:cNvPr>
          <p:cNvSpPr/>
          <p:nvPr/>
        </p:nvSpPr>
        <p:spPr>
          <a:xfrm>
            <a:off x="5667527" y="3982453"/>
            <a:ext cx="21643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200" i="1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CF88B8B-29D0-4EE0-9557-63CE14124A54}"/>
              </a:ext>
            </a:extLst>
          </p:cNvPr>
          <p:cNvSpPr/>
          <p:nvPr/>
        </p:nvSpPr>
        <p:spPr>
          <a:xfrm>
            <a:off x="1575491" y="3982453"/>
            <a:ext cx="10453439" cy="218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Tamanho dos filetes: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13 cm, 9 cm e 7 cm (um de cada)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16 cm, 8 cm e 6 cm (um de cada)</a:t>
            </a:r>
          </a:p>
          <a:p>
            <a:pPr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a) Utilizando os três primeiros tamanhos indicados, é possível formar um triângulo?</a:t>
            </a:r>
          </a:p>
          <a:p>
            <a:pPr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 Utilizando os três últimos tamanhos indicados, é possível formar um triângulo?</a:t>
            </a:r>
          </a:p>
        </p:txBody>
      </p:sp>
    </p:spTree>
    <p:extLst>
      <p:ext uri="{BB962C8B-B14F-4D97-AF65-F5344CB8AC3E}">
        <p14:creationId xmlns:p14="http://schemas.microsoft.com/office/powerpoint/2010/main" val="116716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1420F98-D1B4-458E-BE5D-C0F4771E0A52}"/>
              </a:ext>
            </a:extLst>
          </p:cNvPr>
          <p:cNvSpPr/>
          <p:nvPr/>
        </p:nvSpPr>
        <p:spPr>
          <a:xfrm>
            <a:off x="1636295" y="42525"/>
            <a:ext cx="9432758" cy="65451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b="1" i="1" dirty="0"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t-BR" sz="40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r>
              <a:rPr lang="pt-BR" sz="1200" b="1" i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u="sng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CLASSIFICAÇÃO DE TRIÂNGULOS QUANTO AOS ÂNGULOS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analisar os ângulos internos do triângulo, chegamos a três casos: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b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Triângulo acutângulo: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triângulo é conhecido como acutângulo quando os seus três ângulos são agudos, ou seja, menores que 90º.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Imagem 5" descr="https://s2.static.brasilescola.uol.com.br/be/2020/06/1-triangulo-acutangulo.jpg">
            <a:extLst>
              <a:ext uri="{FF2B5EF4-FFF2-40B4-BE49-F238E27FC236}">
                <a16:creationId xmlns:a16="http://schemas.microsoft.com/office/drawing/2014/main" id="{64ECCBBD-76C4-4B6A-A0E5-97F75D0D8E48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110" l="1049" r="91259">
                        <a14:foregroundMark x1="32517" y1="8960" x2="32517" y2="8960"/>
                        <a14:foregroundMark x1="36014" y1="16763" x2="35315" y2="13295"/>
                        <a14:foregroundMark x1="35315" y1="16763" x2="31119" y2="7514"/>
                        <a14:foregroundMark x1="33566" y1="10983" x2="30070" y2="867"/>
                        <a14:foregroundMark x1="32867" y1="10116" x2="29021" y2="867"/>
                        <a14:foregroundMark x1="79720" y1="84104" x2="91958" y2="94220"/>
                        <a14:foregroundMark x1="21329" y1="83237" x2="6294" y2="91329"/>
                        <a14:foregroundMark x1="23776" y1="85260" x2="1049" y2="97110"/>
                        <a14:foregroundMark x1="12587" y1="86127" x2="5245" y2="953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1" t="4308" b="5698"/>
          <a:stretch/>
        </p:blipFill>
        <p:spPr bwMode="auto">
          <a:xfrm>
            <a:off x="4124958" y="2978466"/>
            <a:ext cx="3587284" cy="31456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393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B7084EB-178B-4141-8E2E-2DAE653E49A4}"/>
              </a:ext>
            </a:extLst>
          </p:cNvPr>
          <p:cNvSpPr/>
          <p:nvPr/>
        </p:nvSpPr>
        <p:spPr>
          <a:xfrm>
            <a:off x="1397669" y="180473"/>
            <a:ext cx="9599194" cy="64970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5D5669-EE09-4F8C-A7B0-A11FCD5E5502}"/>
              </a:ext>
            </a:extLst>
          </p:cNvPr>
          <p:cNvSpPr txBox="1"/>
          <p:nvPr/>
        </p:nvSpPr>
        <p:spPr>
          <a:xfrm>
            <a:off x="2093496" y="497981"/>
            <a:ext cx="4415589" cy="3227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4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Triângulo retângulo: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triângulo é retângulo quando um de seus ângulos é reto, ou seja, igual a 90º. Como a soma dos três ângulos é sempre igual a 180º, os demais ângulos são necessariamente agudos.</a:t>
            </a:r>
          </a:p>
          <a:p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0A469E-5196-468F-A452-C8D5F319CBA1}"/>
              </a:ext>
            </a:extLst>
          </p:cNvPr>
          <p:cNvSpPr txBox="1"/>
          <p:nvPr/>
        </p:nvSpPr>
        <p:spPr>
          <a:xfrm>
            <a:off x="2093496" y="3874918"/>
            <a:ext cx="4415589" cy="267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4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Triângulo obtusângulo: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triângulo é obtusângulo quando um de seus ângulos é obtuso, ou seja, maior que 90º. Os demais ângulos são necessariamente agudos.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8" name="Imagem 7" descr="https://s4.static.brasilescola.uol.com.br/be/2020/06/2-triangulo-retangulo.jpg">
            <a:extLst>
              <a:ext uri="{FF2B5EF4-FFF2-40B4-BE49-F238E27FC236}">
                <a16:creationId xmlns:a16="http://schemas.microsoft.com/office/drawing/2014/main" id="{409B9222-C0FA-46B5-9544-61020B3CEA0F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7250" l="1338" r="92977">
                        <a14:foregroundMark x1="12709" y1="20250" x2="10702" y2="13000"/>
                        <a14:foregroundMark x1="8027" y1="91750" x2="18060" y2="86500"/>
                        <a14:foregroundMark x1="68896" y1="85500" x2="85619" y2="93250"/>
                        <a14:foregroundMark x1="10033" y1="29750" x2="7358" y2="12500"/>
                        <a14:foregroundMark x1="16054" y1="82000" x2="8027" y2="93750"/>
                        <a14:foregroundMark x1="4682" y1="88000" x2="14716" y2="94250"/>
                        <a14:foregroundMark x1="6689" y1="90000" x2="21405" y2="94750"/>
                        <a14:foregroundMark x1="85619" y1="90500" x2="88294" y2="94250"/>
                        <a14:foregroundMark x1="9365" y1="12000" x2="9365" y2="7500"/>
                        <a14:foregroundMark x1="10702" y1="18250" x2="8696" y2="5500"/>
                        <a14:foregroundMark x1="10033" y1="21250" x2="5351" y2="5000"/>
                        <a14:foregroundMark x1="15385" y1="18000" x2="8027" y2="10000"/>
                        <a14:foregroundMark x1="12040" y1="26250" x2="5351" y2="6000"/>
                        <a14:foregroundMark x1="11371" y1="24750" x2="8027" y2="14500"/>
                        <a14:foregroundMark x1="12040" y1="82500" x2="18729" y2="91000"/>
                        <a14:foregroundMark x1="1338" y1="90500" x2="70903" y2="93250"/>
                        <a14:foregroundMark x1="1338" y1="94250" x2="79599" y2="95250"/>
                        <a14:foregroundMark x1="4682" y1="91750" x2="82274" y2="95250"/>
                        <a14:foregroundMark x1="6020" y1="96250" x2="90970" y2="96750"/>
                        <a14:foregroundMark x1="8027" y1="7000" x2="92977" y2="97250"/>
                        <a14:foregroundMark x1="4682" y1="5500" x2="7358" y2="9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7" t="1" r="-1" b="5144"/>
          <a:stretch/>
        </p:blipFill>
        <p:spPr bwMode="auto">
          <a:xfrm>
            <a:off x="7298455" y="497981"/>
            <a:ext cx="2800049" cy="2766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 descr="https://s4.static.brasilescola.uol.com.br/be/2020/06/3-triangulo-obtusangulo.jpg">
            <a:extLst>
              <a:ext uri="{FF2B5EF4-FFF2-40B4-BE49-F238E27FC236}">
                <a16:creationId xmlns:a16="http://schemas.microsoft.com/office/drawing/2014/main" id="{50DCE6EC-CD48-4C74-BD0C-6966080E9E51}"/>
              </a:ext>
            </a:extLst>
          </p:cNvPr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82" b="92219" l="0" r="98956">
                        <a14:foregroundMark x1="1670" y1="6628" x2="13779" y2="27378"/>
                        <a14:foregroundMark x1="418" y1="2882" x2="15240" y2="29971"/>
                        <a14:foregroundMark x1="0" y1="4035" x2="14614" y2="31700"/>
                        <a14:foregroundMark x1="43633" y1="85303" x2="60543" y2="87032"/>
                        <a14:foregroundMark x1="39875" y1="92507" x2="54906" y2="92507"/>
                        <a14:foregroundMark x1="38831" y1="81844" x2="44885" y2="91354"/>
                        <a14:foregroundMark x1="85177" y1="87032" x2="98956" y2="91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6137" r="4668" b="5804"/>
          <a:stretch/>
        </p:blipFill>
        <p:spPr bwMode="auto">
          <a:xfrm>
            <a:off x="7298454" y="3874918"/>
            <a:ext cx="2800049" cy="21288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762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0E659F3-69D2-473E-95A3-A21348F079C2}"/>
              </a:ext>
            </a:extLst>
          </p:cNvPr>
          <p:cNvSpPr/>
          <p:nvPr/>
        </p:nvSpPr>
        <p:spPr>
          <a:xfrm>
            <a:off x="1158650" y="435660"/>
            <a:ext cx="7877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125"/>
              </a:spcAft>
            </a:pPr>
            <a:r>
              <a:rPr lang="pt-BR" sz="24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Relacione os triângulos com suas respectivas classificações.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DA79354-6ED5-4FA7-A761-ED4918B240FC}"/>
              </a:ext>
            </a:extLst>
          </p:cNvPr>
          <p:cNvSpPr txBox="1"/>
          <p:nvPr/>
        </p:nvSpPr>
        <p:spPr>
          <a:xfrm>
            <a:off x="1876926" y="1696453"/>
            <a:ext cx="2358190" cy="3211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Obtusângulo</a:t>
            </a:r>
          </a:p>
          <a:p>
            <a:pPr>
              <a:lnSpc>
                <a:spcPct val="30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Acutângulo</a:t>
            </a:r>
          </a:p>
          <a:p>
            <a:pPr>
              <a:lnSpc>
                <a:spcPct val="30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Retângulo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CDF472-4FDD-4BED-A3D9-675AC4C6F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145" y="1242707"/>
            <a:ext cx="3338150" cy="517963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4FFB9EB-7197-487F-B743-C1A6FB528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0529" y="1696452"/>
            <a:ext cx="3281056" cy="321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8B899A3-48EB-4283-84F6-AB0C29B5D2AF}"/>
              </a:ext>
            </a:extLst>
          </p:cNvPr>
          <p:cNvSpPr/>
          <p:nvPr/>
        </p:nvSpPr>
        <p:spPr>
          <a:xfrm>
            <a:off x="1540561" y="272434"/>
            <a:ext cx="7438255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Ligue a segunda coluna na primeira e na terceira coluna.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449FDB-C983-44EF-B02B-6D6F864E6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909" y="901876"/>
            <a:ext cx="7438255" cy="595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84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A528EA0-4C5F-4CCE-9F28-4ABED1C9D209}"/>
              </a:ext>
            </a:extLst>
          </p:cNvPr>
          <p:cNvSpPr/>
          <p:nvPr/>
        </p:nvSpPr>
        <p:spPr>
          <a:xfrm>
            <a:off x="1447131" y="283982"/>
            <a:ext cx="9297738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Observe os triângulos a seguir e meça os ângulos internos de cada uma.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F355E06-C383-464F-97E2-185BF446E5B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" t="1739" r="4134" b="29729"/>
          <a:stretch/>
        </p:blipFill>
        <p:spPr bwMode="auto">
          <a:xfrm>
            <a:off x="2039229" y="752059"/>
            <a:ext cx="7381497" cy="35311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E7C2AA4-ED1B-43F5-BF15-1775BEF524BA}"/>
                  </a:ext>
                </a:extLst>
              </p:cNvPr>
              <p:cNvSpPr/>
              <p:nvPr/>
            </p:nvSpPr>
            <p:spPr>
              <a:xfrm>
                <a:off x="1711333" y="4501758"/>
                <a:ext cx="9962146" cy="2189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Qual foi a soma dos ângulos internos de cada triângulo?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Levando em consideração os resultados que obteve, anteriormente, pode existir um triângulo com os seguintes ângulos internos? 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60°,  70° 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80°</m:t>
                    </m:r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II)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50°,  50° 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pt-B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40°</m:t>
                    </m:r>
                  </m:oMath>
                </a14:m>
                <a:endParaRPr lang="pt-B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0E7C2AA4-ED1B-43F5-BF15-1775BEF524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333" y="4501758"/>
                <a:ext cx="9962146" cy="2189125"/>
              </a:xfrm>
              <a:prstGeom prst="rect">
                <a:avLst/>
              </a:prstGeom>
              <a:blipFill>
                <a:blip r:embed="rId6"/>
                <a:stretch>
                  <a:fillRect l="-979" t="-1111" b="-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EAF90C26-4BD2-4924-8F2C-0EFE5472B3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4541" y="1555569"/>
            <a:ext cx="1660655" cy="160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35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10DAF9F-EC55-47A1-88D4-3987F2CE4EDE}"/>
              </a:ext>
            </a:extLst>
          </p:cNvPr>
          <p:cNvSpPr/>
          <p:nvPr/>
        </p:nvSpPr>
        <p:spPr>
          <a:xfrm>
            <a:off x="1648927" y="445831"/>
            <a:ext cx="6974986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Qual é a medida dos ângulos dos triângulos a seguir: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B2C3B67-694E-400F-8689-89BD41A38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623" y="1369195"/>
            <a:ext cx="9532439" cy="285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28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6CED234-37DB-49A2-83EC-04C0808092BE}"/>
              </a:ext>
            </a:extLst>
          </p:cNvPr>
          <p:cNvSpPr/>
          <p:nvPr/>
        </p:nvSpPr>
        <p:spPr>
          <a:xfrm>
            <a:off x="1624264" y="360947"/>
            <a:ext cx="9420726" cy="62203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000" b="1" i="1" dirty="0"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t-BR" sz="40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ÂNGULOS SUPLEMENTARES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Dois ângulos são conhecidos como suplementares quando a soma de suas medidas é igual a 180º, ou seja, juntos eles formam um ângulo raso.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exemplo: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(BÔC) = 60°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(CÔA) = 120°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(AÔB) = </a:t>
            </a:r>
            <a:r>
              <a:rPr lang="pt-BR" sz="24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(BÔC) + </a:t>
            </a:r>
            <a:r>
              <a:rPr lang="pt-BR" sz="24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(CÔA)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60° + 120° = 180°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Então, os ângulos: BÔC e CÔA são suplementares.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3AAC183-1154-47DB-B689-0B9F9C5C17D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404183" y="2463749"/>
            <a:ext cx="3556585" cy="230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59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7E2B04B-B3AC-4624-86B9-379AC25E6E5F}"/>
              </a:ext>
            </a:extLst>
          </p:cNvPr>
          <p:cNvSpPr/>
          <p:nvPr/>
        </p:nvSpPr>
        <p:spPr>
          <a:xfrm>
            <a:off x="1473247" y="535639"/>
            <a:ext cx="8355172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Observe no triângulo ABC a seguir, os seus lados prolongados.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67D4F59-5489-478B-8682-C78A163D4D9F}"/>
              </a:ext>
            </a:extLst>
          </p:cNvPr>
          <p:cNvSpPr/>
          <p:nvPr/>
        </p:nvSpPr>
        <p:spPr>
          <a:xfrm>
            <a:off x="1473247" y="1025838"/>
            <a:ext cx="5733669" cy="11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 complete as lacunas com informações sobre os ângulos da figura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248D205-647B-4B4D-A2D0-354D21D306A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148" y="1034700"/>
            <a:ext cx="3202522" cy="26566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3BB25A2-32EF-4EA2-8FD6-ED71393D5A48}"/>
              </a:ext>
            </a:extLst>
          </p:cNvPr>
          <p:cNvSpPr/>
          <p:nvPr/>
        </p:nvSpPr>
        <p:spPr>
          <a:xfrm>
            <a:off x="1636499" y="3589557"/>
            <a:ext cx="9006493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soma dos ângulos internos de um triângulo qualquer mede _______;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ângulos em azul e verde são ângulos ______________;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ângulos em amarelo e vermelho são ângulos __________________;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ângulos em rosa e cinza são ângulos __________________;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Cada ângulo ________ é suplementar ao ângulo interno _______________ a ele.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soma dos ângulos adjacentes nesse triângulo, é igual a ______.</a:t>
            </a:r>
          </a:p>
        </p:txBody>
      </p:sp>
    </p:spTree>
    <p:extLst>
      <p:ext uri="{BB962C8B-B14F-4D97-AF65-F5344CB8AC3E}">
        <p14:creationId xmlns:p14="http://schemas.microsoft.com/office/powerpoint/2010/main" val="2339091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A2591CF-DCA0-4097-8FD7-655404651CD9}"/>
              </a:ext>
            </a:extLst>
          </p:cNvPr>
          <p:cNvSpPr/>
          <p:nvPr/>
        </p:nvSpPr>
        <p:spPr>
          <a:xfrm>
            <a:off x="1610483" y="391260"/>
            <a:ext cx="4302781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Observe os triângulos a seguir: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8733BA-BF09-483D-A01A-3A6C7D17FEE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483" y="915903"/>
            <a:ext cx="2824008" cy="22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D86DF52-D832-4898-8259-92E23809FC5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35" y="915904"/>
            <a:ext cx="2824008" cy="2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AA7D60B-93DC-4106-8D66-8AAC90F401C5}"/>
              </a:ext>
            </a:extLst>
          </p:cNvPr>
          <p:cNvSpPr/>
          <p:nvPr/>
        </p:nvSpPr>
        <p:spPr>
          <a:xfrm>
            <a:off x="1773830" y="2798992"/>
            <a:ext cx="9476874" cy="3736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 responda: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a soma das medidas dos ângulos em vermelho, rosa e azul?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a soma das medidas dos ângulos em azul e verde?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a soma das medidas dos ângulos em vermelho e amarelo?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a soma das medidas dos ângulos em rosa e cinza?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A soma das medidas dos ângulos em rosa e vermelho é igual a medida de qual ângulo?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 soma das medidas dos ângulos em rosa e azul é igual a medida de qual ângulo?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A soma das medidas dos ângulos em azul e vermelho é igual a medida de qual ângulo?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89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3065C31-540A-4FBD-90E4-816B2441092C}"/>
              </a:ext>
            </a:extLst>
          </p:cNvPr>
          <p:cNvSpPr/>
          <p:nvPr/>
        </p:nvSpPr>
        <p:spPr>
          <a:xfrm>
            <a:off x="1392095" y="243097"/>
            <a:ext cx="7988084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Atribua valores a cada ângulo indicado no triângulo a seguir.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1327B5-780B-4764-9D4D-A4C6EBD897E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24" y="937971"/>
            <a:ext cx="2413134" cy="21195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DD0C84C-14CD-4C8E-9DA1-181E2EF2F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095" y="3045392"/>
            <a:ext cx="1062957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Agora, de acordo com os valores que você escreveu anteriormente, atribua valores aos ângulos externos no triângulo a seguir.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m 49">
            <a:extLst>
              <a:ext uri="{FF2B5EF4-FFF2-40B4-BE49-F238E27FC236}">
                <a16:creationId xmlns:a16="http://schemas.microsoft.com/office/drawing/2014/main" id="{303099DF-58A3-4A19-BCED-44F869CE1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6"/>
          <a:stretch/>
        </p:blipFill>
        <p:spPr bwMode="auto">
          <a:xfrm>
            <a:off x="2857619" y="3826358"/>
            <a:ext cx="3567244" cy="293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8148B66-DC50-4140-9D45-54DB01DDC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369" y="60673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702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1A63781-77A4-44B1-95E2-38C434B3F290}"/>
              </a:ext>
            </a:extLst>
          </p:cNvPr>
          <p:cNvSpPr/>
          <p:nvPr/>
        </p:nvSpPr>
        <p:spPr>
          <a:xfrm>
            <a:off x="1705825" y="183731"/>
            <a:ext cx="6745757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Observe o triângulo PQR a seguir, retângulo em P.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2C825EE-C0B2-4046-B30E-70BA1B642C4E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882174"/>
            <a:ext cx="2603065" cy="2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22D7D44-A687-47EB-B72C-92A23B2F8D6E}"/>
              </a:ext>
            </a:extLst>
          </p:cNvPr>
          <p:cNvSpPr/>
          <p:nvPr/>
        </p:nvSpPr>
        <p:spPr>
          <a:xfrm>
            <a:off x="1711239" y="3681714"/>
            <a:ext cx="6835425" cy="245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Quanto mede o ângulo x desse triângulo?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30º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40º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80º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90º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025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E28E7D1-58A1-478C-9196-DD40483D482C}"/>
              </a:ext>
            </a:extLst>
          </p:cNvPr>
          <p:cNvSpPr/>
          <p:nvPr/>
        </p:nvSpPr>
        <p:spPr>
          <a:xfrm>
            <a:off x="410591" y="334736"/>
            <a:ext cx="6450179" cy="6734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0340" marR="17907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AULA  2 – QUADRILÁTEROS</a:t>
            </a: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3293A57-334D-4447-BE7D-B63A127C5C6D}"/>
              </a:ext>
            </a:extLst>
          </p:cNvPr>
          <p:cNvSpPr/>
          <p:nvPr/>
        </p:nvSpPr>
        <p:spPr>
          <a:xfrm>
            <a:off x="535665" y="1008196"/>
            <a:ext cx="11120669" cy="5087804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4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100" dirty="0">
                <a:solidFill>
                  <a:srgbClr val="0D0D0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quadriláteros são polígonos formados por 4 lados. Alguns deles, são conhecidos por quadriláteros notáveis, por possuírem algumas características especiais. 	Quando usamos o termo “notável” na matemática, significa que é algo importante. 	Existem muitas figuras com quatro lados, mas há aquelas que utilizamos mais no dia a dia e para estudar na matemática. Portanto, os quadriláteros notáveis são os polígonos de 4 lados mais importantes de se estudar.</a:t>
            </a:r>
            <a:endParaRPr lang="pt-BR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5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50905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6316359-76FE-460C-9586-7C949703A71E}"/>
              </a:ext>
            </a:extLst>
          </p:cNvPr>
          <p:cNvSpPr/>
          <p:nvPr/>
        </p:nvSpPr>
        <p:spPr>
          <a:xfrm>
            <a:off x="1431758" y="420810"/>
            <a:ext cx="9661358" cy="5737944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Quais são os quadriláteros notáveis?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228600" algn="just">
              <a:spcBef>
                <a:spcPts val="600"/>
              </a:spcBef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Você já deve ter ouvido falar nos quadriláteros citados acima. Os quadriláteros podem ser agrupados em três grandes conjuntos, de acordo com a presença e quantidade de paralelismo: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Trapézios: possuem ao menos um par de lados opostos paralelos.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Paralelogramos: possuem dois pares de lados opostos paralelos.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Outros: não possuem nenhum par de lados opostos paralelos. </a:t>
            </a:r>
          </a:p>
          <a:p>
            <a:pPr marL="630238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F6F7BCF-889F-4417-80C3-E0AF15446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657448"/>
              </p:ext>
            </p:extLst>
          </p:nvPr>
        </p:nvGraphicFramePr>
        <p:xfrm>
          <a:off x="1705232" y="1359895"/>
          <a:ext cx="9055010" cy="1978043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1964725">
                  <a:extLst>
                    <a:ext uri="{9D8B030D-6E8A-4147-A177-3AD203B41FA5}">
                      <a16:colId xmlns:a16="http://schemas.microsoft.com/office/drawing/2014/main" val="959995841"/>
                    </a:ext>
                  </a:extLst>
                </a:gridCol>
                <a:gridCol w="1890584">
                  <a:extLst>
                    <a:ext uri="{9D8B030D-6E8A-4147-A177-3AD203B41FA5}">
                      <a16:colId xmlns:a16="http://schemas.microsoft.com/office/drawing/2014/main" val="3815423985"/>
                    </a:ext>
                  </a:extLst>
                </a:gridCol>
                <a:gridCol w="1779373">
                  <a:extLst>
                    <a:ext uri="{9D8B030D-6E8A-4147-A177-3AD203B41FA5}">
                      <a16:colId xmlns:a16="http://schemas.microsoft.com/office/drawing/2014/main" val="200636582"/>
                    </a:ext>
                  </a:extLst>
                </a:gridCol>
                <a:gridCol w="1791729">
                  <a:extLst>
                    <a:ext uri="{9D8B030D-6E8A-4147-A177-3AD203B41FA5}">
                      <a16:colId xmlns:a16="http://schemas.microsoft.com/office/drawing/2014/main" val="21528294"/>
                    </a:ext>
                  </a:extLst>
                </a:gridCol>
                <a:gridCol w="1628599">
                  <a:extLst>
                    <a:ext uri="{9D8B030D-6E8A-4147-A177-3AD203B41FA5}">
                      <a16:colId xmlns:a16="http://schemas.microsoft.com/office/drawing/2014/main" val="4174092837"/>
                    </a:ext>
                  </a:extLst>
                </a:gridCol>
              </a:tblGrid>
              <a:tr h="19780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Trapézios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Paralelogramos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Retângulos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Losangos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Quadrados</a:t>
                      </a:r>
                    </a:p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766226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3F54554D-6F2F-41EA-8848-423254C2366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09579" y="1816865"/>
            <a:ext cx="1716752" cy="86455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B3985D0-22BD-4605-981F-610DD9946C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21" t="-5837" b="1"/>
          <a:stretch/>
        </p:blipFill>
        <p:spPr>
          <a:xfrm>
            <a:off x="3799805" y="1816865"/>
            <a:ext cx="1716752" cy="67596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51755AF-71CB-440C-8A98-60FF7E752D8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69758" y="1816865"/>
            <a:ext cx="1509518" cy="79519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5DCA6A6-1CC7-4AB3-A37E-8E7AAA28DB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8101" t="5500" b="1"/>
          <a:stretch/>
        </p:blipFill>
        <p:spPr>
          <a:xfrm>
            <a:off x="7452750" y="1816865"/>
            <a:ext cx="1612668" cy="71236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2E3FA07-6385-4005-BA70-C5F2143E6E7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88828" y="1722980"/>
            <a:ext cx="1193593" cy="116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26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19235B4-FC09-4C23-885C-A89D1014BD93}"/>
              </a:ext>
            </a:extLst>
          </p:cNvPr>
          <p:cNvSpPr/>
          <p:nvPr/>
        </p:nvSpPr>
        <p:spPr>
          <a:xfrm>
            <a:off x="1325479" y="367553"/>
            <a:ext cx="9541042" cy="6258545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</a:pPr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 trapézio é uma categoria de quadriláteros, não uma figura em si. Existem diversos tipos de trapézios que são figuras próprias. A mesma coisa acontece com os paralelogramos. O paralelismo acontece quando temos dois lados opostos paralelos entre si, ou seja, as retas que os contém nunca se encontrarão, nem mesmo se prolongarmos sua extensão.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t-BR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5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Paralelogramos são quadriláteros que possuem 2 pares de lados paralelos. Como consequência de ser um quadrilátero e estar nestas condições, todos os seus lados são paralelos. Então, podemos chamá-los de paralelogramos. 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9A0C805-1EB0-4814-88EE-D156B9E9876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15" y="3129630"/>
            <a:ext cx="3737627" cy="1326040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468455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19235B4-FC09-4C23-885C-A89D1014BD93}"/>
              </a:ext>
            </a:extLst>
          </p:cNvPr>
          <p:cNvSpPr/>
          <p:nvPr/>
        </p:nvSpPr>
        <p:spPr>
          <a:xfrm>
            <a:off x="1526059" y="489142"/>
            <a:ext cx="9541042" cy="6258545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E71563-7A50-4B1C-8A90-D7B6347F61A9}"/>
              </a:ext>
            </a:extLst>
          </p:cNvPr>
          <p:cNvSpPr/>
          <p:nvPr/>
        </p:nvSpPr>
        <p:spPr>
          <a:xfrm>
            <a:off x="1526059" y="42525"/>
            <a:ext cx="9541042" cy="392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Existem três tipos de paralelogramos: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endParaRPr lang="pt-BR" sz="24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lvl="0" indent="-185738" algn="just">
              <a:lnSpc>
                <a:spcPct val="115000"/>
              </a:lnSpc>
              <a:buFont typeface="Wingdings" panose="05000000000000000000" pitchFamily="2" charset="2"/>
              <a:buChar char=""/>
              <a:tabLst>
                <a:tab pos="803275" algn="l"/>
              </a:tabLst>
            </a:pPr>
            <a:r>
              <a:rPr lang="pt-BR" sz="24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Retângulos</a:t>
            </a: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possuem os quatro ângulos internos retos, ou seja, medindo 90°.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lvl="0" indent="-185738" algn="just">
              <a:lnSpc>
                <a:spcPct val="115000"/>
              </a:lnSpc>
              <a:spcBef>
                <a:spcPts val="600"/>
              </a:spcBef>
              <a:buFont typeface="Wingdings" panose="05000000000000000000" pitchFamily="2" charset="2"/>
              <a:buChar char=""/>
              <a:tabLst>
                <a:tab pos="803275" algn="l"/>
              </a:tabLst>
            </a:pPr>
            <a:r>
              <a:rPr lang="pt-BR" sz="24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Losangos</a:t>
            </a: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possuem os quatro lados congruentes, ou seja, medidas iguais.</a:t>
            </a: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lvl="0" indent="-185738" algn="just">
              <a:lnSpc>
                <a:spcPct val="115000"/>
              </a:lnSpc>
              <a:spcBef>
                <a:spcPts val="600"/>
              </a:spcBef>
              <a:buFont typeface="Wingdings" panose="05000000000000000000" pitchFamily="2" charset="2"/>
              <a:buChar char=""/>
              <a:tabLst>
                <a:tab pos="803275" algn="l"/>
              </a:tabLst>
            </a:pPr>
            <a:r>
              <a:rPr lang="pt-BR" sz="24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Quadrados</a:t>
            </a: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possuem os quatro ângulos internos retos e os quatro lados congruentes.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4F77B1C-703F-429A-BF23-CDF796B8AC3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79" y="4423281"/>
            <a:ext cx="8891201" cy="1945577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551800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5FD9DF3-444E-4EEC-89D8-DFECCB64EB4E}"/>
              </a:ext>
            </a:extLst>
          </p:cNvPr>
          <p:cNvSpPr/>
          <p:nvPr/>
        </p:nvSpPr>
        <p:spPr>
          <a:xfrm>
            <a:off x="1386074" y="151463"/>
            <a:ext cx="7844424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mapa mental a seguir, traz um resumo sobre o que vamos trabalhar nesta atividade: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FC994C1-4E79-4738-8D50-5F75889E6CB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285" y="1014713"/>
            <a:ext cx="9971148" cy="5240354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569224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21E00AE-06E6-427E-B77B-BD3E13FEE238}"/>
              </a:ext>
            </a:extLst>
          </p:cNvPr>
          <p:cNvSpPr/>
          <p:nvPr/>
        </p:nvSpPr>
        <p:spPr>
          <a:xfrm>
            <a:off x="1433384" y="198022"/>
            <a:ext cx="10416746" cy="661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Complete as sentenças a seguir.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Os ________________ são quadriláteros que possuem um par de lados opostos paralelos.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Os ________________ são quadriláteros que possuem dois pares de lados opostos paralelos.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Os ________________ são quadriláteros cujos ângulos medem 90°.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Os ________________ são paralelogramos que possuem os quatro lados congruentes.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Os _________________ são paralelogramos que possuem os quatro lados congruentes e, além disso, possui os quatro ângulos retos.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Os trapézios ____________________ são trapézios que possuem dois ângulos internos com medidas iguais a 90°.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Os trapézios ____________________ são os trapézios em que os lados que não são paralelos possuem a mesma medida (são congruentes).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464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A574DDF-D57A-4C96-BC6D-5AAAA9000380}"/>
              </a:ext>
            </a:extLst>
          </p:cNvPr>
          <p:cNvSpPr/>
          <p:nvPr/>
        </p:nvSpPr>
        <p:spPr>
          <a:xfrm>
            <a:off x="1429265" y="42525"/>
            <a:ext cx="10062518" cy="115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Considere os quadriláteros em cada sequência a seguir.</a:t>
            </a:r>
          </a:p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Entre os paralelogramos a seguir, assinale aquele que é retângulo: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6FEBF9B-D621-4F6B-A3C4-EC77FAEB830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32" y="1317907"/>
            <a:ext cx="9066205" cy="15982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C37CC4C-CB9F-47C6-9C51-32B694BF37BF}"/>
              </a:ext>
            </a:extLst>
          </p:cNvPr>
          <p:cNvSpPr/>
          <p:nvPr/>
        </p:nvSpPr>
        <p:spPr>
          <a:xfrm>
            <a:off x="1610032" y="3289411"/>
            <a:ext cx="8263801" cy="43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Entre os trapézios a seguir, assinale aquele que é trapézio retângulo: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AF58247-B390-452D-8F65-2D8C2D784DF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31" y="4177383"/>
            <a:ext cx="9066205" cy="1598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3806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FB59682-4537-45D7-98F9-93FFC2C1A62B}"/>
              </a:ext>
            </a:extLst>
          </p:cNvPr>
          <p:cNvSpPr/>
          <p:nvPr/>
        </p:nvSpPr>
        <p:spPr>
          <a:xfrm>
            <a:off x="1597413" y="208098"/>
            <a:ext cx="9938951" cy="4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Calcule a soma das medidas dos ângulos internos de cada quadrilátero a seguir.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08D2B1-9C78-45F3-AC0F-C600D80CCF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52"/>
          <a:stretch/>
        </p:blipFill>
        <p:spPr>
          <a:xfrm>
            <a:off x="1483403" y="871442"/>
            <a:ext cx="9397434" cy="460701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F7E5310-990C-4370-88CE-EAEC7A20E0B2}"/>
              </a:ext>
            </a:extLst>
          </p:cNvPr>
          <p:cNvSpPr/>
          <p:nvPr/>
        </p:nvSpPr>
        <p:spPr>
          <a:xfrm>
            <a:off x="1597413" y="5295412"/>
            <a:ext cx="899717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lvl="0" algn="just">
              <a:lnSpc>
                <a:spcPct val="115000"/>
              </a:lnSpc>
              <a:spcBef>
                <a:spcPts val="600"/>
              </a:spcBef>
              <a:buSzPts val="1200"/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O que se pode observar em relação a soma das medidas dos ângulos internos dos quadriláteros nos itens anteriores?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061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EE50B02-DC48-4E9E-801C-459BECFE1035}"/>
              </a:ext>
            </a:extLst>
          </p:cNvPr>
          <p:cNvSpPr/>
          <p:nvPr/>
        </p:nvSpPr>
        <p:spPr>
          <a:xfrm>
            <a:off x="5189926" y="449467"/>
            <a:ext cx="255198" cy="457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387E543-AAEB-4F0E-8602-DB1EC17FF4F0}"/>
              </a:ext>
            </a:extLst>
          </p:cNvPr>
          <p:cNvSpPr/>
          <p:nvPr/>
        </p:nvSpPr>
        <p:spPr>
          <a:xfrm>
            <a:off x="2294894" y="4954340"/>
            <a:ext cx="2209259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Figura elaborada pelo autor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3992AB23-85B4-4026-A48F-EF47C23B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885" y="266035"/>
            <a:ext cx="5157787" cy="82391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b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Circule entre os paralelogramos a seguir, aquele que é retângulo</a:t>
            </a:r>
            <a:endParaRPr lang="pt-BR" b="0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1F2879F4-3C3B-464C-9918-A782AF4B709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387937" y="266035"/>
            <a:ext cx="5183188" cy="123169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b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Circule entre os paralelogramos a seguir, aquele que é losango</a:t>
            </a:r>
            <a:endParaRPr lang="pt-BR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928B432-9211-47FE-9A86-BF9D56586C7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156" y="1681163"/>
            <a:ext cx="4470314" cy="32731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E9FB8150-FCE0-4560-8847-8E8FA5F5B6D0}"/>
              </a:ext>
            </a:extLst>
          </p:cNvPr>
          <p:cNvCxnSpPr/>
          <p:nvPr/>
        </p:nvCxnSpPr>
        <p:spPr>
          <a:xfrm>
            <a:off x="6190735" y="197708"/>
            <a:ext cx="0" cy="6487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71E6D463-257C-4A0E-B66A-7F44D40342F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37" y="1576089"/>
            <a:ext cx="4638581" cy="337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F1F931C-1249-40CD-8FFA-4BB0F61A3708}"/>
              </a:ext>
            </a:extLst>
          </p:cNvPr>
          <p:cNvSpPr/>
          <p:nvPr/>
        </p:nvSpPr>
        <p:spPr>
          <a:xfrm>
            <a:off x="7897343" y="4954340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538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F51D305-E3E0-468F-893A-FD0CD3E1C3E1}"/>
              </a:ext>
            </a:extLst>
          </p:cNvPr>
          <p:cNvSpPr/>
          <p:nvPr/>
        </p:nvSpPr>
        <p:spPr>
          <a:xfrm>
            <a:off x="1285104" y="258451"/>
            <a:ext cx="48108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Circule entre os retângulos a seguir, aquele que é quadrado</a:t>
            </a:r>
            <a:endParaRPr lang="pt-BR" sz="2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74701B5-97D0-4825-A0B5-3A6EC12928D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1" y="1327561"/>
            <a:ext cx="4540248" cy="31826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BB8518-E730-43CD-A0B7-02FFFB396BD1}"/>
              </a:ext>
            </a:extLst>
          </p:cNvPr>
          <p:cNvSpPr/>
          <p:nvPr/>
        </p:nvSpPr>
        <p:spPr>
          <a:xfrm>
            <a:off x="2480677" y="4809885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27B0BC8-6342-4D6E-95C7-0383E0D78E10}"/>
              </a:ext>
            </a:extLst>
          </p:cNvPr>
          <p:cNvCxnSpPr/>
          <p:nvPr/>
        </p:nvCxnSpPr>
        <p:spPr>
          <a:xfrm>
            <a:off x="6474941" y="258451"/>
            <a:ext cx="0" cy="62768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76036C93-33F3-4F6C-AFFF-45668EB6C667}"/>
              </a:ext>
            </a:extLst>
          </p:cNvPr>
          <p:cNvSpPr/>
          <p:nvPr/>
        </p:nvSpPr>
        <p:spPr>
          <a:xfrm>
            <a:off x="6580928" y="258451"/>
            <a:ext cx="54407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Circule entre os losangos a seguir, aquele que é quadrado.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5526C44-BAE9-4BF7-B320-C887EDEB9F6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428" y="1327561"/>
            <a:ext cx="4633739" cy="318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CBB7569-ABF2-4251-B1A5-C9FD91116466}"/>
              </a:ext>
            </a:extLst>
          </p:cNvPr>
          <p:cNvSpPr/>
          <p:nvPr/>
        </p:nvSpPr>
        <p:spPr>
          <a:xfrm>
            <a:off x="8219107" y="4809885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35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BF493F0-AAB8-49E0-802A-E443EE2BD0C3}"/>
              </a:ext>
            </a:extLst>
          </p:cNvPr>
          <p:cNvSpPr/>
          <p:nvPr/>
        </p:nvSpPr>
        <p:spPr>
          <a:xfrm>
            <a:off x="1388671" y="449467"/>
            <a:ext cx="491327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Circule entre os paralelogramos a seguir, aquele que é quadrado.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521FB2B-FA69-4267-BC1D-8D9CB58B84A5}"/>
              </a:ext>
            </a:extLst>
          </p:cNvPr>
          <p:cNvCxnSpPr/>
          <p:nvPr/>
        </p:nvCxnSpPr>
        <p:spPr>
          <a:xfrm>
            <a:off x="6301947" y="228600"/>
            <a:ext cx="0" cy="6400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A603CB17-D70C-4955-AF8F-8069CA82FC8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71" y="1516720"/>
            <a:ext cx="4707327" cy="2894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39CFC50-09C4-48ED-A186-F2BE56434EEF}"/>
              </a:ext>
            </a:extLst>
          </p:cNvPr>
          <p:cNvSpPr/>
          <p:nvPr/>
        </p:nvSpPr>
        <p:spPr>
          <a:xfrm>
            <a:off x="2468320" y="4411362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62CB42-5910-4334-8110-9F2E6B659091}"/>
              </a:ext>
            </a:extLst>
          </p:cNvPr>
          <p:cNvSpPr/>
          <p:nvPr/>
        </p:nvSpPr>
        <p:spPr>
          <a:xfrm>
            <a:off x="6507896" y="449467"/>
            <a:ext cx="5387545" cy="5279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 Em relação aos quadriláteros, assinale a sentença verdadeira.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Todo trapézio é paralelogramo, mas nem todo paralelogramo é trapézio.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Todo paralelogramo é retângulo, mas nem todo retângulo é paralelogramo.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Todo quadrado é retângulo, mas nem todo retângulo é quadrado.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Todo losango é quadrado, mas nem todo quadrado é losango.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4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E28E7D1-58A1-478C-9196-DD40483D482C}"/>
              </a:ext>
            </a:extLst>
          </p:cNvPr>
          <p:cNvSpPr/>
          <p:nvPr/>
        </p:nvSpPr>
        <p:spPr>
          <a:xfrm>
            <a:off x="731520" y="666222"/>
            <a:ext cx="9748219" cy="947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3293A57-334D-4447-BE7D-B63A127C5C6D}"/>
              </a:ext>
            </a:extLst>
          </p:cNvPr>
          <p:cNvSpPr/>
          <p:nvPr/>
        </p:nvSpPr>
        <p:spPr>
          <a:xfrm>
            <a:off x="633593" y="1369386"/>
            <a:ext cx="10974716" cy="4578131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4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1100" dirty="0">
                <a:solidFill>
                  <a:srgbClr val="0D0D0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5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números inteiros são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positivos e negativos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 formam o conjunto dos números inteiros, indicado por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ℤ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ℤ = {..., - 3, - 2, - 1, 0, 1, 2, 3,...}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 números inteiros negativos estão sempre a esquerda do zero e são acompanhados pelo sinal (-). </a:t>
            </a:r>
          </a:p>
          <a:p>
            <a:pPr lvl="0"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outro lado, os números inteiros positivos estão à direita do zero e podem apresentar, ou não, o de sinal (+).</a:t>
            </a:r>
          </a:p>
          <a:p>
            <a:pPr lvl="0"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zero é um número neutro, não é um número nem positivo e nem negativo</a:t>
            </a:r>
            <a:r>
              <a:rPr lang="pt-BR" dirty="0"/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A0AF55-2844-4FFD-BA55-3D46FD4F242C}"/>
              </a:ext>
            </a:extLst>
          </p:cNvPr>
          <p:cNvSpPr txBox="1"/>
          <p:nvPr/>
        </p:nvSpPr>
        <p:spPr>
          <a:xfrm>
            <a:off x="1010391" y="363491"/>
            <a:ext cx="112905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marR="17907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AULA 3– </a:t>
            </a:r>
            <a:r>
              <a:rPr lang="pt-BR" sz="3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OPERAÇÕES COM NÚMEROS INTEIROS</a:t>
            </a:r>
            <a:r>
              <a:rPr lang="en-US" sz="3000" kern="1200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4546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5AD7FB-9EE9-4B56-9D2A-6AA948476699}"/>
              </a:ext>
            </a:extLst>
          </p:cNvPr>
          <p:cNvSpPr/>
          <p:nvPr/>
        </p:nvSpPr>
        <p:spPr>
          <a:xfrm>
            <a:off x="1359169" y="42525"/>
            <a:ext cx="10294947" cy="6212542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demonstrar a distribuição dos números inteiros, nós utilizamos a reta numérica:</a:t>
            </a: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Repare que – 4 é o simétrico, ou oposto de 4, pois estão a uma mesma distância do zero. Essa distância de um número à origem é chamada de módulo ou valor absoluto de um número e é representada da seguinte forma: </a:t>
            </a:r>
          </a:p>
          <a:p>
            <a:pPr algn="ctr"/>
            <a:r>
              <a:rPr lang="pt-BR" sz="2200" b="1" u="dash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Módulo de – a : |– a| = a.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Exemplos: </a:t>
            </a: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módulo de um número sempre será positivo, pois ele representa uma distância. </a:t>
            </a: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C7E7B9E-F65B-454D-A901-543F8232D721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t="29995"/>
          <a:stretch/>
        </p:blipFill>
        <p:spPr bwMode="auto">
          <a:xfrm>
            <a:off x="2850904" y="621514"/>
            <a:ext cx="7032599" cy="16698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F52A20C-7FAA-4D11-B05B-8F6A1E940B30}"/>
              </a:ext>
            </a:extLst>
          </p:cNvPr>
          <p:cNvSpPr/>
          <p:nvPr/>
        </p:nvSpPr>
        <p:spPr>
          <a:xfrm>
            <a:off x="3149681" y="2276640"/>
            <a:ext cx="75293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https://www.todamateria.com.br/</a:t>
            </a:r>
            <a:r>
              <a:rPr lang="pt-BR" sz="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numeros</a:t>
            </a:r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-inteiros/</a:t>
            </a:r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Acesso em 31 de jan. de 2023</a:t>
            </a:r>
            <a:endParaRPr lang="pt-BR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5A0EA31-2BA1-4395-9DAD-00E9CA8C03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2934" y="4880841"/>
            <a:ext cx="9166131" cy="4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70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5AD7FB-9EE9-4B56-9D2A-6AA948476699}"/>
              </a:ext>
            </a:extLst>
          </p:cNvPr>
          <p:cNvSpPr/>
          <p:nvPr/>
        </p:nvSpPr>
        <p:spPr>
          <a:xfrm>
            <a:off x="1430888" y="320430"/>
            <a:ext cx="9661358" cy="6492746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Adição e Subtração com números inteiros.</a:t>
            </a:r>
          </a:p>
          <a:p>
            <a:pPr lvl="0"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facilitar a adição e subtração de números inteiros, procuramos tirar os números dos parênteses antes de efetuar a operação, pois assim, simplificamos a escrita e, consequentemente, o processo. 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Exemplos na adição: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Exemplos na subtração: 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b="1" dirty="0"/>
          </a:p>
          <a:p>
            <a:pPr algn="just"/>
            <a:endParaRPr lang="pt-BR" b="1" dirty="0"/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</a:t>
            </a:r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Note que nas subtrações, mudamos o sinal dos termos que estão dentro dos parênteses após o sinal de subtração (–), aplicando aqui, o que relembramos sobre números opostos ou simétricos. 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CD0213A-EC3C-48B9-A62E-896D6CA6D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581572"/>
              </p:ext>
            </p:extLst>
          </p:nvPr>
        </p:nvGraphicFramePr>
        <p:xfrm>
          <a:off x="2474720" y="2286000"/>
          <a:ext cx="7782599" cy="1018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2076">
                  <a:extLst>
                    <a:ext uri="{9D8B030D-6E8A-4147-A177-3AD203B41FA5}">
                      <a16:colId xmlns:a16="http://schemas.microsoft.com/office/drawing/2014/main" val="2398411324"/>
                    </a:ext>
                  </a:extLst>
                </a:gridCol>
                <a:gridCol w="3570523">
                  <a:extLst>
                    <a:ext uri="{9D8B030D-6E8A-4147-A177-3AD203B41FA5}">
                      <a16:colId xmlns:a16="http://schemas.microsoft.com/office/drawing/2014/main" val="1058283599"/>
                    </a:ext>
                  </a:extLst>
                </a:gridCol>
              </a:tblGrid>
              <a:tr h="509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(+5) + (+3) = 5 + 3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6) + (– 9)    =  – 6 – 9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847819"/>
                  </a:ext>
                </a:extLst>
              </a:tr>
              <a:tr h="509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(+10) +  (–3)  =  10  –  3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15) + (+9)    =   – 15 + 9    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873523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2BB6B00-3149-43F5-A446-3D846F351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843489"/>
              </p:ext>
            </p:extLst>
          </p:nvPr>
        </p:nvGraphicFramePr>
        <p:xfrm>
          <a:off x="2474720" y="4256645"/>
          <a:ext cx="7782598" cy="803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2075">
                  <a:extLst>
                    <a:ext uri="{9D8B030D-6E8A-4147-A177-3AD203B41FA5}">
                      <a16:colId xmlns:a16="http://schemas.microsoft.com/office/drawing/2014/main" val="3089740265"/>
                    </a:ext>
                  </a:extLst>
                </a:gridCol>
                <a:gridCol w="3570523">
                  <a:extLst>
                    <a:ext uri="{9D8B030D-6E8A-4147-A177-3AD203B41FA5}">
                      <a16:colId xmlns:a16="http://schemas.microsoft.com/office/drawing/2014/main" val="2367797028"/>
                    </a:ext>
                  </a:extLst>
                </a:gridCol>
              </a:tblGrid>
              <a:tr h="401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(+5) –  (+3) = 5 – 3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6) – (– 9)    =  – 6 + 9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651041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(+10) –  (–3)  =  10  +  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15) – (+9)    =   – 15 – 9    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252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027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5AD7FB-9EE9-4B56-9D2A-6AA948476699}"/>
              </a:ext>
            </a:extLst>
          </p:cNvPr>
          <p:cNvSpPr/>
          <p:nvPr/>
        </p:nvSpPr>
        <p:spPr>
          <a:xfrm>
            <a:off x="1403993" y="42525"/>
            <a:ext cx="9661358" cy="6304487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Exemplos na subtração: </a:t>
            </a:r>
          </a:p>
          <a:p>
            <a:pPr algn="just"/>
            <a:r>
              <a:rPr lang="pt-BR" dirty="0"/>
              <a:t>: 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98E3AD-FEB9-4E00-A107-E75DD1995750}"/>
              </a:ext>
            </a:extLst>
          </p:cNvPr>
          <p:cNvSpPr/>
          <p:nvPr/>
        </p:nvSpPr>
        <p:spPr>
          <a:xfrm>
            <a:off x="1546375" y="181164"/>
            <a:ext cx="937659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Veremos agora, o motivo de simplificar a escrita retirando os termos dos parênteses.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retiramos os parênteses, as mesmas regras são aplicadas tanto para adição, quanto para a subtração: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400"/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os sinais dos termos são iguais, conservamos o sinal e adicionamos os </a:t>
            </a:r>
            <a:r>
              <a:rPr lang="pt-BR" sz="2200" u="sng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módulos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400"/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os sinais dos termos são diferentes, conservamos o sinal do número com maior valor modular, e subtraímos o menor módulo do maior módulo.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pt-BR" sz="10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Exemplos na adição: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D57B9A3-9EA4-4D2D-B402-04A989554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448141"/>
              </p:ext>
            </p:extLst>
          </p:nvPr>
        </p:nvGraphicFramePr>
        <p:xfrm>
          <a:off x="2174788" y="3764144"/>
          <a:ext cx="8453231" cy="709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5034">
                  <a:extLst>
                    <a:ext uri="{9D8B030D-6E8A-4147-A177-3AD203B41FA5}">
                      <a16:colId xmlns:a16="http://schemas.microsoft.com/office/drawing/2014/main" val="1063303343"/>
                    </a:ext>
                  </a:extLst>
                </a:gridCol>
                <a:gridCol w="3878197">
                  <a:extLst>
                    <a:ext uri="{9D8B030D-6E8A-4147-A177-3AD203B41FA5}">
                      <a16:colId xmlns:a16="http://schemas.microsoft.com/office/drawing/2014/main" val="1669594392"/>
                    </a:ext>
                  </a:extLst>
                </a:gridCol>
              </a:tblGrid>
              <a:tr h="280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(+5) + (+3) = 5 + 3 = 8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6) + (– 9)    =  – 6 – 9 = – 18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28422"/>
                  </a:ext>
                </a:extLst>
              </a:tr>
              <a:tr h="280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(+10) +  (–3)  =  10  –  3 =  7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15) + (+9)   =   – 15 + 9 = – 6 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251015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92647B6-9446-4B20-BA2D-121803084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95543"/>
              </p:ext>
            </p:extLst>
          </p:nvPr>
        </p:nvGraphicFramePr>
        <p:xfrm>
          <a:off x="2174788" y="5141651"/>
          <a:ext cx="8304951" cy="709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782">
                  <a:extLst>
                    <a:ext uri="{9D8B030D-6E8A-4147-A177-3AD203B41FA5}">
                      <a16:colId xmlns:a16="http://schemas.microsoft.com/office/drawing/2014/main" val="798594927"/>
                    </a:ext>
                  </a:extLst>
                </a:gridCol>
                <a:gridCol w="3810169">
                  <a:extLst>
                    <a:ext uri="{9D8B030D-6E8A-4147-A177-3AD203B41FA5}">
                      <a16:colId xmlns:a16="http://schemas.microsoft.com/office/drawing/2014/main" val="603306369"/>
                    </a:ext>
                  </a:extLst>
                </a:gridCol>
              </a:tblGrid>
              <a:tr h="354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(+5) –  (+3) = 5 – 3 = 2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6) – (– 9)   =  – 6 + 9 = 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210059"/>
                  </a:ext>
                </a:extLst>
              </a:tr>
              <a:tr h="354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(+10) –  (–3)  =  10  +  3 = 13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 15) – (+9)  =  – 15 – 9 = – 24    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995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323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5AD7FB-9EE9-4B56-9D2A-6AA948476699}"/>
              </a:ext>
            </a:extLst>
          </p:cNvPr>
          <p:cNvSpPr/>
          <p:nvPr/>
        </p:nvSpPr>
        <p:spPr>
          <a:xfrm>
            <a:off x="1403994" y="42526"/>
            <a:ext cx="9661358" cy="6492746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136B6F-8EBF-44B5-B4B3-3EC4560292EE}"/>
              </a:ext>
            </a:extLst>
          </p:cNvPr>
          <p:cNvSpPr/>
          <p:nvPr/>
        </p:nvSpPr>
        <p:spPr>
          <a:xfrm>
            <a:off x="1713470" y="229444"/>
            <a:ext cx="9074536" cy="79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b="1" u="sng" dirty="0">
                <a:solidFill>
                  <a:srgbClr val="DC14B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liga!</a:t>
            </a:r>
            <a:r>
              <a:rPr lang="pt-BR" sz="2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 o aplicativo de banco que geralmente usamos? Então, o extrato desse app é uma das aplicações dos números inteiros. Por exemplo: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1CEB443-3D1B-4D36-A153-37E41AF9B3C4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165" t="4390" r="3472" b="1745"/>
          <a:stretch/>
        </p:blipFill>
        <p:spPr bwMode="auto">
          <a:xfrm>
            <a:off x="1713470" y="1028508"/>
            <a:ext cx="3233353" cy="5134213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B6F7E04-6701-49EA-B26A-3C701D79A44D}"/>
              </a:ext>
            </a:extLst>
          </p:cNvPr>
          <p:cNvSpPr txBox="1"/>
          <p:nvPr/>
        </p:nvSpPr>
        <p:spPr>
          <a:xfrm>
            <a:off x="1641715" y="6162722"/>
            <a:ext cx="43001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https://bityli.com/oZCUl. Acesso em 13 de jan. de 2023 - Adaptado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7B70F96-7899-4A39-8A99-750F48A5811C}"/>
              </a:ext>
            </a:extLst>
          </p:cNvPr>
          <p:cNvSpPr txBox="1"/>
          <p:nvPr/>
        </p:nvSpPr>
        <p:spPr>
          <a:xfrm>
            <a:off x="5684108" y="1470454"/>
            <a:ext cx="52021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extrato dessa conta mostrada no aplicativo pode ser descrito como a expressão numérica:</a:t>
            </a:r>
          </a:p>
          <a:p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558800">
              <a:buFont typeface="Wingdings" panose="05000000000000000000" pitchFamily="2" charset="2"/>
              <a:buChar char="à"/>
            </a:pP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(2563) + (–533) + (– 291) + (95)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o resultado dessa expressão é o novo saldo resultante:</a:t>
            </a:r>
          </a:p>
          <a:p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346200"/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R$ 1 834,00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9404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527C7C5-E67C-4EDD-879B-07ABD2851044}"/>
              </a:ext>
            </a:extLst>
          </p:cNvPr>
          <p:cNvSpPr/>
          <p:nvPr/>
        </p:nvSpPr>
        <p:spPr>
          <a:xfrm>
            <a:off x="1552833" y="307778"/>
            <a:ext cx="10223156" cy="159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Mariana está jogando uma variação do jogo </a:t>
            </a:r>
            <a:r>
              <a:rPr lang="pt-BR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sudoku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Nesta versão, o objetivo é preencher a linha e a coluna descrita a seguir de maneira que a soma de seus números resulte em </a:t>
            </a:r>
            <a:r>
              <a:rPr lang="pt-BR" sz="2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ganhar o jogo, qual será o número que Mariana deverá colocar na casa que falta? </a:t>
            </a: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D554DDC-A46A-43F4-B4C4-E4F889C2093E}"/>
              </a:ext>
            </a:extLst>
          </p:cNvPr>
          <p:cNvPicPr/>
          <p:nvPr/>
        </p:nvPicPr>
        <p:blipFill rotWithShape="1">
          <a:blip r:embed="rId5"/>
          <a:srcRect l="7387" t="5854"/>
          <a:stretch/>
        </p:blipFill>
        <p:spPr bwMode="auto">
          <a:xfrm>
            <a:off x="2859378" y="1906677"/>
            <a:ext cx="5540551" cy="4908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3044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6151CE7-1EC2-4819-9B30-1CB29AADF396}"/>
              </a:ext>
            </a:extLst>
          </p:cNvPr>
          <p:cNvSpPr/>
          <p:nvPr/>
        </p:nvSpPr>
        <p:spPr>
          <a:xfrm>
            <a:off x="1552833" y="263803"/>
            <a:ext cx="1029584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Seu Joaquim foi a feira comprar 5 quilos de batata, 2 quilos de cenoura e meio quilo de maçã. Chegando à feira, ele se deparou com os seguintes preços: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BC98A2-48CD-4947-93EA-E7569E10AB56}"/>
              </a:ext>
            </a:extLst>
          </p:cNvPr>
          <p:cNvPicPr/>
          <p:nvPr/>
        </p:nvPicPr>
        <p:blipFill rotWithShape="1">
          <a:blip r:embed="rId5"/>
          <a:srcRect t="8825"/>
          <a:stretch/>
        </p:blipFill>
        <p:spPr bwMode="auto">
          <a:xfrm>
            <a:off x="1403461" y="1376162"/>
            <a:ext cx="4849058" cy="4367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7A4EACD-29F6-48BD-930C-6FC54CDA0380}"/>
              </a:ext>
            </a:extLst>
          </p:cNvPr>
          <p:cNvSpPr/>
          <p:nvPr/>
        </p:nvSpPr>
        <p:spPr>
          <a:xfrm>
            <a:off x="1403461" y="5743305"/>
            <a:ext cx="4983891" cy="224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8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https://br.freepik.com/fotos-vetores-</a:t>
            </a:r>
            <a:r>
              <a:rPr lang="pt-BR" sz="8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</a:t>
            </a:r>
            <a:r>
              <a:rPr lang="pt-BR" sz="8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/feira</a:t>
            </a:r>
            <a:r>
              <a:rPr lang="pt-BR" sz="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Acesso em 31 de jan. de 2023 – Adaptado. </a:t>
            </a:r>
            <a:endParaRPr lang="pt-BR" sz="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A6FE697-A018-4DE1-93F4-3B2E3B60742D}"/>
              </a:ext>
            </a:extLst>
          </p:cNvPr>
          <p:cNvSpPr/>
          <p:nvPr/>
        </p:nvSpPr>
        <p:spPr>
          <a:xfrm>
            <a:off x="6387352" y="1376162"/>
            <a:ext cx="5634316" cy="47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chegou a feira com uma nota de R$ 100,00. Sabendo disso, responda: </a:t>
            </a:r>
          </a:p>
          <a:p>
            <a:pPr marR="88900" algn="just">
              <a:lnSpc>
                <a:spcPct val="115000"/>
              </a:lnSpc>
            </a:pPr>
            <a:endParaRPr lang="pt-BR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foi o preço que seu Joaquim pagou na quantidade de batata que ele comprou? </a:t>
            </a:r>
          </a:p>
          <a:p>
            <a:pPr marL="457200" marR="88900" indent="-457200" algn="just">
              <a:lnSpc>
                <a:spcPct val="115000"/>
              </a:lnSpc>
              <a:buAutoNum type="alphaLcParenR"/>
            </a:pPr>
            <a:endParaRPr lang="pt-BR" sz="5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foi o preço que seu Joaquim pagou na quantidade de cenoura que ele comprou?</a:t>
            </a:r>
          </a:p>
          <a:p>
            <a:pPr marR="88900" algn="just">
              <a:lnSpc>
                <a:spcPct val="115000"/>
              </a:lnSpc>
            </a:pPr>
            <a:endParaRPr lang="pt-BR" sz="5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pt-BR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foi o preço que seu Joaquim pagou na quantidade de maçã que ele comprou?</a:t>
            </a:r>
          </a:p>
          <a:p>
            <a:pPr marR="88900" algn="just">
              <a:lnSpc>
                <a:spcPct val="115000"/>
              </a:lnSpc>
            </a:pPr>
            <a:endParaRPr lang="pt-BR" sz="5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foi o valor, em reais, que seu Joaquim ficou após comprar esses itens na feira? Justifique.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3401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5E7CC0F-9140-44CE-9F58-8A335B2308F2}"/>
              </a:ext>
            </a:extLst>
          </p:cNvPr>
          <p:cNvSpPr/>
          <p:nvPr/>
        </p:nvSpPr>
        <p:spPr>
          <a:xfrm>
            <a:off x="1342766" y="312919"/>
            <a:ext cx="10503243" cy="1235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pt-B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Observe a seguir o extrato bancário da conta de Dona Josefa. Na coluna </a:t>
            </a:r>
            <a:r>
              <a:rPr lang="pt-BR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Crédito</a:t>
            </a:r>
            <a:r>
              <a:rPr lang="pt-B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estão os valores referentes ao dinheiro recebido por ela, e na coluna </a:t>
            </a:r>
            <a:r>
              <a:rPr lang="pt-BR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Débito</a:t>
            </a:r>
            <a:r>
              <a:rPr lang="pt-B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estão os valores que ela retirou de sua conta.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7241FA-2B0A-48E0-A25F-CC51E7FE7387}"/>
              </a:ext>
            </a:extLst>
          </p:cNvPr>
          <p:cNvPicPr/>
          <p:nvPr/>
        </p:nvPicPr>
        <p:blipFill rotWithShape="1">
          <a:blip r:embed="rId5"/>
          <a:srcRect t="9083" b="6475"/>
          <a:stretch/>
        </p:blipFill>
        <p:spPr bwMode="auto">
          <a:xfrm>
            <a:off x="1529001" y="1548642"/>
            <a:ext cx="10130771" cy="19152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44446DF-23FB-4310-A755-3616890C818B}"/>
              </a:ext>
            </a:extLst>
          </p:cNvPr>
          <p:cNvSpPr/>
          <p:nvPr/>
        </p:nvSpPr>
        <p:spPr>
          <a:xfrm>
            <a:off x="1342764" y="3463940"/>
            <a:ext cx="10503243" cy="45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Complete, na tabela a seguir as lacunas referente aos saldos localizados sob as taxas pretas.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BD6DAAF-6F9A-48E2-AB44-34A24ADD4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224005"/>
              </p:ext>
            </p:extLst>
          </p:nvPr>
        </p:nvGraphicFramePr>
        <p:xfrm>
          <a:off x="3453069" y="3977957"/>
          <a:ext cx="6036920" cy="2277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3401">
                  <a:extLst>
                    <a:ext uri="{9D8B030D-6E8A-4147-A177-3AD203B41FA5}">
                      <a16:colId xmlns:a16="http://schemas.microsoft.com/office/drawing/2014/main" val="1370063713"/>
                    </a:ext>
                  </a:extLst>
                </a:gridCol>
                <a:gridCol w="3753519">
                  <a:extLst>
                    <a:ext uri="{9D8B030D-6E8A-4147-A177-3AD203B41FA5}">
                      <a16:colId xmlns:a16="http://schemas.microsoft.com/office/drawing/2014/main" val="3859853565"/>
                    </a:ext>
                  </a:extLst>
                </a:gridCol>
              </a:tblGrid>
              <a:tr h="376555">
                <a:tc>
                  <a:txBody>
                    <a:bodyPr/>
                    <a:lstStyle/>
                    <a:p>
                      <a:pPr marR="88900" indent="2698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174302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01/02/2023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 5 863,00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320717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09/02/2023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______________,00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339437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15/02/2023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______________,00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24492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23/02/2023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______________,00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091438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25/02/2023</a:t>
                      </a:r>
                      <a:endParaRPr lang="pt-BR" sz="2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88900"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______________,00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194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0061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5AD7FB-9EE9-4B56-9D2A-6AA948476699}"/>
              </a:ext>
            </a:extLst>
          </p:cNvPr>
          <p:cNvSpPr/>
          <p:nvPr/>
        </p:nvSpPr>
        <p:spPr>
          <a:xfrm>
            <a:off x="1441065" y="42525"/>
            <a:ext cx="9661358" cy="6772949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9B24342C-2DE1-437A-BF92-E56C9B4A07EC}"/>
                  </a:ext>
                </a:extLst>
              </p:cNvPr>
              <p:cNvSpPr/>
              <p:nvPr/>
            </p:nvSpPr>
            <p:spPr>
              <a:xfrm>
                <a:off x="1441065" y="155574"/>
                <a:ext cx="10026005" cy="6659900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pt-BR" sz="1400" b="1" i="1" dirty="0">
                    <a:effectLst/>
                    <a:highlight>
                      <a:srgbClr val="008B8B"/>
                    </a:highlight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endParaRPr lang="pt-BR" b="1" i="1" dirty="0">
                  <a:solidFill>
                    <a:srgbClr val="0D0D0D"/>
                  </a:solidFill>
                  <a:highlight>
                    <a:srgbClr val="008B8B"/>
                  </a:highligh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endParaRPr lang="pt-BR" sz="4000" b="1" i="1" dirty="0">
                  <a:solidFill>
                    <a:srgbClr val="0D0D0D"/>
                  </a:solidFill>
                  <a:effectLst/>
                  <a:highlight>
                    <a:srgbClr val="008B8B"/>
                  </a:highligh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endParaRPr lang="pt-BR" sz="4000" b="1" i="1" dirty="0">
                  <a:solidFill>
                    <a:srgbClr val="0D0D0D"/>
                  </a:solidFill>
                  <a:highlight>
                    <a:srgbClr val="008B8B"/>
                  </a:highligh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pt-BR" sz="4000" b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Relembrando</a:t>
                </a:r>
              </a:p>
              <a:p>
                <a:pPr algn="just">
                  <a:lnSpc>
                    <a:spcPct val="107000"/>
                  </a:lnSpc>
                  <a:spcAft>
                    <a:spcPts val="0"/>
                  </a:spcAft>
                </a:pPr>
                <a:endParaRPr lang="pt-BR" sz="5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Multiplicação e divisão com números inteiros.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Sabemos que </a:t>
                </a:r>
                <a:r>
                  <a:rPr lang="pt-BR" sz="2200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multiplicar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é adicionar parcelas iguais. Desta forma, dentro do conjunto dos números inteiros, também seguimos esse conceito. 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assim: </a:t>
                </a:r>
              </a:p>
              <a:p>
                <a:endParaRPr lang="pt-BR" sz="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Quando os sinais dos termos são diferentes, o produto será negativo.  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(+ 4)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6)=(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6)+(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6)+(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6)+(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6)= 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=−45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endParaRPr lang="pt-BR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Quando os sinais dos termos são iguais, o resultado será positivo. 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pt-BR" sz="22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BR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BR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4</m:t>
                            </m:r>
                          </m:e>
                        </m:d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d>
                          <m:dPr>
                            <m:ctrlPr>
                              <a:rPr lang="pt-BR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–</m:t>
                            </m:r>
                            <m:r>
                              <a:rPr lang="pt-BR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6</m:t>
                            </m:r>
                          </m:e>
                        </m:d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=+24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pt-BR" sz="22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=+45</m:t>
                    </m:r>
                  </m:oMath>
                </a14:m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endParaRPr lang="pt-BR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Quando efetuamos uma divisão exata entre dois números naturais, temos:</a:t>
                </a: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40 ÷ 5 = 8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pois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 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 = 40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           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36 ÷ 9 = 4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pois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9 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4 = 36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</a:t>
                </a:r>
              </a:p>
              <a:p>
                <a:r>
                  <a:rPr lang="pt-BR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  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Esse mesmo processo da divisão com números naturais, vale para os números inteiros. Observe: 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Blip>
                    <a:blip r:embed="rId5"/>
                  </a:buBlip>
                </a:pPr>
                <a:endParaRPr lang="pt-BR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indent="36703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0D0D0D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350" dirty="0">
                    <a:solidFill>
                      <a:srgbClr val="707070"/>
                    </a:solidFill>
                    <a:effectLst/>
                    <a:latin typeface="Segoe UI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indent="367030"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0D0D0D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FF0000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9B24342C-2DE1-437A-BF92-E56C9B4A0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065" y="155574"/>
                <a:ext cx="10026005" cy="6659900"/>
              </a:xfrm>
              <a:prstGeom prst="roundRect">
                <a:avLst>
                  <a:gd name="adj" fmla="val 5834"/>
                </a:avLst>
              </a:prstGeom>
              <a:blipFill>
                <a:blip r:embed="rId6"/>
                <a:stretch>
                  <a:fillRect l="-849" t="-4015"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01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5E5AD7FB-9EE9-4B56-9D2A-6AA948476699}"/>
                  </a:ext>
                </a:extLst>
              </p:cNvPr>
              <p:cNvSpPr/>
              <p:nvPr/>
            </p:nvSpPr>
            <p:spPr>
              <a:xfrm>
                <a:off x="1450030" y="267792"/>
                <a:ext cx="9661358" cy="6322416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Quando o dividendo e o divisor tiverem o mesmo sinal, o quociente será um número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positivo: 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+20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=+4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=+20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−20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=+4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Quando o dividendo e o divisor tiverem sinais diferentes, o quociente será um número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negativo: 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+20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=+20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−20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Obs.: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divisão no conjunto dos números naturais (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nem sempre pode ser realizada, o mesmo conceito, vale para os números inteiros (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Por exemplo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resultado de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9 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÷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 ∉</m:t>
                    </m:r>
                  </m:oMath>
                </a14:m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 maneira similar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9) </m:t>
                    </m:r>
                    <m:r>
                      <a:rPr lang="pt-BR" sz="2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÷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 ∉</m:t>
                    </m:r>
                  </m:oMath>
                </a14:m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conjunto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assim, como no conjunto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 divisão não é comutativa e não é associativa.</a:t>
                </a:r>
              </a:p>
            </p:txBody>
          </p:sp>
        </mc:Choice>
        <mc:Fallback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5E5AD7FB-9EE9-4B56-9D2A-6AA9484766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0030" y="267792"/>
                <a:ext cx="9661358" cy="6322416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3734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8CD868D-F88D-4FC2-BD98-16FCA1C0AB96}"/>
              </a:ext>
            </a:extLst>
          </p:cNvPr>
          <p:cNvSpPr/>
          <p:nvPr/>
        </p:nvSpPr>
        <p:spPr>
          <a:xfrm>
            <a:off x="1544594" y="224408"/>
            <a:ext cx="10647406" cy="588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 produto de três números é </a:t>
            </a:r>
            <a:r>
              <a:rPr lang="pt-B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9 880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Dois desses números são o (</a:t>
            </a:r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19) e 20. Em relação ao terceiro número, podemos afirmar que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O terceiro número deve ser negativo, pois a multiplicação entre dois números negativos resultará em um número positivo.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O terceiro número deve ser positivo pois </a:t>
            </a:r>
            <a:r>
              <a:rPr lang="pt-BR" sz="22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apenas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multiplicação entre dois números positivos resultará em um número positivo.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III. Não importa se o terceiro número for positivo ou negativo, pois 20 é positivo, e qualquer número multiplicado por um número positivo, será positivo.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as afirmações, responda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das afirmações é verdadeira?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 Qual será o terceiro número que multiplicado por (</a:t>
            </a:r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19) e 20 resultará em </a:t>
            </a:r>
            <a:r>
              <a:rPr lang="pt-BR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9 880? 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952344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CFD840C-8410-4EC4-8F7B-87DB562A914F}"/>
              </a:ext>
            </a:extLst>
          </p:cNvPr>
          <p:cNvSpPr/>
          <p:nvPr/>
        </p:nvSpPr>
        <p:spPr>
          <a:xfrm>
            <a:off x="1355124" y="275849"/>
            <a:ext cx="10666545" cy="123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Complete as lacunas das pirâmides mágicas de maneira que um número, dividido pelo o que está ao seu lado seja o resultado do número de cima. Como mostra o exemplo:</a:t>
            </a:r>
          </a:p>
          <a:p>
            <a:pPr marR="88900" algn="just">
              <a:lnSpc>
                <a:spcPct val="115000"/>
              </a:lnSpc>
            </a:pP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37F0B3-4516-4EF9-955F-961335725D6C}"/>
              </a:ext>
            </a:extLst>
          </p:cNvPr>
          <p:cNvPicPr/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3729" y="1222338"/>
            <a:ext cx="1708828" cy="11711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3F9053-ED3B-4F34-BFCA-8A3F1AA96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4333" y="1873172"/>
            <a:ext cx="3719835" cy="211931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1EE655B-9824-4608-A236-C8E15D74CA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5865" y="1873172"/>
            <a:ext cx="4056682" cy="235586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F5B5BAF-7538-4639-9475-34AA4157B2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9271" y="4085043"/>
            <a:ext cx="4393457" cy="25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69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5E5AD7FB-9EE9-4B56-9D2A-6AA948476699}"/>
                  </a:ext>
                </a:extLst>
              </p:cNvPr>
              <p:cNvSpPr/>
              <p:nvPr/>
            </p:nvSpPr>
            <p:spPr>
              <a:xfrm>
                <a:off x="1441064" y="42525"/>
                <a:ext cx="9766513" cy="6772949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endParaRPr lang="pt-BR" sz="2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Potenciação com números inteiros.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Revisaremos a potenciação analisando dois casos:</a:t>
                </a: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pt-BR" sz="2200" b="1" u="heavy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Casos especiais:</a:t>
                </a:r>
              </a:p>
              <a:p>
                <a:endParaRPr lang="pt-BR" sz="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0, para n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                      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(1)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1,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para n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                      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5E5AD7FB-9EE9-4B56-9D2A-6AA9484766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064" y="42525"/>
                <a:ext cx="9766513" cy="6772949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 t="-1256"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>
                <a:extLst>
                  <a:ext uri="{FF2B5EF4-FFF2-40B4-BE49-F238E27FC236}">
                    <a16:creationId xmlns:a16="http://schemas.microsoft.com/office/drawing/2014/main" id="{32BE7124-FE5E-41E9-8615-4B2ECBC933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771553"/>
                  </p:ext>
                </p:extLst>
              </p:nvPr>
            </p:nvGraphicFramePr>
            <p:xfrm>
              <a:off x="1441065" y="1037968"/>
              <a:ext cx="9766512" cy="430015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274468">
                      <a:extLst>
                        <a:ext uri="{9D8B030D-6E8A-4147-A177-3AD203B41FA5}">
                          <a16:colId xmlns:a16="http://schemas.microsoft.com/office/drawing/2014/main" val="1564248986"/>
                        </a:ext>
                      </a:extLst>
                    </a:gridCol>
                    <a:gridCol w="5492044">
                      <a:extLst>
                        <a:ext uri="{9D8B030D-6E8A-4147-A177-3AD203B41FA5}">
                          <a16:colId xmlns:a16="http://schemas.microsoft.com/office/drawing/2014/main" val="3608718309"/>
                        </a:ext>
                      </a:extLst>
                    </a:gridCol>
                  </a:tblGrid>
                  <a:tr h="4300151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u="heavy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1º caso: Base positiva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</a:t>
                          </a: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Quando a base é positiva, a potência sempre será positiva. Observe:</a:t>
                          </a: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(+2)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(+2) · (+2) · (+2) = (+8) 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(+3)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(+3) · (+3) · (+3) · (+3 ) = + 81</a:t>
                          </a: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u="heavy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2º caso: Base negativa. </a:t>
                          </a:r>
                          <a:endParaRPr lang="pt-BR" sz="2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Quando a base é negativa, a potência será positiva quando o expoente for par, e negativa quando o expoente for ímpar. Observe:</a:t>
                          </a: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(−5)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=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−125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(−3)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(−3) · (−3) · (−3) · (−3 ) = 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+8 1 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(−2)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· (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= 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(− 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32) </a:t>
                          </a:r>
                        </a:p>
                        <a:p>
                          <a:pPr algn="just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(−4)</m:t>
                                  </m:r>
                                </m:e>
                                <m:sup>
                                  <m:r>
                                    <a:rPr lang="pt-BR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pt-BR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(−4) · (−4) ) = </m:t>
                              </m:r>
                            </m:oMath>
                          </a14:m>
                          <a:r>
                            <a:rPr lang="pt-BR" sz="2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+16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89632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>
                <a:extLst>
                  <a:ext uri="{FF2B5EF4-FFF2-40B4-BE49-F238E27FC236}">
                    <a16:creationId xmlns:a16="http://schemas.microsoft.com/office/drawing/2014/main" id="{32BE7124-FE5E-41E9-8615-4B2ECBC933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771553"/>
                  </p:ext>
                </p:extLst>
              </p:nvPr>
            </p:nvGraphicFramePr>
            <p:xfrm>
              <a:off x="1441065" y="1037968"/>
              <a:ext cx="9766512" cy="430015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274468">
                      <a:extLst>
                        <a:ext uri="{9D8B030D-6E8A-4147-A177-3AD203B41FA5}">
                          <a16:colId xmlns:a16="http://schemas.microsoft.com/office/drawing/2014/main" val="1564248986"/>
                        </a:ext>
                      </a:extLst>
                    </a:gridCol>
                    <a:gridCol w="5492044">
                      <a:extLst>
                        <a:ext uri="{9D8B030D-6E8A-4147-A177-3AD203B41FA5}">
                          <a16:colId xmlns:a16="http://schemas.microsoft.com/office/drawing/2014/main" val="3608718309"/>
                        </a:ext>
                      </a:extLst>
                    </a:gridCol>
                  </a:tblGrid>
                  <a:tr h="43001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t="-1841" r="-128348" b="-1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77913" t="-1841" b="-1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896323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40972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C5F3AF8-2D28-4584-864A-14CD54E78DF3}"/>
              </a:ext>
            </a:extLst>
          </p:cNvPr>
          <p:cNvSpPr/>
          <p:nvPr/>
        </p:nvSpPr>
        <p:spPr>
          <a:xfrm>
            <a:off x="1318053" y="192900"/>
            <a:ext cx="1070361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Na coluna da esquerda estão listadas algumas expressões que envolvem o uso de potenciação com números inteiros. Relacione-as com suas respectivas resoluções listadas na coluna da direita.</a:t>
            </a:r>
            <a:endParaRPr lang="pt-BR" sz="2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7542A81-72FB-4A4D-BC47-A990FEA2B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286" y="1300896"/>
            <a:ext cx="9964541" cy="43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68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EF70364-AD37-40AF-A3BE-3357AFCCA63F}"/>
              </a:ext>
            </a:extLst>
          </p:cNvPr>
          <p:cNvSpPr/>
          <p:nvPr/>
        </p:nvSpPr>
        <p:spPr>
          <a:xfrm>
            <a:off x="1589348" y="277302"/>
            <a:ext cx="9279925" cy="5405423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8" y="277302"/>
            <a:ext cx="864204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Blip>
                <a:blip r:embed="rId5"/>
              </a:buBlip>
            </a:pPr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Expressões numéricas com números inteiros.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29460" algn="just"/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/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Assim como acontece nos números naturais, para resolver uma expressão numérica devemos seguir uma ordem de resolução.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prioridade para as expressões numéricas, quando essas possuem parênteses, colchetes e chaves é </a:t>
            </a:r>
          </a:p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3275" algn="just"/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1º Parênteses: 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primeiro lugar, as operações que estiverem dentro de parênteses devem ser feitas antes de todas as outras.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3275" algn="just"/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2º Colchetes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Em segundo lugar, as operações que estiverem dentro de colchetes devem ser realizadas.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3275" algn="just"/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3º Chaves: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terceiro lugar, as operações que restarem dentro das chaves devem ser calculadas. 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3275" algn="just"/>
            <a:r>
              <a:rPr lang="pt-BR" sz="2200" b="1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4º</a:t>
            </a:r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Realizar operações que restarem fora das chaves.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0502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EF70364-AD37-40AF-A3BE-3357AFCCA63F}"/>
              </a:ext>
            </a:extLst>
          </p:cNvPr>
          <p:cNvSpPr/>
          <p:nvPr/>
        </p:nvSpPr>
        <p:spPr>
          <a:xfrm>
            <a:off x="1482810" y="42525"/>
            <a:ext cx="9279925" cy="6772949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81D9D99C-EFFA-4F91-9F97-D713639DD4D6}"/>
                  </a:ext>
                </a:extLst>
              </p:cNvPr>
              <p:cNvSpPr/>
              <p:nvPr/>
            </p:nvSpPr>
            <p:spPr>
              <a:xfrm>
                <a:off x="1589347" y="277302"/>
                <a:ext cx="8953147" cy="6524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270510" algn="just"/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 importante lembrar que as operações também possuem prioridades, estando elas dentro ou fora dos parênteses, colchetes ou chaves. A ordem para resolver as operações apresentadas nas expressões numéricas é</a:t>
                </a:r>
              </a:p>
              <a:p>
                <a:pPr marL="810260" algn="just"/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1º</a:t>
                </a:r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potenciações: </a:t>
                </a:r>
                <a:endParaRPr lang="pt-BR" sz="22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10260" algn="just"/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2º</a:t>
                </a:r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Multiplicações ou divisões: </a:t>
                </a:r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não existe prioridade entre essas operações, portanto, multiplicar ou dividir 	primeiro, não irá alterar o valor final. </a:t>
                </a:r>
                <a:endParaRPr lang="pt-BR" sz="22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10260" algn="just"/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3º</a:t>
                </a:r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Adições e subtrações:</a:t>
                </a:r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essas operações são as últimas a serem feitas no ranking de prioridade das expressões 	numéricas, podendo, também, serem realizadas em qualquer ordem.  </a:t>
                </a:r>
                <a:endParaRPr lang="pt-BR" sz="22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D0D0D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                    </a:t>
                </a:r>
                <a:r>
                  <a:rPr lang="pt-B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Exemplo: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{[(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+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𝟓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·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)·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𝟕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]·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+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} +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r>
                  <a:rPr lang="pt-B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pt-BR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Primeiro iremos realizar as operações dentro dos parênteses:</a:t>
                </a: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{[(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)·2 – 7]·10 +1} + 16</m:t>
                    </m:r>
                  </m:oMath>
                </a14:m>
                <a:endParaRPr lang="pt-BR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 segundo, iremos realizar as operações dentro dos colchetes:  </a:t>
                </a:r>
              </a:p>
              <a:p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{[(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𝟑𝟒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 – 7]·10 +1} + 16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{[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𝟐𝟕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]·10 +1} + 16</m:t>
                    </m:r>
                  </m:oMath>
                </a14:m>
                <a:endParaRPr lang="pt-BR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 terceiro, iremos realizas as operações dentro das chaves:</a:t>
                </a: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{[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𝟐𝟕𝟎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 +1} + 16=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>
                            <a:latin typeface="Cambria Math" panose="02040503050406030204" pitchFamily="18" charset="0"/>
                          </a:rPr>
                          <m:t>𝟐𝟕𝟏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Por fim, basta realizar a operação fora das chaves: </a:t>
                </a:r>
                <a:r>
                  <a:rPr lang="pt-B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271 + 16</a:t>
                </a:r>
                <a:r>
                  <a:rPr lang="pt-B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287</a:t>
                </a:r>
                <a:r>
                  <a:rPr lang="pt-B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81D9D99C-EFFA-4F91-9F97-D713639DD4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347" y="277302"/>
                <a:ext cx="8953147" cy="6524863"/>
              </a:xfrm>
              <a:prstGeom prst="rect">
                <a:avLst/>
              </a:prstGeom>
              <a:blipFill>
                <a:blip r:embed="rId5"/>
                <a:stretch>
                  <a:fillRect l="-886" t="-560" r="-9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66775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C92EF74E-030B-4F79-A858-070DCDEC0D32}"/>
                  </a:ext>
                </a:extLst>
              </p:cNvPr>
              <p:cNvSpPr/>
              <p:nvPr/>
            </p:nvSpPr>
            <p:spPr>
              <a:xfrm>
                <a:off x="1565189" y="377520"/>
                <a:ext cx="9061622" cy="51589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 Complete a cruzadinha com os resultados, escritos por extenso, das expressões numéricas a seguir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−15 – 135 + 25 – 80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−16 – (32) – (−15)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[(2 – 3)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2 + 3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(–2 + 1)] : (–1 – 4)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– [4 + 2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(–5)] : (–2 – 1)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−20 + 125 – 30 – 10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−250 + 300 – 120 + 51=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[6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(–7 + 2) + 6] : [(–2)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(–3)]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[(2 + 3) 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(−5)]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−12 – (−32) – (−6) =</m:t>
                    </m:r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C92EF74E-030B-4F79-A858-070DCDEC0D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89" y="377520"/>
                <a:ext cx="9061622" cy="5158976"/>
              </a:xfrm>
              <a:prstGeom prst="rect">
                <a:avLst/>
              </a:prstGeom>
              <a:blipFill>
                <a:blip r:embed="rId5"/>
                <a:stretch>
                  <a:fillRect l="-875" t="-473" b="-14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5617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45783C0-169A-4350-9250-A57A382D60A5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357" r="1841"/>
          <a:stretch/>
        </p:blipFill>
        <p:spPr bwMode="auto">
          <a:xfrm>
            <a:off x="1616676" y="94956"/>
            <a:ext cx="8417010" cy="6466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7053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CF3EB04-9147-416F-B353-C0A85E5F6290}"/>
              </a:ext>
            </a:extLst>
          </p:cNvPr>
          <p:cNvSpPr/>
          <p:nvPr/>
        </p:nvSpPr>
        <p:spPr>
          <a:xfrm>
            <a:off x="1577545" y="350301"/>
            <a:ext cx="993895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 Ligue as expressões numéricas listadas na coluna da direita com suas respectivas resoluções listadas na coluna da esquerda.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7018FC0-190D-433E-A690-B58615B3D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383" y="1491570"/>
            <a:ext cx="10555286" cy="387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3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26D981A-8804-49A8-A426-B667B0A64BD6}"/>
              </a:ext>
            </a:extLst>
          </p:cNvPr>
          <p:cNvSpPr/>
          <p:nvPr/>
        </p:nvSpPr>
        <p:spPr>
          <a:xfrm>
            <a:off x="1003032" y="97565"/>
            <a:ext cx="4254691" cy="43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Observe o fluxograma a seguir:  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B7FD7F-EDF6-456F-917D-70ADB716A4B9}"/>
              </a:ext>
            </a:extLst>
          </p:cNvPr>
          <p:cNvPicPr/>
          <p:nvPr/>
        </p:nvPicPr>
        <p:blipFill rotWithShape="1">
          <a:blip r:embed="rId5"/>
          <a:srcRect t="3830"/>
          <a:stretch/>
        </p:blipFill>
        <p:spPr bwMode="auto">
          <a:xfrm>
            <a:off x="4983038" y="42525"/>
            <a:ext cx="7038631" cy="5059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A245B9F-D942-449E-AD13-DAA63C4CF9B1}"/>
              </a:ext>
            </a:extLst>
          </p:cNvPr>
          <p:cNvSpPr txBox="1"/>
          <p:nvPr/>
        </p:nvSpPr>
        <p:spPr>
          <a:xfrm>
            <a:off x="8818004" y="439526"/>
            <a:ext cx="2945628" cy="476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F879322-233B-40C1-9E34-5F0AED22B7B8}"/>
              </a:ext>
            </a:extLst>
          </p:cNvPr>
          <p:cNvSpPr/>
          <p:nvPr/>
        </p:nvSpPr>
        <p:spPr>
          <a:xfrm>
            <a:off x="1441622" y="978181"/>
            <a:ext cx="6096000" cy="5373074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 os resultados, podemos afirmar que:</a:t>
            </a:r>
          </a:p>
          <a:p>
            <a:pPr marR="88900" algn="just">
              <a:lnSpc>
                <a:spcPct val="115000"/>
              </a:lnSpc>
            </a:pPr>
            <a:r>
              <a:rPr lang="pt-BR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O resultado final do fluxograma é um número positivo, pois, apesar de ter sido multiplicado por (-1), a última divisão é por um número negativo. </a:t>
            </a:r>
          </a:p>
          <a:p>
            <a:pPr marR="88900" algn="just">
              <a:lnSpc>
                <a:spcPct val="115000"/>
              </a:lnSpc>
            </a:pPr>
            <a:endParaRPr lang="pt-BR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O resultado da terceira lacuna, que pede para elevar o número à 3º potência, é um número positivo, pois todo número inteiro elevado a um expoente ímpar, resulta em um número positivo. </a:t>
            </a:r>
          </a:p>
          <a:p>
            <a:pPr marR="88900" algn="just">
              <a:lnSpc>
                <a:spcPct val="115000"/>
              </a:lnSpc>
            </a:pPr>
            <a:endParaRPr lang="pt-BR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III. O resultado da segunda lacuna, que pede a divisão por (-128), é um número positivo, pois o 1024 está acompanhado do sinal de subtração (-). </a:t>
            </a:r>
          </a:p>
          <a:p>
            <a:pPr marR="88900" algn="just">
              <a:lnSpc>
                <a:spcPct val="115000"/>
              </a:lnSpc>
            </a:pPr>
            <a:endParaRPr lang="pt-BR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IV. Se somarmos o resultado final deste fluxograma com (-43), o resultado será (-11). </a:t>
            </a:r>
          </a:p>
        </p:txBody>
      </p:sp>
    </p:spTree>
    <p:extLst>
      <p:ext uri="{BB962C8B-B14F-4D97-AF65-F5344CB8AC3E}">
        <p14:creationId xmlns:p14="http://schemas.microsoft.com/office/powerpoint/2010/main" val="29738725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AD04E07-8E39-4B46-825E-581F1F83AF8F}"/>
              </a:ext>
            </a:extLst>
          </p:cNvPr>
          <p:cNvSpPr/>
          <p:nvPr/>
        </p:nvSpPr>
        <p:spPr>
          <a:xfrm>
            <a:off x="1497227" y="125310"/>
            <a:ext cx="8406714" cy="2343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Assinale a alternativa correta a respeito das afirmações anteriores. </a:t>
            </a:r>
          </a:p>
          <a:p>
            <a:pPr marR="88900" algn="just">
              <a:lnSpc>
                <a:spcPct val="107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Apenas a afirmações II e IV são falsas.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Apenas as afirmações I e III são verdadeiras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Apenas a afirmação I e a II é falsa. </a:t>
            </a:r>
          </a:p>
          <a:p>
            <a:pPr marR="88900"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Todas as afirmações são verdadeiras.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A65C85-8985-4D0F-96E6-BDAFC926F61A}"/>
              </a:ext>
            </a:extLst>
          </p:cNvPr>
          <p:cNvPicPr/>
          <p:nvPr/>
        </p:nvPicPr>
        <p:blipFill rotWithShape="1">
          <a:blip r:embed="rId5"/>
          <a:srcRect t="3830"/>
          <a:stretch/>
        </p:blipFill>
        <p:spPr bwMode="auto">
          <a:xfrm>
            <a:off x="6347254" y="1640484"/>
            <a:ext cx="5527589" cy="4105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75714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0426280-B53D-4F2B-9B54-9491136093C9}"/>
              </a:ext>
            </a:extLst>
          </p:cNvPr>
          <p:cNvSpPr/>
          <p:nvPr/>
        </p:nvSpPr>
        <p:spPr>
          <a:xfrm>
            <a:off x="428732" y="916362"/>
            <a:ext cx="11016103" cy="49681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Proporcionalidade entre grandezas</a:t>
            </a:r>
            <a:endParaRPr lang="pt-B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Definimos por grandeza tudo aquilo que pode ser contado e medido, como o tempo, a velocidade, comprimento, preço, idade, temperatura entre outros. As grandezas são classificadas em: diretamente proporcionais e inversamente proporcionais. 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3B0661-E53B-42BC-991A-21DFE034A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946" y="4004604"/>
            <a:ext cx="7607613" cy="23663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155FCB6-B738-431E-AB1E-453212503E72}"/>
              </a:ext>
            </a:extLst>
          </p:cNvPr>
          <p:cNvSpPr txBox="1"/>
          <p:nvPr/>
        </p:nvSpPr>
        <p:spPr>
          <a:xfrm>
            <a:off x="463687" y="250116"/>
            <a:ext cx="10984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marR="17907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AULA  4 – </a:t>
            </a:r>
            <a:r>
              <a:rPr lang="pt-BR" sz="2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GRANDEZAS DIRETAMENTE OU INVERSAMENTE PROPORCIONAIS</a:t>
            </a:r>
            <a:endParaRPr lang="pt-BR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50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670029" y="1118290"/>
                <a:ext cx="9279925" cy="4621420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Razão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razão é uma comparação entre duas grandezas. Geralmente, essa comparação é feita através de uma fração. Um exemplo rotineiro de razão, é a velocidade, estudada de forma aprofundada na cinemática, parte da física responsável por estudar os movimentos.</a:t>
                </a: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A velocidade é a razão que relaciona a distância percorrida por um corpo em um determinado intervalo temporal. </a:t>
                </a: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Exemplo: Um automóvel percorre 60 quilômetros em um intervalo de 1 hora. Sua velocidade (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pode ser representada da seguinte forma: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60 </m:t>
                          </m:r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=60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Outros exemplos de razões são: densidade demográfica (geografia), escala (cartografia), densidade de uma solução (química), razão entre quantidade de ingredientes em uma receita, entre outros.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29" y="1118290"/>
                <a:ext cx="9279925" cy="4621420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 t="-5505" b="-262"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5313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589347" y="277302"/>
                <a:ext cx="9279925" cy="6240039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Proporção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É uma igualdade entre duas razões. Sendo essa igualdade verdadeira, então dizemos que os números que formam as razões, na ordem dada, são proporcionais. Os números 15, 30, 45 e 90, por exemplo, são proporcionais: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As duas razões são iguais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Grandezas diretamente proporcionais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São aquelas grandezas onde a variação de uma provoca a variação da outra numa mesma razão. Se uma dobra a outra dobra, se uma triplica a outra triplica, se uma é dividida em duas partes iguais a outra também é dividida à metade.</a:t>
                </a:r>
              </a:p>
              <a:p>
                <a:pPr algn="just"/>
                <a:r>
                  <a:rPr lang="pt-BR" dirty="0">
                    <a:solidFill>
                      <a:schemeClr val="tx1"/>
                    </a:solidFill>
                  </a:rPr>
                  <a:t> </a:t>
                </a:r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Exemplo 1: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 automóvel move-se a 60 km/h e, em determinado período, consegue percorrer 240 km. Se esse automóvel estiver a 120 km/h, ele conseguirá percorrer 480 km no mesmo período.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347" y="277302"/>
                <a:ext cx="9279925" cy="6240039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9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429266" y="385482"/>
                <a:ext cx="9617675" cy="6287167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Exemplo 1:</a:t>
                </a:r>
              </a:p>
              <a:p>
                <a:pPr algn="just"/>
                <a:endParaRPr lang="pt-BR" sz="220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Nesse caso, foram observadas duas situações diferentes para as grandezas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velocidade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distância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Na primeira situação, podemos escrever a seguinte razão entre a velocidade e o espaço percorrido:</a:t>
                </a:r>
                <a:r>
                  <a:rPr lang="pt-BR" sz="2200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240</m:t>
                        </m:r>
                      </m:den>
                    </m:f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 segunda situação, podemos escrever a seguinte razão entre essas grandezas: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480</m:t>
                        </m:r>
                      </m:den>
                    </m:f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portanto elas formam a seguinte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proporção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240</m:t>
                        </m:r>
                      </m:den>
                    </m:f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480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Podemos dizer, portanto, que as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velocidade e distância são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Neste exemplo, a relação entre as duas grandezas pode ser representada através de uma sentença matemática: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representa a distância percorrida. 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considere que neste exemplo, o tempo gasto é constante. </a:t>
                </a:r>
              </a:p>
              <a:p>
                <a:endParaRPr lang="pt-BR" b="1" i="1" dirty="0"/>
              </a:p>
              <a:p>
                <a:endParaRPr lang="pt-BR" dirty="0"/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266" y="385482"/>
                <a:ext cx="9617675" cy="6287167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 t="-97"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6942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EF70364-AD37-40AF-A3BE-3357AFCCA63F}"/>
              </a:ext>
            </a:extLst>
          </p:cNvPr>
          <p:cNvSpPr/>
          <p:nvPr/>
        </p:nvSpPr>
        <p:spPr>
          <a:xfrm>
            <a:off x="1429266" y="277302"/>
            <a:ext cx="9617675" cy="6437872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pt-BR" sz="2200" b="1" u="heavy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Grandezas inversamente proporcionais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Uma grandeza é inversamente proporcional quando operações inversas são utilizadas nas grandezas. Por exemplo, se dobramos uma das grandezas temos que dividir a outra por dois, se triplicamos uma delas devemos dividir a outra por três e assim sucessivamente. A velocidade e o tempo são considerados grandezas inversas, pois se aumentarmos a velocidade, o tempo é reduzido, e se diminuímos a velocidade, o tempo aumenta.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BR" sz="2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Exemplo 2: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 automóvel move-se a 60 km/h e, consegue percorrer 240 km em 4 horas. Se esse automóvel estiver a 120 km/h, ele conseguirá percorrer os mesmos 240 km em duas horas.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Nesse caso, foram observadas duas situações diferentes para as grandezas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velocidade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Observe que quanto maior é a velocidade, menor será o tempo dessa viagem. Veja também que se pegarmos a razão entre dois valores da primeira grandeza e o inverso da razão de dois valores da segunda grandeza, a igualdade será verdadeira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488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429266" y="463552"/>
                <a:ext cx="9617675" cy="5919004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portanto elas formam a seguinte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proporção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BR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é a representação matemática para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Podemos dizer, portanto, que as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velocidade e distância são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representa o tempo gasto no percurso.</a:t>
                </a:r>
              </a:p>
              <a:p>
                <a:pPr algn="just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/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Obs: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considere que neste exemplo, a distância percorrida é constante.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266" y="463552"/>
                <a:ext cx="9617675" cy="5919004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0264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429266" y="140527"/>
                <a:ext cx="10592403" cy="6609897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pt-BR" sz="2200" b="1" u="heavy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Propriedades da Proporção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O estudo da proporção é divido em duas propriedades: Propriedade fundamental das proporções e propriedade da soma dos termos em uma proporção.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r>
                  <a:rPr lang="pt-BR" sz="2200" b="1" u="heavy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Propriedade fundamental da proporção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Toda proporção possui quatro termos: os meios e os extremos.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𝑜𝑢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4 : 12 =5 :15</m:t>
                      </m:r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 números 4, 12, 5 e 15 são os termos dessa proporção sendo que 4 e 15 são os termos dos extremos e 12 e 5 são os termos dos meios.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propriedade fundamental da proporção diz que </a:t>
                </a:r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“O produto dos meios é igual ao produto dos extremos”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Portanto, se pegarmos a proporção acima e aplicarmos essa propriedade iremos obter o seguinte resultado:</a:t>
                </a:r>
              </a:p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Produto dos termos dos meios: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4∙15=60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Produto dos termos dos extremos: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12∙5=60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Assim, verificamos que a propriedade é verdadeira.</a:t>
                </a:r>
              </a:p>
              <a:p>
                <a:pPr algn="just"/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266" y="140527"/>
                <a:ext cx="10592403" cy="6609897"/>
              </a:xfrm>
              <a:prstGeom prst="roundRect">
                <a:avLst>
                  <a:gd name="adj" fmla="val 5834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0862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/>
              <p:nvPr/>
            </p:nvSpPr>
            <p:spPr>
              <a:xfrm>
                <a:off x="1396001" y="183053"/>
                <a:ext cx="10592403" cy="6397646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pt-BR" sz="2200" b="1" u="heavy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Propriedades da soma dos termos em uma proporção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Qualquer que seja a proporção, a soma ou a diferença dos dois primeiros termos está para o primeiro, ou para o segundo termo, assim como a soma ou a diferença dos dois últimos termos está para o terceiro, ou para o quarto termo. Então temos, por exemplo: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→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4+12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5+15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 fato,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16∙15=12∙20.</m:t>
                    </m:r>
                  </m:oMath>
                </a14:m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t-BR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u="heavy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Como aplicar as propriedades na resolução de problemas?</a:t>
                </a:r>
              </a:p>
              <a:p>
                <a:endParaRPr lang="pt-BR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pt-BR" sz="22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Uma proporção é dada pela igualdade entre duas razões e o processo de resolução consiste na seguinte situação: “o produto dos extremos é igual ao produto dos meios” ou utilizando a eventual multiplicação cruzada. Nas situações envolvendo regra de três simples ou composta, o principal método de resolução é através da utilização dos fundamentos e propriedades das proporções. Vejamos alguns exemplos:</a:t>
                </a:r>
              </a:p>
              <a:p>
                <a:r>
                  <a:rPr lang="pt-BR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Exemplo 1: Para cada 2 automóveis que vende, Carlos ganha R$ 200,00 de comissão. Quanto ele recebeu de comissão no mês que vendeu 15 automóveis?</a:t>
                </a:r>
              </a:p>
            </p:txBody>
          </p:sp>
        </mc:Choice>
        <mc:Fallback>
          <p:sp>
            <p:nvSpPr>
              <p:cNvPr id="4" name="Retângulo: Cantos Arredondados 3">
                <a:extLst>
                  <a:ext uri="{FF2B5EF4-FFF2-40B4-BE49-F238E27FC236}">
                    <a16:creationId xmlns:a16="http://schemas.microsoft.com/office/drawing/2014/main" id="{2EF70364-AD37-40AF-A3BE-3357AFCCA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001" y="183053"/>
                <a:ext cx="10592403" cy="6397646"/>
              </a:xfrm>
              <a:prstGeom prst="roundRect">
                <a:avLst>
                  <a:gd name="adj" fmla="val 5834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1268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EF70364-AD37-40AF-A3BE-3357AFCCA63F}"/>
              </a:ext>
            </a:extLst>
          </p:cNvPr>
          <p:cNvSpPr/>
          <p:nvPr/>
        </p:nvSpPr>
        <p:spPr>
          <a:xfrm>
            <a:off x="1429266" y="92675"/>
            <a:ext cx="9617675" cy="6084007"/>
          </a:xfrm>
          <a:prstGeom prst="roundRect">
            <a:avLst>
              <a:gd name="adj" fmla="val 5834"/>
            </a:avLst>
          </a:prstGeom>
          <a:solidFill>
            <a:srgbClr val="E8F3E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1D9D99C-EFFA-4F91-9F97-D713639DD4D6}"/>
              </a:ext>
            </a:extLst>
          </p:cNvPr>
          <p:cNvSpPr/>
          <p:nvPr/>
        </p:nvSpPr>
        <p:spPr>
          <a:xfrm>
            <a:off x="1589347" y="277302"/>
            <a:ext cx="9173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09D93C9-2A52-4EFD-8ADB-F83F9F74B427}"/>
                  </a:ext>
                </a:extLst>
              </p:cNvPr>
              <p:cNvSpPr/>
              <p:nvPr/>
            </p:nvSpPr>
            <p:spPr>
              <a:xfrm>
                <a:off x="1688756" y="142826"/>
                <a:ext cx="9234059" cy="5773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Importante: são grandezas diretamente proporcionais.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200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→2∙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=200∙15→2∙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=3 000→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3 000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=1 500 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𝑟𝑒𝑎𝑖𝑠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3:</a:t>
                </a: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Durante as eleições, uma gráfica recebeu um pedido muito grande para realizar a produção de material de campanha. Estimou-se que as 3 máquinas levariam 24 horas para realizar todo o serviço. Supondo que uma dessas máquinas estrague antes de iniciar o serviço, qual será o tempo necessário para atender essa demanda?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Importante: são grandezas inversamente proporcionais.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24</m:t>
                                </m:r>
                              </m:num>
                              <m:den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→2∙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=24∙3 → 2∙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=72 →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endParaRPr lang="pt-BR" sz="22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=36 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h𝑜𝑟𝑎𝑠</m:t>
                      </m:r>
                      <m:r>
                        <a:rPr lang="pt-BR" sz="22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09D93C9-2A52-4EFD-8ADB-F83F9F74B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756" y="142826"/>
                <a:ext cx="9234059" cy="5773183"/>
              </a:xfrm>
              <a:prstGeom prst="rect">
                <a:avLst/>
              </a:prstGeom>
              <a:blipFill>
                <a:blip r:embed="rId5"/>
                <a:stretch>
                  <a:fillRect l="-858" t="-317" r="-8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29708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36B32ED-DCA4-4A7B-8B45-7441E6AF014D}"/>
              </a:ext>
            </a:extLst>
          </p:cNvPr>
          <p:cNvSpPr/>
          <p:nvPr/>
        </p:nvSpPr>
        <p:spPr>
          <a:xfrm>
            <a:off x="1639330" y="866159"/>
            <a:ext cx="10382339" cy="4343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Considere as afirmações a seguir e classifique-as em grandezas diretamente proporcionais; inversamente proporcionais ou não - proporcionais.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Quantidade de pessoas em uma festa e a quantidade de refrigerante consumida.</a:t>
            </a: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Tempo gasto e a distância percorrida por um automóvel a uma velocidade constante.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Velocidade de um automóvel e a tempo gasto para percorrer a mesma distância.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Comprimento do lado e o perímetro de uma figura geométrica.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Vazão de uma torneira e o tempo gasto para encher um reservatório.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 altura e o peso de uma pessoa.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Quantidade de ônibus para levar uma quantidade específica de pessoas e a quantidade de viagens.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6857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DD0CFD4-32C3-46F6-8F87-1D4AFF5B6E63}"/>
              </a:ext>
            </a:extLst>
          </p:cNvPr>
          <p:cNvSpPr/>
          <p:nvPr/>
        </p:nvSpPr>
        <p:spPr>
          <a:xfrm>
            <a:off x="1676400" y="394501"/>
            <a:ext cx="9988378" cy="317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Luana pegou na biblioteca um livro de 120 páginas e gastou 8 dias para lê-lo, mantendo o mesmo ritmo diário de leitura. Agora ela deseja pegar um livro de 525 páginas.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a quantidade de páginas que ela conseguia ler por dia?</a:t>
            </a:r>
          </a:p>
          <a:p>
            <a:pPr>
              <a:lnSpc>
                <a:spcPct val="115000"/>
              </a:lnSpc>
            </a:pPr>
            <a:r>
              <a:rPr lang="pt-BR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Complete a tabelinha a seguir e encontre a quantidade de dias necessários para que Luana termine de ler o livro.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FACF5D3-8109-4A3E-9FD9-9F95D9A03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824509"/>
              </p:ext>
            </p:extLst>
          </p:nvPr>
        </p:nvGraphicFramePr>
        <p:xfrm>
          <a:off x="1517753" y="3717757"/>
          <a:ext cx="9751610" cy="1706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0530">
                  <a:extLst>
                    <a:ext uri="{9D8B030D-6E8A-4147-A177-3AD203B41FA5}">
                      <a16:colId xmlns:a16="http://schemas.microsoft.com/office/drawing/2014/main" val="3360019254"/>
                    </a:ext>
                  </a:extLst>
                </a:gridCol>
                <a:gridCol w="544993">
                  <a:extLst>
                    <a:ext uri="{9D8B030D-6E8A-4147-A177-3AD203B41FA5}">
                      <a16:colId xmlns:a16="http://schemas.microsoft.com/office/drawing/2014/main" val="1099046537"/>
                    </a:ext>
                  </a:extLst>
                </a:gridCol>
                <a:gridCol w="557687">
                  <a:extLst>
                    <a:ext uri="{9D8B030D-6E8A-4147-A177-3AD203B41FA5}">
                      <a16:colId xmlns:a16="http://schemas.microsoft.com/office/drawing/2014/main" val="2144069597"/>
                    </a:ext>
                  </a:extLst>
                </a:gridCol>
                <a:gridCol w="839391">
                  <a:extLst>
                    <a:ext uri="{9D8B030D-6E8A-4147-A177-3AD203B41FA5}">
                      <a16:colId xmlns:a16="http://schemas.microsoft.com/office/drawing/2014/main" val="3508230028"/>
                    </a:ext>
                  </a:extLst>
                </a:gridCol>
                <a:gridCol w="839391">
                  <a:extLst>
                    <a:ext uri="{9D8B030D-6E8A-4147-A177-3AD203B41FA5}">
                      <a16:colId xmlns:a16="http://schemas.microsoft.com/office/drawing/2014/main" val="3903182578"/>
                    </a:ext>
                  </a:extLst>
                </a:gridCol>
                <a:gridCol w="839391">
                  <a:extLst>
                    <a:ext uri="{9D8B030D-6E8A-4147-A177-3AD203B41FA5}">
                      <a16:colId xmlns:a16="http://schemas.microsoft.com/office/drawing/2014/main" val="999306319"/>
                    </a:ext>
                  </a:extLst>
                </a:gridCol>
                <a:gridCol w="868058">
                  <a:extLst>
                    <a:ext uri="{9D8B030D-6E8A-4147-A177-3AD203B41FA5}">
                      <a16:colId xmlns:a16="http://schemas.microsoft.com/office/drawing/2014/main" val="891991625"/>
                    </a:ext>
                  </a:extLst>
                </a:gridCol>
                <a:gridCol w="810723">
                  <a:extLst>
                    <a:ext uri="{9D8B030D-6E8A-4147-A177-3AD203B41FA5}">
                      <a16:colId xmlns:a16="http://schemas.microsoft.com/office/drawing/2014/main" val="2407281459"/>
                    </a:ext>
                  </a:extLst>
                </a:gridCol>
                <a:gridCol w="810723">
                  <a:extLst>
                    <a:ext uri="{9D8B030D-6E8A-4147-A177-3AD203B41FA5}">
                      <a16:colId xmlns:a16="http://schemas.microsoft.com/office/drawing/2014/main" val="4155002737"/>
                    </a:ext>
                  </a:extLst>
                </a:gridCol>
                <a:gridCol w="810723">
                  <a:extLst>
                    <a:ext uri="{9D8B030D-6E8A-4147-A177-3AD203B41FA5}">
                      <a16:colId xmlns:a16="http://schemas.microsoft.com/office/drawing/2014/main" val="748899199"/>
                    </a:ext>
                  </a:extLst>
                </a:gridCol>
              </a:tblGrid>
              <a:tr h="6770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Número de dias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801650"/>
                  </a:ext>
                </a:extLst>
              </a:tr>
              <a:tr h="1029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Número de páginas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31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4272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24BD44F-2F0E-4E73-A0F1-4D25AA351E01}"/>
              </a:ext>
            </a:extLst>
          </p:cNvPr>
          <p:cNvSpPr/>
          <p:nvPr/>
        </p:nvSpPr>
        <p:spPr>
          <a:xfrm>
            <a:off x="1441622" y="324651"/>
            <a:ext cx="10456480" cy="201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 Para encher o reservatório de sua casa, Pedro utilizou uma torneira que levou 80 minutos para encher completamente o reservatório. Com base, nisso ele decidiu montar uma tabelinha que mostrasse o tempo gasto para encher o reservatório de acordo com a quantidade de torneiras utilizadas em conjunto. Considere que toda torneira tenha a mesma vazão e complete a tabela montada por Pedro.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CCC5E51-BD9A-4602-BC8D-4BCD0098F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279071"/>
              </p:ext>
            </p:extLst>
          </p:nvPr>
        </p:nvGraphicFramePr>
        <p:xfrm>
          <a:off x="1832919" y="2339049"/>
          <a:ext cx="9673886" cy="1269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0824">
                  <a:extLst>
                    <a:ext uri="{9D8B030D-6E8A-4147-A177-3AD203B41FA5}">
                      <a16:colId xmlns:a16="http://schemas.microsoft.com/office/drawing/2014/main" val="1979613569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2314662493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1939489111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1532827681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4108042036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1624551525"/>
                    </a:ext>
                  </a:extLst>
                </a:gridCol>
                <a:gridCol w="1117177">
                  <a:extLst>
                    <a:ext uri="{9D8B030D-6E8A-4147-A177-3AD203B41FA5}">
                      <a16:colId xmlns:a16="http://schemas.microsoft.com/office/drawing/2014/main" val="1523447108"/>
                    </a:ext>
                  </a:extLst>
                </a:gridCol>
              </a:tblGrid>
              <a:tr h="634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Número de torneiras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8740154"/>
                  </a:ext>
                </a:extLst>
              </a:tr>
              <a:tr h="634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Tempo (em minutos)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274469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A72CE6AB-5B03-4F0B-9F24-A4FA1E18E69B}"/>
              </a:ext>
            </a:extLst>
          </p:cNvPr>
          <p:cNvSpPr/>
          <p:nvPr/>
        </p:nvSpPr>
        <p:spPr>
          <a:xfrm>
            <a:off x="1441622" y="4386848"/>
            <a:ext cx="10065183" cy="1235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Na embalagem de uma certa bolacha, consta que, a cada 180 gramas da bolacha, há 24 gramas de açúcar. Bruna comprou um pacote de bolacha com 420 gramas de bolacha. Quantos gramas de açúcar há nesse pacote?</a:t>
            </a: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2368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CE53766-14D7-483C-91D9-EA96ED6C38B7}"/>
              </a:ext>
            </a:extLst>
          </p:cNvPr>
          <p:cNvSpPr/>
          <p:nvPr/>
        </p:nvSpPr>
        <p:spPr>
          <a:xfrm>
            <a:off x="1503405" y="312294"/>
            <a:ext cx="10518264" cy="6298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Em uma construção civil, havia 6 betoneiras que juntas conseguiam produzir determinada de massa de cimento em 480 minutos. Foram instaladas novas maquinas iguais. Com isso, todas as betoneiras, juntas, passaram a produzir a mesma quantidade de cimento em 160 minutos. Quantas novas maquinas foram instaladas nessa construção?</a:t>
            </a:r>
          </a:p>
          <a:p>
            <a:pPr algn="just">
              <a:lnSpc>
                <a:spcPct val="115000"/>
              </a:lnSpc>
            </a:pP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Para realizar o acabamento de um condomínio fechado, 2 pedreiros foram contratados. Sabendo que eles conseguem fazer o reboco de 48 m² por dia, trabalhando 6 horas diárias, qual seria a produtividade se fossem contratados mais 4 pedreiros para trabalhar 4 horas por dia?</a:t>
            </a:r>
          </a:p>
          <a:p>
            <a:pPr algn="just">
              <a:lnSpc>
                <a:spcPct val="115000"/>
              </a:lnSpc>
            </a:pP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Podemos definir a escala, em cartografia, como sendo a relação matemática entre as dimensões reais de um determinado objeto e a sua representação no mapa. Sendo assim, em um mapa de escala 1:30.000, uma cidade que tem aproximadamente 8,4 Km de extensão entre seus extremos será representada com quantos centímetros no mapa?</a:t>
            </a:r>
          </a:p>
          <a:p>
            <a:pPr algn="just">
              <a:lnSpc>
                <a:spcPct val="115000"/>
              </a:lnSpc>
            </a:pP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pt-BR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429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F4E0F7D-2021-4338-BBAE-02F384210637}"/>
              </a:ext>
            </a:extLst>
          </p:cNvPr>
          <p:cNvSpPr/>
          <p:nvPr/>
        </p:nvSpPr>
        <p:spPr>
          <a:xfrm>
            <a:off x="1445742" y="490558"/>
            <a:ext cx="10575927" cy="5596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Caio possui três filhos: Maria, Antônio e Erick. Ele decidiu dividir. O dinheiro deverá ser dividido de forma diretamente proporcional à idade de cada filho. </a:t>
            </a: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Determine quanto cada um receberá, sabendo que Maria possui 18 anos, Antônio com 25 e Erick com 20 e que a quantia a ser dividida é de 800 000,00.</a:t>
            </a: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é o critério utilizado para distribuir a quantia para cada filho?</a:t>
            </a:r>
          </a:p>
          <a:p>
            <a:pPr algn="just">
              <a:lnSpc>
                <a:spcPct val="115000"/>
              </a:lnSpc>
            </a:pP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Qual é a velocidade de um automóvel que gasta duas horas em um percurso, sabendo que gastaria 6 horas nesse mesmo percurso se estivesse a 30 km/h?</a:t>
            </a: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90 km/h</a:t>
            </a: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60 km/h</a:t>
            </a: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30 km/h</a:t>
            </a:r>
          </a:p>
          <a:p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20 km/h</a:t>
            </a:r>
          </a:p>
          <a:p>
            <a:pPr algn="just">
              <a:lnSpc>
                <a:spcPct val="115000"/>
              </a:lnSpc>
            </a:pP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9191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51529" y="4077325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Produção de Material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geprom@seduc.go.gov.br</a:t>
            </a:r>
            <a:endParaRPr sz="3200" b="1" dirty="0"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5069BC3-EC03-4122-BDFC-EA11D676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663" y="934727"/>
            <a:ext cx="6828620" cy="2433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FC3430D589B48B778734057B5401C" ma:contentTypeVersion="6" ma:contentTypeDescription="Create a new document." ma:contentTypeScope="" ma:versionID="7a2e5976d9e0d2eac3ae0a050a5e0b1a">
  <xsd:schema xmlns:xsd="http://www.w3.org/2001/XMLSchema" xmlns:xs="http://www.w3.org/2001/XMLSchema" xmlns:p="http://schemas.microsoft.com/office/2006/metadata/properties" xmlns:ns3="83316684-48f9-4a54-af05-ae78c5dc9aac" targetNamespace="http://schemas.microsoft.com/office/2006/metadata/properties" ma:root="true" ma:fieldsID="e2fbce1757b5f63dcf76583d3a14b82f" ns3:_="">
    <xsd:import namespace="83316684-48f9-4a54-af05-ae78c5dc9a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16684-48f9-4a54-af05-ae78c5dc9a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139CFC-2D3B-4015-954C-050C88BB40B8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83316684-48f9-4a54-af05-ae78c5dc9aac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DA1AA7D-8441-4AB5-83A1-E3B1587E15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316684-48f9-4a54-af05-ae78c5dc9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26D165-C8C3-442F-9696-F155DF9BE7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3531</Words>
  <Application>Microsoft Office PowerPoint</Application>
  <PresentationFormat>Widescreen</PresentationFormat>
  <Paragraphs>634</Paragraphs>
  <Slides>62</Slides>
  <Notes>62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1" baseType="lpstr">
      <vt:lpstr>Arial</vt:lpstr>
      <vt:lpstr>Cambria Math</vt:lpstr>
      <vt:lpstr>Times New Roman</vt:lpstr>
      <vt:lpstr>Wingdings</vt:lpstr>
      <vt:lpstr>Segoe UI</vt:lpstr>
      <vt:lpstr>Calibri</vt:lpstr>
      <vt:lpstr>Symbol</vt:lpstr>
      <vt:lpstr>Bahnschrift SemiBold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27</cp:revision>
  <dcterms:created xsi:type="dcterms:W3CDTF">2023-01-26T12:38:31Z</dcterms:created>
  <dcterms:modified xsi:type="dcterms:W3CDTF">2023-02-06T15:35:00Z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0x0101001BBFC3430D589B48B778734057B5401C</vt:lpwstr>
  </property>
</Properties>
</file>