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8"/>
  </p:notesMasterIdLst>
  <p:sldIdLst>
    <p:sldId id="262" r:id="rId2"/>
    <p:sldId id="271" r:id="rId3"/>
    <p:sldId id="272" r:id="rId4"/>
    <p:sldId id="273" r:id="rId5"/>
    <p:sldId id="274" r:id="rId6"/>
    <p:sldId id="275" r:id="rId7"/>
    <p:sldId id="276" r:id="rId8"/>
    <p:sldId id="280" r:id="rId9"/>
    <p:sldId id="281" r:id="rId10"/>
    <p:sldId id="282" r:id="rId11"/>
    <p:sldId id="283" r:id="rId12"/>
    <p:sldId id="286" r:id="rId13"/>
    <p:sldId id="285" r:id="rId14"/>
    <p:sldId id="284" r:id="rId15"/>
    <p:sldId id="289" r:id="rId16"/>
    <p:sldId id="292" r:id="rId17"/>
    <p:sldId id="293" r:id="rId18"/>
    <p:sldId id="291" r:id="rId19"/>
    <p:sldId id="290" r:id="rId20"/>
    <p:sldId id="287" r:id="rId21"/>
    <p:sldId id="297" r:id="rId22"/>
    <p:sldId id="296" r:id="rId23"/>
    <p:sldId id="295" r:id="rId24"/>
    <p:sldId id="294" r:id="rId25"/>
    <p:sldId id="288" r:id="rId26"/>
    <p:sldId id="301" r:id="rId27"/>
    <p:sldId id="300" r:id="rId28"/>
    <p:sldId id="299" r:id="rId29"/>
    <p:sldId id="303" r:id="rId30"/>
    <p:sldId id="302" r:id="rId31"/>
    <p:sldId id="305" r:id="rId32"/>
    <p:sldId id="304" r:id="rId33"/>
    <p:sldId id="298" r:id="rId34"/>
    <p:sldId id="307" r:id="rId35"/>
    <p:sldId id="306" r:id="rId36"/>
    <p:sldId id="267" r:id="rId37"/>
  </p:sldIdLst>
  <p:sldSz cx="12192000" cy="6858000"/>
  <p:notesSz cx="6858000" cy="9144000"/>
  <p:embeddedFontLst>
    <p:embeddedFont>
      <p:font typeface="Bahnschrift SemiBold" panose="020B0502040204020203" pitchFamily="34" charset="0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2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49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1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68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83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92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2528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9162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5421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9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4471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252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5925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3713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5958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1423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623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8071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6934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8535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5846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1381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6060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5428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5793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8944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74298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9169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6644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33437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0832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83230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59002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88605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.png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.freepik.com/Acesso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stockphoto.com/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udosaladeaula.com/Acesso%20em%2029/01/2023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98AF214-0E38-4626-9D6E-6520964B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579" y="5972129"/>
            <a:ext cx="2437421" cy="88587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8E5E05-D1E0-4E32-8B99-7953BB83727A}"/>
              </a:ext>
            </a:extLst>
          </p:cNvPr>
          <p:cNvSpPr txBox="1"/>
          <p:nvPr/>
        </p:nvSpPr>
        <p:spPr>
          <a:xfrm>
            <a:off x="7661320" y="516799"/>
            <a:ext cx="4186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MATEMÁTICA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CDA989F-59CF-40B8-A477-C414F73D3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5349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2D4B176-DE56-45F0-B5F3-0465B09FA373}"/>
              </a:ext>
            </a:extLst>
          </p:cNvPr>
          <p:cNvSpPr/>
          <p:nvPr/>
        </p:nvSpPr>
        <p:spPr>
          <a:xfrm>
            <a:off x="1884284" y="143436"/>
            <a:ext cx="5567083" cy="6454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rgbClr val="7030A0"/>
                </a:solidFill>
              </a:rPr>
              <a:t>AULA  1 – QUADRILÁTEROS</a:t>
            </a:r>
            <a:endParaRPr lang="pt-BR" sz="2800" dirty="0">
              <a:solidFill>
                <a:srgbClr val="7030A0"/>
              </a:solidFill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E6CAD7F-889E-4DCA-BB9A-A90D5F013ED1}"/>
              </a:ext>
            </a:extLst>
          </p:cNvPr>
          <p:cNvSpPr/>
          <p:nvPr/>
        </p:nvSpPr>
        <p:spPr>
          <a:xfrm>
            <a:off x="1595718" y="1093694"/>
            <a:ext cx="9574306" cy="46706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i="1" dirty="0"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t-BR" sz="2000" b="1" i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i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QUADRILÁTEROS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DEFINIÇÃO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quadriláteros são polígonos que possuem 4 lados. De acordo com as suas características, recebem nomes especiais, como quadrado, retângulo, trapézio e losango. 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sz="20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Essa figura geométrica bidimensional é formada por: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>
              <a:lnSpc>
                <a:spcPct val="107000"/>
              </a:lnSpc>
              <a:spcAft>
                <a:spcPts val="0"/>
              </a:spcAft>
            </a:pPr>
            <a:r>
              <a:rPr lang="pt-BR" sz="20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Lados</a:t>
            </a:r>
            <a:r>
              <a:rPr lang="pt-BR" sz="20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são os segmentos de reta que formam o contorno do polígono.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>
              <a:lnSpc>
                <a:spcPct val="107000"/>
              </a:lnSpc>
              <a:spcAft>
                <a:spcPts val="0"/>
              </a:spcAft>
            </a:pPr>
            <a:r>
              <a:rPr lang="pt-BR" sz="20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Vértices</a:t>
            </a:r>
            <a:r>
              <a:rPr lang="pt-BR" sz="20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são os pontos de encontro dos segmentos de reta.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345">
              <a:lnSpc>
                <a:spcPct val="107000"/>
              </a:lnSpc>
              <a:spcAft>
                <a:spcPts val="0"/>
              </a:spcAft>
            </a:pPr>
            <a:r>
              <a:rPr lang="pt-BR" sz="20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Ângulos</a:t>
            </a:r>
            <a:r>
              <a:rPr lang="pt-BR" sz="20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são quatro ângulos internos que somam 360º.</a:t>
            </a:r>
            <a:endParaRPr lang="pt-BR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345">
              <a:lnSpc>
                <a:spcPct val="107000"/>
              </a:lnSpc>
              <a:spcAft>
                <a:spcPts val="0"/>
              </a:spcAft>
            </a:pPr>
            <a:r>
              <a:rPr lang="pt-BR" sz="2000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Diagonais</a:t>
            </a:r>
            <a:r>
              <a:rPr lang="pt-BR" sz="20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são duas diagonais que ligam dois vértices não consecutivos.</a:t>
            </a:r>
            <a:endParaRPr lang="pt-B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EF1FDCB-1204-4ACA-9121-E0F3E7374AE6}"/>
              </a:ext>
            </a:extLst>
          </p:cNvPr>
          <p:cNvSpPr/>
          <p:nvPr/>
        </p:nvSpPr>
        <p:spPr>
          <a:xfrm>
            <a:off x="1846728" y="322729"/>
            <a:ext cx="9843247" cy="54774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9D26EF-D317-4583-8CFD-1F17BF35A68B}"/>
              </a:ext>
            </a:extLst>
          </p:cNvPr>
          <p:cNvSpPr/>
          <p:nvPr/>
        </p:nvSpPr>
        <p:spPr>
          <a:xfrm>
            <a:off x="1990163" y="442119"/>
            <a:ext cx="9045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Ligue a primeira coluna com a segunda de acordo com a classificação adequada para cada quadrilátero a seguir: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A42A309-1794-4FED-9A19-18B632EF221B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5" t="3327" r="66211" b="79683"/>
          <a:stretch/>
        </p:blipFill>
        <p:spPr bwMode="auto">
          <a:xfrm>
            <a:off x="2676488" y="1901840"/>
            <a:ext cx="581660" cy="5448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CB5E0D7-A028-4720-94B9-1D5C0723EE2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25120" r="66237" b="61024"/>
          <a:stretch/>
        </p:blipFill>
        <p:spPr bwMode="auto">
          <a:xfrm>
            <a:off x="2631993" y="2692152"/>
            <a:ext cx="1021080" cy="444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6C78ED-CE52-4AE9-A166-4A295B9C7761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" t="44883" r="65528" b="43479"/>
          <a:stretch/>
        </p:blipFill>
        <p:spPr bwMode="auto">
          <a:xfrm>
            <a:off x="2682476" y="3530417"/>
            <a:ext cx="920115" cy="3733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363CFB1-2C96-4451-BA40-46CDA66C1C3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01" r="67496" b="23712"/>
          <a:stretch/>
        </p:blipFill>
        <p:spPr bwMode="auto">
          <a:xfrm>
            <a:off x="2558016" y="4377888"/>
            <a:ext cx="1074420" cy="355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6B7BFA2-BDCC-48A7-9A7C-BE7A67EF077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63" r="68353" b="1724"/>
          <a:stretch/>
        </p:blipFill>
        <p:spPr bwMode="auto">
          <a:xfrm>
            <a:off x="2558016" y="5166621"/>
            <a:ext cx="1044575" cy="504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B76BA8B-FFF3-4B33-B20E-AF94119E5528}"/>
              </a:ext>
            </a:extLst>
          </p:cNvPr>
          <p:cNvSpPr/>
          <p:nvPr/>
        </p:nvSpPr>
        <p:spPr>
          <a:xfrm>
            <a:off x="4736914" y="1901840"/>
            <a:ext cx="1457697" cy="3393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Trapézio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B01CAE5-4B58-42F5-B2CE-F7334AB2E53B}"/>
              </a:ext>
            </a:extLst>
          </p:cNvPr>
          <p:cNvSpPr/>
          <p:nvPr/>
        </p:nvSpPr>
        <p:spPr>
          <a:xfrm>
            <a:off x="4747450" y="2700232"/>
            <a:ext cx="2236056" cy="3393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Paralelogramo  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43579B70-CE1E-40D4-9544-2CF6FD272DB7}"/>
              </a:ext>
            </a:extLst>
          </p:cNvPr>
          <p:cNvSpPr/>
          <p:nvPr/>
        </p:nvSpPr>
        <p:spPr>
          <a:xfrm>
            <a:off x="4747450" y="3547439"/>
            <a:ext cx="1626456" cy="3393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Retângulo 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DDCFF27-9776-42BD-BF31-F38F1A1A2B5B}"/>
              </a:ext>
            </a:extLst>
          </p:cNvPr>
          <p:cNvSpPr/>
          <p:nvPr/>
        </p:nvSpPr>
        <p:spPr>
          <a:xfrm>
            <a:off x="4747451" y="4325501"/>
            <a:ext cx="1626455" cy="3393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Quadrado  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57B9E10-ECFB-41E1-8F99-320D92374F83}"/>
              </a:ext>
            </a:extLst>
          </p:cNvPr>
          <p:cNvSpPr/>
          <p:nvPr/>
        </p:nvSpPr>
        <p:spPr>
          <a:xfrm>
            <a:off x="4916209" y="5249048"/>
            <a:ext cx="1457697" cy="3393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Losango  </a:t>
            </a:r>
          </a:p>
        </p:txBody>
      </p:sp>
    </p:spTree>
    <p:extLst>
      <p:ext uri="{BB962C8B-B14F-4D97-AF65-F5344CB8AC3E}">
        <p14:creationId xmlns:p14="http://schemas.microsoft.com/office/powerpoint/2010/main" val="116716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2DB2B46-22EA-4EDE-9EF5-2C0762BF5759}"/>
              </a:ext>
            </a:extLst>
          </p:cNvPr>
          <p:cNvSpPr/>
          <p:nvPr/>
        </p:nvSpPr>
        <p:spPr>
          <a:xfrm>
            <a:off x="1506070" y="185740"/>
            <a:ext cx="6858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2. Associe a primeira coluna com a segunda.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B1FA34-95BF-48B5-B1C1-FB37598C6BB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326" y="891184"/>
            <a:ext cx="1537335" cy="67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BE70114-0B98-4132-81DD-2B775BCF708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822" y="1903439"/>
            <a:ext cx="1236345" cy="70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FA0B12D-EA00-4400-A20F-9CF618C2D50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83" y="2908300"/>
            <a:ext cx="1150620" cy="855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62D124C-B665-48B6-814B-63B87A84CD3E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95" y="4105975"/>
            <a:ext cx="787400" cy="77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38B55A2-3B30-4F8E-808F-2D7500AF981F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402" y="5221100"/>
            <a:ext cx="1294765" cy="7912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9F12F94-681E-446A-B7F4-3DEB26665A6D}"/>
              </a:ext>
            </a:extLst>
          </p:cNvPr>
          <p:cNvSpPr/>
          <p:nvPr/>
        </p:nvSpPr>
        <p:spPr>
          <a:xfrm>
            <a:off x="4060367" y="1072575"/>
            <a:ext cx="7229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  ) São quadriláteros cujos ângulos medem 90°.</a:t>
            </a:r>
            <a:endParaRPr lang="pt-BR" sz="24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48FBCA6-9758-44C1-BBA6-27761A6759C7}"/>
              </a:ext>
            </a:extLst>
          </p:cNvPr>
          <p:cNvSpPr/>
          <p:nvPr/>
        </p:nvSpPr>
        <p:spPr>
          <a:xfrm>
            <a:off x="3989295" y="2104515"/>
            <a:ext cx="7229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  ) São paralelogramos que possuem os quatro lados e ângulos opostos congruentes.</a:t>
            </a:r>
            <a:endParaRPr lang="pt-BR" sz="24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7E34F34-DFFD-4103-A6D3-AFF1D86227B1}"/>
              </a:ext>
            </a:extLst>
          </p:cNvPr>
          <p:cNvSpPr/>
          <p:nvPr/>
        </p:nvSpPr>
        <p:spPr>
          <a:xfrm>
            <a:off x="3989295" y="3074680"/>
            <a:ext cx="6983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  ) São paralelogramos que possuem os quatro lados congruentes e, além disso, possui os quatro ângulos retos.</a:t>
            </a:r>
            <a:endParaRPr lang="pt-BR" sz="24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DBD9E77-89F0-4858-A24B-55E7EEFD71DF}"/>
              </a:ext>
            </a:extLst>
          </p:cNvPr>
          <p:cNvSpPr/>
          <p:nvPr/>
        </p:nvSpPr>
        <p:spPr>
          <a:xfrm>
            <a:off x="4060367" y="4231080"/>
            <a:ext cx="7158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  ) São quadriláteros que possuem dois pares de lados opostos paralelos e ângulos opostos congruentes.</a:t>
            </a:r>
            <a:endParaRPr lang="pt-BR" sz="240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768B414-E76F-40BB-9CCF-321F126E9F26}"/>
              </a:ext>
            </a:extLst>
          </p:cNvPr>
          <p:cNvSpPr/>
          <p:nvPr/>
        </p:nvSpPr>
        <p:spPr>
          <a:xfrm>
            <a:off x="4060367" y="5355095"/>
            <a:ext cx="7158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  ) São quadriláteros que possuem um par de lados opostos paralelos e pelo menos um ângulo reto.</a:t>
            </a:r>
            <a:endParaRPr lang="pt-BR" sz="240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5079EF8-E1CA-416C-B8BC-624169124E87}"/>
              </a:ext>
            </a:extLst>
          </p:cNvPr>
          <p:cNvSpPr/>
          <p:nvPr/>
        </p:nvSpPr>
        <p:spPr>
          <a:xfrm>
            <a:off x="1426328" y="2002162"/>
            <a:ext cx="636494" cy="4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(b)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E6DF2FC-AADF-44EC-B25D-52E8BCD6988F}"/>
              </a:ext>
            </a:extLst>
          </p:cNvPr>
          <p:cNvSpPr/>
          <p:nvPr/>
        </p:nvSpPr>
        <p:spPr>
          <a:xfrm>
            <a:off x="1426328" y="1007924"/>
            <a:ext cx="636494" cy="4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(a)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6313832-C663-439F-83B2-7C4888A39FC4}"/>
              </a:ext>
            </a:extLst>
          </p:cNvPr>
          <p:cNvSpPr/>
          <p:nvPr/>
        </p:nvSpPr>
        <p:spPr>
          <a:xfrm>
            <a:off x="1426328" y="3073584"/>
            <a:ext cx="636494" cy="4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(c)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AED94AD-8214-4249-A3D7-259250F8A751}"/>
              </a:ext>
            </a:extLst>
          </p:cNvPr>
          <p:cNvSpPr/>
          <p:nvPr/>
        </p:nvSpPr>
        <p:spPr>
          <a:xfrm>
            <a:off x="1426328" y="4274150"/>
            <a:ext cx="636494" cy="4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(d)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1131A54-8A0D-45FB-852E-86CE50E41470}"/>
              </a:ext>
            </a:extLst>
          </p:cNvPr>
          <p:cNvSpPr/>
          <p:nvPr/>
        </p:nvSpPr>
        <p:spPr>
          <a:xfrm>
            <a:off x="1426328" y="5398165"/>
            <a:ext cx="636494" cy="4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(e)</a:t>
            </a:r>
          </a:p>
        </p:txBody>
      </p:sp>
    </p:spTree>
    <p:extLst>
      <p:ext uri="{BB962C8B-B14F-4D97-AF65-F5344CB8AC3E}">
        <p14:creationId xmlns:p14="http://schemas.microsoft.com/office/powerpoint/2010/main" val="270393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D3AF7C7-CF26-474D-B9B3-0F4F0953C25F}"/>
              </a:ext>
            </a:extLst>
          </p:cNvPr>
          <p:cNvSpPr/>
          <p:nvPr/>
        </p:nvSpPr>
        <p:spPr>
          <a:xfrm>
            <a:off x="1721223" y="334114"/>
            <a:ext cx="10174942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Responda as alternativas a seguir de acordo com seus conhecimentos sobre trapézios.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DFCDBC7-2334-4500-AF93-EB58EE181E3B}"/>
              </a:ext>
            </a:extLst>
          </p:cNvPr>
          <p:cNvSpPr/>
          <p:nvPr/>
        </p:nvSpPr>
        <p:spPr>
          <a:xfrm>
            <a:off x="1721223" y="1502992"/>
            <a:ext cx="10174941" cy="450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Complete as lacunas abaixo.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Trapézios são ____________ que possuem um par de lados opostos _________. Suas propriedades específicas envolvem seus ângulos e diagonais. Sendo assim, os trapézios herdam todas as características e propriedades fundamentais dos ___________.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lados ________ do trapézio recebem o nome de ____, sendo o lado maior chamado de ____ maior e o lado menor chamado de _____ menor. Os trapézios são classificados em: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Trapézios _______: possui dois lados com a mesma _______ e as bases com medidas _________;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Trapézios ________: possui todos os lados com medidas _________;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BR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Trapézios ________: possui um lado _____________ às duas bases e formam dois ângulos _____ (90°) com elas.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2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7197992-C8D7-4273-AD42-8B36A7B2DAA2}"/>
              </a:ext>
            </a:extLst>
          </p:cNvPr>
          <p:cNvSpPr/>
          <p:nvPr/>
        </p:nvSpPr>
        <p:spPr>
          <a:xfrm>
            <a:off x="1841045" y="377652"/>
            <a:ext cx="9137438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Circule o trapézio retângulo e faça um x no trapézio isósceles, abaixo: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5ED24B-D31E-41DA-9F9C-AF743FA22E11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2"/>
          <a:stretch/>
        </p:blipFill>
        <p:spPr bwMode="auto">
          <a:xfrm>
            <a:off x="2413146" y="1095550"/>
            <a:ext cx="7365708" cy="1785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0119A1C-CBE2-4C93-B18A-1033CAFF3550}"/>
              </a:ext>
            </a:extLst>
          </p:cNvPr>
          <p:cNvSpPr/>
          <p:nvPr/>
        </p:nvSpPr>
        <p:spPr>
          <a:xfrm>
            <a:off x="1841045" y="3330702"/>
            <a:ext cx="8456161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Circule entre os paralelogramos a seguir, aquele que é retângulo.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8BD3B9F-4428-43AB-B08D-E1C0BF4039F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129" y="3989294"/>
            <a:ext cx="5091953" cy="268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4AAA5A2-C149-4E5B-8658-0D2CB121D6AD}"/>
              </a:ext>
            </a:extLst>
          </p:cNvPr>
          <p:cNvSpPr/>
          <p:nvPr/>
        </p:nvSpPr>
        <p:spPr>
          <a:xfrm>
            <a:off x="7313229" y="6480348"/>
            <a:ext cx="2209259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Figura elaborada pelo autor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2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5E10385-6D6E-4925-A039-F549D4A10FC5}"/>
              </a:ext>
            </a:extLst>
          </p:cNvPr>
          <p:cNvSpPr/>
          <p:nvPr/>
        </p:nvSpPr>
        <p:spPr>
          <a:xfrm>
            <a:off x="1754557" y="290525"/>
            <a:ext cx="8252580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Circule entre os paralelogramos a seguir, aquele que é losango.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7FB203-8878-480F-82D1-889C486650B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081" y="919248"/>
            <a:ext cx="5556380" cy="25052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B43B567-23EF-4D25-B9EB-6110CB497204}"/>
              </a:ext>
            </a:extLst>
          </p:cNvPr>
          <p:cNvSpPr/>
          <p:nvPr/>
        </p:nvSpPr>
        <p:spPr>
          <a:xfrm>
            <a:off x="7066730" y="3266808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B217DD9-E361-43FD-9828-8740E063BC5B}"/>
              </a:ext>
            </a:extLst>
          </p:cNvPr>
          <p:cNvSpPr/>
          <p:nvPr/>
        </p:nvSpPr>
        <p:spPr>
          <a:xfrm>
            <a:off x="1754557" y="3793635"/>
            <a:ext cx="7826181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Circule entre os retângulos a seguir, aquele que é quadrado.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F35FF04-C11D-4746-ABDF-B40B0C8BBAB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660" y="4401671"/>
            <a:ext cx="3856280" cy="232185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F6F5CDEA-1A2B-4CD7-8C5A-05FD7E132EB0}"/>
              </a:ext>
            </a:extLst>
          </p:cNvPr>
          <p:cNvSpPr/>
          <p:nvPr/>
        </p:nvSpPr>
        <p:spPr>
          <a:xfrm>
            <a:off x="4224918" y="6392874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8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48E83220-55A8-492D-BCD4-1057AAAB0C7A}"/>
              </a:ext>
            </a:extLst>
          </p:cNvPr>
          <p:cNvSpPr/>
          <p:nvPr/>
        </p:nvSpPr>
        <p:spPr>
          <a:xfrm>
            <a:off x="2284700" y="272597"/>
            <a:ext cx="7622600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Circule entre os losangos a seguir, aquele que é quadrado.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8A19A84-B5B3-4F0F-AB8A-C96BCF6299B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221" y="962041"/>
            <a:ext cx="5889649" cy="23168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A9FDA828-4E7D-4511-B515-B3C42FCC0EE0}"/>
              </a:ext>
            </a:extLst>
          </p:cNvPr>
          <p:cNvSpPr/>
          <p:nvPr/>
        </p:nvSpPr>
        <p:spPr>
          <a:xfrm>
            <a:off x="6096000" y="3315939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88F1E65-85ED-4116-8C32-BDE5A1A8DED8}"/>
              </a:ext>
            </a:extLst>
          </p:cNvPr>
          <p:cNvSpPr/>
          <p:nvPr/>
        </p:nvSpPr>
        <p:spPr>
          <a:xfrm>
            <a:off x="2284700" y="3777795"/>
            <a:ext cx="8440131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Circule entre os paralelogramos a seguir, aquele que é quadrado.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CA6D004-E4E8-49CF-813B-C136A8BB8FC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35" y="4433017"/>
            <a:ext cx="4399090" cy="210225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681530E9-6D2A-432B-8254-591DE6BFEAE6}"/>
              </a:ext>
            </a:extLst>
          </p:cNvPr>
          <p:cNvSpPr/>
          <p:nvPr/>
        </p:nvSpPr>
        <p:spPr>
          <a:xfrm>
            <a:off x="6095999" y="6375910"/>
            <a:ext cx="2164375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69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FE73E77-15D7-4315-8F83-22BDAD046263}"/>
              </a:ext>
            </a:extLst>
          </p:cNvPr>
          <p:cNvSpPr/>
          <p:nvPr/>
        </p:nvSpPr>
        <p:spPr>
          <a:xfrm>
            <a:off x="1570654" y="272596"/>
            <a:ext cx="9029866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Carlos desenhou os quadriláteros na malha quadriculada a seguir.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47D4A96-83A1-4509-9C67-516197DEB03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653" y="937726"/>
            <a:ext cx="3987465" cy="498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A50A52D-C966-408B-90BA-36CF99CDCCC0}"/>
              </a:ext>
            </a:extLst>
          </p:cNvPr>
          <p:cNvSpPr/>
          <p:nvPr/>
        </p:nvSpPr>
        <p:spPr>
          <a:xfrm>
            <a:off x="6203575" y="1795761"/>
            <a:ext cx="5307107" cy="3038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Assinale a alternativa cuja a figura tem um único par de lados paralelos e um ângulo reto.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figura 1.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figura 2.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figura 3.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figura 4.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63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158A3F8-3061-7446-F7AD-7C84C414677F}"/>
              </a:ext>
            </a:extLst>
          </p:cNvPr>
          <p:cNvSpPr txBox="1"/>
          <p:nvPr/>
        </p:nvSpPr>
        <p:spPr>
          <a:xfrm>
            <a:off x="1763485" y="120833"/>
            <a:ext cx="6096000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2 –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Medidas de tempo.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42AF706F-C7C9-2B15-7C99-95913F092D44}"/>
              </a:ext>
            </a:extLst>
          </p:cNvPr>
          <p:cNvSpPr/>
          <p:nvPr/>
        </p:nvSpPr>
        <p:spPr>
          <a:xfrm>
            <a:off x="1636483" y="677267"/>
            <a:ext cx="9574306" cy="6059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t-BR" sz="2800" b="1" i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Relembrando: Medidas de tempo</a:t>
            </a:r>
            <a:endParaRPr lang="pt-BR" sz="2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medidas de tempo são as mais frequente em nosso cotidiano. Verificamos a hora de nossos compromissos, perguntamos as idades das pessoas, utilizamos o calendário, entre outras utilidades.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Medir o tempo é muito importante em várias ciências e não apenas no nosso cotidiano. Veja o exemplo a seguir: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ela 17">
            <a:extLst>
              <a:ext uri="{FF2B5EF4-FFF2-40B4-BE49-F238E27FC236}">
                <a16:creationId xmlns:a16="http://schemas.microsoft.com/office/drawing/2014/main" id="{839557CE-BE11-234D-5F3D-0F7146BAD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36742"/>
              </p:ext>
            </p:extLst>
          </p:nvPr>
        </p:nvGraphicFramePr>
        <p:xfrm>
          <a:off x="2351741" y="4554071"/>
          <a:ext cx="8127999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8059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9943855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9795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Animal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 Tempo médio de gestação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Tempo médio de vida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20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Cachorro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58 a 63 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13 anos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4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Elefante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22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60 a 70 anos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05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49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B09444D-BD2C-4119-7245-7EDF6568321F}"/>
              </a:ext>
            </a:extLst>
          </p:cNvPr>
          <p:cNvSpPr/>
          <p:nvPr/>
        </p:nvSpPr>
        <p:spPr>
          <a:xfrm>
            <a:off x="1545771" y="130629"/>
            <a:ext cx="9624252" cy="64443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unidades de medida de tempo não formam um sistema decimal como outras grandezas. Vejamos: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dia tem 24 horas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hora tem 60 minutos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minuto tem 60 segundos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semana tem 7 dias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mês tem 28, 29, 30 ou 31 dias (Depende do mês e do ano)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ano tem 12 meses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década tem 10 anos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século tem 100 anos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Nesta atividade vamos nos limitar às unidades hora, minuto e segundo, onde temos um sistema sexagesimal (palavra derivada de sessenta), porque uma unidade maior tem 60 unidades menores, como a hora que possui 60 minutos e o minuto que equivale a 60 segundos.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78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E5918B7-6620-D51C-D1DB-C0C07248310D}"/>
              </a:ext>
            </a:extLst>
          </p:cNvPr>
          <p:cNvSpPr txBox="1"/>
          <p:nvPr/>
        </p:nvSpPr>
        <p:spPr>
          <a:xfrm>
            <a:off x="1578430" y="455072"/>
            <a:ext cx="10297884" cy="1555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Após 2 horas e meia dirigindo, sem parar, Bernardo chegou ao seu destino. Nesse instante, seu relógio marcava exatamente às 22:00.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Que horas Bernardo iniciou essa viagem?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Página 16 | Vetores e ilustrações de Viajando carro para download gratuito  | Freepik">
            <a:extLst>
              <a:ext uri="{FF2B5EF4-FFF2-40B4-BE49-F238E27FC236}">
                <a16:creationId xmlns:a16="http://schemas.microsoft.com/office/drawing/2014/main" id="{CDC7F0D8-3BA9-47E9-6D7C-C2CF4BCB38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695961"/>
            <a:ext cx="3341915" cy="19267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70029B7-5C2C-4CF4-EEA4-64E775FC2A79}"/>
              </a:ext>
            </a:extLst>
          </p:cNvPr>
          <p:cNvSpPr txBox="1"/>
          <p:nvPr/>
        </p:nvSpPr>
        <p:spPr>
          <a:xfrm>
            <a:off x="1578430" y="2659347"/>
            <a:ext cx="6131858" cy="145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Desenhe nos relógios a seguir, os ponteiros dos relógios que marcam o início e o fim da viagem de Bernardo: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7 melhor ideia de Números de relógio | números de relógio ...">
            <a:extLst>
              <a:ext uri="{FF2B5EF4-FFF2-40B4-BE49-F238E27FC236}">
                <a16:creationId xmlns:a16="http://schemas.microsoft.com/office/drawing/2014/main" id="{DDC0857A-A776-CCFB-5214-16E4F0C63F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378" y="4481844"/>
            <a:ext cx="1319530" cy="131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7 melhor ideia de Números de relógio | números de relógio ...">
            <a:extLst>
              <a:ext uri="{FF2B5EF4-FFF2-40B4-BE49-F238E27FC236}">
                <a16:creationId xmlns:a16="http://schemas.microsoft.com/office/drawing/2014/main" id="{BF26FBA1-E72F-BF09-3349-9305CC806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936" y="4503434"/>
            <a:ext cx="1276350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DE3533-AF21-A3D8-1F5B-0B1FD11872FF}"/>
              </a:ext>
            </a:extLst>
          </p:cNvPr>
          <p:cNvSpPr txBox="1"/>
          <p:nvPr/>
        </p:nvSpPr>
        <p:spPr>
          <a:xfrm>
            <a:off x="7710288" y="3733786"/>
            <a:ext cx="4166026" cy="31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>
              <a:lnSpc>
                <a:spcPct val="107000"/>
              </a:lnSpc>
              <a:spcAft>
                <a:spcPts val="800"/>
              </a:spcAft>
            </a:pPr>
            <a:r>
              <a:rPr lang="pt-B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https://br.freepik.com /</a:t>
            </a:r>
            <a:r>
              <a:rPr lang="pt-B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Acesso em 29/01/2023 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05A6510-42D5-7649-4E42-97559D6741C9}"/>
              </a:ext>
            </a:extLst>
          </p:cNvPr>
          <p:cNvSpPr txBox="1"/>
          <p:nvPr/>
        </p:nvSpPr>
        <p:spPr>
          <a:xfrm>
            <a:off x="1719945" y="5849966"/>
            <a:ext cx="6357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Início da viagem          Término da viagem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8503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76E1D3D-BE5A-F836-0D7E-966500EE4798}"/>
              </a:ext>
            </a:extLst>
          </p:cNvPr>
          <p:cNvSpPr txBox="1"/>
          <p:nvPr/>
        </p:nvSpPr>
        <p:spPr>
          <a:xfrm>
            <a:off x="1591732" y="406329"/>
            <a:ext cx="10117668" cy="145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Denise começou a fazer o jantar às 18h e 30min. Se o tempo do preparo dos pratos é de uma hora e meia, que horas o jantar estará pronto?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9D6238-CE0B-524C-87BB-3E619FCBF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1858971"/>
            <a:ext cx="3449637" cy="36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9BB0F8-5F9B-A993-DAA8-F738358B9E5B}"/>
              </a:ext>
            </a:extLst>
          </p:cNvPr>
          <p:cNvSpPr txBox="1"/>
          <p:nvPr/>
        </p:nvSpPr>
        <p:spPr>
          <a:xfrm>
            <a:off x="1591732" y="5467653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https://br.freepik.com/Acesso em 03/09/2020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01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3A27A3A-7E4F-CF67-41B8-904DA538E688}"/>
              </a:ext>
            </a:extLst>
          </p:cNvPr>
          <p:cNvSpPr txBox="1"/>
          <p:nvPr/>
        </p:nvSpPr>
        <p:spPr>
          <a:xfrm>
            <a:off x="1536700" y="363041"/>
            <a:ext cx="10274300" cy="145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Um passageiro viajou de avião da cidade de São Paulo para Goiânia. Esse passageiro afirmou que o avião decolou às 9:00 e aterrissou às 10: 30. Qual foi o tempo de voo nessa viagem?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Coloque voando no céu do por do sol Foto gratuita">
            <a:extLst>
              <a:ext uri="{FF2B5EF4-FFF2-40B4-BE49-F238E27FC236}">
                <a16:creationId xmlns:a16="http://schemas.microsoft.com/office/drawing/2014/main" id="{567360BF-29B2-F65A-CAAD-1884D66B1E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5" b="31704"/>
          <a:stretch/>
        </p:blipFill>
        <p:spPr bwMode="auto">
          <a:xfrm>
            <a:off x="1676400" y="2148204"/>
            <a:ext cx="5411787" cy="21443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FEC79FE-5AB0-2AAD-E54B-55D68075CF96}"/>
              </a:ext>
            </a:extLst>
          </p:cNvPr>
          <p:cNvSpPr txBox="1"/>
          <p:nvPr/>
        </p:nvSpPr>
        <p:spPr>
          <a:xfrm>
            <a:off x="3187700" y="4136851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https://br.freepik.com/Acesso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14/09/2020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846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D07D587-F939-19D1-4EA4-1186B0A335CF}"/>
              </a:ext>
            </a:extLst>
          </p:cNvPr>
          <p:cNvSpPr txBox="1"/>
          <p:nvPr/>
        </p:nvSpPr>
        <p:spPr>
          <a:xfrm>
            <a:off x="1739900" y="501288"/>
            <a:ext cx="10045700" cy="2016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Dona Marta colocou um bolo para assar por 55 minutos e o retirou do forno às 17:10.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Assinale a seguir, o relógio que marca o horário em que ela colocou o bolo no forno: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9DA2AA-E33E-BA9E-AA47-C65570327B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277" y="2684056"/>
            <a:ext cx="2440623" cy="246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B004E0-6896-0C07-DD48-DE88E2F23F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128" y="2678111"/>
            <a:ext cx="2440623" cy="2452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561415-0883-16AB-1469-8A57041072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979" y="2678112"/>
            <a:ext cx="2440622" cy="245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0E3316E-9C99-799C-5EBB-B74DF9994D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29" y="2692312"/>
            <a:ext cx="2440622" cy="2452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315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FF928AE-C77F-69EA-4BCE-A20074374842}"/>
              </a:ext>
            </a:extLst>
          </p:cNvPr>
          <p:cNvSpPr txBox="1"/>
          <p:nvPr/>
        </p:nvSpPr>
        <p:spPr>
          <a:xfrm>
            <a:off x="1663701" y="478296"/>
            <a:ext cx="10103968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Em certo cinema, a exibição de um filme começa às 19h 00 min e tem duração de 1h 20 min. A que horas terminará a sessão?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6073E3-C75B-291E-BB5A-E224A36C8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701" y="1676400"/>
            <a:ext cx="3402330" cy="29718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65E484A-C7DB-BDD5-3966-21275A9506A1}"/>
              </a:ext>
            </a:extLst>
          </p:cNvPr>
          <p:cNvSpPr txBox="1"/>
          <p:nvPr/>
        </p:nvSpPr>
        <p:spPr>
          <a:xfrm>
            <a:off x="1117600" y="4640652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https://br.freepik.com/Acesso em 14/09/2020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892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B7F09A-3DB3-7E86-E3B5-0731ED3871A8}"/>
              </a:ext>
            </a:extLst>
          </p:cNvPr>
          <p:cNvSpPr txBox="1"/>
          <p:nvPr/>
        </p:nvSpPr>
        <p:spPr>
          <a:xfrm>
            <a:off x="1320800" y="517352"/>
            <a:ext cx="10058400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Quantos minutos se passaram das 8 h 35 min até as 10 h 10 min?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2DC0D2F-9B89-2800-EB4A-CA45948D6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77607"/>
            <a:ext cx="2615565" cy="27466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582533A-1041-8201-D387-D6525BA7DD3D}"/>
              </a:ext>
            </a:extLst>
          </p:cNvPr>
          <p:cNvSpPr txBox="1"/>
          <p:nvPr/>
        </p:nvSpPr>
        <p:spPr>
          <a:xfrm>
            <a:off x="1752600" y="4053961"/>
            <a:ext cx="46482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soloinfantil.com / Acesso em 29/01/2023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96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8CE7D3C-611D-9BF6-ADCF-DD8A121B8383}"/>
              </a:ext>
            </a:extLst>
          </p:cNvPr>
          <p:cNvSpPr txBox="1"/>
          <p:nvPr/>
        </p:nvSpPr>
        <p:spPr>
          <a:xfrm>
            <a:off x="1574800" y="363996"/>
            <a:ext cx="10172700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O relógio da direita, representado na figura a seguir, marca a hora do lanche da turma de Ester.                            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CBFD8E-12CB-BEA8-83D3-4F519991D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1292935"/>
            <a:ext cx="7099299" cy="366744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27746FF-0F7E-7574-0805-796AE4DE2234}"/>
              </a:ext>
            </a:extLst>
          </p:cNvPr>
          <p:cNvSpPr txBox="1"/>
          <p:nvPr/>
        </p:nvSpPr>
        <p:spPr>
          <a:xfrm>
            <a:off x="1574800" y="4960378"/>
            <a:ext cx="90678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20520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https://www.istockphoto.com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(Adaptado) / Acesso em 29/01/2023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088614A-5D2F-95CF-364F-B26115E68A1C}"/>
              </a:ext>
            </a:extLst>
          </p:cNvPr>
          <p:cNvSpPr txBox="1"/>
          <p:nvPr/>
        </p:nvSpPr>
        <p:spPr>
          <a:xfrm>
            <a:off x="1447800" y="5447860"/>
            <a:ext cx="10020300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falta uma hora e meia para o lanche, que horas o relógio da esquerda está marcando agora?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446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D66F8BA-CA01-0A48-FCC1-52416A3DCCD6}"/>
              </a:ext>
            </a:extLst>
          </p:cNvPr>
          <p:cNvSpPr txBox="1"/>
          <p:nvPr/>
        </p:nvSpPr>
        <p:spPr>
          <a:xfrm>
            <a:off x="1663701" y="527185"/>
            <a:ext cx="10192868" cy="191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Alan, ansioso para jogar futebol com seus amigos, perguntou ao seu professor que horas a turma sairia para o intervalo. O professor respondeu que seria depois de 2 horas e meia. Nesse momento, Alan olhou para o relógio da sala, representado na figura a seguir.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EC7F9-CCC0-E76B-16B4-CD7B7DF03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479" y="2510341"/>
            <a:ext cx="2054225" cy="20980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44D44B9-FDC6-6BDC-3DC3-706E8331DAA4}"/>
              </a:ext>
            </a:extLst>
          </p:cNvPr>
          <p:cNvSpPr txBox="1"/>
          <p:nvPr/>
        </p:nvSpPr>
        <p:spPr>
          <a:xfrm>
            <a:off x="5760569" y="4608381"/>
            <a:ext cx="609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https://www.tudosaladeaula.com/Acesso em 29/01/2023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A6D5B4-417C-1E3C-628F-0DF302E4A0F8}"/>
              </a:ext>
            </a:extLst>
          </p:cNvPr>
          <p:cNvSpPr txBox="1"/>
          <p:nvPr/>
        </p:nvSpPr>
        <p:spPr>
          <a:xfrm>
            <a:off x="1663701" y="3084734"/>
            <a:ext cx="6096000" cy="3246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Observando o relógio, que horas será o intervalo na escola de Alan?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12h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14h30min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15h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15h30min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368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21FEAD6-33B0-BAA9-89BD-9ED1E7D7B1FB}"/>
              </a:ext>
            </a:extLst>
          </p:cNvPr>
          <p:cNvSpPr txBox="1"/>
          <p:nvPr/>
        </p:nvSpPr>
        <p:spPr>
          <a:xfrm>
            <a:off x="1358900" y="269608"/>
            <a:ext cx="9474200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3 –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 DE FIGURAS PLANAS.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0AC7F27-1AAB-68C6-67CC-D3387025CF6C}"/>
              </a:ext>
            </a:extLst>
          </p:cNvPr>
          <p:cNvSpPr/>
          <p:nvPr/>
        </p:nvSpPr>
        <p:spPr>
          <a:xfrm>
            <a:off x="1595718" y="1093694"/>
            <a:ext cx="10240682" cy="46706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b="1" i="1" dirty="0"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t-BR" sz="2800" b="1" i="1" dirty="0">
                <a:solidFill>
                  <a:srgbClr val="0D0D0D"/>
                </a:solidFill>
                <a:effectLst/>
                <a:highlight>
                  <a:srgbClr val="008B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Relembrando:</a:t>
            </a:r>
            <a:endParaRPr lang="pt-BR" sz="2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Malha quadriculada é um retângulo dividido com linhas e colunas que formam quadradinhos de mesma medida.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Quando uma figura é desenhada em uma malha quadriculada conseguimos calcular seu perímetro! </a:t>
            </a:r>
            <a:endParaRPr lang="pt-BR" sz="18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E62FD20-19B5-5064-BE95-07459B99F0F3}"/>
              </a:ext>
            </a:extLst>
          </p:cNvPr>
          <p:cNvGrpSpPr/>
          <p:nvPr/>
        </p:nvGrpSpPr>
        <p:grpSpPr>
          <a:xfrm>
            <a:off x="1832909" y="4396105"/>
            <a:ext cx="9766300" cy="760096"/>
            <a:chOff x="0" y="0"/>
            <a:chExt cx="4261449" cy="377765"/>
          </a:xfrm>
        </p:grpSpPr>
        <p:sp>
          <p:nvSpPr>
            <p:cNvPr id="7" name="Retângulo: Cantos Diagonais Arredondados 6">
              <a:extLst>
                <a:ext uri="{FF2B5EF4-FFF2-40B4-BE49-F238E27FC236}">
                  <a16:creationId xmlns:a16="http://schemas.microsoft.com/office/drawing/2014/main" id="{F468C5D1-6BE4-F279-6F33-8C949685544C}"/>
                </a:ext>
              </a:extLst>
            </p:cNvPr>
            <p:cNvSpPr/>
            <p:nvPr/>
          </p:nvSpPr>
          <p:spPr>
            <a:xfrm>
              <a:off x="0" y="0"/>
              <a:ext cx="4261449" cy="377765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rgbClr val="00B050"/>
              </a:solidFill>
              <a:prstDash val="dash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Caixa de Texto 58">
              <a:extLst>
                <a:ext uri="{FF2B5EF4-FFF2-40B4-BE49-F238E27FC236}">
                  <a16:creationId xmlns:a16="http://schemas.microsoft.com/office/drawing/2014/main" id="{0025DCE9-2E8A-D4E4-2AF8-2D2B8325EA7D}"/>
                </a:ext>
              </a:extLst>
            </p:cNvPr>
            <p:cNvSpPr txBox="1"/>
            <p:nvPr/>
          </p:nvSpPr>
          <p:spPr>
            <a:xfrm>
              <a:off x="135329" y="40327"/>
              <a:ext cx="3925018" cy="3019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88900" algn="just">
                <a:lnSpc>
                  <a:spcPct val="107000"/>
                </a:lnSpc>
                <a:spcAft>
                  <a:spcPts val="800"/>
                </a:spcAft>
              </a:pPr>
              <a:r>
                <a:rPr lang="pt-BR" sz="2800" b="1" dirty="0">
                  <a:solidFill>
                    <a:srgbClr val="385623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 perímetro é a soma da medida dos lados de uma figura</a:t>
              </a:r>
              <a:endParaRPr lang="pt-B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444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08F275A-839F-3D2F-2BCA-39A253C67BEB}"/>
              </a:ext>
            </a:extLst>
          </p:cNvPr>
          <p:cNvSpPr/>
          <p:nvPr/>
        </p:nvSpPr>
        <p:spPr>
          <a:xfrm>
            <a:off x="1608418" y="254000"/>
            <a:ext cx="10240682" cy="60010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Observe:</a:t>
            </a: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75CD2A-ABC5-1200-520B-FA23C8EC8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0" y="609600"/>
            <a:ext cx="6913282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92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D8140B6-E914-6AAB-015D-ADAED80B67F6}"/>
              </a:ext>
            </a:extLst>
          </p:cNvPr>
          <p:cNvSpPr txBox="1"/>
          <p:nvPr/>
        </p:nvSpPr>
        <p:spPr>
          <a:xfrm>
            <a:off x="1663701" y="185241"/>
            <a:ext cx="10357968" cy="191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Na malha quadriculada a seguir estão listadas algumas figuras. Coloque a medida referente a cada um de seus respectivos lados e depois preencha a lacuna referente ao perímetro de cada uma. Veja o exemplo.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E22D0BD-086E-4C6C-9C70-46971B149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6701" y="2327506"/>
            <a:ext cx="5143500" cy="42291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EEFC623-7C0B-0C0F-8408-73799CF16EA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412" r="4077"/>
          <a:stretch/>
        </p:blipFill>
        <p:spPr bwMode="auto">
          <a:xfrm>
            <a:off x="6807201" y="1768562"/>
            <a:ext cx="5143500" cy="431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2068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4EE21BD-1BD5-E4FA-8161-4EC79481855E}"/>
              </a:ext>
            </a:extLst>
          </p:cNvPr>
          <p:cNvSpPr txBox="1"/>
          <p:nvPr/>
        </p:nvSpPr>
        <p:spPr>
          <a:xfrm>
            <a:off x="1511301" y="286841"/>
            <a:ext cx="10383368" cy="145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Observe as figuras desenhadas na malha quadriculada a seguir e depois ligue os valores listados na coluna da esquerda com suas respectivas descrições da coluna da direita. 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5A3946C-6E2B-89BF-12C8-20467AD9F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302" y="2082800"/>
            <a:ext cx="10286998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75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CD7F73F-E803-0A41-62D0-5CABE3B9C3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60"/>
          <a:stretch/>
        </p:blipFill>
        <p:spPr bwMode="auto">
          <a:xfrm>
            <a:off x="2108200" y="1127125"/>
            <a:ext cx="9258300" cy="3978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934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B0D3F6C-39D2-BC7F-0858-665A9EB37BE4}"/>
              </a:ext>
            </a:extLst>
          </p:cNvPr>
          <p:cNvSpPr txBox="1"/>
          <p:nvPr/>
        </p:nvSpPr>
        <p:spPr>
          <a:xfrm>
            <a:off x="1651000" y="440196"/>
            <a:ext cx="10007600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Desenhe na malha quadriculada a seguir três figuras planas que possuam os perímetros de 14u, 20u e 32u respectivamente.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48C128D-7332-104B-6F5C-4713E661C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198" y="1573369"/>
            <a:ext cx="4947603" cy="484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34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2DD7BDF-5284-692E-8CBC-2C9CE3CBB3BE}"/>
              </a:ext>
            </a:extLst>
          </p:cNvPr>
          <p:cNvSpPr txBox="1"/>
          <p:nvPr/>
        </p:nvSpPr>
        <p:spPr>
          <a:xfrm>
            <a:off x="1506071" y="338596"/>
            <a:ext cx="10419229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Marília quer desenhar a projeção superior dos três imóveis, a seguir, no seu caderno quadriculado.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E3FF5D-4516-D8A8-C02E-30BD74EC6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102" y="1534263"/>
            <a:ext cx="6202998" cy="517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6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6B45A23-534B-9EA7-0852-42DF3C492295}"/>
              </a:ext>
            </a:extLst>
          </p:cNvPr>
          <p:cNvSpPr txBox="1"/>
          <p:nvPr/>
        </p:nvSpPr>
        <p:spPr>
          <a:xfrm>
            <a:off x="1467969" y="539388"/>
            <a:ext cx="3726331" cy="5807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conseguir fazer as projeções ortogonais (vista superior) corretamente na folha quadriculada ela considerou que cada lado do quadradinho (1u) equivale a 1 metro.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800"/>
              </a:spcAft>
            </a:pPr>
            <a:endParaRPr lang="pt-B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Circule as projeções que correspondem aos três imóveis.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B2450E-D586-CA6D-F2A6-24E8826B2E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1302" b="1232"/>
          <a:stretch/>
        </p:blipFill>
        <p:spPr bwMode="auto">
          <a:xfrm>
            <a:off x="5334000" y="266700"/>
            <a:ext cx="6687669" cy="584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6942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B684C0A-0CC8-E4F5-F413-80AE4857D0E9}"/>
              </a:ext>
            </a:extLst>
          </p:cNvPr>
          <p:cNvSpPr txBox="1"/>
          <p:nvPr/>
        </p:nvSpPr>
        <p:spPr>
          <a:xfrm>
            <a:off x="1435100" y="221212"/>
            <a:ext cx="10452100" cy="3136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A seguir estão listados alguns problemas que envolvem o cálculo de perímetros de figuras desenhadas em malhas quadriculadas. Resolva-os.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Luiz Felipe desenhou a figura em verde na malha quadriculada a seguir. Considere que a medida de cada lado do quadradinho dessa malha mede 1 milímetro.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460880B-708C-53B8-77F1-C9F0ED7AB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777" y="3355320"/>
            <a:ext cx="3306445" cy="26744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6084AFA-96CB-DE31-8BF9-622D93880C48}"/>
              </a:ext>
            </a:extLst>
          </p:cNvPr>
          <p:cNvSpPr txBox="1"/>
          <p:nvPr/>
        </p:nvSpPr>
        <p:spPr>
          <a:xfrm>
            <a:off x="1435100" y="6027240"/>
            <a:ext cx="9347200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o perímetro da figura que Luiz Felipe desenhou?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58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D903496-80AF-9C25-7351-01BDA98E30E4}"/>
              </a:ext>
            </a:extLst>
          </p:cNvPr>
          <p:cNvSpPr txBox="1"/>
          <p:nvPr/>
        </p:nvSpPr>
        <p:spPr>
          <a:xfrm>
            <a:off x="1625600" y="716027"/>
            <a:ext cx="10261600" cy="2042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A professora de artes utilizou uma fita adesiva azul para marcar no chão do pátio da escola a região que será utilizada para a apresentação de natal de seus alunos. O desenho em azul na malha quadriculada a seguir representa a região demarcada por ela.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B462CB-C442-DE2F-D67A-8BFB79EDC3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099"/>
          <a:stretch/>
        </p:blipFill>
        <p:spPr bwMode="auto">
          <a:xfrm>
            <a:off x="4514373" y="2716906"/>
            <a:ext cx="3163253" cy="23893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D7D2798-2D6F-692A-63C7-D652D36835D1}"/>
              </a:ext>
            </a:extLst>
          </p:cNvPr>
          <p:cNvSpPr txBox="1"/>
          <p:nvPr/>
        </p:nvSpPr>
        <p:spPr>
          <a:xfrm>
            <a:off x="1333500" y="5013377"/>
            <a:ext cx="10858500" cy="1547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que o lado de cada quadradinho mede 1 metro, quantos metros de fita adesiva, no mínimo, a professora de artes utilizou para fazer essa marcação?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B750876-9024-C6D2-7B50-3F7F10FD45D5}"/>
              </a:ext>
            </a:extLst>
          </p:cNvPr>
          <p:cNvSpPr txBox="1"/>
          <p:nvPr/>
        </p:nvSpPr>
        <p:spPr>
          <a:xfrm>
            <a:off x="1491342" y="182014"/>
            <a:ext cx="10399697" cy="1547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Cássia usou um elástico para representar uma figura no quadro de preguinhos que a professora levou para a sala de aula. Veja o que ela fez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7B19DA2-9E88-9CBB-F978-1D6F9F489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7717" y="1448978"/>
            <a:ext cx="4040483" cy="319922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95BEF2C-77CA-B833-83E1-5A7AE2DB8FA4}"/>
              </a:ext>
            </a:extLst>
          </p:cNvPr>
          <p:cNvSpPr txBox="1"/>
          <p:nvPr/>
        </p:nvSpPr>
        <p:spPr>
          <a:xfrm>
            <a:off x="1426027" y="4733068"/>
            <a:ext cx="10465012" cy="1547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construir o quadro de preguinhos a professora optou que a medida entre dois preguinhos fosse de 1 cm. Sabendo disso, qual é o perímetro da figura que Cássia representou?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84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C7A49F1-E5BB-A639-58E2-2CFA8BEB953E}"/>
              </a:ext>
            </a:extLst>
          </p:cNvPr>
          <p:cNvSpPr txBox="1"/>
          <p:nvPr/>
        </p:nvSpPr>
        <p:spPr>
          <a:xfrm>
            <a:off x="1382485" y="184625"/>
            <a:ext cx="10323497" cy="2042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Kathy precisou comprar cordas para demarcar o contorno de um espaço destinado a quadras de areia. Esse espaço e suas dimensões estão representadas no desenho abaixo, no qual a medida do lado de cada quadradinho equivale a 3 metros.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A01FED-E215-F8D7-E7B0-6BE391E90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329" y="2364467"/>
            <a:ext cx="3947341" cy="303484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BFDCBE3-8640-4080-43D0-ED89C523B1A1}"/>
              </a:ext>
            </a:extLst>
          </p:cNvPr>
          <p:cNvSpPr txBox="1"/>
          <p:nvPr/>
        </p:nvSpPr>
        <p:spPr>
          <a:xfrm>
            <a:off x="1382485" y="5681757"/>
            <a:ext cx="10323497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Quantos metros de corda, no mínimo, Kathy precisou para contornar esse espaço?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35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D1768A0-A1F3-7EED-9100-90A96E49176F}"/>
              </a:ext>
            </a:extLst>
          </p:cNvPr>
          <p:cNvSpPr txBox="1"/>
          <p:nvPr/>
        </p:nvSpPr>
        <p:spPr>
          <a:xfrm>
            <a:off x="1240971" y="142653"/>
            <a:ext cx="10678886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Ednalva está decorando sua casa e revolveu comprar um jogo com três quadros para colocar em sua sala de estar. Observe.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1C6E6A-7570-05F5-1BA5-555314EC2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8486" y="1219518"/>
            <a:ext cx="4201886" cy="30041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9B42FAD-E322-BAFE-6F4E-9AECA3D968AB}"/>
              </a:ext>
            </a:extLst>
          </p:cNvPr>
          <p:cNvSpPr txBox="1"/>
          <p:nvPr/>
        </p:nvSpPr>
        <p:spPr>
          <a:xfrm>
            <a:off x="2427513" y="4308905"/>
            <a:ext cx="758734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encurtador.com.br/</a:t>
            </a:r>
            <a:r>
              <a:rPr lang="pt-B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fpwDW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Acesso em 30 de Jan de 2023. – Adaptada.</a:t>
            </a:r>
            <a:endParaRPr lang="pt-B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3B915EE-2C7E-3F06-6EF1-8680B83D3E42}"/>
              </a:ext>
            </a:extLst>
          </p:cNvPr>
          <p:cNvSpPr txBox="1"/>
          <p:nvPr/>
        </p:nvSpPr>
        <p:spPr>
          <a:xfrm>
            <a:off x="1279070" y="4768229"/>
            <a:ext cx="10602687" cy="191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pendura-los na parede, ela optou por contornar a parte de trás de cada quadro com fita dupla face. Sabendo que o lado de cada quadradinho mede 30 centímetros, qual será a quantidade mínima de fita que Ednalva utilizará para colocar esses quadros na parede?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637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18D2F6-7623-55FF-55BE-D33F404E362D}"/>
              </a:ext>
            </a:extLst>
          </p:cNvPr>
          <p:cNvSpPr txBox="1"/>
          <p:nvPr/>
        </p:nvSpPr>
        <p:spPr>
          <a:xfrm>
            <a:off x="1586112" y="181702"/>
            <a:ext cx="10098100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Lara resolveu escrever seu nome em uma folha quadriculada. Observe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CD4DA3-5E40-3C4B-6099-E754AF55D8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2849"/>
          <a:stretch/>
        </p:blipFill>
        <p:spPr bwMode="auto">
          <a:xfrm>
            <a:off x="3064328" y="797257"/>
            <a:ext cx="6063343" cy="2865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2384479-64A8-7272-4578-9CD03B081C6F}"/>
              </a:ext>
            </a:extLst>
          </p:cNvPr>
          <p:cNvSpPr txBox="1"/>
          <p:nvPr/>
        </p:nvSpPr>
        <p:spPr>
          <a:xfrm>
            <a:off x="1586112" y="3662802"/>
            <a:ext cx="10435557" cy="2938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 não gostou de como ficou, e revolveu contornar seu nome com uma fita brilhante preta. Ela estipulou que gastaria no máximo 16 centímetros de fita colorida por cada letra, já que o lado dos quadradinhos é de 1 centímetro.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Lara está correta em seus cálculos? Quantos metros de fita serão utilizados para contornar todas as letras? Justifique.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509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DBFAC4E-53BB-16DD-7ADC-46B1AF0F2569}"/>
              </a:ext>
            </a:extLst>
          </p:cNvPr>
          <p:cNvSpPr txBox="1"/>
          <p:nvPr/>
        </p:nvSpPr>
        <p:spPr>
          <a:xfrm>
            <a:off x="1478536" y="277455"/>
            <a:ext cx="10412504" cy="4127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 José comprou uma fazenda, e para otimizar o espaço, resolveu planificar as construções que pretende construir. Para isso, construirá a piscina, com o mesmo perímetro que o curral de suas vacas; construirá sua casa com perímetro de 30 metros e seu o jardim com um perímetro 24 metros.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seguir as figuras a representação das construções de José na malha quadriculada e considere que os lados dos quadradinhos possuem 1m.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2580E18-FC66-8285-6560-6169B866A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009" y="3883248"/>
            <a:ext cx="4093982" cy="289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978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5138A90-255F-7373-E453-18CEF1953ADB}"/>
              </a:ext>
            </a:extLst>
          </p:cNvPr>
          <p:cNvSpPr txBox="1"/>
          <p:nvPr/>
        </p:nvSpPr>
        <p:spPr>
          <a:xfrm>
            <a:off x="1600200" y="533436"/>
            <a:ext cx="10123713" cy="5391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as construções que José construirá, podemos afirmar que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O perímetro da figura I e II são iguais, e são equivalentes a 24 metros, ou seja, a figura I e II representam a piscina e o curral. 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O perímetro da figura II e IV são equivalentes a 22 metros, ou seja, a figura II e IV representam a piscina e o curral. 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O perímetro da figura I e IV são diferentes, e representam respectivamente o jardim e a casa.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O perímetro da figura III e IV são diferentes, e são equivalentes a 30 metros e 24 metros respectivamente, representando assim, a casa e o jardim.  </a:t>
            </a:r>
            <a:endParaRPr lang="pt-B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58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51529" y="4077325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Produção de Material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geprom@seduc.go.gov.br</a:t>
            </a:r>
            <a:endParaRPr sz="3200" b="1" dirty="0"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5069BC3-EC03-4122-BDFC-EA11D676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663" y="934727"/>
            <a:ext cx="6828620" cy="2433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2026</Words>
  <Application>Microsoft Office PowerPoint</Application>
  <PresentationFormat>Widescreen</PresentationFormat>
  <Paragraphs>150</Paragraphs>
  <Slides>36</Slides>
  <Notes>36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3" baseType="lpstr">
      <vt:lpstr>Arial</vt:lpstr>
      <vt:lpstr>Times New Roman</vt:lpstr>
      <vt:lpstr>Wingdings</vt:lpstr>
      <vt:lpstr>Bahnschrift SemiBold</vt:lpstr>
      <vt:lpstr>Calibri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24</cp:revision>
  <dcterms:created xsi:type="dcterms:W3CDTF">2023-01-26T12:38:31Z</dcterms:created>
  <dcterms:modified xsi:type="dcterms:W3CDTF">2023-02-06T20:29:51Z</dcterms:modified>
</cp:coreProperties>
</file>