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8"/>
  </p:notesMasterIdLst>
  <p:sldIdLst>
    <p:sldId id="26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314" r:id="rId16"/>
    <p:sldId id="313" r:id="rId17"/>
    <p:sldId id="312" r:id="rId18"/>
    <p:sldId id="284" r:id="rId19"/>
    <p:sldId id="286" r:id="rId20"/>
    <p:sldId id="287" r:id="rId21"/>
    <p:sldId id="288" r:id="rId22"/>
    <p:sldId id="289" r:id="rId23"/>
    <p:sldId id="291" r:id="rId24"/>
    <p:sldId id="292" r:id="rId25"/>
    <p:sldId id="293" r:id="rId26"/>
    <p:sldId id="294" r:id="rId27"/>
    <p:sldId id="298" r:id="rId28"/>
    <p:sldId id="299" r:id="rId29"/>
    <p:sldId id="318" r:id="rId30"/>
    <p:sldId id="316" r:id="rId31"/>
    <p:sldId id="317" r:id="rId32"/>
    <p:sldId id="300" r:id="rId33"/>
    <p:sldId id="315" r:id="rId34"/>
    <p:sldId id="319" r:id="rId35"/>
    <p:sldId id="321" r:id="rId36"/>
    <p:sldId id="327" r:id="rId37"/>
    <p:sldId id="326" r:id="rId38"/>
    <p:sldId id="330" r:id="rId39"/>
    <p:sldId id="329" r:id="rId40"/>
    <p:sldId id="328" r:id="rId41"/>
    <p:sldId id="325" r:id="rId42"/>
    <p:sldId id="324" r:id="rId43"/>
    <p:sldId id="323" r:id="rId44"/>
    <p:sldId id="335" r:id="rId45"/>
    <p:sldId id="334" r:id="rId46"/>
    <p:sldId id="333" r:id="rId47"/>
    <p:sldId id="332" r:id="rId48"/>
    <p:sldId id="331" r:id="rId49"/>
    <p:sldId id="322" r:id="rId50"/>
    <p:sldId id="338" r:id="rId51"/>
    <p:sldId id="337" r:id="rId52"/>
    <p:sldId id="336" r:id="rId53"/>
    <p:sldId id="320" r:id="rId54"/>
    <p:sldId id="343" r:id="rId55"/>
    <p:sldId id="342" r:id="rId56"/>
    <p:sldId id="341" r:id="rId57"/>
    <p:sldId id="340" r:id="rId58"/>
    <p:sldId id="349" r:id="rId59"/>
    <p:sldId id="348" r:id="rId60"/>
    <p:sldId id="347" r:id="rId61"/>
    <p:sldId id="346" r:id="rId62"/>
    <p:sldId id="345" r:id="rId63"/>
    <p:sldId id="352" r:id="rId64"/>
    <p:sldId id="351" r:id="rId65"/>
    <p:sldId id="350" r:id="rId66"/>
    <p:sldId id="267" r:id="rId67"/>
  </p:sldIdLst>
  <p:sldSz cx="12192000" cy="6858000"/>
  <p:notesSz cx="6858000" cy="9144000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Cambria Math" panose="02040503050406030204" pitchFamily="18" charset="0"/>
      <p:regular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5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2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49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1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68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83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92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22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316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5667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4562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36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430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5157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1149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5541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26776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2638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2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072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997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586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86283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8140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1994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3292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73913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4581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70787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3563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02137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9218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02994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9674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454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38669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08552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47059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0199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74821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561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7556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1830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799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27584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2298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0288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04967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17233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67270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2184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1950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34452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3942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830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8246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44915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05835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6740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0021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3845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50477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7800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39826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0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9.xml"/><Relationship Id="rId7" Type="http://schemas.openxmlformats.org/officeDocument/2006/relationships/package" Target="../embeddings/Microsoft_Word_Document.docx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0.em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gif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5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8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77.png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82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BDEAA2C-CEC5-4F6D-872B-45C3AD88F7D1}"/>
              </a:ext>
            </a:extLst>
          </p:cNvPr>
          <p:cNvSpPr txBox="1"/>
          <p:nvPr/>
        </p:nvSpPr>
        <p:spPr>
          <a:xfrm>
            <a:off x="475129" y="5109882"/>
            <a:ext cx="2626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D12FDF-9E9E-4443-940F-E9CDF274C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477000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409017A-A379-48AD-856C-5FD334F0F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15" y="1897030"/>
            <a:ext cx="4953000" cy="1085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1817AE8-7681-4474-B8CC-D7A9FBD83D7A}"/>
              </a:ext>
            </a:extLst>
          </p:cNvPr>
          <p:cNvSpPr/>
          <p:nvPr/>
        </p:nvSpPr>
        <p:spPr>
          <a:xfrm>
            <a:off x="1362634" y="480411"/>
            <a:ext cx="10497671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1 – AS RELAÇÕES MÉTRICAS NO TRIÂNGULO RETÂNGULO</a:t>
            </a:r>
            <a:endParaRPr lang="pt-BR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: Cantos Arredondados 4">
                <a:extLst>
                  <a:ext uri="{FF2B5EF4-FFF2-40B4-BE49-F238E27FC236}">
                    <a16:creationId xmlns:a16="http://schemas.microsoft.com/office/drawing/2014/main" id="{7549DE0C-B03E-4C54-A725-8CB2340BF150}"/>
                  </a:ext>
                </a:extLst>
              </p:cNvPr>
              <p:cNvSpPr/>
              <p:nvPr/>
            </p:nvSpPr>
            <p:spPr>
              <a:xfrm>
                <a:off x="1506071" y="1575490"/>
                <a:ext cx="10076329" cy="4679577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800" b="1" i="1" dirty="0">
                    <a:effectLst/>
                    <a:highlight>
                      <a:srgbClr val="008B8B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pt-BR" sz="18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Relembrando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todo triângulo retângulo, o maior lado se chama hipotenusa e os lados que formam o ângulo reto são chamados de catetos.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o triângulo retângulo a seguir.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Nesse triângulo,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hipotenusa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os catetos.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teorema de Pitágoras diz que: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0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“Em um triângulo retângulo, a soma dos quadrados das medidas dos catetos é igual ao quadrado da medida da hipotenusa.”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na figura acima temos: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0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0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indent="367030"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5" name="Retângulo: Cantos Arredondados 4">
                <a:extLst>
                  <a:ext uri="{FF2B5EF4-FFF2-40B4-BE49-F238E27FC236}">
                    <a16:creationId xmlns:a16="http://schemas.microsoft.com/office/drawing/2014/main" id="{7549DE0C-B03E-4C54-A725-8CB2340BF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071" y="1575490"/>
                <a:ext cx="10076329" cy="4679577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 t="-7792"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3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BC02422-A4AA-41B3-9624-801C5CF9539A}"/>
              </a:ext>
            </a:extLst>
          </p:cNvPr>
          <p:cNvSpPr/>
          <p:nvPr/>
        </p:nvSpPr>
        <p:spPr>
          <a:xfrm>
            <a:off x="1398492" y="232879"/>
            <a:ext cx="10040471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pt-BR" sz="2000" dirty="0"/>
              <a:t>Considere o seguinte triângulo retângulo. </a:t>
            </a:r>
          </a:p>
          <a:p>
            <a:pPr marL="342900" indent="-342900">
              <a:buAutoNum type="arabicPeriod"/>
            </a:pPr>
            <a:endParaRPr lang="pt-BR" dirty="0"/>
          </a:p>
          <a:p>
            <a:endParaRPr lang="pt-BR" dirty="0"/>
          </a:p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sz="1800" dirty="0"/>
              <a:t>Agora </a:t>
            </a:r>
            <a:r>
              <a:rPr lang="pt-BR" sz="1800" b="1" dirty="0"/>
              <a:t>complete</a:t>
            </a:r>
            <a:r>
              <a:rPr lang="pt-BR" sz="1800" dirty="0"/>
              <a:t> as lacunas do texto a seguir com as informações referentes a esse triângulo. </a:t>
            </a:r>
          </a:p>
          <a:p>
            <a:endParaRPr lang="pt-BR" sz="1800" dirty="0"/>
          </a:p>
          <a:p>
            <a:r>
              <a:rPr lang="pt-BR" sz="1800" dirty="0"/>
              <a:t>O triângulo retângulo é um polígono que possui __________ lados e três __________________, sendo um desses ângulos reto, ou seja, possui medida igual a ________.  Os outros dois ângulos são ________________, portanto, menores que 90º. O _____________ lado desse triângulo, que é oposto ao ângulo de 90º, é chamado de __________________________ e os outros dois lados são chamados de ______________________. </a:t>
            </a:r>
          </a:p>
          <a:p>
            <a:r>
              <a:rPr lang="pt-BR" sz="1800" dirty="0"/>
              <a:t>O triângulo retângulo exemplificado acima, possui ângulo reto localizado no vértice ______ e sua hipotenusa é o lado _______ que mede ____________.   </a:t>
            </a:r>
          </a:p>
          <a:p>
            <a:r>
              <a:rPr lang="pt-BR" sz="1800" dirty="0"/>
              <a:t>O cateto oposto ao ângulo α, localizado no vértice A, é o lado _________ que possui medida igual a __________e o cateto adjacente a esse ângulo é o lado __________ que mede 8 cm.</a:t>
            </a:r>
          </a:p>
          <a:p>
            <a:r>
              <a:rPr lang="pt-BR" sz="1800" dirty="0"/>
              <a:t>Da mesma forma, o ângulo β, localizado no vértice ________, tem como cateto oposto o lado AB que mede __________ e seu cateto adjacente é o lado __________ que mede 15 cm. 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B861CF8-999F-4194-B649-20C708E4EDC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7919" y="232879"/>
            <a:ext cx="2646045" cy="17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6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FA94DEB-D372-40ED-964B-2AF8B2D980FA}"/>
              </a:ext>
            </a:extLst>
          </p:cNvPr>
          <p:cNvSpPr/>
          <p:nvPr/>
        </p:nvSpPr>
        <p:spPr>
          <a:xfrm>
            <a:off x="1532965" y="444552"/>
            <a:ext cx="9466729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pt-BR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triângulo retângulo apresentado na atividade 1 e as sete variações de posicionamento desse triângulo.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97A17A-47FB-4380-88DC-71DD64D8950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745222" y="1766961"/>
            <a:ext cx="2282825" cy="151320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700FCFA-67C5-451F-8021-5D210D06E3E6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32823"/>
          <a:stretch/>
        </p:blipFill>
        <p:spPr bwMode="auto">
          <a:xfrm>
            <a:off x="5458795" y="1460110"/>
            <a:ext cx="5020945" cy="4352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393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B5BC644-1451-4214-AE5E-4F7D61DBEF63}"/>
              </a:ext>
            </a:extLst>
          </p:cNvPr>
          <p:cNvSpPr/>
          <p:nvPr/>
        </p:nvSpPr>
        <p:spPr>
          <a:xfrm>
            <a:off x="1568824" y="3263153"/>
            <a:ext cx="9780493" cy="325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Agora, relacione os elementos em destaque nos posicionamentos elencados com suas respectivas descrições.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o cateto adjacente ao ângulo </a:t>
            </a:r>
            <a:r>
              <a:rPr lang="pt-BR" sz="2000" b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000" i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épsilon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Mostra a altura relativa ao triângulo retângulo.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o cateto oposto ao ângulo </a:t>
            </a:r>
            <a:r>
              <a:rPr lang="pt-BR" sz="2000" b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i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alfa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o cateto adjacente ao ângulo </a:t>
            </a:r>
            <a:r>
              <a:rPr lang="pt-BR" sz="2000" b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000" i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o cateto oposto ao ângulo </a:t>
            </a:r>
            <a:r>
              <a:rPr lang="pt-BR" sz="2000" b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000" i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épsilon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o cateto adjacente ao ângulo </a:t>
            </a:r>
            <a:r>
              <a:rPr lang="pt-BR" sz="2000" b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i="1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alfa</a:t>
            </a:r>
            <a:r>
              <a:rPr lang="pt-BR" sz="2000" dirty="0">
                <a:solidFill>
                  <a:srgbClr val="1214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Mostra a Hipotenusa do triângulo.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B4979E-ED23-405D-92B8-954AEEE8B6BF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66262" r="7832" b="738"/>
          <a:stretch/>
        </p:blipFill>
        <p:spPr bwMode="auto">
          <a:xfrm>
            <a:off x="3848252" y="514985"/>
            <a:ext cx="4845115" cy="2367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762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1DC1036-C402-4D23-A4D8-63127CE69E82}"/>
                  </a:ext>
                </a:extLst>
              </p:cNvPr>
              <p:cNvSpPr/>
              <p:nvPr/>
            </p:nvSpPr>
            <p:spPr>
              <a:xfrm>
                <a:off x="1586751" y="190934"/>
                <a:ext cx="9663953" cy="6476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 O famoso teorema de Pitágoras nos permite calcular o valor da hipotenusa e dos catetos que compõem um triângulo retângulo.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Valide as afirmações sobre esse teorema em (V) para verdadeiras ou (F) para sentenças falsas.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)</a:t>
                </a:r>
                <a:r>
                  <a:rPr lang="pt-BR" sz="2000" dirty="0">
                    <a:solidFill>
                      <a:srgbClr val="585B63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Teorema de Pitágoras diz que o quadrado da medida da hipotenusa é equivalente a soma dos quadrados das medidas dos catetos. Podendo 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ser traduzido em uma fórmula:</a:t>
                </a:r>
                <a:r>
                  <a:rPr lang="pt-BR" sz="2000" dirty="0">
                    <a:solidFill>
                      <a:srgbClr val="19191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h² = a² + c²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) 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 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hipotenusa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é o lado do triângulo que tem a menor medida e fica oposta ao ângulo reto, enquanto os catetos existem dois: o 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cateto adjacente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e o 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cateto oposto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pt-BR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pt-BR" sz="2000" dirty="0">
                    <a:solidFill>
                      <a:srgbClr val="19191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teorema de Pitágoras afirma também que o quadrado da soma dos catetos é igual à hipotenusa. Isso pode ser traduzido em uma fórmula: 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 + b) ² = h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pt-BR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pt-BR" sz="2000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Se aplicarmos o Teorema de Pitágoras, a soma dos quadrados dos catetos tem que ser igual à medida da hipotenusa ao quadrado, assim, </a:t>
                </a:r>
                <a:r>
                  <a:rPr lang="pt-BR" sz="2000" b="1" dirty="0">
                    <a:solidFill>
                      <a:srgbClr val="19191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afirmar que (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5,4,3) é um terno pitagórico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pt-BR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Aplicando o teorema de Pitágoras em um triângulo retângulo em que os catetos são iguais a 1, a hipotenusa será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g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</m:rad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pois, h² = 1² + 1². 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1DC1036-C402-4D23-A4D8-63127CE69E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751" y="190934"/>
                <a:ext cx="9663953" cy="6476132"/>
              </a:xfrm>
              <a:prstGeom prst="rect">
                <a:avLst/>
              </a:prstGeom>
              <a:blipFill>
                <a:blip r:embed="rId5"/>
                <a:stretch>
                  <a:fillRect t="-1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2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1B0A4B5-A357-4BA5-82D3-9F25529F071F}"/>
              </a:ext>
            </a:extLst>
          </p:cNvPr>
          <p:cNvSpPr/>
          <p:nvPr/>
        </p:nvSpPr>
        <p:spPr>
          <a:xfrm>
            <a:off x="2305172" y="962878"/>
            <a:ext cx="4802597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Considere o triângulo retângulo a seguir.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B3399F-5027-46F5-804A-01246CD5EC9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967212" y="1668275"/>
            <a:ext cx="2751455" cy="1495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CBEB5363-A37F-4292-AABF-38654D6DCB37}"/>
                  </a:ext>
                </a:extLst>
              </p:cNvPr>
              <p:cNvSpPr/>
              <p:nvPr/>
            </p:nvSpPr>
            <p:spPr>
              <a:xfrm>
                <a:off x="2088776" y="3284435"/>
                <a:ext cx="8041342" cy="3194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Nas sentenças a seguir, assinale com um x aquelas que correspondem ao teorema de Pitágoras aplicado a esse triângulo.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    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   )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   )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    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⋅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     )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CBEB5363-A37F-4292-AABF-38654D6DCB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776" y="3284435"/>
                <a:ext cx="8041342" cy="3194401"/>
              </a:xfrm>
              <a:prstGeom prst="rect">
                <a:avLst/>
              </a:prstGeom>
              <a:blipFill>
                <a:blip r:embed="rId6"/>
                <a:stretch>
                  <a:fillRect t="-573" b="-22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548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32F490F-572F-498C-963D-172183835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506" y="224432"/>
            <a:ext cx="8830234" cy="639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3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D5F1E80-9732-4F16-964F-4A896CE65749}"/>
              </a:ext>
            </a:extLst>
          </p:cNvPr>
          <p:cNvSpPr/>
          <p:nvPr/>
        </p:nvSpPr>
        <p:spPr>
          <a:xfrm>
            <a:off x="1220504" y="469820"/>
            <a:ext cx="4712829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Considere o triângulo retângulo a seguir.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B47B2C-3CEE-4BBA-9AD4-D4A3437CE11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978607" y="469820"/>
            <a:ext cx="2671445" cy="164909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A4F8FE6-31A5-40DF-AD1F-5D6ECC356318}"/>
              </a:ext>
            </a:extLst>
          </p:cNvPr>
          <p:cNvSpPr/>
          <p:nvPr/>
        </p:nvSpPr>
        <p:spPr>
          <a:xfrm>
            <a:off x="1721225" y="2372761"/>
            <a:ext cx="9672916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Relacione os elementos destacados nesse triângulo retângulo na coluna da esquerda com seus respectivos nomes na coluna da direita.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E26AF79A-2EBD-43CE-8E68-4A32BBAFB6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619960"/>
              </p:ext>
            </p:extLst>
          </p:nvPr>
        </p:nvGraphicFramePr>
        <p:xfrm>
          <a:off x="2030410" y="3245432"/>
          <a:ext cx="9005143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Document" r:id="rId7" imgW="6481203" imgH="2387966" progId="Word.Document.12">
                  <p:embed/>
                </p:oleObj>
              </mc:Choice>
              <mc:Fallback>
                <p:oleObj name="Document" r:id="rId7" imgW="6481203" imgH="23879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30410" y="3245432"/>
                        <a:ext cx="9005143" cy="238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Imagem 40">
            <a:extLst>
              <a:ext uri="{FF2B5EF4-FFF2-40B4-BE49-F238E27FC236}">
                <a16:creationId xmlns:a16="http://schemas.microsoft.com/office/drawing/2014/main" id="{17C065EF-822D-4E29-BE66-3F3F23A29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Imagem 21">
            <a:extLst>
              <a:ext uri="{FF2B5EF4-FFF2-40B4-BE49-F238E27FC236}">
                <a16:creationId xmlns:a16="http://schemas.microsoft.com/office/drawing/2014/main" id="{A02EA848-B44C-4643-BDC9-BEA23F28E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Imagem 41">
            <a:extLst>
              <a:ext uri="{FF2B5EF4-FFF2-40B4-BE49-F238E27FC236}">
                <a16:creationId xmlns:a16="http://schemas.microsoft.com/office/drawing/2014/main" id="{8D79C68B-C23F-4488-8AA9-F32A419BA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90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Imagem 19">
            <a:extLst>
              <a:ext uri="{FF2B5EF4-FFF2-40B4-BE49-F238E27FC236}">
                <a16:creationId xmlns:a16="http://schemas.microsoft.com/office/drawing/2014/main" id="{885EE8D8-7502-4AC6-864A-04043957F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812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Imagem 22">
            <a:extLst>
              <a:ext uri="{FF2B5EF4-FFF2-40B4-BE49-F238E27FC236}">
                <a16:creationId xmlns:a16="http://schemas.microsoft.com/office/drawing/2014/main" id="{2BED89ED-9C5C-4F9A-BD7C-F9A28C2CF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71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Imagem 26">
            <a:extLst>
              <a:ext uri="{FF2B5EF4-FFF2-40B4-BE49-F238E27FC236}">
                <a16:creationId xmlns:a16="http://schemas.microsoft.com/office/drawing/2014/main" id="{5444D667-2656-4391-BC2F-F624BDE9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7175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m 24">
            <a:extLst>
              <a:ext uri="{FF2B5EF4-FFF2-40B4-BE49-F238E27FC236}">
                <a16:creationId xmlns:a16="http://schemas.microsoft.com/office/drawing/2014/main" id="{BC3AE566-748F-44CA-9F0F-EBA94F787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717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534E4067-1535-48D4-9F28-6ECFE6E4A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42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708B7EE-136C-4057-B9C6-AB602297F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260" y="1111624"/>
            <a:ext cx="9989530" cy="4589929"/>
          </a:xfrm>
          <a:prstGeom prst="rect">
            <a:avLst/>
          </a:prstGeom>
        </p:spPr>
      </p:pic>
      <p:pic>
        <p:nvPicPr>
          <p:cNvPr id="4098" name="Imagem 21">
            <a:extLst>
              <a:ext uri="{FF2B5EF4-FFF2-40B4-BE49-F238E27FC236}">
                <a16:creationId xmlns:a16="http://schemas.microsoft.com/office/drawing/2014/main" id="{4209264D-8A71-4732-8E18-6E1E677E5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Imagem 41">
            <a:extLst>
              <a:ext uri="{FF2B5EF4-FFF2-40B4-BE49-F238E27FC236}">
                <a16:creationId xmlns:a16="http://schemas.microsoft.com/office/drawing/2014/main" id="{DC747AD7-96B2-45B7-ADE0-98463B93A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90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1D5B281-2EB5-429C-B79E-A4D9DD084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EA687171-AAFE-4035-9055-599613387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90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05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864D43-B56B-45B7-B0D2-52FEE5D46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90" y="950260"/>
            <a:ext cx="9252467" cy="51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42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9FC8C44-2ECD-461D-8FFD-4DE0EC48F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718" y="135988"/>
            <a:ext cx="7790329" cy="633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91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D7DB7CE-0486-443C-AA1C-D63921D29095}"/>
              </a:ext>
            </a:extLst>
          </p:cNvPr>
          <p:cNvSpPr/>
          <p:nvPr/>
        </p:nvSpPr>
        <p:spPr>
          <a:xfrm>
            <a:off x="1891551" y="1624339"/>
            <a:ext cx="9359153" cy="360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 responda: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Caso não se tenha o valor do cateto AC, qual é a relação métrica mais indicada para encontrarmos o valor da altura neste triângulo?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Caso não se tenha o valor do cateto BA, qual é a relação métrica mais indicada para encontrarmos o valor da projeção do cateto AC neste triângulo?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Caso não se tenha o valor do cateto AC deste triangulo, qual é a relação métrica mais indicada para encontrarmos o valor da projeção do cateto AB neste triângulo?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89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C824572-6135-4EA6-B363-77BA422D0E34}"/>
              </a:ext>
            </a:extLst>
          </p:cNvPr>
          <p:cNvSpPr/>
          <p:nvPr/>
        </p:nvSpPr>
        <p:spPr>
          <a:xfrm>
            <a:off x="1618209" y="676008"/>
            <a:ext cx="5100755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Considere os triângulos retângulos a seguir.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360C656-E17F-49CE-AC38-5ADEB59B6A6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174035" y="1260997"/>
            <a:ext cx="6073494" cy="393853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F51B279-BB9F-4F81-BD24-7CD7A77037D1}"/>
              </a:ext>
            </a:extLst>
          </p:cNvPr>
          <p:cNvSpPr/>
          <p:nvPr/>
        </p:nvSpPr>
        <p:spPr>
          <a:xfrm>
            <a:off x="1967016" y="5385085"/>
            <a:ext cx="4932441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790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Calcule as medidas indicadas por 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702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FD3E489-4774-4DD2-8C9F-DC7A1BF06CAA}"/>
              </a:ext>
            </a:extLst>
          </p:cNvPr>
          <p:cNvSpPr/>
          <p:nvPr/>
        </p:nvSpPr>
        <p:spPr>
          <a:xfrm>
            <a:off x="1766046" y="579090"/>
            <a:ext cx="9332259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Utilize o Teorema de Pitágoras para encontrar o valor de </a:t>
            </a:r>
            <a:r>
              <a:rPr lang="pt-BR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nos triângulos a seguir.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03FB094-F8CF-48DF-92EE-04C424EE1F9C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6046" y="1348159"/>
            <a:ext cx="6539081" cy="47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60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6F34936-0E89-4D72-BE92-D7565E049935}"/>
              </a:ext>
            </a:extLst>
          </p:cNvPr>
          <p:cNvSpPr/>
          <p:nvPr/>
        </p:nvSpPr>
        <p:spPr>
          <a:xfrm>
            <a:off x="1649506" y="565971"/>
            <a:ext cx="9628094" cy="183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 figura a seguir representa um campo de futebol onde um jogador sofreu um acidente. A equipe médica que estava no ponto P percorreu uma trajetória retilínea até o ponto Q para socorrer o jogador acidentado.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trajeto, em linha pontilhada que a esquipe médica percorreu para realizar o atendimento.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B5C238-1FD6-4529-8B7D-151D8272E4C8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657"/>
          <a:stretch/>
        </p:blipFill>
        <p:spPr bwMode="auto">
          <a:xfrm>
            <a:off x="1553116" y="2408709"/>
            <a:ext cx="4262755" cy="3413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7F4C0B3-29E8-4CCD-A68C-5B6BC710395C}"/>
              </a:ext>
            </a:extLst>
          </p:cNvPr>
          <p:cNvSpPr/>
          <p:nvPr/>
        </p:nvSpPr>
        <p:spPr>
          <a:xfrm>
            <a:off x="1750338" y="5822469"/>
            <a:ext cx="9500366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foi a distância aproximada percorrida pela equipe médica para atender esse jogador?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065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2BAF5FD-311F-4DBC-AA82-D45556199713}"/>
              </a:ext>
            </a:extLst>
          </p:cNvPr>
          <p:cNvSpPr/>
          <p:nvPr/>
        </p:nvSpPr>
        <p:spPr>
          <a:xfrm>
            <a:off x="1983710" y="816750"/>
            <a:ext cx="3079689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Observe a figura a seguir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0756ADA-E94C-438E-8B03-79BA0F77A1DD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9699" y="1481282"/>
            <a:ext cx="2933700" cy="242252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EB83267-F34E-400C-9510-A163881F13C7}"/>
              </a:ext>
            </a:extLst>
          </p:cNvPr>
          <p:cNvSpPr/>
          <p:nvPr/>
        </p:nvSpPr>
        <p:spPr>
          <a:xfrm>
            <a:off x="1613647" y="4261889"/>
            <a:ext cx="9341223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deve ser a altitude do balão para que sua distância ao topo do prédio seja de 20 km?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46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EFDC0C6-30E1-40C2-B4DE-10E3B5B8D7C7}"/>
              </a:ext>
            </a:extLst>
          </p:cNvPr>
          <p:cNvSpPr/>
          <p:nvPr/>
        </p:nvSpPr>
        <p:spPr>
          <a:xfrm>
            <a:off x="1667435" y="737160"/>
            <a:ext cx="9368118" cy="96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1790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Utilizando as medidas do triângulo retângulo a seguir, valide cada uma das relações métricas.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00271EC2-A5D0-4CF2-B5F0-3B758C606D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785622"/>
              </p:ext>
            </p:extLst>
          </p:nvPr>
        </p:nvGraphicFramePr>
        <p:xfrm>
          <a:off x="-507440" y="1889202"/>
          <a:ext cx="8020984" cy="2868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Document" r:id="rId6" imgW="6481203" imgH="2317043" progId="Word.Document.12">
                  <p:embed/>
                </p:oleObj>
              </mc:Choice>
              <mc:Fallback>
                <p:oleObj name="Document" r:id="rId6" imgW="6481203" imgH="23170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507440" y="1889202"/>
                        <a:ext cx="8020984" cy="2868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8F9B8A71-8B0E-49EE-89F7-C24C665CB21F}"/>
              </a:ext>
            </a:extLst>
          </p:cNvPr>
          <p:cNvPicPr/>
          <p:nvPr/>
        </p:nvPicPr>
        <p:blipFill rotWithShape="1">
          <a:blip r:embed="rId8"/>
          <a:srcRect l="5596" b="2888"/>
          <a:stretch/>
        </p:blipFill>
        <p:spPr bwMode="auto">
          <a:xfrm>
            <a:off x="5843960" y="1703450"/>
            <a:ext cx="4895757" cy="28681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5025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3AE94ED-1342-4E50-AC2D-4B1A815C76FD}"/>
              </a:ext>
            </a:extLst>
          </p:cNvPr>
          <p:cNvSpPr/>
          <p:nvPr/>
        </p:nvSpPr>
        <p:spPr>
          <a:xfrm>
            <a:off x="1496034" y="612580"/>
            <a:ext cx="3690113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Observe o triangulo a seguir.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1BEB7C-95E6-433F-8BD7-352F6CD8A48D}"/>
              </a:ext>
            </a:extLst>
          </p:cNvPr>
          <p:cNvPicPr/>
          <p:nvPr/>
        </p:nvPicPr>
        <p:blipFill rotWithShape="1">
          <a:blip r:embed="rId5"/>
          <a:srcRect l="3202" t="10209"/>
          <a:stretch/>
        </p:blipFill>
        <p:spPr bwMode="auto">
          <a:xfrm>
            <a:off x="6918734" y="340396"/>
            <a:ext cx="4331970" cy="21920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20EE5C80-1B56-4030-8999-7E66D5691E3E}"/>
                  </a:ext>
                </a:extLst>
              </p:cNvPr>
              <p:cNvSpPr/>
              <p:nvPr/>
            </p:nvSpPr>
            <p:spPr>
              <a:xfrm>
                <a:off x="1335741" y="2532416"/>
                <a:ext cx="10425953" cy="37130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Valide as sentenças sobre o triângulo supracitado em (V) para afirmações verdadeiras ou (F) para afirmações falsas.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pt-BR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 triângulo não é retângulo e por esse motivo não é possível calcular as medidas de </a:t>
                </a:r>
                <a:r>
                  <a:rPr lang="pt-BR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h, n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:r>
                  <a:rPr lang="pt-BR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pt-BR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Como o triângulo é retângulo, podemos encontrar o valor numérico de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utilizando </a:t>
                </a:r>
                <a:r>
                  <a:rPr lang="pt-BR" sz="2000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apenas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relação métrica 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² = m · n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sem fazer uso de qualquer outra relação métrica.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)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valor numérico do cateto oposto ao ângulo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enquanto o valor numérico do cateto oposto ao ângulo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</m:acc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)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altura </a:t>
                </a:r>
                <a:r>
                  <a:rPr lang="pt-BR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triangulo ABC é a mesma no triângulo ABC’ e ACC’, ou seja, os três possuem altura com valor numérico igual a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  )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 valor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numérico da hipotenusa do triângulo ABC é 9 e da hipotenusa do triângulo ABC’ é 6. </a:t>
                </a: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20EE5C80-1B56-4030-8999-7E66D5691E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741" y="2532416"/>
                <a:ext cx="10425953" cy="3713004"/>
              </a:xfrm>
              <a:prstGeom prst="rect">
                <a:avLst/>
              </a:prstGeom>
              <a:blipFill>
                <a:blip r:embed="rId6"/>
                <a:stretch>
                  <a:fillRect t="-328" r="-643" b="-16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932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DF6F8E0-54C1-42AD-A754-DE95468B4FAF}"/>
              </a:ext>
            </a:extLst>
          </p:cNvPr>
          <p:cNvSpPr/>
          <p:nvPr/>
        </p:nvSpPr>
        <p:spPr>
          <a:xfrm>
            <a:off x="2008094" y="827172"/>
            <a:ext cx="8122024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pt-BR" sz="2000" dirty="0">
                <a:latin typeface="Times New Roman" panose="02020603050405020304" pitchFamily="18" charset="0"/>
                <a:ea typeface="ArialMT"/>
                <a:cs typeface="Times New Roman" panose="02020603050405020304" pitchFamily="18" charset="0"/>
              </a:rPr>
              <a:t>Para reforçar a estrutura do telhado de uma casa, foi colocada o suporte (trava) PM, como mostra a figura a seguir.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432BEB-35CF-4862-969E-838085FEAB9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301464" y="1725706"/>
            <a:ext cx="3794536" cy="15464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BE7E497-4B0A-45CF-860E-273CB93CBF6C}"/>
              </a:ext>
            </a:extLst>
          </p:cNvPr>
          <p:cNvSpPr/>
          <p:nvPr/>
        </p:nvSpPr>
        <p:spPr>
          <a:xfrm>
            <a:off x="2131683" y="3145683"/>
            <a:ext cx="4948471" cy="8372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>
              <a:lnSpc>
                <a:spcPct val="107000"/>
              </a:lnSpc>
              <a:spcAft>
                <a:spcPts val="800"/>
              </a:spcAft>
            </a:pPr>
            <a:endParaRPr lang="pt-BR" sz="2000" dirty="0">
              <a:latin typeface="Times New Roman" panose="02020603050405020304" pitchFamily="18" charset="0"/>
              <a:ea typeface="ArialMT"/>
              <a:cs typeface="Times New Roman" panose="02020603050405020304" pitchFamily="18" charset="0"/>
            </a:endParaRPr>
          </a:p>
          <a:p>
            <a:pPr marL="90170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ArialMT"/>
                <a:cs typeface="Times New Roman" panose="02020603050405020304" pitchFamily="18" charset="0"/>
              </a:rPr>
              <a:t>Qual a medida do comprimento da trava PM?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55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A30AAA-C0D1-42F6-8A43-13F4A63761E3}"/>
              </a:ext>
            </a:extLst>
          </p:cNvPr>
          <p:cNvSpPr/>
          <p:nvPr/>
        </p:nvSpPr>
        <p:spPr>
          <a:xfrm>
            <a:off x="1685364" y="537450"/>
            <a:ext cx="9619129" cy="148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Seu José estava buscando água no poço quando avistou uma “vaca parida” que procurava seu bezerro. Como ele já sabia que neste estado a vaca fica arisca, pulou a cerca que separa sua fazenda do poço e correu pra fechar a porteia de sua </a:t>
            </a:r>
            <a:r>
              <a:rPr lang="pt-BR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rocinha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Observe a seguir a situação.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522236D-8BFF-49F7-AA53-8C4B2A0B7E6B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1905" y="2113691"/>
            <a:ext cx="6626225" cy="349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64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4C05543-2C84-4726-89E0-AFA29F87519A}"/>
              </a:ext>
            </a:extLst>
          </p:cNvPr>
          <p:cNvSpPr/>
          <p:nvPr/>
        </p:nvSpPr>
        <p:spPr>
          <a:xfrm>
            <a:off x="1461248" y="448800"/>
            <a:ext cx="10228728" cy="492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Sabe-se que a </a:t>
            </a:r>
            <a:r>
              <a:rPr lang="pt-BR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rocinha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seu José possui formato de um triângulo retângulo, que a distância do bezerro à cabrinha é de 50 metros e que a distância de seu José ao bezerro é de 40 metros.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disso, responda 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é a distância de seu José até a cabrinha?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a distância da cabrinha a porteira?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a distância do bezerro a porteira?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será a distância que seu José deverá percorrer até chegar a porteira para fechá-la??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06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0873EA4-FD05-4DB6-862F-2EB417FCDD79}"/>
              </a:ext>
            </a:extLst>
          </p:cNvPr>
          <p:cNvSpPr/>
          <p:nvPr/>
        </p:nvSpPr>
        <p:spPr>
          <a:xfrm>
            <a:off x="1900516" y="647878"/>
            <a:ext cx="9421907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Uma empresa de perfumes decidiu inovar em suas fragrâncias e embalagens. Observe a embalagem do novo perfume que a marca está lançando.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F996734-EDDF-4385-B324-8B6C4FEDD3C2}"/>
              </a:ext>
            </a:extLst>
          </p:cNvPr>
          <p:cNvPicPr/>
          <p:nvPr/>
        </p:nvPicPr>
        <p:blipFill rotWithShape="1">
          <a:blip r:embed="rId5"/>
          <a:srcRect l="12239" t="11649" r="5269" b="5191"/>
          <a:stretch/>
        </p:blipFill>
        <p:spPr bwMode="auto">
          <a:xfrm>
            <a:off x="1669956" y="1430138"/>
            <a:ext cx="1733550" cy="175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78A32A8-0E2E-462E-8D89-37A84670F034}"/>
              </a:ext>
            </a:extLst>
          </p:cNvPr>
          <p:cNvSpPr/>
          <p:nvPr/>
        </p:nvSpPr>
        <p:spPr>
          <a:xfrm>
            <a:off x="3789268" y="1490961"/>
            <a:ext cx="7685555" cy="254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9535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Visando uma fragrância amadeirada mais suave, ela dividiu a capacidade do frasco de maneira que a área da diagonal dessa pirâmide fosse a quantidade em </a:t>
            </a:r>
            <a:r>
              <a:rPr lang="pt-BR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usada em essência de carvalho e a do restante desse sólido, fosse dividida em:  metade essência de cedro, metade solvente.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9535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facilitar os cálculos, os designes e perfumistas, elaboram a seguinte figura com as respectivas medidas do frasco.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69DC83-AC5D-45DD-B872-D651E86B53D2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671" t="4062" r="4079" b="2074"/>
          <a:stretch/>
        </p:blipFill>
        <p:spPr bwMode="auto">
          <a:xfrm>
            <a:off x="1308847" y="3390891"/>
            <a:ext cx="2480422" cy="28549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8340B79-59E7-40D1-A570-5745CE5BA5D8}"/>
              </a:ext>
            </a:extLst>
          </p:cNvPr>
          <p:cNvSpPr/>
          <p:nvPr/>
        </p:nvSpPr>
        <p:spPr>
          <a:xfrm>
            <a:off x="3789269" y="3891188"/>
            <a:ext cx="7622802" cy="2381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9535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Desprezando a espessura do vidro e do borrifador, a quantidade de cedro aplicado nessa fragrância, em </a:t>
            </a:r>
            <a:r>
              <a:rPr lang="pt-BR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 de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9535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A) 6 ml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21 ml.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42 ml.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48 ml.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144 ml.  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538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6B599D3-023E-4E96-B6FA-76D938136A42}"/>
              </a:ext>
            </a:extLst>
          </p:cNvPr>
          <p:cNvSpPr/>
          <p:nvPr/>
        </p:nvSpPr>
        <p:spPr>
          <a:xfrm>
            <a:off x="2451092" y="324258"/>
            <a:ext cx="7289816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2 –PERÍMETRO DE FIGURAS PLANAS.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8FFE922-9F30-4302-B79F-9C6E788B0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062" y="814457"/>
            <a:ext cx="8379875" cy="571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61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A76786A-24AE-455A-A19C-024F01DA1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599" y="475130"/>
            <a:ext cx="9956807" cy="51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38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C830A69-ADA1-46FC-BF75-5E44C00CA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431" y="519953"/>
            <a:ext cx="9383922" cy="550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74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D7A7235-F1E8-460F-AF73-58F7300D3A7F}"/>
              </a:ext>
            </a:extLst>
          </p:cNvPr>
          <p:cNvSpPr/>
          <p:nvPr/>
        </p:nvSpPr>
        <p:spPr>
          <a:xfrm>
            <a:off x="1721224" y="1361960"/>
            <a:ext cx="9699812" cy="413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Entre as situações a seguir, identifique com um (X). aquelas em que seja necessário o cálculo de um perímetro.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(   ) Alan pretende pintar uma das paredes de seu quarto de outra cor.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(   ) Alex pretende cercar parte de um terreno para formar uma horta.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(   ) Ednalva pretende encher um reservatório de água de sua casa.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(   ) Fernanda pretende embrulhar uma caixa de presente.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(   ) Katiuscia pretende colocar fita dupla face em todo o contorno de um quadro para pendura-lo em sua sala.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07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21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EC79484-9E30-42EA-B16D-3F5BEEBF700D}"/>
              </a:ext>
            </a:extLst>
          </p:cNvPr>
          <p:cNvSpPr/>
          <p:nvPr/>
        </p:nvSpPr>
        <p:spPr>
          <a:xfrm>
            <a:off x="2196353" y="1123008"/>
            <a:ext cx="8866094" cy="70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Considere a região delimitada pelo pentágono irregular a seguir.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C5134B-FA8E-4FC1-BD97-3F8248C44FB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581" y="1802577"/>
            <a:ext cx="3390265" cy="22584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5459CA6-B1D9-433D-AEF0-63822275B100}"/>
              </a:ext>
            </a:extLst>
          </p:cNvPr>
          <p:cNvSpPr/>
          <p:nvPr/>
        </p:nvSpPr>
        <p:spPr>
          <a:xfrm>
            <a:off x="2196353" y="4399114"/>
            <a:ext cx="9117106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Calcule o perímetro dessa região em centímetros.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Calcule o perímetro dessa região em milímetros.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35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2320833-D86E-4982-95BA-E5BD0B6089A8}"/>
              </a:ext>
            </a:extLst>
          </p:cNvPr>
          <p:cNvSpPr/>
          <p:nvPr/>
        </p:nvSpPr>
        <p:spPr>
          <a:xfrm>
            <a:off x="1801905" y="737525"/>
            <a:ext cx="9224683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Calcule, em quilômetros, o perímetro da fazenda representada na imagem a seguir.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ED68A8-1920-4B14-8015-03FF806B119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660" y="1600775"/>
            <a:ext cx="8785339" cy="327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0360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B064049-3CA6-4E2B-AF1A-3FECB9BE393D}"/>
              </a:ext>
            </a:extLst>
          </p:cNvPr>
          <p:cNvSpPr/>
          <p:nvPr/>
        </p:nvSpPr>
        <p:spPr>
          <a:xfrm>
            <a:off x="1873554" y="682451"/>
            <a:ext cx="7458773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 marR="88900" algn="just">
              <a:lnSpc>
                <a:spcPct val="107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Calcule o perímetro de cada polígono </a:t>
            </a: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regular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seguir.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D476E68-7D2B-4D20-97CB-4CAB48209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252" y="1518991"/>
            <a:ext cx="4548148" cy="463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60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36DAD93-93EE-4983-93CF-1C27ADB4C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532" y="695760"/>
            <a:ext cx="3200550" cy="268617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A2672F6-24AE-40B5-9C1F-33A41A589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923" y="3133890"/>
            <a:ext cx="3863988" cy="262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71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3CA9EC38-F306-4646-B036-A37878562965}"/>
                  </a:ext>
                </a:extLst>
              </p:cNvPr>
              <p:cNvSpPr/>
              <p:nvPr/>
            </p:nvSpPr>
            <p:spPr>
              <a:xfrm>
                <a:off x="1649505" y="921306"/>
                <a:ext cx="8390965" cy="1339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 Uma praça foi projetada para ter um raio de 10 m. Dessa forma, qual o perímetro que a praça deve ter?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(Considere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3CA9EC38-F306-4646-B036-A37878562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505" y="921306"/>
                <a:ext cx="8390965" cy="1339662"/>
              </a:xfrm>
              <a:prstGeom prst="rect">
                <a:avLst/>
              </a:prstGeom>
              <a:blipFill>
                <a:blip r:embed="rId5"/>
                <a:stretch>
                  <a:fillRect l="-73" t="-1818" r="-73" b="-90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1A3D7750-5030-4A6D-8A49-6F9386C668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423" y="2504757"/>
            <a:ext cx="2077720" cy="1848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14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ABCD37B-90D3-44A6-AE58-356575FB3B16}"/>
              </a:ext>
            </a:extLst>
          </p:cNvPr>
          <p:cNvSpPr/>
          <p:nvPr/>
        </p:nvSpPr>
        <p:spPr>
          <a:xfrm>
            <a:off x="1918446" y="607542"/>
            <a:ext cx="9054353" cy="1764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 A figura a seguir, representa uma pista de atletismo que contorna uma região composta por uma região retangular, de dimensões 200 metros e 400 metros, e dois semicírculos de diâmetro medindo 200 metros.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210FDA8-56F0-4CC3-A712-164DC0FFE6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97" y="1914824"/>
            <a:ext cx="6412230" cy="218567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6A59DC07-C6BC-468E-8590-7585ED20632D}"/>
                  </a:ext>
                </a:extLst>
              </p:cNvPr>
              <p:cNvSpPr/>
              <p:nvPr/>
            </p:nvSpPr>
            <p:spPr>
              <a:xfrm>
                <a:off x="2034985" y="4240567"/>
                <a:ext cx="9215719" cy="1258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07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Nessas condições, calcule a distância percorrida por um atleta que corre 5 voltas nessa pista.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(Considere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6A59DC07-C6BC-468E-8590-7585ED2063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985" y="4240567"/>
                <a:ext cx="9215719" cy="1258421"/>
              </a:xfrm>
              <a:prstGeom prst="rect">
                <a:avLst/>
              </a:prstGeom>
              <a:blipFill>
                <a:blip r:embed="rId6"/>
                <a:stretch>
                  <a:fillRect l="-1058" t="-3883" b="-101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174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3A7203-6F82-4FE6-BD00-BD6CDB567FBF}"/>
              </a:ext>
            </a:extLst>
          </p:cNvPr>
          <p:cNvSpPr/>
          <p:nvPr/>
        </p:nvSpPr>
        <p:spPr>
          <a:xfrm>
            <a:off x="1685363" y="572474"/>
            <a:ext cx="9735671" cy="388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Uma região retangular foi totalmente cercada por tela. Sabe-se que o lado maior é 4 metros maior que o lado menor, e para cercar totalmente essa região foram utilizados 48 m de tela. Nessas condições, analise se cada afirmação a seguir é verdadeira ou falsa, justificando sua resposta.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lado maior mede 12 metros.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lado menor mede 8 metros.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 lado maior mede 14 metros.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 lado menor mede 12 metros.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91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D6DAB74-1AEB-4390-949D-7FC78B730F3E}"/>
              </a:ext>
            </a:extLst>
          </p:cNvPr>
          <p:cNvSpPr/>
          <p:nvPr/>
        </p:nvSpPr>
        <p:spPr>
          <a:xfrm>
            <a:off x="1873622" y="627014"/>
            <a:ext cx="9610165" cy="473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 respeito de um terreno retangular, sabe-se que seu perímetro é igual a 64 metros e que a diferença entre as medidas do maior e do menor lados é 2 metros.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Sendo assim, as medidas do menor e do maior lado desse terreno, em metros, são iguais a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11 e 13.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13 e 15.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15 e 17.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17 e 19.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19 e 21.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0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96E2372-FBFF-4615-9038-BF345B9F648E}"/>
              </a:ext>
            </a:extLst>
          </p:cNvPr>
          <p:cNvSpPr/>
          <p:nvPr/>
        </p:nvSpPr>
        <p:spPr>
          <a:xfrm>
            <a:off x="2941878" y="496714"/>
            <a:ext cx="5528437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0170" marR="179070" algn="ctr">
              <a:lnSpc>
                <a:spcPct val="115000"/>
              </a:lnSpc>
            </a:pP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3 – EQUAÇÃO DO 2º GRAU.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A936A4-5D2F-479E-9B96-EF848649D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1931" y="1376580"/>
            <a:ext cx="10027846" cy="462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94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738DB4E-7A2D-48F5-A78B-0CCEE35ABC6D}"/>
              </a:ext>
            </a:extLst>
          </p:cNvPr>
          <p:cNvSpPr/>
          <p:nvPr/>
        </p:nvSpPr>
        <p:spPr>
          <a:xfrm>
            <a:off x="1649506" y="567196"/>
            <a:ext cx="8973670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região retangular a seguir representa um terreno cujas dimensões são descritas em metros.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A64379-AF7E-4FE8-8207-C900609F62A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975" y="1301078"/>
            <a:ext cx="3248025" cy="13512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4156425-63A3-4EE1-BFEE-52B32E9E1840}"/>
              </a:ext>
            </a:extLst>
          </p:cNvPr>
          <p:cNvSpPr/>
          <p:nvPr/>
        </p:nvSpPr>
        <p:spPr>
          <a:xfrm>
            <a:off x="1934975" y="2744826"/>
            <a:ext cx="9486060" cy="3514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o valor de x sabendo que a área dessa região é igual a 4800 m²?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Interpretando: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Identifique como está representado a largura.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Identifique como está representado o comprimento.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a área dessa figura?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Escreva a expressão para calcular a área dessa figura.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Escreva a equação para calcular o valor de x.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Escreva a equação da alternativa anterior simplificada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1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6EFCD41-4424-49FC-BD00-6FBC13F6DFD1}"/>
                  </a:ext>
                </a:extLst>
              </p:cNvPr>
              <p:cNvSpPr/>
              <p:nvPr/>
            </p:nvSpPr>
            <p:spPr>
              <a:xfrm>
                <a:off x="1407459" y="330876"/>
                <a:ext cx="10470776" cy="639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algn="just">
                  <a:lnSpc>
                    <a:spcPct val="115000"/>
                  </a:lnSpc>
                  <a:spcAft>
                    <a:spcPts val="1125"/>
                  </a:spcAft>
                </a:pP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 </a:t>
                </a: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Complete as lacunas do texto abaixo.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Conhecendo uma equação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50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 ________ é uma sentença que relaciona números __________ e ________ conhecidos por meio de uma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__________</a:t>
                </a: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Geralmente, os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_________  ____________</a:t>
                </a: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são representados por _______ e, na maioria dos casos, essa letra é ____. Esses números desconhecidos são chamados de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___________</a:t>
                </a: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outras palavras, uma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equação</a:t>
                </a: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é uma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_________</a:t>
                </a: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que contém, pelo menos, uma </a:t>
                </a:r>
                <a:r>
                  <a:rPr lang="pt-BR" sz="16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___________</a:t>
                </a: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50000"/>
                  </a:lnSpc>
                </a:pP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50000"/>
                  </a:lnSpc>
                </a:pPr>
                <a:r>
                  <a:rPr lang="pt-BR" sz="16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exemplo: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=18</m:t>
                      </m:r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_________ neste caso é o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 por curiosidade o valor dessa incógnita pode ser 3, pois: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2∙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___∙___</m:t>
                      </m:r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____</m:t>
                      </m:r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que o 3 deixa a igualdade verdadeira. Se observar bem o valor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também deixa a igualdade verdadeira, observe: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____∙</m:t>
                      </m:r>
                      <m:sSup>
                        <m:sSupPr>
                          <m:ctrlP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6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</m:t>
                              </m:r>
                            </m:e>
                          </m:d>
                        </m:e>
                        <m:sup>
                          <m:r>
                            <a:rPr lang="pt-BR" sz="16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___∙____</m:t>
                      </m:r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_____</m:t>
                      </m:r>
                    </m:oMath>
                  </m:oMathPara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uma equação do 2º grau possui dois valores que tornam a igualdade verdadeira, neste caso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____</m:t>
                    </m:r>
                  </m:oMath>
                </a14:m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____</m:t>
                    </m:r>
                  </m:oMath>
                </a14:m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6EFCD41-4424-49FC-BD00-6FBC13F6D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459" y="330876"/>
                <a:ext cx="10470776" cy="6395597"/>
              </a:xfrm>
              <a:prstGeom prst="rect">
                <a:avLst/>
              </a:prstGeom>
              <a:blipFill>
                <a:blip r:embed="rId5"/>
                <a:stretch>
                  <a:fillRect l="-349" r="-291" b="-1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65494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E5373063-62EB-471F-A7F0-B72A44B4487E}"/>
                  </a:ext>
                </a:extLst>
              </p:cNvPr>
              <p:cNvSpPr/>
              <p:nvPr/>
            </p:nvSpPr>
            <p:spPr>
              <a:xfrm>
                <a:off x="1631577" y="629070"/>
                <a:ext cx="8848163" cy="4630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 Reconheça as incógnitas das equações abaixo: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Equação do 2° grau: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−6=0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Velocidade média: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Função horária da posição para o movimento uniforme: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Equação de Torricelli: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Velocidade de propagação das ondas: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1ª lei de Ohm: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G) Potência elétrica: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H) Transformação entre escalas termométricas: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−32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−273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I) Calor sensível: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𝑄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J) Dilatação linear: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E5373063-62EB-471F-A7F0-B72A44B448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577" y="629070"/>
                <a:ext cx="8848163" cy="4630755"/>
              </a:xfrm>
              <a:prstGeom prst="rect">
                <a:avLst/>
              </a:prstGeom>
              <a:blipFill>
                <a:blip r:embed="rId5"/>
                <a:stretch>
                  <a:fillRect l="-758" t="-263" b="-1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162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BFCC757-EDD0-44CC-905B-AE3C41A2B108}"/>
              </a:ext>
            </a:extLst>
          </p:cNvPr>
          <p:cNvSpPr/>
          <p:nvPr/>
        </p:nvSpPr>
        <p:spPr>
          <a:xfrm>
            <a:off x="1900517" y="647879"/>
            <a:ext cx="6096000" cy="7346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Observe o seguinte problema: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62014C96-9EDF-42AA-BD9F-0F177201F20E}"/>
                  </a:ext>
                </a:extLst>
              </p:cNvPr>
              <p:cNvSpPr/>
              <p:nvPr/>
            </p:nvSpPr>
            <p:spPr>
              <a:xfrm>
                <a:off x="1810497" y="1395692"/>
                <a:ext cx="8866468" cy="2154332"/>
              </a:xfrm>
              <a:prstGeom prst="round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número de diagonais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pt-BR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um polígono é dado pela fórmula: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pt-BR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pt-BR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pt-BR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>
                            <a:rPr lang="pt-BR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onde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representa o número de lados do polígono. Qual o número de lados de um polígono que tem 24 diagonais?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 dirty="0">
                    <a:solidFill>
                      <a:srgbClr val="000000">
                        <a:alpha val="60000"/>
                      </a:srgb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62014C96-9EDF-42AA-BD9F-0F177201F2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497" y="1395692"/>
                <a:ext cx="8866468" cy="215433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>
            <a:extLst>
              <a:ext uri="{FF2B5EF4-FFF2-40B4-BE49-F238E27FC236}">
                <a16:creationId xmlns:a16="http://schemas.microsoft.com/office/drawing/2014/main" id="{1C630A08-5BEE-426F-9183-4A2F962AA597}"/>
              </a:ext>
            </a:extLst>
          </p:cNvPr>
          <p:cNvSpPr/>
          <p:nvPr/>
        </p:nvSpPr>
        <p:spPr>
          <a:xfrm>
            <a:off x="1900517" y="3899514"/>
            <a:ext cx="9009530" cy="129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equação devo calcular para responder esse problema?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é a incógnita deste problema?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Escreva essa equação simplificada.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414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B5D71E3-CD06-4C35-BCF6-CF8AC4972E17}"/>
              </a:ext>
            </a:extLst>
          </p:cNvPr>
          <p:cNvSpPr/>
          <p:nvPr/>
        </p:nvSpPr>
        <p:spPr>
          <a:xfrm>
            <a:off x="2348752" y="520382"/>
            <a:ext cx="8417859" cy="2829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Blip>
                <a:blip r:embed="rId5"/>
              </a:buBlip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Afinal de contas o que é a interpretação de </a:t>
            </a:r>
            <a:r>
              <a:rPr lang="pt-BR" sz="20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problemas matemáticos</a:t>
            </a: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 Uma boa palavra para definir a interpretação é “tradução”. </a:t>
            </a:r>
            <a:r>
              <a:rPr lang="pt-BR" sz="20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Interpretar</a:t>
            </a: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é traduzir a linguagem da questão, que nesse caso é </a:t>
            </a:r>
            <a:r>
              <a:rPr lang="pt-BR" sz="20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matemática</a:t>
            </a: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para o português. E vice-versa! Então, vamos lá!</a:t>
            </a:r>
            <a:endParaRPr lang="pt-BR" sz="2000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Traduza matematicamente as seguintes situações a seguir: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triplo do quadrado do número de gatos de Evandro é igual a 63 menos 12 vezes o número de gatos. Quantos gatos Evandro tem?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6FCFDBE-523A-4E2B-AEE1-F449D6A2A5DE}"/>
              </a:ext>
            </a:extLst>
          </p:cNvPr>
          <p:cNvSpPr/>
          <p:nvPr/>
        </p:nvSpPr>
        <p:spPr>
          <a:xfrm>
            <a:off x="2348752" y="3688200"/>
            <a:ext cx="8946777" cy="106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Foi construído um telão retangular com área de 21600 cm². Sabe-se que o comprimento desse telão é uma vez e meia a sua largura. Quais são as dimensões (comprimento e largura) deste telão?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7939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98F1BAAA-DC54-4D72-AFE1-123DFB44D49D}"/>
                  </a:ext>
                </a:extLst>
              </p:cNvPr>
              <p:cNvSpPr/>
              <p:nvPr/>
            </p:nvSpPr>
            <p:spPr>
              <a:xfrm>
                <a:off x="1531501" y="269967"/>
                <a:ext cx="10201835" cy="5985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6. Complete as lacunas do texto abaixo.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Equação do segundo grau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Para resolver uma ________________ grau existem alguns passos de extrema importância que ajudam e facilitam a organização dos cálculos para esse fim. 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Existem diversos modos de se </a:t>
                </a:r>
                <a:r>
                  <a:rPr lang="pt-BR" sz="2000" b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resolver uma equação do segundo grau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neste momento discutiremos os passos necessários para utilizar a fórmula de ___________, que é o método resolutivo para equações do segundo grau mais popular entre os estudantes. Assim, o primeiro passo é identificar os valores dos coeficientes __________, pois toda equação do segundo grau pode ser escrita na forma: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___</m:t>
                      </m:r>
                      <m:sSup>
                        <m:sSupPr>
                          <m:ctrlPr>
                            <a:rPr lang="pt-BR" sz="2000" b="1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000" b="1" i="1" baseline="3000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000" b="1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+___</m:t>
                      </m:r>
                      <m:r>
                        <a:rPr lang="pt-BR" sz="2000" b="1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000" b="1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+____=</m:t>
                      </m:r>
                      <m:r>
                        <a:rPr lang="pt-BR" sz="2000" b="1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Desse modo, o coeficiente “</a:t>
                </a:r>
                <a:r>
                  <a:rPr lang="pt-BR" sz="2000" i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a”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o número que multiplica ____. O coeficiente “</a:t>
                </a:r>
                <a:r>
                  <a:rPr lang="pt-BR" sz="2000" i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” é o número que multiplica ___ e o coeficiente “</a:t>
                </a:r>
                <a:r>
                  <a:rPr lang="pt-BR" sz="2000" i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c”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um número real independente. Portanto, dada uma equação do segundo grau, escreva os valores de </a:t>
                </a:r>
                <a:r>
                  <a:rPr lang="pt-BR" sz="2000" i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a, b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:r>
                  <a:rPr lang="pt-BR" sz="2000" i="1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pt-BR" sz="2000" dirty="0">
                    <a:solidFill>
                      <a:srgbClr val="21252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forma clara, objetiva e evidente para que eventuais consultas a esses valores sejam feitas rapidamente.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98F1BAAA-DC54-4D72-AFE1-123DFB44D4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501" y="269967"/>
                <a:ext cx="10201835" cy="5985100"/>
              </a:xfrm>
              <a:prstGeom prst="rect">
                <a:avLst/>
              </a:prstGeom>
              <a:blipFill>
                <a:blip r:embed="rId5"/>
                <a:stretch>
                  <a:fillRect l="-597" t="-509" r="-597" b="-8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130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97CFF15-D8BD-424F-B4D7-DA49B62DF817}"/>
              </a:ext>
            </a:extLst>
          </p:cNvPr>
          <p:cNvSpPr/>
          <p:nvPr/>
        </p:nvSpPr>
        <p:spPr>
          <a:xfrm>
            <a:off x="2348820" y="909090"/>
            <a:ext cx="7494359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125"/>
              </a:spcAft>
            </a:pPr>
            <a:r>
              <a:rPr lang="pt-BR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exemplos, vamos escrever os coeficientes das equações a seguir: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4E2BDF5-8E99-4CF6-B2AD-2672380AF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530" y="2124635"/>
            <a:ext cx="10116605" cy="2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48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5114AD8-19FB-4715-9A67-BDE84168B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932" y="1174376"/>
            <a:ext cx="10182030" cy="40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07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4767BE0-581A-4D94-8698-AC2777F02B07}"/>
              </a:ext>
            </a:extLst>
          </p:cNvPr>
          <p:cNvSpPr/>
          <p:nvPr/>
        </p:nvSpPr>
        <p:spPr>
          <a:xfrm>
            <a:off x="1739152" y="549266"/>
            <a:ext cx="9161929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Observe as equações polinomiais do 2º grau e escreva os coeficientes: </a:t>
            </a:r>
            <a:r>
              <a:rPr lang="pt-BR" sz="2000" dirty="0"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𝑎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000" dirty="0"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𝑏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𝑒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𝑐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assinale se a equação é completa ou incompleta.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103EC12-5502-44D8-9E9B-4FF5F733EB41}"/>
                  </a:ext>
                </a:extLst>
              </p:cNvPr>
              <p:cNvSpPr/>
              <p:nvPr/>
            </p:nvSpPr>
            <p:spPr>
              <a:xfrm>
                <a:off x="1739152" y="913613"/>
                <a:ext cx="7575176" cy="47243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b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−2=0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Completa: (  ), pois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c ______0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Incompleta: (  ), pois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c _____ 0.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b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endParaRPr lang="pt-BR" dirty="0"/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103EC12-5502-44D8-9E9B-4FF5F733E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152" y="913613"/>
                <a:ext cx="7575176" cy="4724370"/>
              </a:xfrm>
              <a:prstGeom prst="rect">
                <a:avLst/>
              </a:prstGeom>
              <a:blipFill>
                <a:blip r:embed="rId5"/>
                <a:stretch>
                  <a:fillRect l="-8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79441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9A019048-205E-4A3A-81F3-CF0CA35C77BF}"/>
                  </a:ext>
                </a:extLst>
              </p:cNvPr>
              <p:cNvSpPr/>
              <p:nvPr/>
            </p:nvSpPr>
            <p:spPr>
              <a:xfrm>
                <a:off x="6777317" y="753782"/>
                <a:ext cx="3980329" cy="37362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Completa: (  ), pois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______0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Incompleta: (  ), pois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_____ 0.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9A019048-205E-4A3A-81F3-CF0CA35C7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317" y="753782"/>
                <a:ext cx="3980329" cy="3736279"/>
              </a:xfrm>
              <a:prstGeom prst="rect">
                <a:avLst/>
              </a:prstGeom>
              <a:blipFill>
                <a:blip r:embed="rId5"/>
                <a:stretch>
                  <a:fillRect l="-1685" b="-17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C4C573F-0828-4013-84CF-4DC0DE37F370}"/>
                  </a:ext>
                </a:extLst>
              </p:cNvPr>
              <p:cNvSpPr/>
              <p:nvPr/>
            </p:nvSpPr>
            <p:spPr>
              <a:xfrm>
                <a:off x="1640540" y="843212"/>
                <a:ext cx="8408895" cy="37362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−6=0</m:t>
                    </m:r>
                  </m:oMath>
                </a14:m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     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   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Completa: (  ), pois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______0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Incompleta: (  ), pois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_____ 0, b _____ 0,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_____ 0.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C4C573F-0828-4013-84CF-4DC0DE37F3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540" y="843212"/>
                <a:ext cx="8408895" cy="3736279"/>
              </a:xfrm>
              <a:prstGeom prst="rect">
                <a:avLst/>
              </a:prstGeom>
              <a:blipFill>
                <a:blip r:embed="rId6"/>
                <a:stretch>
                  <a:fillRect l="-725" b="-17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856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380409E5-3D7D-42FC-B5BE-7B4AD84F9B8C}"/>
                  </a:ext>
                </a:extLst>
              </p:cNvPr>
              <p:cNvSpPr/>
              <p:nvPr/>
            </p:nvSpPr>
            <p:spPr>
              <a:xfrm>
                <a:off x="1622612" y="258231"/>
                <a:ext cx="9825317" cy="10072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8. Substitua os coeficientes </a:t>
                </a: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𝑎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𝑏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𝑒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𝑐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 fórmula:</a:t>
                </a: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t-BR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BR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pt-BR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para cada uma das alternativas anteriores.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380409E5-3D7D-42FC-B5BE-7B4AD84F9B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612" y="258231"/>
                <a:ext cx="9825317" cy="1007263"/>
              </a:xfrm>
              <a:prstGeom prst="rect">
                <a:avLst/>
              </a:prstGeom>
              <a:blipFill>
                <a:blip r:embed="rId5"/>
                <a:stretch>
                  <a:fillRect l="-620" r="-682" b="-90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557BBAE-C727-45A5-9CDB-C2D75A2D7EB8}"/>
                  </a:ext>
                </a:extLst>
              </p:cNvPr>
              <p:cNvSpPr/>
              <p:nvPr/>
            </p:nvSpPr>
            <p:spPr>
              <a:xfrm>
                <a:off x="1694330" y="1265494"/>
                <a:ext cx="9359152" cy="5549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1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18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−_____</m:t>
                          </m:r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1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18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_____</m:t>
                                  </m:r>
                                </m:e>
                                <m:sup>
                                  <m:r>
                                    <a:rPr lang="pt-BR" sz="18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4∙</m:t>
                              </m:r>
                              <m: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_____∙_____</m:t>
                              </m:r>
                            </m:e>
                          </m:rad>
                        </m:num>
                        <m:den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∙_____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   </m:t>
                              </m:r>
                              <m: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</m:t>
                              </m:r>
                            </m:e>
                          </m:rad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18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</m:t>
                      </m:r>
                      <m:r>
                        <m:rPr>
                          <m:sty m:val="p"/>
                        </m:rP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</m:t>
                      </m:r>
                      <m:sSub>
                        <m:sSub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_____−</m:t>
                          </m:r>
                          <m:rad>
                            <m:radPr>
                              <m:degHide m:val="on"/>
                              <m:ctrlPr>
                                <a:rPr lang="pt-BR" sz="18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8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         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       </m:t>
                      </m:r>
                      <m:r>
                        <m:rPr>
                          <m:sty m:val="p"/>
                        </m:rP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18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         </m:t>
                      </m:r>
                      <m:sSub>
                        <m:sSub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8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        </m:t>
                          </m:r>
                        </m:num>
                        <m:den>
                          <m:r>
                            <a:rPr lang="pt-BR" sz="18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557BBAE-C727-45A5-9CDB-C2D75A2D7E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330" y="1265494"/>
                <a:ext cx="9359152" cy="5549981"/>
              </a:xfrm>
              <a:prstGeom prst="rect">
                <a:avLst/>
              </a:prstGeom>
              <a:blipFill>
                <a:blip r:embed="rId6"/>
                <a:stretch>
                  <a:fillRect l="-717" t="-3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5322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AB6524DF-BB9B-4AB4-94C8-A6AC33484892}"/>
                  </a:ext>
                </a:extLst>
              </p:cNvPr>
              <p:cNvSpPr/>
              <p:nvPr/>
            </p:nvSpPr>
            <p:spPr>
              <a:xfrm>
                <a:off x="1685362" y="236625"/>
                <a:ext cx="9565342" cy="6018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20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_____</m:t>
                                  </m:r>
                                </m:e>
                                <m:sup>
                                  <m:r>
                                    <a:rPr lang="pt-BR" sz="20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4∙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_____∙_____</m:t>
                              </m:r>
                            </m:e>
                          </m:rad>
                        </m:num>
                        <m:den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   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</m:t>
                      </m:r>
                      <m:r>
                        <m:rPr>
                          <m:sty m:val="p"/>
                        </m:rP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_____−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      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  </m:t>
                    </m:r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     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AB6524DF-BB9B-4AB4-94C8-A6AC334848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362" y="236625"/>
                <a:ext cx="9565342" cy="6018442"/>
              </a:xfrm>
              <a:prstGeom prst="rect">
                <a:avLst/>
              </a:prstGeom>
              <a:blipFill>
                <a:blip r:embed="rId5"/>
                <a:stretch>
                  <a:fillRect l="-637" t="-3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350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D9447F42-3CE2-43CA-BBCE-35B964E81F0C}"/>
                  </a:ext>
                </a:extLst>
              </p:cNvPr>
              <p:cNvSpPr/>
              <p:nvPr/>
            </p:nvSpPr>
            <p:spPr>
              <a:xfrm>
                <a:off x="1685362" y="236625"/>
                <a:ext cx="9565342" cy="6018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20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_____</m:t>
                                  </m:r>
                                </m:e>
                                <m:sup>
                                  <m:r>
                                    <a:rPr lang="pt-BR" sz="2000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4∙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_____∙_____</m:t>
                              </m:r>
                            </m:e>
                          </m:rad>
                        </m:num>
                        <m:den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   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  <m:r>
                            <a:rPr lang="pt-BR" sz="20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</m:t>
                      </m:r>
                      <m:r>
                        <m:rPr>
                          <m:sty m:val="p"/>
                        </m:rP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 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20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_____−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______ </m:t>
                              </m:r>
                            </m:e>
                          </m:rad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_____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      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  </m:t>
                    </m:r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     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D9447F42-3CE2-43CA-BBCE-35B964E81F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362" y="236625"/>
                <a:ext cx="9565342" cy="6018442"/>
              </a:xfrm>
              <a:prstGeom prst="rect">
                <a:avLst/>
              </a:prstGeom>
              <a:blipFill>
                <a:blip r:embed="rId5"/>
                <a:stretch>
                  <a:fillRect l="-637" t="-3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35533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A25792E-B788-4F82-B851-C5548E5AA0BA}"/>
              </a:ext>
            </a:extLst>
          </p:cNvPr>
          <p:cNvSpPr/>
          <p:nvPr/>
        </p:nvSpPr>
        <p:spPr>
          <a:xfrm>
            <a:off x="2666643" y="2415568"/>
            <a:ext cx="4709297" cy="1452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Quais são as raízes ou zeros das equações das alternativas anteriores?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8E97A4-4C44-4D37-B7C8-3A26065EE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0745" y="410547"/>
            <a:ext cx="3386537" cy="4233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EECF34C-BBC6-4DC6-8FCA-5E672CCAB6C3}"/>
              </a:ext>
            </a:extLst>
          </p:cNvPr>
          <p:cNvSpPr txBox="1"/>
          <p:nvPr/>
        </p:nvSpPr>
        <p:spPr>
          <a:xfrm>
            <a:off x="9128813" y="4643718"/>
            <a:ext cx="270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Imagem:https</a:t>
            </a:r>
            <a:r>
              <a:rPr 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://pt.dreamstime.com/uma-jovem-que-duvida-%C3%A9-um-exemplo-de-sente-d%C3%BAvidas-image195313365 </a:t>
            </a:r>
          </a:p>
        </p:txBody>
      </p:sp>
    </p:spTree>
    <p:extLst>
      <p:ext uri="{BB962C8B-B14F-4D97-AF65-F5344CB8AC3E}">
        <p14:creationId xmlns:p14="http://schemas.microsoft.com/office/powerpoint/2010/main" val="3252803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873B3B36-73D1-4161-8A66-20DED984687D}"/>
                  </a:ext>
                </a:extLst>
              </p:cNvPr>
              <p:cNvSpPr/>
              <p:nvPr/>
            </p:nvSpPr>
            <p:spPr>
              <a:xfrm>
                <a:off x="1676400" y="513145"/>
                <a:ext cx="10004612" cy="4746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9. Leia o texto abaixo e responda em seguida as perguntas referentes a ele.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equação do 2º tem várias aplicações dentre elas na Física ela possui um papel importante na análise dos movimentos uniformemente variados (MUV), pois em razão da aceleração, os corpos variam a velocidade e o espaço em função do tempo.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 Física a expressão que relaciona o espaço em função do tempo é dada pela expressão: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pt-BR" sz="20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Onde,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aceleração,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espaço,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espaço inicial,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velocidade inicial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tempo.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 exemplo de um móvel realizando um MUV é dado pela função: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medido em metros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segundos.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873B3B36-73D1-4161-8A66-20DED98468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13145"/>
                <a:ext cx="10004612" cy="4746043"/>
              </a:xfrm>
              <a:prstGeom prst="rect">
                <a:avLst/>
              </a:prstGeom>
              <a:blipFill>
                <a:blip r:embed="rId5"/>
                <a:stretch>
                  <a:fillRect l="-609" t="-642" r="-1219" b="-11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5344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F608BB23-55DE-4F2B-95A1-A2D3193CBB67}"/>
                  </a:ext>
                </a:extLst>
              </p:cNvPr>
              <p:cNvSpPr/>
              <p:nvPr/>
            </p:nvSpPr>
            <p:spPr>
              <a:xfrm>
                <a:off x="2106706" y="1505475"/>
                <a:ext cx="9260541" cy="32553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15000"/>
                  </a:lnSpc>
                  <a:buAutoNum type="alphaLcParenR"/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Reescreva a função: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utilizando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15000"/>
                  </a:lnSpc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A função reescrita muda de significado?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Quais as raízes (zeros) da equação: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+36=0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Quais as raízes (zeros) da equação: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+36=0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Qual o significado das raízes da equação da alternativa c?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F608BB23-55DE-4F2B-95A1-A2D3193C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706" y="1505475"/>
                <a:ext cx="9260541" cy="3255378"/>
              </a:xfrm>
              <a:prstGeom prst="rect">
                <a:avLst/>
              </a:prstGeom>
              <a:blipFill>
                <a:blip r:embed="rId5"/>
                <a:stretch>
                  <a:fillRect l="-724" t="-562" b="-22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77363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CB84F48C-2754-408E-A4B5-AE714DDEEA2E}"/>
                  </a:ext>
                </a:extLst>
              </p:cNvPr>
              <p:cNvSpPr/>
              <p:nvPr/>
            </p:nvSpPr>
            <p:spPr>
              <a:xfrm>
                <a:off x="1954305" y="702856"/>
                <a:ext cx="8525435" cy="43172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10. O professor escreveu a seguinte equação no quadro e pediu para seus alunos calculassem as suas raízes.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+6=0</m:t>
                      </m:r>
                    </m:oMath>
                  </m:oMathPara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Pedro calculou: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Evandro calculou: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Luiz calculou: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Carlos calculou: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Pergunta-se: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Algum aluno acertou?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Quem acertou?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Porque acertou?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CB84F48C-2754-408E-A4B5-AE714DDEEA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305" y="702856"/>
                <a:ext cx="8525435" cy="4317207"/>
              </a:xfrm>
              <a:prstGeom prst="rect">
                <a:avLst/>
              </a:prstGeom>
              <a:blipFill>
                <a:blip r:embed="rId5"/>
                <a:stretch>
                  <a:fillRect l="-787" t="-282" b="-14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0189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647DA420-CD25-457F-A85D-F84681942FBA}"/>
                  </a:ext>
                </a:extLst>
              </p:cNvPr>
              <p:cNvSpPr/>
              <p:nvPr/>
            </p:nvSpPr>
            <p:spPr>
              <a:xfrm>
                <a:off x="2017059" y="573170"/>
                <a:ext cx="9269506" cy="360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11. Carlos fez um experimento físico e observou que um objeto de metal esquentou obedecendo a seguinte função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𝐸</m:t>
                    </m:r>
                    <m:d>
                      <m:d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−24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≥ 0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onde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𝐸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representa a temperatura em </a:t>
                </a:r>
                <a:r>
                  <a:rPr lang="pt-BR" sz="20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ºC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 tempo em segundos.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quantos segundos a placa atingiu a temperatura de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ºC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0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2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3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4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6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647DA420-CD25-457F-A85D-F84681942F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059" y="573170"/>
                <a:ext cx="9269506" cy="3609321"/>
              </a:xfrm>
              <a:prstGeom prst="rect">
                <a:avLst/>
              </a:prstGeom>
              <a:blipFill>
                <a:blip r:embed="rId5"/>
                <a:stretch>
                  <a:fillRect l="-724" t="-338" r="-658" b="-20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46404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CA96F46-74AB-4A7F-B316-3F1C949AEF64}"/>
              </a:ext>
            </a:extLst>
          </p:cNvPr>
          <p:cNvSpPr/>
          <p:nvPr/>
        </p:nvSpPr>
        <p:spPr>
          <a:xfrm>
            <a:off x="1559859" y="731422"/>
            <a:ext cx="9726705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 algn="ctr">
              <a:lnSpc>
                <a:spcPct val="115000"/>
              </a:lnSpc>
            </a:pP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3 – REPRESENTAÇÃO ALGÉBRICA DE UMA FUNÇÃO POLINOMIAL DE 1º E 2º GRAU.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CEBE821-B5E4-4426-A2F0-229A04D77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921" y="1646352"/>
            <a:ext cx="6706536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888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D37BDFA-DC44-42F3-8234-7BDE68AB4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812" y="1336372"/>
            <a:ext cx="9756541" cy="41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056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35DD202-F4B2-4A5F-ADDF-E76AE811B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452" y="1039907"/>
            <a:ext cx="10327470" cy="3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892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4354114-3F7C-487A-914A-214C5DDFF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836" y="484094"/>
            <a:ext cx="9504294" cy="548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8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BC4BB577-F4A1-4048-8129-8C9066489F09}"/>
                  </a:ext>
                </a:extLst>
              </p:cNvPr>
              <p:cNvSpPr/>
              <p:nvPr/>
            </p:nvSpPr>
            <p:spPr>
              <a:xfrm>
                <a:off x="1918448" y="819073"/>
                <a:ext cx="9547412" cy="2193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 Considere a sequência de números naturais a seguir.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b="1" dirty="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5; 10; 15; 20; 25; 30; ...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Nessa sequência, cada termo pode ser determinado a partir de sua posição (ordem). Representando um termo qualquer dessa sequência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a sua posição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escreva uma sentença matemática que representa essa relação.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BC4BB577-F4A1-4048-8129-8C9066489F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448" y="819073"/>
                <a:ext cx="9547412" cy="2193549"/>
              </a:xfrm>
              <a:prstGeom prst="rect">
                <a:avLst/>
              </a:prstGeom>
              <a:blipFill>
                <a:blip r:embed="rId5"/>
                <a:stretch>
                  <a:fillRect l="-702" t="-556" b="-38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9667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0AB4EFA0-9F37-4EDF-83C3-61DEC5A15A89}"/>
                  </a:ext>
                </a:extLst>
              </p:cNvPr>
              <p:cNvSpPr/>
              <p:nvPr/>
            </p:nvSpPr>
            <p:spPr>
              <a:xfrm>
                <a:off x="1891552" y="512587"/>
                <a:ext cx="9771529" cy="5500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 Considere a sequência de números naturais a seguir:  </a:t>
                </a:r>
                <a:r>
                  <a:rPr lang="pt-BR" sz="2000" b="1" dirty="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5; 9; 13; 17; 21; 25; ...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Qualquer termo dessa sequência pode ser determinado pela sentença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onde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representa o termo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 posição desse termo na sequência. 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a sequência de números inteiros a seguir: </a:t>
                </a:r>
                <a:r>
                  <a:rPr lang="pt-BR" sz="2000" b="1" dirty="0">
                    <a:ln w="11113" cap="flat" cmpd="sng" algn="ctr">
                      <a:solidFill>
                        <a:srgbClr val="ED7D31"/>
                      </a:solidFill>
                      <a:prstDash val="solid"/>
                      <a:round/>
                    </a:ln>
                    <a:solidFill>
                      <a:srgbClr val="F7CAAC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5; 8; 11; 14; 17; 20; ....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Assinale entre as sentenças a seguir, aquela que relaciona qualquer termo dessa sequência com sua ordem (posição):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5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=7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b) Escreva, pelo menos, os seis primeiros termos das sequências descritas pelas outras sentenças que você não marcou.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6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0AB4EFA0-9F37-4EDF-83C3-61DEC5A15A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552" y="512587"/>
                <a:ext cx="9771529" cy="5500929"/>
              </a:xfrm>
              <a:prstGeom prst="rect">
                <a:avLst/>
              </a:prstGeom>
              <a:blipFill>
                <a:blip r:embed="rId5"/>
                <a:stretch>
                  <a:fillRect l="-624" t="-2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9909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C564416-F5AC-4347-B4C7-4E803C9FB4D9}"/>
                  </a:ext>
                </a:extLst>
              </p:cNvPr>
              <p:cNvSpPr/>
              <p:nvPr/>
            </p:nvSpPr>
            <p:spPr>
              <a:xfrm>
                <a:off x="1783976" y="471446"/>
                <a:ext cx="8579223" cy="77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 Considere a função quadrática cuja lei de formação é igual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Complete a tabela a seguir com os pares ordenados que satisfazem essa função.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C564416-F5AC-4347-B4C7-4E803C9FB4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976" y="471446"/>
                <a:ext cx="8579223" cy="777777"/>
              </a:xfrm>
              <a:prstGeom prst="rect">
                <a:avLst/>
              </a:prstGeom>
              <a:blipFill>
                <a:blip r:embed="rId5"/>
                <a:stretch>
                  <a:fillRect l="-782" t="-1563"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89AB4A51-F488-4DA9-B1D4-B7FD4571B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7982" y="1218686"/>
            <a:ext cx="2242677" cy="53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04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3AD014F-4A96-4C45-8CE8-3DAE9CD45288}"/>
              </a:ext>
            </a:extLst>
          </p:cNvPr>
          <p:cNvSpPr/>
          <p:nvPr/>
        </p:nvSpPr>
        <p:spPr>
          <a:xfrm>
            <a:off x="1708437" y="586361"/>
            <a:ext cx="3055645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Observe a tabela abaixo: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B6C0221-7F8F-4FA0-9765-D264E6CB5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438" y="1042596"/>
            <a:ext cx="3867124" cy="238640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00CF910-829D-4E28-8D61-44DC064426AA}"/>
              </a:ext>
            </a:extLst>
          </p:cNvPr>
          <p:cNvSpPr/>
          <p:nvPr/>
        </p:nvSpPr>
        <p:spPr>
          <a:xfrm>
            <a:off x="1708437" y="3429000"/>
            <a:ext cx="10008433" cy="254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o preço a ser pago por 3 picolés?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o preço a ser pago por 4 picolés?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Se o preço total foi de R$ 12,50, então quantos picolés foram consumidos?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o preço a ser pago por 7 picolés?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Se o preço total foi de R$ 30,00, então quantos foram consumidos?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Determine uma fórmula matemática que mostre o valor pago em função do número de picolés consumidos.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6612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79DC9375-7306-469F-B8D7-392E39DD10B4}"/>
                  </a:ext>
                </a:extLst>
              </p:cNvPr>
              <p:cNvSpPr/>
              <p:nvPr/>
            </p:nvSpPr>
            <p:spPr>
              <a:xfrm>
                <a:off x="1658470" y="677634"/>
                <a:ext cx="9314330" cy="77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9535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  Considere a função quadrática cuja lei de formação é igual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+8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Complete a tabela a seguir com os pares ordenados que satisfazem essa função.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79DC9375-7306-469F-B8D7-392E39DD10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470" y="677634"/>
                <a:ext cx="9314330" cy="777777"/>
              </a:xfrm>
              <a:prstGeom prst="rect">
                <a:avLst/>
              </a:prstGeom>
              <a:blipFill>
                <a:blip r:embed="rId5"/>
                <a:stretch>
                  <a:fillRect l="-654" t="-1563"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6116F1B4-F915-48DF-B36C-C99CDBFFE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8470" y="1427431"/>
            <a:ext cx="2560994" cy="46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191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6FC7E03-2035-443A-AB0A-3173F9DB7F28}"/>
              </a:ext>
            </a:extLst>
          </p:cNvPr>
          <p:cNvSpPr/>
          <p:nvPr/>
        </p:nvSpPr>
        <p:spPr>
          <a:xfrm>
            <a:off x="1631576" y="552128"/>
            <a:ext cx="9583271" cy="771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A tabela a seguir, apresenta alguns pares ordenados que satisfazem uma função quadrática.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AAF59C-979E-4BA4-B5E6-6CACA1CE2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718" y="1266431"/>
            <a:ext cx="2142564" cy="2413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DBF230-B79F-42C1-A6AA-6924F4E39F71}"/>
                  </a:ext>
                </a:extLst>
              </p:cNvPr>
              <p:cNvSpPr/>
              <p:nvPr/>
            </p:nvSpPr>
            <p:spPr>
              <a:xfrm>
                <a:off x="2178424" y="3680388"/>
                <a:ext cx="8839200" cy="2574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Destaque a seguir, a lei de formação dessa função quadrática: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𝟔𝐱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</a:t>
                </a: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𝟖𝐱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𝟔𝐱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</a:t>
                </a: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𝟔𝐱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</a:pPr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𝟖𝐱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0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</a:t>
                </a:r>
                <a14:m>
                  <m:oMath xmlns:m="http://schemas.openxmlformats.org/officeDocument/2006/math"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𝐲</m:t>
                    </m:r>
                    <m:r>
                      <a:rPr lang="pt-BR" sz="20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p>
                        <m:r>
                          <a:rPr lang="pt-BR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𝟖𝐱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DBF230-B79F-42C1-A6AA-6924F4E39F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24" y="3680388"/>
                <a:ext cx="8839200" cy="2574679"/>
              </a:xfrm>
              <a:prstGeom prst="rect">
                <a:avLst/>
              </a:prstGeom>
              <a:blipFill>
                <a:blip r:embed="rId6"/>
                <a:stretch>
                  <a:fillRect l="-690" t="-7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07237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D01B9121-2626-4383-8C63-DB79D8CA156E}"/>
                  </a:ext>
                </a:extLst>
              </p:cNvPr>
              <p:cNvSpPr/>
              <p:nvPr/>
            </p:nvSpPr>
            <p:spPr>
              <a:xfrm>
                <a:off x="1712258" y="429874"/>
                <a:ext cx="9825317" cy="1487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Para alugar um carro, uma locadora cobra uma taxa básica fixa acrescida de uma taxa que varia de acordo com o número de quilômetros rodados. A tabela abaixo mostra o custo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do aluguel, em reais, em função do número de quilômetros rodados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marR="88900" algn="just">
                  <a:lnSpc>
                    <a:spcPct val="115000"/>
                  </a:lnSpc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D01B9121-2626-4383-8C63-DB79D8CA15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258" y="429874"/>
                <a:ext cx="9825317" cy="1487330"/>
              </a:xfrm>
              <a:prstGeom prst="rect">
                <a:avLst/>
              </a:prstGeom>
              <a:blipFill>
                <a:blip r:embed="rId5"/>
                <a:stretch>
                  <a:fillRect l="-682" t="-12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7A114096-7758-48E3-A8A0-468738472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2258" y="1701761"/>
            <a:ext cx="3718507" cy="19426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555C637-440E-4639-8586-EAC172AAF542}"/>
                  </a:ext>
                </a:extLst>
              </p:cNvPr>
              <p:cNvSpPr/>
              <p:nvPr/>
            </p:nvSpPr>
            <p:spPr>
              <a:xfrm>
                <a:off x="1712259" y="3429000"/>
                <a:ext cx="9825316" cy="2901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Essa relação entre o custo em reais e a distância percorrida, em quilômetros, pode ser representa por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=4,50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=0,50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+4,50.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+ 35.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=0,50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+40.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45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555C637-440E-4639-8586-EAC172AAF5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259" y="3429000"/>
                <a:ext cx="9825316" cy="2901435"/>
              </a:xfrm>
              <a:prstGeom prst="rect">
                <a:avLst/>
              </a:prstGeom>
              <a:blipFill>
                <a:blip r:embed="rId7"/>
                <a:stretch>
                  <a:fillRect l="-682" b="-27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4455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73941" y="4058663"/>
            <a:ext cx="8752206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Núcleo de Recursos Didáticos - NUREDI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nuredi@seduc.go.gov.br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8FF33D-4E4E-47C7-9250-81BCC24EC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24" y="1440164"/>
            <a:ext cx="4950381" cy="1085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2448</Words>
  <Application>Microsoft Office PowerPoint</Application>
  <PresentationFormat>Widescreen</PresentationFormat>
  <Paragraphs>339</Paragraphs>
  <Slides>66</Slides>
  <Notes>66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72" baseType="lpstr">
      <vt:lpstr>Arial</vt:lpstr>
      <vt:lpstr>Cambria Math</vt:lpstr>
      <vt:lpstr>Times New Roman</vt:lpstr>
      <vt:lpstr>Calibri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32</cp:revision>
  <dcterms:created xsi:type="dcterms:W3CDTF">2023-01-26T12:38:31Z</dcterms:created>
  <dcterms:modified xsi:type="dcterms:W3CDTF">2023-04-14T14:43:53Z</dcterms:modified>
</cp:coreProperties>
</file>