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62" r:id="rId2"/>
    <p:sldId id="271" r:id="rId3"/>
    <p:sldId id="272" r:id="rId4"/>
    <p:sldId id="274" r:id="rId5"/>
    <p:sldId id="275" r:id="rId6"/>
    <p:sldId id="277" r:id="rId7"/>
    <p:sldId id="279" r:id="rId8"/>
    <p:sldId id="281" r:id="rId9"/>
    <p:sldId id="282" r:id="rId10"/>
    <p:sldId id="267" r:id="rId11"/>
  </p:sldIdLst>
  <p:sldSz cx="12192000" cy="6858000"/>
  <p:notesSz cx="6858000" cy="9144000"/>
  <p:embeddedFontLst>
    <p:embeddedFont>
      <p:font typeface="Calibri" panose="020F0502020204030204" pitchFamily="3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5" roundtripDataSignature="AMtx7mjK5tpkAryLYhsVFNrQSu+OMbJF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3" Type="http://schemas.openxmlformats.org/officeDocument/2006/relationships/slide" Target="slides/slide2.xml"/><Relationship Id="rId55" Type="http://customschemas.google.com/relationships/presentationmetadata" Target="metadata"/><Relationship Id="rId7" Type="http://schemas.openxmlformats.org/officeDocument/2006/relationships/slide" Target="slides/slide6.xml"/><Relationship Id="rId12" Type="http://schemas.openxmlformats.org/officeDocument/2006/relationships/notesMaster" Target="notesMasters/notesMaster1.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3.fntdata"/><Relationship Id="rId57"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5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1622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2756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9923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7371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4164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0574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174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1907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gbdec1f847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5" name="Google Shape;945;gbdec1f847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1"/>
        <p:cNvGrpSpPr/>
        <p:nvPr/>
      </p:nvGrpSpPr>
      <p:grpSpPr>
        <a:xfrm>
          <a:off x="0" y="0"/>
          <a:ext cx="0" cy="0"/>
          <a:chOff x="0" y="0"/>
          <a:chExt cx="0" cy="0"/>
        </a:xfrm>
      </p:grpSpPr>
      <p:sp>
        <p:nvSpPr>
          <p:cNvPr id="12" name="Google Shape;12;p1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17"/>
        <p:cNvGrpSpPr/>
        <p:nvPr/>
      </p:nvGrpSpPr>
      <p:grpSpPr>
        <a:xfrm>
          <a:off x="0" y="0"/>
          <a:ext cx="0" cy="0"/>
          <a:chOff x="0" y="0"/>
          <a:chExt cx="0" cy="0"/>
        </a:xfrm>
      </p:grpSpPr>
      <p:sp>
        <p:nvSpPr>
          <p:cNvPr id="18" name="Google Shape;18;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29"/>
        <p:cNvGrpSpPr/>
        <p:nvPr/>
      </p:nvGrpSpPr>
      <p:grpSpPr>
        <a:xfrm>
          <a:off x="0" y="0"/>
          <a:ext cx="0" cy="0"/>
          <a:chOff x="0" y="0"/>
          <a:chExt cx="0" cy="0"/>
        </a:xfrm>
      </p:grpSpPr>
      <p:sp>
        <p:nvSpPr>
          <p:cNvPr id="30" name="Google Shape;3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36"/>
        <p:cNvGrpSpPr/>
        <p:nvPr/>
      </p:nvGrpSpPr>
      <p:grpSpPr>
        <a:xfrm>
          <a:off x="0" y="0"/>
          <a:ext cx="0" cy="0"/>
          <a:chOff x="0" y="0"/>
          <a:chExt cx="0" cy="0"/>
        </a:xfrm>
      </p:grpSpPr>
      <p:sp>
        <p:nvSpPr>
          <p:cNvPr id="37" name="Google Shape;37;p1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45"/>
        <p:cNvGrpSpPr/>
        <p:nvPr/>
      </p:nvGrpSpPr>
      <p:grpSpPr>
        <a:xfrm>
          <a:off x="0" y="0"/>
          <a:ext cx="0" cy="0"/>
          <a:chOff x="0" y="0"/>
          <a:chExt cx="0" cy="0"/>
        </a:xfrm>
      </p:grpSpPr>
      <p:sp>
        <p:nvSpPr>
          <p:cNvPr id="46" name="Google Shape;46;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50"/>
        <p:cNvGrpSpPr/>
        <p:nvPr/>
      </p:nvGrpSpPr>
      <p:grpSpPr>
        <a:xfrm>
          <a:off x="0" y="0"/>
          <a:ext cx="0" cy="0"/>
          <a:chOff x="0" y="0"/>
          <a:chExt cx="0" cy="0"/>
        </a:xfrm>
      </p:grpSpPr>
      <p:sp>
        <p:nvSpPr>
          <p:cNvPr id="51" name="Google Shape;5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4"/>
        <p:cNvGrpSpPr/>
        <p:nvPr/>
      </p:nvGrpSpPr>
      <p:grpSpPr>
        <a:xfrm>
          <a:off x="0" y="0"/>
          <a:ext cx="0" cy="0"/>
          <a:chOff x="0" y="0"/>
          <a:chExt cx="0" cy="0"/>
        </a:xfrm>
      </p:grpSpPr>
      <p:sp>
        <p:nvSpPr>
          <p:cNvPr id="55" name="Google Shape;55;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1"/>
        <p:cNvGrpSpPr/>
        <p:nvPr/>
      </p:nvGrpSpPr>
      <p:grpSpPr>
        <a:xfrm>
          <a:off x="0" y="0"/>
          <a:ext cx="0" cy="0"/>
          <a:chOff x="0" y="0"/>
          <a:chExt cx="0" cy="0"/>
        </a:xfrm>
      </p:grpSpPr>
      <p:sp>
        <p:nvSpPr>
          <p:cNvPr id="62" name="Google Shape;62;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9"/>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68"/>
        <p:cNvGrpSpPr/>
        <p:nvPr/>
      </p:nvGrpSpPr>
      <p:grpSpPr>
        <a:xfrm>
          <a:off x="0" y="0"/>
          <a:ext cx="0" cy="0"/>
          <a:chOff x="0" y="0"/>
          <a:chExt cx="0" cy="0"/>
        </a:xfrm>
      </p:grpSpPr>
      <p:sp>
        <p:nvSpPr>
          <p:cNvPr id="69" name="Google Shape;6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xto e Título Vertical" type="vertTitleAndTx">
  <p:cSld name="VERTICAL_TITLE_AND_VERTICAL_TEXT">
    <p:spTree>
      <p:nvGrpSpPr>
        <p:cNvPr id="1" name="Shape 74"/>
        <p:cNvGrpSpPr/>
        <p:nvPr/>
      </p:nvGrpSpPr>
      <p:grpSpPr>
        <a:xfrm>
          <a:off x="0" y="0"/>
          <a:ext cx="0" cy="0"/>
          <a:chOff x="0" y="0"/>
          <a:chExt cx="0" cy="0"/>
        </a:xfrm>
      </p:grpSpPr>
      <p:sp>
        <p:nvSpPr>
          <p:cNvPr id="75" name="Google Shape;75;p2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5"/>
        <p:cNvGrpSpPr/>
        <p:nvPr/>
      </p:nvGrpSpPr>
      <p:grpSpPr>
        <a:xfrm>
          <a:off x="0" y="0"/>
          <a:ext cx="0" cy="0"/>
          <a:chOff x="0" y="0"/>
          <a:chExt cx="0" cy="0"/>
        </a:xfrm>
      </p:grpSpPr>
      <p:pic>
        <p:nvPicPr>
          <p:cNvPr id="3" name="Imagem 2">
            <a:extLst>
              <a:ext uri="{FF2B5EF4-FFF2-40B4-BE49-F238E27FC236}">
                <a16:creationId xmlns:a16="http://schemas.microsoft.com/office/drawing/2014/main" id="{B1972D99-7FCF-4E80-9C55-D01418DA0055}"/>
              </a:ext>
            </a:extLst>
          </p:cNvPr>
          <p:cNvPicPr>
            <a:picLocks noChangeAspect="1"/>
          </p:cNvPicPr>
          <p:nvPr/>
        </p:nvPicPr>
        <p:blipFill>
          <a:blip r:embed="rId4"/>
          <a:stretch>
            <a:fillRect/>
          </a:stretch>
        </p:blipFill>
        <p:spPr>
          <a:xfrm>
            <a:off x="0" y="0"/>
            <a:ext cx="6221034" cy="6858000"/>
          </a:xfrm>
          <a:prstGeom prst="rect">
            <a:avLst/>
          </a:prstGeom>
        </p:spPr>
      </p:pic>
      <p:pic>
        <p:nvPicPr>
          <p:cNvPr id="5" name="Imagem 4">
            <a:extLst>
              <a:ext uri="{FF2B5EF4-FFF2-40B4-BE49-F238E27FC236}">
                <a16:creationId xmlns:a16="http://schemas.microsoft.com/office/drawing/2014/main" id="{90253A7D-D19F-4F5A-B287-35936108EEB7}"/>
              </a:ext>
            </a:extLst>
          </p:cNvPr>
          <p:cNvPicPr>
            <a:picLocks noChangeAspect="1"/>
          </p:cNvPicPr>
          <p:nvPr/>
        </p:nvPicPr>
        <p:blipFill>
          <a:blip r:embed="rId5"/>
          <a:stretch>
            <a:fillRect/>
          </a:stretch>
        </p:blipFill>
        <p:spPr>
          <a:xfrm>
            <a:off x="6773247" y="1719748"/>
            <a:ext cx="4953000" cy="10858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494023B-F205-4A69-BCB0-15A7DDA655DD}"/>
              </a:ext>
            </a:extLst>
          </p:cNvPr>
          <p:cNvPicPr>
            <a:picLocks noChangeAspect="1"/>
          </p:cNvPicPr>
          <p:nvPr/>
        </p:nvPicPr>
        <p:blipFill>
          <a:blip r:embed="rId4"/>
          <a:stretch>
            <a:fillRect/>
          </a:stretch>
        </p:blipFill>
        <p:spPr>
          <a:xfrm>
            <a:off x="10479740" y="6255067"/>
            <a:ext cx="1541929" cy="560408"/>
          </a:xfrm>
          <a:prstGeom prst="rect">
            <a:avLst/>
          </a:prstGeom>
        </p:spPr>
      </p:pic>
      <p:sp>
        <p:nvSpPr>
          <p:cNvPr id="5" name="CaixaDeTexto 4">
            <a:extLst>
              <a:ext uri="{FF2B5EF4-FFF2-40B4-BE49-F238E27FC236}">
                <a16:creationId xmlns:a16="http://schemas.microsoft.com/office/drawing/2014/main" id="{55937DB4-23A9-4EDF-9F84-6C98995A1B8A}"/>
              </a:ext>
            </a:extLst>
          </p:cNvPr>
          <p:cNvSpPr txBox="1"/>
          <p:nvPr/>
        </p:nvSpPr>
        <p:spPr>
          <a:xfrm>
            <a:off x="1701828" y="231626"/>
            <a:ext cx="5667706" cy="2523768"/>
          </a:xfrm>
          <a:prstGeom prst="rect">
            <a:avLst/>
          </a:prstGeom>
          <a:noFill/>
        </p:spPr>
        <p:txBody>
          <a:bodyPr wrap="square" rtlCol="0">
            <a:spAutoFit/>
          </a:bodyPr>
          <a:lstStyle/>
          <a:p>
            <a:r>
              <a:rPr lang="pt-BR" sz="2000" b="1" dirty="0">
                <a:solidFill>
                  <a:schemeClr val="accent5">
                    <a:lumMod val="75000"/>
                  </a:schemeClr>
                </a:solidFill>
                <a:latin typeface="Times New Roman" panose="02020603050405020304" pitchFamily="18" charset="0"/>
                <a:cs typeface="Times New Roman" panose="02020603050405020304" pitchFamily="18" charset="0"/>
              </a:rPr>
              <a:t>ATIVIDADE</a:t>
            </a:r>
          </a:p>
          <a:p>
            <a:endParaRPr lang="pt-BR" sz="2000" b="1" dirty="0">
              <a:solidFill>
                <a:schemeClr val="accent5">
                  <a:lumMod val="75000"/>
                </a:schemeClr>
              </a:solidFill>
              <a:latin typeface="Times New Roman" panose="02020603050405020304" pitchFamily="18" charset="0"/>
              <a:cs typeface="Times New Roman" panose="02020603050405020304" pitchFamily="18" charset="0"/>
            </a:endParaRPr>
          </a:p>
          <a:p>
            <a:pPr marL="342900" indent="-342900">
              <a:buAutoNum type="arabicPeriod"/>
            </a:pPr>
            <a:r>
              <a:rPr lang="pt-BR" sz="2000" dirty="0">
                <a:latin typeface="Times New Roman" panose="02020603050405020304" pitchFamily="18" charset="0"/>
                <a:cs typeface="Times New Roman" panose="02020603050405020304" pitchFamily="18" charset="0"/>
              </a:rPr>
              <a:t>Observe a imagem a seguir: </a:t>
            </a:r>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p:txBody>
      </p:sp>
      <p:pic>
        <p:nvPicPr>
          <p:cNvPr id="6" name="Imagem 5">
            <a:extLst>
              <a:ext uri="{FF2B5EF4-FFF2-40B4-BE49-F238E27FC236}">
                <a16:creationId xmlns:a16="http://schemas.microsoft.com/office/drawing/2014/main" id="{4F81FEA5-80F3-40ED-B186-1CC0BA28CAC9}"/>
              </a:ext>
            </a:extLst>
          </p:cNvPr>
          <p:cNvPicPr>
            <a:picLocks noChangeAspect="1"/>
          </p:cNvPicPr>
          <p:nvPr/>
        </p:nvPicPr>
        <p:blipFill>
          <a:blip r:embed="rId5"/>
          <a:stretch>
            <a:fillRect/>
          </a:stretch>
        </p:blipFill>
        <p:spPr>
          <a:xfrm>
            <a:off x="5054620" y="478915"/>
            <a:ext cx="4824486" cy="3554365"/>
          </a:xfrm>
          <a:prstGeom prst="rect">
            <a:avLst/>
          </a:prstGeom>
        </p:spPr>
      </p:pic>
      <p:sp>
        <p:nvSpPr>
          <p:cNvPr id="7" name="CaixaDeTexto 6">
            <a:extLst>
              <a:ext uri="{FF2B5EF4-FFF2-40B4-BE49-F238E27FC236}">
                <a16:creationId xmlns:a16="http://schemas.microsoft.com/office/drawing/2014/main" id="{AE890851-85B9-4643-A474-B296526822B1}"/>
              </a:ext>
            </a:extLst>
          </p:cNvPr>
          <p:cNvSpPr txBox="1"/>
          <p:nvPr/>
        </p:nvSpPr>
        <p:spPr>
          <a:xfrm>
            <a:off x="1397027" y="4008298"/>
            <a:ext cx="10454313" cy="2246769"/>
          </a:xfrm>
          <a:prstGeom prst="rect">
            <a:avLst/>
          </a:prstGeom>
          <a:noFill/>
        </p:spPr>
        <p:txBody>
          <a:bodyPr wrap="square" rtlCol="0">
            <a:spAutoFit/>
          </a:bodyPr>
          <a:lstStyle/>
          <a:p>
            <a:pPr algn="just"/>
            <a:r>
              <a:rPr lang="pt-BR" sz="2000" dirty="0">
                <a:latin typeface="Times New Roman" panose="02020603050405020304" pitchFamily="18" charset="0"/>
                <a:cs typeface="Times New Roman" panose="02020603050405020304" pitchFamily="18" charset="0"/>
              </a:rPr>
              <a:t>Por meio da imagem, podemos perceber as relações entre seres vivos e meio ambiente. Este é o conceito de Ecologia. A palavra "</a:t>
            </a:r>
            <a:r>
              <a:rPr lang="pt-BR" sz="2000" i="1" dirty="0" err="1">
                <a:latin typeface="Times New Roman" panose="02020603050405020304" pitchFamily="18" charset="0"/>
                <a:cs typeface="Times New Roman" panose="02020603050405020304" pitchFamily="18" charset="0"/>
              </a:rPr>
              <a:t>Ökologie</a:t>
            </a:r>
            <a:r>
              <a:rPr lang="pt-BR" sz="2000" dirty="0">
                <a:latin typeface="Times New Roman" panose="02020603050405020304" pitchFamily="18" charset="0"/>
                <a:cs typeface="Times New Roman" panose="02020603050405020304" pitchFamily="18" charset="0"/>
              </a:rPr>
              <a:t>" deriva da junção dos termos gregos “</a:t>
            </a:r>
            <a:r>
              <a:rPr lang="pt-BR" sz="2000" i="1" dirty="0" err="1">
                <a:latin typeface="Times New Roman" panose="02020603050405020304" pitchFamily="18" charset="0"/>
                <a:cs typeface="Times New Roman" panose="02020603050405020304" pitchFamily="18" charset="0"/>
              </a:rPr>
              <a:t>oikos</a:t>
            </a:r>
            <a:r>
              <a:rPr lang="pt-BR" sz="2000" dirty="0">
                <a:latin typeface="Times New Roman" panose="02020603050405020304" pitchFamily="18" charset="0"/>
                <a:cs typeface="Times New Roman" panose="02020603050405020304" pitchFamily="18" charset="0"/>
              </a:rPr>
              <a:t>”, que significa “casa” e “</a:t>
            </a:r>
            <a:r>
              <a:rPr lang="pt-BR" sz="2000" i="1" dirty="0">
                <a:latin typeface="Times New Roman" panose="02020603050405020304" pitchFamily="18" charset="0"/>
                <a:cs typeface="Times New Roman" panose="02020603050405020304" pitchFamily="18" charset="0"/>
              </a:rPr>
              <a:t>logos</a:t>
            </a:r>
            <a:r>
              <a:rPr lang="pt-BR" sz="2000" dirty="0">
                <a:latin typeface="Times New Roman" panose="02020603050405020304" pitchFamily="18" charset="0"/>
                <a:cs typeface="Times New Roman" panose="02020603050405020304" pitchFamily="18" charset="0"/>
              </a:rPr>
              <a:t>”, que significa “estudo”. Foi criada pelo cientista alemão Ernst </a:t>
            </a:r>
            <a:r>
              <a:rPr lang="pt-BR" sz="2000" dirty="0" err="1">
                <a:latin typeface="Times New Roman" panose="02020603050405020304" pitchFamily="18" charset="0"/>
                <a:cs typeface="Times New Roman" panose="02020603050405020304" pitchFamily="18" charset="0"/>
              </a:rPr>
              <a:t>Haeckel</a:t>
            </a:r>
            <a:r>
              <a:rPr lang="pt-BR" sz="2000" dirty="0">
                <a:latin typeface="Times New Roman" panose="02020603050405020304" pitchFamily="18" charset="0"/>
                <a:cs typeface="Times New Roman" panose="02020603050405020304" pitchFamily="18" charset="0"/>
              </a:rPr>
              <a:t> (para designar a ciência que estuda as relações entre seres vivos e meio ambiente. Para entender essa área de estudo é preciso conhecer alguns conceitos básicos como:  espécie, população, comunidade, ecossistemas e biosfera. </a:t>
            </a:r>
          </a:p>
          <a:p>
            <a:pPr algn="just"/>
            <a:r>
              <a:rPr lang="pt-BR" sz="2000" dirty="0">
                <a:latin typeface="Times New Roman" panose="02020603050405020304" pitchFamily="18" charset="0"/>
                <a:cs typeface="Times New Roman" panose="02020603050405020304" pitchFamily="18" charset="0"/>
              </a:rPr>
              <a:t>Vamos pesquisá-los? </a:t>
            </a:r>
          </a:p>
        </p:txBody>
      </p:sp>
    </p:spTree>
    <p:extLst>
      <p:ext uri="{BB962C8B-B14F-4D97-AF65-F5344CB8AC3E}">
        <p14:creationId xmlns:p14="http://schemas.microsoft.com/office/powerpoint/2010/main" val="1550355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494023B-F205-4A69-BCB0-15A7DDA655DD}"/>
              </a:ext>
            </a:extLst>
          </p:cNvPr>
          <p:cNvPicPr>
            <a:picLocks noChangeAspect="1"/>
          </p:cNvPicPr>
          <p:nvPr/>
        </p:nvPicPr>
        <p:blipFill>
          <a:blip r:embed="rId4"/>
          <a:stretch>
            <a:fillRect/>
          </a:stretch>
        </p:blipFill>
        <p:spPr>
          <a:xfrm>
            <a:off x="10479740" y="6255067"/>
            <a:ext cx="1541929" cy="560408"/>
          </a:xfrm>
          <a:prstGeom prst="rect">
            <a:avLst/>
          </a:prstGeom>
        </p:spPr>
      </p:pic>
      <p:sp>
        <p:nvSpPr>
          <p:cNvPr id="5" name="CaixaDeTexto 4">
            <a:extLst>
              <a:ext uri="{FF2B5EF4-FFF2-40B4-BE49-F238E27FC236}">
                <a16:creationId xmlns:a16="http://schemas.microsoft.com/office/drawing/2014/main" id="{55937DB4-23A9-4EDF-9F84-6C98995A1B8A}"/>
              </a:ext>
            </a:extLst>
          </p:cNvPr>
          <p:cNvSpPr txBox="1"/>
          <p:nvPr/>
        </p:nvSpPr>
        <p:spPr>
          <a:xfrm>
            <a:off x="3092822" y="1075765"/>
            <a:ext cx="5477435" cy="1600438"/>
          </a:xfrm>
          <a:prstGeom prst="rect">
            <a:avLst/>
          </a:prstGeom>
          <a:noFill/>
        </p:spPr>
        <p:txBody>
          <a:bodyPr wrap="square" rtlCol="0">
            <a:spAutoFit/>
          </a:bodyPr>
          <a:lstStyle/>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p:txBody>
      </p:sp>
      <p:sp>
        <p:nvSpPr>
          <p:cNvPr id="2" name="CaixaDeTexto 1">
            <a:extLst>
              <a:ext uri="{FF2B5EF4-FFF2-40B4-BE49-F238E27FC236}">
                <a16:creationId xmlns:a16="http://schemas.microsoft.com/office/drawing/2014/main" id="{0B1B0C0E-8B83-4188-B5C3-CC8ACADEE2E0}"/>
              </a:ext>
            </a:extLst>
          </p:cNvPr>
          <p:cNvSpPr txBox="1"/>
          <p:nvPr/>
        </p:nvSpPr>
        <p:spPr>
          <a:xfrm>
            <a:off x="2216112" y="884028"/>
            <a:ext cx="9438006" cy="3354765"/>
          </a:xfrm>
          <a:prstGeom prst="rect">
            <a:avLst/>
          </a:prstGeom>
          <a:noFill/>
        </p:spPr>
        <p:txBody>
          <a:bodyPr wrap="square" rtlCol="0">
            <a:spAutoFit/>
          </a:bodyPr>
          <a:lstStyle/>
          <a:p>
            <a:pPr marL="342900" indent="-342900" algn="just">
              <a:buAutoNum type="arabicPeriod" startAt="2"/>
            </a:pPr>
            <a:r>
              <a:rPr lang="pt-BR" sz="2400" dirty="0">
                <a:latin typeface="Times New Roman" panose="02020603050405020304" pitchFamily="18" charset="0"/>
                <a:cs typeface="Times New Roman" panose="02020603050405020304" pitchFamily="18" charset="0"/>
              </a:rPr>
              <a:t>Fatores bióticos e abióticos são  termos usados em Biologia para determinar a estrutura e funcionamento dessas comunidades biológicas a exemplo da imagem a seguir.</a:t>
            </a:r>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p:txBody>
      </p:sp>
      <p:pic>
        <p:nvPicPr>
          <p:cNvPr id="4" name="Imagem 3">
            <a:extLst>
              <a:ext uri="{FF2B5EF4-FFF2-40B4-BE49-F238E27FC236}">
                <a16:creationId xmlns:a16="http://schemas.microsoft.com/office/drawing/2014/main" id="{E0D767CC-EF86-4FD0-8BE6-7BE17F754EDF}"/>
              </a:ext>
            </a:extLst>
          </p:cNvPr>
          <p:cNvPicPr>
            <a:picLocks noChangeAspect="1"/>
          </p:cNvPicPr>
          <p:nvPr/>
        </p:nvPicPr>
        <p:blipFill>
          <a:blip r:embed="rId5"/>
          <a:stretch>
            <a:fillRect/>
          </a:stretch>
        </p:blipFill>
        <p:spPr>
          <a:xfrm>
            <a:off x="3092822" y="2023763"/>
            <a:ext cx="5371292" cy="2406767"/>
          </a:xfrm>
          <a:prstGeom prst="rect">
            <a:avLst/>
          </a:prstGeom>
        </p:spPr>
      </p:pic>
      <p:sp>
        <p:nvSpPr>
          <p:cNvPr id="8" name="CaixaDeTexto 7">
            <a:extLst>
              <a:ext uri="{FF2B5EF4-FFF2-40B4-BE49-F238E27FC236}">
                <a16:creationId xmlns:a16="http://schemas.microsoft.com/office/drawing/2014/main" id="{947EE758-8A05-44AB-8E86-BA26B0D94F2B}"/>
              </a:ext>
            </a:extLst>
          </p:cNvPr>
          <p:cNvSpPr txBox="1"/>
          <p:nvPr/>
        </p:nvSpPr>
        <p:spPr>
          <a:xfrm>
            <a:off x="2318566" y="4038114"/>
            <a:ext cx="8332236" cy="1077218"/>
          </a:xfrm>
          <a:prstGeom prst="rect">
            <a:avLst/>
          </a:prstGeom>
          <a:noFill/>
        </p:spPr>
        <p:txBody>
          <a:bodyPr wrap="square" rtlCol="0">
            <a:spAutoFit/>
          </a:bodyPr>
          <a:lstStyle/>
          <a:p>
            <a:endParaRPr lang="pt-BR" sz="2000" dirty="0"/>
          </a:p>
          <a:p>
            <a:endParaRPr lang="pt-BR" sz="2000" dirty="0"/>
          </a:p>
          <a:p>
            <a:r>
              <a:rPr lang="pt-BR" sz="2400" dirty="0">
                <a:latin typeface="Times New Roman" panose="02020603050405020304" pitchFamily="18" charset="0"/>
                <a:cs typeface="Times New Roman" panose="02020603050405020304" pitchFamily="18" charset="0"/>
              </a:rPr>
              <a:t>Conceitue e cite exemplos de fatores bióticos e abióticos. </a:t>
            </a:r>
          </a:p>
        </p:txBody>
      </p:sp>
    </p:spTree>
    <p:extLst>
      <p:ext uri="{BB962C8B-B14F-4D97-AF65-F5344CB8AC3E}">
        <p14:creationId xmlns:p14="http://schemas.microsoft.com/office/powerpoint/2010/main" val="2992457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494023B-F205-4A69-BCB0-15A7DDA655DD}"/>
              </a:ext>
            </a:extLst>
          </p:cNvPr>
          <p:cNvPicPr>
            <a:picLocks noChangeAspect="1"/>
          </p:cNvPicPr>
          <p:nvPr/>
        </p:nvPicPr>
        <p:blipFill>
          <a:blip r:embed="rId4"/>
          <a:stretch>
            <a:fillRect/>
          </a:stretch>
        </p:blipFill>
        <p:spPr>
          <a:xfrm>
            <a:off x="10479740" y="6255067"/>
            <a:ext cx="1541929" cy="560408"/>
          </a:xfrm>
          <a:prstGeom prst="rect">
            <a:avLst/>
          </a:prstGeom>
        </p:spPr>
      </p:pic>
      <p:sp>
        <p:nvSpPr>
          <p:cNvPr id="5" name="CaixaDeTexto 4">
            <a:extLst>
              <a:ext uri="{FF2B5EF4-FFF2-40B4-BE49-F238E27FC236}">
                <a16:creationId xmlns:a16="http://schemas.microsoft.com/office/drawing/2014/main" id="{55937DB4-23A9-4EDF-9F84-6C98995A1B8A}"/>
              </a:ext>
            </a:extLst>
          </p:cNvPr>
          <p:cNvSpPr txBox="1"/>
          <p:nvPr/>
        </p:nvSpPr>
        <p:spPr>
          <a:xfrm>
            <a:off x="3092822" y="1075765"/>
            <a:ext cx="5477435" cy="1600438"/>
          </a:xfrm>
          <a:prstGeom prst="rect">
            <a:avLst/>
          </a:prstGeom>
          <a:noFill/>
        </p:spPr>
        <p:txBody>
          <a:bodyPr wrap="square" rtlCol="0">
            <a:spAutoFit/>
          </a:bodyPr>
          <a:lstStyle/>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p:txBody>
      </p:sp>
      <p:sp>
        <p:nvSpPr>
          <p:cNvPr id="6" name="CaixaDeTexto 5">
            <a:extLst>
              <a:ext uri="{FF2B5EF4-FFF2-40B4-BE49-F238E27FC236}">
                <a16:creationId xmlns:a16="http://schemas.microsoft.com/office/drawing/2014/main" id="{200CF34E-843A-4FEA-91CF-1B30C9CCA29D}"/>
              </a:ext>
            </a:extLst>
          </p:cNvPr>
          <p:cNvSpPr txBox="1"/>
          <p:nvPr/>
        </p:nvSpPr>
        <p:spPr>
          <a:xfrm>
            <a:off x="1355497" y="106184"/>
            <a:ext cx="10666171" cy="6063198"/>
          </a:xfrm>
          <a:prstGeom prst="rect">
            <a:avLst/>
          </a:prstGeom>
          <a:noFill/>
        </p:spPr>
        <p:txBody>
          <a:bodyPr wrap="square" rtlCol="0">
            <a:spAutoFit/>
          </a:bodyPr>
          <a:lstStyle/>
          <a:p>
            <a:pPr lvl="0"/>
            <a:r>
              <a:rPr lang="pt-BR" sz="2000" dirty="0">
                <a:latin typeface="Times New Roman" panose="02020603050405020304" pitchFamily="18" charset="0"/>
                <a:cs typeface="Times New Roman" panose="02020603050405020304" pitchFamily="18" charset="0"/>
              </a:rPr>
              <a:t>3. Quando consideramos o agrupamento da fauna e flora específico de uma determinada região, sem analisar as interações estamos analisando um(a) </a:t>
            </a:r>
          </a:p>
          <a:p>
            <a:pPr lvl="0"/>
            <a:endParaRPr lang="pt-BR" sz="2000" dirty="0">
              <a:latin typeface="Times New Roman" panose="02020603050405020304" pitchFamily="18" charset="0"/>
              <a:cs typeface="Times New Roman" panose="02020603050405020304" pitchFamily="18" charset="0"/>
            </a:endParaRPr>
          </a:p>
          <a:p>
            <a:pPr lvl="0"/>
            <a:r>
              <a:rPr lang="pt-BR" sz="2000" dirty="0">
                <a:latin typeface="Times New Roman" panose="02020603050405020304" pitchFamily="18" charset="0"/>
                <a:cs typeface="Times New Roman" panose="02020603050405020304" pitchFamily="18" charset="0"/>
              </a:rPr>
              <a:t>(A) espécie.</a:t>
            </a:r>
          </a:p>
          <a:p>
            <a:pPr lvl="0"/>
            <a:r>
              <a:rPr lang="pt-BR" sz="2000" dirty="0">
                <a:latin typeface="Times New Roman" panose="02020603050405020304" pitchFamily="18" charset="0"/>
                <a:cs typeface="Times New Roman" panose="02020603050405020304" pitchFamily="18" charset="0"/>
              </a:rPr>
              <a:t>(B) ecossistema. </a:t>
            </a:r>
          </a:p>
          <a:p>
            <a:pPr lvl="0"/>
            <a:r>
              <a:rPr lang="pt-BR" sz="2000" dirty="0">
                <a:latin typeface="Times New Roman" panose="02020603050405020304" pitchFamily="18" charset="0"/>
                <a:cs typeface="Times New Roman" panose="02020603050405020304" pitchFamily="18" charset="0"/>
              </a:rPr>
              <a:t>(C) ecologia.</a:t>
            </a:r>
          </a:p>
          <a:p>
            <a:pPr lvl="0"/>
            <a:r>
              <a:rPr lang="pt-BR" sz="2000" dirty="0">
                <a:latin typeface="Times New Roman" panose="02020603050405020304" pitchFamily="18" charset="0"/>
                <a:cs typeface="Times New Roman" panose="02020603050405020304" pitchFamily="18" charset="0"/>
              </a:rPr>
              <a:t>(D) biosfera</a:t>
            </a:r>
          </a:p>
          <a:p>
            <a:pPr lvl="0"/>
            <a:r>
              <a:rPr lang="pt-BR" sz="2000" dirty="0">
                <a:latin typeface="Times New Roman" panose="02020603050405020304" pitchFamily="18" charset="0"/>
                <a:cs typeface="Times New Roman" panose="02020603050405020304" pitchFamily="18" charset="0"/>
              </a:rPr>
              <a:t>(E) bioma.</a:t>
            </a:r>
          </a:p>
          <a:p>
            <a:pPr algn="just"/>
            <a:endParaRPr lang="pt-BR" sz="2000" dirty="0">
              <a:latin typeface="Times New Roman" panose="02020603050405020304" pitchFamily="18" charset="0"/>
              <a:cs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4. Unidade de Conservação (UC) é a denominação dada pelo Sistema Nacional de Unidades de Conservação da Natureza (SNUC) (Lei nº 9.985, de 18 de julho de 2000) às áreas naturais passíveis de proteção por suas características especiais. </a:t>
            </a:r>
          </a:p>
          <a:p>
            <a:pPr algn="just"/>
            <a:r>
              <a:rPr lang="pt-BR" sz="2000" dirty="0">
                <a:latin typeface="Times New Roman" panose="02020603050405020304" pitchFamily="18" charset="0"/>
                <a:cs typeface="Times New Roman" panose="02020603050405020304" pitchFamily="18" charset="0"/>
              </a:rPr>
              <a:t>São “espaços territoriais e seus recursos ambientais, incluindo as águas jurisdicionais, com características naturais relevantes, legalmente instituídos pelo Poder Público, com objetivos de conservação e limites definidos, sob regime especial de administração, ao qual se aplicam garantias adequadas de proteção da lei” (art. 1º, I).</a:t>
            </a:r>
          </a:p>
          <a:p>
            <a:pPr algn="r"/>
            <a:r>
              <a:rPr lang="pt-BR" sz="800" dirty="0">
                <a:latin typeface="Times New Roman" panose="02020603050405020304" pitchFamily="18" charset="0"/>
                <a:cs typeface="Times New Roman" panose="02020603050405020304" pitchFamily="18" charset="0"/>
              </a:rPr>
              <a:t>Disponível em &lt; https://oeco.org.br/dicionario-ambiental&gt; Acesso em 27 jan. de 2023.</a:t>
            </a:r>
          </a:p>
          <a:p>
            <a:endParaRPr lang="pt-BR" sz="2000" dirty="0">
              <a:latin typeface="Times New Roman" panose="02020603050405020304" pitchFamily="18" charset="0"/>
              <a:cs typeface="Times New Roman" panose="02020603050405020304" pitchFamily="18" charset="0"/>
            </a:endParaRPr>
          </a:p>
          <a:p>
            <a:r>
              <a:rPr lang="pt-BR" sz="2000" dirty="0">
                <a:latin typeface="Times New Roman" panose="02020603050405020304" pitchFamily="18" charset="0"/>
                <a:cs typeface="Times New Roman" panose="02020603050405020304" pitchFamily="18" charset="0"/>
              </a:rPr>
              <a:t>Descreva a importância das Unidades de Conservação para a preservação da biodiversidade e do patrimônio nacional.</a:t>
            </a:r>
          </a:p>
        </p:txBody>
      </p:sp>
    </p:spTree>
    <p:extLst>
      <p:ext uri="{BB962C8B-B14F-4D97-AF65-F5344CB8AC3E}">
        <p14:creationId xmlns:p14="http://schemas.microsoft.com/office/powerpoint/2010/main" val="3820686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494023B-F205-4A69-BCB0-15A7DDA655DD}"/>
              </a:ext>
            </a:extLst>
          </p:cNvPr>
          <p:cNvPicPr>
            <a:picLocks noChangeAspect="1"/>
          </p:cNvPicPr>
          <p:nvPr/>
        </p:nvPicPr>
        <p:blipFill>
          <a:blip r:embed="rId4"/>
          <a:stretch>
            <a:fillRect/>
          </a:stretch>
        </p:blipFill>
        <p:spPr>
          <a:xfrm>
            <a:off x="10479740" y="6255067"/>
            <a:ext cx="1541929" cy="560408"/>
          </a:xfrm>
          <a:prstGeom prst="rect">
            <a:avLst/>
          </a:prstGeom>
        </p:spPr>
      </p:pic>
      <p:pic>
        <p:nvPicPr>
          <p:cNvPr id="4" name="Imagem 3">
            <a:extLst>
              <a:ext uri="{FF2B5EF4-FFF2-40B4-BE49-F238E27FC236}">
                <a16:creationId xmlns:a16="http://schemas.microsoft.com/office/drawing/2014/main" id="{94AA9A5E-E7E5-4F76-859F-338B2729BF77}"/>
              </a:ext>
            </a:extLst>
          </p:cNvPr>
          <p:cNvPicPr>
            <a:picLocks noChangeAspect="1"/>
          </p:cNvPicPr>
          <p:nvPr/>
        </p:nvPicPr>
        <p:blipFill>
          <a:blip r:embed="rId5"/>
          <a:stretch>
            <a:fillRect/>
          </a:stretch>
        </p:blipFill>
        <p:spPr>
          <a:xfrm>
            <a:off x="4901806" y="206290"/>
            <a:ext cx="2852665" cy="2797630"/>
          </a:xfrm>
          <a:prstGeom prst="rect">
            <a:avLst/>
          </a:prstGeom>
        </p:spPr>
      </p:pic>
      <p:sp>
        <p:nvSpPr>
          <p:cNvPr id="6" name="CaixaDeTexto 5">
            <a:extLst>
              <a:ext uri="{FF2B5EF4-FFF2-40B4-BE49-F238E27FC236}">
                <a16:creationId xmlns:a16="http://schemas.microsoft.com/office/drawing/2014/main" id="{AE4E284E-A0E8-4A01-B0BA-EC7637CEEEB3}"/>
              </a:ext>
            </a:extLst>
          </p:cNvPr>
          <p:cNvSpPr txBox="1"/>
          <p:nvPr/>
        </p:nvSpPr>
        <p:spPr>
          <a:xfrm>
            <a:off x="1618645" y="2934285"/>
            <a:ext cx="10152014" cy="3600986"/>
          </a:xfrm>
          <a:prstGeom prst="rect">
            <a:avLst/>
          </a:prstGeom>
          <a:noFill/>
        </p:spPr>
        <p:txBody>
          <a:bodyPr wrap="square" rtlCol="0">
            <a:spAutoFit/>
          </a:bodyPr>
          <a:lstStyle/>
          <a:p>
            <a:pPr algn="r"/>
            <a:r>
              <a:rPr lang="pt-BR" sz="1000" dirty="0">
                <a:latin typeface="Times New Roman" panose="02020603050405020304" pitchFamily="18" charset="0"/>
                <a:cs typeface="Times New Roman" panose="02020603050405020304" pitchFamily="18" charset="0"/>
              </a:rPr>
              <a:t>Disponível em &lt; https://antigo.mma.gov.br/biodiversidade/biodiversidade-brasileira.html/&gt; Acesso em 27 jan. de 2023</a:t>
            </a:r>
            <a:r>
              <a:rPr lang="pt-BR" dirty="0">
                <a:latin typeface="Times New Roman" panose="02020603050405020304" pitchFamily="18" charset="0"/>
                <a:cs typeface="Times New Roman" panose="02020603050405020304" pitchFamily="18" charset="0"/>
              </a:rPr>
              <a:t>.</a:t>
            </a:r>
          </a:p>
          <a:p>
            <a:pPr algn="just"/>
            <a:r>
              <a:rPr lang="pt-BR" sz="2000" dirty="0">
                <a:latin typeface="Times New Roman" panose="02020603050405020304" pitchFamily="18" charset="0"/>
                <a:cs typeface="Times New Roman" panose="02020603050405020304" pitchFamily="18" charset="0"/>
              </a:rPr>
              <a:t>5. Devido ao aumento da atividade humana, muitos ambientes naturais estão sendo destruídos e as mudanças climáticas tornam-se uma realidade cada vez mais inevitáveis. Com isso, temos uma redução da biodiversidade, que desencadeia prejuízo para o meio ambiente e até mesmo para a economia.  A biodiversidade pode ser definida como:</a:t>
            </a:r>
          </a:p>
          <a:p>
            <a:pPr algn="r"/>
            <a:endParaRPr lang="pt-BR" sz="2000" dirty="0">
              <a:latin typeface="Times New Roman" panose="02020603050405020304" pitchFamily="18" charset="0"/>
              <a:cs typeface="Times New Roman" panose="02020603050405020304" pitchFamily="18" charset="0"/>
            </a:endParaRPr>
          </a:p>
          <a:p>
            <a:pPr>
              <a:tabLst>
                <a:tab pos="93663" algn="l"/>
                <a:tab pos="177800" algn="l"/>
                <a:tab pos="269875" algn="l"/>
                <a:tab pos="354013" algn="l"/>
                <a:tab pos="447675" algn="l"/>
                <a:tab pos="541338" algn="l"/>
                <a:tab pos="625475" algn="l"/>
                <a:tab pos="719138" algn="l"/>
              </a:tabLst>
            </a:pPr>
            <a:r>
              <a:rPr lang="pt-BR" sz="2000" dirty="0">
                <a:latin typeface="Times New Roman" panose="02020603050405020304" pitchFamily="18" charset="0"/>
                <a:cs typeface="Times New Roman" panose="02020603050405020304" pitchFamily="18" charset="0"/>
              </a:rPr>
              <a:t>(A) 	a riqueza de espécies animais e vegetais de um ecossistema.</a:t>
            </a:r>
          </a:p>
          <a:p>
            <a:pPr>
              <a:tabLst>
                <a:tab pos="93663" algn="l"/>
                <a:tab pos="177800" algn="l"/>
                <a:tab pos="269875" algn="l"/>
                <a:tab pos="354013" algn="l"/>
                <a:tab pos="447675" algn="l"/>
                <a:tab pos="541338" algn="l"/>
                <a:tab pos="625475" algn="l"/>
                <a:tab pos="719138" algn="l"/>
              </a:tabLst>
            </a:pPr>
            <a:r>
              <a:rPr lang="pt-BR" sz="2000" dirty="0">
                <a:latin typeface="Times New Roman" panose="02020603050405020304" pitchFamily="18" charset="0"/>
                <a:cs typeface="Times New Roman" panose="02020603050405020304" pitchFamily="18" charset="0"/>
              </a:rPr>
              <a:t>(B)	 as informações genéticas dos animais em um ecossistema. </a:t>
            </a:r>
          </a:p>
          <a:p>
            <a:pPr>
              <a:tabLst>
                <a:tab pos="93663" algn="l"/>
                <a:tab pos="177800" algn="l"/>
                <a:tab pos="269875" algn="l"/>
                <a:tab pos="354013" algn="l"/>
                <a:tab pos="447675" algn="l"/>
                <a:tab pos="541338" algn="l"/>
                <a:tab pos="625475" algn="l"/>
                <a:tab pos="719138" algn="l"/>
              </a:tabLst>
            </a:pPr>
            <a:r>
              <a:rPr lang="pt-BR" sz="2000" dirty="0">
                <a:latin typeface="Times New Roman" panose="02020603050405020304" pitchFamily="18" charset="0"/>
                <a:cs typeface="Times New Roman" panose="02020603050405020304" pitchFamily="18" charset="0"/>
              </a:rPr>
              <a:t>(C)	 as espécies em vegetais em extinção em um ecossistema.</a:t>
            </a:r>
          </a:p>
          <a:p>
            <a:pPr>
              <a:tabLst>
                <a:tab pos="93663" algn="l"/>
                <a:tab pos="177800" algn="l"/>
                <a:tab pos="269875" algn="l"/>
                <a:tab pos="354013" algn="l"/>
                <a:tab pos="447675" algn="l"/>
                <a:tab pos="541338" algn="l"/>
                <a:tab pos="625475" algn="l"/>
                <a:tab pos="719138" algn="l"/>
              </a:tabLst>
            </a:pPr>
            <a:r>
              <a:rPr lang="pt-BR" sz="2000" dirty="0">
                <a:latin typeface="Times New Roman" panose="02020603050405020304" pitchFamily="18" charset="0"/>
                <a:cs typeface="Times New Roman" panose="02020603050405020304" pitchFamily="18" charset="0"/>
              </a:rPr>
              <a:t>(D) 	as espécies existentes em uma comunidade.</a:t>
            </a:r>
          </a:p>
          <a:p>
            <a:pPr>
              <a:tabLst>
                <a:tab pos="93663" algn="l"/>
                <a:tab pos="177800" algn="l"/>
                <a:tab pos="269875" algn="l"/>
                <a:tab pos="354013" algn="l"/>
                <a:tab pos="447675" algn="l"/>
                <a:tab pos="541338" algn="l"/>
                <a:tab pos="625475" algn="l"/>
                <a:tab pos="719138" algn="l"/>
              </a:tabLst>
            </a:pPr>
            <a:r>
              <a:rPr lang="pt-BR" sz="2000" dirty="0">
                <a:latin typeface="Times New Roman" panose="02020603050405020304" pitchFamily="18" charset="0"/>
                <a:cs typeface="Times New Roman" panose="02020603050405020304" pitchFamily="18" charset="0"/>
              </a:rPr>
              <a:t>(E) 	as espécies exóticas de um ecossistema.</a:t>
            </a:r>
          </a:p>
          <a:p>
            <a:endParaRPr lang="pt-BR" dirty="0"/>
          </a:p>
        </p:txBody>
      </p:sp>
    </p:spTree>
    <p:extLst>
      <p:ext uri="{BB962C8B-B14F-4D97-AF65-F5344CB8AC3E}">
        <p14:creationId xmlns:p14="http://schemas.microsoft.com/office/powerpoint/2010/main" val="3593411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494023B-F205-4A69-BCB0-15A7DDA655DD}"/>
              </a:ext>
            </a:extLst>
          </p:cNvPr>
          <p:cNvPicPr>
            <a:picLocks noChangeAspect="1"/>
          </p:cNvPicPr>
          <p:nvPr/>
        </p:nvPicPr>
        <p:blipFill>
          <a:blip r:embed="rId4"/>
          <a:stretch>
            <a:fillRect/>
          </a:stretch>
        </p:blipFill>
        <p:spPr>
          <a:xfrm>
            <a:off x="10479740" y="6255067"/>
            <a:ext cx="1541929" cy="560408"/>
          </a:xfrm>
          <a:prstGeom prst="rect">
            <a:avLst/>
          </a:prstGeom>
        </p:spPr>
      </p:pic>
      <p:sp>
        <p:nvSpPr>
          <p:cNvPr id="5" name="CaixaDeTexto 4">
            <a:extLst>
              <a:ext uri="{FF2B5EF4-FFF2-40B4-BE49-F238E27FC236}">
                <a16:creationId xmlns:a16="http://schemas.microsoft.com/office/drawing/2014/main" id="{55937DB4-23A9-4EDF-9F84-6C98995A1B8A}"/>
              </a:ext>
            </a:extLst>
          </p:cNvPr>
          <p:cNvSpPr txBox="1"/>
          <p:nvPr/>
        </p:nvSpPr>
        <p:spPr>
          <a:xfrm>
            <a:off x="3092822" y="1075765"/>
            <a:ext cx="5477435" cy="1600438"/>
          </a:xfrm>
          <a:prstGeom prst="rect">
            <a:avLst/>
          </a:prstGeom>
          <a:noFill/>
        </p:spPr>
        <p:txBody>
          <a:bodyPr wrap="square" rtlCol="0">
            <a:spAutoFit/>
          </a:bodyPr>
          <a:lstStyle/>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p:txBody>
      </p:sp>
      <p:sp>
        <p:nvSpPr>
          <p:cNvPr id="2" name="CaixaDeTexto 1">
            <a:extLst>
              <a:ext uri="{FF2B5EF4-FFF2-40B4-BE49-F238E27FC236}">
                <a16:creationId xmlns:a16="http://schemas.microsoft.com/office/drawing/2014/main" id="{02D413F5-9A15-435B-9841-6E2AEB4544D0}"/>
              </a:ext>
            </a:extLst>
          </p:cNvPr>
          <p:cNvSpPr txBox="1"/>
          <p:nvPr/>
        </p:nvSpPr>
        <p:spPr>
          <a:xfrm>
            <a:off x="1521438" y="485559"/>
            <a:ext cx="10186468" cy="5847755"/>
          </a:xfrm>
          <a:prstGeom prst="rect">
            <a:avLst/>
          </a:prstGeom>
          <a:noFill/>
        </p:spPr>
        <p:txBody>
          <a:bodyPr wrap="square" rtlCol="0">
            <a:spAutoFit/>
          </a:bodyPr>
          <a:lstStyle/>
          <a:p>
            <a:pPr lvl="0" algn="just"/>
            <a:r>
              <a:rPr lang="pt-BR" sz="2200" dirty="0">
                <a:latin typeface="Times New Roman" panose="02020603050405020304" pitchFamily="18" charset="0"/>
                <a:cs typeface="Times New Roman" panose="02020603050405020304" pitchFamily="18" charset="0"/>
              </a:rPr>
              <a:t>6. Faça uma pesquisa em sites, jornais e livros referente a importância da biodiversidade para o equilíbrio ambiental do nosso planeta.  Depois escreva um parágrafo mencionado porque é importante preservar a biodiversidade.</a:t>
            </a:r>
          </a:p>
          <a:p>
            <a:pPr lvl="0" algn="just"/>
            <a:endParaRPr lang="pt-BR" sz="2200" dirty="0">
              <a:latin typeface="Times New Roman" panose="02020603050405020304" pitchFamily="18" charset="0"/>
              <a:cs typeface="Times New Roman" panose="02020603050405020304" pitchFamily="18" charset="0"/>
            </a:endParaRPr>
          </a:p>
          <a:p>
            <a:pPr marL="457200" indent="-457200">
              <a:buAutoNum type="arabicPeriod" startAt="7"/>
              <a:tabLst>
                <a:tab pos="93663" algn="l"/>
                <a:tab pos="177800" algn="l"/>
                <a:tab pos="354013" algn="l"/>
              </a:tabLst>
            </a:pPr>
            <a:r>
              <a:rPr lang="pt-BR" sz="2200" dirty="0">
                <a:latin typeface="Times New Roman" panose="02020603050405020304" pitchFamily="18" charset="0"/>
                <a:cs typeface="Times New Roman" panose="02020603050405020304" pitchFamily="18" charset="0"/>
              </a:rPr>
              <a:t>Marque a alternativa cujo fator contribui para a preservação da biodiversidade.</a:t>
            </a:r>
          </a:p>
          <a:p>
            <a:pPr marL="457200" indent="-457200">
              <a:buAutoNum type="arabicPeriod" startAt="7"/>
              <a:tabLst>
                <a:tab pos="93663" algn="l"/>
                <a:tab pos="177800" algn="l"/>
                <a:tab pos="354013" algn="l"/>
              </a:tabLst>
            </a:pPr>
            <a:endParaRPr lang="pt-BR" sz="2200" dirty="0">
              <a:latin typeface="Times New Roman" panose="02020603050405020304" pitchFamily="18" charset="0"/>
              <a:cs typeface="Times New Roman" panose="02020603050405020304" pitchFamily="18" charset="0"/>
            </a:endParaRPr>
          </a:p>
          <a:p>
            <a:pPr>
              <a:tabLst>
                <a:tab pos="93663" algn="l"/>
                <a:tab pos="177800" algn="l"/>
                <a:tab pos="354013" algn="l"/>
              </a:tabLst>
            </a:pPr>
            <a:r>
              <a:rPr lang="pt-BR" sz="2200" dirty="0">
                <a:latin typeface="Times New Roman" panose="02020603050405020304" pitchFamily="18" charset="0"/>
                <a:cs typeface="Times New Roman" panose="02020603050405020304" pitchFamily="18" charset="0"/>
              </a:rPr>
              <a:t>(A) A destruição do habitat natural das espécies.</a:t>
            </a:r>
          </a:p>
          <a:p>
            <a:pPr>
              <a:tabLst>
                <a:tab pos="93663" algn="l"/>
                <a:tab pos="177800" algn="l"/>
                <a:tab pos="354013" algn="l"/>
              </a:tabLst>
            </a:pPr>
            <a:r>
              <a:rPr lang="pt-BR" sz="2200" dirty="0">
                <a:latin typeface="Times New Roman" panose="02020603050405020304" pitchFamily="18" charset="0"/>
                <a:cs typeface="Times New Roman" panose="02020603050405020304" pitchFamily="18" charset="0"/>
              </a:rPr>
              <a:t>(B) A contaminação da água por mercúrio.</a:t>
            </a:r>
          </a:p>
          <a:p>
            <a:pPr>
              <a:tabLst>
                <a:tab pos="93663" algn="l"/>
                <a:tab pos="177800" algn="l"/>
                <a:tab pos="354013" algn="l"/>
              </a:tabLst>
            </a:pPr>
            <a:r>
              <a:rPr lang="pt-BR" sz="2200" dirty="0">
                <a:latin typeface="Times New Roman" panose="02020603050405020304" pitchFamily="18" charset="0"/>
                <a:cs typeface="Times New Roman" panose="02020603050405020304" pitchFamily="18" charset="0"/>
              </a:rPr>
              <a:t>(C) O uso consciente dos recursos naturais.</a:t>
            </a:r>
          </a:p>
          <a:p>
            <a:pPr>
              <a:tabLst>
                <a:tab pos="93663" algn="l"/>
                <a:tab pos="177800" algn="l"/>
                <a:tab pos="354013" algn="l"/>
              </a:tabLst>
            </a:pPr>
            <a:r>
              <a:rPr lang="pt-BR" sz="2200" dirty="0">
                <a:latin typeface="Times New Roman" panose="02020603050405020304" pitchFamily="18" charset="0"/>
                <a:cs typeface="Times New Roman" panose="02020603050405020304" pitchFamily="18" charset="0"/>
              </a:rPr>
              <a:t>(D) A introdução de espécies invasoras.</a:t>
            </a:r>
          </a:p>
          <a:p>
            <a:pPr>
              <a:tabLst>
                <a:tab pos="93663" algn="l"/>
                <a:tab pos="177800" algn="l"/>
                <a:tab pos="354013" algn="l"/>
              </a:tabLst>
            </a:pPr>
            <a:r>
              <a:rPr lang="pt-BR" sz="2200" dirty="0">
                <a:latin typeface="Times New Roman" panose="02020603050405020304" pitchFamily="18" charset="0"/>
                <a:cs typeface="Times New Roman" panose="02020603050405020304" pitchFamily="18" charset="0"/>
              </a:rPr>
              <a:t>(E) O aquecimento global.</a:t>
            </a:r>
          </a:p>
          <a:p>
            <a:pPr>
              <a:tabLst>
                <a:tab pos="93663" algn="l"/>
                <a:tab pos="177800" algn="l"/>
                <a:tab pos="354013" algn="l"/>
              </a:tabLst>
            </a:pPr>
            <a:endParaRPr lang="pt-BR" sz="2200" dirty="0">
              <a:latin typeface="Times New Roman" panose="02020603050405020304" pitchFamily="18" charset="0"/>
              <a:cs typeface="Times New Roman" panose="02020603050405020304" pitchFamily="18" charset="0"/>
            </a:endParaRPr>
          </a:p>
          <a:p>
            <a:pPr marL="457200" lvl="0" indent="-457200" algn="just">
              <a:buFont typeface="Arial"/>
              <a:buAutoNum type="arabicPeriod" startAt="8"/>
            </a:pPr>
            <a:r>
              <a:rPr lang="pt-BR" sz="2200" dirty="0">
                <a:latin typeface="Times New Roman" panose="02020603050405020304" pitchFamily="18" charset="0"/>
                <a:cs typeface="Times New Roman" panose="02020603050405020304" pitchFamily="18" charset="0"/>
              </a:rPr>
              <a:t>Quais são os riscos que os lixões a céu aberto podem causar a saúde da população? </a:t>
            </a:r>
          </a:p>
          <a:p>
            <a:pPr lvl="0" algn="just"/>
            <a:endParaRPr lang="pt-BR" sz="2200" dirty="0">
              <a:latin typeface="Times New Roman" panose="02020603050405020304" pitchFamily="18" charset="0"/>
              <a:cs typeface="Times New Roman" panose="02020603050405020304" pitchFamily="18" charset="0"/>
            </a:endParaRPr>
          </a:p>
          <a:p>
            <a:pPr lvl="0" algn="just"/>
            <a:r>
              <a:rPr lang="pt-BR" sz="2200" dirty="0">
                <a:latin typeface="Times New Roman" panose="02020603050405020304" pitchFamily="18" charset="0"/>
                <a:cs typeface="Times New Roman" panose="02020603050405020304" pitchFamily="18" charset="0"/>
              </a:rPr>
              <a:t>9. O lixo é um dos problemas ambientais mais preocupantes no âmbito das cidades, não só brasileiras, mas de todo o mundo. Por outro lado, gera emprego e renda. Sobre este tema, explique como o lixo pode ser uma fonte de renda para famílias brasileiras?</a:t>
            </a:r>
          </a:p>
        </p:txBody>
      </p:sp>
    </p:spTree>
    <p:extLst>
      <p:ext uri="{BB962C8B-B14F-4D97-AF65-F5344CB8AC3E}">
        <p14:creationId xmlns:p14="http://schemas.microsoft.com/office/powerpoint/2010/main" val="3258878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494023B-F205-4A69-BCB0-15A7DDA655DD}"/>
              </a:ext>
            </a:extLst>
          </p:cNvPr>
          <p:cNvPicPr>
            <a:picLocks noChangeAspect="1"/>
          </p:cNvPicPr>
          <p:nvPr/>
        </p:nvPicPr>
        <p:blipFill>
          <a:blip r:embed="rId4"/>
          <a:stretch>
            <a:fillRect/>
          </a:stretch>
        </p:blipFill>
        <p:spPr>
          <a:xfrm>
            <a:off x="10479740" y="6255067"/>
            <a:ext cx="1541929" cy="560408"/>
          </a:xfrm>
          <a:prstGeom prst="rect">
            <a:avLst/>
          </a:prstGeom>
        </p:spPr>
      </p:pic>
      <p:sp>
        <p:nvSpPr>
          <p:cNvPr id="5" name="CaixaDeTexto 4">
            <a:extLst>
              <a:ext uri="{FF2B5EF4-FFF2-40B4-BE49-F238E27FC236}">
                <a16:creationId xmlns:a16="http://schemas.microsoft.com/office/drawing/2014/main" id="{55937DB4-23A9-4EDF-9F84-6C98995A1B8A}"/>
              </a:ext>
            </a:extLst>
          </p:cNvPr>
          <p:cNvSpPr txBox="1"/>
          <p:nvPr/>
        </p:nvSpPr>
        <p:spPr>
          <a:xfrm>
            <a:off x="3092822" y="1075765"/>
            <a:ext cx="5477435" cy="1600438"/>
          </a:xfrm>
          <a:prstGeom prst="rect">
            <a:avLst/>
          </a:prstGeom>
          <a:noFill/>
        </p:spPr>
        <p:txBody>
          <a:bodyPr wrap="square" rtlCol="0">
            <a:spAutoFit/>
          </a:bodyPr>
          <a:lstStyle/>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p:txBody>
      </p:sp>
      <p:sp>
        <p:nvSpPr>
          <p:cNvPr id="4" name="CaixaDeTexto 3">
            <a:extLst>
              <a:ext uri="{FF2B5EF4-FFF2-40B4-BE49-F238E27FC236}">
                <a16:creationId xmlns:a16="http://schemas.microsoft.com/office/drawing/2014/main" id="{4DC2A015-4B33-45DD-9CCD-CCAEAAB49012}"/>
              </a:ext>
            </a:extLst>
          </p:cNvPr>
          <p:cNvSpPr txBox="1"/>
          <p:nvPr/>
        </p:nvSpPr>
        <p:spPr>
          <a:xfrm>
            <a:off x="1452745" y="150022"/>
            <a:ext cx="10264126" cy="6275051"/>
          </a:xfrm>
          <a:prstGeom prst="rect">
            <a:avLst/>
          </a:prstGeom>
          <a:noFill/>
        </p:spPr>
        <p:txBody>
          <a:bodyPr wrap="square" rtlCol="0">
            <a:spAutoFit/>
          </a:bodyPr>
          <a:lstStyle/>
          <a:p>
            <a:pPr algn="just">
              <a:lnSpc>
                <a:spcPct val="150000"/>
              </a:lnSpc>
            </a:pPr>
            <a:r>
              <a:rPr lang="pt-BR" sz="1800" dirty="0">
                <a:latin typeface="Times New Roman" panose="02020603050405020304" pitchFamily="18" charset="0"/>
                <a:cs typeface="Times New Roman" panose="02020603050405020304" pitchFamily="18" charset="0"/>
              </a:rPr>
              <a:t>10. Leia o texto a seguir:</a:t>
            </a:r>
          </a:p>
          <a:p>
            <a:pPr algn="just">
              <a:lnSpc>
                <a:spcPct val="150000"/>
              </a:lnSpc>
            </a:pPr>
            <a:r>
              <a:rPr lang="pt-BR" sz="1800" dirty="0">
                <a:latin typeface="Times New Roman" panose="02020603050405020304" pitchFamily="18" charset="0"/>
                <a:cs typeface="Times New Roman" panose="02020603050405020304" pitchFamily="18" charset="0"/>
              </a:rPr>
              <a:t>Tecnologia e Biodiversidade: Sustentabilidade, Energia e Meio Ambiente</a:t>
            </a:r>
          </a:p>
          <a:p>
            <a:pPr algn="just">
              <a:lnSpc>
                <a:spcPct val="150000"/>
              </a:lnSpc>
            </a:pPr>
            <a:r>
              <a:rPr lang="pt-BR" sz="1800" dirty="0">
                <a:latin typeface="Times New Roman" panose="02020603050405020304" pitchFamily="18" charset="0"/>
                <a:cs typeface="Times New Roman" panose="02020603050405020304" pitchFamily="18" charset="0"/>
              </a:rPr>
              <a:t> O desenvolvimento sustentável é um conceito sistêmico que se traduz por um modelo de desenvolvimento capaz de suprir as necessidades da geração atual, sem comprometer a capacidade de atender as necessidades das futuras gerações. O desenvolvimento sustentável requer uma harmonização entre o desenvolvimento econômico, a preservação do meio ambiente, a qualidade de vida e o uso racional dos recursos da natureza.</a:t>
            </a:r>
          </a:p>
          <a:p>
            <a:pPr algn="just">
              <a:lnSpc>
                <a:spcPct val="150000"/>
              </a:lnSpc>
            </a:pPr>
            <a:r>
              <a:rPr lang="pt-BR" sz="1800" dirty="0">
                <a:latin typeface="Times New Roman" panose="02020603050405020304" pitchFamily="18" charset="0"/>
                <a:cs typeface="Times New Roman" panose="02020603050405020304" pitchFamily="18" charset="0"/>
              </a:rPr>
              <a:t>Neste sentido, o desenvolvimento sustentável da humanidade passa pelo conhecimento da biodiversidade e este tem sido potencializado pelo desenvolvimento de novas tecnologias. Simultaneamente, novos avanços tecnológicos surgem das demandas geradas pelo processo de investigação que leva a novas descobertas associadas à biodiversidade e à utilização dos recursos naturais. Assim, este Tema tem por objetivo estudar de que forma novas tecnologias podem contribuir para o avanço do estudo da biodiversidade e do meio ambiente, bem como de que forma estes progressos tecnológicos podem auxiliar no desenvolvimento de materiais, produtos e processos que permitam o uso racional dos recursos naturais com baixo impacto no meio ambiente.</a:t>
            </a:r>
          </a:p>
          <a:p>
            <a:pPr algn="just">
              <a:lnSpc>
                <a:spcPct val="150000"/>
              </a:lnSpc>
            </a:pPr>
            <a:r>
              <a:rPr lang="pt-BR" sz="1800" dirty="0">
                <a:latin typeface="Times New Roman" panose="02020603050405020304" pitchFamily="18" charset="0"/>
                <a:cs typeface="Times New Roman" panose="02020603050405020304" pitchFamily="18" charset="0"/>
              </a:rPr>
              <a:t>O estudo deste tema se dá em quatro grandes eixos:</a:t>
            </a:r>
          </a:p>
        </p:txBody>
      </p:sp>
    </p:spTree>
    <p:extLst>
      <p:ext uri="{BB962C8B-B14F-4D97-AF65-F5344CB8AC3E}">
        <p14:creationId xmlns:p14="http://schemas.microsoft.com/office/powerpoint/2010/main" val="3311640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494023B-F205-4A69-BCB0-15A7DDA655DD}"/>
              </a:ext>
            </a:extLst>
          </p:cNvPr>
          <p:cNvPicPr>
            <a:picLocks noChangeAspect="1"/>
          </p:cNvPicPr>
          <p:nvPr/>
        </p:nvPicPr>
        <p:blipFill>
          <a:blip r:embed="rId4"/>
          <a:stretch>
            <a:fillRect/>
          </a:stretch>
        </p:blipFill>
        <p:spPr>
          <a:xfrm>
            <a:off x="10479740" y="6255067"/>
            <a:ext cx="1541929" cy="560408"/>
          </a:xfrm>
          <a:prstGeom prst="rect">
            <a:avLst/>
          </a:prstGeom>
        </p:spPr>
      </p:pic>
      <p:sp>
        <p:nvSpPr>
          <p:cNvPr id="5" name="CaixaDeTexto 4">
            <a:extLst>
              <a:ext uri="{FF2B5EF4-FFF2-40B4-BE49-F238E27FC236}">
                <a16:creationId xmlns:a16="http://schemas.microsoft.com/office/drawing/2014/main" id="{55937DB4-23A9-4EDF-9F84-6C98995A1B8A}"/>
              </a:ext>
            </a:extLst>
          </p:cNvPr>
          <p:cNvSpPr txBox="1"/>
          <p:nvPr/>
        </p:nvSpPr>
        <p:spPr>
          <a:xfrm>
            <a:off x="3092822" y="1075765"/>
            <a:ext cx="5477435" cy="1600438"/>
          </a:xfrm>
          <a:prstGeom prst="rect">
            <a:avLst/>
          </a:prstGeom>
          <a:noFill/>
        </p:spPr>
        <p:txBody>
          <a:bodyPr wrap="square" rtlCol="0">
            <a:spAutoFit/>
          </a:bodyPr>
          <a:lstStyle/>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p:txBody>
      </p:sp>
      <p:sp>
        <p:nvSpPr>
          <p:cNvPr id="2" name="CaixaDeTexto 1">
            <a:extLst>
              <a:ext uri="{FF2B5EF4-FFF2-40B4-BE49-F238E27FC236}">
                <a16:creationId xmlns:a16="http://schemas.microsoft.com/office/drawing/2014/main" id="{584E2654-93FE-4F2F-9BBA-186DD1462E21}"/>
              </a:ext>
            </a:extLst>
          </p:cNvPr>
          <p:cNvSpPr txBox="1"/>
          <p:nvPr/>
        </p:nvSpPr>
        <p:spPr>
          <a:xfrm>
            <a:off x="1514669" y="260157"/>
            <a:ext cx="10229096" cy="6247864"/>
          </a:xfrm>
          <a:prstGeom prst="rect">
            <a:avLst/>
          </a:prstGeom>
          <a:noFill/>
        </p:spPr>
        <p:txBody>
          <a:bodyPr wrap="square" rtlCol="0">
            <a:spAutoFit/>
          </a:bodyPr>
          <a:lstStyle/>
          <a:p>
            <a:pPr algn="just"/>
            <a:r>
              <a:rPr lang="pt-BR" sz="2000" dirty="0">
                <a:latin typeface="Times New Roman" panose="02020603050405020304" pitchFamily="18" charset="0"/>
                <a:cs typeface="Times New Roman" panose="02020603050405020304" pitchFamily="18" charset="0"/>
              </a:rPr>
              <a:t>1- Avanços na genômica e seus impactos no estudo da biodiversidade, com foco na geração de informações em escala genômica para entender a evolução e auxiliar na conservação da biodiversidade, envolvendo estudos de espécies, em diversas categorias de ameaça de extinção, bem como de microrganismos para a </a:t>
            </a:r>
          </a:p>
          <a:p>
            <a:pPr algn="just"/>
            <a:r>
              <a:rPr lang="pt-BR" sz="2000" dirty="0">
                <a:latin typeface="Times New Roman" panose="02020603050405020304" pitchFamily="18" charset="0"/>
                <a:cs typeface="Times New Roman" panose="02020603050405020304" pitchFamily="18" charset="0"/>
              </a:rPr>
              <a:t>criação de novas tecnologias e do uso sustentável dos recursos naturais;</a:t>
            </a:r>
          </a:p>
          <a:p>
            <a:pPr algn="just"/>
            <a:endParaRPr lang="pt-BR" sz="2000" dirty="0">
              <a:latin typeface="Times New Roman" panose="02020603050405020304" pitchFamily="18" charset="0"/>
              <a:cs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2- Tecnologia, Energia e Recursos Naturais, novos rumos para a sustentabilidade, que busca o desenvolvimento de materiais e processos, baseados no uso racional de recursos naturais, redução do impacto ambiental e otimização do consumo de energia;</a:t>
            </a:r>
          </a:p>
          <a:p>
            <a:pPr algn="just"/>
            <a:endParaRPr lang="pt-BR" sz="2000" dirty="0">
              <a:latin typeface="Times New Roman" panose="02020603050405020304" pitchFamily="18" charset="0"/>
              <a:cs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3- Extração de conhecimento de grandes volumes da dados, com foco na escalabilidade e confiabilidade de algoritmos aptos a processarem dados e do uso de técnicas de computação paralela para análise em tempo real, com aplicações com importante impacto social e ecológico;</a:t>
            </a:r>
          </a:p>
          <a:p>
            <a:pPr algn="just"/>
            <a:endParaRPr lang="pt-BR" sz="2000" dirty="0">
              <a:latin typeface="Times New Roman" panose="02020603050405020304" pitchFamily="18" charset="0"/>
              <a:cs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4- Avanços tecnológicos em um mundo interconectado, com foco no desenvolvimento de protocolos e metodologias para tecnologias desenvolvidas para aplicações voltadas para o desenvolvimento sustentável de cidades e para a preservação do meio ambiente. Os estudos desenvolvidos envolvem pesquisadores de 5 Programas de Pós-Graduação da PUCRS em cooperação com Universidades de alto valor acadêmico.</a:t>
            </a:r>
          </a:p>
          <a:p>
            <a:pPr algn="just"/>
            <a:endParaRPr lang="pt-BR" sz="1000" dirty="0"/>
          </a:p>
          <a:p>
            <a:pPr algn="r"/>
            <a:r>
              <a:rPr lang="pt-BR" sz="1000" dirty="0">
                <a:latin typeface="Times New Roman" panose="02020603050405020304" pitchFamily="18" charset="0"/>
                <a:cs typeface="Times New Roman" panose="02020603050405020304" pitchFamily="18" charset="0"/>
              </a:rPr>
              <a:t>Texto modificado: Disponível em &lt;https://www.pucrs.br/print-</a:t>
            </a:r>
            <a:r>
              <a:rPr lang="pt-BR" sz="1000" dirty="0" err="1">
                <a:latin typeface="Times New Roman" panose="02020603050405020304" pitchFamily="18" charset="0"/>
                <a:cs typeface="Times New Roman" panose="02020603050405020304" pitchFamily="18" charset="0"/>
              </a:rPr>
              <a:t>pt</a:t>
            </a:r>
            <a:r>
              <a:rPr lang="pt-BR" sz="1000" dirty="0">
                <a:latin typeface="Times New Roman" panose="02020603050405020304" pitchFamily="18" charset="0"/>
                <a:cs typeface="Times New Roman" panose="02020603050405020304" pitchFamily="18" charset="0"/>
              </a:rPr>
              <a:t>/temas-</a:t>
            </a:r>
            <a:r>
              <a:rPr lang="pt-BR" sz="1000" dirty="0" err="1">
                <a:latin typeface="Times New Roman" panose="02020603050405020304" pitchFamily="18" charset="0"/>
                <a:cs typeface="Times New Roman" panose="02020603050405020304" pitchFamily="18" charset="0"/>
              </a:rPr>
              <a:t>prioritarios</a:t>
            </a:r>
            <a:r>
              <a:rPr lang="pt-BR" sz="1000" dirty="0">
                <a:latin typeface="Times New Roman" panose="02020603050405020304" pitchFamily="18" charset="0"/>
                <a:cs typeface="Times New Roman" panose="02020603050405020304" pitchFamily="18" charset="0"/>
              </a:rPr>
              <a:t>/tema3/.&gt; Acesso em 30 jan. 2023</a:t>
            </a:r>
          </a:p>
        </p:txBody>
      </p:sp>
    </p:spTree>
    <p:extLst>
      <p:ext uri="{BB962C8B-B14F-4D97-AF65-F5344CB8AC3E}">
        <p14:creationId xmlns:p14="http://schemas.microsoft.com/office/powerpoint/2010/main" val="499879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3" name="Imagem 2" descr="Uma imagem contendo Interface gráfica do usuário&#10;&#10;Descrição gerada automaticamente">
            <a:extLst>
              <a:ext uri="{FF2B5EF4-FFF2-40B4-BE49-F238E27FC236}">
                <a16:creationId xmlns:a16="http://schemas.microsoft.com/office/drawing/2014/main" id="{7494023B-F205-4A69-BCB0-15A7DDA655DD}"/>
              </a:ext>
            </a:extLst>
          </p:cNvPr>
          <p:cNvPicPr>
            <a:picLocks noChangeAspect="1"/>
          </p:cNvPicPr>
          <p:nvPr/>
        </p:nvPicPr>
        <p:blipFill>
          <a:blip r:embed="rId4"/>
          <a:stretch>
            <a:fillRect/>
          </a:stretch>
        </p:blipFill>
        <p:spPr>
          <a:xfrm>
            <a:off x="10479740" y="6255067"/>
            <a:ext cx="1541929" cy="560408"/>
          </a:xfrm>
          <a:prstGeom prst="rect">
            <a:avLst/>
          </a:prstGeom>
        </p:spPr>
      </p:pic>
      <p:sp>
        <p:nvSpPr>
          <p:cNvPr id="5" name="CaixaDeTexto 4">
            <a:extLst>
              <a:ext uri="{FF2B5EF4-FFF2-40B4-BE49-F238E27FC236}">
                <a16:creationId xmlns:a16="http://schemas.microsoft.com/office/drawing/2014/main" id="{55937DB4-23A9-4EDF-9F84-6C98995A1B8A}"/>
              </a:ext>
            </a:extLst>
          </p:cNvPr>
          <p:cNvSpPr txBox="1"/>
          <p:nvPr/>
        </p:nvSpPr>
        <p:spPr>
          <a:xfrm>
            <a:off x="3092822" y="1075765"/>
            <a:ext cx="5477435" cy="1600438"/>
          </a:xfrm>
          <a:prstGeom prst="rect">
            <a:avLst/>
          </a:prstGeom>
          <a:noFill/>
        </p:spPr>
        <p:txBody>
          <a:bodyPr wrap="square" rtlCol="0">
            <a:spAutoFit/>
          </a:bodyPr>
          <a:lstStyle/>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a:p>
            <a:pPr marL="342900" indent="-342900">
              <a:buAutoNum type="arabicPeriod"/>
            </a:pPr>
            <a:endParaRPr lang="pt-BR" dirty="0"/>
          </a:p>
        </p:txBody>
      </p:sp>
      <p:sp>
        <p:nvSpPr>
          <p:cNvPr id="2" name="CaixaDeTexto 1">
            <a:extLst>
              <a:ext uri="{FF2B5EF4-FFF2-40B4-BE49-F238E27FC236}">
                <a16:creationId xmlns:a16="http://schemas.microsoft.com/office/drawing/2014/main" id="{584E2654-93FE-4F2F-9BBA-186DD1462E21}"/>
              </a:ext>
            </a:extLst>
          </p:cNvPr>
          <p:cNvSpPr txBox="1"/>
          <p:nvPr/>
        </p:nvSpPr>
        <p:spPr>
          <a:xfrm>
            <a:off x="1735689" y="454635"/>
            <a:ext cx="10061864" cy="3785652"/>
          </a:xfrm>
          <a:prstGeom prst="rect">
            <a:avLst/>
          </a:prstGeom>
          <a:noFill/>
        </p:spPr>
        <p:txBody>
          <a:bodyPr wrap="square" rtlCol="0">
            <a:spAutoFit/>
          </a:bodyPr>
          <a:lstStyle/>
          <a:p>
            <a:pPr>
              <a:tabLst>
                <a:tab pos="93663" algn="l"/>
                <a:tab pos="177800" algn="l"/>
              </a:tabLst>
            </a:pPr>
            <a:r>
              <a:rPr lang="pt-BR" sz="2400" dirty="0">
                <a:latin typeface="Times New Roman" panose="02020603050405020304" pitchFamily="18" charset="0"/>
                <a:cs typeface="Times New Roman" panose="02020603050405020304" pitchFamily="18" charset="0"/>
              </a:rPr>
              <a:t>De acordo com texto responda as seguintes questões: </a:t>
            </a:r>
          </a:p>
          <a:p>
            <a:pPr>
              <a:tabLst>
                <a:tab pos="93663" algn="l"/>
                <a:tab pos="177800" algn="l"/>
              </a:tabLst>
            </a:pPr>
            <a:endParaRPr lang="pt-BR" sz="2400" dirty="0">
              <a:latin typeface="Times New Roman" panose="02020603050405020304" pitchFamily="18" charset="0"/>
              <a:cs typeface="Times New Roman" panose="02020603050405020304" pitchFamily="18" charset="0"/>
            </a:endParaRPr>
          </a:p>
          <a:p>
            <a:pPr marL="457200" indent="-457200">
              <a:buAutoNum type="alphaUcPeriod"/>
              <a:tabLst>
                <a:tab pos="93663" algn="l"/>
                <a:tab pos="177800" algn="l"/>
                <a:tab pos="269875" algn="l"/>
                <a:tab pos="354013" algn="l"/>
                <a:tab pos="447675" algn="l"/>
                <a:tab pos="625475" algn="l"/>
              </a:tabLst>
            </a:pPr>
            <a:r>
              <a:rPr lang="pt-BR" sz="2400" dirty="0">
                <a:latin typeface="Times New Roman" panose="02020603050405020304" pitchFamily="18" charset="0"/>
                <a:cs typeface="Times New Roman" panose="02020603050405020304" pitchFamily="18" charset="0"/>
              </a:rPr>
              <a:t>O que é desenvolvimento sustentável?</a:t>
            </a:r>
          </a:p>
          <a:p>
            <a:pPr marL="457200" indent="-457200">
              <a:buAutoNum type="alphaUcPeriod"/>
              <a:tabLst>
                <a:tab pos="93663" algn="l"/>
                <a:tab pos="177800" algn="l"/>
                <a:tab pos="269875" algn="l"/>
                <a:tab pos="354013" algn="l"/>
                <a:tab pos="447675" algn="l"/>
                <a:tab pos="625475" algn="l"/>
              </a:tabLst>
            </a:pPr>
            <a:endParaRPr lang="pt-BR" sz="2400" dirty="0">
              <a:latin typeface="Times New Roman" panose="02020603050405020304" pitchFamily="18" charset="0"/>
              <a:cs typeface="Times New Roman" panose="02020603050405020304" pitchFamily="18" charset="0"/>
            </a:endParaRPr>
          </a:p>
          <a:p>
            <a:pPr>
              <a:tabLst>
                <a:tab pos="93663" algn="l"/>
                <a:tab pos="177800" algn="l"/>
                <a:tab pos="269875" algn="l"/>
                <a:tab pos="354013" algn="l"/>
                <a:tab pos="447675" algn="l"/>
                <a:tab pos="625475" algn="l"/>
              </a:tabLst>
            </a:pPr>
            <a:r>
              <a:rPr lang="pt-BR" sz="2400" dirty="0">
                <a:latin typeface="Times New Roman" panose="02020603050405020304" pitchFamily="18" charset="0"/>
                <a:cs typeface="Times New Roman" panose="02020603050405020304" pitchFamily="18" charset="0"/>
              </a:rPr>
              <a:t>B. Como a tecnologia pode contribuir para o desenvolvimento sustentável?</a:t>
            </a:r>
          </a:p>
          <a:p>
            <a:pPr>
              <a:tabLst>
                <a:tab pos="93663" algn="l"/>
                <a:tab pos="177800" algn="l"/>
                <a:tab pos="269875" algn="l"/>
                <a:tab pos="354013" algn="l"/>
                <a:tab pos="447675" algn="l"/>
                <a:tab pos="625475" algn="l"/>
              </a:tabLst>
            </a:pPr>
            <a:endParaRPr lang="pt-BR" sz="2400" dirty="0">
              <a:latin typeface="Times New Roman" panose="02020603050405020304" pitchFamily="18" charset="0"/>
              <a:cs typeface="Times New Roman" panose="02020603050405020304" pitchFamily="18" charset="0"/>
            </a:endParaRPr>
          </a:p>
          <a:p>
            <a:pPr>
              <a:tabLst>
                <a:tab pos="93663" algn="l"/>
                <a:tab pos="177800" algn="l"/>
                <a:tab pos="269875" algn="l"/>
                <a:tab pos="354013" algn="l"/>
                <a:tab pos="447675" algn="l"/>
                <a:tab pos="625475" algn="l"/>
              </a:tabLst>
            </a:pPr>
            <a:r>
              <a:rPr lang="pt-BR" sz="2400" dirty="0">
                <a:latin typeface="Times New Roman" panose="02020603050405020304" pitchFamily="18" charset="0"/>
                <a:cs typeface="Times New Roman" panose="02020603050405020304" pitchFamily="18" charset="0"/>
              </a:rPr>
              <a:t>C. Qual a relação entre desenvolvimento sustentável e avanços na genômica?</a:t>
            </a:r>
          </a:p>
          <a:p>
            <a:pPr>
              <a:tabLst>
                <a:tab pos="93663" algn="l"/>
                <a:tab pos="177800" algn="l"/>
                <a:tab pos="269875" algn="l"/>
                <a:tab pos="354013" algn="l"/>
                <a:tab pos="447675" algn="l"/>
                <a:tab pos="625475" algn="l"/>
              </a:tabLst>
            </a:pPr>
            <a:endParaRPr lang="pt-BR" sz="2400" dirty="0">
              <a:latin typeface="Times New Roman" panose="02020603050405020304" pitchFamily="18" charset="0"/>
              <a:cs typeface="Times New Roman" panose="02020603050405020304" pitchFamily="18" charset="0"/>
            </a:endParaRPr>
          </a:p>
          <a:p>
            <a:pPr>
              <a:tabLst>
                <a:tab pos="93663" algn="l"/>
                <a:tab pos="177800" algn="l"/>
                <a:tab pos="269875" algn="l"/>
                <a:tab pos="354013" algn="l"/>
                <a:tab pos="447675" algn="l"/>
                <a:tab pos="625475" algn="l"/>
              </a:tabLst>
            </a:pPr>
            <a:r>
              <a:rPr lang="pt-BR" sz="2400" dirty="0">
                <a:latin typeface="Times New Roman" panose="02020603050405020304" pitchFamily="18" charset="0"/>
                <a:cs typeface="Times New Roman" panose="02020603050405020304" pitchFamily="18" charset="0"/>
              </a:rPr>
              <a:t>D. Por que o desenvolvimento sustentável, segundo o texto, é um conceito sistêmico?</a:t>
            </a:r>
          </a:p>
        </p:txBody>
      </p:sp>
    </p:spTree>
    <p:extLst>
      <p:ext uri="{BB962C8B-B14F-4D97-AF65-F5344CB8AC3E}">
        <p14:creationId xmlns:p14="http://schemas.microsoft.com/office/powerpoint/2010/main" val="3495353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6"/>
        <p:cNvGrpSpPr/>
        <p:nvPr/>
      </p:nvGrpSpPr>
      <p:grpSpPr>
        <a:xfrm>
          <a:off x="0" y="0"/>
          <a:ext cx="0" cy="0"/>
          <a:chOff x="0" y="0"/>
          <a:chExt cx="0" cy="0"/>
        </a:xfrm>
      </p:grpSpPr>
      <p:sp>
        <p:nvSpPr>
          <p:cNvPr id="947" name="Google Shape;947;gbdec1f8478_1_0"/>
          <p:cNvSpPr txBox="1"/>
          <p:nvPr/>
        </p:nvSpPr>
        <p:spPr>
          <a:xfrm>
            <a:off x="2173941" y="4058663"/>
            <a:ext cx="8752206" cy="11238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3200" b="1" i="0" u="none" strike="noStrike" kern="0" cap="none" spc="0" normalizeH="0" baseline="0" noProof="0" dirty="0">
                <a:ln>
                  <a:noFill/>
                </a:ln>
                <a:solidFill>
                  <a:srgbClr val="FFFFFF"/>
                </a:solidFill>
                <a:effectLst/>
                <a:uLnTx/>
                <a:uFillTx/>
                <a:latin typeface="Arial"/>
                <a:ea typeface="Montserrat"/>
                <a:cs typeface="Montserrat"/>
                <a:sym typeface="Montserrat"/>
              </a:rPr>
              <a:t>Núcleo de Recursos Didáticos - NUREDI</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3200" b="1" i="0" u="none" strike="noStrike" kern="0" cap="none" spc="0" normalizeH="0" baseline="0" noProof="0" dirty="0">
                <a:ln>
                  <a:noFill/>
                </a:ln>
                <a:solidFill>
                  <a:srgbClr val="FFFFFF"/>
                </a:solidFill>
                <a:effectLst/>
                <a:uLnTx/>
                <a:uFillTx/>
                <a:latin typeface="Arial"/>
                <a:ea typeface="Montserrat"/>
                <a:cs typeface="Montserrat"/>
                <a:sym typeface="Montserrat"/>
              </a:rPr>
              <a:t>Contato: (62) 3243 6756</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3200" b="1" i="0" u="none" strike="noStrike" kern="0" cap="none" spc="0" normalizeH="0" baseline="0" noProof="0" dirty="0">
                <a:ln>
                  <a:noFill/>
                </a:ln>
                <a:solidFill>
                  <a:srgbClr val="FFFFFF"/>
                </a:solidFill>
                <a:effectLst/>
                <a:uLnTx/>
                <a:uFillTx/>
                <a:latin typeface="Arial"/>
                <a:ea typeface="Montserrat"/>
                <a:cs typeface="Montserrat"/>
                <a:sym typeface="Montserrat"/>
              </a:rPr>
              <a:t>nuredi@seduc.go.gov.br</a:t>
            </a:r>
            <a:endParaRPr kumimoji="0" sz="3200" b="1" i="0" u="none" strike="noStrike" kern="0" cap="none" spc="0" normalizeH="0" baseline="0" noProof="0" dirty="0">
              <a:ln>
                <a:noFill/>
              </a:ln>
              <a:solidFill>
                <a:srgbClr val="000000"/>
              </a:solidFill>
              <a:effectLst/>
              <a:uLnTx/>
              <a:uFillTx/>
              <a:latin typeface="Arial"/>
              <a:ea typeface="Montserrat"/>
              <a:cs typeface="Montserrat"/>
              <a:sym typeface="Montserrat"/>
            </a:endParaRPr>
          </a:p>
        </p:txBody>
      </p:sp>
      <p:pic>
        <p:nvPicPr>
          <p:cNvPr id="4" name="Imagem 3">
            <a:extLst>
              <a:ext uri="{FF2B5EF4-FFF2-40B4-BE49-F238E27FC236}">
                <a16:creationId xmlns:a16="http://schemas.microsoft.com/office/drawing/2014/main" id="{048FF33D-4E4E-47C7-9250-81BCC24ECF92}"/>
              </a:ext>
            </a:extLst>
          </p:cNvPr>
          <p:cNvPicPr>
            <a:picLocks noChangeAspect="1"/>
          </p:cNvPicPr>
          <p:nvPr/>
        </p:nvPicPr>
        <p:blipFill>
          <a:blip r:embed="rId4"/>
          <a:stretch>
            <a:fillRect/>
          </a:stretch>
        </p:blipFill>
        <p:spPr>
          <a:xfrm>
            <a:off x="3686124" y="1440164"/>
            <a:ext cx="4950381" cy="108518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
</file>

<file path=ppt/theme/theme1.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TotalTime>
  <Words>1107</Words>
  <Application>Microsoft Office PowerPoint</Application>
  <PresentationFormat>Widescreen</PresentationFormat>
  <Paragraphs>113</Paragraphs>
  <Slides>10</Slides>
  <Notes>10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10</vt:i4>
      </vt:variant>
    </vt:vector>
  </HeadingPairs>
  <TitlesOfParts>
    <vt:vector size="14" baseType="lpstr">
      <vt:lpstr>Times New Roman</vt:lpstr>
      <vt:lpstr>Arial</vt:lpstr>
      <vt:lpstr>Calibri</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Alessandra Oliveira de Almeida</dc:creator>
  <cp:lastModifiedBy>Alessandra Oliveira de Almeida</cp:lastModifiedBy>
  <cp:revision>37</cp:revision>
  <dcterms:created xsi:type="dcterms:W3CDTF">2023-01-25T14:32:05Z</dcterms:created>
  <dcterms:modified xsi:type="dcterms:W3CDTF">2023-04-14T14:46:53Z</dcterms:modified>
</cp:coreProperties>
</file>