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8">
  <p:sldMasterIdLst>
    <p:sldMasterId id="2147483648" r:id="rId4"/>
  </p:sldMasterIdLst>
  <p:notesMasterIdLst>
    <p:notesMasterId r:id="rId43"/>
  </p:notesMasterIdLst>
  <p:sldIdLst>
    <p:sldId id="256" r:id="rId5"/>
    <p:sldId id="373" r:id="rId6"/>
    <p:sldId id="375" r:id="rId7"/>
    <p:sldId id="341" r:id="rId8"/>
    <p:sldId id="346" r:id="rId9"/>
    <p:sldId id="305" r:id="rId10"/>
    <p:sldId id="378" r:id="rId11"/>
    <p:sldId id="379" r:id="rId12"/>
    <p:sldId id="380" r:id="rId13"/>
    <p:sldId id="382" r:id="rId14"/>
    <p:sldId id="383" r:id="rId15"/>
    <p:sldId id="384" r:id="rId16"/>
    <p:sldId id="385" r:id="rId17"/>
    <p:sldId id="386" r:id="rId18"/>
    <p:sldId id="387" r:id="rId19"/>
    <p:sldId id="388" r:id="rId20"/>
    <p:sldId id="389" r:id="rId21"/>
    <p:sldId id="391" r:id="rId22"/>
    <p:sldId id="392" r:id="rId23"/>
    <p:sldId id="394" r:id="rId24"/>
    <p:sldId id="395" r:id="rId25"/>
    <p:sldId id="396" r:id="rId26"/>
    <p:sldId id="398" r:id="rId27"/>
    <p:sldId id="399" r:id="rId28"/>
    <p:sldId id="402" r:id="rId29"/>
    <p:sldId id="401" r:id="rId30"/>
    <p:sldId id="404" r:id="rId31"/>
    <p:sldId id="450" r:id="rId32"/>
    <p:sldId id="407" r:id="rId33"/>
    <p:sldId id="376" r:id="rId34"/>
    <p:sldId id="408" r:id="rId35"/>
    <p:sldId id="409" r:id="rId36"/>
    <p:sldId id="410" r:id="rId37"/>
    <p:sldId id="411" r:id="rId38"/>
    <p:sldId id="412" r:id="rId39"/>
    <p:sldId id="413" r:id="rId40"/>
    <p:sldId id="416" r:id="rId41"/>
    <p:sldId id="343"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moliveirabio@gmail.com" initials="s" lastIdx="1" clrIdx="0">
    <p:extLst>
      <p:ext uri="{19B8F6BF-5375-455C-9EA6-DF929625EA0E}">
        <p15:presenceInfo xmlns:p15="http://schemas.microsoft.com/office/powerpoint/2012/main" userId="2fc03ab0b472c24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7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342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977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8684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7374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285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5066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5175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7253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9501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7968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0196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0373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2058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3139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70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2112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3764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2035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655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0619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127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9458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2409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1744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3758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6724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0810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96368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6076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147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87116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8834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6907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399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3731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86385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5989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9" name="Google Shape;4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i.pinimg.com/originals/f7/6f/c8/f76fc8e02a41c2f90d3564fd04d4d7b0.png"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hyperlink" Target="https://www.todamateria.com.br/genero-textual-anedota/" TargetMode="External"/><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s2.glbimg.com/6rvM3xr3iAixEFRTJOdunuplWZ0=/s.glbimg.com/jo/g1/f/original/2013/07/05/meumalvado2.jpg" TargetMode="Externa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www.dicionariopopular.com/piadas-curtas-engracada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i.pinimg.com/736x/c5/60/cf/c560cf8945e6550d03c46427e4c67ec2.jpg" TargetMode="External"/><Relationship Id="rId5" Type="http://schemas.openxmlformats.org/officeDocument/2006/relationships/image" Target="../media/image9.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blogdoprofwarles.com/Port/9%C2%B0AnoPort(EF)/img1_quiz32_port_9ano.png" TargetMode="External"/><Relationship Id="rId5" Type="http://schemas.openxmlformats.org/officeDocument/2006/relationships/image" Target="../media/image1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www.maioresemelhores.com/piadas-de-duplo-sentido-para-toda-a-familia/" TargetMode="Externa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hyperlink" Target="https://www.todamateria.com.br/conotacao-e-denotacao" TargetMode="Externa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www.dicio.com.br/mang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2.bp.blogspot.com/-WBy8pkKyfl4/Vw0sWTujGjI/AAAAAAAAAEM/xoRPDXU5DbMx2TwdSR4SdXu2Lm9CG5IbgCLcB/s1600/gg.png" TargetMode="Externa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img.freepik.com/vetores-premium/mascote-dos-desenhos-animados-ilustracao-fofa-professora-ensinando-isolado_382438-308.jpg" TargetMode="Externa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slideplayer.com.br/slide/1670078/" TargetMode="External"/><Relationship Id="rId5" Type="http://schemas.openxmlformats.org/officeDocument/2006/relationships/hyperlink" Target="https://super.abril.com.br/wp-content/uploads/2016/12/01-maquina-do-misterio.jpg" TargetMode="Externa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9.png"/><Relationship Id="rId4" Type="http://schemas.openxmlformats.org/officeDocument/2006/relationships/hyperlink" Target="https://armazemdetexto.blogspot.com/2020/06/texto-fantasmas-chateados-rogerio.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acessaber.com.br/atividades/atividade-de-portugues-producao-de-texto-narrativo-4o-ou-5o-ano/" TargetMode="Externa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www.dicio.com.br/curtir/"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1.emf"/><Relationship Id="rId4" Type="http://schemas.openxmlformats.org/officeDocument/2006/relationships/package" Target="../embeddings/Microsoft_Word_Document.docx"/></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8" Type="http://schemas.openxmlformats.org/officeDocument/2006/relationships/hyperlink" Target="https://www.culturagenial.com/poemas-sobre-infancia-comentados/" TargetMode="External"/><Relationship Id="rId3" Type="http://schemas.openxmlformats.org/officeDocument/2006/relationships/image" Target="../media/image4.png"/><Relationship Id="rId7" Type="http://schemas.openxmlformats.org/officeDocument/2006/relationships/hyperlink" Target="https://wahooart.com/Art.nsf/O/8BWUS8/$File/Mary-Stevenson-Cassatt-Young-Mother-Sewing.jpg"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hyperlink" Target="https://i.pinimg.com/originals/21/88/b1/2188b11b98f78380eb8752c674cc0918.jpg" TargetMode="External"/><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6.png"/></Relationships>
</file>

<file path=ppt/slides/_rels/slide35.xml.rels><?xml version="1.0" encoding="UTF-8" standalone="yes"?>
<Relationships xmlns="http://schemas.openxmlformats.org/package/2006/relationships"><Relationship Id="rId8" Type="http://schemas.openxmlformats.org/officeDocument/2006/relationships/hyperlink" Target="https://3.bp.blogspot.com/-8AFAkwcd5ns/XMi4PRib-KI/AAAAAAAA8iQ/-YKEBQG1dKMuTUuONcnko-0_2f_C0e3sgCLcBGAs/s1600/jogo-amarelinha-educacao-infantil.jpg" TargetMode="External"/><Relationship Id="rId3" Type="http://schemas.openxmlformats.org/officeDocument/2006/relationships/image" Target="../media/image4.png"/><Relationship Id="rId7"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6.png"/><Relationship Id="rId4" Type="http://schemas.openxmlformats.org/officeDocument/2006/relationships/hyperlink" Target="https://www.trabalhosfeitos.com/ensaios/An%C3%A1lise-Do-Poema-Inf%C3%A2ncia-De-Carlos/56883234.html" TargetMode="External"/><Relationship Id="rId9" Type="http://schemas.openxmlformats.org/officeDocument/2006/relationships/hyperlink" Target="https://i.pinimg.com/736x/4e/40/99/4e40997843f7fbecee746dce749902f1.jp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9.jpeg"/><Relationship Id="rId4" Type="http://schemas.openxmlformats.org/officeDocument/2006/relationships/image" Target="../media/image28.emf"/></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11" name="CaixaDeTexto 10">
            <a:extLst>
              <a:ext uri="{FF2B5EF4-FFF2-40B4-BE49-F238E27FC236}">
                <a16:creationId xmlns:a16="http://schemas.microsoft.com/office/drawing/2014/main" id="{A18E5E05-D1E0-4E32-8B99-7953BB83727A}"/>
              </a:ext>
            </a:extLst>
          </p:cNvPr>
          <p:cNvSpPr txBox="1"/>
          <p:nvPr/>
        </p:nvSpPr>
        <p:spPr>
          <a:xfrm>
            <a:off x="7779907" y="257920"/>
            <a:ext cx="4186518" cy="769441"/>
          </a:xfrm>
          <a:prstGeom prst="rect">
            <a:avLst/>
          </a:prstGeom>
          <a:noFill/>
        </p:spPr>
        <p:txBody>
          <a:bodyPr wrap="square" rtlCol="0">
            <a:spAutoFit/>
          </a:bodyPr>
          <a:lstStyle/>
          <a:p>
            <a:pPr algn="r"/>
            <a:endParaRPr lang="pt-BR" sz="4400" b="1" dirty="0">
              <a:solidFill>
                <a:schemeClr val="accent5">
                  <a:lumMod val="50000"/>
                </a:schemeClr>
              </a:solidFill>
              <a:latin typeface="Bahnschrift SemiBold" panose="020B0502040204020203"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D0E1644-E08F-4DF7-80B2-B63A388B9A87}"/>
              </a:ext>
            </a:extLst>
          </p:cNvPr>
          <p:cNvPicPr>
            <a:picLocks noChangeAspect="1"/>
          </p:cNvPicPr>
          <p:nvPr/>
        </p:nvPicPr>
        <p:blipFill>
          <a:blip r:embed="rId4"/>
          <a:stretch>
            <a:fillRect/>
          </a:stretch>
        </p:blipFill>
        <p:spPr>
          <a:xfrm>
            <a:off x="7079317" y="1251479"/>
            <a:ext cx="4536066" cy="1088309"/>
          </a:xfrm>
          <a:prstGeom prst="rect">
            <a:avLst/>
          </a:prstGeom>
        </p:spPr>
      </p:pic>
      <p:pic>
        <p:nvPicPr>
          <p:cNvPr id="4" name="Imagem 3" descr="Diagrama&#10;&#10;Descrição gerada automaticamente com confiança média">
            <a:extLst>
              <a:ext uri="{FF2B5EF4-FFF2-40B4-BE49-F238E27FC236}">
                <a16:creationId xmlns:a16="http://schemas.microsoft.com/office/drawing/2014/main" id="{DC71BA1E-2E49-1F75-60A2-F452A1798D1F}"/>
              </a:ext>
            </a:extLst>
          </p:cNvPr>
          <p:cNvPicPr>
            <a:picLocks noChangeAspect="1"/>
          </p:cNvPicPr>
          <p:nvPr/>
        </p:nvPicPr>
        <p:blipFill>
          <a:blip r:embed="rId5"/>
          <a:stretch>
            <a:fillRect/>
          </a:stretch>
        </p:blipFill>
        <p:spPr>
          <a:xfrm>
            <a:off x="-1" y="0"/>
            <a:ext cx="669663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715060" y="544352"/>
            <a:ext cx="9293599"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339789" y="3155720"/>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CaixaDeTexto 5">
            <a:extLst>
              <a:ext uri="{FF2B5EF4-FFF2-40B4-BE49-F238E27FC236}">
                <a16:creationId xmlns:a16="http://schemas.microsoft.com/office/drawing/2014/main" id="{FB047C75-A077-423C-CD09-42EAF7DAE6DC}"/>
              </a:ext>
            </a:extLst>
          </p:cNvPr>
          <p:cNvSpPr txBox="1"/>
          <p:nvPr/>
        </p:nvSpPr>
        <p:spPr>
          <a:xfrm>
            <a:off x="1607482" y="193074"/>
            <a:ext cx="6096000" cy="1621021"/>
          </a:xfrm>
          <a:prstGeom prst="rect">
            <a:avLst/>
          </a:prstGeom>
          <a:noFill/>
        </p:spPr>
        <p:txBody>
          <a:bodyPr wrap="square">
            <a:spAutoFit/>
          </a:bodyPr>
          <a:lstStyle/>
          <a:p>
            <a:pPr algn="just">
              <a:lnSpc>
                <a:spcPct val="115000"/>
              </a:lnSpc>
              <a:spcAft>
                <a:spcPts val="600"/>
              </a:spcAft>
              <a:tabLst>
                <a:tab pos="90170" algn="l"/>
                <a:tab pos="2610485" algn="l"/>
              </a:tabLs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Semana 1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Bef>
                <a:spcPts val="1600"/>
              </a:spcBef>
              <a:spcAft>
                <a:spcPts val="0"/>
              </a:spcAft>
            </a:pPr>
            <a:r>
              <a:rPr lang="pt-BR" sz="2400" b="1" kern="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Temática: Anedota. Humor. Ironia. Verbetes.  </a:t>
            </a:r>
            <a:endParaRPr lang="pt-BR" sz="24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Imagem 8" descr="Meu Malvado Favorito - Gru PNG Imagens e Moldes.com.br | Despicable me, Gru  and minions, Minions">
            <a:extLst>
              <a:ext uri="{FF2B5EF4-FFF2-40B4-BE49-F238E27FC236}">
                <a16:creationId xmlns:a16="http://schemas.microsoft.com/office/drawing/2014/main" id="{00676BD7-DC09-2852-0DB2-F894E5DD101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5060" y="1590792"/>
            <a:ext cx="2115966" cy="3330006"/>
          </a:xfrm>
          <a:prstGeom prst="rect">
            <a:avLst/>
          </a:prstGeom>
          <a:noFill/>
          <a:ln>
            <a:noFill/>
          </a:ln>
        </p:spPr>
      </p:pic>
      <p:sp>
        <p:nvSpPr>
          <p:cNvPr id="10" name="Balão de Fala: Oval 9">
            <a:extLst>
              <a:ext uri="{FF2B5EF4-FFF2-40B4-BE49-F238E27FC236}">
                <a16:creationId xmlns:a16="http://schemas.microsoft.com/office/drawing/2014/main" id="{DF4233EF-7449-42B2-D0A2-6A1C4866A1C2}"/>
              </a:ext>
            </a:extLst>
          </p:cNvPr>
          <p:cNvSpPr/>
          <p:nvPr/>
        </p:nvSpPr>
        <p:spPr>
          <a:xfrm>
            <a:off x="4320988" y="1341626"/>
            <a:ext cx="5401182" cy="2570253"/>
          </a:xfrm>
          <a:prstGeom prst="wedgeEllipseCallout">
            <a:avLst>
              <a:gd name="adj1" fmla="val -56048"/>
              <a:gd name="adj2" fmla="val 7062"/>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Bef>
                <a:spcPts val="1600"/>
              </a:spcBef>
            </a:pPr>
            <a:r>
              <a:rPr lang="pt-BR" sz="1600" b="1" kern="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Olá, estudante, vamos começar nosso Revisa do mês de agosto! Você sabe que estas atividades também podem ajudá-lo nas avaliações do Saeb. Então, capriche e tire suas dúvidas com o professor, vamos lá?!</a:t>
            </a:r>
            <a:endParaRPr lang="pt-BR" sz="16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ctr">
              <a:lnSpc>
                <a:spcPct val="110000"/>
              </a:lnSpc>
              <a:spcAft>
                <a:spcPts val="600"/>
              </a:spcAft>
            </a:pPr>
            <a:r>
              <a:rPr lang="pt-BR" sz="1000" dirty="0">
                <a:effectLst/>
                <a:latin typeface="Bahnschrift Light" panose="020B0502040204020203" pitchFamily="34" charset="0"/>
                <a:ea typeface="Times New Roman" panose="02020603050405020304" pitchFamily="18" charset="0"/>
                <a:cs typeface="Times New Roman" panose="02020603050405020304" pitchFamily="18" charset="0"/>
              </a:rPr>
              <a:t> </a:t>
            </a:r>
            <a:endParaRPr lang="pt-BR" sz="1000" dirty="0">
              <a:effectLst/>
              <a:ea typeface="Times New Roman" panose="02020603050405020304" pitchFamily="18" charset="0"/>
              <a:cs typeface="Times New Roman" panose="02020603050405020304" pitchFamily="18" charset="0"/>
            </a:endParaRPr>
          </a:p>
        </p:txBody>
      </p:sp>
      <p:sp>
        <p:nvSpPr>
          <p:cNvPr id="12" name="Rectangle 2">
            <a:extLst>
              <a:ext uri="{FF2B5EF4-FFF2-40B4-BE49-F238E27FC236}">
                <a16:creationId xmlns:a16="http://schemas.microsoft.com/office/drawing/2014/main" id="{2570C479-E830-2DE2-3B28-8D7E203D525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3" name="Rectangle 3">
            <a:extLst>
              <a:ext uri="{FF2B5EF4-FFF2-40B4-BE49-F238E27FC236}">
                <a16:creationId xmlns:a16="http://schemas.microsoft.com/office/drawing/2014/main" id="{39F16AB6-1641-5060-6315-40BFE7238201}"/>
              </a:ext>
            </a:extLst>
          </p:cNvPr>
          <p:cNvSpPr>
            <a:spLocks noChangeArrowheads="1"/>
          </p:cNvSpPr>
          <p:nvPr/>
        </p:nvSpPr>
        <p:spPr bwMode="auto">
          <a:xfrm>
            <a:off x="4778188" y="3914895"/>
            <a:ext cx="494398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Calibri" panose="020F0502020204030204" pitchFamily="34" charset="0"/>
                <a:hlinkClick r:id="rId5">
                  <a:extLst>
                    <a:ext uri="{A12FA001-AC4F-418D-AE19-62706E023703}">
                      <ahyp:hlinkClr xmlns:ahyp="http://schemas.microsoft.com/office/drawing/2018/hyperlinkcolor" val="tx"/>
                    </a:ext>
                  </a:extLst>
                </a:hlinkClick>
              </a:rPr>
              <a:t>https://i.pinimg.com/</a:t>
            </a:r>
            <a:r>
              <a:rPr kumimoji="0" lang="pt-BR" altLang="pt-BR" sz="800" b="0" i="0" u="none" strike="noStrike" cap="none" normalizeH="0" baseline="0" dirty="0" err="1">
                <a:ln>
                  <a:noFill/>
                </a:ln>
                <a:solidFill>
                  <a:schemeClr val="tx1"/>
                </a:solidFill>
                <a:effectLst/>
                <a:latin typeface="Arial Narrow" panose="020B0606020202030204" pitchFamily="34" charset="0"/>
                <a:ea typeface="Times New Roman" panose="02020603050405020304" pitchFamily="18" charset="0"/>
                <a:cs typeface="Calibri" panose="020F0502020204030204" pitchFamily="34" charset="0"/>
                <a:hlinkClick r:id="rId5">
                  <a:extLst>
                    <a:ext uri="{A12FA001-AC4F-418D-AE19-62706E023703}">
                      <ahyp:hlinkClr xmlns:ahyp="http://schemas.microsoft.com/office/drawing/2018/hyperlinkcolor" val="tx"/>
                    </a:ext>
                  </a:extLst>
                </a:hlinkClick>
              </a:rPr>
              <a:t>originals</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Calibri" panose="020F0502020204030204" pitchFamily="34" charset="0"/>
                <a:hlinkClick r:id="rId5">
                  <a:extLst>
                    <a:ext uri="{A12FA001-AC4F-418D-AE19-62706E023703}">
                      <ahyp:hlinkClr xmlns:ahyp="http://schemas.microsoft.com/office/drawing/2018/hyperlinkcolor" val="tx"/>
                    </a:ext>
                  </a:extLst>
                </a:hlinkClick>
              </a:rPr>
              <a:t>/f7/6f/c8/f76fc8e02a41c2f90d3564fd04d4d7b0.png</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13 jun. 2023</a:t>
            </a:r>
            <a:r>
              <a:rPr kumimoji="0" lang="pt-BR" altLang="pt-BR" sz="800" b="0" i="0" u="none" strike="noStrike" cap="none" normalizeH="0" baseline="0" dirty="0">
                <a:ln>
                  <a:noFill/>
                </a:ln>
                <a:solidFill>
                  <a:schemeClr val="tx1"/>
                </a:solidFill>
                <a:effectLst/>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15" name="CaixaDeTexto 14">
            <a:extLst>
              <a:ext uri="{FF2B5EF4-FFF2-40B4-BE49-F238E27FC236}">
                <a16:creationId xmlns:a16="http://schemas.microsoft.com/office/drawing/2014/main" id="{7FEE449E-6AB8-1F3B-71BB-E875CCC8D530}"/>
              </a:ext>
            </a:extLst>
          </p:cNvPr>
          <p:cNvSpPr txBox="1"/>
          <p:nvPr/>
        </p:nvSpPr>
        <p:spPr>
          <a:xfrm>
            <a:off x="1631575" y="4891413"/>
            <a:ext cx="10218085" cy="1234953"/>
          </a:xfrm>
          <a:prstGeom prst="rect">
            <a:avLst/>
          </a:prstGeom>
          <a:noFill/>
        </p:spPr>
        <p:txBody>
          <a:bodyPr wrap="square">
            <a:spAutoFit/>
          </a:bodyPr>
          <a:lstStyle/>
          <a:p>
            <a:pPr algn="just">
              <a:lnSpc>
                <a:spcPct val="115000"/>
              </a:lnSpc>
              <a:spcAft>
                <a:spcPts val="6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Nestas atividades, continuaremos os estudos a partir de gêneros textuais. Para iniciar, falaremos sobre as anedotas ou, como por muitos chamadas, piadas. Você, provavelmente, já ouviu ou contou alguma, não é mesmo?! Então, vamos lá aprender ou relembrar!!</a:t>
            </a:r>
            <a:endParaRPr lang="pt-BR" sz="22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Imagem 2">
            <a:extLst>
              <a:ext uri="{FF2B5EF4-FFF2-40B4-BE49-F238E27FC236}">
                <a16:creationId xmlns:a16="http://schemas.microsoft.com/office/drawing/2014/main" id="{D492A26B-991A-987B-5079-FF2BCCA80F45}"/>
              </a:ext>
            </a:extLst>
          </p:cNvPr>
          <p:cNvPicPr>
            <a:picLocks noChangeAspect="1"/>
          </p:cNvPicPr>
          <p:nvPr/>
        </p:nvPicPr>
        <p:blipFill>
          <a:blip r:embed="rId6"/>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1473443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452281" y="255731"/>
            <a:ext cx="10287138" cy="307777"/>
          </a:xfrm>
          <a:prstGeom prst="rect">
            <a:avLst/>
          </a:prstGeom>
        </p:spPr>
        <p:txBody>
          <a:bodyPr wrap="square">
            <a:spAutoFit/>
          </a:bodyPr>
          <a:lstStyle/>
          <a:p>
            <a:r>
              <a:rPr lang="pt-BR" b="1" dirty="0"/>
              <a:t> </a:t>
            </a:r>
            <a:endParaRPr lang="pt-BR" dirty="0"/>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6" name="Retângulo 5">
            <a:extLst>
              <a:ext uri="{FF2B5EF4-FFF2-40B4-BE49-F238E27FC236}">
                <a16:creationId xmlns:a16="http://schemas.microsoft.com/office/drawing/2014/main" id="{F9FB29FD-F973-4C31-89C8-DF37330939A7}"/>
              </a:ext>
            </a:extLst>
          </p:cNvPr>
          <p:cNvSpPr/>
          <p:nvPr/>
        </p:nvSpPr>
        <p:spPr>
          <a:xfrm>
            <a:off x="1417399" y="3387366"/>
            <a:ext cx="10356901" cy="374077"/>
          </a:xfrm>
          <a:prstGeom prst="rect">
            <a:avLst/>
          </a:prstGeom>
        </p:spPr>
        <p:txBody>
          <a:bodyPr wrap="square">
            <a:spAutoFit/>
          </a:bodyPr>
          <a:lstStyle/>
          <a:p>
            <a:pPr algn="just">
              <a:lnSpc>
                <a:spcPct val="107000"/>
              </a:lnSpc>
            </a:pPr>
            <a:r>
              <a:rPr lang="pt-BR" sz="1800" b="1" dirty="0">
                <a:solidFill>
                  <a:srgbClr val="4472C4"/>
                </a:solidFill>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7994A956-5CF8-4C81-903D-2F2E024E390A}"/>
              </a:ext>
            </a:extLst>
          </p:cNvPr>
          <p:cNvPicPr>
            <a:picLocks noChangeAspect="1"/>
          </p:cNvPicPr>
          <p:nvPr/>
        </p:nvPicPr>
        <p:blipFill>
          <a:blip r:embed="rId4"/>
          <a:stretch>
            <a:fillRect/>
          </a:stretch>
        </p:blipFill>
        <p:spPr>
          <a:xfrm>
            <a:off x="9958753" y="6249288"/>
            <a:ext cx="2067237" cy="493767"/>
          </a:xfrm>
          <a:prstGeom prst="rect">
            <a:avLst/>
          </a:prstGeom>
        </p:spPr>
      </p:pic>
      <p:sp>
        <p:nvSpPr>
          <p:cNvPr id="7" name="Retângulo 6">
            <a:extLst>
              <a:ext uri="{FF2B5EF4-FFF2-40B4-BE49-F238E27FC236}">
                <a16:creationId xmlns:a16="http://schemas.microsoft.com/office/drawing/2014/main" id="{039B6D73-54C5-4390-88B4-5E2BB0E7C348}"/>
              </a:ext>
            </a:extLst>
          </p:cNvPr>
          <p:cNvSpPr/>
          <p:nvPr/>
        </p:nvSpPr>
        <p:spPr>
          <a:xfrm>
            <a:off x="2710490" y="869537"/>
            <a:ext cx="10356901" cy="1200329"/>
          </a:xfrm>
          <a:prstGeom prst="rect">
            <a:avLst/>
          </a:prstGeom>
        </p:spPr>
        <p:txBody>
          <a:bodyPr wrap="square">
            <a:spAutoFit/>
          </a:bodyPr>
          <a:lstStyle/>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AF5F863B-0E83-4673-A7BF-F0BB3E584313}"/>
              </a:ext>
            </a:extLst>
          </p:cNvPr>
          <p:cNvSpPr>
            <a:spLocks noChangeArrowheads="1"/>
          </p:cNvSpPr>
          <p:nvPr/>
        </p:nvSpPr>
        <p:spPr bwMode="auto">
          <a:xfrm>
            <a:off x="3700463" y="16287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5" name="Imagem 4" descr="G1 - Estreia: 'Meu malvado favorito 2' mantém parte da graça do original -  notícias em Cinema">
            <a:extLst>
              <a:ext uri="{FF2B5EF4-FFF2-40B4-BE49-F238E27FC236}">
                <a16:creationId xmlns:a16="http://schemas.microsoft.com/office/drawing/2014/main" id="{216DB22E-5504-F577-F833-D16884DBF58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46763" y="670867"/>
            <a:ext cx="5098473" cy="2981882"/>
          </a:xfrm>
          <a:prstGeom prst="rect">
            <a:avLst/>
          </a:prstGeom>
          <a:noFill/>
          <a:ln>
            <a:noFill/>
          </a:ln>
        </p:spPr>
      </p:pic>
      <p:sp>
        <p:nvSpPr>
          <p:cNvPr id="10" name="CaixaDeTexto 9">
            <a:extLst>
              <a:ext uri="{FF2B5EF4-FFF2-40B4-BE49-F238E27FC236}">
                <a16:creationId xmlns:a16="http://schemas.microsoft.com/office/drawing/2014/main" id="{4E47F00B-6598-444E-3D07-F640506427AE}"/>
              </a:ext>
            </a:extLst>
          </p:cNvPr>
          <p:cNvSpPr txBox="1"/>
          <p:nvPr/>
        </p:nvSpPr>
        <p:spPr>
          <a:xfrm>
            <a:off x="1848573" y="242865"/>
            <a:ext cx="7947890" cy="489301"/>
          </a:xfrm>
          <a:prstGeom prst="rect">
            <a:avLst/>
          </a:prstGeom>
          <a:noFill/>
        </p:spPr>
        <p:txBody>
          <a:bodyPr wrap="square">
            <a:spAutoFit/>
          </a:bodyPr>
          <a:lstStyle/>
          <a:p>
            <a:pPr algn="ctr">
              <a:lnSpc>
                <a:spcPct val="115000"/>
              </a:lnSpc>
              <a:spcAft>
                <a:spcPts val="600"/>
              </a:spcAf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O QUE É ANEDOTA?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5" name="CaixaDeTexto 14">
            <a:extLst>
              <a:ext uri="{FF2B5EF4-FFF2-40B4-BE49-F238E27FC236}">
                <a16:creationId xmlns:a16="http://schemas.microsoft.com/office/drawing/2014/main" id="{7A22B936-CC2B-0B24-BD89-1E17912EE070}"/>
              </a:ext>
            </a:extLst>
          </p:cNvPr>
          <p:cNvSpPr txBox="1"/>
          <p:nvPr/>
        </p:nvSpPr>
        <p:spPr>
          <a:xfrm>
            <a:off x="2122054" y="3680057"/>
            <a:ext cx="7947890" cy="220125"/>
          </a:xfrm>
          <a:prstGeom prst="rect">
            <a:avLst/>
          </a:prstGeom>
          <a:noFill/>
        </p:spPr>
        <p:txBody>
          <a:bodyPr wrap="square">
            <a:spAutoFit/>
          </a:bodyPr>
          <a:lstStyle/>
          <a:p>
            <a:pPr algn="ctr">
              <a:lnSpc>
                <a:spcPct val="110000"/>
              </a:lnSpc>
              <a:spcAft>
                <a:spcPts val="600"/>
              </a:spcAft>
            </a:pP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800"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https://s2.glbimg.com/6rvM3xr3iAixEFRTJOdunuplWZ0=/s.glbimg.com/</a:t>
            </a:r>
            <a:r>
              <a:rPr lang="pt-BR" sz="800" strike="noStrike"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jo</a:t>
            </a:r>
            <a:r>
              <a:rPr lang="pt-BR" sz="800"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/g1/f/original/2013/07/05/meumalvado2.jpg</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13 jun. 2023.</a:t>
            </a:r>
            <a:endParaRPr lang="pt-BR"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5" name="CaixaDeTexto 24">
            <a:extLst>
              <a:ext uri="{FF2B5EF4-FFF2-40B4-BE49-F238E27FC236}">
                <a16:creationId xmlns:a16="http://schemas.microsoft.com/office/drawing/2014/main" id="{6BBA221A-5C1E-537A-A03E-8E8CBEAB3ACE}"/>
              </a:ext>
            </a:extLst>
          </p:cNvPr>
          <p:cNvSpPr txBox="1"/>
          <p:nvPr/>
        </p:nvSpPr>
        <p:spPr>
          <a:xfrm>
            <a:off x="1674091" y="4052652"/>
            <a:ext cx="8633692" cy="1992918"/>
          </a:xfrm>
          <a:prstGeom prst="rect">
            <a:avLst/>
          </a:prstGeom>
          <a:noFill/>
        </p:spPr>
        <p:txBody>
          <a:bodyPr wrap="square">
            <a:spAutoFit/>
          </a:bodyPr>
          <a:lstStyle/>
          <a:p>
            <a:pPr algn="just">
              <a:lnSpc>
                <a:spcPct val="115000"/>
              </a:lnSpc>
              <a:spcAft>
                <a:spcPts val="600"/>
              </a:spcAft>
            </a:pPr>
            <a:r>
              <a:rPr lang="pt-BR" sz="2000" b="1" dirty="0">
                <a:solidFill>
                  <a:srgbClr val="404040"/>
                </a:solidFill>
                <a:effectLst/>
                <a:latin typeface="Arial Narrow" panose="020B0606020202030204" pitchFamily="34" charset="0"/>
                <a:ea typeface="Times New Roman" panose="02020603050405020304" pitchFamily="18" charset="0"/>
                <a:cs typeface="Times New Roman" panose="02020603050405020304" pitchFamily="18" charset="0"/>
              </a:rPr>
              <a:t>Anedota ou Piada </a:t>
            </a:r>
            <a:r>
              <a:rPr lang="pt-BR" sz="2000" dirty="0">
                <a:solidFill>
                  <a:srgbClr val="404040"/>
                </a:solidFill>
                <a:effectLst/>
                <a:latin typeface="Arial Narrow" panose="020B0606020202030204" pitchFamily="34" charset="0"/>
                <a:ea typeface="Times New Roman" panose="02020603050405020304" pitchFamily="18" charset="0"/>
                <a:cs typeface="Times New Roman" panose="02020603050405020304" pitchFamily="18" charset="0"/>
              </a:rPr>
              <a:t>é um gênero textual humorístico que tem o intuito de levar ao riso.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solidFill>
                  <a:srgbClr val="404040"/>
                </a:solidFill>
                <a:effectLst/>
                <a:latin typeface="Arial Narrow" panose="020B0606020202030204" pitchFamily="34" charset="0"/>
                <a:ea typeface="Times New Roman" panose="02020603050405020304" pitchFamily="18" charset="0"/>
                <a:cs typeface="Times New Roman" panose="02020603050405020304" pitchFamily="18" charset="0"/>
              </a:rPr>
              <a:t>São textos populares que vão sendo contados em ambientes informais, e que normalmente não possuem um autor definido.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solidFill>
                  <a:srgbClr val="404040"/>
                </a:solidFill>
                <a:effectLst/>
                <a:latin typeface="Arial Narrow" panose="020B0606020202030204" pitchFamily="34" charset="0"/>
                <a:ea typeface="Times New Roman" panose="02020603050405020304" pitchFamily="18" charset="0"/>
                <a:cs typeface="Times New Roman" panose="02020603050405020304" pitchFamily="18" charset="0"/>
              </a:rPr>
              <a:t>Trata-se de um texto narrativo simples em que geralmente há presença de enredo, personagens, tempo, espaço.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6" name="Imagem 25" descr="Personagens de Desenhos Animados Que eu Gostaria de Dar Um Abraço - Sid (Era  do Gelo) Ele é bem chatinho, mas é um amor de animal, vive fazendo de tudo  pra alegrar">
            <a:extLst>
              <a:ext uri="{FF2B5EF4-FFF2-40B4-BE49-F238E27FC236}">
                <a16:creationId xmlns:a16="http://schemas.microsoft.com/office/drawing/2014/main" id="{BA8FC20A-98F9-0D79-D8AF-756B93287A9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307783" y="4177722"/>
            <a:ext cx="1498716" cy="1655287"/>
          </a:xfrm>
          <a:prstGeom prst="rect">
            <a:avLst/>
          </a:prstGeom>
          <a:noFill/>
          <a:ln>
            <a:noFill/>
          </a:ln>
        </p:spPr>
      </p:pic>
      <p:sp>
        <p:nvSpPr>
          <p:cNvPr id="28" name="CaixaDeTexto 27">
            <a:extLst>
              <a:ext uri="{FF2B5EF4-FFF2-40B4-BE49-F238E27FC236}">
                <a16:creationId xmlns:a16="http://schemas.microsoft.com/office/drawing/2014/main" id="{CB11A343-456F-5D13-64D9-C49A4190A13B}"/>
              </a:ext>
            </a:extLst>
          </p:cNvPr>
          <p:cNvSpPr txBox="1"/>
          <p:nvPr/>
        </p:nvSpPr>
        <p:spPr>
          <a:xfrm>
            <a:off x="1738746" y="5988463"/>
            <a:ext cx="7947890" cy="700000"/>
          </a:xfrm>
          <a:prstGeom prst="rect">
            <a:avLst/>
          </a:prstGeom>
          <a:noFill/>
        </p:spPr>
        <p:txBody>
          <a:bodyPr wrap="square">
            <a:spAutoFit/>
          </a:bodyPr>
          <a:lstStyle/>
          <a:p>
            <a:pPr algn="r">
              <a:lnSpc>
                <a:spcPct val="110000"/>
              </a:lnSpc>
              <a:spcAft>
                <a:spcPts val="600"/>
              </a:spcAft>
            </a:pP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800" u="none"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https://www.todamateria.com.br/</a:t>
            </a:r>
            <a:r>
              <a:rPr lang="pt-BR" sz="800" u="none" strike="noStrike"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genero</a:t>
            </a:r>
            <a:r>
              <a:rPr lang="pt-BR" sz="800" u="none"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-textual-anedota/</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30 maio 2023</a:t>
            </a: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r">
              <a:lnSpc>
                <a:spcPct val="110000"/>
              </a:lnSpc>
              <a:spcAft>
                <a:spcPts val="600"/>
              </a:spcAft>
            </a:pP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Imagem disponível em: https://www.google.com.br/url?sa=i&amp;url=https%3A%2F%2Fwww.facebook.com%2F1634923046630299%2Fphotos%2Fa.1635302716592332%2F1648216605300943%2F%3Ftype%3D3&amp;psig=AOvVaw1-_eS4F_AolAEQgr49JGNE&amp;ust=1685553769786000&amp;source=images&amp;cd=vfe&amp;ved=0CBEQjRxqFwoTCJDSrJ_Hnf8CFQAAAAAdAAAAABAT</a:t>
            </a:r>
          </a:p>
        </p:txBody>
      </p:sp>
    </p:spTree>
    <p:extLst>
      <p:ext uri="{BB962C8B-B14F-4D97-AF65-F5344CB8AC3E}">
        <p14:creationId xmlns:p14="http://schemas.microsoft.com/office/powerpoint/2010/main" val="1344423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452281" y="255731"/>
            <a:ext cx="10287138" cy="307777"/>
          </a:xfrm>
          <a:prstGeom prst="rect">
            <a:avLst/>
          </a:prstGeom>
        </p:spPr>
        <p:txBody>
          <a:bodyPr wrap="square">
            <a:spAutoFit/>
          </a:bodyPr>
          <a:lstStyle/>
          <a:p>
            <a:r>
              <a:rPr lang="pt-BR" b="1" dirty="0"/>
              <a:t> </a:t>
            </a:r>
            <a:endParaRPr lang="pt-BR" dirty="0"/>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6" name="Retângulo 5">
            <a:extLst>
              <a:ext uri="{FF2B5EF4-FFF2-40B4-BE49-F238E27FC236}">
                <a16:creationId xmlns:a16="http://schemas.microsoft.com/office/drawing/2014/main" id="{F9FB29FD-F973-4C31-89C8-DF37330939A7}"/>
              </a:ext>
            </a:extLst>
          </p:cNvPr>
          <p:cNvSpPr/>
          <p:nvPr/>
        </p:nvSpPr>
        <p:spPr>
          <a:xfrm>
            <a:off x="1417399" y="3387366"/>
            <a:ext cx="10356901" cy="374077"/>
          </a:xfrm>
          <a:prstGeom prst="rect">
            <a:avLst/>
          </a:prstGeom>
        </p:spPr>
        <p:txBody>
          <a:bodyPr wrap="square">
            <a:spAutoFit/>
          </a:bodyPr>
          <a:lstStyle/>
          <a:p>
            <a:pPr algn="just">
              <a:lnSpc>
                <a:spcPct val="107000"/>
              </a:lnSpc>
            </a:pPr>
            <a:r>
              <a:rPr lang="pt-BR" sz="1800" b="1" dirty="0">
                <a:solidFill>
                  <a:srgbClr val="4472C4"/>
                </a:solidFill>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039B6D73-54C5-4390-88B4-5E2BB0E7C348}"/>
              </a:ext>
            </a:extLst>
          </p:cNvPr>
          <p:cNvSpPr/>
          <p:nvPr/>
        </p:nvSpPr>
        <p:spPr>
          <a:xfrm>
            <a:off x="1417399" y="788233"/>
            <a:ext cx="10356901" cy="1200329"/>
          </a:xfrm>
          <a:prstGeom prst="rect">
            <a:avLst/>
          </a:prstGeom>
        </p:spPr>
        <p:txBody>
          <a:bodyPr wrap="square">
            <a:spAutoFit/>
          </a:bodyPr>
          <a:lstStyle/>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AF5F863B-0E83-4673-A7BF-F0BB3E584313}"/>
              </a:ext>
            </a:extLst>
          </p:cNvPr>
          <p:cNvSpPr>
            <a:spLocks noChangeArrowheads="1"/>
          </p:cNvSpPr>
          <p:nvPr/>
        </p:nvSpPr>
        <p:spPr bwMode="auto">
          <a:xfrm>
            <a:off x="3700463" y="16287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505D8A48-CB65-DFC1-28B2-C39A4211506F}"/>
              </a:ext>
            </a:extLst>
          </p:cNvPr>
          <p:cNvSpPr txBox="1"/>
          <p:nvPr/>
        </p:nvSpPr>
        <p:spPr>
          <a:xfrm>
            <a:off x="1452281" y="157624"/>
            <a:ext cx="10453392" cy="6500306"/>
          </a:xfrm>
          <a:prstGeom prst="rect">
            <a:avLst/>
          </a:prstGeom>
          <a:noFill/>
        </p:spPr>
        <p:txBody>
          <a:bodyPr wrap="square">
            <a:spAutoFit/>
          </a:bodyPr>
          <a:lstStyle/>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Leia o texto e responda às questões seguintes.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600"/>
              </a:spcAft>
            </a:pPr>
            <a:r>
              <a:rPr lang="pt-BR" sz="2000" b="1" dirty="0">
                <a:effectLst/>
                <a:latin typeface="Arial Narrow" panose="020B0606020202030204" pitchFamily="34" charset="0"/>
                <a:ea typeface="Times New Roman" panose="02020603050405020304" pitchFamily="18" charset="0"/>
                <a:cs typeface="Arial" panose="020B0604020202020204" pitchFamily="34" charset="0"/>
              </a:rPr>
              <a:t>Fujão!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tabLst>
                <a:tab pos="450215" algn="l"/>
              </a:tabLst>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No zoológico, um canguru vivia fugindo do cercado. Os tratadores sabiam que ele pulava alto e construíram uma cerca de 3 metros. Não adiantou, porque o canguru sempre fugia. Então, ergueram uma cerca de 6 metros. E ele saiu de novo.</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450215" algn="l"/>
              </a:tabLst>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Quando a cerca já estava com 12 metros, o camelo do cercado vizinho perguntou ao canguru:</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450215" algn="l"/>
              </a:tabLst>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Até que altura você acha que eles vão?</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450215" algn="l"/>
              </a:tabLst>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canguru respondeu:</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450215" algn="l"/>
              </a:tabLst>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Mais de 300, a menos que alguém tranque o portão à noite.</a:t>
            </a:r>
            <a:endParaRPr lang="pt-BR" sz="2000" dirty="0">
              <a:effectLst/>
              <a:latin typeface="Times New Roman" panose="02020603050405020304" pitchFamily="18" charset="0"/>
              <a:ea typeface="Times New Roman" panose="02020603050405020304" pitchFamily="18" charset="0"/>
            </a:endParaRPr>
          </a:p>
          <a:p>
            <a:pPr algn="r">
              <a:lnSpc>
                <a:spcPct val="110000"/>
              </a:lnSpc>
              <a:spcAft>
                <a:spcPts val="600"/>
              </a:spcAft>
            </a:pPr>
            <a:r>
              <a:rPr lang="pt-BR" sz="9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Disponível em: </a:t>
            </a:r>
            <a:r>
              <a:rPr lang="pt-BR" sz="900" strike="noStrike"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hlinkClick r:id="rId4">
                  <a:extLst>
                    <a:ext uri="{A12FA001-AC4F-418D-AE19-62706E023703}">
                      <ahyp:hlinkClr xmlns:ahyp="http://schemas.microsoft.com/office/drawing/2018/hyperlinkcolor" val="tx"/>
                    </a:ext>
                  </a:extLst>
                </a:hlinkClick>
              </a:rPr>
              <a:t>https://www.dicionariopopular.com/piadas-curtas-</a:t>
            </a:r>
            <a:r>
              <a:rPr lang="pt-BR" sz="900" strike="noStrike" dirty="0" err="1">
                <a:solidFill>
                  <a:schemeClr val="tx1"/>
                </a:solidFill>
                <a:effectLst/>
                <a:latin typeface="Arial Narrow" panose="020B0606020202030204" pitchFamily="34" charset="0"/>
                <a:ea typeface="Times New Roman" panose="02020603050405020304" pitchFamily="18" charset="0"/>
                <a:cs typeface="Arial" panose="020B0604020202020204" pitchFamily="34" charset="0"/>
                <a:hlinkClick r:id="rId4">
                  <a:extLst>
                    <a:ext uri="{A12FA001-AC4F-418D-AE19-62706E023703}">
                      <ahyp:hlinkClr xmlns:ahyp="http://schemas.microsoft.com/office/drawing/2018/hyperlinkcolor" val="tx"/>
                    </a:ext>
                  </a:extLst>
                </a:hlinkClick>
              </a:rPr>
              <a:t>engracadas</a:t>
            </a:r>
            <a:r>
              <a:rPr lang="pt-BR" sz="900" u="none" strike="noStrike"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pt-BR" sz="9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Acesso em: 26 jun. 2023.</a:t>
            </a:r>
            <a:endParaRPr lang="pt-BR" sz="9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pt-BR" sz="20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buSzPts val="1400"/>
              <a:tabLst>
                <a:tab pos="180340" algn="l"/>
              </a:tabLst>
            </a:pPr>
            <a:r>
              <a:rPr lang="pt-BR" sz="2000" dirty="0">
                <a:effectLst/>
                <a:latin typeface="Arial Narrow" panose="020B0606020202030204" pitchFamily="34" charset="0"/>
                <a:ea typeface="Times New Roman" panose="02020603050405020304" pitchFamily="18" charset="0"/>
                <a:cs typeface="Arial" panose="020B0604020202020204" pitchFamily="34" charset="0"/>
              </a:rPr>
              <a:t>1. O texto acima é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Arial" panose="020B0604020202020204" pitchFamily="34" charset="0"/>
              </a:rPr>
              <a:t>(A) um cartaz.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Arial" panose="020B0604020202020204" pitchFamily="34" charset="0"/>
              </a:rPr>
              <a:t>(B) um anúncio.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Arial" panose="020B0604020202020204" pitchFamily="34" charset="0"/>
              </a:rPr>
              <a:t>(C) uma fábula.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Arial" panose="020B0604020202020204" pitchFamily="34" charset="0"/>
              </a:rPr>
              <a:t>(D) uma anedota.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 name="Imagem 1">
            <a:extLst>
              <a:ext uri="{FF2B5EF4-FFF2-40B4-BE49-F238E27FC236}">
                <a16:creationId xmlns:a16="http://schemas.microsoft.com/office/drawing/2014/main" id="{ACC07E22-1F8E-899E-5F81-F24E6A2DE94E}"/>
              </a:ext>
            </a:extLst>
          </p:cNvPr>
          <p:cNvPicPr>
            <a:picLocks noChangeAspect="1"/>
          </p:cNvPicPr>
          <p:nvPr/>
        </p:nvPicPr>
        <p:blipFill>
          <a:blip r:embed="rId5"/>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2932218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372931" y="310192"/>
            <a:ext cx="10494657" cy="825675"/>
          </a:xfrm>
          <a:prstGeom prst="rect">
            <a:avLst/>
          </a:prstGeom>
        </p:spPr>
        <p:txBody>
          <a:bodyPr wrap="square">
            <a:spAutoFit/>
          </a:bodyPr>
          <a:lstStyle/>
          <a:p>
            <a:pPr lvl="0">
              <a:lnSpc>
                <a:spcPct val="115000"/>
              </a:lnSpc>
              <a:spcAft>
                <a:spcPts val="600"/>
              </a:spcAft>
              <a:buSzPts val="1400"/>
            </a:pPr>
            <a:r>
              <a:rPr lang="pt-BR" sz="2400" dirty="0">
                <a:latin typeface="Arial Narrow" panose="020B0606020202030204" pitchFamily="34" charset="0"/>
                <a:ea typeface="Times New Roman" panose="02020603050405020304" pitchFamily="18" charset="0"/>
                <a:cs typeface="Arial" panose="020B0604020202020204" pitchFamily="34" charset="0"/>
              </a:rPr>
              <a:t>2.</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Porque você escolheu essa resposta?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pt-BR" sz="1400" dirty="0">
                <a:effectLst/>
                <a:latin typeface="Arial Narrow" panose="020B0606020202030204" pitchFamily="34" charset="0"/>
                <a:ea typeface="Times New Roman" panose="02020603050405020304" pitchFamily="18" charset="0"/>
                <a:cs typeface="Arial" panose="020B0604020202020204" pitchFamily="34" charset="0"/>
              </a:rPr>
              <a:t>_______________________________________________________________________________________________________________________________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tângulo 1">
            <a:extLst>
              <a:ext uri="{FF2B5EF4-FFF2-40B4-BE49-F238E27FC236}">
                <a16:creationId xmlns:a16="http://schemas.microsoft.com/office/drawing/2014/main" id="{E6644B63-DE00-4CF7-8BB9-CC5A130A373D}"/>
              </a:ext>
            </a:extLst>
          </p:cNvPr>
          <p:cNvSpPr/>
          <p:nvPr/>
        </p:nvSpPr>
        <p:spPr>
          <a:xfrm flipV="1">
            <a:off x="2124635" y="1120678"/>
            <a:ext cx="7019365" cy="671915"/>
          </a:xfrm>
          <a:prstGeom prst="rect">
            <a:avLst/>
          </a:prstGeom>
        </p:spPr>
        <p:txBody>
          <a:bodyPr wrap="square">
            <a:spAutoFit/>
          </a:bodyPr>
          <a:lstStyle/>
          <a:p>
            <a:pPr algn="just">
              <a:lnSpc>
                <a:spcPct val="107000"/>
              </a:lnSpc>
            </a:pPr>
            <a:r>
              <a:rPr lang="pt-BR" sz="1800" b="1" dirty="0">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07000"/>
              </a:lnSpc>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EA658BB7-3CAC-4DA7-B275-821424BA9D4C}"/>
              </a:ext>
            </a:extLst>
          </p:cNvPr>
          <p:cNvSpPr/>
          <p:nvPr/>
        </p:nvSpPr>
        <p:spPr>
          <a:xfrm>
            <a:off x="1415917" y="310192"/>
            <a:ext cx="9852210" cy="310983"/>
          </a:xfrm>
          <a:prstGeom prst="rect">
            <a:avLst/>
          </a:prstGeom>
        </p:spPr>
        <p:txBody>
          <a:bodyPr wrap="square">
            <a:spAutoFit/>
          </a:bodyPr>
          <a:lstStyle/>
          <a:p>
            <a:pPr algn="just">
              <a:lnSpc>
                <a:spcPct val="107000"/>
              </a:lnSpc>
            </a:pPr>
            <a:r>
              <a:rPr lang="pt-BR" b="1"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13" name="CaixaDeTexto 12">
            <a:extLst>
              <a:ext uri="{FF2B5EF4-FFF2-40B4-BE49-F238E27FC236}">
                <a16:creationId xmlns:a16="http://schemas.microsoft.com/office/drawing/2014/main" id="{DFFC4C89-31A5-5A6E-0047-A86B3CBCB0D4}"/>
              </a:ext>
            </a:extLst>
          </p:cNvPr>
          <p:cNvSpPr txBox="1"/>
          <p:nvPr/>
        </p:nvSpPr>
        <p:spPr>
          <a:xfrm>
            <a:off x="1362381" y="1247946"/>
            <a:ext cx="10456312" cy="792589"/>
          </a:xfrm>
          <a:prstGeom prst="rect">
            <a:avLst/>
          </a:prstGeom>
          <a:noFill/>
        </p:spPr>
        <p:txBody>
          <a:bodyPr wrap="square">
            <a:spAutoFit/>
          </a:bodyPr>
          <a:lstStyle/>
          <a:p>
            <a:pPr lvl="0" algn="just">
              <a:lnSpc>
                <a:spcPct val="115000"/>
              </a:lnSpc>
              <a:spcAft>
                <a:spcPts val="600"/>
              </a:spcAft>
              <a:buSzPts val="1400"/>
              <a:tabLst>
                <a:tab pos="180340" algn="l"/>
              </a:tabLs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3. O título apresenta relação com o texto? Justifique.</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200" dirty="0">
                <a:effectLst/>
                <a:latin typeface="Arial Narrow" panose="020B0606020202030204" pitchFamily="34" charset="0"/>
                <a:ea typeface="Times New Roman" panose="02020603050405020304" pitchFamily="18" charset="0"/>
                <a:cs typeface="Arial" panose="020B0604020202020204" pitchFamily="34" charset="0"/>
              </a:rPr>
              <a:t>___________________________________________________________________________________________________________________________________________________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5" name="CaixaDeTexto 14">
            <a:extLst>
              <a:ext uri="{FF2B5EF4-FFF2-40B4-BE49-F238E27FC236}">
                <a16:creationId xmlns:a16="http://schemas.microsoft.com/office/drawing/2014/main" id="{47F65CD0-818F-670B-C96B-BCBAD7FE5208}"/>
              </a:ext>
            </a:extLst>
          </p:cNvPr>
          <p:cNvSpPr txBox="1"/>
          <p:nvPr/>
        </p:nvSpPr>
        <p:spPr>
          <a:xfrm>
            <a:off x="1362381" y="1787782"/>
            <a:ext cx="10505207" cy="1095941"/>
          </a:xfrm>
          <a:prstGeom prst="rect">
            <a:avLst/>
          </a:prstGeom>
          <a:noFill/>
        </p:spPr>
        <p:txBody>
          <a:bodyPr wrap="square">
            <a:spAutoFit/>
          </a:bodyPr>
          <a:lstStyle/>
          <a:p>
            <a:pPr algn="just">
              <a:lnSpc>
                <a:spcPct val="115000"/>
              </a:lnSpc>
              <a:spcAft>
                <a:spcPts val="600"/>
              </a:spcAft>
            </a:pP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buSzPts val="1400"/>
              <a:tabLst>
                <a:tab pos="180340" algn="l"/>
              </a:tabLst>
            </a:pPr>
            <a:r>
              <a:rPr lang="pt-BR" sz="2400" dirty="0">
                <a:latin typeface="Arial Narrow" panose="020B0606020202030204" pitchFamily="34" charset="0"/>
                <a:ea typeface="Times New Roman" panose="02020603050405020304" pitchFamily="18" charset="0"/>
              </a:rPr>
              <a:t>4. </a:t>
            </a:r>
            <a:r>
              <a:rPr lang="pt-BR" sz="2400" dirty="0">
                <a:solidFill>
                  <a:srgbClr val="000000"/>
                </a:solidFill>
                <a:effectLst/>
                <a:latin typeface="Arial Narrow" panose="020B0606020202030204" pitchFamily="34" charset="0"/>
                <a:ea typeface="Times New Roman" panose="02020603050405020304" pitchFamily="18" charset="0"/>
              </a:rPr>
              <a:t>De quem é a fala “</a:t>
            </a: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Até que altura você acha que eles vão?”</a:t>
            </a:r>
          </a:p>
          <a:p>
            <a:pPr lvl="0" algn="just">
              <a:lnSpc>
                <a:spcPct val="115000"/>
              </a:lnSpc>
              <a:buSzPts val="1400"/>
              <a:tabLst>
                <a:tab pos="180340" algn="l"/>
              </a:tabLst>
            </a:pPr>
            <a:r>
              <a:rPr lang="pt-BR" sz="2000" dirty="0">
                <a:latin typeface="Arial Narrow" panose="020B0606020202030204" pitchFamily="34" charset="0"/>
                <a:ea typeface="Times New Roman" panose="02020603050405020304" pitchFamily="18" charset="0"/>
                <a:cs typeface="Arial" panose="020B0604020202020204" pitchFamily="34" charset="0"/>
              </a:rPr>
              <a:t>_________________________________________________________________________________________</a:t>
            </a:r>
            <a:endParaRPr lang="pt-BR" sz="2000" dirty="0">
              <a:effectLst/>
              <a:latin typeface="Times New Roman" panose="02020603050405020304" pitchFamily="18" charset="0"/>
              <a:ea typeface="Times New Roman" panose="02020603050405020304" pitchFamily="18" charset="0"/>
            </a:endParaRPr>
          </a:p>
        </p:txBody>
      </p:sp>
      <p:sp>
        <p:nvSpPr>
          <p:cNvPr id="14" name="CaixaDeTexto 13">
            <a:extLst>
              <a:ext uri="{FF2B5EF4-FFF2-40B4-BE49-F238E27FC236}">
                <a16:creationId xmlns:a16="http://schemas.microsoft.com/office/drawing/2014/main" id="{3CB2A3AE-7F76-DE43-D1DD-0488E72EC935}"/>
              </a:ext>
            </a:extLst>
          </p:cNvPr>
          <p:cNvSpPr txBox="1"/>
          <p:nvPr/>
        </p:nvSpPr>
        <p:spPr>
          <a:xfrm>
            <a:off x="1374910" y="3074021"/>
            <a:ext cx="10505207" cy="2680093"/>
          </a:xfrm>
          <a:prstGeom prst="rect">
            <a:avLst/>
          </a:prstGeom>
          <a:noFill/>
        </p:spPr>
        <p:txBody>
          <a:bodyPr wrap="square">
            <a:spAutoFit/>
          </a:bodyPr>
          <a:lstStyle/>
          <a:p>
            <a:pPr lvl="0" algn="just">
              <a:lnSpc>
                <a:spcPct val="115000"/>
              </a:lnSpc>
              <a:spcAft>
                <a:spcPts val="600"/>
              </a:spcAft>
              <a:buSzPts val="1400"/>
            </a:pPr>
            <a:r>
              <a:rPr lang="pt-BR" sz="2400" dirty="0">
                <a:effectLst/>
                <a:latin typeface="Arial Narrow" panose="020B0606020202030204" pitchFamily="34" charset="0"/>
                <a:ea typeface="Times New Roman" panose="02020603050405020304" pitchFamily="18" charset="0"/>
                <a:cs typeface="Arial" panose="020B0604020202020204" pitchFamily="34" charset="0"/>
              </a:rPr>
              <a:t>5. O texto é engraçado porque</a:t>
            </a:r>
            <a:endParaRPr lang="pt-BR" sz="24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Arial" panose="020B0604020202020204" pitchFamily="34" charset="0"/>
              </a:rPr>
              <a:t>os tratadores sabiam que o canguru pulava alto. </a:t>
            </a:r>
            <a:endParaRPr lang="pt-BR" sz="24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Arial" panose="020B0604020202020204" pitchFamily="34" charset="0"/>
              </a:rPr>
              <a:t>o canguru fugia toda as noites e o camelo sabia.</a:t>
            </a:r>
            <a:endParaRPr lang="pt-BR" sz="24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Arial" panose="020B0604020202020204" pitchFamily="34" charset="0"/>
              </a:rPr>
              <a:t>o camelo perguntou até que altura o canguru achava que os tratadores subiriam o muro.</a:t>
            </a:r>
            <a:endParaRPr lang="pt-BR" sz="24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mj-lt"/>
              <a:buAutoNum type="alphaUcParenBoth"/>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os tratadores achavam que o canguru fugia pulando a cerca e, na verdade, era pelo portão.</a:t>
            </a:r>
          </a:p>
        </p:txBody>
      </p:sp>
      <p:pic>
        <p:nvPicPr>
          <p:cNvPr id="5" name="Imagem 4">
            <a:extLst>
              <a:ext uri="{FF2B5EF4-FFF2-40B4-BE49-F238E27FC236}">
                <a16:creationId xmlns:a16="http://schemas.microsoft.com/office/drawing/2014/main" id="{F9CD9CEC-BC2F-0B1B-50E0-6B5FAC87A9B7}"/>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1365843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685364" y="2658299"/>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3AE8C91-1B91-D677-B504-34DFF4B2E454}"/>
              </a:ext>
            </a:extLst>
          </p:cNvPr>
          <p:cNvPicPr>
            <a:picLocks noChangeAspect="1"/>
          </p:cNvPicPr>
          <p:nvPr/>
        </p:nvPicPr>
        <p:blipFill>
          <a:blip r:embed="rId4"/>
          <a:stretch>
            <a:fillRect/>
          </a:stretch>
        </p:blipFill>
        <p:spPr>
          <a:xfrm>
            <a:off x="9958753" y="6249288"/>
            <a:ext cx="2067237" cy="493767"/>
          </a:xfrm>
          <a:prstGeom prst="rect">
            <a:avLst/>
          </a:prstGeom>
        </p:spPr>
      </p:pic>
      <p:pic>
        <p:nvPicPr>
          <p:cNvPr id="5" name="Imagem 4" descr="110 ideias de Dia do professor | dia dos professores, professor, desenho  professora">
            <a:extLst>
              <a:ext uri="{FF2B5EF4-FFF2-40B4-BE49-F238E27FC236}">
                <a16:creationId xmlns:a16="http://schemas.microsoft.com/office/drawing/2014/main" id="{4F0043B3-8D92-06CE-4DA2-54F7B8BE89D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0080" y="198546"/>
            <a:ext cx="1321024" cy="1517689"/>
          </a:xfrm>
          <a:prstGeom prst="rect">
            <a:avLst/>
          </a:prstGeom>
          <a:noFill/>
          <a:ln>
            <a:noFill/>
          </a:ln>
        </p:spPr>
      </p:pic>
      <p:sp>
        <p:nvSpPr>
          <p:cNvPr id="7" name="CaixaDeTexto 6">
            <a:extLst>
              <a:ext uri="{FF2B5EF4-FFF2-40B4-BE49-F238E27FC236}">
                <a16:creationId xmlns:a16="http://schemas.microsoft.com/office/drawing/2014/main" id="{018CA972-0946-24A7-95FF-426BE1DAACE4}"/>
              </a:ext>
            </a:extLst>
          </p:cNvPr>
          <p:cNvSpPr txBox="1"/>
          <p:nvPr/>
        </p:nvSpPr>
        <p:spPr>
          <a:xfrm>
            <a:off x="3021104" y="278925"/>
            <a:ext cx="8774767" cy="1429687"/>
          </a:xfrm>
          <a:prstGeom prst="rect">
            <a:avLst/>
          </a:prstGeom>
          <a:noFill/>
        </p:spPr>
        <p:txBody>
          <a:bodyPr wrap="square">
            <a:spAutoFit/>
          </a:bodyPr>
          <a:lstStyle/>
          <a:p>
            <a:pPr algn="just">
              <a:lnSpc>
                <a:spcPct val="115000"/>
              </a:lnSpc>
              <a:spcAft>
                <a:spcPts val="600"/>
              </a:spcAft>
            </a:pPr>
            <a:r>
              <a:rPr lang="pt-BR" sz="2400" b="1"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Você sabe que as informações em um texto podem estar de formas explícitas ou implícitas? Então vamos lá? Aprender ou relembrar?</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r">
              <a:lnSpc>
                <a:spcPct val="110000"/>
              </a:lnSpc>
              <a:spcAft>
                <a:spcPts val="600"/>
              </a:spcAft>
            </a:pP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Imagem em: </a:t>
            </a:r>
            <a:r>
              <a:rPr lang="pt-BR" sz="800"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https://i.pinimg.com/736x/c5/60/</a:t>
            </a:r>
            <a:r>
              <a:rPr lang="pt-BR" sz="800" strike="noStrike"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cf</a:t>
            </a:r>
            <a:r>
              <a:rPr lang="pt-BR" sz="800"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/c560cf8945e6550d03c46427e4c67ec2.jpg</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3 jul. 2023.</a:t>
            </a:r>
            <a:endParaRPr lang="pt-BR"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2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olagem: Vertical 7">
            <a:extLst>
              <a:ext uri="{FF2B5EF4-FFF2-40B4-BE49-F238E27FC236}">
                <a16:creationId xmlns:a16="http://schemas.microsoft.com/office/drawing/2014/main" id="{19E8E357-6594-70F7-5758-9C63CE8527E7}"/>
              </a:ext>
            </a:extLst>
          </p:cNvPr>
          <p:cNvSpPr/>
          <p:nvPr/>
        </p:nvSpPr>
        <p:spPr>
          <a:xfrm>
            <a:off x="2080372" y="1796614"/>
            <a:ext cx="3943910" cy="4550397"/>
          </a:xfrm>
          <a:prstGeom prst="verticalScroll">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600"/>
              </a:spcAft>
            </a:pPr>
            <a:r>
              <a:rPr lang="pt-BR" sz="1400" dirty="0">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As informações explícitas são aquelas manifestadas pelo autor no próprio texto, isto é, elas aparecem na superfície do texto. Desse modo, não é preciso que o leitor faça muitas reflexões, ou que leve muito tempo para notá-las, pois as informações estão escritas, nítidas, claras, objetivas. </a:t>
            </a:r>
            <a:endParaRPr lang="pt-BR" sz="1000" dirty="0">
              <a:effectLst/>
              <a:ea typeface="Times New Roman" panose="02020603050405020304" pitchFamily="18" charset="0"/>
              <a:cs typeface="Times New Roman" panose="02020603050405020304" pitchFamily="18" charset="0"/>
            </a:endParaRPr>
          </a:p>
          <a:p>
            <a:pPr algn="ctr">
              <a:lnSpc>
                <a:spcPct val="110000"/>
              </a:lnSpc>
              <a:spcAft>
                <a:spcPts val="600"/>
              </a:spcAft>
            </a:pPr>
            <a:r>
              <a:rPr lang="pt-BR" sz="800" dirty="0">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https://sme.goiania.go.gov.br/</a:t>
            </a:r>
            <a:r>
              <a:rPr lang="pt-BR" sz="800" dirty="0" err="1">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conexaoescola</a:t>
            </a:r>
            <a:r>
              <a:rPr lang="pt-BR" sz="800" dirty="0">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800" dirty="0" err="1">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ensino_fundamental</a:t>
            </a:r>
            <a:r>
              <a:rPr lang="pt-BR" sz="800" dirty="0">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800" dirty="0" err="1">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lingua</a:t>
            </a:r>
            <a:r>
              <a:rPr lang="pt-BR" sz="800" dirty="0">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-portuguesa-os-</a:t>
            </a:r>
            <a:r>
              <a:rPr lang="pt-BR" sz="800" dirty="0" err="1">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explicitos</a:t>
            </a:r>
            <a:r>
              <a:rPr lang="pt-BR" sz="800" dirty="0">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-e-os-</a:t>
            </a:r>
            <a:r>
              <a:rPr lang="pt-BR" sz="800" dirty="0" err="1">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implicitos</a:t>
            </a:r>
            <a:r>
              <a:rPr lang="pt-BR" sz="800" dirty="0">
                <a:solidFill>
                  <a:srgbClr val="1F3864"/>
                </a:solidFill>
                <a:effectLst/>
                <a:latin typeface="Arial Narrow" panose="020B0606020202030204" pitchFamily="34" charset="0"/>
                <a:ea typeface="Times New Roman" panose="02020603050405020304" pitchFamily="18" charset="0"/>
                <a:cs typeface="Times New Roman" panose="02020603050405020304" pitchFamily="18" charset="0"/>
              </a:rPr>
              <a:t>-do-texto/. Acesso em: 3 jul. 2023.</a:t>
            </a:r>
            <a:endParaRPr lang="pt-BR" sz="1000" dirty="0">
              <a:effectLst/>
              <a:ea typeface="Times New Roman" panose="02020603050405020304" pitchFamily="18" charset="0"/>
              <a:cs typeface="Times New Roman" panose="02020603050405020304" pitchFamily="18" charset="0"/>
            </a:endParaRPr>
          </a:p>
        </p:txBody>
      </p:sp>
      <p:sp>
        <p:nvSpPr>
          <p:cNvPr id="11" name="Rolagem: Vertical 10">
            <a:extLst>
              <a:ext uri="{FF2B5EF4-FFF2-40B4-BE49-F238E27FC236}">
                <a16:creationId xmlns:a16="http://schemas.microsoft.com/office/drawing/2014/main" id="{F5DC60AB-BE3A-9AEB-FD3A-CAC3E3F5C362}"/>
              </a:ext>
            </a:extLst>
          </p:cNvPr>
          <p:cNvSpPr/>
          <p:nvPr/>
        </p:nvSpPr>
        <p:spPr>
          <a:xfrm>
            <a:off x="6336928" y="1788991"/>
            <a:ext cx="3774700" cy="4558021"/>
          </a:xfrm>
          <a:prstGeom prst="verticalScroll">
            <a:avLst/>
          </a:prstGeom>
          <a:solidFill>
            <a:srgbClr val="FC9AF5"/>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600"/>
              </a:spcAft>
            </a:pPr>
            <a:r>
              <a:rPr lang="pt-BR" sz="14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 informações implícitas não são manifestadas pelo autor no texto, mas podem ser subentendidas. Muitas vezes, para efetuarmos uma leitura eficiente, é preciso ir além do que foi dito, ou seja, ler nas entrelinhas do que está dito. Essas informações podem ser construídas pelo leitor por meio da realização de inferências que as marcas do texto permitem.</a:t>
            </a:r>
            <a:endParaRPr lang="pt-BR" sz="1000" dirty="0">
              <a:solidFill>
                <a:schemeClr val="tx1"/>
              </a:solidFill>
              <a:effectLst/>
              <a:ea typeface="Times New Roman" panose="02020603050405020304" pitchFamily="18" charset="0"/>
              <a:cs typeface="Times New Roman" panose="02020603050405020304" pitchFamily="18" charset="0"/>
            </a:endParaRPr>
          </a:p>
          <a:p>
            <a:pPr algn="ctr">
              <a:lnSpc>
                <a:spcPct val="110000"/>
              </a:lnSpc>
              <a:spcAft>
                <a:spcPts val="600"/>
              </a:spcAft>
            </a:pP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https://sme.goiania.go.gov.br/</a:t>
            </a:r>
            <a:r>
              <a:rPr lang="pt-BR" sz="8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conexaoescola</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8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ensino_fundamental</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8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lingua</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-portuguesa-os-</a:t>
            </a:r>
            <a:r>
              <a:rPr lang="pt-BR" sz="8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explicitos</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-e-os-</a:t>
            </a:r>
            <a:r>
              <a:rPr lang="pt-BR" sz="8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implicitos</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-do-texto/. Acesso em: 3 jul. 2023.</a:t>
            </a:r>
            <a:endParaRPr lang="pt-BR" sz="1000" dirty="0">
              <a:solidFill>
                <a:schemeClr val="tx1"/>
              </a:solidFill>
              <a:effectLst/>
              <a:ea typeface="Times New Roman" panose="02020603050405020304" pitchFamily="18" charset="0"/>
              <a:cs typeface="Times New Roman" panose="02020603050405020304" pitchFamily="18" charset="0"/>
            </a:endParaRPr>
          </a:p>
          <a:p>
            <a:pPr algn="ctr">
              <a:lnSpc>
                <a:spcPct val="115000"/>
              </a:lnSpc>
              <a:spcAft>
                <a:spcPts val="600"/>
              </a:spcAft>
            </a:pPr>
            <a:r>
              <a:rPr lang="pt-BR" sz="1200" dirty="0">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ea typeface="Times New Roman" panose="02020603050405020304" pitchFamily="18" charset="0"/>
              <a:cs typeface="Times New Roman" panose="02020603050405020304" pitchFamily="18" charset="0"/>
            </a:endParaRPr>
          </a:p>
          <a:p>
            <a:pPr algn="ctr">
              <a:lnSpc>
                <a:spcPct val="110000"/>
              </a:lnSpc>
              <a:spcAft>
                <a:spcPts val="600"/>
              </a:spcAft>
            </a:pPr>
            <a:r>
              <a:rPr lang="pt-BR" sz="1000" dirty="0">
                <a:effectLst/>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95889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DF87F17-0959-EDB3-0D32-606E284682A9}"/>
              </a:ext>
            </a:extLst>
          </p:cNvPr>
          <p:cNvPicPr>
            <a:picLocks noChangeAspect="1"/>
          </p:cNvPicPr>
          <p:nvPr/>
        </p:nvPicPr>
        <p:blipFill>
          <a:blip r:embed="rId4"/>
          <a:stretch>
            <a:fillRect/>
          </a:stretch>
        </p:blipFill>
        <p:spPr>
          <a:xfrm>
            <a:off x="9958753" y="6249288"/>
            <a:ext cx="2067237" cy="493767"/>
          </a:xfrm>
          <a:prstGeom prst="rect">
            <a:avLst/>
          </a:prstGeom>
        </p:spPr>
      </p:pic>
      <p:sp>
        <p:nvSpPr>
          <p:cNvPr id="6" name="CaixaDeTexto 5">
            <a:extLst>
              <a:ext uri="{FF2B5EF4-FFF2-40B4-BE49-F238E27FC236}">
                <a16:creationId xmlns:a16="http://schemas.microsoft.com/office/drawing/2014/main" id="{C98469CD-FA3A-DC48-743D-1A4CD91C8583}"/>
              </a:ext>
            </a:extLst>
          </p:cNvPr>
          <p:cNvSpPr txBox="1"/>
          <p:nvPr/>
        </p:nvSpPr>
        <p:spPr>
          <a:xfrm>
            <a:off x="1487302" y="313876"/>
            <a:ext cx="10345270" cy="825675"/>
          </a:xfrm>
          <a:prstGeom prst="rect">
            <a:avLst/>
          </a:prstGeom>
          <a:noFill/>
        </p:spPr>
        <p:txBody>
          <a:bodyPr wrap="square">
            <a:spAutoFit/>
          </a:bodyPr>
          <a:lstStyle/>
          <a:p>
            <a:pPr lvl="0" algn="just">
              <a:lnSpc>
                <a:spcPct val="115000"/>
              </a:lnSpc>
              <a:spcAft>
                <a:spcPts val="600"/>
              </a:spcAft>
              <a:buSzPts val="1400"/>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6. Quantos metros de altura tinha a primeira cerca que os tratadores ergueram?</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CaixaDeTexto 7">
            <a:extLst>
              <a:ext uri="{FF2B5EF4-FFF2-40B4-BE49-F238E27FC236}">
                <a16:creationId xmlns:a16="http://schemas.microsoft.com/office/drawing/2014/main" id="{C6F35545-7A57-83F4-CBA6-4C42871AEAD6}"/>
              </a:ext>
            </a:extLst>
          </p:cNvPr>
          <p:cNvSpPr txBox="1"/>
          <p:nvPr/>
        </p:nvSpPr>
        <p:spPr>
          <a:xfrm>
            <a:off x="1524001" y="1196066"/>
            <a:ext cx="10345269" cy="2253759"/>
          </a:xfrm>
          <a:prstGeom prst="rect">
            <a:avLst/>
          </a:prstGeom>
          <a:noFill/>
        </p:spPr>
        <p:txBody>
          <a:bodyPr wrap="square">
            <a:spAutoFit/>
          </a:bodyPr>
          <a:lstStyle/>
          <a:p>
            <a:pPr lvl="0" algn="just">
              <a:lnSpc>
                <a:spcPct val="115000"/>
              </a:lnSpc>
              <a:spcAft>
                <a:spcPts val="600"/>
              </a:spcAft>
              <a:buSzPts val="1400"/>
              <a:tabLst>
                <a:tab pos="18034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7. O que levou os tratadores a construírem uma cerca mais alta?</a:t>
            </a:r>
          </a:p>
          <a:p>
            <a:pPr lvl="0" algn="just">
              <a:lnSpc>
                <a:spcPct val="115000"/>
              </a:lnSpc>
              <a:spcAft>
                <a:spcPts val="600"/>
              </a:spcAft>
              <a:buSzPts val="1400"/>
              <a:tabLst>
                <a:tab pos="180340" algn="l"/>
              </a:tabLst>
            </a:pPr>
            <a:r>
              <a:rPr lang="pt-BR" sz="2400" dirty="0">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180340" algn="l"/>
              </a:tabLst>
            </a:pPr>
            <a:r>
              <a:rPr lang="pt-BR" sz="2400" dirty="0">
                <a:latin typeface="Arial Narrow" panose="020B0606020202030204" pitchFamily="34" charset="0"/>
                <a:ea typeface="Times New Roman" panose="02020603050405020304" pitchFamily="18" charset="0"/>
                <a:cs typeface="Arial" panose="020B0604020202020204" pitchFamily="34" charset="0"/>
              </a:rPr>
              <a:t>8</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De acordo com a resposta do canguru ao camelo: “Mais de 300, a menos que alguém tranque o portão à noite”, responda como o canguru estava fugindo do zoológico?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400" dirty="0">
                <a:effectLst/>
                <a:latin typeface="Arial Narrow" panose="020B0606020202030204" pitchFamily="34" charset="0"/>
                <a:ea typeface="Times New Roman" panose="02020603050405020304" pitchFamily="18" charset="0"/>
                <a:cs typeface="Arial" panose="020B0604020202020204" pitchFamily="34" charset="0"/>
              </a:rPr>
              <a:t>_____________________________________________________________________________________________________________________________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Imagem 10" descr="Figuras de linguagem: IRONIA, EUFEMISMO E ONOMATOPEIA - YouTube">
            <a:extLst>
              <a:ext uri="{FF2B5EF4-FFF2-40B4-BE49-F238E27FC236}">
                <a16:creationId xmlns:a16="http://schemas.microsoft.com/office/drawing/2014/main" id="{AB681A84-4734-479F-9B7A-A9825600345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9630" y="3541084"/>
            <a:ext cx="3737241" cy="2379219"/>
          </a:xfrm>
          <a:prstGeom prst="rect">
            <a:avLst/>
          </a:prstGeom>
          <a:noFill/>
          <a:ln>
            <a:noFill/>
          </a:ln>
        </p:spPr>
      </p:pic>
      <p:sp>
        <p:nvSpPr>
          <p:cNvPr id="13" name="CaixaDeTexto 12">
            <a:extLst>
              <a:ext uri="{FF2B5EF4-FFF2-40B4-BE49-F238E27FC236}">
                <a16:creationId xmlns:a16="http://schemas.microsoft.com/office/drawing/2014/main" id="{08CA1F3D-A863-6D26-472A-78AB5A3BC880}"/>
              </a:ext>
            </a:extLst>
          </p:cNvPr>
          <p:cNvSpPr txBox="1"/>
          <p:nvPr/>
        </p:nvSpPr>
        <p:spPr>
          <a:xfrm>
            <a:off x="5056871" y="3488953"/>
            <a:ext cx="6893081" cy="2546851"/>
          </a:xfrm>
          <a:prstGeom prst="rect">
            <a:avLst/>
          </a:prstGeom>
          <a:noFill/>
        </p:spPr>
        <p:txBody>
          <a:bodyPr wrap="square">
            <a:spAutoFit/>
          </a:bodyPr>
          <a:lstStyle/>
          <a:p>
            <a:pPr algn="just">
              <a:lnSpc>
                <a:spcPct val="115000"/>
              </a:lnSpc>
              <a:spcAft>
                <a:spcPts val="6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Sabemos que as piadas têm o efeito de humor, em que o autor traz algum elemento, palavra e/ou expressão que sejam engraçados, cômicos. Mas você também deve ter ouvido falar em “ironia”, não é mesmo? Isso significa, em geral, que se diz uma coisa, querendo dizer outra, comum em piadas/anedotas, tirinhas, histórias em quadrinhos... como demonstrado no seguinte exemplo: </a:t>
            </a:r>
            <a:r>
              <a:rPr lang="pt-BR" sz="2000" b="1" i="1" dirty="0">
                <a:effectLst/>
                <a:latin typeface="Arial Narrow" panose="020B0606020202030204" pitchFamily="34" charset="0"/>
                <a:ea typeface="Times New Roman" panose="02020603050405020304" pitchFamily="18" charset="0"/>
                <a:cs typeface="Times New Roman" panose="02020603050405020304" pitchFamily="18" charset="0"/>
              </a:rPr>
              <a:t>– Que menino educado! Entrou sem cumprimentar ninguém!</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2226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A543D03D-A590-8B5B-BD26-79A1A2B267A7}"/>
              </a:ext>
            </a:extLst>
          </p:cNvPr>
          <p:cNvPicPr>
            <a:picLocks noChangeAspect="1"/>
          </p:cNvPicPr>
          <p:nvPr/>
        </p:nvPicPr>
        <p:blipFill>
          <a:blip r:embed="rId4"/>
          <a:stretch>
            <a:fillRect/>
          </a:stretch>
        </p:blipFill>
        <p:spPr>
          <a:xfrm>
            <a:off x="9958753" y="6249288"/>
            <a:ext cx="2067237" cy="493767"/>
          </a:xfrm>
          <a:prstGeom prst="rect">
            <a:avLst/>
          </a:prstGeom>
        </p:spPr>
      </p:pic>
      <p:pic>
        <p:nvPicPr>
          <p:cNvPr id="8" name="Imagem 7" descr="Blog do Prof. Warles: Quiz 32: PORTUGUÊS 9° ANO">
            <a:extLst>
              <a:ext uri="{FF2B5EF4-FFF2-40B4-BE49-F238E27FC236}">
                <a16:creationId xmlns:a16="http://schemas.microsoft.com/office/drawing/2014/main" id="{2B265692-9C3B-B17C-E2F9-3867EA2853C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31970" y="788419"/>
            <a:ext cx="6549912" cy="4139031"/>
          </a:xfrm>
          <a:prstGeom prst="rect">
            <a:avLst/>
          </a:prstGeom>
          <a:noFill/>
          <a:ln>
            <a:noFill/>
          </a:ln>
        </p:spPr>
      </p:pic>
      <p:sp>
        <p:nvSpPr>
          <p:cNvPr id="12" name="CaixaDeTexto 11">
            <a:extLst>
              <a:ext uri="{FF2B5EF4-FFF2-40B4-BE49-F238E27FC236}">
                <a16:creationId xmlns:a16="http://schemas.microsoft.com/office/drawing/2014/main" id="{00000A51-1D10-6C14-0AC3-76007F3E0165}"/>
              </a:ext>
            </a:extLst>
          </p:cNvPr>
          <p:cNvSpPr txBox="1"/>
          <p:nvPr/>
        </p:nvSpPr>
        <p:spPr>
          <a:xfrm>
            <a:off x="1524001" y="298990"/>
            <a:ext cx="6096000" cy="489429"/>
          </a:xfrm>
          <a:prstGeom prst="rect">
            <a:avLst/>
          </a:prstGeom>
          <a:noFill/>
        </p:spPr>
        <p:txBody>
          <a:bodyPr wrap="square">
            <a:spAutoFit/>
          </a:bodyPr>
          <a:lstStyle/>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Leia o texto e responda a seguir.</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CaixaDeTexto 16">
            <a:extLst>
              <a:ext uri="{FF2B5EF4-FFF2-40B4-BE49-F238E27FC236}">
                <a16:creationId xmlns:a16="http://schemas.microsoft.com/office/drawing/2014/main" id="{CDF5D153-8CBB-51D5-7EA3-F261B4C00DE9}"/>
              </a:ext>
            </a:extLst>
          </p:cNvPr>
          <p:cNvSpPr txBox="1"/>
          <p:nvPr/>
        </p:nvSpPr>
        <p:spPr>
          <a:xfrm>
            <a:off x="3307978" y="4927450"/>
            <a:ext cx="6096000" cy="220125"/>
          </a:xfrm>
          <a:prstGeom prst="rect">
            <a:avLst/>
          </a:prstGeom>
          <a:noFill/>
        </p:spPr>
        <p:txBody>
          <a:bodyPr wrap="square">
            <a:spAutoFit/>
          </a:bodyPr>
          <a:lstStyle/>
          <a:p>
            <a:pPr algn="r">
              <a:lnSpc>
                <a:spcPct val="110000"/>
              </a:lnSpc>
              <a:spcAft>
                <a:spcPts val="600"/>
              </a:spcAft>
            </a:pPr>
            <a:r>
              <a:rPr lang="pt-BR" sz="8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Disponível em: </a:t>
            </a:r>
            <a:r>
              <a:rPr lang="pt-BR" sz="800" u="none" strike="noStrike"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hlinkClick r:id="rId6">
                  <a:extLst>
                    <a:ext uri="{A12FA001-AC4F-418D-AE19-62706E023703}">
                      <ahyp:hlinkClr xmlns:ahyp="http://schemas.microsoft.com/office/drawing/2018/hyperlinkcolor" val="tx"/>
                    </a:ext>
                  </a:extLst>
                </a:hlinkClick>
              </a:rPr>
              <a:t>https://blogdoprofwarles.com/</a:t>
            </a:r>
            <a:r>
              <a:rPr lang="pt-BR" sz="800" u="none" strike="noStrike" dirty="0" err="1">
                <a:solidFill>
                  <a:schemeClr val="tx1"/>
                </a:solidFill>
                <a:effectLst/>
                <a:latin typeface="Arial Narrow" panose="020B0606020202030204" pitchFamily="34" charset="0"/>
                <a:ea typeface="Times New Roman" panose="02020603050405020304" pitchFamily="18" charset="0"/>
                <a:cs typeface="Arial" panose="020B0604020202020204" pitchFamily="34" charset="0"/>
                <a:hlinkClick r:id="rId6">
                  <a:extLst>
                    <a:ext uri="{A12FA001-AC4F-418D-AE19-62706E023703}">
                      <ahyp:hlinkClr xmlns:ahyp="http://schemas.microsoft.com/office/drawing/2018/hyperlinkcolor" val="tx"/>
                    </a:ext>
                  </a:extLst>
                </a:hlinkClick>
              </a:rPr>
              <a:t>Port</a:t>
            </a:r>
            <a:r>
              <a:rPr lang="pt-BR" sz="800" u="none" strike="noStrike"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hlinkClick r:id="rId6">
                  <a:extLst>
                    <a:ext uri="{A12FA001-AC4F-418D-AE19-62706E023703}">
                      <ahyp:hlinkClr xmlns:ahyp="http://schemas.microsoft.com/office/drawing/2018/hyperlinkcolor" val="tx"/>
                    </a:ext>
                  </a:extLst>
                </a:hlinkClick>
              </a:rPr>
              <a:t>/9%C2%B0AnoPort(EF)/img1_quiz32_port_9ano.png</a:t>
            </a:r>
            <a:r>
              <a:rPr lang="pt-BR" sz="8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Acesso em: 15 jun. 2023.</a:t>
            </a:r>
            <a:endParaRPr lang="pt-BR"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CaixaDeTexto 18">
            <a:extLst>
              <a:ext uri="{FF2B5EF4-FFF2-40B4-BE49-F238E27FC236}">
                <a16:creationId xmlns:a16="http://schemas.microsoft.com/office/drawing/2014/main" id="{38DFF76B-7D73-1AFD-5854-91D2D83DB589}"/>
              </a:ext>
            </a:extLst>
          </p:cNvPr>
          <p:cNvSpPr txBox="1"/>
          <p:nvPr/>
        </p:nvSpPr>
        <p:spPr>
          <a:xfrm>
            <a:off x="1509359" y="5339700"/>
            <a:ext cx="10359912" cy="991105"/>
          </a:xfrm>
          <a:prstGeom prst="rect">
            <a:avLst/>
          </a:prstGeom>
          <a:noFill/>
        </p:spPr>
        <p:txBody>
          <a:bodyPr wrap="square">
            <a:spAutoFit/>
          </a:bodyPr>
          <a:lstStyle/>
          <a:p>
            <a:pPr lvl="0" algn="just">
              <a:lnSpc>
                <a:spcPct val="115000"/>
              </a:lnSpc>
              <a:spcAft>
                <a:spcPts val="600"/>
              </a:spcAft>
              <a:buSzPts val="1400"/>
            </a:pPr>
            <a:r>
              <a:rPr lang="pt-BR" sz="2400" dirty="0">
                <a:effectLst/>
                <a:latin typeface="Arial Narrow" panose="020B0606020202030204" pitchFamily="34" charset="0"/>
                <a:ea typeface="Times New Roman" panose="02020603050405020304" pitchFamily="18" charset="0"/>
                <a:cs typeface="Arial" panose="020B0604020202020204" pitchFamily="34" charset="0"/>
              </a:rPr>
              <a:t>9. O texto lido pertence a qual gênero?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________________________________________________________________________</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2233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26B1F905-01B4-038A-8CBC-9575C503A127}"/>
              </a:ext>
            </a:extLst>
          </p:cNvPr>
          <p:cNvPicPr>
            <a:picLocks noChangeAspect="1"/>
          </p:cNvPicPr>
          <p:nvPr/>
        </p:nvPicPr>
        <p:blipFill>
          <a:blip r:embed="rId4"/>
          <a:stretch>
            <a:fillRect/>
          </a:stretch>
        </p:blipFill>
        <p:spPr>
          <a:xfrm>
            <a:off x="9958753" y="6249288"/>
            <a:ext cx="2067237" cy="493767"/>
          </a:xfrm>
          <a:prstGeom prst="rect">
            <a:avLst/>
          </a:prstGeom>
        </p:spPr>
      </p:pic>
      <p:sp>
        <p:nvSpPr>
          <p:cNvPr id="12" name="CaixaDeTexto 11">
            <a:extLst>
              <a:ext uri="{FF2B5EF4-FFF2-40B4-BE49-F238E27FC236}">
                <a16:creationId xmlns:a16="http://schemas.microsoft.com/office/drawing/2014/main" id="{8EFE2D1F-6A44-318A-2F22-DFA94AA8A742}"/>
              </a:ext>
            </a:extLst>
          </p:cNvPr>
          <p:cNvSpPr txBox="1"/>
          <p:nvPr/>
        </p:nvSpPr>
        <p:spPr>
          <a:xfrm>
            <a:off x="1443318" y="298990"/>
            <a:ext cx="10345270" cy="5765489"/>
          </a:xfrm>
          <a:prstGeom prst="rect">
            <a:avLst/>
          </a:prstGeom>
          <a:noFill/>
        </p:spPr>
        <p:txBody>
          <a:bodyPr wrap="square">
            <a:spAutoFit/>
          </a:bodyPr>
          <a:lstStyle/>
          <a:p>
            <a:pPr lvl="0" algn="just">
              <a:lnSpc>
                <a:spcPct val="115000"/>
              </a:lnSpc>
              <a:spcAft>
                <a:spcPts val="600"/>
              </a:spcAft>
              <a:buSzPts val="1400"/>
            </a:pPr>
            <a:r>
              <a:rPr lang="pt-BR" sz="2400" dirty="0">
                <a:effectLst/>
                <a:latin typeface="Arial Narrow" panose="020B0606020202030204" pitchFamily="34" charset="0"/>
                <a:ea typeface="Times New Roman" panose="02020603050405020304" pitchFamily="18" charset="0"/>
                <a:cs typeface="Arial" panose="020B0604020202020204" pitchFamily="34" charset="0"/>
              </a:rPr>
              <a:t>10. Qual a finalidade desse texto?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________________________________________________________________________</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buSzPts val="1400"/>
            </a:pPr>
            <a:r>
              <a:rPr lang="pt-BR" sz="2400" dirty="0">
                <a:effectLst/>
                <a:latin typeface="Arial Narrow" panose="020B0606020202030204" pitchFamily="34" charset="0"/>
                <a:ea typeface="Times New Roman" panose="02020603050405020304" pitchFamily="18" charset="0"/>
                <a:cs typeface="Arial" panose="020B0604020202020204" pitchFamily="34" charset="0"/>
              </a:rPr>
              <a:t>11. Marque V ou F para as alternativas que correspondem ao texto.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 Reclama sobre uma situação da cidade.</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 Apresenta ironia em suas falas.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 Conta notícias pessoais para conhecidos.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 Faz anúncio de sapatos.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 Apresenta ideias e conclusões engraçadas.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 Conta uma história por meio de imagens e textos verbais.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180340" algn="l"/>
              </a:tabLs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12. Por que o homem gosta tanto da natureza da fazenda?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1400" dirty="0">
                <a:effectLst/>
                <a:latin typeface="Arial Narrow" panose="020B0606020202030204" pitchFamily="34" charset="0"/>
                <a:ea typeface="Times New Roman" panose="02020603050405020304" pitchFamily="18" charset="0"/>
                <a:cs typeface="Arial" panose="020B0604020202020204" pitchFamily="34" charset="0"/>
              </a:rPr>
              <a:t>_____________________________________________________________________________________________________________________________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1473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4F447E51-9DBF-D717-B143-FB243F72C3C4}"/>
              </a:ext>
            </a:extLst>
          </p:cNvPr>
          <p:cNvPicPr>
            <a:picLocks noChangeAspect="1"/>
          </p:cNvPicPr>
          <p:nvPr/>
        </p:nvPicPr>
        <p:blipFill>
          <a:blip r:embed="rId4"/>
          <a:stretch>
            <a:fillRect/>
          </a:stretch>
        </p:blipFill>
        <p:spPr>
          <a:xfrm>
            <a:off x="9958753" y="6249288"/>
            <a:ext cx="2067237" cy="493767"/>
          </a:xfrm>
          <a:prstGeom prst="rect">
            <a:avLst/>
          </a:prstGeom>
        </p:spPr>
      </p:pic>
      <p:sp>
        <p:nvSpPr>
          <p:cNvPr id="8" name="CaixaDeTexto 7">
            <a:extLst>
              <a:ext uri="{FF2B5EF4-FFF2-40B4-BE49-F238E27FC236}">
                <a16:creationId xmlns:a16="http://schemas.microsoft.com/office/drawing/2014/main" id="{D7872FAF-B30A-45EC-6EA5-6A2C438BA6B1}"/>
              </a:ext>
            </a:extLst>
          </p:cNvPr>
          <p:cNvSpPr txBox="1"/>
          <p:nvPr/>
        </p:nvSpPr>
        <p:spPr>
          <a:xfrm>
            <a:off x="1480859" y="298990"/>
            <a:ext cx="10345270" cy="5928161"/>
          </a:xfrm>
          <a:prstGeom prst="rect">
            <a:avLst/>
          </a:prstGeom>
          <a:noFill/>
        </p:spPr>
        <p:txBody>
          <a:bodyPr wrap="square">
            <a:spAutoFit/>
          </a:bodyPr>
          <a:lstStyle/>
          <a:p>
            <a:pPr lvl="0" algn="just">
              <a:lnSpc>
                <a:spcPct val="115000"/>
              </a:lnSpc>
              <a:buSzPts val="1400"/>
              <a:tabLst>
                <a:tab pos="180340" algn="l"/>
              </a:tabLs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13. Releia o texto e responda.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tabLst>
                <a:tab pos="180340" algn="l"/>
              </a:tabLs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a) O que o gato comparou? __________________________________________________</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tabLst>
                <a:tab pos="180340" algn="l"/>
              </a:tabLs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b) Por que o gato comparou a natureza com o jeito do homem guardar os sapatos?_________________________________________________________________</a:t>
            </a:r>
          </a:p>
          <a:p>
            <a:pPr lvl="0" algn="just">
              <a:lnSpc>
                <a:spcPct val="115000"/>
              </a:lnSpc>
              <a:spcAft>
                <a:spcPts val="600"/>
              </a:spcAft>
              <a:tabLst>
                <a:tab pos="180340" algn="l"/>
              </a:tabLst>
            </a:pP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600"/>
              </a:spcAft>
              <a:buSzPts val="1400"/>
              <a:tabLst>
                <a:tab pos="270510" algn="l"/>
              </a:tabLs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14. O efeito de ironia do texto está presente na fala de qual personagem e em qual quadrinho?_______________________________________________________________</a:t>
            </a:r>
          </a:p>
          <a:p>
            <a:pPr lvl="0" algn="just">
              <a:spcAft>
                <a:spcPts val="600"/>
              </a:spcAft>
              <a:buSzPts val="1400"/>
              <a:tabLst>
                <a:tab pos="270510" algn="l"/>
              </a:tabLst>
            </a:pP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Leia o texto e responda.</a:t>
            </a:r>
            <a:endParaRPr lang="pt-BR" sz="2400" dirty="0">
              <a:solidFill>
                <a:srgbClr val="000000"/>
              </a:solidFill>
              <a:effectLst/>
              <a:latin typeface="Franklin Gothic Medium" panose="020B0603020102020204" pitchFamily="34" charset="0"/>
              <a:ea typeface="Times New Roman" panose="02020603050405020304" pitchFamily="18" charset="0"/>
              <a:cs typeface="Franklin Gothic Medium" panose="020B0603020102020204" pitchFamily="34" charset="0"/>
            </a:endParaRPr>
          </a:p>
          <a:p>
            <a:pPr algn="just"/>
            <a:r>
              <a:rPr lang="pt-BR" sz="2400" b="1" dirty="0">
                <a:solidFill>
                  <a:srgbClr val="000000"/>
                </a:solidFill>
                <a:effectLst/>
                <a:latin typeface="Arial Narrow" panose="020B0606020202030204" pitchFamily="34" charset="0"/>
                <a:ea typeface="Times New Roman" panose="02020603050405020304" pitchFamily="18" charset="0"/>
                <a:cs typeface="Franklin Gothic Medium" panose="020B0603020102020204" pitchFamily="34" charset="0"/>
              </a:rPr>
              <a:t>Almoço em família</a:t>
            </a:r>
            <a:endParaRPr lang="pt-BR" sz="2400" dirty="0">
              <a:solidFill>
                <a:srgbClr val="000000"/>
              </a:solidFill>
              <a:effectLst/>
              <a:latin typeface="Franklin Gothic Medium" panose="020B0603020102020204" pitchFamily="34" charset="0"/>
              <a:ea typeface="Times New Roman" panose="02020603050405020304" pitchFamily="18" charset="0"/>
              <a:cs typeface="Franklin Gothic Medium" panose="020B0603020102020204" pitchFamily="34"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Mamãe, o almoço está uma delícia!</a:t>
            </a:r>
            <a:endParaRPr lang="pt-BR" sz="2400" dirty="0">
              <a:solidFill>
                <a:srgbClr val="000000"/>
              </a:solidFill>
              <a:effectLst/>
              <a:latin typeface="Franklin Gothic Medium" panose="020B0603020102020204" pitchFamily="34" charset="0"/>
              <a:ea typeface="Times New Roman" panose="02020603050405020304" pitchFamily="18" charset="0"/>
              <a:cs typeface="Franklin Gothic Medium" panose="020B0603020102020204" pitchFamily="34"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Que bom! Por que você não repete?</a:t>
            </a:r>
            <a:endParaRPr lang="pt-BR" sz="2400" dirty="0">
              <a:solidFill>
                <a:srgbClr val="000000"/>
              </a:solidFill>
              <a:effectLst/>
              <a:latin typeface="Franklin Gothic Medium" panose="020B0603020102020204" pitchFamily="34" charset="0"/>
              <a:ea typeface="Times New Roman" panose="02020603050405020304" pitchFamily="18" charset="0"/>
              <a:cs typeface="Franklin Gothic Medium" panose="020B0603020102020204" pitchFamily="34" charset="0"/>
            </a:endParaRPr>
          </a:p>
          <a:p>
            <a:pPr marL="342900" indent="-342900" algn="just">
              <a:lnSpc>
                <a:spcPct val="115000"/>
              </a:lnSpc>
              <a:buFontTx/>
              <a:buChar char="-"/>
            </a:pP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Mamãe, o almoço está uma delícia!</a:t>
            </a:r>
            <a:endParaRPr lang="pt-BR" sz="2400" dirty="0">
              <a:latin typeface="Franklin Gothic Medium" panose="020B0603020102020204" pitchFamily="34" charset="0"/>
              <a:ea typeface="Times New Roman" panose="02020603050405020304" pitchFamily="18" charset="0"/>
              <a:cs typeface="Arial" panose="020B0604020202020204" pitchFamily="34" charset="0"/>
            </a:endParaRPr>
          </a:p>
          <a:p>
            <a:pPr marL="171450" indent="-171450" algn="just">
              <a:lnSpc>
                <a:spcPct val="115000"/>
              </a:lnSpc>
              <a:buFontTx/>
              <a:buChar char="-"/>
            </a:pPr>
            <a:r>
              <a:rPr lang="pt-BR" sz="800" dirty="0">
                <a:solidFill>
                  <a:schemeClr val="tx1"/>
                </a:solidFill>
                <a:effectLst/>
                <a:latin typeface="Arial Narrow" panose="020B0606020202030204" pitchFamily="34" charset="0"/>
                <a:ea typeface="Times New Roman" panose="02020603050405020304" pitchFamily="18" charset="0"/>
                <a:cs typeface="Franklin Gothic Medium" panose="020B0603020102020204" pitchFamily="34" charset="0"/>
              </a:rPr>
              <a:t>Disponível em: </a:t>
            </a:r>
            <a:r>
              <a:rPr lang="pt-BR" sz="800" u="none" strike="noStrike" dirty="0">
                <a:solidFill>
                  <a:schemeClr val="tx1"/>
                </a:solidFill>
                <a:effectLst/>
                <a:latin typeface="Arial Narrow" panose="020B0606020202030204" pitchFamily="34" charset="0"/>
                <a:ea typeface="Times New Roman" panose="02020603050405020304" pitchFamily="18" charset="0"/>
                <a:cs typeface="Franklin Gothic Medium" panose="020B0603020102020204" pitchFamily="34" charset="0"/>
                <a:hlinkClick r:id="rId5">
                  <a:extLst>
                    <a:ext uri="{A12FA001-AC4F-418D-AE19-62706E023703}">
                      <ahyp:hlinkClr xmlns:ahyp="http://schemas.microsoft.com/office/drawing/2018/hyperlinkcolor" val="tx"/>
                    </a:ext>
                  </a:extLst>
                </a:hlinkClick>
              </a:rPr>
              <a:t>https://www.maioresemelhores.com/piadas-de-duplo-sentido-para-toda-a-</a:t>
            </a:r>
            <a:r>
              <a:rPr lang="pt-BR" sz="800" u="none" strike="noStrike" dirty="0" err="1">
                <a:solidFill>
                  <a:schemeClr val="tx1"/>
                </a:solidFill>
                <a:effectLst/>
                <a:latin typeface="Arial Narrow" panose="020B0606020202030204" pitchFamily="34" charset="0"/>
                <a:ea typeface="Times New Roman" panose="02020603050405020304" pitchFamily="18" charset="0"/>
                <a:cs typeface="Franklin Gothic Medium" panose="020B0603020102020204" pitchFamily="34" charset="0"/>
                <a:hlinkClick r:id="rId5">
                  <a:extLst>
                    <a:ext uri="{A12FA001-AC4F-418D-AE19-62706E023703}">
                      <ahyp:hlinkClr xmlns:ahyp="http://schemas.microsoft.com/office/drawing/2018/hyperlinkcolor" val="tx"/>
                    </a:ext>
                  </a:extLst>
                </a:hlinkClick>
              </a:rPr>
              <a:t>familia</a:t>
            </a:r>
            <a:r>
              <a:rPr lang="pt-BR" sz="800" u="none" strike="noStrike" dirty="0">
                <a:solidFill>
                  <a:schemeClr val="tx1"/>
                </a:solidFill>
                <a:effectLst/>
                <a:latin typeface="Arial Narrow" panose="020B0606020202030204" pitchFamily="34" charset="0"/>
                <a:ea typeface="Times New Roman" panose="02020603050405020304" pitchFamily="18" charset="0"/>
                <a:cs typeface="Franklin Gothic Medium" panose="020B0603020102020204" pitchFamily="34" charset="0"/>
                <a:hlinkClick r:id="rId5">
                  <a:extLst>
                    <a:ext uri="{A12FA001-AC4F-418D-AE19-62706E023703}">
                      <ahyp:hlinkClr xmlns:ahyp="http://schemas.microsoft.com/office/drawing/2018/hyperlinkcolor" val="tx"/>
                    </a:ext>
                  </a:extLst>
                </a:hlinkClick>
              </a:rPr>
              <a:t>/</a:t>
            </a:r>
            <a:r>
              <a:rPr lang="pt-BR" sz="800" dirty="0">
                <a:solidFill>
                  <a:schemeClr val="tx1"/>
                </a:solidFill>
                <a:effectLst/>
                <a:latin typeface="Arial Narrow" panose="020B0606020202030204" pitchFamily="34" charset="0"/>
                <a:ea typeface="Times New Roman" panose="02020603050405020304" pitchFamily="18" charset="0"/>
                <a:cs typeface="Franklin Gothic Medium" panose="020B0603020102020204" pitchFamily="34" charset="0"/>
              </a:rPr>
              <a:t>. Acesso em: 26 jun. 2023.</a:t>
            </a:r>
            <a:endParaRPr lang="pt-BR" sz="1200" dirty="0">
              <a:solidFill>
                <a:schemeClr val="tx1"/>
              </a:solidFill>
              <a:effectLst/>
              <a:latin typeface="Franklin Gothic Medium" panose="020B0603020102020204" pitchFamily="34" charset="0"/>
              <a:ea typeface="Times New Roman" panose="02020603050405020304" pitchFamily="18" charset="0"/>
              <a:cs typeface="Franklin Gothic Medium" panose="020B0603020102020204" pitchFamily="34" charset="0"/>
            </a:endParaRPr>
          </a:p>
        </p:txBody>
      </p:sp>
    </p:spTree>
    <p:extLst>
      <p:ext uri="{BB962C8B-B14F-4D97-AF65-F5344CB8AC3E}">
        <p14:creationId xmlns:p14="http://schemas.microsoft.com/office/powerpoint/2010/main" val="3467101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81C19B96-C7D5-439C-22CC-05DF9443D4AA}"/>
              </a:ext>
            </a:extLst>
          </p:cNvPr>
          <p:cNvPicPr>
            <a:picLocks noChangeAspect="1"/>
          </p:cNvPicPr>
          <p:nvPr/>
        </p:nvPicPr>
        <p:blipFill>
          <a:blip r:embed="rId4"/>
          <a:stretch>
            <a:fillRect/>
          </a:stretch>
        </p:blipFill>
        <p:spPr>
          <a:xfrm>
            <a:off x="9958753" y="6249288"/>
            <a:ext cx="2067237" cy="493767"/>
          </a:xfrm>
          <a:prstGeom prst="rect">
            <a:avLst/>
          </a:prstGeom>
        </p:spPr>
      </p:pic>
      <p:sp>
        <p:nvSpPr>
          <p:cNvPr id="6" name="CaixaDeTexto 5">
            <a:extLst>
              <a:ext uri="{FF2B5EF4-FFF2-40B4-BE49-F238E27FC236}">
                <a16:creationId xmlns:a16="http://schemas.microsoft.com/office/drawing/2014/main" id="{3F0E104B-E18E-9F41-241A-2B11D821E1F2}"/>
              </a:ext>
            </a:extLst>
          </p:cNvPr>
          <p:cNvSpPr txBox="1"/>
          <p:nvPr/>
        </p:nvSpPr>
        <p:spPr>
          <a:xfrm>
            <a:off x="1396814" y="170254"/>
            <a:ext cx="10416989" cy="2188356"/>
          </a:xfrm>
          <a:prstGeom prst="rect">
            <a:avLst/>
          </a:prstGeom>
          <a:noFill/>
        </p:spPr>
        <p:txBody>
          <a:bodyPr wrap="square">
            <a:spAutoFit/>
          </a:bodyPr>
          <a:lstStyle/>
          <a:p>
            <a:pPr lvl="0" algn="just">
              <a:lnSpc>
                <a:spcPct val="115000"/>
              </a:lnSpc>
              <a:buSzPts val="1400"/>
            </a:pPr>
            <a:r>
              <a:rPr lang="pt-BR" sz="2400" dirty="0">
                <a:effectLst/>
                <a:latin typeface="Arial Narrow" panose="020B0606020202030204" pitchFamily="34" charset="0"/>
                <a:ea typeface="Times New Roman" panose="02020603050405020304" pitchFamily="18" charset="0"/>
                <a:cs typeface="Arial" panose="020B0604020202020204" pitchFamily="34" charset="0"/>
              </a:rPr>
              <a:t>15. O humor do texto está presente no fato de o/a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Arial" panose="020B0604020202020204" pitchFamily="34" charset="0"/>
              </a:rPr>
              <a:t>almoço ter ficado gostoso.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Arial" panose="020B0604020202020204" pitchFamily="34" charset="0"/>
              </a:rPr>
              <a:t>mãe sugerir que ele ou ela repetisse.</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Arial" panose="020B0604020202020204" pitchFamily="34" charset="0"/>
              </a:rPr>
              <a:t>filho ou filha elogiar o almoço.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mj-lt"/>
              <a:buAutoNum type="alphaUcParenBoth"/>
            </a:pPr>
            <a:r>
              <a:rPr lang="pt-BR" sz="2400" dirty="0">
                <a:effectLst/>
                <a:latin typeface="Arial Narrow" panose="020B0606020202030204" pitchFamily="34" charset="0"/>
                <a:ea typeface="Times New Roman" panose="02020603050405020304" pitchFamily="18" charset="0"/>
                <a:cs typeface="Arial" panose="020B0604020202020204" pitchFamily="34" charset="0"/>
              </a:rPr>
              <a:t>filho ou a filha repetir a frase e não a comida.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CaixaDeTexto 7">
            <a:extLst>
              <a:ext uri="{FF2B5EF4-FFF2-40B4-BE49-F238E27FC236}">
                <a16:creationId xmlns:a16="http://schemas.microsoft.com/office/drawing/2014/main" id="{614E4759-E856-040B-6E4A-75B5B00B0C7A}"/>
              </a:ext>
            </a:extLst>
          </p:cNvPr>
          <p:cNvSpPr txBox="1"/>
          <p:nvPr/>
        </p:nvSpPr>
        <p:spPr>
          <a:xfrm>
            <a:off x="1396814" y="2587249"/>
            <a:ext cx="10629176" cy="990977"/>
          </a:xfrm>
          <a:prstGeom prst="rect">
            <a:avLst/>
          </a:prstGeom>
          <a:noFill/>
        </p:spPr>
        <p:txBody>
          <a:bodyPr wrap="square">
            <a:spAutoFit/>
          </a:bodyPr>
          <a:lstStyle/>
          <a:p>
            <a:pPr algn="just">
              <a:lnSpc>
                <a:spcPct val="115000"/>
              </a:lnSpc>
              <a:spcAft>
                <a:spcPts val="600"/>
              </a:spcAf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Temática 2</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Wingdings" panose="05000000000000000000" pitchFamily="2" charset="2"/>
              <a:buChar char=""/>
              <a:tabLst>
                <a:tab pos="270510" algn="l"/>
              </a:tabLs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Verbete de dicionário. Significados. Efeitos de sentido.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CaixaDeTexto 9">
            <a:extLst>
              <a:ext uri="{FF2B5EF4-FFF2-40B4-BE49-F238E27FC236}">
                <a16:creationId xmlns:a16="http://schemas.microsoft.com/office/drawing/2014/main" id="{1376FED4-2E22-0C86-72FA-8ADA047A09F9}"/>
              </a:ext>
            </a:extLst>
          </p:cNvPr>
          <p:cNvSpPr txBox="1"/>
          <p:nvPr/>
        </p:nvSpPr>
        <p:spPr>
          <a:xfrm>
            <a:off x="1396814" y="3631487"/>
            <a:ext cx="10264588" cy="2916248"/>
          </a:xfrm>
          <a:prstGeom prst="rect">
            <a:avLst/>
          </a:prstGeom>
          <a:noFill/>
        </p:spPr>
        <p:txBody>
          <a:bodyPr wrap="square">
            <a:spAutoFit/>
          </a:bodyPr>
          <a:lstStyle/>
          <a:p>
            <a:pPr algn="just">
              <a:lnSpc>
                <a:spcPct val="115000"/>
              </a:lnSpc>
              <a:spcAft>
                <a:spcPts val="600"/>
              </a:spcAft>
            </a:pPr>
            <a:r>
              <a:rPr lang="pt-BR" sz="2400" b="1" dirty="0">
                <a:solidFill>
                  <a:srgbClr val="002060"/>
                </a:solidFill>
                <a:effectLst/>
                <a:latin typeface="Arial Narrow" panose="020B0606020202030204" pitchFamily="34" charset="0"/>
                <a:ea typeface="Times New Roman" panose="02020603050405020304" pitchFamily="18" charset="0"/>
                <a:cs typeface="Times New Roman" panose="02020603050405020304" pitchFamily="18" charset="0"/>
              </a:rPr>
              <a:t>Olá, Estudante, você já deve ter consultado significados ou sinônimos de palavras no dicionário, não é verdade? Se não ainda, chegou a hora! Há os dicionários tradicionais e os virtuais – localizados por meio de consultas na internet – mas, para aprender ou aperfeiçoar a busca por palavras, o dicionário físico – em papel, forma de livro – é o mais indicado nesse momento. Então, vamos lá aprender ou relembrar?</a:t>
            </a:r>
            <a:endParaRPr lang="pt-BR" sz="24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2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974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6B73075-DD42-8A2E-F236-533F5A7AB3D4}"/>
              </a:ext>
            </a:extLst>
          </p:cNvPr>
          <p:cNvPicPr>
            <a:picLocks noChangeAspect="1"/>
          </p:cNvPicPr>
          <p:nvPr/>
        </p:nvPicPr>
        <p:blipFill>
          <a:blip r:embed="rId4"/>
          <a:stretch>
            <a:fillRect/>
          </a:stretch>
        </p:blipFill>
        <p:spPr>
          <a:xfrm>
            <a:off x="9958753" y="6249288"/>
            <a:ext cx="2067237" cy="493767"/>
          </a:xfrm>
          <a:prstGeom prst="rect">
            <a:avLst/>
          </a:prstGeom>
        </p:spPr>
      </p:pic>
      <p:graphicFrame>
        <p:nvGraphicFramePr>
          <p:cNvPr id="9" name="Tabela 8">
            <a:extLst>
              <a:ext uri="{FF2B5EF4-FFF2-40B4-BE49-F238E27FC236}">
                <a16:creationId xmlns:a16="http://schemas.microsoft.com/office/drawing/2014/main" id="{3EC47805-7251-8D07-BA90-C3304C85D16A}"/>
              </a:ext>
            </a:extLst>
          </p:cNvPr>
          <p:cNvGraphicFramePr>
            <a:graphicFrameLocks noGrp="1"/>
          </p:cNvGraphicFramePr>
          <p:nvPr>
            <p:extLst>
              <p:ext uri="{D42A27DB-BD31-4B8C-83A1-F6EECF244321}">
                <p14:modId xmlns:p14="http://schemas.microsoft.com/office/powerpoint/2010/main" val="3187045209"/>
              </p:ext>
            </p:extLst>
          </p:nvPr>
        </p:nvGraphicFramePr>
        <p:xfrm>
          <a:off x="1524001" y="567403"/>
          <a:ext cx="10271872" cy="5445470"/>
        </p:xfrm>
        <a:graphic>
          <a:graphicData uri="http://schemas.openxmlformats.org/drawingml/2006/table">
            <a:tbl>
              <a:tblPr firstRow="1" firstCol="1" bandRow="1"/>
              <a:tblGrid>
                <a:gridCol w="10271872">
                  <a:extLst>
                    <a:ext uri="{9D8B030D-6E8A-4147-A177-3AD203B41FA5}">
                      <a16:colId xmlns:a16="http://schemas.microsoft.com/office/drawing/2014/main" val="3567879228"/>
                    </a:ext>
                  </a:extLst>
                </a:gridCol>
              </a:tblGrid>
              <a:tr h="5445470">
                <a:tc>
                  <a:txBody>
                    <a:bodyPr/>
                    <a:lstStyle/>
                    <a:p>
                      <a:pPr marL="90170" marR="19685" indent="283845" algn="just">
                        <a:lnSpc>
                          <a:spcPct val="115000"/>
                        </a:lnSpc>
                        <a:spcAft>
                          <a:spcPts val="600"/>
                        </a:spcAft>
                      </a:pP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O </a:t>
                      </a:r>
                      <a:r>
                        <a:rPr lang="pt-BR" sz="2000" b="1"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verbete</a:t>
                      </a: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 é um gênero textual que pode ser encontrado em dicionários, glossários e enciclopédias.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marR="19685" indent="283845" algn="just">
                        <a:lnSpc>
                          <a:spcPct val="115000"/>
                        </a:lnSpc>
                        <a:spcAft>
                          <a:spcPts val="600"/>
                        </a:spcAft>
                      </a:pP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É um texto impessoal e, geralmente, escrito em linguagem mais formal.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marR="19685" indent="283845" algn="just">
                        <a:lnSpc>
                          <a:spcPct val="115000"/>
                        </a:lnSpc>
                        <a:spcAft>
                          <a:spcPts val="600"/>
                        </a:spcAft>
                      </a:pP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Veja exemplos de verbetes: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19685" lvl="0" indent="-342900" algn="just">
                        <a:lnSpc>
                          <a:spcPct val="115000"/>
                        </a:lnSpc>
                        <a:spcAft>
                          <a:spcPts val="600"/>
                        </a:spcAft>
                        <a:buFont typeface="Symbol" panose="05050102010706020507" pitchFamily="18" charset="2"/>
                        <a:buChar char=""/>
                      </a:pPr>
                      <a:r>
                        <a:rPr lang="pt-BR" sz="2000" b="1"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Dicionários:</a:t>
                      </a: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 apresenta o maior número possível de significados de uma palavra e exemplos de seu uso em vários contextos.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19685" lvl="0" indent="-342900" algn="just">
                        <a:lnSpc>
                          <a:spcPct val="115000"/>
                        </a:lnSpc>
                        <a:spcAft>
                          <a:spcPts val="600"/>
                        </a:spcAft>
                        <a:buFont typeface="Symbol" panose="05050102010706020507" pitchFamily="18" charset="2"/>
                        <a:buChar char=""/>
                      </a:pPr>
                      <a:r>
                        <a:rPr lang="pt-BR" sz="2000" b="1"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Glossários:</a:t>
                      </a: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 são mais resumidos, apresentando os significados de uma palavra em determinado contexto de uso. Pode conter informações variadas e importantes sobre um assunto ou personalidade, por exemplo.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19685" lvl="0" indent="-342900" algn="just">
                        <a:lnSpc>
                          <a:spcPct val="115000"/>
                        </a:lnSpc>
                        <a:spcAft>
                          <a:spcPts val="600"/>
                        </a:spcAft>
                        <a:buFont typeface="Symbol" panose="05050102010706020507" pitchFamily="18" charset="2"/>
                        <a:buChar char=""/>
                      </a:pPr>
                      <a:r>
                        <a:rPr lang="pt-BR" sz="2000" b="1"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Enciclopédias:</a:t>
                      </a: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 são obras de consulta que apresentam ao leitor informações gerais mais significativas, organizadas em verbetes. A intenção comunicativa é ampliar os conhecimentos do leitor sobre o que o texto aborda.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Symbol" panose="05050102010706020507" pitchFamily="18" charset="2"/>
                        <a:buChar char=""/>
                      </a:pPr>
                      <a:r>
                        <a:rPr lang="pt-BR" sz="2000" b="1"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Verbete de dicionário</a:t>
                      </a:r>
                      <a:r>
                        <a:rPr lang="pt-BR" sz="2000"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 é um texto objetivo que tem por finalidade informar o leitor sobre o significado de uma palavra. Eles são organizados segundo a ordem alfabética e contêm subdivisões.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226695" algn="r">
                        <a:lnSpc>
                          <a:spcPct val="110000"/>
                        </a:lnSpc>
                        <a:spcAft>
                          <a:spcPts val="600"/>
                        </a:spcAft>
                      </a:pPr>
                      <a:r>
                        <a:rPr lang="pt-BR" sz="7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https://www2.bauru.sp.gov.br/arquivos/</a:t>
                      </a:r>
                      <a:r>
                        <a:rPr lang="pt-BR" sz="7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arquivos_site</a:t>
                      </a:r>
                      <a:r>
                        <a:rPr lang="pt-BR" sz="7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7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sec_educacao</a:t>
                      </a:r>
                      <a:r>
                        <a:rPr lang="pt-BR" sz="7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7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atividades_pedagogica_distancia</a:t>
                      </a:r>
                      <a:r>
                        <a:rPr lang="pt-BR" sz="7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/2;Fundamental/15;EMEF%20Waldomiro%20Fantini/14;5%C2%BA%20ANO%20%20-%20C/09__3%C2%BA%20Bimestre%20-%20Bloco%2001%20-%2026_07_2021%20%C3%A0%2020_08_2021%20-%205%C2%BA%20ano%20C.pdf. Acesso em: 12 jun. 2023 (adaptado).</a:t>
                      </a:r>
                      <a:endParaRPr lang="pt-BR"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920" marR="629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C7F9"/>
                    </a:solidFill>
                  </a:tcPr>
                </a:tc>
                <a:extLst>
                  <a:ext uri="{0D108BD9-81ED-4DB2-BD59-A6C34878D82A}">
                    <a16:rowId xmlns:a16="http://schemas.microsoft.com/office/drawing/2014/main" val="2969192942"/>
                  </a:ext>
                </a:extLst>
              </a:tr>
            </a:tbl>
          </a:graphicData>
        </a:graphic>
      </p:graphicFrame>
      <p:sp>
        <p:nvSpPr>
          <p:cNvPr id="10" name="Rectangle 3">
            <a:extLst>
              <a:ext uri="{FF2B5EF4-FFF2-40B4-BE49-F238E27FC236}">
                <a16:creationId xmlns:a16="http://schemas.microsoft.com/office/drawing/2014/main" id="{25E81FFB-05B5-F75D-7FFA-46203F54AB54}"/>
              </a:ext>
            </a:extLst>
          </p:cNvPr>
          <p:cNvSpPr>
            <a:spLocks noChangeArrowheads="1"/>
          </p:cNvSpPr>
          <p:nvPr/>
        </p:nvSpPr>
        <p:spPr bwMode="auto">
          <a:xfrm>
            <a:off x="1041365" y="567403"/>
            <a:ext cx="1966273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621516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Desenho de criança">
            <a:extLst>
              <a:ext uri="{FF2B5EF4-FFF2-40B4-BE49-F238E27FC236}">
                <a16:creationId xmlns:a16="http://schemas.microsoft.com/office/drawing/2014/main" id="{7B183B72-76E3-0177-F988-6CE7F147BBF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47052" y="266466"/>
            <a:ext cx="2497896" cy="2165806"/>
          </a:xfrm>
          <a:prstGeom prst="rect">
            <a:avLst/>
          </a:prstGeom>
          <a:noFill/>
          <a:ln>
            <a:noFill/>
          </a:ln>
        </p:spPr>
      </p:pic>
      <p:sp>
        <p:nvSpPr>
          <p:cNvPr id="5" name="Rolagem: Horizontal 26">
            <a:extLst>
              <a:ext uri="{FF2B5EF4-FFF2-40B4-BE49-F238E27FC236}">
                <a16:creationId xmlns:a16="http://schemas.microsoft.com/office/drawing/2014/main" id="{BF65B4AC-A1C5-AAB5-3D33-B1EB0F1F3460}"/>
              </a:ext>
            </a:extLst>
          </p:cNvPr>
          <p:cNvSpPr>
            <a:spLocks noChangeArrowheads="1"/>
          </p:cNvSpPr>
          <p:nvPr/>
        </p:nvSpPr>
        <p:spPr bwMode="auto">
          <a:xfrm>
            <a:off x="1750291" y="3756213"/>
            <a:ext cx="5789027" cy="2761128"/>
          </a:xfrm>
          <a:prstGeom prst="horizontalScroll">
            <a:avLst>
              <a:gd name="adj" fmla="val 12500"/>
            </a:avLst>
          </a:prstGeom>
          <a:gradFill rotWithShape="1">
            <a:gsLst>
              <a:gs pos="0">
                <a:srgbClr val="B5D5A7"/>
              </a:gs>
              <a:gs pos="50000">
                <a:srgbClr val="AACE99"/>
              </a:gs>
              <a:gs pos="100000">
                <a:srgbClr val="9CCA86"/>
              </a:gs>
            </a:gsLst>
            <a:lin ang="5400000"/>
          </a:gradFill>
          <a:ln w="6350">
            <a:solidFill>
              <a:srgbClr val="70AD47"/>
            </a:solid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Quando usamos uma palavra no sentido literal, ou seja, de acordo com o significado do dicion</a:t>
            </a:r>
            <a:r>
              <a:rPr kumimoji="0" lang="pt-BR" altLang="pt-BR" sz="18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á</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rio, ela </a:t>
            </a:r>
            <a:r>
              <a:rPr kumimoji="0" lang="pt-BR" altLang="pt-BR" sz="18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é</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chamada de </a:t>
            </a:r>
            <a:r>
              <a:rPr kumimoji="0" lang="pt-BR" altLang="pt-BR" sz="1800" b="1" i="0" u="sng"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denotativa</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Mas, quando usamos uma palavra no sentido figurado, dizemos que ela </a:t>
            </a:r>
            <a:r>
              <a:rPr kumimoji="0" lang="pt-BR" altLang="pt-BR" sz="18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é</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kumimoji="0" lang="pt-BR" altLang="pt-BR" sz="1800" b="1" i="0" u="sng"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conotativa</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kumimoji="0" lang="pt-BR" altLang="pt-BR" sz="18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 de denota</a:t>
            </a:r>
            <a:r>
              <a:rPr kumimoji="0" lang="pt-BR" altLang="pt-BR" sz="18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ç</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ão: Algu</a:t>
            </a:r>
            <a:r>
              <a:rPr kumimoji="0" lang="pt-BR" altLang="pt-BR" sz="18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é</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 atirou uma pedra na janela.</a:t>
            </a:r>
            <a:endParaRPr kumimoji="0" lang="pt-BR" altLang="pt-BR" sz="18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 de conota</a:t>
            </a:r>
            <a:r>
              <a:rPr kumimoji="0" lang="pt-BR" altLang="pt-BR" sz="18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ç</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ão: Você tem um cora</a:t>
            </a:r>
            <a:r>
              <a:rPr kumimoji="0" lang="pt-BR" altLang="pt-BR" sz="18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ç</a:t>
            </a:r>
            <a:r>
              <a:rPr kumimoji="0" lang="pt-BR" altLang="pt-BR" sz="18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ão de pedra.</a:t>
            </a:r>
            <a:endParaRPr kumimoji="0" lang="pt-BR" altLang="pt-BR" sz="18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a:t>
            </a:r>
            <a:r>
              <a:rPr kumimoji="0" lang="pt-BR" altLang="pt-BR" sz="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í</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vel em: </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https://www.todamateria.com.br/</a:t>
            </a:r>
            <a:r>
              <a:rPr kumimoji="0" lang="pt-BR" altLang="pt-BR" sz="800" b="0" i="0" u="none" strike="noStrike" cap="none" normalizeH="0" baseline="0" dirty="0" err="1">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conotacao</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-e-</a:t>
            </a:r>
            <a:r>
              <a:rPr kumimoji="0" lang="pt-BR" altLang="pt-BR" sz="800" b="0" i="0" u="none" strike="noStrike" cap="none" normalizeH="0" baseline="0" dirty="0" err="1">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denotacao</a:t>
            </a:r>
            <a:r>
              <a:rPr kumimoji="0" lang="pt-BR" altLang="pt-BR" sz="8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3 jul. 2023.</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3073" name="Imagem 20" descr="Ilustração de professor de coruja no quadro-negro | Vetor Premium">
            <a:extLst>
              <a:ext uri="{FF2B5EF4-FFF2-40B4-BE49-F238E27FC236}">
                <a16:creationId xmlns:a16="http://schemas.microsoft.com/office/drawing/2014/main" id="{0E39614D-AF19-6452-7918-9ECFEED5B8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59905" y="3227294"/>
            <a:ext cx="2814919" cy="276112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2225F293-B886-AC23-FB47-DE13726AAEA4}"/>
              </a:ext>
            </a:extLst>
          </p:cNvPr>
          <p:cNvSpPr>
            <a:spLocks noChangeArrowheads="1"/>
          </p:cNvSpPr>
          <p:nvPr/>
        </p:nvSpPr>
        <p:spPr bwMode="auto">
          <a:xfrm>
            <a:off x="1631576" y="2541597"/>
            <a:ext cx="10237695"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Antes de iniciarmos, que tal relembrarmos os termos </a:t>
            </a:r>
            <a:r>
              <a:rPr kumimoji="0" lang="pt-BR" altLang="pt-BR" sz="2000" b="1" i="0" u="none" strike="noStrike" cap="none" normalizeH="0" baseline="0" dirty="0">
                <a:ln>
                  <a:noFill/>
                </a:ln>
                <a:solidFill>
                  <a:srgbClr val="660066"/>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denotativos</a:t>
            </a:r>
            <a:r>
              <a:rPr kumimoji="0" lang="pt-BR" altLang="pt-BR" sz="2000" b="1" i="0" u="none" strike="noStrike" cap="none" normalizeH="0" baseline="0" dirty="0">
                <a:ln>
                  <a:noFill/>
                </a:ln>
                <a:solidFill>
                  <a:srgbClr val="660066"/>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 e </a:t>
            </a:r>
            <a:r>
              <a:rPr kumimoji="0" lang="pt-BR" altLang="pt-BR" sz="2000" b="1" i="0" u="none" strike="noStrike" cap="none" normalizeH="0" baseline="0" dirty="0">
                <a:ln>
                  <a:noFill/>
                </a:ln>
                <a:solidFill>
                  <a:srgbClr val="660066"/>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conotativos</a:t>
            </a:r>
            <a:r>
              <a:rPr kumimoji="0" lang="pt-BR" altLang="pt-BR" sz="2000" b="1" i="0" u="none" strike="noStrike" cap="none" normalizeH="0" baseline="0" dirty="0">
                <a:ln>
                  <a:noFill/>
                </a:ln>
                <a:solidFill>
                  <a:srgbClr val="660066"/>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 Pois bem, eles são muito importantes, pois h</a:t>
            </a:r>
            <a:r>
              <a:rPr kumimoji="0" lang="pt-BR" altLang="pt-BR" sz="2000" b="1" i="0" u="none" strike="noStrike" cap="none" normalizeH="0" baseline="0" dirty="0">
                <a:ln>
                  <a:noFill/>
                </a:ln>
                <a:solidFill>
                  <a:srgbClr val="660066"/>
                </a:solidFill>
                <a:effectLst/>
                <a:latin typeface="Calibri" panose="020F0502020204030204" pitchFamily="34" charset="0"/>
                <a:ea typeface="Times New Roman" panose="02020603050405020304" pitchFamily="18" charset="0"/>
                <a:cs typeface="Times New Roman" panose="02020603050405020304" pitchFamily="18" charset="0"/>
              </a:rPr>
              <a:t>á</a:t>
            </a: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 formas de usarmos as palavras as quais podem trazer outro sentido dependendo da situa</a:t>
            </a:r>
            <a:r>
              <a:rPr kumimoji="0" lang="pt-BR" altLang="pt-BR" sz="2000" b="1" i="0" u="none" strike="noStrike" cap="none" normalizeH="0" baseline="0" dirty="0">
                <a:ln>
                  <a:noFill/>
                </a:ln>
                <a:solidFill>
                  <a:srgbClr val="660066"/>
                </a:solidFill>
                <a:effectLst/>
                <a:latin typeface="Calibri" panose="020F0502020204030204" pitchFamily="34" charset="0"/>
                <a:ea typeface="Times New Roman" panose="02020603050405020304" pitchFamily="18" charset="0"/>
                <a:cs typeface="Times New Roman" panose="02020603050405020304" pitchFamily="18" charset="0"/>
              </a:rPr>
              <a:t>ç</a:t>
            </a: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ão e inten</a:t>
            </a:r>
            <a:r>
              <a:rPr kumimoji="0" lang="pt-BR" altLang="pt-BR" sz="2000" b="1" i="0" u="none" strike="noStrike" cap="none" normalizeH="0" baseline="0" dirty="0">
                <a:ln>
                  <a:noFill/>
                </a:ln>
                <a:solidFill>
                  <a:srgbClr val="660066"/>
                </a:solidFill>
                <a:effectLst/>
                <a:latin typeface="Calibri" panose="020F0502020204030204" pitchFamily="34" charset="0"/>
                <a:ea typeface="Times New Roman" panose="02020603050405020304" pitchFamily="18" charset="0"/>
                <a:cs typeface="Times New Roman" panose="02020603050405020304" pitchFamily="18" charset="0"/>
              </a:rPr>
              <a:t>ç</a:t>
            </a:r>
            <a:r>
              <a:rPr kumimoji="0" lang="pt-BR" altLang="pt-BR" sz="2000" b="1" i="0" u="none" strike="noStrike" cap="none" normalizeH="0" baseline="0" dirty="0">
                <a:ln>
                  <a:noFill/>
                </a:ln>
                <a:solidFill>
                  <a:srgbClr val="660066"/>
                </a:solidFill>
                <a:effectLst/>
                <a:latin typeface="Arial Narrow" panose="020B0606020202030204" pitchFamily="34" charset="0"/>
                <a:ea typeface="Times New Roman" panose="02020603050405020304" pitchFamily="18" charset="0"/>
                <a:cs typeface="Times New Roman" panose="02020603050405020304" pitchFamily="18" charset="0"/>
              </a:rPr>
              <a:t>ão de uso. Então, vamos relembrar?</a:t>
            </a:r>
            <a:endParaRPr kumimoji="0" lang="pt-BR" altLang="pt-BR"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BDEFB2B7-706C-C4CB-8DED-A6901ABFA9FB}"/>
              </a:ext>
            </a:extLst>
          </p:cNvPr>
          <p:cNvSpPr>
            <a:spLocks noChangeArrowheads="1"/>
          </p:cNvSpPr>
          <p:nvPr/>
        </p:nvSpPr>
        <p:spPr bwMode="auto">
          <a:xfrm>
            <a:off x="1750291" y="34165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dirty="0">
                <a:ln>
                  <a:noFill/>
                </a:ln>
                <a:solidFill>
                  <a:schemeClr val="tx1"/>
                </a:solidFill>
                <a:effectLst/>
                <a:latin typeface="Arial" panose="020B0604020202020204" pitchFamily="34" charset="0"/>
              </a:rPr>
            </a:br>
            <a:endParaRPr kumimoji="0" lang="pt-BR" altLang="pt-BR"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8" name="Rectangle 6">
            <a:extLst>
              <a:ext uri="{FF2B5EF4-FFF2-40B4-BE49-F238E27FC236}">
                <a16:creationId xmlns:a16="http://schemas.microsoft.com/office/drawing/2014/main" id="{8BD8716A-BD08-220A-E601-187C668C037A}"/>
              </a:ext>
            </a:extLst>
          </p:cNvPr>
          <p:cNvSpPr>
            <a:spLocks noChangeArrowheads="1"/>
          </p:cNvSpPr>
          <p:nvPr/>
        </p:nvSpPr>
        <p:spPr bwMode="auto">
          <a:xfrm>
            <a:off x="1750291" y="34165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50784"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11" name="CaixaDeTexto 10">
            <a:extLst>
              <a:ext uri="{FF2B5EF4-FFF2-40B4-BE49-F238E27FC236}">
                <a16:creationId xmlns:a16="http://schemas.microsoft.com/office/drawing/2014/main" id="{29A0B186-D47C-2186-4B98-B3E33E46BC4F}"/>
              </a:ext>
            </a:extLst>
          </p:cNvPr>
          <p:cNvSpPr txBox="1"/>
          <p:nvPr/>
        </p:nvSpPr>
        <p:spPr>
          <a:xfrm>
            <a:off x="1869006" y="6177430"/>
            <a:ext cx="5977285" cy="537135"/>
          </a:xfrm>
          <a:prstGeom prst="rect">
            <a:avLst/>
          </a:prstGeom>
          <a:noFill/>
        </p:spPr>
        <p:txBody>
          <a:bodyPr wrap="square">
            <a:spAutoFit/>
          </a:bodyPr>
          <a:lstStyle/>
          <a:p>
            <a:pPr algn="r">
              <a:spcBef>
                <a:spcPts val="400"/>
              </a:spcBef>
            </a:pPr>
            <a:r>
              <a:rPr lang="pt-BR" sz="800" b="1" dirty="0">
                <a:solidFill>
                  <a:srgbClr val="404040"/>
                </a:solidFill>
                <a:effectLst/>
                <a:latin typeface="Arial Narrow" panose="020B0606020202030204" pitchFamily="34" charset="0"/>
                <a:ea typeface="Times New Roman" panose="02020603050405020304" pitchFamily="18" charset="0"/>
                <a:cs typeface="Times New Roman" panose="02020603050405020304" pitchFamily="18" charset="0"/>
              </a:rPr>
              <a:t>Imagem disponível em: https://img.freepik.com/vetores-premium/ilustracao-de-professor-de-coruja-no-quadro-negro_33070-3189.jpg?w=360. Acesso em: 3 jul. 2023.</a:t>
            </a:r>
            <a:endParaRPr lang="pt-BR" sz="800" b="1" dirty="0">
              <a:solidFill>
                <a:srgbClr val="404040"/>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2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Imagem 9">
            <a:extLst>
              <a:ext uri="{FF2B5EF4-FFF2-40B4-BE49-F238E27FC236}">
                <a16:creationId xmlns:a16="http://schemas.microsoft.com/office/drawing/2014/main" id="{E1BAF385-37F5-A5C8-0D7C-24CF40C3F244}"/>
              </a:ext>
            </a:extLst>
          </p:cNvPr>
          <p:cNvPicPr>
            <a:picLocks noChangeAspect="1"/>
          </p:cNvPicPr>
          <p:nvPr/>
        </p:nvPicPr>
        <p:blipFill>
          <a:blip r:embed="rId7"/>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250508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3249712-C831-D43B-6739-3FE02DC9B2EA}"/>
              </a:ext>
            </a:extLst>
          </p:cNvPr>
          <p:cNvSpPr txBox="1"/>
          <p:nvPr/>
        </p:nvSpPr>
        <p:spPr>
          <a:xfrm>
            <a:off x="1425389" y="67296"/>
            <a:ext cx="6096000" cy="423257"/>
          </a:xfrm>
          <a:prstGeom prst="rect">
            <a:avLst/>
          </a:prstGeom>
          <a:noFill/>
        </p:spPr>
        <p:txBody>
          <a:bodyPr wrap="square">
            <a:spAutoFit/>
          </a:bodyPr>
          <a:lstStyle/>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Leia o texto para responder às questões.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17" name="Tabela 16">
            <a:extLst>
              <a:ext uri="{FF2B5EF4-FFF2-40B4-BE49-F238E27FC236}">
                <a16:creationId xmlns:a16="http://schemas.microsoft.com/office/drawing/2014/main" id="{1520B94A-9937-D527-0424-DAC8E176073E}"/>
              </a:ext>
            </a:extLst>
          </p:cNvPr>
          <p:cNvGraphicFramePr>
            <a:graphicFrameLocks noGrp="1"/>
          </p:cNvGraphicFramePr>
          <p:nvPr>
            <p:extLst>
              <p:ext uri="{D42A27DB-BD31-4B8C-83A1-F6EECF244321}">
                <p14:modId xmlns:p14="http://schemas.microsoft.com/office/powerpoint/2010/main" val="2124186167"/>
              </p:ext>
            </p:extLst>
          </p:nvPr>
        </p:nvGraphicFramePr>
        <p:xfrm>
          <a:off x="1524001" y="571921"/>
          <a:ext cx="10165975" cy="5629275"/>
        </p:xfrm>
        <a:graphic>
          <a:graphicData uri="http://schemas.openxmlformats.org/drawingml/2006/table">
            <a:tbl>
              <a:tblPr firstRow="1" firstCol="1" bandRow="1"/>
              <a:tblGrid>
                <a:gridCol w="10165975">
                  <a:extLst>
                    <a:ext uri="{9D8B030D-6E8A-4147-A177-3AD203B41FA5}">
                      <a16:colId xmlns:a16="http://schemas.microsoft.com/office/drawing/2014/main" val="745703043"/>
                    </a:ext>
                  </a:extLst>
                </a:gridCol>
              </a:tblGrid>
              <a:tr h="5219279">
                <a:tc>
                  <a:txBody>
                    <a:bodyPr/>
                    <a:lstStyle/>
                    <a:p>
                      <a:pPr fontAlgn="b">
                        <a:lnSpc>
                          <a:spcPct val="115000"/>
                        </a:lnSpc>
                        <a:spcAft>
                          <a:spcPts val="600"/>
                        </a:spcAft>
                      </a:pPr>
                      <a:r>
                        <a:rPr lang="pt-BR" sz="2000" b="1" kern="1800" spc="7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600" b="1" kern="1800" spc="7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400" dirty="0">
                        <a:effectLst/>
                        <a:latin typeface="Calibri" panose="020F0502020204030204" pitchFamily="34" charset="0"/>
                        <a:ea typeface="Times New Roman" panose="02020603050405020304" pitchFamily="18" charset="0"/>
                        <a:cs typeface="Times New Roman" panose="02020603050405020304" pitchFamily="18" charset="0"/>
                      </a:endParaRPr>
                    </a:p>
                    <a:p>
                      <a:pPr fontAlgn="b">
                        <a:lnSpc>
                          <a:spcPct val="115000"/>
                        </a:lnSpc>
                        <a:spcAft>
                          <a:spcPts val="600"/>
                        </a:spcAft>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Significado de Manga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fontAlgn="b">
                        <a:lnSpc>
                          <a:spcPct val="115000"/>
                        </a:lnSpc>
                        <a:spcAft>
                          <a:spcPts val="6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substantivo feminino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Fruto da mangueira, com um grande caroço central que envolve sua semente, muito conhecido por sua polpa amarelada, doce e suculenta.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[Botânica] Árvore da família das anacardiáceas que produz esse fruto; mangueira.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Etimologia (origem da palavra </a:t>
                      </a:r>
                      <a:r>
                        <a:rPr lang="pt-BR" sz="2000" b="1" i="1"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Do malaiala </a:t>
                      </a:r>
                      <a:r>
                        <a:rPr lang="pt-BR" sz="20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mangã</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substantivo feminino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Parte da roupa que cobre o braço parcial ou totalmente.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Qualquer tubo flexível que protege ou isola algo; mangueira.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Tubo cilíndrico usado para filtrar líquidos; filtro.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Chaminé de candeeiro que aumenta propositalmente a luminosidade.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[Mecânica] Parte do eixo que, fixo na graxeira, recebe todo o peso do veículo.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algn="r">
                        <a:lnSpc>
                          <a:spcPct val="110000"/>
                        </a:lnSpc>
                        <a:spcAft>
                          <a:spcPts val="600"/>
                        </a:spcAft>
                      </a:pPr>
                      <a:r>
                        <a:rPr lang="pt-BR" sz="3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4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algn="r">
                        <a:lnSpc>
                          <a:spcPct val="110000"/>
                        </a:lnSpc>
                        <a:spcAft>
                          <a:spcPts val="600"/>
                        </a:spcAft>
                      </a:pPr>
                      <a:r>
                        <a:rPr lang="pt-BR" sz="2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712" marR="287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576150029"/>
                  </a:ext>
                </a:extLst>
              </a:tr>
            </a:tbl>
          </a:graphicData>
        </a:graphic>
      </p:graphicFrame>
      <p:pic>
        <p:nvPicPr>
          <p:cNvPr id="4" name="Imagem 3">
            <a:extLst>
              <a:ext uri="{FF2B5EF4-FFF2-40B4-BE49-F238E27FC236}">
                <a16:creationId xmlns:a16="http://schemas.microsoft.com/office/drawing/2014/main" id="{3C2FBED8-6E3E-7977-CB3B-D7F8E86AA617}"/>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1222390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464B31CE-631A-49E0-A094-CF268D4AC462}"/>
              </a:ext>
            </a:extLst>
          </p:cNvPr>
          <p:cNvGraphicFramePr>
            <a:graphicFrameLocks noGrp="1"/>
          </p:cNvGraphicFramePr>
          <p:nvPr>
            <p:extLst>
              <p:ext uri="{D42A27DB-BD31-4B8C-83A1-F6EECF244321}">
                <p14:modId xmlns:p14="http://schemas.microsoft.com/office/powerpoint/2010/main" val="508027303"/>
              </p:ext>
            </p:extLst>
          </p:nvPr>
        </p:nvGraphicFramePr>
        <p:xfrm>
          <a:off x="1524001" y="454546"/>
          <a:ext cx="10271872" cy="5719191"/>
        </p:xfrm>
        <a:graphic>
          <a:graphicData uri="http://schemas.openxmlformats.org/drawingml/2006/table">
            <a:tbl>
              <a:tblPr firstRow="1" firstCol="1" bandRow="1"/>
              <a:tblGrid>
                <a:gridCol w="10271872">
                  <a:extLst>
                    <a:ext uri="{9D8B030D-6E8A-4147-A177-3AD203B41FA5}">
                      <a16:colId xmlns:a16="http://schemas.microsoft.com/office/drawing/2014/main" val="472949489"/>
                    </a:ext>
                  </a:extLst>
                </a:gridCol>
              </a:tblGrid>
              <a:tr h="4351338">
                <a:tc>
                  <a:txBody>
                    <a:bodyPr/>
                    <a:lstStyle/>
                    <a:p>
                      <a:pPr fontAlgn="b">
                        <a:lnSpc>
                          <a:spcPct val="115000"/>
                        </a:lnSpc>
                        <a:spcAft>
                          <a:spcPts val="600"/>
                        </a:spcAft>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Significado de Manga ( Continuação)</a:t>
                      </a:r>
                    </a:p>
                    <a:p>
                      <a:pPr fontAlgn="b">
                        <a:lnSpc>
                          <a:spcPct val="115000"/>
                        </a:lnSpc>
                        <a:spcAft>
                          <a:spcPts val="600"/>
                        </a:spcAft>
                      </a:pP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[Mecânica] Mangueira de bomba.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C</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ilindro de amianto impregnado de sais metálicos (tório e cério) que, colocado sobre a chama de um lampião, aumenta a luminosidade.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Fenômeno que consiste na formação de uma grande massa de vapores espessos; tromba </a:t>
                      </a:r>
                      <a:r>
                        <a:rPr lang="pt-BR" sz="20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d-água</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Etimologia (origem da palavra </a:t>
                      </a:r>
                      <a:r>
                        <a:rPr lang="pt-BR" sz="2000" b="1" i="1"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Do latim manica.ae.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indent="13970"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substantivo feminino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indent="13970"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[Regionalismo: MG, Goiás e Nordeste] Pasto cercado.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indent="13970"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[Regionalismo: Rio Grande do Sul] Fila de quem guia o gado ao curral.</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indent="13970"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[Regionalismo: Maranhão] Corredor cercado para guiar o gado ao embarque.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indent="13970"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[Regionalismo: Amazonas] Cerca que vai até ao reservatório de peixes.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indent="13970" algn="just" fontAlgn="b">
                        <a:lnSpc>
                          <a:spcPct val="115000"/>
                        </a:lnSpc>
                        <a:spcAft>
                          <a:spcPts val="6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Etimologia (origem da palavra </a:t>
                      </a:r>
                      <a:r>
                        <a:rPr lang="pt-BR" sz="2000" b="1" i="1"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Do espanhol manga.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algn="just">
                        <a:lnSpc>
                          <a:spcPct val="115000"/>
                        </a:lnSpc>
                        <a:spcAft>
                          <a:spcPts val="600"/>
                        </a:spcAft>
                      </a:pPr>
                      <a:r>
                        <a:rPr lang="pt-BR" sz="2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https://www.dicio.com.br/manga/</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3 jul. 2023.</a:t>
                      </a:r>
                      <a:endParaRPr lang="pt-BR"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90170" algn="r">
                        <a:lnSpc>
                          <a:spcPct val="110000"/>
                        </a:lnSpc>
                        <a:spcAft>
                          <a:spcPts val="600"/>
                        </a:spcAft>
                      </a:pPr>
                      <a:r>
                        <a:rPr lang="pt-BR" sz="2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712" marR="287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56435789"/>
                  </a:ext>
                </a:extLst>
              </a:tr>
            </a:tbl>
          </a:graphicData>
        </a:graphic>
      </p:graphicFrame>
      <p:pic>
        <p:nvPicPr>
          <p:cNvPr id="2" name="Imagem 1">
            <a:extLst>
              <a:ext uri="{FF2B5EF4-FFF2-40B4-BE49-F238E27FC236}">
                <a16:creationId xmlns:a16="http://schemas.microsoft.com/office/drawing/2014/main" id="{73C67CD9-B5C5-0351-664F-78568CF26636}"/>
              </a:ext>
            </a:extLst>
          </p:cNvPr>
          <p:cNvPicPr>
            <a:picLocks noChangeAspect="1"/>
          </p:cNvPicPr>
          <p:nvPr/>
        </p:nvPicPr>
        <p:blipFill>
          <a:blip r:embed="rId5"/>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510744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1C81F766-EAEF-8F0D-C095-42F04718DEFD}"/>
              </a:ext>
            </a:extLst>
          </p:cNvPr>
          <p:cNvSpPr txBox="1"/>
          <p:nvPr/>
        </p:nvSpPr>
        <p:spPr>
          <a:xfrm>
            <a:off x="1443317" y="284215"/>
            <a:ext cx="10352555" cy="5009128"/>
          </a:xfrm>
          <a:prstGeom prst="rect">
            <a:avLst/>
          </a:prstGeom>
          <a:noFill/>
        </p:spPr>
        <p:txBody>
          <a:bodyPr wrap="square">
            <a:spAutoFit/>
          </a:bodyPr>
          <a:lstStyle/>
          <a:p>
            <a:pPr lvl="0" algn="just">
              <a:lnSpc>
                <a:spcPct val="115000"/>
              </a:lnSpc>
              <a:spcAft>
                <a:spcPts val="600"/>
              </a:spcAft>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16. Qual ou quais os significados da palavra “manga” é ou são mais comuns para você? Escreva abaixo.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17. </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Marque as alternativas das frases de acordo com o significado da palavra “manga” descrito no texto.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rabicParenBoth"/>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Fruto da mangueira, com um grande caroço central que envolve sua semente.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fontAlgn="b">
              <a:lnSpc>
                <a:spcPct val="115000"/>
              </a:lnSpc>
              <a:buFont typeface="+mj-lt"/>
              <a:buAutoNum type="arabicParenBoth"/>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Parte da roupa que cobre o braço parcial ou totalmente.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mj-lt"/>
              <a:buAutoNum type="arabicParenBoth"/>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Fruto da mangueira e parte da roupa que cobre o braço.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Ao passar embaixo da cerca, a </a:t>
            </a:r>
            <a:r>
              <a:rPr lang="pt-BR" sz="2000" u="sng" dirty="0">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da minha camisa rasgou-se.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Das várias frutas que gosto, a </a:t>
            </a:r>
            <a:r>
              <a:rPr lang="pt-BR" sz="2000" u="sng" dirty="0">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é minha preferida.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Fui à costureira consertar a </a:t>
            </a:r>
            <a:r>
              <a:rPr lang="pt-BR" sz="2000" u="sng" dirty="0">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do meu vestido.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A </a:t>
            </a:r>
            <a:r>
              <a:rPr lang="pt-BR" sz="2000" u="sng" dirty="0">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da minha blusa foi manchada com suco de </a:t>
            </a:r>
            <a:r>
              <a:rPr lang="pt-BR" sz="2000" u="sng" dirty="0">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Minha avó disse que </a:t>
            </a:r>
            <a:r>
              <a:rPr lang="pt-BR" sz="2000" u="sng" dirty="0">
                <a:effectLst/>
                <a:latin typeface="Arial Narrow" panose="020B0606020202030204" pitchFamily="34" charset="0"/>
                <a:ea typeface="Times New Roman" panose="02020603050405020304" pitchFamily="18" charset="0"/>
                <a:cs typeface="Times New Roman" panose="02020603050405020304" pitchFamily="18" charset="0"/>
              </a:rPr>
              <a:t>manga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com leite pode fazer mal pra saúde.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aixaDeTexto 6">
            <a:extLst>
              <a:ext uri="{FF2B5EF4-FFF2-40B4-BE49-F238E27FC236}">
                <a16:creationId xmlns:a16="http://schemas.microsoft.com/office/drawing/2014/main" id="{E9F234F8-8C90-A33D-9A81-B1FC26C81869}"/>
              </a:ext>
            </a:extLst>
          </p:cNvPr>
          <p:cNvSpPr txBox="1"/>
          <p:nvPr/>
        </p:nvSpPr>
        <p:spPr>
          <a:xfrm>
            <a:off x="1452284" y="5408740"/>
            <a:ext cx="6096000" cy="1208088"/>
          </a:xfrm>
          <a:prstGeom prst="rect">
            <a:avLst/>
          </a:prstGeom>
          <a:noFill/>
        </p:spPr>
        <p:txBody>
          <a:bodyPr wrap="square">
            <a:spAutoFit/>
          </a:bodyPr>
          <a:lstStyle/>
          <a:p>
            <a:pPr lvl="0" algn="just">
              <a:lnSpc>
                <a:spcPct val="115000"/>
              </a:lnSpc>
              <a:buSzPts val="1400"/>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18. O texto é um exemplo de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poema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verbete de dicionário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 name="Imagem 1">
            <a:extLst>
              <a:ext uri="{FF2B5EF4-FFF2-40B4-BE49-F238E27FC236}">
                <a16:creationId xmlns:a16="http://schemas.microsoft.com/office/drawing/2014/main" id="{C4F0D265-674C-9939-1A8C-579D38669FB1}"/>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798822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silblog: Avaliação 7 ano">
            <a:extLst>
              <a:ext uri="{FF2B5EF4-FFF2-40B4-BE49-F238E27FC236}">
                <a16:creationId xmlns:a16="http://schemas.microsoft.com/office/drawing/2014/main" id="{C48CB2C6-A196-5BFF-9EFA-A4379726F8D3}"/>
              </a:ext>
            </a:extLst>
          </p:cNvPr>
          <p:cNvPicPr>
            <a:picLocks noChangeAspect="1"/>
          </p:cNvPicPr>
          <p:nvPr/>
        </p:nvPicPr>
        <p:blipFill rotWithShape="1">
          <a:blip r:embed="rId4">
            <a:extLst>
              <a:ext uri="{28A0092B-C50C-407E-A947-70E740481C1C}">
                <a14:useLocalDpi xmlns:a14="http://schemas.microsoft.com/office/drawing/2010/main" val="0"/>
              </a:ext>
            </a:extLst>
          </a:blip>
          <a:srcRect l="3675" t="17046" r="2683"/>
          <a:stretch/>
        </p:blipFill>
        <p:spPr bwMode="auto">
          <a:xfrm>
            <a:off x="1834122" y="865855"/>
            <a:ext cx="7883619" cy="2693134"/>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44B8D417-7476-894C-DE6D-A865630BFF4E}"/>
              </a:ext>
            </a:extLst>
          </p:cNvPr>
          <p:cNvSpPr txBox="1"/>
          <p:nvPr/>
        </p:nvSpPr>
        <p:spPr>
          <a:xfrm>
            <a:off x="1416424" y="293016"/>
            <a:ext cx="6096000" cy="423257"/>
          </a:xfrm>
          <a:prstGeom prst="rect">
            <a:avLst/>
          </a:prstGeom>
          <a:noFill/>
        </p:spPr>
        <p:txBody>
          <a:bodyPr wrap="square">
            <a:spAutoFit/>
          </a:bodyPr>
          <a:lstStyle/>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Leia o texto para responder às questões.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CaixaDeTexto 12">
            <a:extLst>
              <a:ext uri="{FF2B5EF4-FFF2-40B4-BE49-F238E27FC236}">
                <a16:creationId xmlns:a16="http://schemas.microsoft.com/office/drawing/2014/main" id="{277C9C1D-34F2-B6B2-AA86-C0F375DC3B18}"/>
              </a:ext>
            </a:extLst>
          </p:cNvPr>
          <p:cNvSpPr txBox="1"/>
          <p:nvPr/>
        </p:nvSpPr>
        <p:spPr>
          <a:xfrm>
            <a:off x="2886635" y="3566589"/>
            <a:ext cx="7564392" cy="220125"/>
          </a:xfrm>
          <a:prstGeom prst="rect">
            <a:avLst/>
          </a:prstGeom>
          <a:noFill/>
        </p:spPr>
        <p:txBody>
          <a:bodyPr wrap="square">
            <a:spAutoFit/>
          </a:bodyPr>
          <a:lstStyle/>
          <a:p>
            <a:pPr algn="ctr">
              <a:lnSpc>
                <a:spcPct val="110000"/>
              </a:lnSpc>
              <a:spcAft>
                <a:spcPts val="600"/>
              </a:spcAft>
            </a:pP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800" u="none"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https://2.bp.blogspot.com/-WBy8pkKyfl4/Vw0sWTujGjI/AAAAAAAAAEM/xoRPDXU5DbMx2TwdSR4SdXu2Lm9CG5IbgCLcB/s1600/gg.png</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16 jun. 2023.</a:t>
            </a:r>
            <a:endParaRPr lang="pt-BR"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6" name="CaixaDeTexto 15">
            <a:extLst>
              <a:ext uri="{FF2B5EF4-FFF2-40B4-BE49-F238E27FC236}">
                <a16:creationId xmlns:a16="http://schemas.microsoft.com/office/drawing/2014/main" id="{11ED594F-1A0E-8CA8-31A2-7DFDE3626C85}"/>
              </a:ext>
            </a:extLst>
          </p:cNvPr>
          <p:cNvSpPr txBox="1"/>
          <p:nvPr/>
        </p:nvSpPr>
        <p:spPr>
          <a:xfrm>
            <a:off x="1416424" y="3935997"/>
            <a:ext cx="10237694" cy="2401491"/>
          </a:xfrm>
          <a:prstGeom prst="rect">
            <a:avLst/>
          </a:prstGeom>
          <a:noFill/>
        </p:spPr>
        <p:txBody>
          <a:bodyPr wrap="square">
            <a:spAutoFit/>
          </a:bodyPr>
          <a:lstStyle/>
          <a:p>
            <a:pPr lvl="0" algn="just">
              <a:lnSpc>
                <a:spcPct val="115000"/>
              </a:lnSpc>
              <a:spcAft>
                <a:spcPts val="600"/>
              </a:spcAft>
              <a:buSzPts val="1400"/>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19. O que torna esse texto engraçado?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0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20. Segundo uma crença popular sobre a manga com leite, qual seria o sentido (significado) que o menino poderia ter usado para a palavra “manga”?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FEE03AE6-30D3-BF79-8714-7A9B9A46C03C}"/>
              </a:ext>
            </a:extLst>
          </p:cNvPr>
          <p:cNvPicPr>
            <a:picLocks noChangeAspect="1"/>
          </p:cNvPicPr>
          <p:nvPr/>
        </p:nvPicPr>
        <p:blipFill>
          <a:blip r:embed="rId6"/>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369295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EBCDFE2C-BF0A-52BB-24CA-39F7DD9F6252}"/>
              </a:ext>
            </a:extLst>
          </p:cNvPr>
          <p:cNvSpPr txBox="1"/>
          <p:nvPr/>
        </p:nvSpPr>
        <p:spPr>
          <a:xfrm>
            <a:off x="1506073" y="454546"/>
            <a:ext cx="10416989" cy="5255349"/>
          </a:xfrm>
          <a:prstGeom prst="rect">
            <a:avLst/>
          </a:prstGeom>
          <a:noFill/>
        </p:spPr>
        <p:txBody>
          <a:bodyPr wrap="square">
            <a:spAutoFit/>
          </a:bodyPr>
          <a:lstStyle/>
          <a:p>
            <a:pPr lvl="0" algn="just">
              <a:lnSpc>
                <a:spcPct val="115000"/>
              </a:lnSpc>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21. Sabemos que a língua portuguesa no Brasil apresenta modos de falar que variam entre região, profissão, faixa etária (idade) e outras situações. No caso da tirinha, os meninos utilizam uma linguagem</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gn="just">
              <a:lnSpc>
                <a:spcPct val="115000"/>
              </a:lnSpc>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utilizada em jornais.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de costume regional.</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ensinada na escola.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mj-lt"/>
              <a:buAutoNum type="alphaUcParenBoth"/>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falada por cientistas.</a:t>
            </a:r>
          </a:p>
          <a:p>
            <a:pPr lvl="0" algn="just">
              <a:lnSpc>
                <a:spcPct val="115000"/>
              </a:lnSpc>
              <a:spcAft>
                <a:spcPts val="600"/>
              </a:spcAft>
            </a:pP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22. Reescreva a frase do último quadrinho de acordo com as normas padrão da Língua Portuguesa, ou seja, a ensinada na escola.</a:t>
            </a:r>
          </a:p>
          <a:p>
            <a:pPr lvl="0" algn="just">
              <a:lnSpc>
                <a:spcPct val="115000"/>
              </a:lnSpc>
              <a:spcAft>
                <a:spcPts val="600"/>
              </a:spcAft>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40AFF8AC-E8DA-D38A-4E32-F128D89E18D4}"/>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502890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Professora Desenho Imagens – Download Grátis no Freepik">
            <a:extLst>
              <a:ext uri="{FF2B5EF4-FFF2-40B4-BE49-F238E27FC236}">
                <a16:creationId xmlns:a16="http://schemas.microsoft.com/office/drawing/2014/main" id="{58D125BB-3998-D91A-3572-4CF3B4CD355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2635" y="1691898"/>
            <a:ext cx="1945342" cy="2308323"/>
          </a:xfrm>
          <a:prstGeom prst="rect">
            <a:avLst/>
          </a:prstGeom>
          <a:noFill/>
          <a:ln>
            <a:noFill/>
          </a:ln>
        </p:spPr>
      </p:pic>
      <p:sp>
        <p:nvSpPr>
          <p:cNvPr id="6" name="Balão de Fala: Retângulo com Cantos Arredondados 5">
            <a:extLst>
              <a:ext uri="{FF2B5EF4-FFF2-40B4-BE49-F238E27FC236}">
                <a16:creationId xmlns:a16="http://schemas.microsoft.com/office/drawing/2014/main" id="{DEA4377F-AA54-E881-7300-54B50B059810}"/>
              </a:ext>
            </a:extLst>
          </p:cNvPr>
          <p:cNvSpPr/>
          <p:nvPr/>
        </p:nvSpPr>
        <p:spPr>
          <a:xfrm>
            <a:off x="4069397" y="454546"/>
            <a:ext cx="7799874" cy="4583619"/>
          </a:xfrm>
          <a:prstGeom prst="wedgeRoundRectCallout">
            <a:avLst>
              <a:gd name="adj1" fmla="val -62220"/>
              <a:gd name="adj2" fmla="val -7513"/>
              <a:gd name="adj3" fmla="val 16667"/>
            </a:avLst>
          </a:prstGeom>
          <a:solidFill>
            <a:srgbClr val="FE98AE"/>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just" defTabSz="914400" eaLnBrk="1" fontAlgn="auto" latinLnBrk="0" hangingPunct="1">
              <a:lnSpc>
                <a:spcPct val="115000"/>
              </a:lnSpc>
              <a:spcBef>
                <a:spcPts val="0"/>
              </a:spcBef>
              <a:spcAft>
                <a:spcPts val="600"/>
              </a:spcAft>
              <a:buClrTx/>
              <a:buSzTx/>
              <a:buFontTx/>
              <a:buNone/>
              <a:tabLst/>
              <a:defRPr/>
            </a:pPr>
            <a:r>
              <a:rPr kumimoji="0" lang="pt-BR" sz="1400" b="0" i="0" u="none" strike="noStrike" kern="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Os dicionários nos ajudam muito a aprendermos sentidos e significados de uma palavra e também podem resolver problemas e dúvidas sobre a grafia, que é o modo de escrever a palavra. Outra ajuda que os dicionários trazem é sobre as classes gramaticais as quais vêm com abreviaturas, já reparou nisso? Vamos a alguns exemplos:</a:t>
            </a:r>
            <a:endParaRPr kumimoji="0" lang="pt-BR" sz="1000" b="0" i="0" u="none" strike="noStrike" kern="0" cap="none" spc="0" normalizeH="0" baseline="0" noProof="0" dirty="0">
              <a:ln>
                <a:noFill/>
              </a:ln>
              <a:solidFill>
                <a:sysClr val="window" lastClr="FFFFFF"/>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15000"/>
              </a:lnSpc>
              <a:spcBef>
                <a:spcPts val="0"/>
              </a:spcBef>
              <a:spcAft>
                <a:spcPts val="600"/>
              </a:spcAft>
              <a:buClrTx/>
              <a:buSzTx/>
              <a:buFontTx/>
              <a:buNone/>
              <a:tabLst/>
              <a:defRPr/>
            </a:pP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s.m. Significa que é um substantivo masculino.</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err="1">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s.f</a:t>
            </a: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Significa que é um substantivo feminino.</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adj. - Adjetivo</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num. - Numeral</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adv. - Advérbio</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v. - Verbo</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prep. - Preposição</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subst. - Substantivo</a:t>
            </a:r>
            <a:b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br>
            <a:r>
              <a:rPr kumimoji="0" lang="pt-BR" sz="1400" b="1" i="0" u="none" strike="noStrike" kern="0" cap="none" spc="15" normalizeH="0" baseline="0" noProof="0" dirty="0" err="1">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Acent</a:t>
            </a:r>
            <a:r>
              <a:rPr kumimoji="0" lang="pt-BR" sz="1400" b="1" i="0" u="none" strike="noStrike" kern="0" cap="none" spc="15"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Gráf.- Acentuação gráfica</a:t>
            </a:r>
            <a:endParaRPr kumimoji="0" lang="pt-BR" sz="1000" b="0" i="0" u="none" strike="noStrike" kern="0" cap="none" spc="0" normalizeH="0" baseline="0" noProof="0" dirty="0">
              <a:ln>
                <a:noFill/>
              </a:ln>
              <a:solidFill>
                <a:sysClr val="window" lastClr="FFFFFF"/>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algn="ctr" defTabSz="914400" eaLnBrk="1" fontAlgn="auto" latinLnBrk="0" hangingPunct="1">
              <a:lnSpc>
                <a:spcPct val="110000"/>
              </a:lnSpc>
              <a:spcBef>
                <a:spcPts val="0"/>
              </a:spcBef>
              <a:spcAft>
                <a:spcPts val="600"/>
              </a:spcAft>
              <a:buClrTx/>
              <a:buSzTx/>
              <a:buFontTx/>
              <a:buNone/>
              <a:tabLst/>
              <a:defRPr/>
            </a:pPr>
            <a:r>
              <a:rPr kumimoji="0" lang="pt-BR" sz="1000" b="0" i="0" u="none" strike="noStrike" kern="0" cap="none" spc="0" normalizeH="0" baseline="0" noProof="0" dirty="0">
                <a:ln>
                  <a:noFill/>
                </a:ln>
                <a:solidFill>
                  <a:sysClr val="window" lastClr="FFFFFF"/>
                </a:solidFill>
                <a:effectLst/>
                <a:uLnTx/>
                <a:uFillTx/>
                <a:latin typeface="Calibri" panose="020F0502020204030204"/>
                <a:ea typeface="Times New Roman" panose="02020603050405020304" pitchFamily="18" charset="0"/>
                <a:cs typeface="Times New Roman" panose="02020603050405020304" pitchFamily="18" charset="0"/>
              </a:rPr>
              <a:t> </a:t>
            </a:r>
          </a:p>
        </p:txBody>
      </p:sp>
      <p:sp>
        <p:nvSpPr>
          <p:cNvPr id="8" name="CaixaDeTexto 7">
            <a:extLst>
              <a:ext uri="{FF2B5EF4-FFF2-40B4-BE49-F238E27FC236}">
                <a16:creationId xmlns:a16="http://schemas.microsoft.com/office/drawing/2014/main" id="{01D04574-ACA1-1F3D-52D8-74DE014B71EA}"/>
              </a:ext>
            </a:extLst>
          </p:cNvPr>
          <p:cNvSpPr txBox="1"/>
          <p:nvPr/>
        </p:nvSpPr>
        <p:spPr>
          <a:xfrm>
            <a:off x="4921333" y="5181456"/>
            <a:ext cx="6526595" cy="429861"/>
          </a:xfrm>
          <a:prstGeom prst="rect">
            <a:avLst/>
          </a:prstGeom>
          <a:noFill/>
        </p:spPr>
        <p:txBody>
          <a:bodyPr wrap="square">
            <a:spAutoFit/>
          </a:bodyPr>
          <a:lstStyle/>
          <a:p>
            <a:pPr algn="ctr">
              <a:lnSpc>
                <a:spcPct val="110000"/>
              </a:lnSpc>
              <a:spcAft>
                <a:spcPts val="600"/>
              </a:spcAft>
            </a:pP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Imagem disponível em</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https://img.freepik.com/vetores-premium/mascote-dos-desenhos-animados-ilustracao-fofa-professora-ensinando-isolado_382438-308.jpg</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p>
          <a:p>
            <a:pPr algn="ctr">
              <a:lnSpc>
                <a:spcPct val="110000"/>
              </a:lnSpc>
              <a:spcAft>
                <a:spcPts val="600"/>
              </a:spcAft>
            </a:pP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 Acesso em: 4 jul. </a:t>
            </a:r>
            <a:r>
              <a:rPr lang="pt-BR" sz="700" dirty="0">
                <a:effectLst/>
                <a:latin typeface="Arial Narrow" panose="020B0606020202030204" pitchFamily="34" charset="0"/>
                <a:ea typeface="Times New Roman" panose="02020603050405020304" pitchFamily="18" charset="0"/>
                <a:cs typeface="Times New Roman" panose="02020603050405020304" pitchFamily="18" charset="0"/>
              </a:rPr>
              <a:t>2023</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B22ECE43-AE71-CB0D-FC0B-63261CADBAC5}"/>
              </a:ext>
            </a:extLst>
          </p:cNvPr>
          <p:cNvPicPr>
            <a:picLocks noChangeAspect="1"/>
          </p:cNvPicPr>
          <p:nvPr/>
        </p:nvPicPr>
        <p:blipFill>
          <a:blip r:embed="rId6"/>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592638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FC81C8E-7201-D680-3A70-F3A7F384BD83}"/>
              </a:ext>
            </a:extLst>
          </p:cNvPr>
          <p:cNvSpPr txBox="1"/>
          <p:nvPr/>
        </p:nvSpPr>
        <p:spPr>
          <a:xfrm>
            <a:off x="1425389" y="298990"/>
            <a:ext cx="6096000" cy="423257"/>
          </a:xfrm>
          <a:prstGeom prst="rect">
            <a:avLst/>
          </a:prstGeom>
          <a:noFill/>
        </p:spPr>
        <p:txBody>
          <a:bodyPr wrap="square">
            <a:spAutoFit/>
          </a:bodyPr>
          <a:lstStyle/>
          <a:p>
            <a:pPr algn="just">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Leia os textos 1 e 2 e responda às questões a seguir.</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2" name="Imagem 11" descr="Gênero textual: verbete - Plano de aula de língua português">
            <a:extLst>
              <a:ext uri="{FF2B5EF4-FFF2-40B4-BE49-F238E27FC236}">
                <a16:creationId xmlns:a16="http://schemas.microsoft.com/office/drawing/2014/main" id="{8573D104-FA44-2628-C48A-9F52B84E44FC}"/>
              </a:ext>
            </a:extLst>
          </p:cNvPr>
          <p:cNvPicPr>
            <a:picLocks noChangeAspect="1"/>
          </p:cNvPicPr>
          <p:nvPr/>
        </p:nvPicPr>
        <p:blipFill rotWithShape="1">
          <a:blip r:embed="rId4">
            <a:extLst>
              <a:ext uri="{28A0092B-C50C-407E-A947-70E740481C1C}">
                <a14:useLocalDpi xmlns:a14="http://schemas.microsoft.com/office/drawing/2010/main" val="0"/>
              </a:ext>
            </a:extLst>
          </a:blip>
          <a:srcRect l="13071" t="18780" r="3273" b="18598"/>
          <a:stretch/>
        </p:blipFill>
        <p:spPr bwMode="auto">
          <a:xfrm>
            <a:off x="1524002" y="1295023"/>
            <a:ext cx="4303058" cy="3868103"/>
          </a:xfrm>
          <a:prstGeom prst="rect">
            <a:avLst/>
          </a:prstGeom>
          <a:noFill/>
          <a:ln>
            <a:noFill/>
          </a:ln>
          <a:extLst>
            <a:ext uri="{53640926-AAD7-44D8-BBD7-CCE9431645EC}">
              <a14:shadowObscured xmlns:a14="http://schemas.microsoft.com/office/drawing/2010/main"/>
            </a:ext>
          </a:extLst>
        </p:spPr>
      </p:pic>
      <p:graphicFrame>
        <p:nvGraphicFramePr>
          <p:cNvPr id="18" name="Tabela 17">
            <a:extLst>
              <a:ext uri="{FF2B5EF4-FFF2-40B4-BE49-F238E27FC236}">
                <a16:creationId xmlns:a16="http://schemas.microsoft.com/office/drawing/2014/main" id="{8FFFF14C-29FD-36CF-A428-FCE2981DCD9E}"/>
              </a:ext>
            </a:extLst>
          </p:cNvPr>
          <p:cNvGraphicFramePr>
            <a:graphicFrameLocks noGrp="1"/>
          </p:cNvGraphicFramePr>
          <p:nvPr>
            <p:extLst>
              <p:ext uri="{D42A27DB-BD31-4B8C-83A1-F6EECF244321}">
                <p14:modId xmlns:p14="http://schemas.microsoft.com/office/powerpoint/2010/main" val="3491301371"/>
              </p:ext>
            </p:extLst>
          </p:nvPr>
        </p:nvGraphicFramePr>
        <p:xfrm>
          <a:off x="6096000" y="1191596"/>
          <a:ext cx="5699873" cy="5003015"/>
        </p:xfrm>
        <a:graphic>
          <a:graphicData uri="http://schemas.openxmlformats.org/drawingml/2006/table">
            <a:tbl>
              <a:tblPr firstRow="1" firstCol="1" bandRow="1"/>
              <a:tblGrid>
                <a:gridCol w="5699873">
                  <a:extLst>
                    <a:ext uri="{9D8B030D-6E8A-4147-A177-3AD203B41FA5}">
                      <a16:colId xmlns:a16="http://schemas.microsoft.com/office/drawing/2014/main" val="3193496020"/>
                    </a:ext>
                  </a:extLst>
                </a:gridCol>
              </a:tblGrid>
              <a:tr h="5003015">
                <a:tc>
                  <a:txBody>
                    <a:bodyPr/>
                    <a:lstStyle/>
                    <a:p>
                      <a:pPr>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amizade </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Significado de Amizade</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substantivo feminino</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Relação de afeto, de carinho, de estima e de dedicação entre duas pessoas, sendo esses sentimentos recíprocos.</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Relacionamento social: ele tem facilidade para fazer amizades.</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Pessoa companheira: ela era minha melhor amizade.</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Simpatia de certos animais por alguém: o cão é amigo do dono.</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Aceitação mútua acerca de alguma coisa: acordo de amizade.</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[Antigo] Ação que demonstra bondade ou compreensão; benevolência.</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[Gramática] Pode ser utilizado como forma de tratamento; meu amigo: não fale assim comigo, amizade!</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400"/>
                        </a:spcBef>
                        <a:spcAft>
                          <a:spcPts val="0"/>
                        </a:spcAft>
                      </a:pP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Etimologia (origem da palavra </a:t>
                      </a:r>
                      <a:r>
                        <a:rPr lang="pt-BR" sz="1600" b="1" i="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amizade</a:t>
                      </a: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 A palavra amizade deriva do latim "</a:t>
                      </a:r>
                      <a:r>
                        <a:rPr lang="pt-BR" sz="1600" b="1" dirty="0" err="1">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amicitas,ātis</a:t>
                      </a: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 por "</a:t>
                      </a:r>
                      <a:r>
                        <a:rPr lang="pt-BR" sz="1600" b="1" dirty="0" err="1">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amicitia,ae</a:t>
                      </a:r>
                      <a:r>
                        <a:rPr lang="pt-BR" sz="1600" b="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 com o mesmo sentido.</a:t>
                      </a:r>
                      <a:endParaRPr lang="pt-BR" sz="1600" b="1" dirty="0">
                        <a:solidFill>
                          <a:srgbClr val="40404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5400" algn="r" fontAlgn="b">
                        <a:lnSpc>
                          <a:spcPct val="110000"/>
                        </a:lnSpc>
                        <a:spcAft>
                          <a:spcPts val="600"/>
                        </a:spcAft>
                      </a:pPr>
                      <a:r>
                        <a:rPr lang="pt-BR" sz="700"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https://www.dicio.com.br/amizade/. Acesso em: 4 jul. 2023.</a:t>
                      </a:r>
                      <a:endParaRPr lang="pt-BR"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6105" marR="56105" marT="0" marB="0">
                    <a:lnL>
                      <a:noFill/>
                    </a:lnL>
                    <a:lnR>
                      <a:noFill/>
                    </a:lnR>
                    <a:lnT>
                      <a:noFill/>
                    </a:lnT>
                    <a:lnB>
                      <a:noFill/>
                    </a:lnB>
                    <a:solidFill>
                      <a:srgbClr val="E2EFD9"/>
                    </a:solidFill>
                  </a:tcPr>
                </a:tc>
                <a:extLst>
                  <a:ext uri="{0D108BD9-81ED-4DB2-BD59-A6C34878D82A}">
                    <a16:rowId xmlns:a16="http://schemas.microsoft.com/office/drawing/2014/main" val="2405942426"/>
                  </a:ext>
                </a:extLst>
              </a:tr>
            </a:tbl>
          </a:graphicData>
        </a:graphic>
      </p:graphicFrame>
      <p:sp>
        <p:nvSpPr>
          <p:cNvPr id="20" name="CaixaDeTexto 19">
            <a:extLst>
              <a:ext uri="{FF2B5EF4-FFF2-40B4-BE49-F238E27FC236}">
                <a16:creationId xmlns:a16="http://schemas.microsoft.com/office/drawing/2014/main" id="{4763615C-9F7E-B8BD-1F90-0A8AEA4A7C8A}"/>
              </a:ext>
            </a:extLst>
          </p:cNvPr>
          <p:cNvSpPr txBox="1"/>
          <p:nvPr/>
        </p:nvSpPr>
        <p:spPr>
          <a:xfrm>
            <a:off x="2849936" y="955536"/>
            <a:ext cx="6096000" cy="400110"/>
          </a:xfrm>
          <a:prstGeom prst="rect">
            <a:avLst/>
          </a:prstGeom>
          <a:noFill/>
        </p:spPr>
        <p:txBody>
          <a:bodyPr wrap="square">
            <a:spAutoFit/>
          </a:bodyPr>
          <a:lstStyle/>
          <a:p>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Texto 1</a:t>
            </a:r>
            <a:endParaRPr lang="pt-BR" sz="2000" dirty="0"/>
          </a:p>
        </p:txBody>
      </p:sp>
      <p:sp>
        <p:nvSpPr>
          <p:cNvPr id="22" name="CaixaDeTexto 21">
            <a:extLst>
              <a:ext uri="{FF2B5EF4-FFF2-40B4-BE49-F238E27FC236}">
                <a16:creationId xmlns:a16="http://schemas.microsoft.com/office/drawing/2014/main" id="{A2FB53E0-0537-839D-3259-40567F34D820}"/>
              </a:ext>
            </a:extLst>
          </p:cNvPr>
          <p:cNvSpPr txBox="1"/>
          <p:nvPr/>
        </p:nvSpPr>
        <p:spPr>
          <a:xfrm>
            <a:off x="8086165" y="821369"/>
            <a:ext cx="6096000" cy="400110"/>
          </a:xfrm>
          <a:prstGeom prst="rect">
            <a:avLst/>
          </a:prstGeom>
          <a:noFill/>
        </p:spPr>
        <p:txBody>
          <a:bodyPr wrap="square">
            <a:spAutoFit/>
          </a:bodyPr>
          <a:lstStyle/>
          <a:p>
            <a:r>
              <a:rPr lang="pt-BR" sz="2000" b="1" dirty="0">
                <a:solidFill>
                  <a:srgbClr val="404040"/>
                </a:solidFill>
                <a:effectLst/>
                <a:latin typeface="Arial Narrow" panose="020B0606020202030204" pitchFamily="34" charset="0"/>
                <a:ea typeface="Times New Roman" panose="02020603050405020304" pitchFamily="18" charset="0"/>
                <a:cs typeface="Times New Roman" panose="02020603050405020304" pitchFamily="18" charset="0"/>
              </a:rPr>
              <a:t>Texto 2</a:t>
            </a:r>
            <a:endParaRPr lang="pt-BR" sz="2000" dirty="0"/>
          </a:p>
        </p:txBody>
      </p:sp>
      <p:pic>
        <p:nvPicPr>
          <p:cNvPr id="4" name="Imagem 3">
            <a:extLst>
              <a:ext uri="{FF2B5EF4-FFF2-40B4-BE49-F238E27FC236}">
                <a16:creationId xmlns:a16="http://schemas.microsoft.com/office/drawing/2014/main" id="{1EF5F525-CB28-4568-786F-6720A3432732}"/>
              </a:ext>
            </a:extLst>
          </p:cNvPr>
          <p:cNvPicPr>
            <a:picLocks noChangeAspect="1"/>
          </p:cNvPicPr>
          <p:nvPr/>
        </p:nvPicPr>
        <p:blipFill>
          <a:blip r:embed="rId5"/>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3125685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4D5FF520-57F6-32CF-4AD3-A9C791345BA0}"/>
              </a:ext>
            </a:extLst>
          </p:cNvPr>
          <p:cNvSpPr txBox="1"/>
          <p:nvPr/>
        </p:nvSpPr>
        <p:spPr>
          <a:xfrm>
            <a:off x="1524001" y="298990"/>
            <a:ext cx="10345270" cy="3585597"/>
          </a:xfrm>
          <a:prstGeom prst="rect">
            <a:avLst/>
          </a:prstGeom>
          <a:noFill/>
        </p:spPr>
        <p:txBody>
          <a:bodyPr wrap="square">
            <a:spAutoFit/>
          </a:bodyPr>
          <a:lstStyle/>
          <a:p>
            <a:pPr lvl="0" algn="just">
              <a:spcAft>
                <a:spcPts val="600"/>
              </a:spcAft>
              <a:buSzPts val="1400"/>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23. Sobre o que os textos falam?</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600"/>
              </a:spcAft>
              <a:buSzPts val="1400"/>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24. Qual dos textos traz a definição da palavra “amizade” no sentido próprio do dicionário?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600"/>
              </a:spcAft>
              <a:buSzPts val="1400"/>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25. No texto 1, o que indica a sigla “</a:t>
            </a:r>
            <a:r>
              <a:rPr lang="pt-BR" sz="2400" dirty="0" err="1">
                <a:effectLst/>
                <a:latin typeface="Arial Narrow" panose="020B0606020202030204" pitchFamily="34" charset="0"/>
                <a:ea typeface="Times New Roman" panose="02020603050405020304" pitchFamily="18" charset="0"/>
                <a:cs typeface="Times New Roman" panose="02020603050405020304" pitchFamily="18" charset="0"/>
              </a:rPr>
              <a:t>s.f</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a:t>
            </a:r>
            <a:endParaRPr lang="pt-BR" sz="2400" dirty="0"/>
          </a:p>
        </p:txBody>
      </p:sp>
      <p:sp>
        <p:nvSpPr>
          <p:cNvPr id="8" name="CaixaDeTexto 7">
            <a:extLst>
              <a:ext uri="{FF2B5EF4-FFF2-40B4-BE49-F238E27FC236}">
                <a16:creationId xmlns:a16="http://schemas.microsoft.com/office/drawing/2014/main" id="{9FEEF197-527A-2FA1-E48F-09B9EF1689FC}"/>
              </a:ext>
            </a:extLst>
          </p:cNvPr>
          <p:cNvSpPr txBox="1"/>
          <p:nvPr/>
        </p:nvSpPr>
        <p:spPr>
          <a:xfrm>
            <a:off x="1474694" y="4016859"/>
            <a:ext cx="10443883" cy="2188356"/>
          </a:xfrm>
          <a:prstGeom prst="rect">
            <a:avLst/>
          </a:prstGeom>
          <a:noFill/>
        </p:spPr>
        <p:txBody>
          <a:bodyPr wrap="square">
            <a:spAutoFit/>
          </a:bodyPr>
          <a:lstStyle/>
          <a:p>
            <a:pPr lvl="0" algn="just" fontAlgn="b">
              <a:lnSpc>
                <a:spcPct val="115000"/>
              </a:lnSpc>
              <a:spcBef>
                <a:spcPts val="400"/>
              </a:spcBef>
              <a:spcAft>
                <a:spcPts val="0"/>
              </a:spcAft>
              <a:buSzPts val="1400"/>
            </a:pPr>
            <a:r>
              <a:rPr lang="pt-BR" sz="24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26. De acordo com as definições sobre amizade, o texto 1 trata-se de um (uma)</a:t>
            </a: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notícia.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receita.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bilhete.</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mj-lt"/>
              <a:buAutoNum type="alphaUcParenBoth"/>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poema.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97AC0866-2B91-29CE-16BF-AF9F83527BC8}"/>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1032707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116FDD1C-887B-9221-905E-8DF7C88E5FEE}"/>
              </a:ext>
            </a:extLst>
          </p:cNvPr>
          <p:cNvSpPr txBox="1"/>
          <p:nvPr/>
        </p:nvSpPr>
        <p:spPr>
          <a:xfrm>
            <a:off x="1461247" y="298990"/>
            <a:ext cx="10334626" cy="2755434"/>
          </a:xfrm>
          <a:prstGeom prst="rect">
            <a:avLst/>
          </a:prstGeom>
          <a:noFill/>
        </p:spPr>
        <p:txBody>
          <a:bodyPr wrap="square">
            <a:spAutoFit/>
          </a:bodyPr>
          <a:lstStyle/>
          <a:p>
            <a:pPr lvl="0" algn="just">
              <a:lnSpc>
                <a:spcPct val="115000"/>
              </a:lnSpc>
              <a:spcAft>
                <a:spcPts val="600"/>
              </a:spcAft>
              <a:buSzPts val="1400"/>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27. De acordo com o texto 1, cite uma das coisas que se faz quando há amizade, segundo o autor.</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pt-BR" sz="1000" dirty="0">
                <a:effectLst/>
                <a:latin typeface="Calibri" panose="020F0502020204030204" pitchFamily="34" charset="0"/>
                <a:ea typeface="Times New Roman" panose="02020603050405020304" pitchFamily="18" charset="0"/>
                <a:cs typeface="Times New Roman" panose="02020603050405020304" pitchFamily="18" charset="0"/>
              </a:rPr>
              <a:t> </a:t>
            </a:r>
          </a:p>
          <a:p>
            <a:pPr lvl="0" algn="just">
              <a:lnSpc>
                <a:spcPct val="115000"/>
              </a:lnSpc>
              <a:spcAft>
                <a:spcPts val="600"/>
              </a:spcAft>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28. Agora, pesquise no dicionário uma palavra que inicie com a letra do seu nome e escreva o significado dela.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CaixaDeTexto 16">
            <a:extLst>
              <a:ext uri="{FF2B5EF4-FFF2-40B4-BE49-F238E27FC236}">
                <a16:creationId xmlns:a16="http://schemas.microsoft.com/office/drawing/2014/main" id="{13F21720-91FD-75B3-3AAA-F920419D2BBD}"/>
              </a:ext>
            </a:extLst>
          </p:cNvPr>
          <p:cNvSpPr txBox="1"/>
          <p:nvPr/>
        </p:nvSpPr>
        <p:spPr>
          <a:xfrm>
            <a:off x="1468739" y="3115003"/>
            <a:ext cx="10506635" cy="914161"/>
          </a:xfrm>
          <a:prstGeom prst="rect">
            <a:avLst/>
          </a:prstGeom>
          <a:noFill/>
        </p:spPr>
        <p:txBody>
          <a:bodyPr wrap="square">
            <a:spAutoFit/>
          </a:bodyPr>
          <a:lstStyle/>
          <a:p>
            <a:pPr lvl="0" algn="just">
              <a:lnSpc>
                <a:spcPct val="115000"/>
              </a:lnSpc>
              <a:spcAft>
                <a:spcPts val="600"/>
              </a:spcAft>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29. Coloque as palavras do quadro em ordem alfabética e em seguida escolha duas dessas palavras para criar 2 frases.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18" name="Tabela 17">
            <a:extLst>
              <a:ext uri="{FF2B5EF4-FFF2-40B4-BE49-F238E27FC236}">
                <a16:creationId xmlns:a16="http://schemas.microsoft.com/office/drawing/2014/main" id="{396A0B03-3830-E4F5-48D8-8C3A1C36677D}"/>
              </a:ext>
            </a:extLst>
          </p:cNvPr>
          <p:cNvGraphicFramePr>
            <a:graphicFrameLocks noGrp="1"/>
          </p:cNvGraphicFramePr>
          <p:nvPr>
            <p:extLst>
              <p:ext uri="{D42A27DB-BD31-4B8C-83A1-F6EECF244321}">
                <p14:modId xmlns:p14="http://schemas.microsoft.com/office/powerpoint/2010/main" val="1120999543"/>
              </p:ext>
            </p:extLst>
          </p:nvPr>
        </p:nvGraphicFramePr>
        <p:xfrm>
          <a:off x="2857500" y="4199166"/>
          <a:ext cx="6477000" cy="1179768"/>
        </p:xfrm>
        <a:graphic>
          <a:graphicData uri="http://schemas.openxmlformats.org/drawingml/2006/table">
            <a:tbl>
              <a:tblPr firstRow="1" firstCol="1" bandRow="1"/>
              <a:tblGrid>
                <a:gridCol w="2159000">
                  <a:extLst>
                    <a:ext uri="{9D8B030D-6E8A-4147-A177-3AD203B41FA5}">
                      <a16:colId xmlns:a16="http://schemas.microsoft.com/office/drawing/2014/main" val="2775321686"/>
                    </a:ext>
                  </a:extLst>
                </a:gridCol>
                <a:gridCol w="2159000">
                  <a:extLst>
                    <a:ext uri="{9D8B030D-6E8A-4147-A177-3AD203B41FA5}">
                      <a16:colId xmlns:a16="http://schemas.microsoft.com/office/drawing/2014/main" val="2758343294"/>
                    </a:ext>
                  </a:extLst>
                </a:gridCol>
                <a:gridCol w="2159000">
                  <a:extLst>
                    <a:ext uri="{9D8B030D-6E8A-4147-A177-3AD203B41FA5}">
                      <a16:colId xmlns:a16="http://schemas.microsoft.com/office/drawing/2014/main" val="2548958228"/>
                    </a:ext>
                  </a:extLst>
                </a:gridCol>
              </a:tblGrid>
              <a:tr h="0">
                <a:tc>
                  <a:txBody>
                    <a:bodyPr/>
                    <a:lstStyle/>
                    <a:p>
                      <a:pPr marL="14605" algn="ctr">
                        <a:lnSpc>
                          <a:spcPct val="115000"/>
                        </a:lnSpc>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macarrão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605" algn="ctr">
                        <a:lnSpc>
                          <a:spcPct val="115000"/>
                        </a:lnSpc>
                        <a:spcAft>
                          <a:spcPts val="600"/>
                        </a:spcAft>
                      </a:pPr>
                      <a:r>
                        <a:rPr lang="pt-BR" sz="2400">
                          <a:effectLst/>
                          <a:latin typeface="Arial Narrow" panose="020B0606020202030204" pitchFamily="34" charset="0"/>
                          <a:ea typeface="Times New Roman" panose="02020603050405020304" pitchFamily="18" charset="0"/>
                          <a:cs typeface="Times New Roman" panose="02020603050405020304" pitchFamily="18" charset="0"/>
                        </a:rPr>
                        <a:t>casa</a:t>
                      </a:r>
                      <a:endParaRPr lang="pt-BR"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605" algn="ctr">
                        <a:lnSpc>
                          <a:spcPct val="115000"/>
                        </a:lnSpc>
                        <a:spcAft>
                          <a:spcPts val="600"/>
                        </a:spcAft>
                      </a:pPr>
                      <a:r>
                        <a:rPr lang="pt-BR" sz="2400">
                          <a:effectLst/>
                          <a:latin typeface="Arial Narrow" panose="020B0606020202030204" pitchFamily="34" charset="0"/>
                          <a:ea typeface="Times New Roman" panose="02020603050405020304" pitchFamily="18" charset="0"/>
                          <a:cs typeface="Times New Roman" panose="02020603050405020304" pitchFamily="18" charset="0"/>
                        </a:rPr>
                        <a:t>amores</a:t>
                      </a:r>
                      <a:endParaRPr lang="pt-BR"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3635211"/>
                  </a:ext>
                </a:extLst>
              </a:tr>
              <a:tr h="0">
                <a:tc>
                  <a:txBody>
                    <a:bodyPr/>
                    <a:lstStyle/>
                    <a:p>
                      <a:pPr marL="14605" algn="ctr">
                        <a:lnSpc>
                          <a:spcPct val="115000"/>
                        </a:lnSpc>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queijo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605" algn="ctr">
                        <a:lnSpc>
                          <a:spcPct val="115000"/>
                        </a:lnSpc>
                        <a:spcAft>
                          <a:spcPts val="600"/>
                        </a:spcAft>
                      </a:pPr>
                      <a:r>
                        <a:rPr lang="pt-BR" sz="2400">
                          <a:effectLst/>
                          <a:latin typeface="Arial Narrow" panose="020B0606020202030204" pitchFamily="34" charset="0"/>
                          <a:ea typeface="Times New Roman" panose="02020603050405020304" pitchFamily="18" charset="0"/>
                          <a:cs typeface="Times New Roman" panose="02020603050405020304" pitchFamily="18" charset="0"/>
                        </a:rPr>
                        <a:t>laços</a:t>
                      </a:r>
                      <a:endParaRPr lang="pt-BR"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605" algn="ctr">
                        <a:lnSpc>
                          <a:spcPct val="115000"/>
                        </a:lnSpc>
                        <a:spcAft>
                          <a:spcPts val="600"/>
                        </a:spcAft>
                      </a:pPr>
                      <a:r>
                        <a:rPr lang="pt-BR" sz="2400">
                          <a:effectLst/>
                          <a:latin typeface="Arial Narrow" panose="020B0606020202030204" pitchFamily="34" charset="0"/>
                          <a:ea typeface="Times New Roman" panose="02020603050405020304" pitchFamily="18" charset="0"/>
                          <a:cs typeface="Times New Roman" panose="02020603050405020304" pitchFamily="18" charset="0"/>
                        </a:rPr>
                        <a:t>série</a:t>
                      </a:r>
                      <a:endParaRPr lang="pt-BR"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3301503"/>
                  </a:ext>
                </a:extLst>
              </a:tr>
              <a:tr h="0">
                <a:tc>
                  <a:txBody>
                    <a:bodyPr/>
                    <a:lstStyle/>
                    <a:p>
                      <a:pPr marL="14605" algn="ctr">
                        <a:lnSpc>
                          <a:spcPct val="115000"/>
                        </a:lnSpc>
                        <a:spcAft>
                          <a:spcPts val="600"/>
                        </a:spcAft>
                      </a:pPr>
                      <a:r>
                        <a:rPr lang="pt-BR" sz="2400">
                          <a:effectLst/>
                          <a:latin typeface="Arial Narrow" panose="020B0606020202030204" pitchFamily="34" charset="0"/>
                          <a:ea typeface="Times New Roman" panose="02020603050405020304" pitchFamily="18" charset="0"/>
                          <a:cs typeface="Times New Roman" panose="02020603050405020304" pitchFamily="18" charset="0"/>
                        </a:rPr>
                        <a:t>influência</a:t>
                      </a:r>
                      <a:endParaRPr lang="pt-BR"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605" algn="ctr">
                        <a:lnSpc>
                          <a:spcPct val="115000"/>
                        </a:lnSpc>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favorita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605" algn="ctr">
                        <a:lnSpc>
                          <a:spcPct val="115000"/>
                        </a:lnSpc>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amizade</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0527767"/>
                  </a:ext>
                </a:extLst>
              </a:tr>
            </a:tbl>
          </a:graphicData>
        </a:graphic>
      </p:graphicFrame>
      <p:sp>
        <p:nvSpPr>
          <p:cNvPr id="20" name="CaixaDeTexto 19">
            <a:extLst>
              <a:ext uri="{FF2B5EF4-FFF2-40B4-BE49-F238E27FC236}">
                <a16:creationId xmlns:a16="http://schemas.microsoft.com/office/drawing/2014/main" id="{563D8BB1-D6DB-0AC7-36D2-4A39724F381D}"/>
              </a:ext>
            </a:extLst>
          </p:cNvPr>
          <p:cNvSpPr txBox="1"/>
          <p:nvPr/>
        </p:nvSpPr>
        <p:spPr>
          <a:xfrm>
            <a:off x="1524001" y="5646700"/>
            <a:ext cx="10345270" cy="1294265"/>
          </a:xfrm>
          <a:prstGeom prst="rect">
            <a:avLst/>
          </a:prstGeom>
          <a:noFill/>
        </p:spPr>
        <p:txBody>
          <a:bodyPr wrap="square">
            <a:spAutoFit/>
          </a:bodyPr>
          <a:lstStyle/>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Frase 1 </a:t>
            </a:r>
            <a:r>
              <a:rPr lang="pt-BR" sz="1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Frase 2 </a:t>
            </a:r>
            <a:r>
              <a:rPr lang="pt-BR"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pt-BR" sz="12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F20526A1-2D8B-C650-3FBE-E85E3B408EF3}"/>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2745704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97399" y="163246"/>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6EE496A-8695-AF93-0ECF-E1E6F1DE9652}"/>
              </a:ext>
            </a:extLst>
          </p:cNvPr>
          <p:cNvSpPr txBox="1"/>
          <p:nvPr/>
        </p:nvSpPr>
        <p:spPr>
          <a:xfrm>
            <a:off x="1443318" y="163246"/>
            <a:ext cx="6096000" cy="990977"/>
          </a:xfrm>
          <a:prstGeom prst="rect">
            <a:avLst/>
          </a:prstGeom>
          <a:noFill/>
        </p:spPr>
        <p:txBody>
          <a:bodyPr wrap="square">
            <a:spAutoFit/>
          </a:bodyPr>
          <a:lstStyle/>
          <a:p>
            <a:pPr algn="just">
              <a:lnSpc>
                <a:spcPct val="115000"/>
              </a:lnSpc>
              <a:spcAft>
                <a:spcPts val="600"/>
              </a:spcAft>
              <a:tabLst>
                <a:tab pos="635" algn="l"/>
              </a:tabLs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Semana 2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Temática 3 – Gênero textual Conto de Mistério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CaixaDeTexto 7">
            <a:extLst>
              <a:ext uri="{FF2B5EF4-FFF2-40B4-BE49-F238E27FC236}">
                <a16:creationId xmlns:a16="http://schemas.microsoft.com/office/drawing/2014/main" id="{1FE2D65D-28B0-3FF4-03CC-7099E7D20165}"/>
              </a:ext>
            </a:extLst>
          </p:cNvPr>
          <p:cNvSpPr txBox="1"/>
          <p:nvPr/>
        </p:nvSpPr>
        <p:spPr>
          <a:xfrm>
            <a:off x="1597398" y="1282324"/>
            <a:ext cx="10271871" cy="1131015"/>
          </a:xfrm>
          <a:prstGeom prst="rect">
            <a:avLst/>
          </a:prstGeom>
          <a:noFill/>
        </p:spPr>
        <p:txBody>
          <a:bodyPr wrap="square">
            <a:spAutoFit/>
          </a:bodyPr>
          <a:lstStyle/>
          <a:p>
            <a:pPr algn="just">
              <a:lnSpc>
                <a:spcPct val="115000"/>
              </a:lnSpc>
              <a:spcAft>
                <a:spcPts val="600"/>
              </a:spcAft>
              <a:tabLst>
                <a:tab pos="635" algn="l"/>
              </a:tabLst>
            </a:pPr>
            <a:r>
              <a:rPr lang="pt-BR" sz="2000" b="1" dirty="0">
                <a:effectLst/>
                <a:latin typeface="Arial Narrow" panose="020B0606020202030204" pitchFamily="34" charset="0"/>
                <a:ea typeface="Arial" panose="020B0604020202020204" pitchFamily="34" charset="0"/>
                <a:cs typeface="Arial" panose="020B0604020202020204" pitchFamily="34" charset="0"/>
              </a:rPr>
              <a:t>Olá, vamos estudar sobre o Conto de Mistério? Você já leu ou ouviu algum desses contos? São bem legais e nem assustam tanto quanto parecem...ao menos esse que vamos ler aqui será mais divertido que assustador. Então, vamos lá aprender ou relembrar?</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Imagem 10" descr="14 veículos inesquecíveis da ficção | Super">
            <a:extLst>
              <a:ext uri="{FF2B5EF4-FFF2-40B4-BE49-F238E27FC236}">
                <a16:creationId xmlns:a16="http://schemas.microsoft.com/office/drawing/2014/main" id="{8A4E2658-3B67-2E9F-262B-5002D73742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29213" y="3676649"/>
            <a:ext cx="2005965" cy="2005965"/>
          </a:xfrm>
          <a:prstGeom prst="rect">
            <a:avLst/>
          </a:prstGeom>
          <a:noFill/>
          <a:ln>
            <a:noFill/>
          </a:ln>
        </p:spPr>
      </p:pic>
      <p:sp>
        <p:nvSpPr>
          <p:cNvPr id="17" name="CaixaDeTexto 16">
            <a:extLst>
              <a:ext uri="{FF2B5EF4-FFF2-40B4-BE49-F238E27FC236}">
                <a16:creationId xmlns:a16="http://schemas.microsoft.com/office/drawing/2014/main" id="{C563F5E9-E23C-B51A-7E19-3D3752E490F2}"/>
              </a:ext>
            </a:extLst>
          </p:cNvPr>
          <p:cNvSpPr txBox="1"/>
          <p:nvPr/>
        </p:nvSpPr>
        <p:spPr>
          <a:xfrm>
            <a:off x="1409140" y="5604755"/>
            <a:ext cx="2240728" cy="490968"/>
          </a:xfrm>
          <a:prstGeom prst="rect">
            <a:avLst/>
          </a:prstGeom>
          <a:noFill/>
        </p:spPr>
        <p:txBody>
          <a:bodyPr wrap="square">
            <a:spAutoFit/>
          </a:bodyPr>
          <a:lstStyle/>
          <a:p>
            <a:pPr algn="just">
              <a:lnSpc>
                <a:spcPct val="110000"/>
              </a:lnSpc>
              <a:spcAft>
                <a:spcPts val="600"/>
              </a:spcAft>
              <a:tabLst>
                <a:tab pos="635" algn="l"/>
              </a:tabLst>
            </a:pPr>
            <a:r>
              <a:rPr lang="pt-BR" sz="800" dirty="0">
                <a:solidFill>
                  <a:schemeClr val="tx1"/>
                </a:solidFill>
                <a:effectLst/>
                <a:latin typeface="Arial Narrow" panose="020B0606020202030204" pitchFamily="34" charset="0"/>
                <a:ea typeface="Arial" panose="020B0604020202020204" pitchFamily="34" charset="0"/>
                <a:cs typeface="Arial" panose="020B0604020202020204" pitchFamily="34" charset="0"/>
              </a:rPr>
              <a:t>Disponível em: </a:t>
            </a:r>
            <a:r>
              <a:rPr lang="pt-BR" sz="800" u="none" strike="noStrike" dirty="0">
                <a:solidFill>
                  <a:schemeClr val="tx1"/>
                </a:solidFill>
                <a:effectLst/>
                <a:latin typeface="Arial Narrow" panose="020B0606020202030204" pitchFamily="34" charset="0"/>
                <a:ea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https://super.abril.com.br/</a:t>
            </a:r>
            <a:r>
              <a:rPr lang="pt-BR" sz="800" u="none" strike="noStrike" dirty="0" err="1">
                <a:solidFill>
                  <a:schemeClr val="tx1"/>
                </a:solidFill>
                <a:effectLst/>
                <a:latin typeface="Arial Narrow" panose="020B0606020202030204" pitchFamily="34" charset="0"/>
                <a:ea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wp-content</a:t>
            </a:r>
            <a:r>
              <a:rPr lang="pt-BR" sz="800" u="none" strike="noStrike" dirty="0">
                <a:solidFill>
                  <a:schemeClr val="tx1"/>
                </a:solidFill>
                <a:effectLst/>
                <a:latin typeface="Arial Narrow" panose="020B0606020202030204" pitchFamily="34" charset="0"/>
                <a:ea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/uploads/2016/12/01-maquina-do-misterio.jpg</a:t>
            </a:r>
            <a:r>
              <a:rPr lang="pt-BR" sz="800" dirty="0">
                <a:solidFill>
                  <a:schemeClr val="tx1"/>
                </a:solidFill>
                <a:effectLst/>
                <a:latin typeface="Arial Narrow" panose="020B0606020202030204" pitchFamily="34" charset="0"/>
                <a:ea typeface="Arial" panose="020B0604020202020204" pitchFamily="34" charset="0"/>
                <a:cs typeface="Arial" panose="020B0604020202020204" pitchFamily="34" charset="0"/>
              </a:rPr>
              <a:t>. Acesso em: 14 jun. 2023.</a:t>
            </a:r>
            <a:endParaRPr lang="pt-BR"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CaixaDeTexto 18">
            <a:extLst>
              <a:ext uri="{FF2B5EF4-FFF2-40B4-BE49-F238E27FC236}">
                <a16:creationId xmlns:a16="http://schemas.microsoft.com/office/drawing/2014/main" id="{C0D15EAE-EFAD-66BB-6A22-22131A33EC8F}"/>
              </a:ext>
            </a:extLst>
          </p:cNvPr>
          <p:cNvSpPr txBox="1"/>
          <p:nvPr/>
        </p:nvSpPr>
        <p:spPr>
          <a:xfrm>
            <a:off x="3604681" y="2736879"/>
            <a:ext cx="8370693" cy="1485087"/>
          </a:xfrm>
          <a:prstGeom prst="rect">
            <a:avLst/>
          </a:prstGeom>
          <a:noFill/>
        </p:spPr>
        <p:txBody>
          <a:bodyPr wrap="square">
            <a:spAutoFit/>
          </a:bodyPr>
          <a:lstStyle/>
          <a:p>
            <a:pPr algn="just">
              <a:lnSpc>
                <a:spcPct val="115000"/>
              </a:lnSpc>
              <a:spcAft>
                <a:spcPts val="600"/>
              </a:spcAft>
              <a:tabLst>
                <a:tab pos="635" algn="l"/>
              </a:tabLst>
            </a:pP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Conto de Mistério</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ou Suspense é um texto narrativo ficcional, que tem por finalidade emocionar, entreter, divertir; o locutor é o autor; o destinatário é o público em geral; pode ser publicado em livros, revistas, jornais e sites da internet; os temas são variados; o enredo é estruturado em introdução, complicação, clímax e desfecho;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1" name="CaixaDeTexto 20">
            <a:extLst>
              <a:ext uri="{FF2B5EF4-FFF2-40B4-BE49-F238E27FC236}">
                <a16:creationId xmlns:a16="http://schemas.microsoft.com/office/drawing/2014/main" id="{2F93D1FC-60A9-3805-8A9E-D8CDD367D7D1}"/>
              </a:ext>
            </a:extLst>
          </p:cNvPr>
          <p:cNvSpPr txBox="1"/>
          <p:nvPr/>
        </p:nvSpPr>
        <p:spPr>
          <a:xfrm>
            <a:off x="3616109" y="3943865"/>
            <a:ext cx="8359265" cy="1938992"/>
          </a:xfrm>
          <a:prstGeom prst="rect">
            <a:avLst/>
          </a:prstGeom>
          <a:noFill/>
        </p:spPr>
        <p:txBody>
          <a:bodyPr wrap="square">
            <a:spAutoFit/>
          </a:bodyPr>
          <a:lstStyle/>
          <a:p>
            <a:endPar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narrativa se estrutura de forma a criar expectativa e suspense; os ambientes retratados são sombrios, noturnos, macabros, mórbidos, povoados por indivíduos melancólicos, pessimistas, sem perspectivas, decadentes. Apresenta geralmente narrador-protagonista e geralmente emprega a variedade padrão da língua e os verbos no passado. [...]</a:t>
            </a:r>
            <a:endParaRPr lang="pt-BR" sz="2000" dirty="0"/>
          </a:p>
        </p:txBody>
      </p:sp>
      <p:sp>
        <p:nvSpPr>
          <p:cNvPr id="23" name="CaixaDeTexto 22">
            <a:extLst>
              <a:ext uri="{FF2B5EF4-FFF2-40B4-BE49-F238E27FC236}">
                <a16:creationId xmlns:a16="http://schemas.microsoft.com/office/drawing/2014/main" id="{DA1AAB13-9836-E651-3E7A-98AFF1B18FEA}"/>
              </a:ext>
            </a:extLst>
          </p:cNvPr>
          <p:cNvSpPr txBox="1"/>
          <p:nvPr/>
        </p:nvSpPr>
        <p:spPr>
          <a:xfrm>
            <a:off x="3971364" y="5895386"/>
            <a:ext cx="6096000" cy="220125"/>
          </a:xfrm>
          <a:prstGeom prst="rect">
            <a:avLst/>
          </a:prstGeom>
          <a:noFill/>
        </p:spPr>
        <p:txBody>
          <a:bodyPr wrap="square">
            <a:spAutoFit/>
          </a:bodyPr>
          <a:lstStyle/>
          <a:p>
            <a:pPr algn="r">
              <a:lnSpc>
                <a:spcPct val="110000"/>
              </a:lnSpc>
              <a:spcAft>
                <a:spcPts val="600"/>
              </a:spcAft>
              <a:tabLst>
                <a:tab pos="635" algn="l"/>
              </a:tabLst>
            </a:pPr>
            <a:r>
              <a:rPr lang="pt-BR" sz="800" dirty="0">
                <a:solidFill>
                  <a:schemeClr val="tx1"/>
                </a:solidFill>
                <a:effectLst/>
                <a:latin typeface="Arial Narrow" panose="020B0606020202030204" pitchFamily="34" charset="0"/>
                <a:ea typeface="Arial" panose="020B0604020202020204" pitchFamily="34" charset="0"/>
                <a:cs typeface="Arial" panose="020B0604020202020204" pitchFamily="34" charset="0"/>
              </a:rPr>
              <a:t>Disponível em: </a:t>
            </a:r>
            <a:r>
              <a:rPr lang="pt-BR" sz="800" u="none" strike="noStrike" dirty="0">
                <a:solidFill>
                  <a:schemeClr val="tx1"/>
                </a:solidFill>
                <a:effectLst/>
                <a:latin typeface="Arial Narrow" panose="020B0606020202030204" pitchFamily="34" charset="0"/>
                <a:ea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https://slideplayer.com.br/slide/1670078/</a:t>
            </a:r>
            <a:r>
              <a:rPr lang="pt-BR" sz="800" dirty="0">
                <a:solidFill>
                  <a:schemeClr val="tx1"/>
                </a:solidFill>
                <a:effectLst/>
                <a:latin typeface="Arial Narrow" panose="020B0606020202030204" pitchFamily="34" charset="0"/>
                <a:ea typeface="Arial" panose="020B0604020202020204" pitchFamily="34" charset="0"/>
                <a:cs typeface="Arial" panose="020B0604020202020204" pitchFamily="34" charset="0"/>
              </a:rPr>
              <a:t>. Acesso em: 1º ago. 2022 (adaptado).</a:t>
            </a:r>
            <a:endParaRPr lang="pt-BR"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EB911630-1F12-5D88-6988-D6088470D5DE}"/>
              </a:ext>
            </a:extLst>
          </p:cNvPr>
          <p:cNvPicPr>
            <a:picLocks noChangeAspect="1"/>
          </p:cNvPicPr>
          <p:nvPr/>
        </p:nvPicPr>
        <p:blipFill>
          <a:blip r:embed="rId7"/>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2234986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1559859" y="3760951"/>
            <a:ext cx="10200155" cy="1479123"/>
          </a:xfrm>
          <a:prstGeom prst="rect">
            <a:avLst/>
          </a:prstGeom>
        </p:spPr>
        <p:txBody>
          <a:bodyPr wrap="square">
            <a:spAutoFit/>
          </a:bodyPr>
          <a:lstStyle/>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Camila, sem folego, ouvia aquele papo fantasmagórico:</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O terror virou moda. O pessoal adora filmes de espanto!</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Pois é! Usam esses penteados punks, pinturas na cara, roupas </a:t>
            </a:r>
            <a:r>
              <a:rPr lang="pt-BR" sz="2000" dirty="0" err="1">
                <a:solidFill>
                  <a:srgbClr val="000000"/>
                </a:solidFill>
                <a:effectLst/>
                <a:latin typeface="Arial Narrow" panose="020B0606020202030204" pitchFamily="34" charset="0"/>
                <a:ea typeface="Times New Roman" panose="02020603050405020304" pitchFamily="18" charset="0"/>
              </a:rPr>
              <a:t>dark</a:t>
            </a:r>
            <a:r>
              <a:rPr lang="pt-BR" sz="2000" dirty="0">
                <a:solidFill>
                  <a:srgbClr val="000000"/>
                </a:solidFill>
                <a:effectLst/>
                <a:latin typeface="Arial Narrow" panose="020B0606020202030204" pitchFamily="34" charset="0"/>
                <a:ea typeface="Times New Roman" panose="02020603050405020304" pitchFamily="18" charset="0"/>
              </a:rPr>
              <a:t> e ouvem rock -- horror! Até novela de vampiro já fizeram! Assim não temos mais chance!</a:t>
            </a:r>
            <a:endParaRPr lang="pt-BR" sz="2000" dirty="0">
              <a:effectLst/>
              <a:latin typeface="Times New Roman" panose="02020603050405020304" pitchFamily="18" charset="0"/>
              <a:ea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30ADABB0-53B8-8EB8-4960-FF06EA655941}"/>
              </a:ext>
            </a:extLst>
          </p:cNvPr>
          <p:cNvSpPr txBox="1"/>
          <p:nvPr/>
        </p:nvSpPr>
        <p:spPr>
          <a:xfrm>
            <a:off x="1443318" y="278925"/>
            <a:ext cx="6096000" cy="423257"/>
          </a:xfrm>
          <a:prstGeom prst="rect">
            <a:avLst/>
          </a:prstGeom>
          <a:noFill/>
        </p:spPr>
        <p:txBody>
          <a:bodyPr wrap="square">
            <a:spAutoFit/>
          </a:bodyPr>
          <a:lstStyle/>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Leia o texto e responda às questões seguintes.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CaixaDeTexto 12">
            <a:extLst>
              <a:ext uri="{FF2B5EF4-FFF2-40B4-BE49-F238E27FC236}">
                <a16:creationId xmlns:a16="http://schemas.microsoft.com/office/drawing/2014/main" id="{63E13D5B-B71F-F388-18A9-5E7CCFACAADD}"/>
              </a:ext>
            </a:extLst>
          </p:cNvPr>
          <p:cNvSpPr txBox="1"/>
          <p:nvPr/>
        </p:nvSpPr>
        <p:spPr>
          <a:xfrm>
            <a:off x="1595718" y="1675749"/>
            <a:ext cx="8279750" cy="2187009"/>
          </a:xfrm>
          <a:prstGeom prst="rect">
            <a:avLst/>
          </a:prstGeom>
          <a:noFill/>
        </p:spPr>
        <p:txBody>
          <a:bodyPr wrap="square">
            <a:spAutoFit/>
          </a:bodyPr>
          <a:lstStyle/>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Ela entrou. Subiu as escadas, curiosa para saber de onde vinha aquele gemido. Camila ficou gelada quando ouviu “UUUUUUU”, que saía do velho quarto. Olhando lá dentro, não acreditou: dois fantasmas conversavam, queixando-se assim: “UUUUUU”.</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Eles não viram Camila e, muito tristes, contavam caso:</a:t>
            </a:r>
            <a:r>
              <a:rPr lang="pt-BR" sz="2000" dirty="0">
                <a:solidFill>
                  <a:srgbClr val="000000"/>
                </a:solidFill>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Que solidão! Como é chato ser fantasma. Ninguém liga mais, ninguém toma susto ...</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É mesmo! Fantasma é coisa de antigamente. Que falta de respeito!</a:t>
            </a:r>
            <a:endParaRPr lang="pt-BR" sz="2000" dirty="0">
              <a:effectLst/>
              <a:latin typeface="Times New Roman" panose="02020603050405020304" pitchFamily="18" charset="0"/>
              <a:ea typeface="Times New Roman" panose="02020603050405020304" pitchFamily="18" charset="0"/>
            </a:endParaRPr>
          </a:p>
        </p:txBody>
      </p:sp>
      <p:pic>
        <p:nvPicPr>
          <p:cNvPr id="15" name="Imagem 14" descr="Desenho animado halloween casa | Vetor Grátis">
            <a:extLst>
              <a:ext uri="{FF2B5EF4-FFF2-40B4-BE49-F238E27FC236}">
                <a16:creationId xmlns:a16="http://schemas.microsoft.com/office/drawing/2014/main" id="{33C516B7-4DF8-0473-3FB0-2AAA349595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93517" y="542045"/>
            <a:ext cx="1957705" cy="2308324"/>
          </a:xfrm>
          <a:prstGeom prst="rect">
            <a:avLst/>
          </a:prstGeom>
          <a:noFill/>
          <a:ln>
            <a:noFill/>
          </a:ln>
        </p:spPr>
      </p:pic>
      <p:sp>
        <p:nvSpPr>
          <p:cNvPr id="17" name="CaixaDeTexto 16">
            <a:extLst>
              <a:ext uri="{FF2B5EF4-FFF2-40B4-BE49-F238E27FC236}">
                <a16:creationId xmlns:a16="http://schemas.microsoft.com/office/drawing/2014/main" id="{2B34E5C1-4D45-F493-0627-1BF9EDCFD559}"/>
              </a:ext>
            </a:extLst>
          </p:cNvPr>
          <p:cNvSpPr txBox="1"/>
          <p:nvPr/>
        </p:nvSpPr>
        <p:spPr>
          <a:xfrm>
            <a:off x="2026024" y="810056"/>
            <a:ext cx="6096000" cy="930255"/>
          </a:xfrm>
          <a:prstGeom prst="rect">
            <a:avLst/>
          </a:prstGeom>
          <a:noFill/>
        </p:spPr>
        <p:txBody>
          <a:bodyPr wrap="square">
            <a:spAutoFit/>
          </a:bodyPr>
          <a:lstStyle/>
          <a:p>
            <a:pPr algn="ctr">
              <a:lnSpc>
                <a:spcPct val="115000"/>
              </a:lnSpc>
              <a:tabLst>
                <a:tab pos="635" algn="l"/>
              </a:tabLst>
            </a:pPr>
            <a:r>
              <a:rPr lang="pt-BR" sz="2000" b="1" dirty="0">
                <a:solidFill>
                  <a:srgbClr val="000000"/>
                </a:solidFill>
                <a:effectLst/>
                <a:latin typeface="Arial Narrow" panose="020B0606020202030204" pitchFamily="34" charset="0"/>
                <a:ea typeface="Times New Roman" panose="02020603050405020304" pitchFamily="18" charset="0"/>
              </a:rPr>
              <a:t>Fantasmas chateados</a:t>
            </a:r>
            <a:endParaRPr lang="pt-BR" sz="2000" dirty="0">
              <a:effectLst/>
              <a:latin typeface="Times New Roman" panose="02020603050405020304" pitchFamily="18" charset="0"/>
              <a:ea typeface="Times New Roman" panose="02020603050405020304" pitchFamily="18" charset="0"/>
            </a:endParaRPr>
          </a:p>
          <a:p>
            <a:pPr algn="r">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Rogério Borges</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800" dirty="0">
                <a:solidFill>
                  <a:srgbClr val="000000"/>
                </a:solidFill>
                <a:effectLst/>
                <a:latin typeface="Arial Narrow" panose="020B0606020202030204" pitchFamily="34" charset="0"/>
                <a:ea typeface="Times New Roman" panose="02020603050405020304" pitchFamily="18" charset="0"/>
              </a:rPr>
              <a:t>   	</a:t>
            </a:r>
            <a:endParaRPr lang="pt-BR" sz="1200" dirty="0">
              <a:effectLst/>
              <a:latin typeface="Times New Roman" panose="02020603050405020304" pitchFamily="18" charset="0"/>
              <a:ea typeface="Times New Roman" panose="02020603050405020304" pitchFamily="18" charset="0"/>
            </a:endParaRPr>
          </a:p>
        </p:txBody>
      </p:sp>
      <p:sp>
        <p:nvSpPr>
          <p:cNvPr id="19" name="CaixaDeTexto 18">
            <a:extLst>
              <a:ext uri="{FF2B5EF4-FFF2-40B4-BE49-F238E27FC236}">
                <a16:creationId xmlns:a16="http://schemas.microsoft.com/office/drawing/2014/main" id="{A26F32AF-1A1B-431F-B1B0-85074B4FC66B}"/>
              </a:ext>
            </a:extLst>
          </p:cNvPr>
          <p:cNvSpPr txBox="1"/>
          <p:nvPr/>
        </p:nvSpPr>
        <p:spPr>
          <a:xfrm>
            <a:off x="1524000" y="5182251"/>
            <a:ext cx="10327221" cy="1125180"/>
          </a:xfrm>
          <a:prstGeom prst="rect">
            <a:avLst/>
          </a:prstGeom>
          <a:noFill/>
        </p:spPr>
        <p:txBody>
          <a:bodyPr wrap="square">
            <a:spAutoFit/>
          </a:bodyPr>
          <a:lstStyle/>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Ontem fui assombrar a vizinha e levei a maior bronca: “Luizinho, não suje o lençol!”</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Pô meu, e eu, lá no escuro do cinema, querendo pregar susto. Pensaram que eu fosse anúncio de filme de ficção!</a:t>
            </a:r>
            <a:endParaRPr lang="pt-BR" sz="2000" dirty="0">
              <a:effectLst/>
              <a:latin typeface="Times New Roman" panose="02020603050405020304" pitchFamily="18" charset="0"/>
              <a:ea typeface="Times New Roman" panose="02020603050405020304" pitchFamily="18" charset="0"/>
            </a:endParaRPr>
          </a:p>
        </p:txBody>
      </p:sp>
      <p:pic>
        <p:nvPicPr>
          <p:cNvPr id="4" name="Imagem 3">
            <a:extLst>
              <a:ext uri="{FF2B5EF4-FFF2-40B4-BE49-F238E27FC236}">
                <a16:creationId xmlns:a16="http://schemas.microsoft.com/office/drawing/2014/main" id="{C395D72C-01A0-1BE5-C20C-5F937FEE6395}"/>
              </a:ext>
            </a:extLst>
          </p:cNvPr>
          <p:cNvPicPr>
            <a:picLocks noChangeAspect="1"/>
          </p:cNvPicPr>
          <p:nvPr/>
        </p:nvPicPr>
        <p:blipFill>
          <a:blip r:embed="rId5"/>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4096611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1586754" y="414745"/>
            <a:ext cx="10282517" cy="6028510"/>
          </a:xfrm>
          <a:prstGeom prst="rect">
            <a:avLst/>
          </a:prstGeom>
        </p:spPr>
        <p:txBody>
          <a:bodyPr wrap="square">
            <a:spAutoFit/>
          </a:bodyPr>
          <a:lstStyle/>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UUUUUUUUU!! Que humilhação! Vamos para o cemitério curtir as mágoas numa cova funda.</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Camila desceu a escada. Foi para casa de cabelo em pé. Não conseguiu dormir. Que </a:t>
            </a:r>
            <a:r>
              <a:rPr lang="pt-BR" sz="2000" dirty="0" err="1">
                <a:solidFill>
                  <a:srgbClr val="000000"/>
                </a:solidFill>
                <a:effectLst/>
                <a:latin typeface="Arial Narrow" panose="020B0606020202030204" pitchFamily="34" charset="0"/>
                <a:ea typeface="Times New Roman" panose="02020603050405020304" pitchFamily="18" charset="0"/>
              </a:rPr>
              <a:t>medão</a:t>
            </a:r>
            <a:r>
              <a:rPr lang="pt-BR" sz="2000" dirty="0">
                <a:solidFill>
                  <a:srgbClr val="000000"/>
                </a:solidFill>
                <a:effectLst/>
                <a:latin typeface="Arial Narrow" panose="020B0606020202030204" pitchFamily="34" charset="0"/>
                <a:ea typeface="Times New Roman" panose="02020603050405020304" pitchFamily="18" charset="0"/>
              </a:rPr>
              <a:t>! Mas também que pena! Até assombração merecia ser feliz. De repente teve uma ideia. O parque de diversões ficava tão perto do casarão ... e então ...</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Na outra noite, Camila voltou e gritou bem alto:</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Seu fantasma bobão! Cara de melão! Não me pega não!</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Lá de cima veio um “UUUUUUU” muito ofendido. A menininha correu em direção ao parque. Atrás dela vinham os fantasmas.</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Para, menina atrevida! Vou lhe dar um sermão sobrenatural! Um pito paranormal!</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Camila entrou voando no parque e os fantasmas vieram atrás. Ela saiu pela frente, mas eles não. Foi por ali mesmo que quiseram ficar. A menina havia levado seus “amigos solitários” para a Casa do Terror do parquinho. Num lugar cheio de pessoas que se divertiam com sustos, podiam esbanjar seus dons fantasmagóricos. As pessoas riam com os sustos de brincadeira e Camila pensava:</a:t>
            </a:r>
            <a:endParaRPr lang="pt-BR" sz="20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 Se eles soubessem que aqui tem fantasmas de verdade ....</a:t>
            </a:r>
            <a:endParaRPr lang="pt-BR" sz="2000" dirty="0">
              <a:effectLst/>
              <a:latin typeface="Times New Roman" panose="02020603050405020304" pitchFamily="18" charset="0"/>
              <a:ea typeface="Times New Roman" panose="02020603050405020304" pitchFamily="18" charset="0"/>
            </a:endParaRPr>
          </a:p>
          <a:p>
            <a:pPr algn="r">
              <a:lnSpc>
                <a:spcPct val="115000"/>
              </a:lnSpc>
              <a:tabLst>
                <a:tab pos="635" algn="l"/>
              </a:tabLst>
            </a:pPr>
            <a:r>
              <a:rPr lang="pt-BR" sz="1100" dirty="0">
                <a:effectLst/>
                <a:latin typeface="Arial Narrow" panose="020B0606020202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r">
              <a:lnSpc>
                <a:spcPct val="115000"/>
              </a:lnSpc>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Imagem disponível em: https://img.freepik.com/vetores-</a:t>
            </a:r>
            <a:r>
              <a:rPr lang="pt-BR" sz="800" dirty="0" err="1">
                <a:solidFill>
                  <a:schemeClr val="tx1"/>
                </a:solidFill>
                <a:effectLst/>
                <a:latin typeface="Arial Narrow" panose="020B0606020202030204" pitchFamily="34" charset="0"/>
                <a:ea typeface="Times New Roman" panose="02020603050405020304" pitchFamily="18" charset="0"/>
              </a:rPr>
              <a:t>gratis</a:t>
            </a:r>
            <a:r>
              <a:rPr lang="pt-BR" sz="800" dirty="0">
                <a:solidFill>
                  <a:schemeClr val="tx1"/>
                </a:solidFill>
                <a:effectLst/>
                <a:latin typeface="Arial Narrow" panose="020B0606020202030204" pitchFamily="34" charset="0"/>
                <a:ea typeface="Times New Roman" panose="02020603050405020304" pitchFamily="18" charset="0"/>
              </a:rPr>
              <a:t>/desenho-animado-halloween-casa_23-2148649981.jpg?w=2000. Acesso em: 14 jun. 2023.</a:t>
            </a:r>
            <a:endParaRPr lang="pt-BR" sz="800" dirty="0">
              <a:solidFill>
                <a:schemeClr val="tx1"/>
              </a:solidFill>
              <a:effectLst/>
              <a:latin typeface="Times New Roman" panose="02020603050405020304" pitchFamily="18" charset="0"/>
              <a:ea typeface="Times New Roman" panose="02020603050405020304" pitchFamily="18" charset="0"/>
            </a:endParaRPr>
          </a:p>
          <a:p>
            <a:pPr algn="r">
              <a:lnSpc>
                <a:spcPct val="115000"/>
              </a:lnSpc>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hlinkClick r:id="rId4">
                  <a:extLst>
                    <a:ext uri="{A12FA001-AC4F-418D-AE19-62706E023703}">
                      <ahyp:hlinkClr xmlns:ahyp="http://schemas.microsoft.com/office/drawing/2018/hyperlinkcolor" val="tx"/>
                    </a:ext>
                  </a:extLst>
                </a:hlinkClick>
              </a:rPr>
              <a:t>https://armazemdetexto.blogspot.com/2020/06/texto-fantasmas-chateados-rogerio.html</a:t>
            </a:r>
            <a:r>
              <a:rPr lang="pt-BR" sz="800" dirty="0">
                <a:solidFill>
                  <a:schemeClr val="tx1"/>
                </a:solidFill>
                <a:effectLst/>
                <a:latin typeface="Arial Narrow" panose="020B0606020202030204" pitchFamily="34" charset="0"/>
                <a:ea typeface="Times New Roman" panose="02020603050405020304" pitchFamily="18" charset="0"/>
              </a:rPr>
              <a:t>. Acesso em: 13 jun. 2023.</a:t>
            </a:r>
            <a:endParaRPr lang="pt-BR" sz="800" dirty="0">
              <a:solidFill>
                <a:schemeClr val="tx1"/>
              </a:solidFill>
              <a:effectLst/>
              <a:latin typeface="Times New Roman" panose="02020603050405020304" pitchFamily="18" charset="0"/>
              <a:ea typeface="Times New Roman" panose="02020603050405020304" pitchFamily="18" charset="0"/>
            </a:endParaRPr>
          </a:p>
          <a:p>
            <a:pPr algn="just">
              <a:lnSpc>
                <a:spcPct val="115000"/>
              </a:lnSpc>
              <a:spcAft>
                <a:spcPts val="600"/>
              </a:spcAft>
              <a:tabLst>
                <a:tab pos="635" algn="l"/>
              </a:tabLst>
            </a:pPr>
            <a:r>
              <a:rPr lang="pt-BR" sz="2400" b="1" dirty="0">
                <a:effectLst/>
                <a:latin typeface="Arial Narrow" panose="020B0606020202030204" pitchFamily="34" charset="0"/>
                <a:ea typeface="Arial" panose="020B0604020202020204" pitchFamily="34" charset="0"/>
                <a:cs typeface="Arial" panose="020B0604020202020204" pitchFamily="34" charset="0"/>
              </a:rPr>
              <a:t> </a:t>
            </a:r>
            <a:endParaRPr lang="pt-B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DD38CCF7-D586-3C94-9E7D-E84448AA842E}"/>
              </a:ext>
            </a:extLst>
          </p:cNvPr>
          <p:cNvPicPr>
            <a:picLocks noChangeAspect="1"/>
          </p:cNvPicPr>
          <p:nvPr/>
        </p:nvPicPr>
        <p:blipFill>
          <a:blip r:embed="rId5"/>
          <a:stretch>
            <a:fillRect/>
          </a:stretch>
        </p:blipFill>
        <p:spPr>
          <a:xfrm>
            <a:off x="1988825" y="5432612"/>
            <a:ext cx="1677739" cy="1215987"/>
          </a:xfrm>
          <a:prstGeom prst="rect">
            <a:avLst/>
          </a:prstGeom>
        </p:spPr>
      </p:pic>
      <p:pic>
        <p:nvPicPr>
          <p:cNvPr id="6" name="Imagem 5">
            <a:extLst>
              <a:ext uri="{FF2B5EF4-FFF2-40B4-BE49-F238E27FC236}">
                <a16:creationId xmlns:a16="http://schemas.microsoft.com/office/drawing/2014/main" id="{317DF13D-C247-92B0-81CC-D488E9672373}"/>
              </a:ext>
            </a:extLst>
          </p:cNvPr>
          <p:cNvPicPr>
            <a:picLocks noChangeAspect="1"/>
          </p:cNvPicPr>
          <p:nvPr/>
        </p:nvPicPr>
        <p:blipFill>
          <a:blip r:embed="rId5"/>
          <a:stretch>
            <a:fillRect/>
          </a:stretch>
        </p:blipFill>
        <p:spPr>
          <a:xfrm>
            <a:off x="10696222" y="1568824"/>
            <a:ext cx="1099651" cy="1018425"/>
          </a:xfrm>
          <a:prstGeom prst="rect">
            <a:avLst/>
          </a:prstGeom>
        </p:spPr>
      </p:pic>
      <p:pic>
        <p:nvPicPr>
          <p:cNvPr id="4" name="Imagem 3">
            <a:extLst>
              <a:ext uri="{FF2B5EF4-FFF2-40B4-BE49-F238E27FC236}">
                <a16:creationId xmlns:a16="http://schemas.microsoft.com/office/drawing/2014/main" id="{096F23C7-B89A-4790-CF4A-3D1C2F67CF0F}"/>
              </a:ext>
            </a:extLst>
          </p:cNvPr>
          <p:cNvPicPr>
            <a:picLocks noChangeAspect="1"/>
          </p:cNvPicPr>
          <p:nvPr/>
        </p:nvPicPr>
        <p:blipFill>
          <a:blip r:embed="rId6"/>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3696190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274780" y="1777127"/>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059C1135-BD14-9535-06B8-9B38A12930B3}"/>
              </a:ext>
            </a:extLst>
          </p:cNvPr>
          <p:cNvSpPr txBox="1"/>
          <p:nvPr/>
        </p:nvSpPr>
        <p:spPr>
          <a:xfrm>
            <a:off x="1406618" y="204111"/>
            <a:ext cx="10451373" cy="2908489"/>
          </a:xfrm>
          <a:prstGeom prst="rect">
            <a:avLst/>
          </a:prstGeom>
          <a:noFill/>
        </p:spPr>
        <p:txBody>
          <a:bodyPr wrap="square">
            <a:spAutoFit/>
          </a:bodyPr>
          <a:lstStyle/>
          <a:p>
            <a:pPr lvl="0" algn="just">
              <a:lnSpc>
                <a:spcPct val="115000"/>
              </a:lnSpc>
              <a:spcAft>
                <a:spcPts val="600"/>
              </a:spcAft>
              <a:buSzPts val="1400"/>
              <a:tabLst>
                <a:tab pos="635" algn="l"/>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30. Como você já sabe, os contos de mistério ou suspense são narrativas ficcionais, inventadas. Sobre o que fala esse conto?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31. Cite alguns elementos dessa história que fazem dela um conto de mistério.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635" algn="l"/>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32. Em quais espaços, lugares, acontece a história?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pt-BR" sz="20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a:t>
            </a:r>
            <a:r>
              <a:rPr lang="pt-BR" sz="14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a:t>
            </a:r>
            <a:endParaRPr lang="pt-BR" dirty="0"/>
          </a:p>
        </p:txBody>
      </p:sp>
      <p:sp>
        <p:nvSpPr>
          <p:cNvPr id="13" name="CaixaDeTexto 12">
            <a:extLst>
              <a:ext uri="{FF2B5EF4-FFF2-40B4-BE49-F238E27FC236}">
                <a16:creationId xmlns:a16="http://schemas.microsoft.com/office/drawing/2014/main" id="{7DE75536-3F19-B5B1-7CC0-A17FD137EE9D}"/>
              </a:ext>
            </a:extLst>
          </p:cNvPr>
          <p:cNvSpPr txBox="1"/>
          <p:nvPr/>
        </p:nvSpPr>
        <p:spPr>
          <a:xfrm>
            <a:off x="1406618" y="3133068"/>
            <a:ext cx="10506636" cy="414985"/>
          </a:xfrm>
          <a:prstGeom prst="rect">
            <a:avLst/>
          </a:prstGeom>
          <a:noFill/>
        </p:spPr>
        <p:txBody>
          <a:bodyPr wrap="square">
            <a:spAutoFit/>
          </a:bodyPr>
          <a:lstStyle/>
          <a:p>
            <a:pPr lvl="0" algn="just">
              <a:lnSpc>
                <a:spcPct val="115000"/>
              </a:lnSpc>
              <a:spcAft>
                <a:spcPts val="600"/>
              </a:spcAft>
              <a:buSzPts val="1400"/>
              <a:tabLst>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33. Quais são as personagens da história</a:t>
            </a:r>
            <a:r>
              <a:rPr lang="pt-BR" sz="2000" dirty="0">
                <a:latin typeface="Arial Narrow" panose="020B0606020202030204" pitchFamily="34" charset="0"/>
                <a:ea typeface="Arial" panose="020B0604020202020204" pitchFamily="34" charset="0"/>
                <a:cs typeface="Arial" panose="020B0604020202020204" pitchFamily="34" charset="0"/>
              </a:rPr>
              <a:t>?</a:t>
            </a:r>
            <a:r>
              <a:rPr lang="pt-BR" sz="14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_____________________________________________________________________________</a:t>
            </a:r>
            <a:endParaRPr lang="pt-BR" dirty="0"/>
          </a:p>
        </p:txBody>
      </p:sp>
      <p:pic>
        <p:nvPicPr>
          <p:cNvPr id="19" name="Imagem 18" descr="Professora de desenho animado segurando livros | Vetor Premium">
            <a:extLst>
              <a:ext uri="{FF2B5EF4-FFF2-40B4-BE49-F238E27FC236}">
                <a16:creationId xmlns:a16="http://schemas.microsoft.com/office/drawing/2014/main" id="{3103BEB1-F811-69B5-6327-8FEEF3F2BE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3606" y="3835453"/>
            <a:ext cx="981075" cy="2131695"/>
          </a:xfrm>
          <a:prstGeom prst="rect">
            <a:avLst/>
          </a:prstGeom>
          <a:noFill/>
          <a:ln>
            <a:noFill/>
          </a:ln>
        </p:spPr>
      </p:pic>
      <p:sp>
        <p:nvSpPr>
          <p:cNvPr id="20" name="Balão de Fala: Retângulo com Cantos Arredondados 19">
            <a:extLst>
              <a:ext uri="{FF2B5EF4-FFF2-40B4-BE49-F238E27FC236}">
                <a16:creationId xmlns:a16="http://schemas.microsoft.com/office/drawing/2014/main" id="{18A7C542-F791-16F4-47AC-94B6C90ACF4F}"/>
              </a:ext>
            </a:extLst>
          </p:cNvPr>
          <p:cNvSpPr/>
          <p:nvPr/>
        </p:nvSpPr>
        <p:spPr>
          <a:xfrm>
            <a:off x="2851364" y="3637952"/>
            <a:ext cx="9006627" cy="2454938"/>
          </a:xfrm>
          <a:prstGeom prst="wedgeRoundRectCallout">
            <a:avLst>
              <a:gd name="adj1" fmla="val -59247"/>
              <a:gd name="adj2" fmla="val -14854"/>
              <a:gd name="adj3" fmla="val 16667"/>
            </a:avLst>
          </a:prstGeom>
          <a:solidFill>
            <a:srgbClr val="70AD47">
              <a:lumMod val="40000"/>
              <a:lumOff val="6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400"/>
              </a:spcBef>
              <a:spcAft>
                <a:spcPts val="0"/>
              </a:spcAft>
              <a:buClrTx/>
              <a:buSzTx/>
              <a:buFontTx/>
              <a:buNone/>
              <a:tabLst/>
              <a:defRPr/>
            </a:pPr>
            <a:r>
              <a:rPr kumimoji="0" lang="pt-BR" sz="1400" b="1" i="0" u="none" strike="noStrike" kern="0" cap="none" spc="0" normalizeH="0" baseline="0" noProof="0" dirty="0">
                <a:ln>
                  <a:noFill/>
                </a:ln>
                <a:solidFill>
                  <a:srgbClr val="313131"/>
                </a:solidFill>
                <a:effectLst/>
                <a:uLnTx/>
                <a:uFillTx/>
                <a:latin typeface="Arial Narrow" panose="020B0606020202030204" pitchFamily="34" charset="0"/>
                <a:ea typeface="Times New Roman" panose="02020603050405020304" pitchFamily="18" charset="0"/>
                <a:cs typeface="Arial" panose="020B0604020202020204" pitchFamily="34" charset="0"/>
              </a:rPr>
              <a:t>Narração</a:t>
            </a:r>
            <a:endParaRPr kumimoji="0" lang="pt-BR" sz="1400" b="1" i="0" u="none" strike="noStrike" kern="0" cap="none" spc="0" normalizeH="0" baseline="0" noProof="0" dirty="0">
              <a:ln>
                <a:noFill/>
              </a:ln>
              <a:solidFill>
                <a:srgbClr val="404040"/>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just" defTabSz="914400" eaLnBrk="1" fontAlgn="auto" latinLnBrk="0" hangingPunct="1">
              <a:lnSpc>
                <a:spcPct val="115000"/>
              </a:lnSpc>
              <a:spcBef>
                <a:spcPts val="0"/>
              </a:spcBef>
              <a:spcAft>
                <a:spcPts val="0"/>
              </a:spcAft>
              <a:buClrTx/>
              <a:buSzTx/>
              <a:buFontTx/>
              <a:buNone/>
              <a:tabLst/>
              <a:defRPr/>
            </a:pPr>
            <a:r>
              <a:rPr kumimoji="0" lang="pt-BR" sz="1800" b="0" i="0" u="none" strike="noStrike" kern="0" cap="none" spc="0" normalizeH="0" baseline="0" noProof="0" dirty="0">
                <a:ln>
                  <a:noFill/>
                </a:ln>
                <a:solidFill>
                  <a:srgbClr val="313131"/>
                </a:solidFill>
                <a:effectLst/>
                <a:uLnTx/>
                <a:uFillTx/>
                <a:latin typeface="Arial Narrow" panose="020B0606020202030204" pitchFamily="34" charset="0"/>
                <a:ea typeface="Times New Roman" panose="02020603050405020304" pitchFamily="18" charset="0"/>
                <a:cs typeface="+mn-cs"/>
              </a:rPr>
              <a:t>Narrar é contar uma história real ou fictícia. Para criar uma história é só escolher o assunto, selecionar as palavras e usar a imaginação.</a:t>
            </a:r>
            <a:endParaRPr kumimoji="0" lang="pt-BR" sz="1800" b="0" i="0" u="none" strike="noStrike" kern="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eaLnBrk="1" fontAlgn="auto" latinLnBrk="0" hangingPunct="1">
              <a:lnSpc>
                <a:spcPct val="115000"/>
              </a:lnSpc>
              <a:spcBef>
                <a:spcPts val="0"/>
              </a:spcBef>
              <a:spcAft>
                <a:spcPts val="0"/>
              </a:spcAft>
              <a:buClrTx/>
              <a:buSzTx/>
              <a:buFontTx/>
              <a:buNone/>
              <a:tabLst/>
              <a:defRPr/>
            </a:pPr>
            <a:r>
              <a:rPr kumimoji="0" lang="pt-BR" sz="1800" b="0" i="0" u="none" strike="noStrike" kern="0" cap="none" spc="0" normalizeH="0" baseline="0" noProof="0" dirty="0">
                <a:ln>
                  <a:noFill/>
                </a:ln>
                <a:solidFill>
                  <a:srgbClr val="313131"/>
                </a:solidFill>
                <a:effectLst/>
                <a:uLnTx/>
                <a:uFillTx/>
                <a:latin typeface="Arial Narrow" panose="020B0606020202030204" pitchFamily="34" charset="0"/>
                <a:ea typeface="Times New Roman" panose="02020603050405020304" pitchFamily="18" charset="0"/>
                <a:cs typeface="+mn-cs"/>
              </a:rPr>
              <a:t>A narração pode ter o foco narrativo em 1ª ou 3ª pessoa:</a:t>
            </a:r>
            <a:endParaRPr kumimoji="0" lang="pt-BR" sz="1800" b="0" i="0" u="none" strike="noStrike" kern="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eaLnBrk="1" fontAlgn="auto" latinLnBrk="0" hangingPunct="1">
              <a:lnSpc>
                <a:spcPct val="115000"/>
              </a:lnSpc>
              <a:spcBef>
                <a:spcPts val="0"/>
              </a:spcBef>
              <a:spcAft>
                <a:spcPts val="0"/>
              </a:spcAft>
              <a:buClrTx/>
              <a:buSzTx/>
              <a:buFontTx/>
              <a:buNone/>
              <a:tabLst/>
              <a:defRPr/>
            </a:pPr>
            <a:r>
              <a:rPr kumimoji="0" lang="pt-BR" sz="1800" b="0" i="0" u="none" strike="noStrike" kern="0" cap="none" spc="0" normalizeH="0" baseline="0" noProof="0" dirty="0">
                <a:ln>
                  <a:noFill/>
                </a:ln>
                <a:solidFill>
                  <a:srgbClr val="313131"/>
                </a:solidFill>
                <a:effectLst/>
                <a:uLnTx/>
                <a:uFillTx/>
                <a:latin typeface="Arial Narrow" panose="020B0606020202030204" pitchFamily="34" charset="0"/>
                <a:ea typeface="Times New Roman" panose="02020603050405020304" pitchFamily="18" charset="0"/>
                <a:cs typeface="+mn-cs"/>
              </a:rPr>
              <a:t>▪ Na 1ª pessoa você conta algo que viveu.</a:t>
            </a:r>
            <a:endParaRPr kumimoji="0" lang="pt-BR" sz="1800" b="0" i="0" u="none" strike="noStrike" kern="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eaLnBrk="1" fontAlgn="auto" latinLnBrk="0" hangingPunct="1">
              <a:lnSpc>
                <a:spcPct val="115000"/>
              </a:lnSpc>
              <a:spcBef>
                <a:spcPts val="0"/>
              </a:spcBef>
              <a:spcAft>
                <a:spcPts val="0"/>
              </a:spcAft>
              <a:buClrTx/>
              <a:buSzTx/>
              <a:buFontTx/>
              <a:buNone/>
              <a:tabLst/>
              <a:defRPr/>
            </a:pPr>
            <a:r>
              <a:rPr kumimoji="0" lang="pt-BR" sz="1800" b="0" i="0" u="none" strike="noStrike" kern="0" cap="none" spc="0" normalizeH="0" baseline="0" noProof="0" dirty="0">
                <a:ln>
                  <a:noFill/>
                </a:ln>
                <a:solidFill>
                  <a:srgbClr val="313131"/>
                </a:solidFill>
                <a:effectLst/>
                <a:uLnTx/>
                <a:uFillTx/>
                <a:latin typeface="Arial Narrow" panose="020B0606020202030204" pitchFamily="34" charset="0"/>
                <a:ea typeface="Times New Roman" panose="02020603050405020304" pitchFamily="18" charset="0"/>
                <a:cs typeface="+mn-cs"/>
              </a:rPr>
              <a:t>▪ Na 3ª pessoa você conta algo sobre alguém.</a:t>
            </a:r>
            <a:endParaRPr kumimoji="0" lang="pt-BR" sz="1800" b="0" i="0" u="none" strike="noStrike" kern="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eaLnBrk="1" fontAlgn="auto" latinLnBrk="0" hangingPunct="1">
              <a:lnSpc>
                <a:spcPct val="115000"/>
              </a:lnSpc>
              <a:spcBef>
                <a:spcPts val="0"/>
              </a:spcBef>
              <a:spcAft>
                <a:spcPts val="0"/>
              </a:spcAft>
              <a:buClrTx/>
              <a:buSzTx/>
              <a:buFontTx/>
              <a:buNone/>
              <a:tabLst/>
              <a:defRPr/>
            </a:pPr>
            <a:r>
              <a:rPr kumimoji="0" lang="pt-BR" sz="1800" b="0" i="0" u="none" strike="noStrike" kern="0" cap="none" spc="0" normalizeH="0" baseline="0" noProof="0" dirty="0">
                <a:ln>
                  <a:noFill/>
                </a:ln>
                <a:solidFill>
                  <a:srgbClr val="313131"/>
                </a:solidFill>
                <a:effectLst/>
                <a:uLnTx/>
                <a:uFillTx/>
                <a:latin typeface="Arial Narrow" panose="020B0606020202030204" pitchFamily="34" charset="0"/>
                <a:ea typeface="Times New Roman" panose="02020603050405020304" pitchFamily="18" charset="0"/>
                <a:cs typeface="+mn-cs"/>
              </a:rPr>
              <a:t>O narrador pode ser observador: aquele que apenas observa e conta os fatos e narrador personagem que é aquele que conta e participa da história.</a:t>
            </a:r>
            <a:endParaRPr kumimoji="0" lang="pt-BR" sz="1800" b="0" i="0" u="none" strike="noStrike" kern="0" cap="none" spc="0" normalizeH="0" baseline="0" noProof="0" dirty="0">
              <a:ln>
                <a:noFill/>
              </a:ln>
              <a:solidFill>
                <a:schemeClr val="tx1"/>
              </a:solidFill>
              <a:effectLst/>
              <a:uLnTx/>
              <a:uFillTx/>
              <a:latin typeface="Times New Roman" panose="02020603050405020304" pitchFamily="18" charset="0"/>
              <a:ea typeface="Times New Roman" panose="02020603050405020304" pitchFamily="18" charset="0"/>
              <a:cs typeface="+mn-cs"/>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schemeClr val="tx1"/>
                </a:solidFill>
                <a:effectLst/>
                <a:uLnTx/>
                <a:uFillTx/>
                <a:latin typeface="Arial Narrow" panose="020B0606020202030204" pitchFamily="34" charset="0"/>
                <a:ea typeface="Times New Roman" panose="02020603050405020304" pitchFamily="18" charset="0"/>
                <a:cs typeface="+mn-cs"/>
              </a:rPr>
              <a:t>Disponível em: </a:t>
            </a:r>
            <a:r>
              <a:rPr kumimoji="0" lang="pt-BR" sz="800" b="0" i="0" u="sng" strike="noStrike" kern="0" cap="none" spc="0" normalizeH="0" baseline="0" noProof="0" dirty="0">
                <a:ln>
                  <a:noFill/>
                </a:ln>
                <a:solidFill>
                  <a:schemeClr val="tx1"/>
                </a:solidFill>
                <a:effectLst/>
                <a:uLnTx/>
                <a:uFillTx/>
                <a:latin typeface="Arial Narrow" panose="020B0606020202030204" pitchFamily="34" charset="0"/>
                <a:ea typeface="Times New Roman" panose="02020603050405020304" pitchFamily="18" charset="0"/>
                <a:cs typeface="+mn-cs"/>
                <a:hlinkClick r:id="rId5">
                  <a:extLst>
                    <a:ext uri="{A12FA001-AC4F-418D-AE19-62706E023703}">
                      <ahyp:hlinkClr xmlns:ahyp="http://schemas.microsoft.com/office/drawing/2018/hyperlinkcolor" val="tx"/>
                    </a:ext>
                  </a:extLst>
                </a:hlinkClick>
              </a:rPr>
              <a:t>https://acessaber.com.br/atividades/atividade-de-portugues-producao-de-texto-narrativo-4o-ou-5o-ano/</a:t>
            </a:r>
            <a:r>
              <a:rPr kumimoji="0" lang="pt-BR" sz="800" b="0" i="0" u="none" strike="noStrike" kern="0" cap="none" spc="0" normalizeH="0" baseline="0" noProof="0" dirty="0">
                <a:ln>
                  <a:noFill/>
                </a:ln>
                <a:solidFill>
                  <a:schemeClr val="tx1"/>
                </a:solidFill>
                <a:effectLst/>
                <a:uLnTx/>
                <a:uFillTx/>
                <a:latin typeface="Arial Narrow" panose="020B0606020202030204" pitchFamily="34" charset="0"/>
                <a:ea typeface="Times New Roman" panose="02020603050405020304" pitchFamily="18" charset="0"/>
                <a:cs typeface="+mn-cs"/>
              </a:rPr>
              <a:t>. Acesso em: 6 jul. 2023.</a:t>
            </a:r>
            <a:endParaRPr kumimoji="0" lang="pt-BR" sz="1200" b="0" i="0" u="none" strike="noStrike" kern="0" cap="none" spc="0" normalizeH="0" baseline="0" noProof="0" dirty="0">
              <a:ln>
                <a:noFill/>
              </a:ln>
              <a:solidFill>
                <a:schemeClr val="tx1"/>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eaLnBrk="1" fontAlgn="auto" latinLnBrk="0" hangingPunct="1">
              <a:lnSpc>
                <a:spcPct val="110000"/>
              </a:lnSpc>
              <a:spcBef>
                <a:spcPts val="0"/>
              </a:spcBef>
              <a:spcAft>
                <a:spcPts val="600"/>
              </a:spcAft>
              <a:buClrTx/>
              <a:buSzTx/>
              <a:buFontTx/>
              <a:buNone/>
              <a:tabLst/>
              <a:defRPr/>
            </a:pPr>
            <a:r>
              <a:rPr kumimoji="0" lang="pt-BR" sz="1000" b="0" i="0" u="none" strike="noStrike" kern="0" cap="none" spc="0" normalizeH="0" baseline="0" noProof="0" dirty="0">
                <a:ln>
                  <a:noFill/>
                </a:ln>
                <a:solidFill>
                  <a:sysClr val="window" lastClr="FFFFFF"/>
                </a:solidFill>
                <a:effectLst/>
                <a:uLnTx/>
                <a:uFillTx/>
                <a:latin typeface="Calibri" panose="020F0502020204030204"/>
                <a:ea typeface="Times New Roman" panose="02020603050405020304" pitchFamily="18" charset="0"/>
                <a:cs typeface="Times New Roman" panose="02020603050405020304" pitchFamily="18" charset="0"/>
              </a:rPr>
              <a:t> </a:t>
            </a:r>
          </a:p>
        </p:txBody>
      </p:sp>
      <p:pic>
        <p:nvPicPr>
          <p:cNvPr id="4" name="Imagem 3">
            <a:extLst>
              <a:ext uri="{FF2B5EF4-FFF2-40B4-BE49-F238E27FC236}">
                <a16:creationId xmlns:a16="http://schemas.microsoft.com/office/drawing/2014/main" id="{A4ACA622-D256-34F8-9BCD-BFC1122C3DB1}"/>
              </a:ext>
            </a:extLst>
          </p:cNvPr>
          <p:cNvPicPr>
            <a:picLocks noChangeAspect="1"/>
          </p:cNvPicPr>
          <p:nvPr/>
        </p:nvPicPr>
        <p:blipFill>
          <a:blip r:embed="rId6"/>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2415501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B874B89A-B5A9-F433-3FCD-1208144EC743}"/>
              </a:ext>
            </a:extLst>
          </p:cNvPr>
          <p:cNvSpPr txBox="1"/>
          <p:nvPr/>
        </p:nvSpPr>
        <p:spPr>
          <a:xfrm>
            <a:off x="1480017" y="167675"/>
            <a:ext cx="10271871" cy="3906069"/>
          </a:xfrm>
          <a:prstGeom prst="rect">
            <a:avLst/>
          </a:prstGeom>
          <a:noFill/>
        </p:spPr>
        <p:txBody>
          <a:bodyPr wrap="square">
            <a:spAutoFit/>
          </a:bodyPr>
          <a:lstStyle/>
          <a:p>
            <a:pPr lvl="0" algn="just">
              <a:lnSpc>
                <a:spcPct val="115000"/>
              </a:lnSpc>
              <a:buSzPts val="1400"/>
              <a:tabLst>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34. Qual é o tipo de narrador da história lida?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   ) narrador personagem – ele conta e participa da história.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   ) narrador observador – apenas observa e conta os fatos.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35. Retire do texto uma frase que demonstre uma narração em terceira pessoa.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tabLst>
                <a:tab pos="635" algn="l"/>
              </a:tabLst>
            </a:pPr>
            <a:r>
              <a:rPr lang="pt-BR" sz="2000" dirty="0">
                <a:solidFill>
                  <a:srgbClr val="000000"/>
                </a:solidFill>
                <a:effectLst/>
                <a:latin typeface="Arial Narrow" panose="020B0606020202030204" pitchFamily="34" charset="0"/>
                <a:ea typeface="Times New Roman" panose="02020603050405020304" pitchFamily="18" charset="0"/>
              </a:rPr>
              <a:t>36. Ao ler a história, você percebe que ela foi contada em 3º pessoa. Reescreva o </a:t>
            </a:r>
            <a:r>
              <a:rPr lang="pt-BR" sz="2000" b="1" dirty="0">
                <a:solidFill>
                  <a:srgbClr val="000000"/>
                </a:solidFill>
                <a:effectLst/>
                <a:latin typeface="Arial Narrow" panose="020B0606020202030204" pitchFamily="34" charset="0"/>
                <a:ea typeface="Times New Roman" panose="02020603050405020304" pitchFamily="18" charset="0"/>
              </a:rPr>
              <a:t>primeiro parágrafo</a:t>
            </a:r>
            <a:r>
              <a:rPr lang="pt-BR" sz="2000" dirty="0">
                <a:solidFill>
                  <a:srgbClr val="000000"/>
                </a:solidFill>
                <a:effectLst/>
                <a:latin typeface="Arial Narrow" panose="020B0606020202030204" pitchFamily="34" charset="0"/>
                <a:ea typeface="Times New Roman" panose="02020603050405020304" pitchFamily="18" charset="0"/>
              </a:rPr>
              <a:t> como se </a:t>
            </a:r>
            <a:r>
              <a:rPr lang="pt-BR" sz="2000" b="1" dirty="0">
                <a:solidFill>
                  <a:srgbClr val="000000"/>
                </a:solidFill>
                <a:effectLst/>
                <a:latin typeface="Arial Narrow" panose="020B0606020202030204" pitchFamily="34" charset="0"/>
                <a:ea typeface="Times New Roman" panose="02020603050405020304" pitchFamily="18" charset="0"/>
              </a:rPr>
              <a:t>você</a:t>
            </a:r>
            <a:r>
              <a:rPr lang="pt-BR" sz="2000" dirty="0">
                <a:solidFill>
                  <a:srgbClr val="000000"/>
                </a:solidFill>
                <a:effectLst/>
                <a:latin typeface="Arial Narrow" panose="020B0606020202030204" pitchFamily="34" charset="0"/>
                <a:ea typeface="Times New Roman" panose="02020603050405020304" pitchFamily="18" charset="0"/>
              </a:rPr>
              <a:t> fosse a personagem Camila, ou seja, na primeira pessoa.</a:t>
            </a:r>
            <a:endParaRPr lang="pt-BR" sz="2000" dirty="0">
              <a:effectLst/>
              <a:latin typeface="Times New Roman" panose="02020603050405020304" pitchFamily="18" charset="0"/>
              <a:ea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_______________________________________________________________________________________</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CaixaDeTexto 7">
            <a:extLst>
              <a:ext uri="{FF2B5EF4-FFF2-40B4-BE49-F238E27FC236}">
                <a16:creationId xmlns:a16="http://schemas.microsoft.com/office/drawing/2014/main" id="{D0A954AB-F2E9-B882-8346-EA79CFF9637F}"/>
              </a:ext>
            </a:extLst>
          </p:cNvPr>
          <p:cNvSpPr txBox="1"/>
          <p:nvPr/>
        </p:nvSpPr>
        <p:spPr>
          <a:xfrm>
            <a:off x="1524001" y="3959678"/>
            <a:ext cx="10389254" cy="2246769"/>
          </a:xfrm>
          <a:prstGeom prst="rect">
            <a:avLst/>
          </a:prstGeom>
          <a:noFill/>
        </p:spPr>
        <p:txBody>
          <a:bodyPr wrap="square">
            <a:spAutoFit/>
          </a:bodyPr>
          <a:lstStyle/>
          <a:p>
            <a:pPr lvl="0" algn="just">
              <a:lnSpc>
                <a:spcPct val="115000"/>
              </a:lnSpc>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37. No trecho “A menininha correu em direção ao parque”, a expressão “ao parque” dá ideia de</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gn="just">
              <a:lnSpc>
                <a:spcPct val="115000"/>
              </a:lnSpc>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tabLst>
                <a:tab pos="635"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desfecho.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j-lt"/>
              <a:buAutoNum type="alphaUcParenBoth"/>
              <a:tabLst>
                <a:tab pos="635"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conflito.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600"/>
              </a:spcAft>
              <a:buFont typeface="+mj-lt"/>
              <a:buAutoNum type="alphaUcParenBoth"/>
              <a:tabLst>
                <a:tab pos="635"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tempo.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lugar.</a:t>
            </a:r>
            <a:endParaRPr lang="pt-BR" sz="2000" dirty="0"/>
          </a:p>
        </p:txBody>
      </p:sp>
      <p:pic>
        <p:nvPicPr>
          <p:cNvPr id="4" name="Imagem 3">
            <a:extLst>
              <a:ext uri="{FF2B5EF4-FFF2-40B4-BE49-F238E27FC236}">
                <a16:creationId xmlns:a16="http://schemas.microsoft.com/office/drawing/2014/main" id="{B2AD0A66-6A95-4465-1D31-CAE108DA45D2}"/>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244960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8F1F476A-1577-BED6-7B97-6914F48A2A94}"/>
              </a:ext>
            </a:extLst>
          </p:cNvPr>
          <p:cNvSpPr txBox="1"/>
          <p:nvPr/>
        </p:nvSpPr>
        <p:spPr>
          <a:xfrm>
            <a:off x="1398494" y="298990"/>
            <a:ext cx="10434918" cy="1692771"/>
          </a:xfrm>
          <a:prstGeom prst="rect">
            <a:avLst/>
          </a:prstGeom>
          <a:noFill/>
        </p:spPr>
        <p:txBody>
          <a:bodyPr wrap="square">
            <a:spAutoFit/>
          </a:bodyPr>
          <a:lstStyle/>
          <a:p>
            <a:pPr lvl="0" algn="just">
              <a:lnSpc>
                <a:spcPct val="115000"/>
              </a:lnSpc>
              <a:spcAft>
                <a:spcPts val="600"/>
              </a:spcAft>
              <a:buSzPts val="1400"/>
              <a:tabLst>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38. Qual foi a solução encontrada pelos fantasmas para curtirem a tristeza?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270510" algn="l"/>
              </a:tabLst>
            </a:pPr>
            <a:r>
              <a:rPr lang="pt-BR" sz="2000" dirty="0">
                <a:effectLst/>
                <a:latin typeface="Arial Narrow" panose="020B0606020202030204" pitchFamily="34" charset="0"/>
                <a:ea typeface="Arial" panose="020B0604020202020204" pitchFamily="34" charset="0"/>
                <a:cs typeface="Arial" panose="020B0604020202020204" pitchFamily="34" charset="0"/>
              </a:rPr>
              <a:t>39. Qual a solução encontrada pela menina para acabar com a tristeza dos fantasmas?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pt-BR" sz="2000" dirty="0">
                <a:effectLst/>
                <a:latin typeface="Arial Narrow" panose="020B0606020202030204" pitchFamily="34" charset="0"/>
                <a:ea typeface="Arial" panose="020B0604020202020204" pitchFamily="34" charset="0"/>
                <a:cs typeface="Arial" panose="020B0604020202020204" pitchFamily="34" charset="0"/>
              </a:rPr>
              <a:t>________________________________________________________________________________________</a:t>
            </a:r>
            <a:endParaRPr lang="pt-BR" sz="2000" dirty="0"/>
          </a:p>
        </p:txBody>
      </p:sp>
      <p:graphicFrame>
        <p:nvGraphicFramePr>
          <p:cNvPr id="7" name="Tabela 6">
            <a:extLst>
              <a:ext uri="{FF2B5EF4-FFF2-40B4-BE49-F238E27FC236}">
                <a16:creationId xmlns:a16="http://schemas.microsoft.com/office/drawing/2014/main" id="{B100FB3E-39BD-1C7A-3DB7-B98013CC73B5}"/>
              </a:ext>
            </a:extLst>
          </p:cNvPr>
          <p:cNvGraphicFramePr>
            <a:graphicFrameLocks noGrp="1"/>
          </p:cNvGraphicFramePr>
          <p:nvPr>
            <p:extLst>
              <p:ext uri="{D42A27DB-BD31-4B8C-83A1-F6EECF244321}">
                <p14:modId xmlns:p14="http://schemas.microsoft.com/office/powerpoint/2010/main" val="2580993712"/>
              </p:ext>
            </p:extLst>
          </p:nvPr>
        </p:nvGraphicFramePr>
        <p:xfrm>
          <a:off x="1692453" y="2484464"/>
          <a:ext cx="9847000" cy="3366707"/>
        </p:xfrm>
        <a:graphic>
          <a:graphicData uri="http://schemas.openxmlformats.org/drawingml/2006/table">
            <a:tbl>
              <a:tblPr firstRow="1" firstCol="1" bandRow="1"/>
              <a:tblGrid>
                <a:gridCol w="9847000">
                  <a:extLst>
                    <a:ext uri="{9D8B030D-6E8A-4147-A177-3AD203B41FA5}">
                      <a16:colId xmlns:a16="http://schemas.microsoft.com/office/drawing/2014/main" val="1970675047"/>
                    </a:ext>
                  </a:extLst>
                </a:gridCol>
              </a:tblGrid>
              <a:tr h="2941077">
                <a:tc>
                  <a:txBody>
                    <a:bodyPr/>
                    <a:lstStyle/>
                    <a:p>
                      <a:pPr marL="14605" indent="-635" algn="ctr">
                        <a:lnSpc>
                          <a:spcPct val="115000"/>
                        </a:lnSpc>
                        <a:spcAft>
                          <a:spcPts val="600"/>
                        </a:spcAft>
                      </a:pPr>
                      <a:r>
                        <a:rPr lang="pt-BR" sz="2000" b="1" dirty="0">
                          <a:solidFill>
                            <a:srgbClr val="2F5496"/>
                          </a:solidFill>
                          <a:effectLst/>
                          <a:latin typeface="Arial Narrow" panose="020B0606020202030204" pitchFamily="34" charset="0"/>
                          <a:ea typeface="Times New Roman" panose="02020603050405020304" pitchFamily="18" charset="0"/>
                          <a:cs typeface="Segoe UI" panose="020B0502040204020203" pitchFamily="34" charset="0"/>
                        </a:rPr>
                        <a:t>Gírias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14605" algn="just">
                        <a:lnSpc>
                          <a:spcPct val="115000"/>
                        </a:lnSpc>
                        <a:spcAft>
                          <a:spcPts val="600"/>
                        </a:spcAft>
                      </a:pPr>
                      <a:r>
                        <a:rPr lang="pt-BR" sz="2000" dirty="0">
                          <a:solidFill>
                            <a:srgbClr val="2F5496"/>
                          </a:solidFill>
                          <a:effectLst/>
                          <a:latin typeface="Arial Narrow" panose="020B0606020202030204" pitchFamily="34" charset="0"/>
                          <a:ea typeface="Times New Roman" panose="02020603050405020304" pitchFamily="18" charset="0"/>
                          <a:cs typeface="Segoe UI" panose="020B0502040204020203" pitchFamily="34" charset="0"/>
                        </a:rPr>
                        <a:t>As </a:t>
                      </a:r>
                      <a:r>
                        <a:rPr lang="pt-BR" sz="2000" b="1" dirty="0">
                          <a:solidFill>
                            <a:srgbClr val="2F5496"/>
                          </a:solidFill>
                          <a:effectLst/>
                          <a:latin typeface="Arial Narrow" panose="020B0606020202030204" pitchFamily="34" charset="0"/>
                          <a:ea typeface="Times New Roman" panose="02020603050405020304" pitchFamily="18" charset="0"/>
                          <a:cs typeface="Segoe UI" panose="020B0502040204020203" pitchFamily="34" charset="0"/>
                        </a:rPr>
                        <a:t>Gírias</a:t>
                      </a:r>
                      <a:r>
                        <a:rPr lang="pt-BR" sz="2000" dirty="0">
                          <a:solidFill>
                            <a:srgbClr val="2F5496"/>
                          </a:solidFill>
                          <a:effectLst/>
                          <a:latin typeface="Arial Narrow" panose="020B0606020202030204" pitchFamily="34" charset="0"/>
                          <a:ea typeface="Times New Roman" panose="02020603050405020304" pitchFamily="18" charset="0"/>
                          <a:cs typeface="Segoe UI" panose="020B0502040204020203" pitchFamily="34" charset="0"/>
                        </a:rPr>
                        <a:t> são fenômenos linguísticos utilizados em um contexto informal, sendo muita utilizada entre os jovens.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14605" algn="just">
                        <a:lnSpc>
                          <a:spcPct val="115000"/>
                        </a:lnSpc>
                        <a:spcAft>
                          <a:spcPts val="600"/>
                        </a:spcAft>
                      </a:pPr>
                      <a:r>
                        <a:rPr lang="pt-BR" sz="2000" dirty="0">
                          <a:solidFill>
                            <a:srgbClr val="2F5496"/>
                          </a:solidFill>
                          <a:effectLst/>
                          <a:latin typeface="Arial Narrow" panose="020B0606020202030204" pitchFamily="34" charset="0"/>
                          <a:ea typeface="Times New Roman" panose="02020603050405020304" pitchFamily="18" charset="0"/>
                          <a:cs typeface="Segoe UI" panose="020B0502040204020203" pitchFamily="34" charset="0"/>
                        </a:rPr>
                        <a:t>São palavras ou frases não-convencionais segundo a norma culta, as quais são utilizadas em algumas regiões e culturas por determinados grupos e/ou classes sociais. Por exemplo, no grupo da escola, do trabalho dentre outros.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14605" algn="just">
                        <a:lnSpc>
                          <a:spcPct val="115000"/>
                        </a:lnSpc>
                        <a:spcAft>
                          <a:spcPts val="600"/>
                        </a:spcAft>
                      </a:pPr>
                      <a:r>
                        <a:rPr lang="pt-BR" sz="2000" dirty="0">
                          <a:solidFill>
                            <a:srgbClr val="2F5496"/>
                          </a:solidFill>
                          <a:effectLst/>
                          <a:latin typeface="Arial Narrow" panose="020B0606020202030204" pitchFamily="34" charset="0"/>
                          <a:ea typeface="Times New Roman" panose="02020603050405020304" pitchFamily="18" charset="0"/>
                          <a:cs typeface="Segoe UI" panose="020B0502040204020203" pitchFamily="34" charset="0"/>
                        </a:rPr>
                        <a:t>Elas são criadas no intuito de substituir termos formais da língua, ou seja, não podem ser interpretadas de maneira literal e sim em seu sentido conotativo (ou figurado).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marR="17780" algn="r">
                        <a:lnSpc>
                          <a:spcPct val="110000"/>
                        </a:lnSpc>
                        <a:spcAft>
                          <a:spcPts val="600"/>
                        </a:spcAft>
                        <a:tabLst>
                          <a:tab pos="635" algn="l"/>
                        </a:tabLst>
                      </a:pP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https://www.todamateria.com.br/o-que-e-</a:t>
                      </a:r>
                      <a:r>
                        <a:rPr lang="pt-BR" sz="8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giria</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4 jul. 2023 (adaptado).</a:t>
                      </a:r>
                      <a:endParaRPr lang="pt-BR"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90170" marR="17780" algn="r">
                        <a:lnSpc>
                          <a:spcPct val="110000"/>
                        </a:lnSpc>
                        <a:spcAft>
                          <a:spcPts val="600"/>
                        </a:spcAft>
                        <a:tabLst>
                          <a:tab pos="635" algn="l"/>
                        </a:tabLst>
                      </a:pPr>
                      <a:r>
                        <a:rPr lang="pt-BR" sz="3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572802825"/>
                  </a:ext>
                </a:extLst>
              </a:tr>
            </a:tbl>
          </a:graphicData>
        </a:graphic>
      </p:graphicFrame>
      <p:sp>
        <p:nvSpPr>
          <p:cNvPr id="8" name="Rectangle 1">
            <a:extLst>
              <a:ext uri="{FF2B5EF4-FFF2-40B4-BE49-F238E27FC236}">
                <a16:creationId xmlns:a16="http://schemas.microsoft.com/office/drawing/2014/main" id="{33B47B01-271D-BA31-5BDF-78F6CAC81273}"/>
              </a:ext>
            </a:extLst>
          </p:cNvPr>
          <p:cNvSpPr>
            <a:spLocks noChangeArrowheads="1"/>
          </p:cNvSpPr>
          <p:nvPr/>
        </p:nvSpPr>
        <p:spPr bwMode="auto">
          <a:xfrm>
            <a:off x="1217535" y="2633386"/>
            <a:ext cx="18546439" cy="53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pic>
        <p:nvPicPr>
          <p:cNvPr id="4" name="Imagem 3">
            <a:extLst>
              <a:ext uri="{FF2B5EF4-FFF2-40B4-BE49-F238E27FC236}">
                <a16:creationId xmlns:a16="http://schemas.microsoft.com/office/drawing/2014/main" id="{892B69F5-0D8C-9B38-5E49-1D0FBAC42BD3}"/>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1646668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5BB8E3B-8337-8298-4B51-8F05D586B144}"/>
              </a:ext>
            </a:extLst>
          </p:cNvPr>
          <p:cNvSpPr txBox="1"/>
          <p:nvPr/>
        </p:nvSpPr>
        <p:spPr>
          <a:xfrm>
            <a:off x="1524000" y="298990"/>
            <a:ext cx="10451373" cy="4385816"/>
          </a:xfrm>
          <a:prstGeom prst="rect">
            <a:avLst/>
          </a:prstGeom>
          <a:noFill/>
        </p:spPr>
        <p:txBody>
          <a:bodyPr wrap="square">
            <a:spAutoFit/>
          </a:bodyPr>
          <a:lstStyle/>
          <a:p>
            <a:pPr lvl="0" algn="just">
              <a:lnSpc>
                <a:spcPct val="115000"/>
              </a:lnSpc>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40. Marque as frases que apresentam gíria nas expressões.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   ) “Pô meu, e eu, lá no escuro do cinema...”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   ) “O terror virou moda. O pessoal adora filmes de espanto!”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   ) “Ontem fui assombrar a vizinha e levei a maior bronca...”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   ) “Lá de cima veio um “UUUUUUU” muito ofendido.”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27051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41. De acordo com os diálogos do texto, os fantasmas conversavam entre eles e por isso falavam de maneira informal e descontraída. Quando você fala com amigos e colegas você tem alguma forma diferente de falar? Se sim, cite alguma dessas palavras ou expressões.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________________________________________________________________________________________</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pt-BR" dirty="0"/>
              <a:t> </a:t>
            </a:r>
          </a:p>
        </p:txBody>
      </p:sp>
      <p:pic>
        <p:nvPicPr>
          <p:cNvPr id="4" name="Imagem 3">
            <a:extLst>
              <a:ext uri="{FF2B5EF4-FFF2-40B4-BE49-F238E27FC236}">
                <a16:creationId xmlns:a16="http://schemas.microsoft.com/office/drawing/2014/main" id="{CB48D756-9D70-B5FD-C745-055A5E1B7203}"/>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1013193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tângulo 3">
            <a:extLst>
              <a:ext uri="{FF2B5EF4-FFF2-40B4-BE49-F238E27FC236}">
                <a16:creationId xmlns:a16="http://schemas.microsoft.com/office/drawing/2014/main" id="{40634163-FC19-48C8-8AC8-F06FEA542505}"/>
              </a:ext>
            </a:extLst>
          </p:cNvPr>
          <p:cNvSpPr/>
          <p:nvPr/>
        </p:nvSpPr>
        <p:spPr>
          <a:xfrm>
            <a:off x="1524001" y="649628"/>
            <a:ext cx="10345270" cy="290913"/>
          </a:xfrm>
          <a:prstGeom prst="rect">
            <a:avLst/>
          </a:prstGeom>
        </p:spPr>
        <p:txBody>
          <a:bodyPr wrap="square">
            <a:spAutoFit/>
          </a:bodyPr>
          <a:lstStyle/>
          <a:p>
            <a:pPr algn="just">
              <a:lnSpc>
                <a:spcPct val="115000"/>
              </a:lnSpc>
            </a:pPr>
            <a:r>
              <a:rPr lang="pt-BR" sz="1200" dirty="0">
                <a:latin typeface="Arial Narrow" panose="020B0606020202030204" pitchFamily="34" charset="0"/>
                <a:ea typeface="Calibri" panose="020F0502020204030204" pitchFamily="34" charset="0"/>
                <a:cs typeface="Times New Roman" panose="02020603050405020304" pitchFamily="18" charset="0"/>
              </a:rPr>
              <a:t>	</a:t>
            </a:r>
            <a:endParaRPr lang="pt-BR" sz="22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ela 10">
            <a:extLst>
              <a:ext uri="{FF2B5EF4-FFF2-40B4-BE49-F238E27FC236}">
                <a16:creationId xmlns:a16="http://schemas.microsoft.com/office/drawing/2014/main" id="{53E124FD-F4B8-C5E2-E76C-039D28D2BF75}"/>
              </a:ext>
            </a:extLst>
          </p:cNvPr>
          <p:cNvGraphicFramePr>
            <a:graphicFrameLocks noGrp="1"/>
          </p:cNvGraphicFramePr>
          <p:nvPr>
            <p:extLst>
              <p:ext uri="{D42A27DB-BD31-4B8C-83A1-F6EECF244321}">
                <p14:modId xmlns:p14="http://schemas.microsoft.com/office/powerpoint/2010/main" val="4149473936"/>
              </p:ext>
            </p:extLst>
          </p:nvPr>
        </p:nvGraphicFramePr>
        <p:xfrm>
          <a:off x="1599768" y="321319"/>
          <a:ext cx="8969620" cy="2223897"/>
        </p:xfrm>
        <a:graphic>
          <a:graphicData uri="http://schemas.openxmlformats.org/drawingml/2006/table">
            <a:tbl>
              <a:tblPr firstRow="1" firstCol="1" bandRow="1"/>
              <a:tblGrid>
                <a:gridCol w="8969620">
                  <a:extLst>
                    <a:ext uri="{9D8B030D-6E8A-4147-A177-3AD203B41FA5}">
                      <a16:colId xmlns:a16="http://schemas.microsoft.com/office/drawing/2014/main" val="1385315815"/>
                    </a:ext>
                  </a:extLst>
                </a:gridCol>
              </a:tblGrid>
              <a:tr h="0">
                <a:tc>
                  <a:txBody>
                    <a:bodyPr/>
                    <a:lstStyle/>
                    <a:p>
                      <a:pPr marL="90170" indent="-90170" algn="just">
                        <a:lnSpc>
                          <a:spcPct val="115000"/>
                        </a:lnSpc>
                        <a:spcAft>
                          <a:spcPts val="600"/>
                        </a:spcAft>
                        <a:tabLst>
                          <a:tab pos="635" algn="l"/>
                        </a:tabLst>
                      </a:pPr>
                      <a:r>
                        <a:rPr lang="pt-BR" sz="18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CURTIR:</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indent="-90170" algn="just">
                        <a:lnSpc>
                          <a:spcPct val="115000"/>
                        </a:lnSpc>
                        <a:spcAft>
                          <a:spcPts val="600"/>
                        </a:spcAft>
                        <a:tabLst>
                          <a:tab pos="635" algn="l"/>
                        </a:tabLst>
                      </a:pPr>
                      <a:r>
                        <a:rPr lang="pt-BR" sz="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1 - </a:t>
                      </a:r>
                      <a:r>
                        <a:rPr lang="pt-BR" sz="1800" dirty="0">
                          <a:solidFill>
                            <a:srgbClr val="404040"/>
                          </a:solidFill>
                          <a:effectLst/>
                          <a:latin typeface="Arial Narrow" panose="020B0606020202030204" pitchFamily="34" charset="0"/>
                          <a:ea typeface="Times New Roman" panose="02020603050405020304" pitchFamily="18" charset="0"/>
                          <a:cs typeface="Segoe UI" panose="020B0502040204020203" pitchFamily="34" charset="0"/>
                        </a:rPr>
                        <a:t>Gostar muito de alguém ou de alguma coisa.</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indent="-90170" algn="just">
                        <a:lnSpc>
                          <a:spcPct val="115000"/>
                        </a:lnSpc>
                        <a:spcAft>
                          <a:spcPts val="600"/>
                        </a:spcAft>
                        <a:tabLst>
                          <a:tab pos="635" algn="l"/>
                        </a:tabLst>
                      </a:pPr>
                      <a:r>
                        <a:rPr lang="pt-BR" sz="1800" dirty="0">
                          <a:solidFill>
                            <a:srgbClr val="404040"/>
                          </a:solidFill>
                          <a:effectLst/>
                          <a:latin typeface="Arial Narrow" panose="020B0606020202030204" pitchFamily="34" charset="0"/>
                          <a:ea typeface="Times New Roman" panose="02020603050405020304" pitchFamily="18" charset="0"/>
                          <a:cs typeface="Segoe UI" panose="020B0502040204020203" pitchFamily="34" charset="0"/>
                        </a:rPr>
                        <a:t>2 - Aproveitar ao máximo.</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indent="-90170" algn="just">
                        <a:lnSpc>
                          <a:spcPct val="115000"/>
                        </a:lnSpc>
                        <a:spcAft>
                          <a:spcPts val="600"/>
                        </a:spcAft>
                        <a:tabLst>
                          <a:tab pos="635" algn="l"/>
                        </a:tabLst>
                      </a:pPr>
                      <a:r>
                        <a:rPr lang="pt-BR" sz="1800" dirty="0">
                          <a:solidFill>
                            <a:srgbClr val="404040"/>
                          </a:solidFill>
                          <a:effectLst/>
                          <a:latin typeface="Arial Narrow" panose="020B0606020202030204" pitchFamily="34" charset="0"/>
                          <a:ea typeface="Times New Roman" panose="02020603050405020304" pitchFamily="18" charset="0"/>
                          <a:cs typeface="Segoe UI" panose="020B0502040204020203" pitchFamily="34" charset="0"/>
                        </a:rPr>
                        <a:t>3 - Sustentar uma sensação ou sentimento ruim durante um certo tempo; sofrer ou padecer.</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indent="-90170" algn="just">
                        <a:lnSpc>
                          <a:spcPct val="115000"/>
                        </a:lnSpc>
                        <a:spcAft>
                          <a:spcPts val="600"/>
                        </a:spcAft>
                        <a:tabLst>
                          <a:tab pos="635" algn="l"/>
                        </a:tabLst>
                      </a:pPr>
                      <a:r>
                        <a:rPr lang="pt-BR" sz="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4 - </a:t>
                      </a:r>
                      <a:r>
                        <a:rPr lang="pt-BR" sz="1800" dirty="0">
                          <a:solidFill>
                            <a:srgbClr val="404040"/>
                          </a:solidFill>
                          <a:effectLst/>
                          <a:latin typeface="Arial Narrow" panose="020B0606020202030204" pitchFamily="34" charset="0"/>
                          <a:ea typeface="Times New Roman" panose="02020603050405020304" pitchFamily="18" charset="0"/>
                          <a:cs typeface="Segoe UI" panose="020B0502040204020203" pitchFamily="34" charset="0"/>
                        </a:rPr>
                        <a:t>Preservar em vinagre, salmoura, azeite etc.; conservar.</a:t>
                      </a:r>
                      <a:endParaRPr lang="pt-B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90170" algn="r">
                        <a:lnSpc>
                          <a:spcPct val="115000"/>
                        </a:lnSpc>
                        <a:spcAft>
                          <a:spcPts val="600"/>
                        </a:spcAft>
                        <a:tabLst>
                          <a:tab pos="635" algn="l"/>
                        </a:tabLst>
                      </a:pP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https://www.dicio.com.br/curtir/</a:t>
                      </a:r>
                      <a:r>
                        <a:rPr lang="pt-BR" sz="8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20 jun. 2023 (adaptado).</a:t>
                      </a:r>
                      <a:endParaRPr lang="pt-BR"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600"/>
                        </a:spcAft>
                        <a:tabLst>
                          <a:tab pos="635" algn="l"/>
                          <a:tab pos="4114800" algn="l"/>
                        </a:tabLst>
                      </a:pPr>
                      <a:r>
                        <a:rPr lang="pt-BR" sz="3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CBCB"/>
                    </a:solidFill>
                  </a:tcPr>
                </a:tc>
                <a:extLst>
                  <a:ext uri="{0D108BD9-81ED-4DB2-BD59-A6C34878D82A}">
                    <a16:rowId xmlns:a16="http://schemas.microsoft.com/office/drawing/2014/main" val="735324446"/>
                  </a:ext>
                </a:extLst>
              </a:tr>
            </a:tbl>
          </a:graphicData>
        </a:graphic>
      </p:graphicFrame>
      <p:sp>
        <p:nvSpPr>
          <p:cNvPr id="12" name="Rectangle 2">
            <a:extLst>
              <a:ext uri="{FF2B5EF4-FFF2-40B4-BE49-F238E27FC236}">
                <a16:creationId xmlns:a16="http://schemas.microsoft.com/office/drawing/2014/main" id="{DB76931E-C7D6-0E22-748A-FFEAF88089B9}"/>
              </a:ext>
            </a:extLst>
          </p:cNvPr>
          <p:cNvSpPr>
            <a:spLocks noChangeArrowheads="1"/>
          </p:cNvSpPr>
          <p:nvPr/>
        </p:nvSpPr>
        <p:spPr bwMode="auto">
          <a:xfrm>
            <a:off x="1599768" y="47304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5" name="Rectangle 3">
            <a:extLst>
              <a:ext uri="{FF2B5EF4-FFF2-40B4-BE49-F238E27FC236}">
                <a16:creationId xmlns:a16="http://schemas.microsoft.com/office/drawing/2014/main" id="{6B72A2C1-A17E-B1C7-2F24-E36E29EA5F02}"/>
              </a:ext>
            </a:extLst>
          </p:cNvPr>
          <p:cNvSpPr>
            <a:spLocks noChangeArrowheads="1"/>
          </p:cNvSpPr>
          <p:nvPr/>
        </p:nvSpPr>
        <p:spPr bwMode="auto">
          <a:xfrm>
            <a:off x="1490629" y="2798120"/>
            <a:ext cx="10250647" cy="3541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tab pos="0" algn="l"/>
              </a:tabLst>
            </a:pPr>
            <a:r>
              <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43. Complete as frases de acordo com as palavras do quadro a seguir.</a:t>
            </a:r>
          </a:p>
          <a:p>
            <a:pPr marL="0" marR="0" lvl="0" indent="0" algn="l" defTabSz="914400" rtl="0" eaLnBrk="0" fontAlgn="base" latinLnBrk="0" hangingPunct="0">
              <a:lnSpc>
                <a:spcPct val="100000"/>
              </a:lnSpc>
              <a:spcBef>
                <a:spcPct val="0"/>
              </a:spcBef>
              <a:spcAft>
                <a:spcPct val="0"/>
              </a:spcAft>
              <a:buClrTx/>
              <a:buSzTx/>
              <a:buFontTx/>
              <a:buChar char="•"/>
              <a:tabLst>
                <a:tab pos="0" algn="l"/>
              </a:tabLst>
            </a:pPr>
            <a:endParaRPr kumimoji="0" lang="pt-BR" altLang="pt-BR"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tab pos="0" algn="l"/>
              </a:tabLst>
            </a:pPr>
            <a:endParaRPr lang="pt-BR" altLang="pt-BR" sz="2000" dirty="0"/>
          </a:p>
          <a:p>
            <a:pPr marL="0" marR="0" lvl="0" indent="0" algn="l" defTabSz="914400" rtl="0" eaLnBrk="0" fontAlgn="base" latinLnBrk="0" hangingPunct="0">
              <a:lnSpc>
                <a:spcPct val="100000"/>
              </a:lnSpc>
              <a:spcBef>
                <a:spcPct val="0"/>
              </a:spcBef>
              <a:spcAft>
                <a:spcPct val="0"/>
              </a:spcAft>
              <a:buClrTx/>
              <a:buSzTx/>
              <a:tabLst>
                <a:tab pos="0" algn="l"/>
              </a:tabLst>
            </a:pPr>
            <a:endParaRPr kumimoji="0" lang="pt-BR" altLang="pt-BR"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tab pos="0" algn="l"/>
              </a:tabLst>
            </a:pPr>
            <a:r>
              <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 Os fantasmas ficaram ____________ por não conseguirem mais _______ as pessoas.</a:t>
            </a:r>
            <a:endParaRPr kumimoji="0" lang="pt-BR" altLang="pt-BR"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tab pos="0" algn="l"/>
              </a:tabLst>
            </a:pPr>
            <a:r>
              <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b) A atitude da menina em ajudar os fantasmas foi de ___________________________</a:t>
            </a:r>
            <a:endParaRPr kumimoji="0" lang="pt-BR" altLang="pt-BR"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tab pos="0" algn="l"/>
              </a:tabLst>
            </a:pPr>
            <a:r>
              <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 Os fantasmas tamb</a:t>
            </a:r>
            <a:r>
              <a:rPr kumimoji="0" lang="pt-BR" altLang="pt-BR"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é</a:t>
            </a:r>
            <a:r>
              <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m levaram o nome de amigos ___________________________</a:t>
            </a:r>
            <a:endParaRPr kumimoji="0" lang="pt-BR" altLang="pt-BR"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tab pos="0" algn="l"/>
              </a:tabLst>
            </a:pPr>
            <a:r>
              <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 Camila achava que at</a:t>
            </a:r>
            <a:r>
              <a:rPr kumimoji="0" lang="pt-BR" altLang="pt-BR"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é</a:t>
            </a:r>
            <a:r>
              <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__________________ merecia ser _____________________</a:t>
            </a:r>
            <a:endParaRPr kumimoji="0" lang="pt-BR" altLang="pt-BR" sz="2400" b="0" i="0" u="none" strike="noStrike" cap="none" normalizeH="0" baseline="0" dirty="0">
              <a:ln>
                <a:noFill/>
              </a:ln>
              <a:solidFill>
                <a:schemeClr val="tx1"/>
              </a:solidFill>
              <a:effectLst/>
              <a:latin typeface="Arial" panose="020B0604020202020204" pitchFamily="34" charset="0"/>
            </a:endParaRPr>
          </a:p>
        </p:txBody>
      </p:sp>
      <p:graphicFrame>
        <p:nvGraphicFramePr>
          <p:cNvPr id="16" name="Tabela 15">
            <a:extLst>
              <a:ext uri="{FF2B5EF4-FFF2-40B4-BE49-F238E27FC236}">
                <a16:creationId xmlns:a16="http://schemas.microsoft.com/office/drawing/2014/main" id="{F8DF3315-CEB5-3BEB-ED51-4E6B6CADE9F9}"/>
              </a:ext>
            </a:extLst>
          </p:cNvPr>
          <p:cNvGraphicFramePr>
            <a:graphicFrameLocks noGrp="1"/>
          </p:cNvGraphicFramePr>
          <p:nvPr>
            <p:extLst>
              <p:ext uri="{D42A27DB-BD31-4B8C-83A1-F6EECF244321}">
                <p14:modId xmlns:p14="http://schemas.microsoft.com/office/powerpoint/2010/main" val="2433570921"/>
              </p:ext>
            </p:extLst>
          </p:nvPr>
        </p:nvGraphicFramePr>
        <p:xfrm>
          <a:off x="1889540" y="3545575"/>
          <a:ext cx="8017093" cy="323850"/>
        </p:xfrm>
        <a:graphic>
          <a:graphicData uri="http://schemas.openxmlformats.org/drawingml/2006/table">
            <a:tbl>
              <a:tblPr firstRow="1" firstCol="1" bandRow="1"/>
              <a:tblGrid>
                <a:gridCol w="8017093">
                  <a:extLst>
                    <a:ext uri="{9D8B030D-6E8A-4147-A177-3AD203B41FA5}">
                      <a16:colId xmlns:a16="http://schemas.microsoft.com/office/drawing/2014/main" val="3557039417"/>
                    </a:ext>
                  </a:extLst>
                </a:gridCol>
              </a:tblGrid>
              <a:tr h="323850">
                <a:tc>
                  <a:txBody>
                    <a:bodyPr/>
                    <a:lstStyle/>
                    <a:p>
                      <a:pPr marL="90170" marR="90170" algn="ctr">
                        <a:lnSpc>
                          <a:spcPct val="110000"/>
                        </a:lnSpc>
                        <a:spcAft>
                          <a:spcPts val="600"/>
                        </a:spcAft>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assombração – solitários – feliz - chateados - solidariedade - assombrar</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705395174"/>
                  </a:ext>
                </a:extLst>
              </a:tr>
            </a:tbl>
          </a:graphicData>
        </a:graphic>
      </p:graphicFrame>
      <p:pic>
        <p:nvPicPr>
          <p:cNvPr id="5" name="Imagem 4">
            <a:extLst>
              <a:ext uri="{FF2B5EF4-FFF2-40B4-BE49-F238E27FC236}">
                <a16:creationId xmlns:a16="http://schemas.microsoft.com/office/drawing/2014/main" id="{171A5426-4853-621E-2472-A0C97A67087D}"/>
              </a:ext>
            </a:extLst>
          </p:cNvPr>
          <p:cNvPicPr>
            <a:picLocks noChangeAspect="1"/>
          </p:cNvPicPr>
          <p:nvPr/>
        </p:nvPicPr>
        <p:blipFill>
          <a:blip r:embed="rId5"/>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4282809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2FC9E61-2088-8AC9-FDAF-95B9D1124067}"/>
              </a:ext>
            </a:extLst>
          </p:cNvPr>
          <p:cNvSpPr txBox="1"/>
          <p:nvPr/>
        </p:nvSpPr>
        <p:spPr>
          <a:xfrm>
            <a:off x="1436507" y="298990"/>
            <a:ext cx="10432763" cy="5392310"/>
          </a:xfrm>
          <a:prstGeom prst="rect">
            <a:avLst/>
          </a:prstGeom>
          <a:noFill/>
        </p:spPr>
        <p:txBody>
          <a:bodyPr wrap="square">
            <a:spAutoFit/>
          </a:bodyPr>
          <a:lstStyle/>
          <a:p>
            <a:pPr lvl="0" algn="just">
              <a:lnSpc>
                <a:spcPct val="115000"/>
              </a:lnSpc>
              <a:spcAft>
                <a:spcPts val="600"/>
              </a:spcAft>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43.De acordo com o texto, releia o trecho e reescreva a frase “</a:t>
            </a:r>
            <a:r>
              <a:rPr lang="pt-BR" sz="2400" b="1" u="sng" dirty="0">
                <a:effectLst/>
                <a:latin typeface="Arial Narrow" panose="020B0606020202030204" pitchFamily="34" charset="0"/>
                <a:ea typeface="Times New Roman" panose="02020603050405020304" pitchFamily="18" charset="0"/>
                <a:cs typeface="Times New Roman" panose="02020603050405020304" pitchFamily="18" charset="0"/>
              </a:rPr>
              <a:t>A menina</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havia levado </a:t>
            </a:r>
            <a:r>
              <a:rPr lang="pt-BR" sz="2400" b="1" u="sng" dirty="0">
                <a:effectLst/>
                <a:latin typeface="Arial Narrow" panose="020B0606020202030204" pitchFamily="34" charset="0"/>
                <a:ea typeface="Times New Roman" panose="02020603050405020304" pitchFamily="18" charset="0"/>
                <a:cs typeface="Times New Roman" panose="02020603050405020304" pitchFamily="18" charset="0"/>
              </a:rPr>
              <a:t>seus “amigos solitários”</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para a Casa do Terror do parquinho” substituindo os termos em negrito por nomes que estejam no texto.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__________________________________________________________________________________________________________________________________________________</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tabLst>
                <a:tab pos="635"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44. No trecho do conto, “</a:t>
            </a:r>
            <a:r>
              <a:rPr lang="pt-BR" sz="2400" b="1" u="sng" dirty="0">
                <a:effectLst/>
                <a:latin typeface="Arial Narrow" panose="020B0606020202030204" pitchFamily="34" charset="0"/>
                <a:ea typeface="Times New Roman" panose="02020603050405020304" pitchFamily="18" charset="0"/>
                <a:cs typeface="Times New Roman" panose="02020603050405020304" pitchFamily="18" charset="0"/>
              </a:rPr>
              <a:t>Eles</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 não viram Camila e, muito tristes, contavam caso...”, “Eles” se referem ao(aos)</a:t>
            </a:r>
            <a:r>
              <a:rPr lang="pt-BR" sz="24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dirty="0">
                <a:latin typeface="Arial Narrow" panose="020B0606020202030204" pitchFamily="34" charset="0"/>
                <a:ea typeface="Times New Roman" panose="02020603050405020304" pitchFamily="18" charset="0"/>
                <a:cs typeface="Times New Roman" panose="02020603050405020304" pitchFamily="18" charset="0"/>
              </a:rPr>
              <a:t>A) </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amigos.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(B) pessoal.</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(C) vizinhos.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spcAft>
                <a:spcPts val="600"/>
              </a:spcAft>
              <a:buSzPts val="1400"/>
              <a:tabLst>
                <a:tab pos="270510" algn="l"/>
              </a:tabLs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(D) fantasmas.</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 name="Imagem 1">
            <a:extLst>
              <a:ext uri="{FF2B5EF4-FFF2-40B4-BE49-F238E27FC236}">
                <a16:creationId xmlns:a16="http://schemas.microsoft.com/office/drawing/2014/main" id="{A05A5DC3-E63E-BABE-5659-D75593F87804}"/>
              </a:ext>
            </a:extLst>
          </p:cNvPr>
          <p:cNvPicPr>
            <a:picLocks noChangeAspect="1"/>
          </p:cNvPicPr>
          <p:nvPr/>
        </p:nvPicPr>
        <p:blipFill>
          <a:blip r:embed="rId4"/>
          <a:stretch>
            <a:fillRect/>
          </a:stretch>
        </p:blipFill>
        <p:spPr>
          <a:xfrm>
            <a:off x="9958753" y="6258619"/>
            <a:ext cx="2067237" cy="493767"/>
          </a:xfrm>
          <a:prstGeom prst="rect">
            <a:avLst/>
          </a:prstGeom>
        </p:spPr>
      </p:pic>
    </p:spTree>
    <p:extLst>
      <p:ext uri="{BB962C8B-B14F-4D97-AF65-F5344CB8AC3E}">
        <p14:creationId xmlns:p14="http://schemas.microsoft.com/office/powerpoint/2010/main" val="1718530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Objeto 10">
            <a:extLst>
              <a:ext uri="{FF2B5EF4-FFF2-40B4-BE49-F238E27FC236}">
                <a16:creationId xmlns:a16="http://schemas.microsoft.com/office/drawing/2014/main" id="{2635FFE8-CBE1-C909-AC0D-805BB98F8EF6}"/>
              </a:ext>
            </a:extLst>
          </p:cNvPr>
          <p:cNvGraphicFramePr>
            <a:graphicFrameLocks noChangeAspect="1"/>
          </p:cNvGraphicFramePr>
          <p:nvPr>
            <p:extLst>
              <p:ext uri="{D42A27DB-BD31-4B8C-83A1-F6EECF244321}">
                <p14:modId xmlns:p14="http://schemas.microsoft.com/office/powerpoint/2010/main" val="3787869929"/>
              </p:ext>
            </p:extLst>
          </p:nvPr>
        </p:nvGraphicFramePr>
        <p:xfrm>
          <a:off x="1499453" y="1189490"/>
          <a:ext cx="10233000" cy="5163816"/>
        </p:xfrm>
        <a:graphic>
          <a:graphicData uri="http://schemas.openxmlformats.org/presentationml/2006/ole">
            <mc:AlternateContent xmlns:mc="http://schemas.openxmlformats.org/markup-compatibility/2006">
              <mc:Choice xmlns:v="urn:schemas-microsoft-com:vml" Requires="v">
                <p:oleObj name="Document" r:id="rId4" imgW="6489267" imgH="3195769" progId="Word.Document.12">
                  <p:embed/>
                </p:oleObj>
              </mc:Choice>
              <mc:Fallback>
                <p:oleObj name="Document" r:id="rId4" imgW="6489267" imgH="3195769" progId="Word.Document.12">
                  <p:embed/>
                  <p:pic>
                    <p:nvPicPr>
                      <p:cNvPr id="0" name=""/>
                      <p:cNvPicPr/>
                      <p:nvPr/>
                    </p:nvPicPr>
                    <p:blipFill>
                      <a:blip r:embed="rId5"/>
                      <a:stretch>
                        <a:fillRect/>
                      </a:stretch>
                    </p:blipFill>
                    <p:spPr>
                      <a:xfrm>
                        <a:off x="1499453" y="1189490"/>
                        <a:ext cx="10233000" cy="5163816"/>
                      </a:xfrm>
                      <a:prstGeom prst="rect">
                        <a:avLst/>
                      </a:prstGeom>
                    </p:spPr>
                  </p:pic>
                </p:oleObj>
              </mc:Fallback>
            </mc:AlternateContent>
          </a:graphicData>
        </a:graphic>
      </p:graphicFrame>
      <p:sp>
        <p:nvSpPr>
          <p:cNvPr id="13" name="CaixaDeTexto 12">
            <a:extLst>
              <a:ext uri="{FF2B5EF4-FFF2-40B4-BE49-F238E27FC236}">
                <a16:creationId xmlns:a16="http://schemas.microsoft.com/office/drawing/2014/main" id="{4B08064B-9190-D510-FBF6-75AAC0B443B5}"/>
              </a:ext>
            </a:extLst>
          </p:cNvPr>
          <p:cNvSpPr txBox="1"/>
          <p:nvPr/>
        </p:nvSpPr>
        <p:spPr>
          <a:xfrm>
            <a:off x="1499453" y="169857"/>
            <a:ext cx="6097604" cy="906915"/>
          </a:xfrm>
          <a:prstGeom prst="rect">
            <a:avLst/>
          </a:prstGeom>
          <a:noFill/>
        </p:spPr>
        <p:txBody>
          <a:bodyPr wrap="square">
            <a:spAutoFit/>
          </a:bodyPr>
          <a:lstStyle/>
          <a:p>
            <a:pPr algn="just">
              <a:lnSpc>
                <a:spcPct val="115000"/>
              </a:lnSpc>
              <a:tabLst>
                <a:tab pos="635" algn="l"/>
              </a:tabLst>
            </a:pPr>
            <a:r>
              <a:rPr lang="pt-BR" sz="2400" b="1" dirty="0">
                <a:solidFill>
                  <a:srgbClr val="000000"/>
                </a:solidFill>
                <a:effectLst/>
                <a:latin typeface="Arial Narrow" panose="020B0606020202030204" pitchFamily="34" charset="0"/>
                <a:ea typeface="Times New Roman" panose="02020603050405020304" pitchFamily="18" charset="0"/>
              </a:rPr>
              <a:t>Temática 4</a:t>
            </a:r>
            <a:endParaRPr lang="pt-BR" sz="2400" dirty="0">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Wingdings" panose="05000000000000000000" pitchFamily="2" charset="2"/>
              <a:buChar char=""/>
              <a:tabLst>
                <a:tab pos="635" algn="l"/>
              </a:tabLst>
            </a:pPr>
            <a:r>
              <a:rPr lang="pt-BR" sz="2400" b="1" dirty="0">
                <a:solidFill>
                  <a:srgbClr val="000000"/>
                </a:solidFill>
                <a:effectLst/>
                <a:latin typeface="Arial Narrow" panose="020B0606020202030204" pitchFamily="34" charset="0"/>
                <a:ea typeface="Times New Roman" panose="02020603050405020304" pitchFamily="18" charset="0"/>
              </a:rPr>
              <a:t>Produção textual – gênero Poema</a:t>
            </a:r>
            <a:endParaRPr lang="pt-BR" sz="2400" dirty="0">
              <a:effectLst/>
              <a:latin typeface="Times New Roman" panose="02020603050405020304" pitchFamily="18" charset="0"/>
              <a:ea typeface="Times New Roman" panose="02020603050405020304" pitchFamily="18" charset="0"/>
            </a:endParaRPr>
          </a:p>
        </p:txBody>
      </p:sp>
      <p:pic>
        <p:nvPicPr>
          <p:cNvPr id="4" name="Imagem 3">
            <a:extLst>
              <a:ext uri="{FF2B5EF4-FFF2-40B4-BE49-F238E27FC236}">
                <a16:creationId xmlns:a16="http://schemas.microsoft.com/office/drawing/2014/main" id="{4A18A731-529C-9D3D-34CF-DEDB1767C1CD}"/>
              </a:ext>
            </a:extLst>
          </p:cNvPr>
          <p:cNvPicPr>
            <a:picLocks noChangeAspect="1"/>
          </p:cNvPicPr>
          <p:nvPr/>
        </p:nvPicPr>
        <p:blipFill>
          <a:blip r:embed="rId6"/>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97679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22FC378F-BDDD-9D69-E3F9-479C54BB6320}"/>
              </a:ext>
            </a:extLst>
          </p:cNvPr>
          <p:cNvSpPr txBox="1"/>
          <p:nvPr/>
        </p:nvSpPr>
        <p:spPr>
          <a:xfrm>
            <a:off x="768128" y="317138"/>
            <a:ext cx="7144683" cy="482183"/>
          </a:xfrm>
          <a:prstGeom prst="rect">
            <a:avLst/>
          </a:prstGeom>
          <a:noFill/>
        </p:spPr>
        <p:txBody>
          <a:bodyPr wrap="square">
            <a:spAutoFit/>
          </a:bodyPr>
          <a:lstStyle/>
          <a:p>
            <a:pPr algn="ctr">
              <a:lnSpc>
                <a:spcPct val="115000"/>
              </a:lnSpc>
              <a:tabLst>
                <a:tab pos="635" algn="l"/>
              </a:tabLst>
            </a:pPr>
            <a:r>
              <a:rPr lang="pt-BR" sz="2400" b="1" dirty="0">
                <a:solidFill>
                  <a:srgbClr val="C00000"/>
                </a:solidFill>
                <a:effectLst/>
                <a:latin typeface="Arial Narrow" panose="020B0606020202030204" pitchFamily="34" charset="0"/>
                <a:ea typeface="Times New Roman" panose="02020603050405020304" pitchFamily="18" charset="0"/>
              </a:rPr>
              <a:t>CHEGOU A HORA DE PRODUZIR O SEU TEXTO!</a:t>
            </a:r>
            <a:endParaRPr lang="pt-BR" sz="2400" dirty="0">
              <a:effectLst/>
              <a:latin typeface="Times New Roman" panose="02020603050405020304" pitchFamily="18" charset="0"/>
              <a:ea typeface="Times New Roman" panose="02020603050405020304" pitchFamily="18" charset="0"/>
            </a:endParaRPr>
          </a:p>
        </p:txBody>
      </p:sp>
      <p:pic>
        <p:nvPicPr>
          <p:cNvPr id="7" name="Imagem 6" descr="olhar cinéfilo: Cegonhas">
            <a:extLst>
              <a:ext uri="{FF2B5EF4-FFF2-40B4-BE49-F238E27FC236}">
                <a16:creationId xmlns:a16="http://schemas.microsoft.com/office/drawing/2014/main" id="{E061BA3E-02C3-C25E-9953-6874E08BF030}"/>
              </a:ext>
            </a:extLst>
          </p:cNvPr>
          <p:cNvPicPr>
            <a:picLocks noChangeAspect="1"/>
          </p:cNvPicPr>
          <p:nvPr/>
        </p:nvPicPr>
        <p:blipFill rotWithShape="1">
          <a:blip r:embed="rId4">
            <a:extLst>
              <a:ext uri="{28A0092B-C50C-407E-A947-70E740481C1C}">
                <a14:useLocalDpi xmlns:a14="http://schemas.microsoft.com/office/drawing/2010/main" val="0"/>
              </a:ext>
            </a:extLst>
          </a:blip>
          <a:srcRect r="-307" b="-377"/>
          <a:stretch/>
        </p:blipFill>
        <p:spPr bwMode="auto">
          <a:xfrm>
            <a:off x="7577852" y="289289"/>
            <a:ext cx="3596579" cy="1712630"/>
          </a:xfrm>
          <a:prstGeom prst="rect">
            <a:avLst/>
          </a:prstGeom>
          <a:noFill/>
          <a:ln>
            <a:noFill/>
          </a:ln>
          <a:extLst>
            <a:ext uri="{53640926-AAD7-44D8-BBD7-CCE9431645EC}">
              <a14:shadowObscured xmlns:a14="http://schemas.microsoft.com/office/drawing/2010/main"/>
            </a:ext>
          </a:extLst>
        </p:spPr>
      </p:pic>
      <p:sp>
        <p:nvSpPr>
          <p:cNvPr id="18" name="CaixaDeTexto 17">
            <a:extLst>
              <a:ext uri="{FF2B5EF4-FFF2-40B4-BE49-F238E27FC236}">
                <a16:creationId xmlns:a16="http://schemas.microsoft.com/office/drawing/2014/main" id="{EBFE35ED-0A2B-3047-EBF3-26EE65120A08}"/>
              </a:ext>
            </a:extLst>
          </p:cNvPr>
          <p:cNvSpPr txBox="1"/>
          <p:nvPr/>
        </p:nvSpPr>
        <p:spPr>
          <a:xfrm>
            <a:off x="2638336" y="963709"/>
            <a:ext cx="6097604" cy="461665"/>
          </a:xfrm>
          <a:prstGeom prst="rect">
            <a:avLst/>
          </a:prstGeom>
          <a:noFill/>
        </p:spPr>
        <p:txBody>
          <a:bodyPr wrap="square">
            <a:spAutoFit/>
          </a:bodyPr>
          <a:lstStyle/>
          <a:p>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TEMA </a:t>
            </a:r>
            <a:endParaRPr lang="pt-BR" sz="2400" dirty="0"/>
          </a:p>
        </p:txBody>
      </p:sp>
      <p:sp>
        <p:nvSpPr>
          <p:cNvPr id="20" name="CaixaDeTexto 19">
            <a:extLst>
              <a:ext uri="{FF2B5EF4-FFF2-40B4-BE49-F238E27FC236}">
                <a16:creationId xmlns:a16="http://schemas.microsoft.com/office/drawing/2014/main" id="{4957F0B2-B1F9-346D-7629-6FF98A9966F4}"/>
              </a:ext>
            </a:extLst>
          </p:cNvPr>
          <p:cNvSpPr txBox="1"/>
          <p:nvPr/>
        </p:nvSpPr>
        <p:spPr>
          <a:xfrm>
            <a:off x="1259340" y="2111723"/>
            <a:ext cx="7136792" cy="476349"/>
          </a:xfrm>
          <a:prstGeom prst="rect">
            <a:avLst/>
          </a:prstGeom>
          <a:noFill/>
        </p:spPr>
        <p:txBody>
          <a:bodyPr wrap="square">
            <a:spAutoFit/>
          </a:bodyPr>
          <a:lstStyle/>
          <a:p>
            <a:pPr algn="ctr">
              <a:lnSpc>
                <a:spcPct val="110000"/>
              </a:lnSpc>
              <a:spcAft>
                <a:spcPts val="600"/>
              </a:spcAft>
            </a:pPr>
            <a:r>
              <a:rPr lang="pt-BR"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 lembranças que quero deixar da minha infância</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2" name="CaixaDeTexto 21">
            <a:extLst>
              <a:ext uri="{FF2B5EF4-FFF2-40B4-BE49-F238E27FC236}">
                <a16:creationId xmlns:a16="http://schemas.microsoft.com/office/drawing/2014/main" id="{280EA282-4670-9B69-F387-E59621E18A3C}"/>
              </a:ext>
            </a:extLst>
          </p:cNvPr>
          <p:cNvSpPr txBox="1"/>
          <p:nvPr/>
        </p:nvSpPr>
        <p:spPr>
          <a:xfrm>
            <a:off x="1314194" y="2908276"/>
            <a:ext cx="10481679" cy="3402022"/>
          </a:xfrm>
          <a:prstGeom prst="rect">
            <a:avLst/>
          </a:prstGeom>
          <a:noFill/>
        </p:spPr>
        <p:txBody>
          <a:bodyPr wrap="square">
            <a:spAutoFit/>
          </a:bodyPr>
          <a:lstStyle/>
          <a:p>
            <a:pPr algn="just">
              <a:lnSpc>
                <a:spcPct val="115000"/>
              </a:lnSpc>
              <a:tabLst>
                <a:tab pos="635" algn="l"/>
              </a:tabLst>
            </a:pPr>
            <a:r>
              <a:rPr lang="pt-BR" sz="2200" dirty="0">
                <a:solidFill>
                  <a:srgbClr val="000000"/>
                </a:solidFill>
                <a:effectLst/>
                <a:latin typeface="Arial Narrow" panose="020B0606020202030204" pitchFamily="34" charset="0"/>
                <a:ea typeface="Times New Roman" panose="02020603050405020304" pitchFamily="18" charset="0"/>
              </a:rPr>
              <a:t>Todos nós temos lembranças de quando éramos mais jovens, vocês talvez nem tantas quanto os que já são adultos, mas todos temos algo que queiramos guardar, seja na memória, gravação de áudio ou vídeo, fotografado e escrito, não é mesmo? São lembranças de onde vivemos – cidades, casas na roça, bairros, a nossa velha rua...- e com esses lugares as pessoas que passaram por nós, aquela vizinha que nos dava um doce ou deixava que colhêssemos alguma fruta do seu quintal, as brincadeiras na rua ou quintal da sua casa, os jogos no campinho gramado ou de terra mesmo, as brincadeiras de “casinha” e trocas de roupas das bonecas...enfim, mesmo vocês sendo crianças ainda e tão jovens, têm muita coisa para recordar e contar, nesse caso agora, escrever.</a:t>
            </a:r>
            <a:endParaRPr lang="pt-BR" sz="22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1200" dirty="0">
                <a:solidFill>
                  <a:srgbClr val="2F5496"/>
                </a:solidFill>
                <a:effectLst/>
                <a:latin typeface="Arial Narrow" panose="020B0606020202030204" pitchFamily="34" charset="0"/>
                <a:ea typeface="Times New Roman" panose="02020603050405020304" pitchFamily="18" charset="0"/>
              </a:rPr>
              <a:t> </a:t>
            </a:r>
            <a:endParaRPr lang="pt-BR" sz="1200" dirty="0">
              <a:effectLst/>
              <a:latin typeface="Times New Roman" panose="02020603050405020304" pitchFamily="18" charset="0"/>
              <a:ea typeface="Times New Roman" panose="02020603050405020304" pitchFamily="18" charset="0"/>
            </a:endParaRPr>
          </a:p>
        </p:txBody>
      </p:sp>
      <p:sp>
        <p:nvSpPr>
          <p:cNvPr id="23" name="Seta: para Baixo 22">
            <a:extLst>
              <a:ext uri="{FF2B5EF4-FFF2-40B4-BE49-F238E27FC236}">
                <a16:creationId xmlns:a16="http://schemas.microsoft.com/office/drawing/2014/main" id="{5F031F58-F40E-9BDD-D08F-882B5A9F79A0}"/>
              </a:ext>
            </a:extLst>
          </p:cNvPr>
          <p:cNvSpPr/>
          <p:nvPr/>
        </p:nvSpPr>
        <p:spPr>
          <a:xfrm>
            <a:off x="2823346" y="1452205"/>
            <a:ext cx="484632" cy="5590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aixaDeTexto 24">
            <a:extLst>
              <a:ext uri="{FF2B5EF4-FFF2-40B4-BE49-F238E27FC236}">
                <a16:creationId xmlns:a16="http://schemas.microsoft.com/office/drawing/2014/main" id="{A66969C7-80FF-9BB6-0D38-D8A9CBDB942B}"/>
              </a:ext>
            </a:extLst>
          </p:cNvPr>
          <p:cNvSpPr txBox="1"/>
          <p:nvPr/>
        </p:nvSpPr>
        <p:spPr>
          <a:xfrm>
            <a:off x="8613809" y="2024662"/>
            <a:ext cx="6097604" cy="246221"/>
          </a:xfrm>
          <a:prstGeom prst="rect">
            <a:avLst/>
          </a:prstGeom>
          <a:noFill/>
        </p:spPr>
        <p:txBody>
          <a:bodyPr wrap="square">
            <a:spAutoFit/>
          </a:bodyPr>
          <a:lstStyle/>
          <a:p>
            <a:r>
              <a:rPr lang="pt-BR" sz="1000" dirty="0"/>
              <a:t>https://shre.ink/aR7Q</a:t>
            </a:r>
          </a:p>
        </p:txBody>
      </p:sp>
      <p:pic>
        <p:nvPicPr>
          <p:cNvPr id="5" name="Imagem 4">
            <a:extLst>
              <a:ext uri="{FF2B5EF4-FFF2-40B4-BE49-F238E27FC236}">
                <a16:creationId xmlns:a16="http://schemas.microsoft.com/office/drawing/2014/main" id="{31C36BF5-9E05-4C50-1A08-C5842C5038D5}"/>
              </a:ext>
            </a:extLst>
          </p:cNvPr>
          <p:cNvPicPr>
            <a:picLocks noChangeAspect="1"/>
          </p:cNvPicPr>
          <p:nvPr/>
        </p:nvPicPr>
        <p:blipFill>
          <a:blip r:embed="rId5"/>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3622932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2E8E92E-2DE5-3C5F-9C5A-64275159C778}"/>
              </a:ext>
            </a:extLst>
          </p:cNvPr>
          <p:cNvSpPr txBox="1"/>
          <p:nvPr/>
        </p:nvSpPr>
        <p:spPr>
          <a:xfrm>
            <a:off x="1524001" y="313639"/>
            <a:ext cx="6097604" cy="482183"/>
          </a:xfrm>
          <a:prstGeom prst="rect">
            <a:avLst/>
          </a:prstGeom>
          <a:noFill/>
        </p:spPr>
        <p:txBody>
          <a:bodyPr wrap="square">
            <a:spAutoFit/>
          </a:bodyPr>
          <a:lstStyle/>
          <a:p>
            <a:pPr algn="just">
              <a:lnSpc>
                <a:spcPct val="115000"/>
              </a:lnSpc>
              <a:tabLst>
                <a:tab pos="635" algn="l"/>
              </a:tabLst>
            </a:pPr>
            <a:r>
              <a:rPr lang="pt-BR" sz="2400" b="1" dirty="0">
                <a:solidFill>
                  <a:srgbClr val="000000"/>
                </a:solidFill>
                <a:effectLst/>
                <a:latin typeface="Arial Narrow" panose="020B0606020202030204" pitchFamily="34" charset="0"/>
                <a:ea typeface="Times New Roman" panose="02020603050405020304" pitchFamily="18" charset="0"/>
              </a:rPr>
              <a:t>Texto I</a:t>
            </a:r>
            <a:endParaRPr lang="pt-BR" sz="2400" dirty="0">
              <a:effectLst/>
              <a:latin typeface="Times New Roman" panose="02020603050405020304" pitchFamily="18" charset="0"/>
              <a:ea typeface="Times New Roman" panose="02020603050405020304" pitchFamily="18" charset="0"/>
            </a:endParaRPr>
          </a:p>
        </p:txBody>
      </p:sp>
      <p:pic>
        <p:nvPicPr>
          <p:cNvPr id="6" name="Imagem 5" descr="Museu De Reproduções De Arte | Mãe nova costura, 1900 por Mary Stevenson  Cassatt (1843-1926, United States) | WahooArt.com">
            <a:extLst>
              <a:ext uri="{FF2B5EF4-FFF2-40B4-BE49-F238E27FC236}">
                <a16:creationId xmlns:a16="http://schemas.microsoft.com/office/drawing/2014/main" id="{D6E5F50D-7AC6-700C-4BA0-1786C5F71C9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4310" y="795823"/>
            <a:ext cx="2587191" cy="2736650"/>
          </a:xfrm>
          <a:prstGeom prst="rect">
            <a:avLst/>
          </a:prstGeom>
          <a:noFill/>
          <a:ln>
            <a:noFill/>
          </a:ln>
        </p:spPr>
      </p:pic>
      <p:pic>
        <p:nvPicPr>
          <p:cNvPr id="7" name="Imagem 6" descr="Pin em Diario de um gaucho grosso">
            <a:extLst>
              <a:ext uri="{FF2B5EF4-FFF2-40B4-BE49-F238E27FC236}">
                <a16:creationId xmlns:a16="http://schemas.microsoft.com/office/drawing/2014/main" id="{B1DAAA3F-FC25-6258-8814-7523D1566B0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31502" y="801292"/>
            <a:ext cx="2483082" cy="2731181"/>
          </a:xfrm>
          <a:prstGeom prst="rect">
            <a:avLst/>
          </a:prstGeom>
          <a:noFill/>
          <a:ln>
            <a:noFill/>
          </a:ln>
        </p:spPr>
      </p:pic>
      <p:sp>
        <p:nvSpPr>
          <p:cNvPr id="11" name="CaixaDeTexto 10">
            <a:extLst>
              <a:ext uri="{FF2B5EF4-FFF2-40B4-BE49-F238E27FC236}">
                <a16:creationId xmlns:a16="http://schemas.microsoft.com/office/drawing/2014/main" id="{C6363980-A3B8-656A-4B52-AC90DB5F4381}"/>
              </a:ext>
            </a:extLst>
          </p:cNvPr>
          <p:cNvSpPr txBox="1"/>
          <p:nvPr/>
        </p:nvSpPr>
        <p:spPr>
          <a:xfrm>
            <a:off x="881802" y="3576249"/>
            <a:ext cx="6097604" cy="338554"/>
          </a:xfrm>
          <a:prstGeom prst="rect">
            <a:avLst/>
          </a:prstGeom>
          <a:noFill/>
        </p:spPr>
        <p:txBody>
          <a:bodyPr wrap="square">
            <a:spAutoFit/>
          </a:bodyPr>
          <a:lstStyle/>
          <a:p>
            <a:pPr algn="ctr">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https://i.pinimg.com/</a:t>
            </a:r>
            <a:r>
              <a:rPr lang="pt-BR" sz="800" u="sng" dirty="0" err="1">
                <a:solidFill>
                  <a:schemeClr val="tx1"/>
                </a:solidFill>
                <a:effectLst/>
                <a:latin typeface="Arial Narrow" panose="020B0606020202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originals</a:t>
            </a:r>
            <a:r>
              <a:rPr lang="pt-BR" sz="800" u="sng" dirty="0">
                <a:solidFill>
                  <a:schemeClr val="tx1"/>
                </a:solidFill>
                <a:effectLst/>
                <a:latin typeface="Arial Narrow" panose="020B0606020202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/21/88/b1/2188b11b98f78380eb8752c674cc0918.jpg</a:t>
            </a:r>
            <a:r>
              <a:rPr lang="pt-BR" sz="800" dirty="0">
                <a:solidFill>
                  <a:schemeClr val="tx1"/>
                </a:solidFill>
                <a:effectLst/>
                <a:latin typeface="Arial Narrow" panose="020B0606020202030204" pitchFamily="34" charset="0"/>
                <a:ea typeface="Times New Roman" panose="02020603050405020304" pitchFamily="18" charset="0"/>
              </a:rPr>
              <a:t>. Acesso em: 22 jun. 2023.</a:t>
            </a:r>
            <a:endParaRPr lang="pt-BR" sz="800" dirty="0">
              <a:solidFill>
                <a:schemeClr val="tx1"/>
              </a:solidFill>
              <a:effectLst/>
              <a:latin typeface="Times New Roman" panose="02020603050405020304" pitchFamily="18" charset="0"/>
              <a:ea typeface="Times New Roman" panose="02020603050405020304" pitchFamily="18" charset="0"/>
            </a:endParaRPr>
          </a:p>
          <a:p>
            <a:pPr algn="ctr">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hlinkClick r:id="rId7">
                  <a:extLst>
                    <a:ext uri="{A12FA001-AC4F-418D-AE19-62706E023703}">
                      <ahyp:hlinkClr xmlns:ahyp="http://schemas.microsoft.com/office/drawing/2018/hyperlinkcolor" val="tx"/>
                    </a:ext>
                  </a:extLst>
                </a:hlinkClick>
              </a:rPr>
              <a:t>https://wahooart.com/</a:t>
            </a:r>
            <a:r>
              <a:rPr lang="pt-BR" sz="800" u="sng" dirty="0" err="1">
                <a:solidFill>
                  <a:schemeClr val="tx1"/>
                </a:solidFill>
                <a:effectLst/>
                <a:latin typeface="Arial Narrow" panose="020B0606020202030204" pitchFamily="34" charset="0"/>
                <a:ea typeface="Times New Roman" panose="02020603050405020304" pitchFamily="18" charset="0"/>
                <a:hlinkClick r:id="rId7">
                  <a:extLst>
                    <a:ext uri="{A12FA001-AC4F-418D-AE19-62706E023703}">
                      <ahyp:hlinkClr xmlns:ahyp="http://schemas.microsoft.com/office/drawing/2018/hyperlinkcolor" val="tx"/>
                    </a:ext>
                  </a:extLst>
                </a:hlinkClick>
              </a:rPr>
              <a:t>Art.nsf</a:t>
            </a:r>
            <a:r>
              <a:rPr lang="pt-BR" sz="800" u="sng" dirty="0">
                <a:solidFill>
                  <a:schemeClr val="tx1"/>
                </a:solidFill>
                <a:effectLst/>
                <a:latin typeface="Arial Narrow" panose="020B0606020202030204" pitchFamily="34" charset="0"/>
                <a:ea typeface="Times New Roman" panose="02020603050405020304" pitchFamily="18" charset="0"/>
                <a:hlinkClick r:id="rId7">
                  <a:extLst>
                    <a:ext uri="{A12FA001-AC4F-418D-AE19-62706E023703}">
                      <ahyp:hlinkClr xmlns:ahyp="http://schemas.microsoft.com/office/drawing/2018/hyperlinkcolor" val="tx"/>
                    </a:ext>
                  </a:extLst>
                </a:hlinkClick>
              </a:rPr>
              <a:t>/O/8BWUS8/$File/Mary-Stevenson-Cassatt-Young-Mother-Sewing.jpg</a:t>
            </a:r>
            <a:r>
              <a:rPr lang="pt-BR" sz="800" dirty="0">
                <a:solidFill>
                  <a:schemeClr val="tx1"/>
                </a:solidFill>
                <a:effectLst/>
                <a:latin typeface="Arial Narrow" panose="020B0606020202030204" pitchFamily="34" charset="0"/>
                <a:ea typeface="Times New Roman" panose="02020603050405020304" pitchFamily="18" charset="0"/>
              </a:rPr>
              <a:t>. Acesso em: 22 jun. 2023</a:t>
            </a:r>
            <a:r>
              <a:rPr lang="pt-BR" sz="800" b="1" dirty="0">
                <a:solidFill>
                  <a:schemeClr val="tx1"/>
                </a:solidFill>
                <a:effectLst/>
                <a:latin typeface="Arial Narrow" panose="020B0606020202030204" pitchFamily="34" charset="0"/>
                <a:ea typeface="Times New Roman" panose="02020603050405020304" pitchFamily="18" charset="0"/>
              </a:rPr>
              <a:t>.</a:t>
            </a:r>
            <a:endParaRPr lang="pt-BR" sz="800" dirty="0">
              <a:solidFill>
                <a:schemeClr val="tx1"/>
              </a:solidFill>
              <a:effectLst/>
              <a:latin typeface="Times New Roman" panose="02020603050405020304" pitchFamily="18" charset="0"/>
              <a:ea typeface="Times New Roman" panose="02020603050405020304" pitchFamily="18" charset="0"/>
            </a:endParaRPr>
          </a:p>
        </p:txBody>
      </p:sp>
      <p:sp>
        <p:nvSpPr>
          <p:cNvPr id="13" name="CaixaDeTexto 12">
            <a:extLst>
              <a:ext uri="{FF2B5EF4-FFF2-40B4-BE49-F238E27FC236}">
                <a16:creationId xmlns:a16="http://schemas.microsoft.com/office/drawing/2014/main" id="{957E09A2-79FC-3508-5BD3-03BB7173FA6B}"/>
              </a:ext>
            </a:extLst>
          </p:cNvPr>
          <p:cNvSpPr txBox="1"/>
          <p:nvPr/>
        </p:nvSpPr>
        <p:spPr>
          <a:xfrm>
            <a:off x="8287067" y="78207"/>
            <a:ext cx="6097604" cy="489301"/>
          </a:xfrm>
          <a:prstGeom prst="rect">
            <a:avLst/>
          </a:prstGeom>
          <a:noFill/>
        </p:spPr>
        <p:txBody>
          <a:bodyPr wrap="square">
            <a:spAutoFit/>
          </a:bodyPr>
          <a:lstStyle/>
          <a:p>
            <a:pPr>
              <a:lnSpc>
                <a:spcPct val="115000"/>
              </a:lnSpc>
              <a:spcBef>
                <a:spcPts val="400"/>
              </a:spcBef>
              <a:spcAft>
                <a:spcPts val="0"/>
              </a:spcAft>
            </a:pPr>
            <a:r>
              <a:rPr lang="pt-BR" sz="2400" b="1" dirty="0">
                <a:solidFill>
                  <a:srgbClr val="404040"/>
                </a:solidFill>
                <a:effectLst/>
                <a:latin typeface="Arial Narrow" panose="020B0606020202030204" pitchFamily="34" charset="0"/>
                <a:ea typeface="Times New Roman" panose="02020603050405020304" pitchFamily="18" charset="0"/>
                <a:cs typeface="Helvetica" panose="020B0604020202020204" pitchFamily="34" charset="0"/>
              </a:rPr>
              <a:t>Infância ( Cont.)</a:t>
            </a:r>
            <a:endParaRPr lang="pt-BR" sz="2400" b="1" dirty="0">
              <a:solidFill>
                <a:srgbClr val="404040"/>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6" name="CaixaDeTexto 15">
            <a:extLst>
              <a:ext uri="{FF2B5EF4-FFF2-40B4-BE49-F238E27FC236}">
                <a16:creationId xmlns:a16="http://schemas.microsoft.com/office/drawing/2014/main" id="{D9698BE4-BA85-8FD4-739B-7CC8BFA67A7D}"/>
              </a:ext>
            </a:extLst>
          </p:cNvPr>
          <p:cNvSpPr txBox="1"/>
          <p:nvPr/>
        </p:nvSpPr>
        <p:spPr>
          <a:xfrm>
            <a:off x="6910890" y="4682321"/>
            <a:ext cx="7339262" cy="1556067"/>
          </a:xfrm>
          <a:prstGeom prst="rect">
            <a:avLst/>
          </a:prstGeom>
          <a:noFill/>
        </p:spPr>
        <p:txBody>
          <a:bodyPr wrap="square">
            <a:spAutoFit/>
          </a:bodyPr>
          <a:lstStyle/>
          <a:p>
            <a:pPr>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Lá longe meu pai campeava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no mato sem fim da fazenda.</a:t>
            </a:r>
            <a:endParaRPr lang="pt-BR"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eu não sabia que minha história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era mais bonita que a de Robinson Crusoé.</a:t>
            </a:r>
            <a:endParaRPr lang="pt-BR" sz="1800" dirty="0">
              <a:effectLst/>
              <a:latin typeface="Times New Roman" panose="02020603050405020304" pitchFamily="18" charset="0"/>
              <a:ea typeface="Times New Roman" panose="02020603050405020304" pitchFamily="18" charset="0"/>
            </a:endParaRPr>
          </a:p>
        </p:txBody>
      </p:sp>
      <p:sp>
        <p:nvSpPr>
          <p:cNvPr id="18" name="CaixaDeTexto 17">
            <a:extLst>
              <a:ext uri="{FF2B5EF4-FFF2-40B4-BE49-F238E27FC236}">
                <a16:creationId xmlns:a16="http://schemas.microsoft.com/office/drawing/2014/main" id="{DEA4673B-1BD2-1703-1BCC-FF4F4C26EE9B}"/>
              </a:ext>
            </a:extLst>
          </p:cNvPr>
          <p:cNvSpPr txBox="1"/>
          <p:nvPr/>
        </p:nvSpPr>
        <p:spPr>
          <a:xfrm>
            <a:off x="6910890" y="565452"/>
            <a:ext cx="7339262" cy="4272003"/>
          </a:xfrm>
          <a:prstGeom prst="rect">
            <a:avLst/>
          </a:prstGeom>
          <a:noFill/>
        </p:spPr>
        <p:txBody>
          <a:bodyPr wrap="square">
            <a:spAutoFit/>
          </a:bodyPr>
          <a:lstStyle/>
          <a:p>
            <a:pPr>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No meio-dia branco de luz uma voz que aprendeu</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ninar nos longes da senzala - e nunca se esqueceu</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chamava para o café.</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café preto que nem a preta velha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café gostoso</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café bom</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Minha mãe ficava sentada cosendo</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olhando para mim:</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Psiu... não acorde o menino.</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Para o berço onde pousou um mosquito</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dava um suspiro... que fundo!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CaixaDeTexto 18">
            <a:extLst>
              <a:ext uri="{FF2B5EF4-FFF2-40B4-BE49-F238E27FC236}">
                <a16:creationId xmlns:a16="http://schemas.microsoft.com/office/drawing/2014/main" id="{EF4827B9-AE70-BCB3-5AF8-0D374CDB8194}"/>
              </a:ext>
            </a:extLst>
          </p:cNvPr>
          <p:cNvSpPr txBox="1"/>
          <p:nvPr/>
        </p:nvSpPr>
        <p:spPr>
          <a:xfrm>
            <a:off x="2180928" y="4167661"/>
            <a:ext cx="6097604" cy="489301"/>
          </a:xfrm>
          <a:prstGeom prst="rect">
            <a:avLst/>
          </a:prstGeom>
          <a:noFill/>
        </p:spPr>
        <p:txBody>
          <a:bodyPr wrap="square">
            <a:spAutoFit/>
          </a:bodyPr>
          <a:lstStyle/>
          <a:p>
            <a:pPr>
              <a:lnSpc>
                <a:spcPct val="115000"/>
              </a:lnSpc>
              <a:spcBef>
                <a:spcPts val="400"/>
              </a:spcBef>
              <a:spcAft>
                <a:spcPts val="0"/>
              </a:spcAft>
            </a:pPr>
            <a:r>
              <a:rPr lang="pt-BR" sz="2400" b="1" dirty="0">
                <a:solidFill>
                  <a:srgbClr val="404040"/>
                </a:solidFill>
                <a:effectLst/>
                <a:latin typeface="Arial Narrow" panose="020B0606020202030204" pitchFamily="34" charset="0"/>
                <a:ea typeface="Times New Roman" panose="02020603050405020304" pitchFamily="18" charset="0"/>
                <a:cs typeface="Helvetica" panose="020B0604020202020204" pitchFamily="34" charset="0"/>
              </a:rPr>
              <a:t>Infância</a:t>
            </a:r>
            <a:endParaRPr lang="pt-BR" sz="2400" b="1" dirty="0">
              <a:solidFill>
                <a:srgbClr val="404040"/>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21" name="CaixaDeTexto 20">
            <a:extLst>
              <a:ext uri="{FF2B5EF4-FFF2-40B4-BE49-F238E27FC236}">
                <a16:creationId xmlns:a16="http://schemas.microsoft.com/office/drawing/2014/main" id="{E611D031-C773-1296-E7F9-002861E75267}"/>
              </a:ext>
            </a:extLst>
          </p:cNvPr>
          <p:cNvSpPr txBox="1"/>
          <p:nvPr/>
        </p:nvSpPr>
        <p:spPr>
          <a:xfrm>
            <a:off x="1444310" y="4666663"/>
            <a:ext cx="7339262" cy="1938992"/>
          </a:xfrm>
          <a:prstGeom prst="rect">
            <a:avLst/>
          </a:prstGeom>
          <a:noFill/>
        </p:spPr>
        <p:txBody>
          <a:bodyPr wrap="square">
            <a:spAutoFit/>
          </a:bodyPr>
          <a:lstStyle/>
          <a:p>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Meu pai montava a cavalo, ia para o campo.</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Minha mãe ficava sentada cosendo*.</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Meu irmão pequeno dormia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Eu sozinho, menino entre mangueiras</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lia história de Robinson Crusoé,</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comprida história que não acaba mais</a:t>
            </a:r>
            <a:endParaRPr lang="pt-BR" sz="2000" dirty="0"/>
          </a:p>
        </p:txBody>
      </p:sp>
      <p:sp>
        <p:nvSpPr>
          <p:cNvPr id="23" name="CaixaDeTexto 22">
            <a:extLst>
              <a:ext uri="{FF2B5EF4-FFF2-40B4-BE49-F238E27FC236}">
                <a16:creationId xmlns:a16="http://schemas.microsoft.com/office/drawing/2014/main" id="{5BDE6A6A-E0A7-7218-E09D-FC5D1ACCB5E1}"/>
              </a:ext>
            </a:extLst>
          </p:cNvPr>
          <p:cNvSpPr txBox="1"/>
          <p:nvPr/>
        </p:nvSpPr>
        <p:spPr>
          <a:xfrm>
            <a:off x="4207729" y="6118150"/>
            <a:ext cx="7190070" cy="215444"/>
          </a:xfrm>
          <a:prstGeom prst="rect">
            <a:avLst/>
          </a:prstGeom>
          <a:noFill/>
        </p:spPr>
        <p:txBody>
          <a:bodyPr wrap="square">
            <a:spAutoFit/>
          </a:bodyPr>
          <a:lstStyle/>
          <a:p>
            <a:pPr algn="r">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hlinkClick r:id="rId8">
                  <a:extLst>
                    <a:ext uri="{A12FA001-AC4F-418D-AE19-62706E023703}">
                      <ahyp:hlinkClr xmlns:ahyp="http://schemas.microsoft.com/office/drawing/2018/hyperlinkcolor" val="tx"/>
                    </a:ext>
                  </a:extLst>
                </a:hlinkClick>
              </a:rPr>
              <a:t>https://www.culturagenial.com/poemas-sobre-</a:t>
            </a:r>
            <a:r>
              <a:rPr lang="pt-BR" sz="800" u="sng" dirty="0" err="1">
                <a:solidFill>
                  <a:schemeClr val="tx1"/>
                </a:solidFill>
                <a:effectLst/>
                <a:latin typeface="Arial Narrow" panose="020B0606020202030204" pitchFamily="34" charset="0"/>
                <a:ea typeface="Times New Roman" panose="02020603050405020304" pitchFamily="18" charset="0"/>
                <a:hlinkClick r:id="rId8">
                  <a:extLst>
                    <a:ext uri="{A12FA001-AC4F-418D-AE19-62706E023703}">
                      <ahyp:hlinkClr xmlns:ahyp="http://schemas.microsoft.com/office/drawing/2018/hyperlinkcolor" val="tx"/>
                    </a:ext>
                  </a:extLst>
                </a:hlinkClick>
              </a:rPr>
              <a:t>infancia</a:t>
            </a:r>
            <a:r>
              <a:rPr lang="pt-BR" sz="800" u="sng" dirty="0">
                <a:solidFill>
                  <a:schemeClr val="tx1"/>
                </a:solidFill>
                <a:effectLst/>
                <a:latin typeface="Arial Narrow" panose="020B0606020202030204" pitchFamily="34" charset="0"/>
                <a:ea typeface="Times New Roman" panose="02020603050405020304" pitchFamily="18" charset="0"/>
                <a:hlinkClick r:id="rId8">
                  <a:extLst>
                    <a:ext uri="{A12FA001-AC4F-418D-AE19-62706E023703}">
                      <ahyp:hlinkClr xmlns:ahyp="http://schemas.microsoft.com/office/drawing/2018/hyperlinkcolor" val="tx"/>
                    </a:ext>
                  </a:extLst>
                </a:hlinkClick>
              </a:rPr>
              <a:t>-comentados/</a:t>
            </a:r>
            <a:r>
              <a:rPr lang="pt-BR" sz="800" dirty="0">
                <a:solidFill>
                  <a:schemeClr val="tx1"/>
                </a:solidFill>
                <a:effectLst/>
                <a:latin typeface="Arial Narrow" panose="020B0606020202030204" pitchFamily="34" charset="0"/>
                <a:ea typeface="Times New Roman" panose="02020603050405020304" pitchFamily="18" charset="0"/>
              </a:rPr>
              <a:t>. Acesso em: 22 jun. 2023.</a:t>
            </a:r>
            <a:endParaRPr lang="pt-BR" sz="1200" dirty="0">
              <a:solidFill>
                <a:schemeClr val="tx1"/>
              </a:solidFill>
              <a:effectLst/>
              <a:latin typeface="Times New Roman" panose="02020603050405020304" pitchFamily="18" charset="0"/>
              <a:ea typeface="Times New Roman" panose="02020603050405020304" pitchFamily="18" charset="0"/>
            </a:endParaRPr>
          </a:p>
        </p:txBody>
      </p:sp>
      <p:pic>
        <p:nvPicPr>
          <p:cNvPr id="2" name="Imagem 1">
            <a:extLst>
              <a:ext uri="{FF2B5EF4-FFF2-40B4-BE49-F238E27FC236}">
                <a16:creationId xmlns:a16="http://schemas.microsoft.com/office/drawing/2014/main" id="{59405258-F922-57F3-C812-C98BAB8C182C}"/>
              </a:ext>
            </a:extLst>
          </p:cNvPr>
          <p:cNvPicPr>
            <a:picLocks noChangeAspect="1"/>
          </p:cNvPicPr>
          <p:nvPr/>
        </p:nvPicPr>
        <p:blipFill>
          <a:blip r:embed="rId9"/>
          <a:stretch>
            <a:fillRect/>
          </a:stretch>
        </p:blipFill>
        <p:spPr>
          <a:xfrm>
            <a:off x="9958753" y="6333594"/>
            <a:ext cx="2067237" cy="409461"/>
          </a:xfrm>
          <a:prstGeom prst="rect">
            <a:avLst/>
          </a:prstGeom>
        </p:spPr>
      </p:pic>
    </p:spTree>
    <p:extLst>
      <p:ext uri="{BB962C8B-B14F-4D97-AF65-F5344CB8AC3E}">
        <p14:creationId xmlns:p14="http://schemas.microsoft.com/office/powerpoint/2010/main" val="1420971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717742" y="1263320"/>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olagem: Horizontal 6">
            <a:extLst>
              <a:ext uri="{FF2B5EF4-FFF2-40B4-BE49-F238E27FC236}">
                <a16:creationId xmlns:a16="http://schemas.microsoft.com/office/drawing/2014/main" id="{EEFB5EB1-72AA-2D0D-9951-FCF7E51CFFB6}"/>
              </a:ext>
            </a:extLst>
          </p:cNvPr>
          <p:cNvSpPr/>
          <p:nvPr/>
        </p:nvSpPr>
        <p:spPr>
          <a:xfrm>
            <a:off x="1955900" y="152289"/>
            <a:ext cx="8280200" cy="2750667"/>
          </a:xfrm>
          <a:prstGeom prst="horizontalScroll">
            <a:avLst/>
          </a:prstGeom>
          <a:solidFill>
            <a:srgbClr val="FFC000">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tab pos="635" algn="l"/>
              </a:tabLst>
              <a:defRPr/>
            </a:pPr>
            <a:r>
              <a:rPr kumimoji="0" lang="pt-BR" sz="2000" b="0" i="0" u="none" strike="noStrike" kern="0" cap="none" spc="-1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Helvetica" panose="020B0604020202020204" pitchFamily="34" charset="0"/>
              </a:rPr>
              <a:t>Nesse poema, o garoto então compara sua história com a do livro de Robinson Crusoé (Um jovem marinheiro inglês que parte em uma viagem num navio sem avisar ninguém, no meio de uma tempestade toda sua tripulação morre, menos Robinson que fica preso numa ilha no caribe), daí o garoto (do poema) diz por fim que, sua história é melhor que a de Robinson Crusoé porque é melhor uma vida monótona e feliz, do que uma completa solidão numa ilha.</a:t>
            </a:r>
            <a:endParaRPr kumimoji="0" lang="pt-BR" sz="2000" b="0" i="0" u="none" strike="noStrike" kern="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a:p>
            <a:pPr marL="0" marR="0" lvl="0" indent="0" algn="r" defTabSz="914400" eaLnBrk="1" fontAlgn="auto" latinLnBrk="0" hangingPunct="1">
              <a:lnSpc>
                <a:spcPct val="100000"/>
              </a:lnSpc>
              <a:spcBef>
                <a:spcPts val="0"/>
              </a:spcBef>
              <a:spcAft>
                <a:spcPts val="0"/>
              </a:spcAft>
              <a:buClrTx/>
              <a:buSzTx/>
              <a:buFontTx/>
              <a:buNone/>
              <a:tabLst>
                <a:tab pos="635" algn="l"/>
              </a:tabLst>
              <a:defRPr/>
            </a:pPr>
            <a:r>
              <a:rPr kumimoji="0" lang="pt-BR" sz="800" i="0" u="none" strike="noStrike" kern="0" cap="none" spc="0" normalizeH="0" baseline="0" noProof="0" dirty="0">
                <a:ln>
                  <a:noFill/>
                </a:ln>
                <a:solidFill>
                  <a:schemeClr val="tx1"/>
                </a:solidFill>
                <a:effectLst/>
                <a:uLnTx/>
                <a:uFillTx/>
                <a:latin typeface="Arial Narrow" panose="020B0606020202030204" pitchFamily="34" charset="0"/>
                <a:ea typeface="Times New Roman" panose="02020603050405020304" pitchFamily="18" charset="0"/>
                <a:cs typeface="+mn-cs"/>
              </a:rPr>
              <a:t>Disponível em: </a:t>
            </a:r>
            <a:r>
              <a:rPr kumimoji="0" lang="pt-BR" sz="800" i="0" u="sng" strike="noStrike" kern="0" cap="none" spc="0" normalizeH="0" baseline="0" noProof="0" dirty="0">
                <a:ln>
                  <a:noFill/>
                </a:ln>
                <a:solidFill>
                  <a:schemeClr val="tx1"/>
                </a:solidFill>
                <a:effectLst/>
                <a:uLnTx/>
                <a:uFillTx/>
                <a:latin typeface="Arial Narrow" panose="020B0606020202030204" pitchFamily="34" charset="0"/>
                <a:ea typeface="Times New Roman" panose="02020603050405020304" pitchFamily="18" charset="0"/>
                <a:cs typeface="+mn-cs"/>
                <a:hlinkClick r:id="rId4">
                  <a:extLst>
                    <a:ext uri="{A12FA001-AC4F-418D-AE19-62706E023703}">
                      <ahyp:hlinkClr xmlns:ahyp="http://schemas.microsoft.com/office/drawing/2018/hyperlinkcolor" val="tx"/>
                    </a:ext>
                  </a:extLst>
                </a:hlinkClick>
              </a:rPr>
              <a:t>https://www.trabalhosfeitos.com/ensaios/An%C3%A1lise-Do-Poema-Inf%C3%A2ncia-De-Carlos/56883234.html</a:t>
            </a:r>
            <a:r>
              <a:rPr kumimoji="0" lang="pt-BR" sz="800" i="0" u="none" strike="noStrike" kern="0" cap="none" spc="0" normalizeH="0" baseline="0" noProof="0" dirty="0">
                <a:ln>
                  <a:noFill/>
                </a:ln>
                <a:solidFill>
                  <a:schemeClr val="tx1"/>
                </a:solidFill>
                <a:effectLst/>
                <a:uLnTx/>
                <a:uFillTx/>
                <a:latin typeface="Arial Narrow" panose="020B0606020202030204" pitchFamily="34" charset="0"/>
                <a:ea typeface="Times New Roman" panose="02020603050405020304" pitchFamily="18" charset="0"/>
                <a:cs typeface="+mn-cs"/>
              </a:rPr>
              <a:t>. Acesso em: 29 jun. 2023</a:t>
            </a:r>
            <a:r>
              <a:rPr kumimoji="0" lang="pt-BR" sz="800" b="1" i="0" u="none" strike="noStrike" kern="0" cap="none" spc="0" normalizeH="0" baseline="0" noProof="0" dirty="0">
                <a:ln>
                  <a:noFill/>
                </a:ln>
                <a:solidFill>
                  <a:schemeClr val="tx1"/>
                </a:solidFill>
                <a:effectLst/>
                <a:uLnTx/>
                <a:uFillTx/>
                <a:latin typeface="Arial Narrow" panose="020B0606020202030204" pitchFamily="34" charset="0"/>
                <a:ea typeface="Times New Roman" panose="02020603050405020304" pitchFamily="18" charset="0"/>
                <a:cs typeface="+mn-cs"/>
              </a:rPr>
              <a:t>.</a:t>
            </a:r>
            <a:endParaRPr kumimoji="0" lang="pt-BR" sz="1200" b="0" i="0" u="none" strike="noStrike" kern="0" cap="none" spc="0" normalizeH="0" baseline="0" noProof="0" dirty="0">
              <a:ln>
                <a:noFill/>
              </a:ln>
              <a:solidFill>
                <a:schemeClr val="tx1"/>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eaLnBrk="1" fontAlgn="auto" latinLnBrk="0" hangingPunct="1">
              <a:lnSpc>
                <a:spcPct val="110000"/>
              </a:lnSpc>
              <a:spcBef>
                <a:spcPts val="0"/>
              </a:spcBef>
              <a:spcAft>
                <a:spcPts val="600"/>
              </a:spcAft>
              <a:buClrTx/>
              <a:buSzTx/>
              <a:buFontTx/>
              <a:buNone/>
              <a:tabLst/>
              <a:defRPr/>
            </a:pPr>
            <a:r>
              <a:rPr kumimoji="0" lang="pt-BR" sz="1000" b="0" i="0" u="none" strike="noStrike" kern="0" cap="none" spc="0" normalizeH="0" baseline="0" noProof="0" dirty="0">
                <a:ln>
                  <a:noFill/>
                </a:ln>
                <a:solidFill>
                  <a:sysClr val="window" lastClr="FFFFFF"/>
                </a:solidFill>
                <a:effectLst/>
                <a:uLnTx/>
                <a:uFillTx/>
                <a:latin typeface="Calibri" panose="020F0502020204030204"/>
                <a:ea typeface="Times New Roman" panose="02020603050405020304" pitchFamily="18" charset="0"/>
                <a:cs typeface="Times New Roman" panose="02020603050405020304" pitchFamily="18" charset="0"/>
              </a:rPr>
              <a:t> </a:t>
            </a:r>
          </a:p>
        </p:txBody>
      </p:sp>
      <p:sp>
        <p:nvSpPr>
          <p:cNvPr id="11" name="CaixaDeTexto 10">
            <a:extLst>
              <a:ext uri="{FF2B5EF4-FFF2-40B4-BE49-F238E27FC236}">
                <a16:creationId xmlns:a16="http://schemas.microsoft.com/office/drawing/2014/main" id="{A5269267-A055-C291-1B6C-719CFC390328}"/>
              </a:ext>
            </a:extLst>
          </p:cNvPr>
          <p:cNvSpPr txBox="1"/>
          <p:nvPr/>
        </p:nvSpPr>
        <p:spPr>
          <a:xfrm>
            <a:off x="1524001" y="3030702"/>
            <a:ext cx="6097604" cy="482183"/>
          </a:xfrm>
          <a:prstGeom prst="rect">
            <a:avLst/>
          </a:prstGeom>
          <a:noFill/>
        </p:spPr>
        <p:txBody>
          <a:bodyPr wrap="square">
            <a:spAutoFit/>
          </a:bodyPr>
          <a:lstStyle/>
          <a:p>
            <a:pPr algn="just">
              <a:lnSpc>
                <a:spcPct val="115000"/>
              </a:lnSpc>
              <a:tabLst>
                <a:tab pos="635" algn="l"/>
              </a:tabLst>
            </a:pPr>
            <a:r>
              <a:rPr lang="pt-BR" sz="2400" b="1" dirty="0">
                <a:solidFill>
                  <a:srgbClr val="000000"/>
                </a:solidFill>
                <a:effectLst/>
                <a:latin typeface="Arial Narrow" panose="020B0606020202030204" pitchFamily="34" charset="0"/>
                <a:ea typeface="Times New Roman" panose="02020603050405020304" pitchFamily="18" charset="0"/>
              </a:rPr>
              <a:t>Texto II</a:t>
            </a:r>
            <a:endParaRPr lang="pt-BR" sz="2400" dirty="0">
              <a:effectLst/>
              <a:latin typeface="Times New Roman" panose="02020603050405020304" pitchFamily="18" charset="0"/>
              <a:ea typeface="Times New Roman" panose="02020603050405020304" pitchFamily="18" charset="0"/>
            </a:endParaRPr>
          </a:p>
        </p:txBody>
      </p:sp>
      <p:pic>
        <p:nvPicPr>
          <p:cNvPr id="12" name="Imagem 11" descr="20.000+ melhores vídeos de Criança Pobre · Download 100% grátis · Vídeos  profissionais do Pexels">
            <a:extLst>
              <a:ext uri="{FF2B5EF4-FFF2-40B4-BE49-F238E27FC236}">
                <a16:creationId xmlns:a16="http://schemas.microsoft.com/office/drawing/2014/main" id="{FF5D83E7-E8C1-25BE-C7FA-27EB3A2F06F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9630" y="3640632"/>
            <a:ext cx="2329815" cy="1941704"/>
          </a:xfrm>
          <a:prstGeom prst="rect">
            <a:avLst/>
          </a:prstGeom>
          <a:noFill/>
          <a:ln>
            <a:noFill/>
          </a:ln>
        </p:spPr>
      </p:pic>
      <p:pic>
        <p:nvPicPr>
          <p:cNvPr id="13" name="Imagem 12" descr="Os benefícios do jogo amarelinha em turmas de Educação Infantil e  Fundamental I">
            <a:extLst>
              <a:ext uri="{FF2B5EF4-FFF2-40B4-BE49-F238E27FC236}">
                <a16:creationId xmlns:a16="http://schemas.microsoft.com/office/drawing/2014/main" id="{A9409CA7-7E84-552D-6D76-758B05B6DFC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00976" y="3612957"/>
            <a:ext cx="2291715" cy="1969778"/>
          </a:xfrm>
          <a:prstGeom prst="rect">
            <a:avLst/>
          </a:prstGeom>
          <a:noFill/>
          <a:ln>
            <a:noFill/>
          </a:ln>
        </p:spPr>
      </p:pic>
      <p:pic>
        <p:nvPicPr>
          <p:cNvPr id="15" name="Imagem 14" descr="Pin em Atividade para alfabetizar">
            <a:extLst>
              <a:ext uri="{FF2B5EF4-FFF2-40B4-BE49-F238E27FC236}">
                <a16:creationId xmlns:a16="http://schemas.microsoft.com/office/drawing/2014/main" id="{DAE2225B-8942-00F3-10EB-67DBA9F9F36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03894" y="3612956"/>
            <a:ext cx="2868930" cy="2094907"/>
          </a:xfrm>
          <a:prstGeom prst="rect">
            <a:avLst/>
          </a:prstGeom>
          <a:noFill/>
          <a:ln>
            <a:noFill/>
          </a:ln>
        </p:spPr>
      </p:pic>
      <p:sp>
        <p:nvSpPr>
          <p:cNvPr id="17" name="CaixaDeTexto 16">
            <a:extLst>
              <a:ext uri="{FF2B5EF4-FFF2-40B4-BE49-F238E27FC236}">
                <a16:creationId xmlns:a16="http://schemas.microsoft.com/office/drawing/2014/main" id="{60D41291-8B80-17DA-D817-6964C929384B}"/>
              </a:ext>
            </a:extLst>
          </p:cNvPr>
          <p:cNvSpPr txBox="1"/>
          <p:nvPr/>
        </p:nvSpPr>
        <p:spPr>
          <a:xfrm>
            <a:off x="2298032" y="5770262"/>
            <a:ext cx="6097604" cy="935449"/>
          </a:xfrm>
          <a:prstGeom prst="rect">
            <a:avLst/>
          </a:prstGeom>
          <a:noFill/>
        </p:spPr>
        <p:txBody>
          <a:bodyPr wrap="square">
            <a:spAutoFit/>
          </a:bodyPr>
          <a:lstStyle/>
          <a:p>
            <a:pPr algn="r">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hlinkClick r:id="rId8">
                  <a:extLst>
                    <a:ext uri="{A12FA001-AC4F-418D-AE19-62706E023703}">
                      <ahyp:hlinkClr xmlns:ahyp="http://schemas.microsoft.com/office/drawing/2018/hyperlinkcolor" val="tx"/>
                    </a:ext>
                  </a:extLst>
                </a:hlinkClick>
              </a:rPr>
              <a:t>https://3.bp.blogspot.com/-8AFAkwcd5ns/XMi4PRib-KI/AAAAAAAA8iQ/-YKEBQG1dKMuTUuONcnko-0_2f_C0e3sgCLcBGAs/s1600/jogo-amarelinha-educacao-infantil.jpg</a:t>
            </a:r>
            <a:r>
              <a:rPr lang="pt-BR" sz="800" dirty="0">
                <a:solidFill>
                  <a:schemeClr val="tx1"/>
                </a:solidFill>
                <a:effectLst/>
                <a:latin typeface="Arial Narrow" panose="020B0606020202030204" pitchFamily="34" charset="0"/>
                <a:ea typeface="Times New Roman" panose="02020603050405020304" pitchFamily="18" charset="0"/>
              </a:rPr>
              <a:t>. Acesso em: 22 jun. 2023.</a:t>
            </a:r>
            <a:endParaRPr lang="pt-BR" sz="1200" dirty="0">
              <a:solidFill>
                <a:schemeClr val="tx1"/>
              </a:solidFill>
              <a:effectLst/>
              <a:latin typeface="Times New Roman" panose="02020603050405020304" pitchFamily="18" charset="0"/>
              <a:ea typeface="Times New Roman" panose="02020603050405020304" pitchFamily="18" charset="0"/>
            </a:endParaRPr>
          </a:p>
          <a:p>
            <a:pPr algn="r">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Disponível em: https://media.istockphoto.com/id/930741580/</a:t>
            </a:r>
            <a:r>
              <a:rPr lang="pt-BR" sz="800" dirty="0" err="1">
                <a:solidFill>
                  <a:schemeClr val="tx1"/>
                </a:solidFill>
                <a:effectLst/>
                <a:latin typeface="Arial Narrow" panose="020B0606020202030204" pitchFamily="34" charset="0"/>
                <a:ea typeface="Times New Roman" panose="02020603050405020304" pitchFamily="18" charset="0"/>
              </a:rPr>
              <a:t>pt</a:t>
            </a:r>
            <a:r>
              <a:rPr lang="pt-BR" sz="800" dirty="0">
                <a:solidFill>
                  <a:schemeClr val="tx1"/>
                </a:solidFill>
                <a:effectLst/>
                <a:latin typeface="Arial Narrow" panose="020B0606020202030204" pitchFamily="34" charset="0"/>
                <a:ea typeface="Times New Roman" panose="02020603050405020304" pitchFamily="18" charset="0"/>
              </a:rPr>
              <a:t>/v%C3%ADdeo/slow-motion-of-rural-children-are-playing-football-in-the-sunshine-day-in-a-village.jpg?b=1&amp;s=640x640&amp;k=20&amp;c=RdeHhzT_VxrKXxLTcacv12HgVvFTdU-eJPq8Lhfuq5Q=. Acesso em: 22 jun. 2023.</a:t>
            </a:r>
            <a:endParaRPr lang="pt-BR" sz="1200" dirty="0">
              <a:solidFill>
                <a:schemeClr val="tx1"/>
              </a:solidFill>
              <a:effectLst/>
              <a:latin typeface="Times New Roman" panose="02020603050405020304" pitchFamily="18" charset="0"/>
              <a:ea typeface="Times New Roman" panose="02020603050405020304" pitchFamily="18" charset="0"/>
            </a:endParaRPr>
          </a:p>
          <a:p>
            <a:pPr algn="r">
              <a:tabLst>
                <a:tab pos="635" algn="l"/>
              </a:tabLst>
            </a:pPr>
            <a:r>
              <a:rPr lang="pt-BR" sz="800" dirty="0">
                <a:solidFill>
                  <a:schemeClr val="tx1"/>
                </a:solidFill>
                <a:effectLst/>
                <a:latin typeface="Arial Narrow" panose="020B0606020202030204" pitchFamily="34" charset="0"/>
                <a:ea typeface="Times New Roman" panose="02020603050405020304" pitchFamily="18" charset="0"/>
              </a:rPr>
              <a:t>Disponível em: </a:t>
            </a:r>
            <a:r>
              <a:rPr lang="pt-BR" sz="800" u="sng" dirty="0">
                <a:solidFill>
                  <a:schemeClr val="tx1"/>
                </a:solidFill>
                <a:effectLst/>
                <a:latin typeface="Arial Narrow" panose="020B0606020202030204" pitchFamily="34" charset="0"/>
                <a:ea typeface="Times New Roman" panose="02020603050405020304" pitchFamily="18" charset="0"/>
                <a:hlinkClick r:id="rId9">
                  <a:extLst>
                    <a:ext uri="{A12FA001-AC4F-418D-AE19-62706E023703}">
                      <ahyp:hlinkClr xmlns:ahyp="http://schemas.microsoft.com/office/drawing/2018/hyperlinkcolor" val="tx"/>
                    </a:ext>
                  </a:extLst>
                </a:hlinkClick>
              </a:rPr>
              <a:t>https://i.pinimg.com/736x/4e/40/99/4e40997843f7fbecee746dce749902f1.jpg</a:t>
            </a:r>
            <a:r>
              <a:rPr lang="pt-BR" sz="800" dirty="0">
                <a:solidFill>
                  <a:schemeClr val="tx1"/>
                </a:solidFill>
                <a:effectLst/>
                <a:latin typeface="Arial Narrow" panose="020B0606020202030204" pitchFamily="34" charset="0"/>
                <a:ea typeface="Times New Roman" panose="02020603050405020304" pitchFamily="18" charset="0"/>
              </a:rPr>
              <a:t>. Acesso em: 22 jun. 2023.</a:t>
            </a:r>
            <a:endParaRPr lang="pt-BR" sz="1200" dirty="0">
              <a:solidFill>
                <a:schemeClr val="tx1"/>
              </a:solidFill>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1400" dirty="0">
                <a:solidFill>
                  <a:schemeClr val="tx1"/>
                </a:solidFill>
                <a:effectLst/>
                <a:highlight>
                  <a:srgbClr val="FFFF00"/>
                </a:highlight>
                <a:latin typeface="Arial Narrow" panose="020B0606020202030204" pitchFamily="34" charset="0"/>
                <a:ea typeface="Times New Roman" panose="02020603050405020304" pitchFamily="18" charset="0"/>
              </a:rPr>
              <a:t> </a:t>
            </a:r>
            <a:endParaRPr lang="pt-BR" sz="1200" dirty="0">
              <a:solidFill>
                <a:schemeClr val="tx1"/>
              </a:solidFill>
              <a:effectLst/>
              <a:latin typeface="Times New Roman" panose="02020603050405020304" pitchFamily="18" charset="0"/>
              <a:ea typeface="Times New Roman" panose="02020603050405020304" pitchFamily="18" charset="0"/>
            </a:endParaRPr>
          </a:p>
        </p:txBody>
      </p:sp>
      <p:pic>
        <p:nvPicPr>
          <p:cNvPr id="4" name="Imagem 3">
            <a:extLst>
              <a:ext uri="{FF2B5EF4-FFF2-40B4-BE49-F238E27FC236}">
                <a16:creationId xmlns:a16="http://schemas.microsoft.com/office/drawing/2014/main" id="{78980127-6974-2C88-C002-7A6A13B0D58F}"/>
              </a:ext>
            </a:extLst>
          </p:cNvPr>
          <p:cNvPicPr>
            <a:picLocks noChangeAspect="1"/>
          </p:cNvPicPr>
          <p:nvPr/>
        </p:nvPicPr>
        <p:blipFill>
          <a:blip r:embed="rId10"/>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42227211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45B79C10-1D0F-D0EE-A353-6A215A7E6380}"/>
              </a:ext>
            </a:extLst>
          </p:cNvPr>
          <p:cNvSpPr txBox="1"/>
          <p:nvPr/>
        </p:nvSpPr>
        <p:spPr>
          <a:xfrm>
            <a:off x="1450346" y="320132"/>
            <a:ext cx="10113859" cy="5578963"/>
          </a:xfrm>
          <a:prstGeom prst="rect">
            <a:avLst/>
          </a:prstGeom>
          <a:noFill/>
        </p:spPr>
        <p:txBody>
          <a:bodyPr wrap="square">
            <a:spAutoFit/>
          </a:bodyPr>
          <a:lstStyle/>
          <a:p>
            <a:pPr algn="just">
              <a:lnSpc>
                <a:spcPct val="115000"/>
              </a:lnSpc>
              <a:tabLst>
                <a:tab pos="635" algn="l"/>
              </a:tabLst>
            </a:pPr>
            <a:r>
              <a:rPr lang="pt-BR" sz="2400" dirty="0">
                <a:solidFill>
                  <a:srgbClr val="000000"/>
                </a:solidFill>
                <a:effectLst/>
                <a:latin typeface="Arial Narrow" panose="020B0606020202030204" pitchFamily="34" charset="0"/>
                <a:ea typeface="Times New Roman" panose="02020603050405020304" pitchFamily="18" charset="0"/>
              </a:rPr>
              <a:t>Então, vamos ao seu texto? Seguem alguns lembretes:</a:t>
            </a:r>
            <a:endParaRPr lang="pt-BR" sz="24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400" dirty="0">
                <a:solidFill>
                  <a:srgbClr val="000000"/>
                </a:solidFill>
                <a:effectLst/>
                <a:latin typeface="Arial Narrow" panose="020B0606020202030204" pitchFamily="34" charset="0"/>
                <a:ea typeface="Times New Roman" panose="02020603050405020304" pitchFamily="18" charset="0"/>
              </a:rPr>
              <a:t>1 – Defina sobre o que gostaria de escrever:</a:t>
            </a:r>
            <a:endParaRPr lang="pt-BR" sz="2400" dirty="0">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i="1" dirty="0">
                <a:solidFill>
                  <a:srgbClr val="000000"/>
                </a:solidFill>
                <a:effectLst/>
                <a:latin typeface="Arial Narrow" panose="020B0606020202030204" pitchFamily="34" charset="0"/>
                <a:ea typeface="Times New Roman" panose="02020603050405020304" pitchFamily="18" charset="0"/>
              </a:rPr>
              <a:t>Um lugar onde morou, mora ou gostava de frequentar – os detalhes do lugar que pode ser uma casa (na cidade ou zona rural – roça), a rua onde gostava de brincar, um parquinho, campo de futebol... e pessoas que fizeram parte ou fazem parte desses momentos.</a:t>
            </a:r>
            <a:endParaRPr lang="pt-BR" sz="2400" dirty="0">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i="1" dirty="0">
                <a:solidFill>
                  <a:srgbClr val="000000"/>
                </a:solidFill>
                <a:effectLst/>
                <a:latin typeface="Arial Narrow" panose="020B0606020202030204" pitchFamily="34" charset="0"/>
                <a:ea typeface="Times New Roman" panose="02020603050405020304" pitchFamily="18" charset="0"/>
              </a:rPr>
              <a:t>Uma brincadeira ou brincadeiras que sempre fazia quando era menor ou ainda goste – fale sobre os detalhes e porque o deixa tão feliz.</a:t>
            </a:r>
            <a:endParaRPr lang="pt-BR" sz="24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400" dirty="0">
                <a:solidFill>
                  <a:srgbClr val="000000"/>
                </a:solidFill>
                <a:effectLst/>
                <a:latin typeface="Arial Narrow" panose="020B0606020202030204" pitchFamily="34" charset="0"/>
                <a:ea typeface="Times New Roman" panose="02020603050405020304" pitchFamily="18" charset="0"/>
              </a:rPr>
              <a:t>2 – O seu poema será livre, ou seja, pode haver rimas ou não, estrofes separadas ou construído em apenas uma estrofe, desde que siga o formato desse gênero.</a:t>
            </a:r>
            <a:endParaRPr lang="pt-BR" sz="2400" dirty="0">
              <a:effectLst/>
              <a:latin typeface="Times New Roman" panose="02020603050405020304" pitchFamily="18" charset="0"/>
              <a:ea typeface="Times New Roman" panose="02020603050405020304" pitchFamily="18" charset="0"/>
            </a:endParaRPr>
          </a:p>
          <a:p>
            <a:pPr algn="just">
              <a:lnSpc>
                <a:spcPct val="115000"/>
              </a:lnSpc>
              <a:tabLst>
                <a:tab pos="635" algn="l"/>
              </a:tabLst>
            </a:pPr>
            <a:r>
              <a:rPr lang="pt-BR" sz="2400" dirty="0">
                <a:solidFill>
                  <a:srgbClr val="000000"/>
                </a:solidFill>
                <a:effectLst/>
                <a:latin typeface="Arial Narrow" panose="020B0606020202030204" pitchFamily="34" charset="0"/>
                <a:ea typeface="Times New Roman" panose="02020603050405020304" pitchFamily="18" charset="0"/>
              </a:rPr>
              <a:t>3 – Não se esqueça da estrutura do poema conforme relembrado aqui nos lembretes e nos textos de inspiração. Coloque nessa escrita suas emoções, alegrias, lembranças... e muita criatividade!</a:t>
            </a:r>
            <a:endParaRPr lang="pt-BR" sz="2400" dirty="0">
              <a:effectLst/>
              <a:latin typeface="Times New Roman" panose="02020603050405020304" pitchFamily="18" charset="0"/>
              <a:ea typeface="Times New Roman" panose="02020603050405020304" pitchFamily="18" charset="0"/>
            </a:endParaRPr>
          </a:p>
        </p:txBody>
      </p:sp>
      <p:pic>
        <p:nvPicPr>
          <p:cNvPr id="4" name="Imagem 3">
            <a:extLst>
              <a:ext uri="{FF2B5EF4-FFF2-40B4-BE49-F238E27FC236}">
                <a16:creationId xmlns:a16="http://schemas.microsoft.com/office/drawing/2014/main" id="{94271FD5-53EB-07AE-C804-DF0168BDFA7D}"/>
              </a:ext>
            </a:extLst>
          </p:cNvPr>
          <p:cNvPicPr>
            <a:picLocks noChangeAspect="1"/>
          </p:cNvPicPr>
          <p:nvPr/>
        </p:nvPicPr>
        <p:blipFill>
          <a:blip r:embed="rId4"/>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3697046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EA1DBA32-DC79-710B-48B7-440A683E3426}"/>
              </a:ext>
            </a:extLst>
          </p:cNvPr>
          <p:cNvSpPr txBox="1"/>
          <p:nvPr/>
        </p:nvSpPr>
        <p:spPr>
          <a:xfrm>
            <a:off x="259176" y="443619"/>
            <a:ext cx="6097604" cy="489301"/>
          </a:xfrm>
          <a:prstGeom prst="rect">
            <a:avLst/>
          </a:prstGeom>
          <a:noFill/>
        </p:spPr>
        <p:txBody>
          <a:bodyPr wrap="square">
            <a:spAutoFit/>
          </a:bodyPr>
          <a:lstStyle/>
          <a:p>
            <a:pPr algn="ctr">
              <a:lnSpc>
                <a:spcPct val="115000"/>
              </a:lnSpc>
              <a:spcAft>
                <a:spcPts val="600"/>
              </a:spcAft>
              <a:tabLst>
                <a:tab pos="635" algn="l"/>
              </a:tabLst>
            </a:pPr>
            <a:r>
              <a:rPr lang="pt-BR" sz="2400" b="1" dirty="0">
                <a:effectLst/>
                <a:latin typeface="Arial Narrow" panose="020B0606020202030204" pitchFamily="34" charset="0"/>
                <a:ea typeface="Times New Roman" panose="02020603050405020304" pitchFamily="18" charset="0"/>
                <a:cs typeface="Times New Roman" panose="02020603050405020304" pitchFamily="18" charset="0"/>
              </a:rPr>
              <a:t>Folha de Produção de Texto</a:t>
            </a:r>
            <a:endParaRPr lang="pt-B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Rectangle 2">
            <a:extLst>
              <a:ext uri="{FF2B5EF4-FFF2-40B4-BE49-F238E27FC236}">
                <a16:creationId xmlns:a16="http://schemas.microsoft.com/office/drawing/2014/main" id="{7DF9D635-7E72-2C45-DFCA-4C183A067111}"/>
              </a:ext>
            </a:extLst>
          </p:cNvPr>
          <p:cNvSpPr>
            <a:spLocks noChangeArrowheads="1"/>
          </p:cNvSpPr>
          <p:nvPr/>
        </p:nvSpPr>
        <p:spPr bwMode="auto">
          <a:xfrm>
            <a:off x="2809875" y="23828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3" name="Imagem 12">
            <a:extLst>
              <a:ext uri="{FF2B5EF4-FFF2-40B4-BE49-F238E27FC236}">
                <a16:creationId xmlns:a16="http://schemas.microsoft.com/office/drawing/2014/main" id="{B2FB2E48-ABD5-D6FE-DEE8-06C2B0A5845E}"/>
              </a:ext>
            </a:extLst>
          </p:cNvPr>
          <p:cNvPicPr>
            <a:picLocks noChangeAspect="1"/>
          </p:cNvPicPr>
          <p:nvPr/>
        </p:nvPicPr>
        <p:blipFill>
          <a:blip r:embed="rId4"/>
          <a:stretch>
            <a:fillRect/>
          </a:stretch>
        </p:blipFill>
        <p:spPr>
          <a:xfrm>
            <a:off x="1845403" y="1050373"/>
            <a:ext cx="6487668" cy="4000500"/>
          </a:xfrm>
          <a:prstGeom prst="rect">
            <a:avLst/>
          </a:prstGeom>
        </p:spPr>
      </p:pic>
      <p:pic>
        <p:nvPicPr>
          <p:cNvPr id="15" name="Imagem 14" descr="Supershape Minion Shape | Balloon Decoration Singapore">
            <a:extLst>
              <a:ext uri="{FF2B5EF4-FFF2-40B4-BE49-F238E27FC236}">
                <a16:creationId xmlns:a16="http://schemas.microsoft.com/office/drawing/2014/main" id="{A785ACA3-A290-A302-94B2-2A8A9BB01C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40799" y="1495716"/>
            <a:ext cx="2429673" cy="3048575"/>
          </a:xfrm>
          <a:prstGeom prst="rect">
            <a:avLst/>
          </a:prstGeom>
          <a:noFill/>
          <a:ln>
            <a:noFill/>
          </a:ln>
        </p:spPr>
      </p:pic>
      <p:pic>
        <p:nvPicPr>
          <p:cNvPr id="4" name="Imagem 3">
            <a:extLst>
              <a:ext uri="{FF2B5EF4-FFF2-40B4-BE49-F238E27FC236}">
                <a16:creationId xmlns:a16="http://schemas.microsoft.com/office/drawing/2014/main" id="{EFB039F7-DB43-1097-ED2C-DBAE0F94E951}"/>
              </a:ext>
            </a:extLst>
          </p:cNvPr>
          <p:cNvPicPr>
            <a:picLocks noChangeAspect="1"/>
          </p:cNvPicPr>
          <p:nvPr/>
        </p:nvPicPr>
        <p:blipFill>
          <a:blip r:embed="rId6"/>
          <a:stretch>
            <a:fillRect/>
          </a:stretch>
        </p:blipFill>
        <p:spPr>
          <a:xfrm>
            <a:off x="9958753" y="6249288"/>
            <a:ext cx="2067237" cy="493767"/>
          </a:xfrm>
          <a:prstGeom prst="rect">
            <a:avLst/>
          </a:prstGeom>
        </p:spPr>
      </p:pic>
    </p:spTree>
    <p:extLst>
      <p:ext uri="{BB962C8B-B14F-4D97-AF65-F5344CB8AC3E}">
        <p14:creationId xmlns:p14="http://schemas.microsoft.com/office/powerpoint/2010/main" val="1610631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Imagem 7">
            <a:extLst>
              <a:ext uri="{FF2B5EF4-FFF2-40B4-BE49-F238E27FC236}">
                <a16:creationId xmlns:a16="http://schemas.microsoft.com/office/drawing/2014/main" id="{75A4CF91-F89D-4C88-950E-652CD1EC07F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pic>
        <p:nvPicPr>
          <p:cNvPr id="4" name="Imagem 3">
            <a:extLst>
              <a:ext uri="{FF2B5EF4-FFF2-40B4-BE49-F238E27FC236}">
                <a16:creationId xmlns:a16="http://schemas.microsoft.com/office/drawing/2014/main" id="{B1A36EAC-B757-4CFE-AE5D-1EC6D863261D}"/>
              </a:ext>
            </a:extLst>
          </p:cNvPr>
          <p:cNvPicPr>
            <a:picLocks noChangeAspect="1"/>
          </p:cNvPicPr>
          <p:nvPr/>
        </p:nvPicPr>
        <p:blipFill>
          <a:blip r:embed="rId5"/>
          <a:stretch>
            <a:fillRect/>
          </a:stretch>
        </p:blipFill>
        <p:spPr>
          <a:xfrm>
            <a:off x="0" y="0"/>
            <a:ext cx="12127313" cy="6858000"/>
          </a:xfrm>
          <a:prstGeom prst="rect">
            <a:avLst/>
          </a:prstGeom>
        </p:spPr>
      </p:pic>
    </p:spTree>
    <p:extLst>
      <p:ext uri="{BB962C8B-B14F-4D97-AF65-F5344CB8AC3E}">
        <p14:creationId xmlns:p14="http://schemas.microsoft.com/office/powerpoint/2010/main" val="2836419070"/>
      </p:ext>
    </p:extLst>
  </p:cSld>
  <p:clrMapOvr>
    <a:masterClrMapping/>
  </p:clrMapOvr>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5efcf4f-1f94-450e-b76a-aba20fc675a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9EE9C99EB40844BB0F7B3C854A3FA7" ma:contentTypeVersion="10" ma:contentTypeDescription="Create a new document." ma:contentTypeScope="" ma:versionID="6ed6b37496fcf33e5cd02c84df347141">
  <xsd:schema xmlns:xsd="http://www.w3.org/2001/XMLSchema" xmlns:xs="http://www.w3.org/2001/XMLSchema" xmlns:p="http://schemas.microsoft.com/office/2006/metadata/properties" xmlns:ns3="25efcf4f-1f94-450e-b76a-aba20fc675a8" xmlns:ns4="32ad5859-4ea6-4691-8e46-7b8c4419fc53" targetNamespace="http://schemas.microsoft.com/office/2006/metadata/properties" ma:root="true" ma:fieldsID="b69e3916b02c35acbe02545ecafadf15" ns3:_="" ns4:_="">
    <xsd:import namespace="25efcf4f-1f94-450e-b76a-aba20fc675a8"/>
    <xsd:import namespace="32ad5859-4ea6-4691-8e46-7b8c4419fc5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fcf4f-1f94-450e-b76a-aba20fc675a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ad5859-4ea6-4691-8e46-7b8c4419fc5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6C0BB4-7EC4-4058-86D3-F6B877212498}">
  <ds:schemaRefs>
    <ds:schemaRef ds:uri="http://purl.org/dc/elements/1.1/"/>
    <ds:schemaRef ds:uri="25efcf4f-1f94-450e-b76a-aba20fc675a8"/>
    <ds:schemaRef ds:uri="http://purl.org/dc/dcmitype/"/>
    <ds:schemaRef ds:uri="http://www.w3.org/XML/1998/namespace"/>
    <ds:schemaRef ds:uri="http://schemas.microsoft.com/office/2006/metadata/properties"/>
    <ds:schemaRef ds:uri="http://purl.org/dc/terms/"/>
    <ds:schemaRef ds:uri="http://schemas.openxmlformats.org/package/2006/metadata/core-properties"/>
    <ds:schemaRef ds:uri="32ad5859-4ea6-4691-8e46-7b8c4419fc53"/>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99AB0EC2-AF30-4E20-9C9E-2EE608B035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fcf4f-1f94-450e-b76a-aba20fc675a8"/>
    <ds:schemaRef ds:uri="32ad5859-4ea6-4691-8e46-7b8c4419fc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52250E-B0F1-4136-9F18-FCE88864FB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4335</TotalTime>
  <Words>5396</Words>
  <Application>Microsoft Office PowerPoint</Application>
  <PresentationFormat>Widescreen</PresentationFormat>
  <Paragraphs>551</Paragraphs>
  <Slides>38</Slides>
  <Notes>38</Notes>
  <HiddenSlides>0</HiddenSlides>
  <MMClips>0</MMClips>
  <ScaleCrop>false</ScaleCrop>
  <HeadingPairs>
    <vt:vector size="8" baseType="variant">
      <vt:variant>
        <vt:lpstr>Fontes usadas</vt:lpstr>
      </vt:variant>
      <vt:variant>
        <vt:i4>11</vt:i4>
      </vt:variant>
      <vt:variant>
        <vt:lpstr>Tema</vt:lpstr>
      </vt:variant>
      <vt:variant>
        <vt:i4>1</vt:i4>
      </vt:variant>
      <vt:variant>
        <vt:lpstr>Servidores OLE inseridos</vt:lpstr>
      </vt:variant>
      <vt:variant>
        <vt:i4>1</vt:i4>
      </vt:variant>
      <vt:variant>
        <vt:lpstr>Títulos de slides</vt:lpstr>
      </vt:variant>
      <vt:variant>
        <vt:i4>38</vt:i4>
      </vt:variant>
    </vt:vector>
  </HeadingPairs>
  <TitlesOfParts>
    <vt:vector size="51" baseType="lpstr">
      <vt:lpstr>Arial</vt:lpstr>
      <vt:lpstr>Arial Narrow</vt:lpstr>
      <vt:lpstr>Bahnschrift Light</vt:lpstr>
      <vt:lpstr>Bahnschrift SemiBold</vt:lpstr>
      <vt:lpstr>Calibri</vt:lpstr>
      <vt:lpstr>Calibri Light</vt:lpstr>
      <vt:lpstr>Franklin Gothic Medium</vt:lpstr>
      <vt:lpstr>Lato</vt:lpstr>
      <vt:lpstr>Symbol</vt:lpstr>
      <vt:lpstr>Times New Roman</vt:lpstr>
      <vt:lpstr>Wingdings</vt:lpstr>
      <vt:lpstr>Tema do Office</vt:lpstr>
      <vt:lpstr>Document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LEONORA APARECIDA DOS SANTOS LOPES</dc:creator>
  <cp:lastModifiedBy>Cristiane Gonzaga Carneiro Silva</cp:lastModifiedBy>
  <cp:revision>182</cp:revision>
  <dcterms:modified xsi:type="dcterms:W3CDTF">2023-08-03T14:54:51Z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0x010100E19EE9C99EB40844BB0F7B3C854A3FA7</vt:lpwstr>
  </property>
</Properties>
</file>