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259" r:id="rId3"/>
    <p:sldId id="452" r:id="rId4"/>
    <p:sldId id="453" r:id="rId5"/>
    <p:sldId id="454" r:id="rId6"/>
    <p:sldId id="455" r:id="rId7"/>
    <p:sldId id="456" r:id="rId8"/>
    <p:sldId id="457" r:id="rId9"/>
    <p:sldId id="458" r:id="rId10"/>
    <p:sldId id="459" r:id="rId11"/>
    <p:sldId id="460" r:id="rId12"/>
    <p:sldId id="461" r:id="rId13"/>
    <p:sldId id="462" r:id="rId14"/>
    <p:sldId id="463" r:id="rId15"/>
    <p:sldId id="465" r:id="rId16"/>
    <p:sldId id="464" r:id="rId17"/>
    <p:sldId id="466" r:id="rId18"/>
    <p:sldId id="356" r:id="rId19"/>
    <p:sldId id="467" r:id="rId20"/>
    <p:sldId id="468" r:id="rId21"/>
    <p:sldId id="469" r:id="rId22"/>
    <p:sldId id="470" r:id="rId23"/>
    <p:sldId id="471" r:id="rId24"/>
    <p:sldId id="472" r:id="rId25"/>
    <p:sldId id="473" r:id="rId26"/>
    <p:sldId id="474" r:id="rId27"/>
    <p:sldId id="475" r:id="rId28"/>
    <p:sldId id="476" r:id="rId29"/>
    <p:sldId id="477" r:id="rId30"/>
    <p:sldId id="478" r:id="rId31"/>
    <p:sldId id="479" r:id="rId32"/>
    <p:sldId id="480" r:id="rId33"/>
    <p:sldId id="481" r:id="rId34"/>
    <p:sldId id="482" r:id="rId35"/>
    <p:sldId id="483" r:id="rId36"/>
    <p:sldId id="484" r:id="rId37"/>
    <p:sldId id="485" r:id="rId38"/>
    <p:sldId id="451" r:id="rId39"/>
    <p:sldId id="486" r:id="rId40"/>
    <p:sldId id="487" r:id="rId41"/>
    <p:sldId id="488" r:id="rId42"/>
    <p:sldId id="489" r:id="rId43"/>
    <p:sldId id="490" r:id="rId44"/>
    <p:sldId id="491" r:id="rId45"/>
    <p:sldId id="492" r:id="rId46"/>
    <p:sldId id="493" r:id="rId47"/>
    <p:sldId id="494" r:id="rId48"/>
    <p:sldId id="495" r:id="rId49"/>
    <p:sldId id="496" r:id="rId50"/>
    <p:sldId id="497" r:id="rId51"/>
    <p:sldId id="498" r:id="rId52"/>
    <p:sldId id="499" r:id="rId53"/>
    <p:sldId id="500" r:id="rId54"/>
    <p:sldId id="502" r:id="rId55"/>
    <p:sldId id="503" r:id="rId56"/>
    <p:sldId id="501" r:id="rId57"/>
    <p:sldId id="504" r:id="rId58"/>
    <p:sldId id="505" r:id="rId59"/>
    <p:sldId id="506" r:id="rId60"/>
    <p:sldId id="507" r:id="rId61"/>
    <p:sldId id="508" r:id="rId62"/>
    <p:sldId id="509" r:id="rId63"/>
    <p:sldId id="510" r:id="rId64"/>
    <p:sldId id="511" r:id="rId65"/>
    <p:sldId id="512" r:id="rId66"/>
    <p:sldId id="514" r:id="rId67"/>
    <p:sldId id="513" r:id="rId68"/>
    <p:sldId id="515" r:id="rId69"/>
    <p:sldId id="516" r:id="rId70"/>
    <p:sldId id="517" r:id="rId71"/>
    <p:sldId id="522" r:id="rId72"/>
    <p:sldId id="519" r:id="rId73"/>
    <p:sldId id="520" r:id="rId74"/>
    <p:sldId id="521" r:id="rId75"/>
    <p:sldId id="523" r:id="rId7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E2"/>
    <a:srgbClr val="A4DB1D"/>
    <a:srgbClr val="EBECEE"/>
    <a:srgbClr val="7ECB17"/>
    <a:srgbClr val="B4E1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D054C-F658-41A3-98B9-12030218AD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80435-2E4C-4CAC-A051-C93A77D676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672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14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36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54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70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3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57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5E40209-D6BE-11BE-4AFA-1E1DA917E678}"/>
              </a:ext>
            </a:extLst>
          </p:cNvPr>
          <p:cNvSpPr/>
          <p:nvPr userDrawn="1"/>
        </p:nvSpPr>
        <p:spPr>
          <a:xfrm>
            <a:off x="0" y="0"/>
            <a:ext cx="12192000" cy="564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5C0986B7-F707-0695-21C7-B30A07081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04"/>
          <a:stretch/>
        </p:blipFill>
        <p:spPr>
          <a:xfrm>
            <a:off x="5000772" y="4199"/>
            <a:ext cx="896139" cy="560245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EAB01FFC-84F2-421C-27E1-E9AE5AFB9D5A}"/>
              </a:ext>
            </a:extLst>
          </p:cNvPr>
          <p:cNvCxnSpPr/>
          <p:nvPr userDrawn="1"/>
        </p:nvCxnSpPr>
        <p:spPr>
          <a:xfrm>
            <a:off x="6095999" y="869245"/>
            <a:ext cx="0" cy="570088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F3502779-AB24-C81D-BD7B-C2989288C8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256" y="0"/>
            <a:ext cx="1737400" cy="57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5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14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77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44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560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600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0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6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5.png"/><Relationship Id="rId4" Type="http://schemas.openxmlformats.org/officeDocument/2006/relationships/image" Target="../media/image8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5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30.png"/><Relationship Id="rId4" Type="http://schemas.openxmlformats.org/officeDocument/2006/relationships/image" Target="../media/image9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microsoft.com/office/2007/relationships/hdphoto" Target="../media/hdphoto4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04.png"/><Relationship Id="rId7" Type="http://schemas.openxmlformats.org/officeDocument/2006/relationships/image" Target="../media/image107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110.png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11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emf"/><Relationship Id="rId4" Type="http://schemas.openxmlformats.org/officeDocument/2006/relationships/image" Target="../media/image114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6.emf"/><Relationship Id="rId4" Type="http://schemas.openxmlformats.org/officeDocument/2006/relationships/image" Target="../media/image1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openxmlformats.org/officeDocument/2006/relationships/image" Target="../media/image129.png"/><Relationship Id="rId4" Type="http://schemas.openxmlformats.org/officeDocument/2006/relationships/image" Target="../media/image13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microsoft.com/office/2007/relationships/hdphoto" Target="../media/hdphoto5.wdp"/><Relationship Id="rId4" Type="http://schemas.openxmlformats.org/officeDocument/2006/relationships/image" Target="../media/image13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2.png"/><Relationship Id="rId7" Type="http://schemas.openxmlformats.org/officeDocument/2006/relationships/image" Target="../media/image145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48.png"/><Relationship Id="rId5" Type="http://schemas.openxmlformats.org/officeDocument/2006/relationships/image" Target="../media/image132.png"/><Relationship Id="rId10" Type="http://schemas.openxmlformats.org/officeDocument/2006/relationships/image" Target="../media/image40.png"/><Relationship Id="rId4" Type="http://schemas.openxmlformats.org/officeDocument/2006/relationships/image" Target="../media/image143.png"/><Relationship Id="rId9" Type="http://schemas.openxmlformats.org/officeDocument/2006/relationships/image" Target="../media/image1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1.png"/><Relationship Id="rId4" Type="http://schemas.openxmlformats.org/officeDocument/2006/relationships/image" Target="../media/image1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.png"/><Relationship Id="rId4" Type="http://schemas.openxmlformats.org/officeDocument/2006/relationships/image" Target="../media/image16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emf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emf"/><Relationship Id="rId2" Type="http://schemas.openxmlformats.org/officeDocument/2006/relationships/image" Target="../media/image16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4.emf"/><Relationship Id="rId4" Type="http://schemas.openxmlformats.org/officeDocument/2006/relationships/image" Target="../media/image163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6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6.png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4" Type="http://schemas.openxmlformats.org/officeDocument/2006/relationships/image" Target="../media/image16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2.emf"/><Relationship Id="rId4" Type="http://schemas.openxmlformats.org/officeDocument/2006/relationships/image" Target="../media/image171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7" Type="http://schemas.openxmlformats.org/officeDocument/2006/relationships/image" Target="../media/image19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2.png"/><Relationship Id="rId5" Type="http://schemas.openxmlformats.org/officeDocument/2006/relationships/image" Target="../media/image191.png"/><Relationship Id="rId4" Type="http://schemas.openxmlformats.org/officeDocument/2006/relationships/image" Target="../media/image18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7" Type="http://schemas.openxmlformats.org/officeDocument/2006/relationships/image" Target="../media/image198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4.png"/><Relationship Id="rId5" Type="http://schemas.openxmlformats.org/officeDocument/2006/relationships/image" Target="../media/image196.png"/><Relationship Id="rId4" Type="http://schemas.microsoft.com/office/2007/relationships/hdphoto" Target="../media/hdphoto8.wdp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7" Type="http://schemas.openxmlformats.org/officeDocument/2006/relationships/image" Target="../media/image187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3.png"/><Relationship Id="rId5" Type="http://schemas.openxmlformats.org/officeDocument/2006/relationships/image" Target="../media/image186.png"/><Relationship Id="rId4" Type="http://schemas.openxmlformats.org/officeDocument/2006/relationships/image" Target="../media/image20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7" Type="http://schemas.microsoft.com/office/2007/relationships/hdphoto" Target="../media/hdphoto9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0.png"/><Relationship Id="rId5" Type="http://schemas.openxmlformats.org/officeDocument/2006/relationships/image" Target="../media/image207.png"/><Relationship Id="rId4" Type="http://schemas.openxmlformats.org/officeDocument/2006/relationships/image" Target="../media/image18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95.png"/><Relationship Id="rId7" Type="http://schemas.openxmlformats.org/officeDocument/2006/relationships/image" Target="../media/image200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2.png"/><Relationship Id="rId5" Type="http://schemas.openxmlformats.org/officeDocument/2006/relationships/image" Target="../media/image197.png"/><Relationship Id="rId4" Type="http://schemas.microsoft.com/office/2007/relationships/hdphoto" Target="../media/hdphoto10.wdp"/><Relationship Id="rId9" Type="http://schemas.openxmlformats.org/officeDocument/2006/relationships/image" Target="../media/image214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6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2.wdp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A6291079-BF4C-036F-B0FB-95B87ECC8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A14DE37-BE7E-504C-AF98-DDF1358A9EC0}"/>
              </a:ext>
            </a:extLst>
          </p:cNvPr>
          <p:cNvSpPr txBox="1"/>
          <p:nvPr/>
        </p:nvSpPr>
        <p:spPr>
          <a:xfrm>
            <a:off x="3076057" y="4059701"/>
            <a:ext cx="367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9º ANO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F29C24-3EEE-7D51-2699-A463B9F6DEC7}"/>
              </a:ext>
            </a:extLst>
          </p:cNvPr>
          <p:cNvSpPr txBox="1"/>
          <p:nvPr/>
        </p:nvSpPr>
        <p:spPr>
          <a:xfrm>
            <a:off x="3525285" y="4910364"/>
            <a:ext cx="42064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MATEMÁTICA</a:t>
            </a:r>
          </a:p>
        </p:txBody>
      </p:sp>
    </p:spTree>
    <p:extLst>
      <p:ext uri="{BB962C8B-B14F-4D97-AF65-F5344CB8AC3E}">
        <p14:creationId xmlns:p14="http://schemas.microsoft.com/office/powerpoint/2010/main" val="1169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CB45992-27C4-6D66-D367-25B0C1F2292C}"/>
              </a:ext>
            </a:extLst>
          </p:cNvPr>
          <p:cNvSpPr txBox="1"/>
          <p:nvPr/>
        </p:nvSpPr>
        <p:spPr>
          <a:xfrm>
            <a:off x="66352" y="794802"/>
            <a:ext cx="11880001" cy="60631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endParaRPr lang="pt-BR" sz="2200" b="1" kern="100" dirty="0">
              <a:solidFill>
                <a:srgbClr val="0D0D0D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pt-BR" sz="2200" b="1" kern="100" dirty="0">
              <a:solidFill>
                <a:srgbClr val="0D0D0D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pt-BR" sz="22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PORCENTAGEM 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porcentagem (%) é a maneira de indicar uma fração cujo denominador é 100 ou qualquer outra representação equivalente a ela. </a:t>
            </a:r>
          </a:p>
          <a:p>
            <a:pPr algn="just">
              <a:spcAft>
                <a:spcPts val="800"/>
              </a:spcAft>
            </a:pPr>
            <a:endParaRPr lang="pt-BR" sz="2200" kern="100" dirty="0">
              <a:solidFill>
                <a:srgbClr val="0D0D0D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pt-BR" sz="2200" kern="100" dirty="0">
              <a:solidFill>
                <a:srgbClr val="0D0D0D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pt-BR" sz="2200" kern="100" dirty="0">
              <a:solidFill>
                <a:srgbClr val="0D0D0D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pt-BR" sz="2200" kern="100" dirty="0">
              <a:solidFill>
                <a:srgbClr val="0D0D0D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pt-BR" sz="2200" kern="100" dirty="0">
              <a:solidFill>
                <a:srgbClr val="0D0D0D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pt-BR" sz="2200" kern="100" dirty="0">
              <a:solidFill>
                <a:srgbClr val="0D0D0D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pt-BR" sz="2200" kern="100" dirty="0">
              <a:solidFill>
                <a:srgbClr val="0D0D0D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pt-BR" sz="2200" kern="100" dirty="0">
              <a:solidFill>
                <a:srgbClr val="0D0D0D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163F623-DB52-6F71-3640-E1BE2D3652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237" r="25552" b="11214"/>
          <a:stretch/>
        </p:blipFill>
        <p:spPr>
          <a:xfrm>
            <a:off x="2935545" y="2684273"/>
            <a:ext cx="5480386" cy="391098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D42BFCB-0BDB-B667-A8FB-6448DD08F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8519" y="5094623"/>
            <a:ext cx="3327834" cy="150063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302DF2C-E9FD-05B6-35B7-73A56ABAEC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739"/>
          <a:stretch>
            <a:fillRect/>
          </a:stretch>
        </p:blipFill>
        <p:spPr>
          <a:xfrm>
            <a:off x="156000" y="1117152"/>
            <a:ext cx="3600000" cy="76270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36F5D09-26F9-B960-5B7B-3283DC0A0B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r="339" b="6216"/>
          <a:stretch>
            <a:fillRect/>
          </a:stretch>
        </p:blipFill>
        <p:spPr>
          <a:xfrm>
            <a:off x="1434634" y="620976"/>
            <a:ext cx="4320000" cy="55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01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7481B52-206E-71CA-475A-56D8777BFC61}"/>
              </a:ext>
            </a:extLst>
          </p:cNvPr>
          <p:cNvSpPr txBox="1"/>
          <p:nvPr/>
        </p:nvSpPr>
        <p:spPr>
          <a:xfrm>
            <a:off x="156000" y="562102"/>
            <a:ext cx="594000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2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Porcentagem de um valor numérico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cálculo da porcentagem de um valor pode ser feito de diferentes maneiras.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b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b="1" i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Quanto é 8% de 300?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650C34F-6FCE-6EA2-023C-F4048299C6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916" b="11728"/>
          <a:stretch/>
        </p:blipFill>
        <p:spPr>
          <a:xfrm>
            <a:off x="156000" y="2656131"/>
            <a:ext cx="5841594" cy="35564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0A6E05B-5638-EDE8-A94E-1643CD350F67}"/>
                  </a:ext>
                </a:extLst>
              </p:cNvPr>
              <p:cNvSpPr txBox="1"/>
              <p:nvPr/>
            </p:nvSpPr>
            <p:spPr>
              <a:xfrm>
                <a:off x="6206844" y="666561"/>
                <a:ext cx="5940000" cy="61110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Além do cálculo da porcentagem de um valor (parte de um todo), existem mais duas situações envolvendo porcentagem que merecem destaque.</a:t>
                </a:r>
              </a:p>
              <a:p>
                <a:pPr algn="just"/>
                <a:endParaRPr lang="pt-BR" sz="1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1ª situação –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Calcular o valor do todo, conhecendo uma parte dele e o percentual relativo à essa parte.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12 é 5% de quanto?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u="sng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Denotando o valor do “todo” por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5%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𝑑𝑒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=12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=12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=1200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1200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=240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Logo, 12 é 5% de </a:t>
                </a:r>
                <a:r>
                  <a:rPr lang="pt-BR" sz="2200" b="1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240</a:t>
                </a:r>
                <a:r>
                  <a:rPr lang="pt-BR" sz="22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0A6E05B-5638-EDE8-A94E-1643CD350F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6844" y="666561"/>
                <a:ext cx="5940000" cy="6111032"/>
              </a:xfrm>
              <a:prstGeom prst="rect">
                <a:avLst/>
              </a:prstGeom>
              <a:blipFill>
                <a:blip r:embed="rId3"/>
                <a:stretch>
                  <a:fillRect l="-1333" t="-499" r="-123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7637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F22C117-E732-C89B-5E94-5340F3CEB81E}"/>
                  </a:ext>
                </a:extLst>
              </p:cNvPr>
              <p:cNvSpPr txBox="1"/>
              <p:nvPr/>
            </p:nvSpPr>
            <p:spPr>
              <a:xfrm>
                <a:off x="188259" y="664639"/>
                <a:ext cx="5755341" cy="45789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2ª situação – </a:t>
                </a: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Calcular a taxa porcentual, conhecendo o “todo” e a “parte”.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14 representa quantos porcento de 70?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u="sng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Encontrando a fração equivalente, com denominador 100, obtemos: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70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14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  ÷7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70</m:t>
                              </m:r>
                            </m:e>
                            <m:sup>
                              <m: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  ÷7</m:t>
                              </m:r>
                            </m:sup>
                          </m:sSup>
                        </m:den>
                      </m:f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=20%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Dessa forma, 14 representa </a:t>
                </a:r>
                <a:r>
                  <a:rPr lang="pt-BR" sz="2200" b="1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20%</a:t>
                </a:r>
                <a:r>
                  <a:rPr lang="pt-BR" sz="22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de 70.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F22C117-E732-C89B-5E94-5340F3CEB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259" y="664639"/>
                <a:ext cx="5755341" cy="4578946"/>
              </a:xfrm>
              <a:prstGeom prst="rect">
                <a:avLst/>
              </a:prstGeom>
              <a:blipFill>
                <a:blip r:embed="rId2"/>
                <a:stretch>
                  <a:fillRect l="-1377" t="-666" r="-1377" b="-173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08150C16-38D0-29AD-F124-AE8D2CA66339}"/>
              </a:ext>
            </a:extLst>
          </p:cNvPr>
          <p:cNvSpPr/>
          <p:nvPr/>
        </p:nvSpPr>
        <p:spPr>
          <a:xfrm>
            <a:off x="6248402" y="582706"/>
            <a:ext cx="5755339" cy="6140823"/>
          </a:xfrm>
          <a:prstGeom prst="roundRect">
            <a:avLst/>
          </a:prstGeom>
          <a:noFill/>
          <a:ln w="28575">
            <a:solidFill>
              <a:srgbClr val="A4DB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B4F44E72-C0DC-8F45-DCCC-0951550394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6248401" y="503882"/>
            <a:ext cx="1559857" cy="9577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a 5">
                <a:extLst>
                  <a:ext uri="{FF2B5EF4-FFF2-40B4-BE49-F238E27FC236}">
                    <a16:creationId xmlns:a16="http://schemas.microsoft.com/office/drawing/2014/main" id="{185EEFB5-B2CE-5B88-E181-9912C1C1DD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4014371"/>
                  </p:ext>
                </p:extLst>
              </p:nvPr>
            </p:nvGraphicFramePr>
            <p:xfrm>
              <a:off x="6451651" y="1461593"/>
              <a:ext cx="5348840" cy="475958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072676">
                      <a:extLst>
                        <a:ext uri="{9D8B030D-6E8A-4147-A177-3AD203B41FA5}">
                          <a16:colId xmlns:a16="http://schemas.microsoft.com/office/drawing/2014/main" val="3410480962"/>
                        </a:ext>
                      </a:extLst>
                    </a:gridCol>
                    <a:gridCol w="398967">
                      <a:extLst>
                        <a:ext uri="{9D8B030D-6E8A-4147-A177-3AD203B41FA5}">
                          <a16:colId xmlns:a16="http://schemas.microsoft.com/office/drawing/2014/main" val="3187909210"/>
                        </a:ext>
                      </a:extLst>
                    </a:gridCol>
                    <a:gridCol w="3877197">
                      <a:extLst>
                        <a:ext uri="{9D8B030D-6E8A-4147-A177-3AD203B41FA5}">
                          <a16:colId xmlns:a16="http://schemas.microsoft.com/office/drawing/2014/main" val="2389380567"/>
                        </a:ext>
                      </a:extLst>
                    </a:gridCol>
                  </a:tblGrid>
                  <a:tr h="0">
                    <a:tc gridSpan="3"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Bef>
                              <a:spcPts val="200"/>
                            </a:spcBef>
                            <a:spcAft>
                              <a:spcPts val="200"/>
                            </a:spcAft>
                          </a:pP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cs typeface="Times New Roman" panose="02020603050405020304" pitchFamily="18" charset="0"/>
                            </a:rPr>
                            <a:t>Observe a posição da vírgula ao dividirmos um número por 100, nos exemplos: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CC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87148557"/>
                      </a:ext>
                    </a:extLst>
                  </a:tr>
                  <a:tr h="11143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3,5%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2000" b="1" i="1" kern="100" smtClea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0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𝟑</m:t>
                                    </m:r>
                                    <m:r>
                                      <a:rPr lang="pt-BR" sz="20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pt-BR" sz="20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pt-BR" sz="20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→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𝟑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𝟓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÷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𝟏𝟎𝟎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⟹ 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𝟎𝟑𝟓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2200" b="1" i="1" kern="10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𝟑</m:t>
                                    </m:r>
                                    <m:r>
                                      <a:rPr lang="pt-BR" sz="22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pt-BR" sz="22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pt-BR" sz="22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→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𝟑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𝟓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÷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𝟏𝟎𝟎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⟹ 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𝟎𝟑𝟓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6045186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23%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2000" b="1" i="1" kern="100" smtClea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0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𝟐𝟑</m:t>
                                    </m:r>
                                  </m:num>
                                  <m:den>
                                    <m:r>
                                      <a:rPr lang="pt-BR" sz="20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→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𝟐𝟑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÷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𝟏𝟎𝟎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⟹ 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𝟐𝟑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2200" b="1" i="1" kern="10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𝟐𝟑</m:t>
                                    </m:r>
                                  </m:num>
                                  <m:den>
                                    <m:r>
                                      <a:rPr lang="pt-BR" sz="22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→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𝟐𝟑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÷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𝟏𝟎𝟎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⟹ 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𝟐𝟑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6257178"/>
                      </a:ext>
                    </a:extLst>
                  </a:tr>
                  <a:tr h="0">
                    <a:tc gridSpan="3"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Para calcular 10% ou 1% de um valor, basta “</a:t>
                          </a:r>
                          <a:r>
                            <a:rPr lang="pt-BR" sz="2000" b="1" i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deslocar</a:t>
                          </a: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” a vírgula uma ou duas casas para a esquerda, respectivamente.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CC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0512928"/>
                      </a:ext>
                    </a:extLst>
                  </a:tr>
                  <a:tr h="39624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10% de 450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endParaRPr lang="pt-BR" sz="1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2000" b="1" i="1" kern="10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0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𝟏𝟎</m:t>
                                    </m:r>
                                  </m:num>
                                  <m:den>
                                    <m:r>
                                      <a:rPr lang="pt-BR" sz="20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×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𝟒𝟓𝟎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⟹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×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𝟒𝟓𝟎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𝟒𝟓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52328964"/>
                      </a:ext>
                    </a:extLst>
                  </a:tr>
                  <a:tr h="396240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1% de 450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endParaRPr lang="pt-BR" sz="1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2000" b="1" i="1" kern="10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0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pt-BR" sz="20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×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𝟒𝟓𝟎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⟹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𝟎𝟏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×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𝟒𝟓𝟎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𝟒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0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479211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a 5">
                <a:extLst>
                  <a:ext uri="{FF2B5EF4-FFF2-40B4-BE49-F238E27FC236}">
                    <a16:creationId xmlns:a16="http://schemas.microsoft.com/office/drawing/2014/main" id="{185EEFB5-B2CE-5B88-E181-9912C1C1DD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4014371"/>
                  </p:ext>
                </p:extLst>
              </p:nvPr>
            </p:nvGraphicFramePr>
            <p:xfrm>
              <a:off x="6451651" y="1461593"/>
              <a:ext cx="5348840" cy="4759582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072676">
                      <a:extLst>
                        <a:ext uri="{9D8B030D-6E8A-4147-A177-3AD203B41FA5}">
                          <a16:colId xmlns:a16="http://schemas.microsoft.com/office/drawing/2014/main" val="3410480962"/>
                        </a:ext>
                      </a:extLst>
                    </a:gridCol>
                    <a:gridCol w="398967">
                      <a:extLst>
                        <a:ext uri="{9D8B030D-6E8A-4147-A177-3AD203B41FA5}">
                          <a16:colId xmlns:a16="http://schemas.microsoft.com/office/drawing/2014/main" val="3187909210"/>
                        </a:ext>
                      </a:extLst>
                    </a:gridCol>
                    <a:gridCol w="3877197">
                      <a:extLst>
                        <a:ext uri="{9D8B030D-6E8A-4147-A177-3AD203B41FA5}">
                          <a16:colId xmlns:a16="http://schemas.microsoft.com/office/drawing/2014/main" val="2389380567"/>
                        </a:ext>
                      </a:extLst>
                    </a:gridCol>
                  </a:tblGrid>
                  <a:tr h="680657">
                    <a:tc gridSpan="3"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Bef>
                              <a:spcPts val="200"/>
                            </a:spcBef>
                            <a:spcAft>
                              <a:spcPts val="200"/>
                            </a:spcAft>
                          </a:pP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cs typeface="Times New Roman" panose="02020603050405020304" pitchFamily="18" charset="0"/>
                            </a:rPr>
                            <a:t>Observe a posição da vírgula ao dividirmos um número por 100, nos exemplos: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CC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87148557"/>
                      </a:ext>
                    </a:extLst>
                  </a:tr>
                  <a:tr h="76727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3,5%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356" t="-96825" r="-427" b="-43412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2200" b="1" i="1" kern="10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𝟑</m:t>
                                    </m:r>
                                    <m:r>
                                      <a:rPr lang="pt-BR" sz="22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pt-BR" sz="22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𝟓</m:t>
                                    </m:r>
                                  </m:num>
                                  <m:den>
                                    <m:r>
                                      <a:rPr lang="pt-BR" sz="22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→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𝟑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𝟓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÷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𝟏𝟎𝟎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⟹ 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𝟎𝟑𝟓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60451866"/>
                      </a:ext>
                    </a:extLst>
                  </a:tr>
                  <a:tr h="76015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23%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5356" t="-198400" r="-427" b="-33760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 xmlns:a14="http://schemas.microsoft.com/office/drawing/2010/main"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pt-BR" sz="2200" b="1" i="1" kern="10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𝟐𝟑</m:t>
                                    </m:r>
                                  </m:num>
                                  <m:den>
                                    <m:r>
                                      <a:rPr lang="pt-BR" sz="2200" b="1" i="1" kern="0">
                                        <a:solidFill>
                                          <a:srgbClr val="0D0D0D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→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𝟐𝟑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÷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𝟏𝟎𝟎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⟹ 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pt-BR" sz="2200" b="1" i="1" kern="0">
                                    <a:solidFill>
                                      <a:srgbClr val="0D0D0D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𝟐𝟑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96257178"/>
                      </a:ext>
                    </a:extLst>
                  </a:tr>
                  <a:tr h="1031177">
                    <a:tc gridSpan="3">
                      <a:txBody>
                        <a:bodyPr/>
                        <a:lstStyle/>
                        <a:p>
                          <a:pPr algn="just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Para calcular 10% ou 1% de um valor, basta “</a:t>
                          </a:r>
                          <a:r>
                            <a:rPr lang="pt-BR" sz="2000" b="1" i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deslocar</a:t>
                          </a: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” a vírgula uma ou duas casas para a esquerda, respectivamente.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CC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0512928"/>
                      </a:ext>
                    </a:extLst>
                  </a:tr>
                  <a:tr h="760159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10% de 450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endParaRPr lang="pt-BR" sz="1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8365" t="-433600" r="-472" b="-1024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52328964"/>
                      </a:ext>
                    </a:extLst>
                  </a:tr>
                  <a:tr h="760159"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0" dirty="0">
                              <a:solidFill>
                                <a:srgbClr val="0D0D0D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1% de 450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endParaRPr lang="pt-BR" sz="1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38365" t="-533600" r="-472" b="-24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4792119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8749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08E9311-B574-857F-AF31-E0669D0F7F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-1" y="599215"/>
            <a:ext cx="2554227" cy="6020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784E19E-A632-6246-28E0-E19D5A7AAC4F}"/>
                  </a:ext>
                </a:extLst>
              </p:cNvPr>
              <p:cNvSpPr txBox="1"/>
              <p:nvPr/>
            </p:nvSpPr>
            <p:spPr>
              <a:xfrm>
                <a:off x="183061" y="1201270"/>
                <a:ext cx="5832257" cy="33624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Represente: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45%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na forma de fração irredutível.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16%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na forma decimal.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27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75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na forma de porcentagem.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8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20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na forma decimal.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0,02 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na forma fracionária irredutível.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1,25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na forma de porcentagem.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4784E19E-A632-6246-28E0-E19D5A7AA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61" y="1201270"/>
                <a:ext cx="5832257" cy="3362459"/>
              </a:xfrm>
              <a:prstGeom prst="rect">
                <a:avLst/>
              </a:prstGeom>
              <a:blipFill>
                <a:blip r:embed="rId3"/>
                <a:stretch>
                  <a:fillRect l="-1358" t="-1630" b="-25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EC8A22C9-B99B-7191-41F8-A27E4BAA9C90}"/>
              </a:ext>
            </a:extLst>
          </p:cNvPr>
          <p:cNvSpPr txBox="1"/>
          <p:nvPr/>
        </p:nvSpPr>
        <p:spPr>
          <a:xfrm>
            <a:off x="183061" y="4689285"/>
            <a:ext cx="2064123" cy="1934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Calcule: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20% de 200.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75% de 40.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40% de 150.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B5D73F8-6C26-C9DA-53B7-CE13CEC790FC}"/>
              </a:ext>
            </a:extLst>
          </p:cNvPr>
          <p:cNvSpPr txBox="1"/>
          <p:nvPr/>
        </p:nvSpPr>
        <p:spPr>
          <a:xfrm>
            <a:off x="3493996" y="5165784"/>
            <a:ext cx="2001370" cy="144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5% de 60.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e) 35% de 300.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f) 125% de 40.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9FCC6DA-EE7E-D793-E9F3-6D7F8F3B1491}"/>
              </a:ext>
            </a:extLst>
          </p:cNvPr>
          <p:cNvSpPr txBox="1"/>
          <p:nvPr/>
        </p:nvSpPr>
        <p:spPr>
          <a:xfrm>
            <a:off x="6198380" y="774736"/>
            <a:ext cx="5289176" cy="1934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Complete as sentenças a seguir.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4% de 200 é igual a ____.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8 corresponde a 4% de ____.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8 é ____% de 200.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ED68097-FD26-7387-8526-1DBDDD7028E7}"/>
              </a:ext>
            </a:extLst>
          </p:cNvPr>
          <p:cNvSpPr txBox="1"/>
          <p:nvPr/>
        </p:nvSpPr>
        <p:spPr>
          <a:xfrm>
            <a:off x="6176684" y="3350320"/>
            <a:ext cx="5626067" cy="2426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Complete as sentenças a seguir: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20 corresponde a 10% de _________.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18 corresponde a 12% de _________.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8 corresponde a 12,5% de _________.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0,45 corresponde a 25% de _________.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105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5FEF345-BDE3-333E-10F3-89C34E7A1F0F}"/>
              </a:ext>
            </a:extLst>
          </p:cNvPr>
          <p:cNvSpPr txBox="1"/>
          <p:nvPr/>
        </p:nvSpPr>
        <p:spPr>
          <a:xfrm>
            <a:off x="134471" y="552746"/>
            <a:ext cx="5611905" cy="5378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Complete as sentenças a seguir: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60 é ____% de 200.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45 é ____% de 75.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12,5 é ____% de 250.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 7,2 é ____% de 3600. </a:t>
            </a:r>
            <a:endParaRPr lang="pt-BR" sz="2200" kern="1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  <a:spcAft>
                <a:spcPts val="800"/>
              </a:spcAft>
            </a:pPr>
            <a:endParaRPr lang="pt-BR" sz="22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  <a:spcAft>
                <a:spcPts val="800"/>
              </a:spcAft>
            </a:pPr>
            <a:endParaRPr lang="pt-BR" sz="22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Calcule e responda: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Qual é o valor de 30% de 650?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195 é 30% de quanto?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17907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195 corresponde a qual porcentual de 650?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697EA1B-ACF2-BF40-E92B-A08B28003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788" y="552746"/>
            <a:ext cx="4459106" cy="17711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7E4CD3F-DBEE-FF40-43D9-E12BCEB8819A}"/>
                  </a:ext>
                </a:extLst>
              </p:cNvPr>
              <p:cNvSpPr txBox="1"/>
              <p:nvPr/>
            </p:nvSpPr>
            <p:spPr>
              <a:xfrm>
                <a:off x="6302188" y="2579805"/>
                <a:ext cx="5611905" cy="34701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Item 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No Brasil, cerca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4 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da população vive na zona urbana.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Qual é a representação percentual desta fração?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(A) 20%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(B) 40%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(C) 60%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(D) 80%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7E4CD3F-DBEE-FF40-43D9-E12BCEB88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188" y="2579805"/>
                <a:ext cx="5611905" cy="3470181"/>
              </a:xfrm>
              <a:prstGeom prst="rect">
                <a:avLst/>
              </a:prstGeom>
              <a:blipFill>
                <a:blip r:embed="rId3"/>
                <a:stretch>
                  <a:fillRect l="-1413" r="-1413" b="-26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489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9CA1416-792F-8D5F-0F1B-EA328448629C}"/>
              </a:ext>
            </a:extLst>
          </p:cNvPr>
          <p:cNvSpPr txBox="1"/>
          <p:nvPr/>
        </p:nvSpPr>
        <p:spPr>
          <a:xfrm>
            <a:off x="170329" y="819395"/>
            <a:ext cx="5773271" cy="369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2.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Numa competição de jogo de dardos, a cada 8 tentativas, um jogador consegue acertar 2 dardos no alvo.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 o percentual de acerto desse jogador?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16%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25%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28%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(D) 32%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FF5370D-0B1E-97F2-1DCD-35478138A56F}"/>
              </a:ext>
            </a:extLst>
          </p:cNvPr>
          <p:cNvSpPr txBox="1"/>
          <p:nvPr/>
        </p:nvSpPr>
        <p:spPr>
          <a:xfrm>
            <a:off x="6248402" y="819395"/>
            <a:ext cx="5665695" cy="4476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Item 3.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(SAEPE)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 um plantão de pediatria, 30 crianças foram atendidas em um final de semana. Dessas crianças, 6 foram diagnosticadas com a mesma virose.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percentual de crianças atendidas foram diagnosticadas com essa virose?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(A) 5%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(B) 6%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20%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(D) 30%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667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BB32498-33B3-AEA3-EFE4-0205312602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111759" y="595462"/>
            <a:ext cx="3527912" cy="7299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6E480B0-C673-8C5B-3E94-EA3E855344AD}"/>
                  </a:ext>
                </a:extLst>
              </p:cNvPr>
              <p:cNvSpPr txBox="1"/>
              <p:nvPr/>
            </p:nvSpPr>
            <p:spPr>
              <a:xfrm>
                <a:off x="96589" y="1374806"/>
                <a:ext cx="5936658" cy="4440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ACRÉSCIMIOS E DECRÉSCIMOS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Frequentemente, os acréscimos (aumentos) ou decréscimos (descontos) aplicados em algumas situações, são baseados em porcentagem. Para resolver situações como essas, podemos utilizar um método prático: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𝑣𝑎𝑙𝑜𝑟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𝑓𝑖𝑛𝑎𝑙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𝑣𝑎𝑙𝑜𝑟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𝑖𝑛𝑖𝑐𝑖𝑎𝑙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0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𝑓𝑎𝑡𝑜𝑟</m:t>
                      </m:r>
                      <m:r>
                        <a:rPr lang="pt-BR" sz="20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0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𝑚𝑢𝑙𝑡𝑖𝑝𝑙𝑖𝑐𝑎𝑡𝑖𝑣𝑜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 fator multiplicativo depende da situação, pois: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16E480B0-C673-8C5B-3E94-EA3E85534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89" y="1374806"/>
                <a:ext cx="5936658" cy="4440703"/>
              </a:xfrm>
              <a:prstGeom prst="rect">
                <a:avLst/>
              </a:prstGeom>
              <a:blipFill>
                <a:blip r:embed="rId3"/>
                <a:stretch>
                  <a:fillRect l="-1335" t="-687" r="-1335" b="-16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6E368442-FB84-4EC6-FF2B-D0CFCF1C1144}"/>
              </a:ext>
            </a:extLst>
          </p:cNvPr>
          <p:cNvSpPr txBox="1"/>
          <p:nvPr/>
        </p:nvSpPr>
        <p:spPr>
          <a:xfrm>
            <a:off x="6143583" y="660061"/>
            <a:ext cx="5936658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300"/>
              </a:spcAft>
              <a:buFont typeface="Wingdings" panose="05000000000000000000" pitchFamily="2" charset="2"/>
              <a:buChar char=""/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lang="pt-BR" sz="2200" b="1" kern="100" dirty="0">
                <a:solidFill>
                  <a:srgbClr val="00B05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acréscimo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somamos 1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 a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 decimal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porcentagem.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a 7">
                <a:extLst>
                  <a:ext uri="{FF2B5EF4-FFF2-40B4-BE49-F238E27FC236}">
                    <a16:creationId xmlns:a16="http://schemas.microsoft.com/office/drawing/2014/main" id="{AA2ECDEF-710D-3FD7-A66B-D81EE36713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5302622"/>
                  </p:ext>
                </p:extLst>
              </p:nvPr>
            </p:nvGraphicFramePr>
            <p:xfrm>
              <a:off x="7188814" y="1508498"/>
              <a:ext cx="3846195" cy="182467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406813">
                      <a:extLst>
                        <a:ext uri="{9D8B030D-6E8A-4147-A177-3AD203B41FA5}">
                          <a16:colId xmlns:a16="http://schemas.microsoft.com/office/drawing/2014/main" val="3316153485"/>
                        </a:ext>
                      </a:extLst>
                    </a:gridCol>
                    <a:gridCol w="2439382">
                      <a:extLst>
                        <a:ext uri="{9D8B030D-6E8A-4147-A177-3AD203B41FA5}">
                          <a16:colId xmlns:a16="http://schemas.microsoft.com/office/drawing/2014/main" val="3758095587"/>
                        </a:ext>
                      </a:extLst>
                    </a:gridCol>
                  </a:tblGrid>
                  <a:tr h="2491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solidFill>
                                <a:srgbClr val="00B050"/>
                              </a:solidFill>
                              <a:effectLst/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Acréscimo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solidFill>
                                <a:srgbClr val="C45911"/>
                              </a:solidFill>
                              <a:effectLst/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Fator multiplicativo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53319010"/>
                      </a:ext>
                    </a:extLst>
                  </a:tr>
                  <a:tr h="40401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5%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 + </m:t>
                                </m:r>
                                <m:r>
                                  <a:rPr lang="pt-BR" sz="2200" i="1" kern="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0,05 </m:t>
                                </m:r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 </m:t>
                                </m:r>
                                <m:r>
                                  <a:rPr lang="pt-BR" sz="2200" i="1" kern="0">
                                    <a:solidFill>
                                      <a:srgbClr val="C4591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1,05</m:t>
                                </m:r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32525567"/>
                      </a:ext>
                    </a:extLst>
                  </a:tr>
                  <a:tr h="40401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24%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 + </m:t>
                                </m:r>
                                <m:r>
                                  <a:rPr lang="pt-BR" sz="2200" i="1" kern="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0,24 </m:t>
                                </m:r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 </m:t>
                                </m:r>
                                <m:r>
                                  <a:rPr lang="pt-BR" sz="2200" i="1" kern="0">
                                    <a:solidFill>
                                      <a:srgbClr val="C4591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1,24</m:t>
                                </m:r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63554294"/>
                      </a:ext>
                    </a:extLst>
                  </a:tr>
                  <a:tr h="40401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130%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 + </m:t>
                                </m:r>
                                <m:r>
                                  <a:rPr lang="pt-BR" sz="2200" i="1" kern="0">
                                    <a:solidFill>
                                      <a:srgbClr val="00B05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1,3 </m:t>
                                </m:r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 </m:t>
                                </m:r>
                                <m:r>
                                  <a:rPr lang="pt-BR" sz="2200" i="1" kern="0">
                                    <a:solidFill>
                                      <a:srgbClr val="C4591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2,3</m:t>
                                </m:r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886751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a 7">
                <a:extLst>
                  <a:ext uri="{FF2B5EF4-FFF2-40B4-BE49-F238E27FC236}">
                    <a16:creationId xmlns:a16="http://schemas.microsoft.com/office/drawing/2014/main" id="{AA2ECDEF-710D-3FD7-A66B-D81EE367139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5302622"/>
                  </p:ext>
                </p:extLst>
              </p:nvPr>
            </p:nvGraphicFramePr>
            <p:xfrm>
              <a:off x="7188814" y="1508498"/>
              <a:ext cx="3846195" cy="182467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406813">
                      <a:extLst>
                        <a:ext uri="{9D8B030D-6E8A-4147-A177-3AD203B41FA5}">
                          <a16:colId xmlns:a16="http://schemas.microsoft.com/office/drawing/2014/main" val="3316153485"/>
                        </a:ext>
                      </a:extLst>
                    </a:gridCol>
                    <a:gridCol w="2439382">
                      <a:extLst>
                        <a:ext uri="{9D8B030D-6E8A-4147-A177-3AD203B41FA5}">
                          <a16:colId xmlns:a16="http://schemas.microsoft.com/office/drawing/2014/main" val="3758095587"/>
                        </a:ext>
                      </a:extLst>
                    </a:gridCol>
                  </a:tblGrid>
                  <a:tr h="36315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solidFill>
                                <a:srgbClr val="00B050"/>
                              </a:solidFill>
                              <a:effectLst/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Acréscimo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solidFill>
                                <a:srgbClr val="C45911"/>
                              </a:solidFill>
                              <a:effectLst/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Fator multiplicativo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53319010"/>
                      </a:ext>
                    </a:extLst>
                  </a:tr>
                  <a:tr h="48717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33" t="-90000" r="-174459" b="-20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7855" t="-90000" r="-499" b="-20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32525567"/>
                      </a:ext>
                    </a:extLst>
                  </a:tr>
                  <a:tr h="48717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33" t="-190000" r="-174459" b="-10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7855" t="-190000" r="-499" b="-10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63554294"/>
                      </a:ext>
                    </a:extLst>
                  </a:tr>
                  <a:tr h="48717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33" t="-290000" r="-174459" b="-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7855" t="-290000" r="-499" b="-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886751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CaixaDeTexto 9">
            <a:extLst>
              <a:ext uri="{FF2B5EF4-FFF2-40B4-BE49-F238E27FC236}">
                <a16:creationId xmlns:a16="http://schemas.microsoft.com/office/drawing/2014/main" id="{233CDF92-5E5B-5E69-0A6B-4F71B7A3B6DB}"/>
              </a:ext>
            </a:extLst>
          </p:cNvPr>
          <p:cNvSpPr txBox="1"/>
          <p:nvPr/>
        </p:nvSpPr>
        <p:spPr>
          <a:xfrm>
            <a:off x="6158755" y="3535277"/>
            <a:ext cx="5936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200" b="1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decréscimo</a:t>
            </a:r>
            <a:r>
              <a:rPr lang="pt-BR" sz="2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subtraímos 1</a:t>
            </a:r>
            <a:r>
              <a:rPr lang="pt-BR" sz="2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 a </a:t>
            </a:r>
            <a:r>
              <a:rPr lang="pt-BR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 decimal</a:t>
            </a:r>
            <a:r>
              <a:rPr lang="pt-BR" sz="22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porcentagem. </a:t>
            </a:r>
            <a:endParaRPr lang="pt-BR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ela 10">
                <a:extLst>
                  <a:ext uri="{FF2B5EF4-FFF2-40B4-BE49-F238E27FC236}">
                    <a16:creationId xmlns:a16="http://schemas.microsoft.com/office/drawing/2014/main" id="{036F55C8-2104-B561-9B2B-EBD73CE69E4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6754745"/>
                  </p:ext>
                </p:extLst>
              </p:nvPr>
            </p:nvGraphicFramePr>
            <p:xfrm>
              <a:off x="7188813" y="4416242"/>
              <a:ext cx="3846195" cy="191525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394462">
                      <a:extLst>
                        <a:ext uri="{9D8B030D-6E8A-4147-A177-3AD203B41FA5}">
                          <a16:colId xmlns:a16="http://schemas.microsoft.com/office/drawing/2014/main" val="1683014221"/>
                        </a:ext>
                      </a:extLst>
                    </a:gridCol>
                    <a:gridCol w="2451733">
                      <a:extLst>
                        <a:ext uri="{9D8B030D-6E8A-4147-A177-3AD203B41FA5}">
                          <a16:colId xmlns:a16="http://schemas.microsoft.com/office/drawing/2014/main" val="2289705001"/>
                        </a:ext>
                      </a:extLst>
                    </a:gridCol>
                  </a:tblGrid>
                  <a:tr h="31905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solidFill>
                                <a:srgbClr val="0070C0"/>
                              </a:solidFill>
                              <a:effectLst/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Desconto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 dirty="0">
                              <a:solidFill>
                                <a:srgbClr val="C45911"/>
                              </a:solidFill>
                              <a:effectLst/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Fator multiplicativo</a:t>
                          </a:r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241122"/>
                      </a:ext>
                    </a:extLst>
                  </a:tr>
                  <a:tr h="51736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7%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1 − </m:t>
                                </m:r>
                                <m:r>
                                  <a:rPr lang="pt-BR" sz="2200" i="1" kern="0">
                                    <a:solidFill>
                                      <a:srgbClr val="0070C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0,07 </m:t>
                                </m:r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 </m:t>
                                </m:r>
                                <m:r>
                                  <a:rPr lang="pt-BR" sz="2200" i="1" kern="0">
                                    <a:solidFill>
                                      <a:srgbClr val="C4591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0,93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69645133"/>
                      </a:ext>
                    </a:extLst>
                  </a:tr>
                  <a:tr h="51736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32%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1 − </m:t>
                                </m:r>
                                <m:r>
                                  <a:rPr lang="pt-BR" sz="2200" i="1" kern="0">
                                    <a:solidFill>
                                      <a:srgbClr val="0070C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0,32 </m:t>
                                </m:r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 </m:t>
                                </m:r>
                                <m:r>
                                  <a:rPr lang="pt-BR" sz="2200" i="1" kern="0">
                                    <a:solidFill>
                                      <a:srgbClr val="C4591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0,68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83245762"/>
                      </a:ext>
                    </a:extLst>
                  </a:tr>
                  <a:tr h="51736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78%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1 − </m:t>
                                </m:r>
                                <m:r>
                                  <a:rPr lang="pt-BR" sz="2200" i="1" kern="0">
                                    <a:solidFill>
                                      <a:srgbClr val="0070C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0,78 </m:t>
                                </m:r>
                                <m:r>
                                  <a:rPr lang="pt-BR" sz="2200" i="1" ker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= </m:t>
                                </m:r>
                                <m:r>
                                  <a:rPr lang="pt-BR" sz="2200" i="1" kern="0">
                                    <a:solidFill>
                                      <a:srgbClr val="C4591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0,22</m:t>
                                </m:r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267479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ela 10">
                <a:extLst>
                  <a:ext uri="{FF2B5EF4-FFF2-40B4-BE49-F238E27FC236}">
                    <a16:creationId xmlns:a16="http://schemas.microsoft.com/office/drawing/2014/main" id="{036F55C8-2104-B561-9B2B-EBD73CE69E4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6754745"/>
                  </p:ext>
                </p:extLst>
              </p:nvPr>
            </p:nvGraphicFramePr>
            <p:xfrm>
              <a:off x="7188813" y="4416242"/>
              <a:ext cx="3846195" cy="191525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394462">
                      <a:extLst>
                        <a:ext uri="{9D8B030D-6E8A-4147-A177-3AD203B41FA5}">
                          <a16:colId xmlns:a16="http://schemas.microsoft.com/office/drawing/2014/main" val="1683014221"/>
                        </a:ext>
                      </a:extLst>
                    </a:gridCol>
                    <a:gridCol w="2451733">
                      <a:extLst>
                        <a:ext uri="{9D8B030D-6E8A-4147-A177-3AD203B41FA5}">
                          <a16:colId xmlns:a16="http://schemas.microsoft.com/office/drawing/2014/main" val="2289705001"/>
                        </a:ext>
                      </a:extLst>
                    </a:gridCol>
                  </a:tblGrid>
                  <a:tr h="36315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solidFill>
                                <a:srgbClr val="0070C0"/>
                              </a:solidFill>
                              <a:effectLst/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Desconto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 dirty="0">
                              <a:solidFill>
                                <a:srgbClr val="C45911"/>
                              </a:solidFill>
                              <a:effectLst/>
                              <a:latin typeface="Arial Narrow" panose="020B0606020202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Fator multiplicativo</a:t>
                          </a:r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241122"/>
                      </a:ext>
                    </a:extLst>
                  </a:tr>
                  <a:tr h="51736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37" t="-84706" r="-176856" b="-20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7072" t="-84706" r="-496" b="-20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69645133"/>
                      </a:ext>
                    </a:extLst>
                  </a:tr>
                  <a:tr h="51736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37" t="-184706" r="-176856" b="-10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7072" t="-184706" r="-496" b="-10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3245762"/>
                      </a:ext>
                    </a:extLst>
                  </a:tr>
                  <a:tr h="51736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37" t="-284706" r="-176856" b="-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7072" t="-284706" r="-496" b="-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674790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30151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33DBA3C-7EB7-0D54-E62E-5BE42D56202B}"/>
                  </a:ext>
                </a:extLst>
              </p:cNvPr>
              <p:cNvSpPr txBox="1"/>
              <p:nvPr/>
            </p:nvSpPr>
            <p:spPr>
              <a:xfrm>
                <a:off x="80682" y="696510"/>
                <a:ext cx="5943600" cy="57938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Exemplo:</a:t>
                </a:r>
                <a:r>
                  <a:rPr lang="pt-BR" sz="2200" b="1" kern="100" dirty="0">
                    <a:latin typeface="Aptos" panose="020B00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Pedro aluga um galpão para depósito e seu valor mensal é de R$ 1200,00. Com o pagamento antecipado há um desconto de 5% sobre o valor e caso haja atrasos incide uma multa de 8%, sobre o valor do aluguel. Nessas condições: </a:t>
                </a:r>
              </a:p>
              <a:p>
                <a:pPr algn="just">
                  <a:spcAft>
                    <a:spcPts val="800"/>
                  </a:spcAft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Caso Pedro atrase, qual será o valor a pagar?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Caso Pedro antecipe, qual será o valor a pagar?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endParaRPr lang="pt-BR" sz="2200" i="1" u="sng" kern="1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i="1" u="sng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endParaRPr lang="pt-BR" sz="2200" i="1" kern="100" dirty="0">
                  <a:effectLst/>
                  <a:latin typeface="Arial Narrow" panose="020B0606020202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b="1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Valor inicial: 1200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i="1" kern="100" dirty="0">
                    <a:solidFill>
                      <a:srgbClr val="00B05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Acréscimo: 8% </a:t>
                </a:r>
              </a:p>
              <a:p>
                <a:pPr algn="just"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 smtClean="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𝑓𝑎𝑡𝑜𝑟</m:t>
                      </m:r>
                      <m:r>
                        <a:rPr lang="pt-BR" sz="2200" i="1" kern="100" smtClean="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 smtClean="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𝑚𝑢𝑙𝑡𝑖𝑝𝑙𝑖𝑐𝑎𝑡𝑖𝑣𝑜</m:t>
                      </m:r>
                      <m:r>
                        <a:rPr lang="pt-BR" sz="2200" i="1" kern="100" smtClean="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= 1 + 0,08 = 1,08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C33DBA3C-7EB7-0D54-E62E-5BE42D562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2" y="696510"/>
                <a:ext cx="5943600" cy="5793894"/>
              </a:xfrm>
              <a:prstGeom prst="rect">
                <a:avLst/>
              </a:prstGeom>
              <a:blipFill>
                <a:blip r:embed="rId2"/>
                <a:stretch>
                  <a:fillRect l="-1333" t="-841" r="-13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275E0D4-480F-3D03-9A72-3AF21F850807}"/>
                  </a:ext>
                </a:extLst>
              </p:cNvPr>
              <p:cNvSpPr txBox="1"/>
              <p:nvPr/>
            </p:nvSpPr>
            <p:spPr>
              <a:xfrm>
                <a:off x="6096000" y="696510"/>
                <a:ext cx="6087036" cy="60452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</a:t>
                </a: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𝑣𝑎𝑙𝑜𝑟</m:t>
                      </m:r>
                      <m:r>
                        <a:rPr lang="pt-BR" sz="21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1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𝑓𝑖𝑛𝑎𝑙</m:t>
                      </m:r>
                      <m:r>
                        <a:rPr lang="pt-BR" sz="21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1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𝑣𝑎𝑙𝑜𝑟</m:t>
                      </m:r>
                      <m:r>
                        <a:rPr lang="pt-BR" sz="21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1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𝑖𝑛𝑖𝑐𝑖𝑎𝑙</m:t>
                      </m:r>
                      <m:r>
                        <a:rPr lang="pt-BR" sz="2100" i="1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1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𝑓𝑎𝑡𝑜𝑟</m:t>
                      </m:r>
                      <m:r>
                        <a:rPr lang="pt-BR" sz="21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1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𝑚𝑢𝑙𝑡𝑖𝑝𝑙𝑖𝑐𝑎𝑡𝑖𝑣𝑜</m:t>
                      </m:r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𝑣𝑎𝑙𝑜𝑟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𝑓𝑖𝑛𝑎𝑙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=1200∙1,08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𝑣𝑎𝑙𝑜𝑟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𝑓𝑖𝑛𝑎𝑙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=1296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Ao pagar em atraso, o valor será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$ 1296,00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endParaRPr lang="pt-BR" sz="2200" i="1" kern="10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b="1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Valor inicial: 1200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i="1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Desconto: 5%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𝑓𝑎𝑡𝑜𝑟</m:t>
                      </m:r>
                      <m:r>
                        <a:rPr lang="pt-BR" sz="22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𝑚𝑢𝑙𝑡𝑖𝑝𝑙𝑖𝑐𝑎𝑡𝑖𝑣𝑜</m:t>
                      </m:r>
                      <m:r>
                        <a:rPr lang="pt-BR" sz="22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= 1 − 0,05 = 0,95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3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𝑣𝑎𝑙𝑜𝑟</m:t>
                      </m:r>
                      <m:r>
                        <a:rPr lang="pt-BR" sz="21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1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𝑓𝑖𝑛𝑎𝑙</m:t>
                      </m:r>
                      <m:r>
                        <a:rPr lang="pt-BR" sz="21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1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𝑣𝑎𝑙𝑜𝑟</m:t>
                      </m:r>
                      <m:r>
                        <a:rPr lang="pt-BR" sz="21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1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𝑖𝑛𝑖𝑐𝑖𝑎𝑙</m:t>
                      </m:r>
                      <m:r>
                        <a:rPr lang="pt-BR" sz="21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1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𝑓𝑎𝑡𝑜𝑟</m:t>
                      </m:r>
                      <m:r>
                        <a:rPr lang="pt-BR" sz="21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100" i="1" kern="100">
                          <a:solidFill>
                            <a:srgbClr val="C45911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𝑚𝑢𝑙𝑡𝑖𝑝𝑙𝑖𝑐𝑎𝑡𝑖𝑣𝑜</m:t>
                      </m:r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𝑣𝑎𝑙𝑜𝑟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𝑓𝑖𝑛𝑎𝑙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=1200∙0,95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𝑣𝑎𝑙𝑜𝑟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𝑓𝑖𝑛𝑎𝑙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=1140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300"/>
                  </a:spcBef>
                  <a:spcAft>
                    <a:spcPts val="800"/>
                  </a:spcAft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Ao pagar antecipado, o valor será R$ 1140,00.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275E0D4-480F-3D03-9A72-3AF21F8508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96510"/>
                <a:ext cx="6087036" cy="6045245"/>
              </a:xfrm>
              <a:prstGeom prst="rect">
                <a:avLst/>
              </a:prstGeom>
              <a:blipFill>
                <a:blip r:embed="rId3"/>
                <a:stretch>
                  <a:fillRect l="-1301" t="-504" b="-100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887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9236C82-CEB2-B842-5FA2-8C977A16CE8D}"/>
              </a:ext>
            </a:extLst>
          </p:cNvPr>
          <p:cNvSpPr txBox="1"/>
          <p:nvPr/>
        </p:nvSpPr>
        <p:spPr>
          <a:xfrm>
            <a:off x="215154" y="814946"/>
            <a:ext cx="5585012" cy="5438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AUMENTOS E DESCONTOS SUCESSIVOS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 calcular aumentos e descontos sucessivos, a ordem dessas variações não importa. Não é necessário calcularmos separadamente os acréscimos e/ou decréscimos sucessivos, podemos calculá-los, simultaneamente, efetuando a multiplicação de seus fatores pelo valor total.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Considere o valor de R$ 100,00: um </a:t>
            </a:r>
            <a:r>
              <a:rPr lang="pt-BR" sz="2200" b="1" kern="100" dirty="0">
                <a:solidFill>
                  <a:srgbClr val="4EA72E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aumento de 15%</a:t>
            </a:r>
            <a:r>
              <a:rPr lang="pt-BR" sz="2200" kern="100" dirty="0">
                <a:solidFill>
                  <a:srgbClr val="4EA72E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seguido de um </a:t>
            </a:r>
            <a:r>
              <a:rPr lang="pt-BR" sz="2200" b="1" kern="1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desconto de 10%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tem o mesmo resultado de um </a:t>
            </a:r>
            <a:r>
              <a:rPr lang="pt-BR" sz="2200" b="1" kern="100" dirty="0">
                <a:solidFill>
                  <a:srgbClr val="0070C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desconto de 10%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seguido de um </a:t>
            </a:r>
            <a:r>
              <a:rPr lang="pt-BR" sz="2200" b="1" kern="100" dirty="0">
                <a:solidFill>
                  <a:srgbClr val="4EA72E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aumento de 15%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Determinando o valor final após essas variações: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5AA7FAB-79CB-40FE-C3F4-005923F1CC34}"/>
                  </a:ext>
                </a:extLst>
              </p:cNvPr>
              <p:cNvSpPr txBox="1"/>
              <p:nvPr/>
            </p:nvSpPr>
            <p:spPr>
              <a:xfrm>
                <a:off x="6167716" y="707369"/>
                <a:ext cx="5809130" cy="58477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Acréscimo seguido do desconto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Calculando o acréscimo de </a:t>
                </a:r>
                <a:r>
                  <a:rPr lang="pt-BR" sz="2200" b="1" kern="100" dirty="0">
                    <a:solidFill>
                      <a:srgbClr val="4EA72E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15%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obtemos: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100∙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1+0,15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=100∙1,15=115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Seguindo o cálculo, agora com um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desconto de </a:t>
                </a:r>
                <a:r>
                  <a:rPr lang="pt-BR" sz="2200" b="1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10%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115∙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0,10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=115∙0,90=103,50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Desconto seguido de acréscimo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Calculando o desconto de </a:t>
                </a:r>
                <a:r>
                  <a:rPr lang="pt-BR" sz="2200" b="1" kern="100" dirty="0">
                    <a:solidFill>
                      <a:srgbClr val="0070C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10%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obtemos: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100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0,10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=100∙0,90=90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Seguindo o cálculo, agora com o acréscimo de </a:t>
                </a:r>
                <a:r>
                  <a:rPr lang="pt-BR" sz="2200" b="1" kern="100" dirty="0">
                    <a:solidFill>
                      <a:srgbClr val="4EA72E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15%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90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1+0,15</m:t>
                          </m:r>
                        </m:e>
                      </m:d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90∙1,15=103,50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Além de não haver alteração no resultado, o resumo das operações acima é: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100∙</m:t>
                          </m:r>
                          <m:r>
                            <a:rPr lang="pt-BR" sz="2200" b="1" i="1" kern="0">
                              <a:solidFill>
                                <a:srgbClr val="4EA72E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  <m:r>
                            <a:rPr lang="pt-BR" sz="2200" b="1" kern="0">
                              <a:solidFill>
                                <a:srgbClr val="4EA72E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200" b="1" i="1" kern="0">
                              <a:solidFill>
                                <a:srgbClr val="4EA72E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𝟏𝟓</m:t>
                          </m:r>
                        </m:e>
                      </m:d>
                      <m:r>
                        <a:rPr lang="pt-BR" sz="2200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200" b="1" i="1" ker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𝟎</m:t>
                      </m:r>
                      <m:r>
                        <a:rPr lang="pt-BR" sz="2200" b="1" ker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b="1" i="1" kern="0">
                          <a:solidFill>
                            <a:srgbClr val="0070C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𝟗𝟎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</m:t>
                      </m:r>
                      <m:r>
                        <m:rPr>
                          <m:sty m:val="p"/>
                        </m:rPr>
                        <a:rPr lang="pt-BR" sz="2200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ou</m:t>
                      </m:r>
                      <m:r>
                        <a:rPr lang="pt-BR" sz="2200" i="1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   </m:t>
                      </m:r>
                      <m:d>
                        <m:dPr>
                          <m:ctrlPr>
                            <a:rPr lang="pt-BR" sz="2200" i="1" ker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ker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100∙</m:t>
                          </m:r>
                          <m:r>
                            <a:rPr lang="pt-BR" sz="2200" b="1" i="1" ker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𝟎</m:t>
                          </m:r>
                          <m:r>
                            <a:rPr lang="pt-BR" sz="2200" b="1" ker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pt-BR" sz="2200" b="1" i="1" kern="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𝟗𝟎</m:t>
                          </m:r>
                        </m:e>
                      </m:d>
                      <m:r>
                        <a:rPr lang="pt-BR" sz="2200" ker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2200" b="1" i="1" kern="0">
                          <a:solidFill>
                            <a:srgbClr val="4EA72E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</m:t>
                      </m:r>
                      <m:r>
                        <a:rPr lang="pt-BR" sz="2200" b="1" kern="0">
                          <a:solidFill>
                            <a:srgbClr val="4EA72E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pt-BR" sz="2200" b="1" i="1" kern="0">
                          <a:solidFill>
                            <a:srgbClr val="4EA72E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𝟏𝟓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5AA7FAB-79CB-40FE-C3F4-005923F1CC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716" y="707369"/>
                <a:ext cx="5809130" cy="5847755"/>
              </a:xfrm>
              <a:prstGeom prst="rect">
                <a:avLst/>
              </a:prstGeom>
              <a:blipFill>
                <a:blip r:embed="rId2"/>
                <a:stretch>
                  <a:fillRect l="-1469" t="-1043" r="-136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7078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E6C5E29-15AE-B6B5-9D71-857A458C7314}"/>
                  </a:ext>
                </a:extLst>
              </p:cNvPr>
              <p:cNvSpPr txBox="1"/>
              <p:nvPr/>
            </p:nvSpPr>
            <p:spPr>
              <a:xfrm>
                <a:off x="161364" y="725628"/>
                <a:ext cx="5818095" cy="43770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Uma jaqueta que custava R$ 300,00 teve um aumento de 20% e, na semana seguinte, teve um desconto de 15%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sobre o valor acrescido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Após as variações, a jaqueta passou a custar quanto?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u="sng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Calculando o acréscimo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o decréscimo, simultaneamente,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300 ∙ </m:t>
                      </m:r>
                      <m:limUpp>
                        <m:limUpp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limUppPr>
                        <m:e>
                          <m:groupChr>
                            <m:groupChrPr>
                              <m:chr m:val="⏞"/>
                              <m:pos m:val="top"/>
                              <m:vertJc m:val="bot"/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ctrlP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2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𝟏</m:t>
                                  </m:r>
                                  <m:r>
                                    <a:rPr lang="pt-BR" sz="22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r>
                                    <a:rPr lang="pt-BR" sz="22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𝟎</m:t>
                                  </m:r>
                                  <m:r>
                                    <a:rPr lang="pt-BR" sz="22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pt-BR" sz="2200" b="1" i="1" kern="10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𝟐𝟎</m:t>
                                  </m:r>
                                </m:e>
                              </m:d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pt-BR" sz="2200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acr</m:t>
                          </m:r>
                          <m:r>
                            <a:rPr lang="pt-BR" sz="2200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é</m:t>
                          </m:r>
                          <m:r>
                            <m:rPr>
                              <m:sty m:val="p"/>
                            </m:rPr>
                            <a:rPr lang="pt-BR" sz="2200" kern="100">
                              <a:solidFill>
                                <a:srgbClr val="00B05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scimo</m:t>
                          </m:r>
                        </m:lim>
                      </m:limUpp>
                      <m:r>
                        <a:rPr lang="pt-BR" sz="22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∙ </m:t>
                      </m:r>
                      <m:limUpp>
                        <m:limUppPr>
                          <m:ctrlPr>
                            <a:rPr lang="pt-BR" sz="22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limUppPr>
                        <m:e>
                          <m:groupChr>
                            <m:groupChrPr>
                              <m:chr m:val="⏞"/>
                              <m:pos m:val="top"/>
                              <m:vertJc m:val="bot"/>
                              <m:ctrlPr>
                                <a:rPr lang="pt-BR" sz="22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groupChrPr>
                            <m:e>
                              <m:d>
                                <m:dPr>
                                  <m:ctrlPr>
                                    <a:rPr lang="pt-BR" sz="2200" i="1" kern="100">
                                      <a:solidFill>
                                        <a:srgbClr val="0D0D0D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200" b="1" i="1" kern="100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𝟏</m:t>
                                  </m:r>
                                  <m:r>
                                    <a:rPr lang="pt-BR" sz="2200" b="1" i="1" kern="100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r>
                                    <a:rPr lang="pt-BR" sz="2200" b="1" i="1" kern="100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𝟎</m:t>
                                  </m:r>
                                  <m:r>
                                    <a:rPr lang="pt-BR" sz="2200" b="1" i="1" kern="100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pt-BR" sz="2200" b="1" i="1" kern="100">
                                      <a:solidFill>
                                        <a:srgbClr val="0070C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𝟏𝟓</m:t>
                                  </m:r>
                                </m:e>
                              </m:d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pt-BR" sz="2200" kern="10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decr</m:t>
                          </m:r>
                          <m:r>
                            <a:rPr lang="pt-BR" sz="2200" kern="10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é</m:t>
                          </m:r>
                          <m:r>
                            <m:rPr>
                              <m:sty m:val="p"/>
                            </m:rPr>
                            <a:rPr lang="pt-BR" sz="2200" kern="100">
                              <a:solidFill>
                                <a:srgbClr val="0070C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scimo</m:t>
                          </m:r>
                        </m:lim>
                      </m:limUp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E6C5E29-15AE-B6B5-9D71-857A458C73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64" y="725628"/>
                <a:ext cx="5818095" cy="4377096"/>
              </a:xfrm>
              <a:prstGeom prst="rect">
                <a:avLst/>
              </a:prstGeom>
              <a:blipFill>
                <a:blip r:embed="rId2"/>
                <a:stretch>
                  <a:fillRect l="-1361" t="-696" r="-125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7545FDDC-AA53-2A44-7137-66C0E4DA73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6212543" y="627015"/>
            <a:ext cx="2577905" cy="6549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3536BA1-B74D-6B00-11D2-F6AEFD527864}"/>
              </a:ext>
            </a:extLst>
          </p:cNvPr>
          <p:cNvSpPr txBox="1"/>
          <p:nvPr/>
        </p:nvSpPr>
        <p:spPr>
          <a:xfrm>
            <a:off x="6212543" y="1281952"/>
            <a:ext cx="5818093" cy="5254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Uma camisa que custava R$ 85,00 teve um aumento de 12%. Qual é o novo preço dessa camisa?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200" kern="100" dirty="0">
              <a:latin typeface="Arial Narrow" panose="020B0606020202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Luiza comprou um tênis cujo valor na vitrine era de R$ 340,00. Ao efetuar o pagamento Luiza recebeu um desconto de R$ 51,00 sobre o valor desse tênis. Sabendo disso, responda: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 Quantos reais Luiza pagou pelo tênis?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 Qual foi o percentual de desconto recebido por Luiza nessa compra?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 Se o percentual de desconto fosse de 20%, quantos reais Luiza pagaria pelo tênis?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304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546DB28-2CE5-8C9F-8175-AB9F1FB5D24A}"/>
              </a:ext>
            </a:extLst>
          </p:cNvPr>
          <p:cNvSpPr txBox="1"/>
          <p:nvPr/>
        </p:nvSpPr>
        <p:spPr>
          <a:xfrm>
            <a:off x="98612" y="636493"/>
            <a:ext cx="5997388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Luiza planeja seus gastos em uma planilha para controlá-los melhor. Ela registrou os gastos do mês de maio e, como já sabia qual seria o reajuste de cada despesa, registrou uma previsão de gastos para o mês de junho.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3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Determine a previsão dos gastos de Luiza, no mês de junho, de acordo com os reajustes indicados.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BC41DF4-A41F-F83C-23D4-F91BF9BA2F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04133"/>
              </p:ext>
            </p:extLst>
          </p:nvPr>
        </p:nvGraphicFramePr>
        <p:xfrm>
          <a:off x="336685" y="3326805"/>
          <a:ext cx="5508305" cy="3181572"/>
        </p:xfrm>
        <a:graphic>
          <a:graphicData uri="http://schemas.openxmlformats.org/drawingml/2006/table">
            <a:tbl>
              <a:tblPr firstRow="1" firstCol="1" bandRow="1"/>
              <a:tblGrid>
                <a:gridCol w="1150127">
                  <a:extLst>
                    <a:ext uri="{9D8B030D-6E8A-4147-A177-3AD203B41FA5}">
                      <a16:colId xmlns:a16="http://schemas.microsoft.com/office/drawing/2014/main" val="3044240022"/>
                    </a:ext>
                  </a:extLst>
                </a:gridCol>
                <a:gridCol w="1220643">
                  <a:extLst>
                    <a:ext uri="{9D8B030D-6E8A-4147-A177-3AD203B41FA5}">
                      <a16:colId xmlns:a16="http://schemas.microsoft.com/office/drawing/2014/main" val="1043102677"/>
                    </a:ext>
                  </a:extLst>
                </a:gridCol>
                <a:gridCol w="1774898">
                  <a:extLst>
                    <a:ext uri="{9D8B030D-6E8A-4147-A177-3AD203B41FA5}">
                      <a16:colId xmlns:a16="http://schemas.microsoft.com/office/drawing/2014/main" val="2474884185"/>
                    </a:ext>
                  </a:extLst>
                </a:gridCol>
                <a:gridCol w="1362637">
                  <a:extLst>
                    <a:ext uri="{9D8B030D-6E8A-4147-A177-3AD203B41FA5}">
                      <a16:colId xmlns:a16="http://schemas.microsoft.com/office/drawing/2014/main" val="863943403"/>
                    </a:ext>
                  </a:extLst>
                </a:gridCol>
              </a:tblGrid>
              <a:tr h="7203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Despesa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Gasto em maio (R$)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Reajuste (%)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Gasto em junho (R$)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404702"/>
                  </a:ext>
                </a:extLst>
              </a:tr>
              <a:tr h="461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Energia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220,00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Redução de 15%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2925052"/>
                  </a:ext>
                </a:extLst>
              </a:tr>
              <a:tr h="461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Água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165,00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Redução de 12%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750006"/>
                  </a:ext>
                </a:extLst>
              </a:tr>
              <a:tr h="461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Internet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110,00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Aumento de 10%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550817"/>
                  </a:ext>
                </a:extLst>
              </a:tr>
              <a:tr h="461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Aluguel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850,00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Aumento de 16%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kern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5872366"/>
                  </a:ext>
                </a:extLst>
              </a:tr>
              <a:tr h="614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1345,00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pt-BR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000" b="1" kern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468726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E98FF37E-9C87-9B97-E8BF-D0FA2AE5090C}"/>
              </a:ext>
            </a:extLst>
          </p:cNvPr>
          <p:cNvSpPr txBox="1"/>
          <p:nvPr/>
        </p:nvSpPr>
        <p:spPr>
          <a:xfrm>
            <a:off x="6158753" y="737911"/>
            <a:ext cx="5934635" cy="5049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Uma raquete custa, na loja A, R$ 15,00 a mais que na loja B. O proprietário da loja A, percebendo isso, lança uma promoção oferecendo um desconto de 10%, nesse produto, para que a raquete tenha o mesmo preço da loja B. Quanto custa a raquete na loja B?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2200" kern="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Flávia percebeu que determinada mercadoria teve seu preço elevado em 18%, após o fim de uma promoção. Ao chegar à loja ela conseguiu, com o gerente, um desconto de 5%. Mesmo assim ela pagou R$ 302,50 a mais do que o valor promocional.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era o preço da mercadoria em promoção?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499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1ECF083-C1E7-0129-6336-E5C15E754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390" y="537494"/>
            <a:ext cx="4589929" cy="159952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08460EF-7AFD-00DE-FB3F-8C913D8FA820}"/>
              </a:ext>
            </a:extLst>
          </p:cNvPr>
          <p:cNvSpPr txBox="1"/>
          <p:nvPr/>
        </p:nvSpPr>
        <p:spPr>
          <a:xfrm>
            <a:off x="80683" y="2260621"/>
            <a:ext cx="5934636" cy="4534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Item 1.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Cauê contraiu um empréstimo no valor de R$ 780,00 em seu banco digital. As condições escolhidas para o pagamento desse empréstimo são: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I. Realizar o pagamento em parcela única;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II. Acréscimos sucessivo de 8% ao mês.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meses após o prazo ele conseguiu fazer o pagamento.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 foi o valor, em reais, pago por Cauê? </a:t>
            </a:r>
          </a:p>
          <a:p>
            <a:pPr algn="just">
              <a:spcAft>
                <a:spcPts val="800"/>
              </a:spcAft>
            </a:pPr>
            <a:endParaRPr lang="pt-BR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(A) 842,40.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(B) 904,80.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CC670B1-59FF-1E5F-748E-A3AB5A8D0A00}"/>
              </a:ext>
            </a:extLst>
          </p:cNvPr>
          <p:cNvSpPr txBox="1"/>
          <p:nvPr/>
        </p:nvSpPr>
        <p:spPr>
          <a:xfrm>
            <a:off x="3182473" y="5717413"/>
            <a:ext cx="2043953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(C) 909,79.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(D) 1622,40.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E0C5070-A4AD-FC58-D89D-2AA7051853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6176683" y="724067"/>
            <a:ext cx="3616373" cy="7461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11688A64-6B81-A26C-B023-C680DCF5422F}"/>
              </a:ext>
            </a:extLst>
          </p:cNvPr>
          <p:cNvSpPr txBox="1"/>
          <p:nvPr/>
        </p:nvSpPr>
        <p:spPr>
          <a:xfrm>
            <a:off x="6248398" y="1542842"/>
            <a:ext cx="5755343" cy="4762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VARIAÇÃO PERCENTUAL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Pode-se dizer que variação percentual é uma forma de apresentar a relação entre dois números na forma percentual.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exemplo, </a:t>
            </a:r>
            <a:r>
              <a:rPr lang="pt-BR" sz="2200" i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“um produto que custava R$ 100,00 aumentou para R$ 150,00. Qual foi a variação percentual de aumento?”</a:t>
            </a: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outro lado, digamos que </a:t>
            </a:r>
            <a:r>
              <a:rPr lang="pt-BR" sz="2200" i="1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“um outro produto custava R$ 200,00 baixou para R$ 100,00. Qual foi a variação percentual de redução?”</a:t>
            </a:r>
            <a:r>
              <a:rPr lang="pt-BR" sz="22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340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3EFFE19-4110-7F67-C03D-9C84EC79C2C3}"/>
              </a:ext>
            </a:extLst>
          </p:cNvPr>
          <p:cNvSpPr txBox="1"/>
          <p:nvPr/>
        </p:nvSpPr>
        <p:spPr>
          <a:xfrm>
            <a:off x="143436" y="596566"/>
            <a:ext cx="577327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100" kern="10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se calcular a variação percentual entre dois valores, é preciso inicialmente, identificar qual dos dois valores é o valor de referência. Se a referência é o menor valor, tem-se um aumento percentual. Caso contrário, se o valor de referência for o maior, tem-se uma redução percentual.</a:t>
            </a:r>
            <a:endParaRPr lang="pt-BR" sz="2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0206D1A-8F69-6CBB-E8AC-E6B8B41FDE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015" b="8970"/>
          <a:stretch/>
        </p:blipFill>
        <p:spPr>
          <a:xfrm>
            <a:off x="1360124" y="2470112"/>
            <a:ext cx="3973876" cy="12773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F03B346-9B46-FFAB-4893-11BCC7491D2E}"/>
                  </a:ext>
                </a:extLst>
              </p:cNvPr>
              <p:cNvSpPr txBox="1"/>
              <p:nvPr/>
            </p:nvSpPr>
            <p:spPr>
              <a:xfrm>
                <a:off x="143436" y="3668942"/>
                <a:ext cx="5760008" cy="30784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18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Exemplo:</a:t>
                </a:r>
                <a:r>
                  <a:rPr lang="pt-BR" sz="18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18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Um produto que custava R$ 100,00 aumentou para R$ 150,00. Qual foi a variação percentual de aumento?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1800" i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18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8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BR" sz="18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18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𝑣𝑎𝑙𝑜𝑟</m:t>
                              </m:r>
                              <m:r>
                                <a:rPr lang="pt-BR" sz="18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pt-BR" sz="18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𝑚𝑎𝑖𝑜𝑟</m:t>
                              </m:r>
                              <m:r>
                                <a:rPr lang="pt-BR" sz="18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pt-BR" sz="18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𝑣𝑎𝑙𝑜𝑟</m:t>
                              </m:r>
                              <m:r>
                                <a:rPr lang="pt-BR" sz="18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pt-BR" sz="18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𝑚𝑒𝑛𝑜𝑟</m:t>
                              </m:r>
                            </m:e>
                          </m:d>
                        </m:num>
                        <m:den>
                          <m:r>
                            <a:rPr lang="pt-BR" sz="18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𝑣𝑎𝑙𝑜𝑟</m:t>
                          </m:r>
                          <m:r>
                            <a:rPr lang="pt-BR" sz="18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18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𝑚𝑒𝑛𝑜𝑟</m:t>
                          </m:r>
                        </m:den>
                      </m:f>
                      <m:r>
                        <a:rPr lang="pt-BR" sz="18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∙100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BR" sz="18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18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150−100</m:t>
                              </m:r>
                            </m:e>
                          </m:d>
                        </m:num>
                        <m:den>
                          <m:r>
                            <a:rPr lang="pt-BR" sz="18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18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∙100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pt-BR" sz="1800" i="1" strike="sngStrike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18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r>
                        <a:rPr lang="pt-BR" sz="1800" i="1" strike="sngStrike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100</m:t>
                      </m:r>
                      <m:r>
                        <a:rPr lang="pt-BR" sz="1800" b="0" i="0" strike="sngStrike" kern="1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18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=50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18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Assim, a variação percentual de aumento foi de </a:t>
                </a:r>
                <a:r>
                  <a:rPr lang="pt-BR" sz="1800" b="1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50%</a:t>
                </a:r>
                <a:r>
                  <a:rPr lang="pt-BR" sz="18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F03B346-9B46-FFAB-4893-11BCC7491D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36" y="3668942"/>
                <a:ext cx="5760008" cy="3078471"/>
              </a:xfrm>
              <a:prstGeom prst="rect">
                <a:avLst/>
              </a:prstGeom>
              <a:blipFill>
                <a:blip r:embed="rId3"/>
                <a:stretch>
                  <a:fillRect l="-953" t="-1386" r="-953" b="-19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>
            <a:extLst>
              <a:ext uri="{FF2B5EF4-FFF2-40B4-BE49-F238E27FC236}">
                <a16:creationId xmlns:a16="http://schemas.microsoft.com/office/drawing/2014/main" id="{432B8215-ED6E-2CC8-57F2-FB11AA1CD8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1562" b="9782"/>
          <a:stretch/>
        </p:blipFill>
        <p:spPr>
          <a:xfrm>
            <a:off x="7267864" y="901288"/>
            <a:ext cx="4036629" cy="12759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B998F693-5631-7FC6-2209-CB5D70DD69BD}"/>
                  </a:ext>
                </a:extLst>
              </p:cNvPr>
              <p:cNvSpPr txBox="1"/>
              <p:nvPr/>
            </p:nvSpPr>
            <p:spPr>
              <a:xfrm>
                <a:off x="6275296" y="2285500"/>
                <a:ext cx="5760008" cy="40680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1800" b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Exemplo:</a:t>
                </a:r>
                <a:r>
                  <a:rPr lang="pt-BR" sz="18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1800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Um produto custava R$ 200,00 baixou para R$ 100,00. Qual foi a variação percentual de redução?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1800" i="1" u="sng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18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8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BR" sz="18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18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𝑣𝑎𝑙𝑜𝑟</m:t>
                              </m:r>
                              <m:r>
                                <a:rPr lang="pt-BR" sz="18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pt-BR" sz="18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𝑚𝑎𝑖𝑜𝑟</m:t>
                              </m:r>
                              <m:r>
                                <a:rPr lang="pt-BR" sz="18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pt-BR" sz="18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𝑣𝑎𝑙𝑜𝑟</m:t>
                              </m:r>
                              <m:r>
                                <a:rPr lang="pt-BR" sz="18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pt-BR" sz="18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𝑚𝑒𝑛𝑜𝑟</m:t>
                              </m:r>
                            </m:e>
                          </m:d>
                        </m:num>
                        <m:den>
                          <m:r>
                            <a:rPr lang="pt-BR" sz="18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𝑣𝑎𝑙𝑜𝑟</m:t>
                          </m:r>
                          <m:r>
                            <a:rPr lang="pt-BR" sz="18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18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𝑚𝑎𝑖𝑜𝑟</m:t>
                          </m:r>
                        </m:den>
                      </m:f>
                      <m:r>
                        <a:rPr lang="pt-BR" sz="18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∙100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BR" sz="18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pt-BR" sz="1800" i="1" kern="100">
                                  <a:solidFill>
                                    <a:srgbClr val="0D0D0D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200−100</m:t>
                              </m:r>
                            </m:e>
                          </m:d>
                        </m:num>
                        <m:den>
                          <m:r>
                            <a:rPr lang="pt-BR" sz="18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200</m:t>
                          </m:r>
                        </m:den>
                      </m:f>
                      <m:r>
                        <a:rPr lang="pt-BR" sz="18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∙100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sz="1800" i="1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pt-BR" sz="1800" i="1" strike="sngStrike" kern="100">
                              <a:solidFill>
                                <a:srgbClr val="0D0D0D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00</m:t>
                          </m:r>
                        </m:den>
                      </m:f>
                      <m:r>
                        <a:rPr lang="pt-BR" sz="18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∙1</m:t>
                      </m:r>
                      <m:r>
                        <a:rPr lang="pt-BR" sz="1800" i="1" strike="sngStrike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00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 kern="100">
                          <a:solidFill>
                            <a:srgbClr val="0D0D0D"/>
                          </a:solidFill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=50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18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Assim, a variação percentual de redução foi de </a:t>
                </a:r>
                <a:r>
                  <a:rPr lang="pt-BR" sz="1800" b="1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50%</a:t>
                </a:r>
                <a:r>
                  <a:rPr lang="pt-BR" sz="1800" i="1" kern="10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B998F693-5631-7FC6-2209-CB5D70DD6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5296" y="2285500"/>
                <a:ext cx="5760008" cy="4068037"/>
              </a:xfrm>
              <a:prstGeom prst="rect">
                <a:avLst/>
              </a:prstGeom>
              <a:blipFill>
                <a:blip r:embed="rId5"/>
                <a:stretch>
                  <a:fillRect l="-847" t="-1049" r="-952" b="-134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0583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97ED7AB-6256-AAFB-3807-99B72E84EB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106120" y="637596"/>
            <a:ext cx="3041606" cy="7698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A4123A0-305C-334F-4D53-88C6CD875E0B}"/>
              </a:ext>
            </a:extLst>
          </p:cNvPr>
          <p:cNvSpPr txBox="1"/>
          <p:nvPr/>
        </p:nvSpPr>
        <p:spPr>
          <a:xfrm>
            <a:off x="106120" y="1531587"/>
            <a:ext cx="5864374" cy="4259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Após um reajuste salarial, João que recebia, em 2024, o valor de R$ 1500,00 passou a receber, em 2025, o valor de R$ 2040,00. Sabendo disso, responda: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Qual foi o valor, em reais, de aumento no salário de João? 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Qual foi o percentual de aumento no salário de João?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Se o percentual de reajuste salarial em 2026 aumentar mais 5%, qual será o salário de João nesse ano?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CF68AB-F9FC-3286-B33B-BB0D5E34BA17}"/>
              </a:ext>
            </a:extLst>
          </p:cNvPr>
          <p:cNvSpPr txBox="1"/>
          <p:nvPr/>
        </p:nvSpPr>
        <p:spPr>
          <a:xfrm>
            <a:off x="6221508" y="872380"/>
            <a:ext cx="5864372" cy="4270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Ana Maria comprou um tênis para sua filha cujo valor na vitrine era de R$ 340,00. Ao efetuar o pagamento Ana Maria recebeu um desconto de R$ 95,20 sobre o valor desse tênis. Sabendo disso, responda.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Quantos reais Ana Maria pagou pelo tênis?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Qual foi o percentual de desconto recebido por Ana Maria nessa compra?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Se o percentual de desconto fosse de 12%, quantos reais Ana Maria pagaria pelo tênis?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50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61FD7A7-5113-EE88-70DA-A2040905463F}"/>
              </a:ext>
            </a:extLst>
          </p:cNvPr>
          <p:cNvSpPr txBox="1"/>
          <p:nvPr/>
        </p:nvSpPr>
        <p:spPr>
          <a:xfrm>
            <a:off x="143436" y="764602"/>
            <a:ext cx="5782235" cy="554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Maurício foi adquirir um automóvel em uma concessionária e gostou de um modelo cujo preço, à vista, era R$ 62 000,00. O vendedor informou-lhe que esse automóvel poderia ser financiado em 48 parcelas mensais, fixas, de R$ 1750,00. Ele então optou por financiar a compra desse automóvel.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Nessas condições, responda.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Qual foi o preço total, em reais, que Maurício pagou pelo automóvel?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Qual foi o valor, em reais, que Maurício pagou a mais (juros) por esse financiamento?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88900"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Qual foi a taxa de aumento percentual sobre o valor do automóvel com o financiamento?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ECAB870-8002-5D57-C44F-E97BF5E1D8D4}"/>
              </a:ext>
            </a:extLst>
          </p:cNvPr>
          <p:cNvSpPr txBox="1"/>
          <p:nvPr/>
        </p:nvSpPr>
        <p:spPr>
          <a:xfrm>
            <a:off x="6185647" y="830963"/>
            <a:ext cx="5871882" cy="3102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Em uma loja, uma televisão custava R$ 2500,00 e seu preço sofreu um aumento de 5%. Logo após o aumento, a loja resolveu fazer uma promoção oferecendo um desconto de 5% no mesmo produto.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 Qual o valor do produto após o aumento?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Qual o valor do produto após o desconto?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Qual foi a variação percentual após os dois ajustes?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441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63F90CF-1412-B4ED-C00B-B7505D248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834" y="601600"/>
            <a:ext cx="5005519" cy="19114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2F5CCB7-CEFB-42D4-54B1-38E63C6E1379}"/>
                  </a:ext>
                </a:extLst>
              </p:cNvPr>
              <p:cNvSpPr txBox="1"/>
              <p:nvPr/>
            </p:nvSpPr>
            <p:spPr>
              <a:xfrm>
                <a:off x="98611" y="2513093"/>
                <a:ext cx="5907742" cy="40867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Durante uma promoção de volta às aulas, o preço de uma mochila passou de </a:t>
                </a:r>
                <a14:m>
                  <m:oMath xmlns:m="http://schemas.openxmlformats.org/officeDocument/2006/math">
                    <m:r>
                      <a:rPr lang="pt-BR" sz="2200" i="1" kern="100" dirty="0" smtClea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pt-BR" sz="2200" i="1" kern="100" dirty="0" smtClea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$ 120,00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</a:t>
                </a:r>
                <a14:m>
                  <m:oMath xmlns:m="http://schemas.openxmlformats.org/officeDocument/2006/math">
                    <m:r>
                      <a:rPr lang="pt-BR" sz="2200" i="1" kern="100" dirty="0" smtClea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pt-BR" sz="2200" i="1" kern="100" dirty="0" smtClean="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$ 90,00.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Qual foi a taxa de variação percentual no preço da mochila durante a promoção?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25% de aumento.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25% de desconto.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30% de aumento.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30% de desconto.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2F5CCB7-CEFB-42D4-54B1-38E63C6E13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11" y="2513093"/>
                <a:ext cx="5907742" cy="4086760"/>
              </a:xfrm>
              <a:prstGeom prst="rect">
                <a:avLst/>
              </a:prstGeom>
              <a:blipFill>
                <a:blip r:embed="rId3"/>
                <a:stretch>
                  <a:fillRect l="-1342" t="-596" r="-1342" b="-19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DD849D0E-35E4-F204-B59F-81393FDAC2AB}"/>
              </a:ext>
            </a:extLst>
          </p:cNvPr>
          <p:cNvSpPr/>
          <p:nvPr/>
        </p:nvSpPr>
        <p:spPr>
          <a:xfrm>
            <a:off x="6266329" y="669839"/>
            <a:ext cx="5827060" cy="6015318"/>
          </a:xfrm>
          <a:prstGeom prst="roundRect">
            <a:avLst/>
          </a:prstGeom>
          <a:solidFill>
            <a:srgbClr val="EBEC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EBECEE"/>
              </a:solidFill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D90559C-671E-FAE1-8A65-9C1C903677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303" b="19183"/>
          <a:stretch/>
        </p:blipFill>
        <p:spPr>
          <a:xfrm>
            <a:off x="7732504" y="762000"/>
            <a:ext cx="2872744" cy="35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09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884B5-F650-9122-CE4C-7323E15B3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49A4133-36F9-8D66-6D89-82AD058F75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39"/>
          <a:stretch>
            <a:fillRect/>
          </a:stretch>
        </p:blipFill>
        <p:spPr>
          <a:xfrm>
            <a:off x="156000" y="851698"/>
            <a:ext cx="3442558" cy="7293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37284A1-819C-AFF3-74E1-248806D46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435" y="645619"/>
            <a:ext cx="3313129" cy="4061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687C92D-E8E6-3765-7299-0C51237E4D87}"/>
                  </a:ext>
                </a:extLst>
              </p:cNvPr>
              <p:cNvSpPr txBox="1"/>
              <p:nvPr/>
            </p:nvSpPr>
            <p:spPr>
              <a:xfrm>
                <a:off x="156000" y="1473472"/>
                <a:ext cx="5940000" cy="51783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EQUAÇÕES POLINOMIAIS DO 2º GRAU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Uma equação do 2º grau é toda equação que pode ser escrita na forma: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𝑏𝑥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𝑐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em que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são números reais 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≠0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O maior expoente da incógnita é 2, característica que diferencia as equações do 2º grau das equações do 1º grau.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Por exemplo, a equação: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𝟕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𝟏𝟐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é uma equação do 2º grau, pois pode ser escrita na forma geral com: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SzPct val="100000"/>
                  <a:buFont typeface="Wingdings" panose="05000000000000000000" pitchFamily="2" charset="2"/>
                  <a:buChar char=""/>
                  <a:tabLst>
                    <a:tab pos="457200" algn="l"/>
                  </a:tabLst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= 1 </m:t>
                    </m:r>
                  </m:oMath>
                </a14:m>
                <a:endParaRPr lang="pt-BR" sz="2200" kern="10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SzPct val="100000"/>
                  <a:buFont typeface="Wingdings" panose="05000000000000000000" pitchFamily="2" charset="2"/>
                  <a:buChar char=""/>
                  <a:tabLst>
                    <a:tab pos="457200" algn="l"/>
                  </a:tabLst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= −7</m:t>
                    </m:r>
                  </m:oMath>
                </a14:m>
                <a:endParaRPr lang="pt-BR" sz="2200" kern="10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SzPct val="100000"/>
                  <a:buFont typeface="Wingdings" panose="05000000000000000000" pitchFamily="2" charset="2"/>
                  <a:buChar char=""/>
                  <a:tabLst>
                    <a:tab pos="457200" algn="l"/>
                  </a:tabLst>
                </a:pP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= 12 </m:t>
                    </m:r>
                  </m:oMath>
                </a14:m>
                <a:endParaRPr lang="pt-BR" sz="2200" kern="10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0687C92D-E8E6-3765-7299-0C51237E4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00" y="1473472"/>
                <a:ext cx="5940000" cy="5178341"/>
              </a:xfrm>
              <a:prstGeom prst="rect">
                <a:avLst/>
              </a:prstGeom>
              <a:blipFill>
                <a:blip r:embed="rId4"/>
                <a:stretch>
                  <a:fillRect l="-1335" t="-1060" b="-9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162187E-E0C4-9B0A-AF78-90B1192E1BF0}"/>
                  </a:ext>
                </a:extLst>
              </p:cNvPr>
              <p:cNvSpPr txBox="1"/>
              <p:nvPr/>
            </p:nvSpPr>
            <p:spPr>
              <a:xfrm>
                <a:off x="6135781" y="608587"/>
                <a:ext cx="6051177" cy="1061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21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Já a equação:</a:t>
                </a:r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𝟑</m:t>
                      </m:r>
                      <m:r>
                        <a:rPr lang="pt-BR" sz="21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1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1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lang="pt-BR" sz="21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1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𝟎</m:t>
                      </m:r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1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não é do 2º grau, pois o maior expoente da incógnita é 1.</a:t>
                </a:r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162187E-E0C4-9B0A-AF78-90B1192E1B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781" y="608587"/>
                <a:ext cx="6051177" cy="1061829"/>
              </a:xfrm>
              <a:prstGeom prst="rect">
                <a:avLst/>
              </a:prstGeom>
              <a:blipFill>
                <a:blip r:embed="rId5"/>
                <a:stretch>
                  <a:fillRect l="-1210" t="-4598" b="-91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5B04F88-882F-CB25-D63B-E3DE8A457A84}"/>
                  </a:ext>
                </a:extLst>
              </p:cNvPr>
              <p:cNvSpPr txBox="1"/>
              <p:nvPr/>
            </p:nvSpPr>
            <p:spPr>
              <a:xfrm>
                <a:off x="6135781" y="1581048"/>
                <a:ext cx="5823460" cy="51706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buFont typeface="Wingdings" panose="05000000000000000000" pitchFamily="2" charset="2"/>
                  <a:buChar char=""/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Raízes de uma equação do 2º grau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As raízes (ou soluções) de uma equação do 2º grau são os valores da incógnita que tornam a igualdade verdadeira.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Considere a equação: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−5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+6=0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Se substituirmos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obtemos: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−5·2+6=4−10+6=0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Como a igualdade é verdadeira, 2 é uma raiz da equação.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Agora, substituindo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−5·3+6=9−15+6=0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Como a igualdade também é verdadeira, 3 também é uma raiz da equação.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Portanto, essa equação possui duas raízes: 2 e 3.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5B04F88-882F-CB25-D63B-E3DE8A457A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781" y="1581048"/>
                <a:ext cx="5823460" cy="5170646"/>
              </a:xfrm>
              <a:prstGeom prst="rect">
                <a:avLst/>
              </a:prstGeom>
              <a:blipFill>
                <a:blip r:embed="rId6"/>
                <a:stretch>
                  <a:fillRect l="-1361" t="-942" b="-12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47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88AE956D-0012-6AF9-8037-A807B5FA04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00" t="9638" r="3633" b="9604"/>
          <a:stretch>
            <a:fillRect/>
          </a:stretch>
        </p:blipFill>
        <p:spPr bwMode="auto">
          <a:xfrm>
            <a:off x="165682" y="588672"/>
            <a:ext cx="2038707" cy="9779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9ECAC8EB-0CD4-6A55-DD66-39034B9D7E6C}"/>
              </a:ext>
            </a:extLst>
          </p:cNvPr>
          <p:cNvSpPr/>
          <p:nvPr/>
        </p:nvSpPr>
        <p:spPr>
          <a:xfrm>
            <a:off x="157647" y="565858"/>
            <a:ext cx="5848705" cy="4024071"/>
          </a:xfrm>
          <a:prstGeom prst="roundRect">
            <a:avLst/>
          </a:prstGeom>
          <a:noFill/>
          <a:ln w="28575">
            <a:solidFill>
              <a:srgbClr val="A4DB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C5A86BAA-1E77-FD19-08B4-09D6D5AD53EA}"/>
                  </a:ext>
                </a:extLst>
              </p:cNvPr>
              <p:cNvSpPr txBox="1"/>
              <p:nvPr/>
            </p:nvSpPr>
            <p:spPr>
              <a:xfrm>
                <a:off x="437410" y="1551038"/>
                <a:ext cx="5497225" cy="29592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Para resolver uma equação do 2º grau escrita na forma geral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𝑎</m:t>
                    </m:r>
                    <m:sSup>
                      <m:sSupPr>
                        <m:ctrlP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𝑏𝑥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com 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≠0, 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podemos usar: 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Font typeface="Symbol" panose="05050102010706020507" pitchFamily="18" charset="2"/>
                  <a:buChar char=""/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 fatoração; 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 formula resolutiva: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Cambria Math" panose="02040503050406030204" pitchFamily="18" charset="0"/>
                      </a:rPr>
                      <m:t>𝑥</m:t>
                    </m:r>
                    <m:r>
                      <a:rPr lang="pt-BR" sz="20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Cambria Math" panose="02040503050406030204" pitchFamily="18" charset="0"/>
                          </a:rPr>
                          <m:t>𝑏</m:t>
                        </m:r>
                        <m:r>
                          <a:rPr lang="pt-BR" sz="20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Cambria Math" panose="02040503050406030204" pitchFamily="18" charset="0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pt-BR" sz="20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pt-BR" sz="2000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BR" sz="20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BR" sz="2000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pt-BR" sz="2000" i="1" kern="1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MS Mincho" panose="02020609040205080304" pitchFamily="49" charset="-128"/>
                                <a:cs typeface="Cambria Math" panose="02040503050406030204" pitchFamily="18" charset="0"/>
                              </a:rPr>
                              <m:t>𝑎𝑐</m:t>
                            </m:r>
                          </m:e>
                        </m:rad>
                      </m:num>
                      <m:den>
                        <m:r>
                          <a:rPr lang="pt-BR" sz="2000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Cambria Math" panose="02040503050406030204" pitchFamily="18" charset="0"/>
                          </a:rPr>
                          <m:t>2</m:t>
                        </m:r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0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 escolha da estratégia depende das características da equação. Nesta unidade, vamos investigar como as relações entre as raízes e os coeficientes podem facilitar a resolução de algumas equações do 2º grau.</a:t>
                </a:r>
                <a:endParaRPr lang="pt-BR" sz="2000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C5A86BAA-1E77-FD19-08B4-09D6D5AD5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10" y="1551038"/>
                <a:ext cx="5497225" cy="2959272"/>
              </a:xfrm>
              <a:prstGeom prst="rect">
                <a:avLst/>
              </a:prstGeom>
              <a:blipFill>
                <a:blip r:embed="rId4"/>
                <a:stretch>
                  <a:fillRect l="-1220" t="-1029" r="-1109" b="-22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5A8D2692-C7A7-A50F-1223-9D13CC1043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7" r="1840" b="8347"/>
          <a:stretch>
            <a:fillRect/>
          </a:stretch>
        </p:blipFill>
        <p:spPr bwMode="auto">
          <a:xfrm>
            <a:off x="89650" y="4679734"/>
            <a:ext cx="1774816" cy="7412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8EBDD2E-55C2-98EF-FF7F-EE18FD90296F}"/>
                  </a:ext>
                </a:extLst>
              </p:cNvPr>
              <p:cNvSpPr txBox="1"/>
              <p:nvPr/>
            </p:nvSpPr>
            <p:spPr>
              <a:xfrm>
                <a:off x="6238203" y="892332"/>
                <a:ext cx="5876823" cy="5509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i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Resolução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Seja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a medida da largura do terreno. Então, seu comprimento será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+ 2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Como a área é dada pelo produto entre comprimento e largura,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+2</m:t>
                          </m:r>
                        </m:e>
                      </m:d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=48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Desenvolvendo a expressão: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+2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−48=0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Essa é uma equação do 2º grau, que pode ser resolvida por fatoração ou pela fórmula resolutiva.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As soluções são: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=6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  ou 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=−8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Como uma medida não pode ser negativa, concluímos que: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SzPct val="100000"/>
                  <a:buFont typeface="Symbol" panose="05050102010706020507" pitchFamily="18" charset="2"/>
                  <a:buChar char=""/>
                  <a:tabLst>
                    <a:tab pos="457200" algn="l"/>
                  </a:tabLst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largura é 6 metros </a:t>
                </a:r>
                <a:endParaRPr lang="pt-BR" sz="2200" kern="10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buSzPct val="100000"/>
                  <a:buFont typeface="Symbol" panose="05050102010706020507" pitchFamily="18" charset="2"/>
                  <a:buChar char=""/>
                  <a:tabLst>
                    <a:tab pos="457200" algn="l"/>
                  </a:tabLst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comprimento é 6+2, ou seja, 8 metros. </a:t>
                </a:r>
                <a:endParaRPr lang="pt-BR" sz="2200" kern="10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8EBDD2E-55C2-98EF-FF7F-EE18FD902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203" y="892332"/>
                <a:ext cx="5876823" cy="5509200"/>
              </a:xfrm>
              <a:prstGeom prst="rect">
                <a:avLst/>
              </a:prstGeom>
              <a:blipFill>
                <a:blip r:embed="rId6"/>
                <a:stretch>
                  <a:fillRect l="-1349" t="-774" r="-1349" b="-12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AA0F944B-80D8-DCEF-8E9D-CF1EBFC8CBAD}"/>
              </a:ext>
            </a:extLst>
          </p:cNvPr>
          <p:cNvSpPr txBox="1"/>
          <p:nvPr/>
        </p:nvSpPr>
        <p:spPr>
          <a:xfrm>
            <a:off x="2389093" y="735283"/>
            <a:ext cx="31421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1800" b="1" kern="100" dirty="0">
                <a:solidFill>
                  <a:srgbClr val="4EA72E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Como resolver uma equação do 2º grau?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16FE5366-1285-7FDD-5673-016C45DABE2B}"/>
                  </a:ext>
                </a:extLst>
              </p:cNvPr>
              <p:cNvSpPr txBox="1"/>
              <p:nvPr/>
            </p:nvSpPr>
            <p:spPr>
              <a:xfrm>
                <a:off x="197522" y="5454142"/>
                <a:ext cx="576895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Um terreno retangular possui 48 m² de área. Sabendo que seu comprimento mede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metros a mais que sua largura, quais são as dimensões desse terreno?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16FE5366-1285-7FDD-5673-016C45DAB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522" y="5454142"/>
                <a:ext cx="5768953" cy="1107996"/>
              </a:xfrm>
              <a:prstGeom prst="rect">
                <a:avLst/>
              </a:prstGeom>
              <a:blipFill>
                <a:blip r:embed="rId7"/>
                <a:stretch>
                  <a:fillRect l="-1373" t="-3315" r="-1267" b="-99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6233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06CAABF-878F-901F-43BB-535828EEE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85686" y="616193"/>
            <a:ext cx="2510739" cy="59404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036752F-AF44-EDF3-C560-497CC9D2DD8C}"/>
                  </a:ext>
                </a:extLst>
              </p:cNvPr>
              <p:cNvSpPr txBox="1"/>
              <p:nvPr/>
            </p:nvSpPr>
            <p:spPr>
              <a:xfrm>
                <a:off x="85686" y="1301599"/>
                <a:ext cx="5920667" cy="33080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Observe as equações abaixo.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−8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+12=0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II.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−9=0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III.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+7=0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Quais delas são equações do 2º grau?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Nas equações do 2º grau, identifique os coeficientes a, b e c.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3036752F-AF44-EDF3-C560-497CC9D2DD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6" y="1301599"/>
                <a:ext cx="5920667" cy="3308085"/>
              </a:xfrm>
              <a:prstGeom prst="rect">
                <a:avLst/>
              </a:prstGeom>
              <a:blipFill>
                <a:blip r:embed="rId3"/>
                <a:stretch>
                  <a:fillRect l="-1339" t="-923" r="-1339" b="-25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9B179366-6E9F-6439-870A-EA4F3B65218C}"/>
                  </a:ext>
                </a:extLst>
              </p:cNvPr>
              <p:cNvSpPr txBox="1"/>
              <p:nvPr/>
            </p:nvSpPr>
            <p:spPr>
              <a:xfrm>
                <a:off x="85688" y="4833801"/>
                <a:ext cx="5920665" cy="18322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2.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onsidere a equação: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−7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+12=0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Verifique quais dos números, a seguir, são raízes dessa equação.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pt-BR" sz="2200" b="0" i="0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                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</m:t>
                    </m:r>
                    <m:r>
                      <a:rPr lang="pt-BR" sz="2200" b="0" i="0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                 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=4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9B179366-6E9F-6439-870A-EA4F3B652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8" y="4833801"/>
                <a:ext cx="5920665" cy="1832296"/>
              </a:xfrm>
              <a:prstGeom prst="rect">
                <a:avLst/>
              </a:prstGeom>
              <a:blipFill>
                <a:blip r:embed="rId4"/>
                <a:stretch>
                  <a:fillRect l="-1339" t="-1661" r="-1339" b="-53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B7718D11-5C14-B082-330A-B0DA962A0AA1}"/>
                  </a:ext>
                </a:extLst>
              </p:cNvPr>
              <p:cNvSpPr txBox="1"/>
              <p:nvPr/>
            </p:nvSpPr>
            <p:spPr>
              <a:xfrm>
                <a:off x="3046019" y="1709427"/>
                <a:ext cx="2879652" cy="9510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IV.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+5=0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V.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∙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+2</m:t>
                        </m:r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B7718D11-5C14-B082-330A-B0DA962A0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6019" y="1709427"/>
                <a:ext cx="2879652" cy="951030"/>
              </a:xfrm>
              <a:prstGeom prst="rect">
                <a:avLst/>
              </a:prstGeom>
              <a:blipFill>
                <a:blip r:embed="rId5"/>
                <a:stretch>
                  <a:fillRect l="-2754" t="-1923" b="-115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CAA9F15-A54B-A74A-CA31-D072FBE58F85}"/>
                  </a:ext>
                </a:extLst>
              </p:cNvPr>
              <p:cNvSpPr txBox="1"/>
              <p:nvPr/>
            </p:nvSpPr>
            <p:spPr>
              <a:xfrm>
                <a:off x="6185647" y="877380"/>
                <a:ext cx="5804126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3.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Observe a representação geométrica da equação com duas variáveis: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sSup>
                      <m:sSup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−4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CAA9F15-A54B-A74A-CA31-D072FBE58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647" y="877380"/>
                <a:ext cx="5804126" cy="848437"/>
              </a:xfrm>
              <a:prstGeom prst="rect">
                <a:avLst/>
              </a:prstGeom>
              <a:blipFill>
                <a:blip r:embed="rId6"/>
                <a:stretch>
                  <a:fillRect l="-1366" t="-3597" r="-1366" b="-129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m 12">
            <a:extLst>
              <a:ext uri="{FF2B5EF4-FFF2-40B4-BE49-F238E27FC236}">
                <a16:creationId xmlns:a16="http://schemas.microsoft.com/office/drawing/2014/main" id="{08FD8EC3-94AE-62F9-AF54-F0393C4E20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294" y="1870289"/>
            <a:ext cx="2988572" cy="387966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B73850A7-6640-7BDF-8E6C-D71332CB6520}"/>
              </a:ext>
            </a:extLst>
          </p:cNvPr>
          <p:cNvSpPr txBox="1"/>
          <p:nvPr/>
        </p:nvSpPr>
        <p:spPr>
          <a:xfrm>
            <a:off x="9366439" y="2556057"/>
            <a:ext cx="2623334" cy="2119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Quais são as raízes da equação?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O que essas raízes representam no gráfico?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100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4E2222D-E661-6942-7F6D-72F29CB7A2AE}"/>
              </a:ext>
            </a:extLst>
          </p:cNvPr>
          <p:cNvSpPr txBox="1"/>
          <p:nvPr/>
        </p:nvSpPr>
        <p:spPr>
          <a:xfrm>
            <a:off x="116542" y="642024"/>
            <a:ext cx="3756211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Analise as equações.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a 3">
                <a:extLst>
                  <a:ext uri="{FF2B5EF4-FFF2-40B4-BE49-F238E27FC236}">
                    <a16:creationId xmlns:a16="http://schemas.microsoft.com/office/drawing/2014/main" id="{7CCA3814-B601-E5E7-3568-D2ADD6ABAA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4533521"/>
                  </p:ext>
                </p:extLst>
              </p:nvPr>
            </p:nvGraphicFramePr>
            <p:xfrm>
              <a:off x="179778" y="1172778"/>
              <a:ext cx="5824727" cy="83280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048319">
                      <a:extLst>
                        <a:ext uri="{9D8B030D-6E8A-4147-A177-3AD203B41FA5}">
                          <a16:colId xmlns:a16="http://schemas.microsoft.com/office/drawing/2014/main" val="2803833021"/>
                        </a:ext>
                      </a:extLst>
                    </a:gridCol>
                    <a:gridCol w="2195957">
                      <a:extLst>
                        <a:ext uri="{9D8B030D-6E8A-4147-A177-3AD203B41FA5}">
                          <a16:colId xmlns:a16="http://schemas.microsoft.com/office/drawing/2014/main" val="2564979274"/>
                        </a:ext>
                      </a:extLst>
                    </a:gridCol>
                    <a:gridCol w="1580451">
                      <a:extLst>
                        <a:ext uri="{9D8B030D-6E8A-4147-A177-3AD203B41FA5}">
                          <a16:colId xmlns:a16="http://schemas.microsoft.com/office/drawing/2014/main" val="3203845921"/>
                        </a:ext>
                      </a:extLst>
                    </a:gridCol>
                  </a:tblGrid>
                  <a:tr h="25033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I.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II.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III.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71864845"/>
                      </a:ext>
                    </a:extLst>
                  </a:tr>
                  <a:tr h="40593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1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1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1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BR" sz="21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+6</m:t>
                                </m:r>
                                <m:r>
                                  <a:rPr lang="pt-BR" sz="21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1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+9=0</m:t>
                                </m:r>
                              </m:oMath>
                            </m:oMathPara>
                          </a14:m>
                          <a:endParaRPr lang="pt-BR" sz="21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1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pt-BR" sz="21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1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1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BR" sz="21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+5</m:t>
                                </m:r>
                                <m:r>
                                  <a:rPr lang="pt-BR" sz="21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1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−3=0</m:t>
                                </m:r>
                              </m:oMath>
                            </m:oMathPara>
                          </a14:m>
                          <a:endParaRPr lang="pt-BR" sz="21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1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1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1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BR" sz="21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−16=0</m:t>
                                </m:r>
                              </m:oMath>
                            </m:oMathPara>
                          </a14:m>
                          <a:endParaRPr lang="pt-BR" sz="21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6848947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a 3">
                <a:extLst>
                  <a:ext uri="{FF2B5EF4-FFF2-40B4-BE49-F238E27FC236}">
                    <a16:creationId xmlns:a16="http://schemas.microsoft.com/office/drawing/2014/main" id="{7CCA3814-B601-E5E7-3568-D2ADD6ABAA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4533521"/>
                  </p:ext>
                </p:extLst>
              </p:nvPr>
            </p:nvGraphicFramePr>
            <p:xfrm>
              <a:off x="179778" y="1172778"/>
              <a:ext cx="5824727" cy="83280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048319">
                      <a:extLst>
                        <a:ext uri="{9D8B030D-6E8A-4147-A177-3AD203B41FA5}">
                          <a16:colId xmlns:a16="http://schemas.microsoft.com/office/drawing/2014/main" val="2803833021"/>
                        </a:ext>
                      </a:extLst>
                    </a:gridCol>
                    <a:gridCol w="2195957">
                      <a:extLst>
                        <a:ext uri="{9D8B030D-6E8A-4147-A177-3AD203B41FA5}">
                          <a16:colId xmlns:a16="http://schemas.microsoft.com/office/drawing/2014/main" val="2564979274"/>
                        </a:ext>
                      </a:extLst>
                    </a:gridCol>
                    <a:gridCol w="1580451">
                      <a:extLst>
                        <a:ext uri="{9D8B030D-6E8A-4147-A177-3AD203B41FA5}">
                          <a16:colId xmlns:a16="http://schemas.microsoft.com/office/drawing/2014/main" val="3203845921"/>
                        </a:ext>
                      </a:extLst>
                    </a:gridCol>
                  </a:tblGrid>
                  <a:tr h="36315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I.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II.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III.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71864845"/>
                      </a:ext>
                    </a:extLst>
                  </a:tr>
                  <a:tr h="46964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5" t="-93506" r="-185714" b="-5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3629" t="-93506" r="-72853" b="-5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9884" t="-93506" r="-1544" b="-5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6848947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CaixaDeTexto 5">
            <a:extLst>
              <a:ext uri="{FF2B5EF4-FFF2-40B4-BE49-F238E27FC236}">
                <a16:creationId xmlns:a16="http://schemas.microsoft.com/office/drawing/2014/main" id="{0CE757AF-19CA-E08F-A533-E527F1C663C8}"/>
              </a:ext>
            </a:extLst>
          </p:cNvPr>
          <p:cNvSpPr txBox="1"/>
          <p:nvPr/>
        </p:nvSpPr>
        <p:spPr>
          <a:xfrm>
            <a:off x="116542" y="2077299"/>
            <a:ext cx="5887963" cy="2221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Sem resolver as equações, responda: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Qual delas pode ser resolvida mais facilmente utilizando fatoração? Justifique.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Em qual delas a fórmula resolutiva pode ser uma estratégia mais adequada? Justifique.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945A98FF-A71B-4DB6-AA32-CEF020D6083F}"/>
                  </a:ext>
                </a:extLst>
              </p:cNvPr>
              <p:cNvSpPr txBox="1"/>
              <p:nvPr/>
            </p:nvSpPr>
            <p:spPr>
              <a:xfrm>
                <a:off x="179777" y="4560138"/>
                <a:ext cx="5824727" cy="1934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5.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Resolva as equações a seguir.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−5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+6 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−7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+12 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−9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+20 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945A98FF-A71B-4DB6-AA32-CEF020D60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77" y="4560138"/>
                <a:ext cx="5824727" cy="1934889"/>
              </a:xfrm>
              <a:prstGeom prst="rect">
                <a:avLst/>
              </a:prstGeom>
              <a:blipFill>
                <a:blip r:embed="rId3"/>
                <a:stretch>
                  <a:fillRect l="-1360" t="-1577" b="-53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ela 8">
                <a:extLst>
                  <a:ext uri="{FF2B5EF4-FFF2-40B4-BE49-F238E27FC236}">
                    <a16:creationId xmlns:a16="http://schemas.microsoft.com/office/drawing/2014/main" id="{F0BD335F-00A5-64B5-3BCC-281ECE469C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1418873"/>
                  </p:ext>
                </p:extLst>
              </p:nvPr>
            </p:nvGraphicFramePr>
            <p:xfrm>
              <a:off x="6958405" y="871542"/>
              <a:ext cx="4238513" cy="182467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412810">
                      <a:extLst>
                        <a:ext uri="{9D8B030D-6E8A-4147-A177-3AD203B41FA5}">
                          <a16:colId xmlns:a16="http://schemas.microsoft.com/office/drawing/2014/main" val="81420223"/>
                        </a:ext>
                      </a:extLst>
                    </a:gridCol>
                    <a:gridCol w="1825703">
                      <a:extLst>
                        <a:ext uri="{9D8B030D-6E8A-4147-A177-3AD203B41FA5}">
                          <a16:colId xmlns:a16="http://schemas.microsoft.com/office/drawing/2014/main" val="3748813006"/>
                        </a:ext>
                      </a:extLst>
                    </a:gridCol>
                  </a:tblGrid>
                  <a:tr h="20066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Equação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1E4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Raízes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1E4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9009247"/>
                      </a:ext>
                    </a:extLst>
                  </a:tr>
                  <a:tr h="20066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−5</m:t>
                                </m:r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+6 =0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kern="0" dirty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25535624"/>
                      </a:ext>
                    </a:extLst>
                  </a:tr>
                  <a:tr h="20066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−7</m:t>
                                </m:r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+12 =0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kern="0" dirty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75142"/>
                      </a:ext>
                    </a:extLst>
                  </a:tr>
                  <a:tr h="20066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−9</m:t>
                                </m:r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+20 =0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kern="0" dirty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99679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ela 8">
                <a:extLst>
                  <a:ext uri="{FF2B5EF4-FFF2-40B4-BE49-F238E27FC236}">
                    <a16:creationId xmlns:a16="http://schemas.microsoft.com/office/drawing/2014/main" id="{F0BD335F-00A5-64B5-3BCC-281ECE469C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91418873"/>
                  </p:ext>
                </p:extLst>
              </p:nvPr>
            </p:nvGraphicFramePr>
            <p:xfrm>
              <a:off x="6958405" y="871542"/>
              <a:ext cx="4238513" cy="182467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412810">
                      <a:extLst>
                        <a:ext uri="{9D8B030D-6E8A-4147-A177-3AD203B41FA5}">
                          <a16:colId xmlns:a16="http://schemas.microsoft.com/office/drawing/2014/main" val="81420223"/>
                        </a:ext>
                      </a:extLst>
                    </a:gridCol>
                    <a:gridCol w="1825703">
                      <a:extLst>
                        <a:ext uri="{9D8B030D-6E8A-4147-A177-3AD203B41FA5}">
                          <a16:colId xmlns:a16="http://schemas.microsoft.com/office/drawing/2014/main" val="3748813006"/>
                        </a:ext>
                      </a:extLst>
                    </a:gridCol>
                  </a:tblGrid>
                  <a:tr h="36315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Equação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1E4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Raízes</a:t>
                          </a:r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1E4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9009247"/>
                      </a:ext>
                    </a:extLst>
                  </a:tr>
                  <a:tr h="48717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53" t="-88750" r="-76263" b="-20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kern="0" dirty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25535624"/>
                      </a:ext>
                    </a:extLst>
                  </a:tr>
                  <a:tr h="48717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53" t="-186420" r="-76263" b="-101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kern="0" dirty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75142"/>
                      </a:ext>
                    </a:extLst>
                  </a:tr>
                  <a:tr h="48717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53" t="-290000" r="-76263" b="-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kern="0" dirty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996794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3C1F12C4-C6F1-1F15-9730-0D6B40811305}"/>
              </a:ext>
            </a:extLst>
          </p:cNvPr>
          <p:cNvSpPr txBox="1"/>
          <p:nvPr/>
        </p:nvSpPr>
        <p:spPr>
          <a:xfrm>
            <a:off x="6096000" y="2810112"/>
            <a:ext cx="5979458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os coeficientes das equações e compare-os com as raízes encontradas. Que relação você percebe entre esses números? Registre sua hipótese.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B586D8B-9CF3-997C-C9A3-D80D5E368018}"/>
              </a:ext>
            </a:extLst>
          </p:cNvPr>
          <p:cNvSpPr txBox="1"/>
          <p:nvPr/>
        </p:nvSpPr>
        <p:spPr>
          <a:xfrm>
            <a:off x="6159235" y="4522711"/>
            <a:ext cx="5916223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6.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Uma moldura retangular possui área igual a 60 cm². Seu comprimento mede 7 cm a mais que sua largura. Determine as dimensões da moldura.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557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60561E2-1B95-294B-E908-EB2E6E3F6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076" y="605842"/>
            <a:ext cx="5216376" cy="19490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D2110FE-5318-7024-7CEF-A484D4BDED5B}"/>
                  </a:ext>
                </a:extLst>
              </p:cNvPr>
              <p:cNvSpPr txBox="1"/>
              <p:nvPr/>
            </p:nvSpPr>
            <p:spPr>
              <a:xfrm>
                <a:off x="259977" y="2690929"/>
                <a:ext cx="5728474" cy="33080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Item 1.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Considere 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−5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+6=0.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Qual dos conjuntos a seguir, representa as raízes dessa equação?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{1, 6}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{2, 3}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(C)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{−2, −3}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R="9017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{−1, −6}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DD2110FE-5318-7024-7CEF-A484D4BDED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977" y="2690929"/>
                <a:ext cx="5728474" cy="3308085"/>
              </a:xfrm>
              <a:prstGeom prst="rect">
                <a:avLst/>
              </a:prstGeom>
              <a:blipFill>
                <a:blip r:embed="rId3"/>
                <a:stretch>
                  <a:fillRect l="-1384" t="-737" b="-25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40D1997-8F60-A980-FA26-5A35DB5498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" r="2454" b="4321"/>
          <a:stretch>
            <a:fillRect/>
          </a:stretch>
        </p:blipFill>
        <p:spPr bwMode="auto">
          <a:xfrm>
            <a:off x="6203550" y="605842"/>
            <a:ext cx="3263179" cy="674801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4DDD2F9-177E-37F5-052F-751CE6140401}"/>
                  </a:ext>
                </a:extLst>
              </p:cNvPr>
              <p:cNvSpPr txBox="1"/>
              <p:nvPr/>
            </p:nvSpPr>
            <p:spPr>
              <a:xfrm>
                <a:off x="6203550" y="1276041"/>
                <a:ext cx="5728473" cy="3344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90170" algn="ctr"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SOMA E PRODUTO </a:t>
                </a:r>
                <a:r>
                  <a:rPr lang="pt-BR" sz="2200" b="1" kern="100" dirty="0">
                    <a:solidFill>
                      <a:srgbClr val="7030A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Além da fatoração e da fórmula resolutiva (Bhaskara), existe outra estratégia que pode ser utilizada para resolver algumas equações do 2º grau. Essa estratégia utiliza a relação entre as raízes e os coeficientes da equação.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Dada a equação polinomial do 2º grau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com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≠0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sendo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as raízes dessa equação, temos as seguintes relações: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4DDD2F9-177E-37F5-052F-751CE61404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50" y="1276041"/>
                <a:ext cx="5728473" cy="3344505"/>
              </a:xfrm>
              <a:prstGeom prst="rect">
                <a:avLst/>
              </a:prstGeom>
              <a:blipFill>
                <a:blip r:embed="rId5"/>
                <a:stretch>
                  <a:fillRect l="-1384" t="-1457" r="-1491" b="-25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ela 8">
                <a:extLst>
                  <a:ext uri="{FF2B5EF4-FFF2-40B4-BE49-F238E27FC236}">
                    <a16:creationId xmlns:a16="http://schemas.microsoft.com/office/drawing/2014/main" id="{610C8315-ACC7-000C-74FD-49352D38A2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2949138"/>
                  </p:ext>
                </p:extLst>
              </p:nvPr>
            </p:nvGraphicFramePr>
            <p:xfrm>
              <a:off x="6719011" y="4620546"/>
              <a:ext cx="4958968" cy="1175068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574734">
                      <a:extLst>
                        <a:ext uri="{9D8B030D-6E8A-4147-A177-3AD203B41FA5}">
                          <a16:colId xmlns:a16="http://schemas.microsoft.com/office/drawing/2014/main" val="792852483"/>
                        </a:ext>
                      </a:extLst>
                    </a:gridCol>
                    <a:gridCol w="2384234">
                      <a:extLst>
                        <a:ext uri="{9D8B030D-6E8A-4147-A177-3AD203B41FA5}">
                          <a16:colId xmlns:a16="http://schemas.microsoft.com/office/drawing/2014/main" val="177608899"/>
                        </a:ext>
                      </a:extLst>
                    </a:gridCol>
                  </a:tblGrid>
                  <a:tr h="1096767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 dirty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Soma das Raízes:</a:t>
                          </a:r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pt-BR" sz="2200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S</m:t>
                                </m:r>
                                <m:r>
                                  <a:rPr lang="pt-BR" sz="2200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 </m:t>
                                </m:r>
                                <m:sSup>
                                  <m:sSupPr>
                                    <m:ctrlP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= </m:t>
                                </m:r>
                                <m:f>
                                  <m:fPr>
                                    <m:ctrlP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𝑏</m:t>
                                    </m:r>
                                  </m:num>
                                  <m:den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200" b="1" kern="0" dirty="0">
                              <a:effectLst/>
                              <a:latin typeface="Arial Narrow" panose="020B0606020202030204" pitchFamily="34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Produto das raízes:</a:t>
                          </a:r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𝑃</m:t>
                                </m:r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= </m:t>
                                </m:r>
                                <m:sSup>
                                  <m:sSupPr>
                                    <m:ctrlP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sSup>
                                  <m:sSupPr>
                                    <m:ctrlP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r>
                                  <a:rPr lang="pt-BR" sz="2200" i="1" kern="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= </m:t>
                                </m:r>
                                <m:f>
                                  <m:fPr>
                                    <m:ctrlP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𝑐</m:t>
                                    </m:r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pt-BR" sz="2200" i="1" kern="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72463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ela 8">
                <a:extLst>
                  <a:ext uri="{FF2B5EF4-FFF2-40B4-BE49-F238E27FC236}">
                    <a16:creationId xmlns:a16="http://schemas.microsoft.com/office/drawing/2014/main" id="{610C8315-ACC7-000C-74FD-49352D38A2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2949138"/>
                  </p:ext>
                </p:extLst>
              </p:nvPr>
            </p:nvGraphicFramePr>
            <p:xfrm>
              <a:off x="6719011" y="4620546"/>
              <a:ext cx="4958968" cy="1175068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574734">
                      <a:extLst>
                        <a:ext uri="{9D8B030D-6E8A-4147-A177-3AD203B41FA5}">
                          <a16:colId xmlns:a16="http://schemas.microsoft.com/office/drawing/2014/main" val="792852483"/>
                        </a:ext>
                      </a:extLst>
                    </a:gridCol>
                    <a:gridCol w="2384234">
                      <a:extLst>
                        <a:ext uri="{9D8B030D-6E8A-4147-A177-3AD203B41FA5}">
                          <a16:colId xmlns:a16="http://schemas.microsoft.com/office/drawing/2014/main" val="177608899"/>
                        </a:ext>
                      </a:extLst>
                    </a:gridCol>
                  </a:tblGrid>
                  <a:tr h="117506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709" t="-7732" r="-93853" b="-30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8951" t="-7732" r="-1535" b="-30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72463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7A1F0B4F-EB11-81DB-6B70-63363540FA06}"/>
                  </a:ext>
                </a:extLst>
              </p:cNvPr>
              <p:cNvSpPr txBox="1"/>
              <p:nvPr/>
            </p:nvSpPr>
            <p:spPr>
              <a:xfrm>
                <a:off x="6244979" y="5878466"/>
                <a:ext cx="5907033" cy="7473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Obtendo a Soma e Produto de uma equação do 2º grau de coeficiente </a:t>
                </a:r>
                <a14:m>
                  <m:oMath xmlns:m="http://schemas.openxmlformats.org/officeDocument/2006/math"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igual a 1:</a:t>
                </a:r>
                <a:r>
                  <a:rPr lang="pt-BR" sz="2000" kern="100" dirty="0"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800" i="1" kern="100" baseline="30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1800" i="1" kern="100" baseline="300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𝐒</m:t>
                    </m:r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𝑷</m:t>
                    </m:r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7A1F0B4F-EB11-81DB-6B70-63363540F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979" y="5878466"/>
                <a:ext cx="5907033" cy="747384"/>
              </a:xfrm>
              <a:prstGeom prst="rect">
                <a:avLst/>
              </a:prstGeom>
              <a:blipFill>
                <a:blip r:embed="rId7"/>
                <a:stretch>
                  <a:fillRect l="-826" t="-1626" r="-929" b="-97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7357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AE5E646-9C4C-0209-2E24-E88E9A1A6772}"/>
                  </a:ext>
                </a:extLst>
              </p:cNvPr>
              <p:cNvSpPr txBox="1"/>
              <p:nvPr/>
            </p:nvSpPr>
            <p:spPr>
              <a:xfrm>
                <a:off x="152400" y="650923"/>
                <a:ext cx="5818094" cy="27136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Determine as raízes da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+5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−14=0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utilizando soma e produto.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u="sng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Resolução</a:t>
                </a: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Como os coeficientes da equação: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=5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=−14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temos: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0AE5E646-9C4C-0209-2E24-E88E9A1A6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650923"/>
                <a:ext cx="5818094" cy="2713692"/>
              </a:xfrm>
              <a:prstGeom prst="rect">
                <a:avLst/>
              </a:prstGeom>
              <a:blipFill>
                <a:blip r:embed="rId2"/>
                <a:stretch>
                  <a:fillRect l="-1363" t="-1124" r="-1363" b="-33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0906C41A-6F72-467C-F848-A8FFACA9A8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6150502"/>
                  </p:ext>
                </p:extLst>
              </p:nvPr>
            </p:nvGraphicFramePr>
            <p:xfrm>
              <a:off x="1125630" y="3493386"/>
              <a:ext cx="3957089" cy="259740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000822">
                      <a:extLst>
                        <a:ext uri="{9D8B030D-6E8A-4147-A177-3AD203B41FA5}">
                          <a16:colId xmlns:a16="http://schemas.microsoft.com/office/drawing/2014/main" val="3305880846"/>
                        </a:ext>
                      </a:extLst>
                    </a:gridCol>
                    <a:gridCol w="1956267">
                      <a:extLst>
                        <a:ext uri="{9D8B030D-6E8A-4147-A177-3AD203B41FA5}">
                          <a16:colId xmlns:a16="http://schemas.microsoft.com/office/drawing/2014/main" val="3746845790"/>
                        </a:ext>
                      </a:extLst>
                    </a:gridCol>
                  </a:tblGrid>
                  <a:tr h="14999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pt-BR" sz="2200" b="1" i="1" kern="100">
                                    <a:solidFill>
                                      <a:srgbClr val="A02B93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r>
                                  <a:rPr lang="pt-BR" sz="2200" b="1" i="1" kern="100">
                                    <a:solidFill>
                                      <a:srgbClr val="A02B93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𝒃</m:t>
                                    </m:r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𝒂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 5 </m:t>
                                    </m:r>
                                  </m:num>
                                  <m:den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′+</m:t>
                                </m:r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′′=−5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pt-BR" sz="2200" b="1" i="1" kern="100">
                                    <a:solidFill>
                                      <a:srgbClr val="A02B93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r>
                                  <a:rPr lang="pt-BR" sz="2200" b="1" i="1" kern="100">
                                    <a:solidFill>
                                      <a:srgbClr val="A02B93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𝒄</m:t>
                                    </m:r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</m:num>
                                  <m:den>
                                    <m:r>
                                      <a:rPr lang="pt-BR" sz="2200" b="1" i="1" kern="100">
                                        <a:solidFill>
                                          <a:srgbClr val="A02B93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𝒂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′′</m:t>
                                    </m:r>
                                  </m:sup>
                                </m:sSup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−14 </m:t>
                                    </m:r>
                                  </m:num>
                                  <m:den>
                                    <m:r>
                                      <a:rPr lang="pt-BR" sz="22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′⋅</m:t>
                                </m:r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2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′′=−14</m:t>
                                </m:r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116818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0906C41A-6F72-467C-F848-A8FFACA9A8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6150502"/>
                  </p:ext>
                </p:extLst>
              </p:nvPr>
            </p:nvGraphicFramePr>
            <p:xfrm>
              <a:off x="1125630" y="3493386"/>
              <a:ext cx="3957089" cy="259740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000822">
                      <a:extLst>
                        <a:ext uri="{9D8B030D-6E8A-4147-A177-3AD203B41FA5}">
                          <a16:colId xmlns:a16="http://schemas.microsoft.com/office/drawing/2014/main" val="3305880846"/>
                        </a:ext>
                      </a:extLst>
                    </a:gridCol>
                    <a:gridCol w="1956267">
                      <a:extLst>
                        <a:ext uri="{9D8B030D-6E8A-4147-A177-3AD203B41FA5}">
                          <a16:colId xmlns:a16="http://schemas.microsoft.com/office/drawing/2014/main" val="3746845790"/>
                        </a:ext>
                      </a:extLst>
                    </a:gridCol>
                  </a:tblGrid>
                  <a:tr h="2597404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12" t="-937" r="-99696" b="-14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A02B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3427" t="-937" r="-2181" b="-1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116818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E7641C5-B056-BF8C-58EB-4354A39A2BFC}"/>
                  </a:ext>
                </a:extLst>
              </p:cNvPr>
              <p:cNvSpPr txBox="1"/>
              <p:nvPr/>
            </p:nvSpPr>
            <p:spPr>
              <a:xfrm>
                <a:off x="6221508" y="788087"/>
                <a:ext cx="5818092" cy="3697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Assim, a multiplicação de dois números inteiros, que resulta em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−14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é: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1∙</m:t>
                      </m:r>
                      <m:d>
                        <m:d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−14</m:t>
                          </m:r>
                        </m:e>
                      </m:d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=−14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∙14=−14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2∙</m:t>
                      </m:r>
                      <m:d>
                        <m:d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−7</m:t>
                          </m:r>
                        </m:e>
                      </m:d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=−14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e>
                      </m:d>
                      <m:r>
                        <a:rPr lang="pt-BR" sz="22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∙7=−14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Além disso, a soma desses dois números inteiros precisa ser igual 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−5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Observe: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EE7641C5-B056-BF8C-58EB-4354A39A2B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508" y="788087"/>
                <a:ext cx="5818092" cy="3697551"/>
              </a:xfrm>
              <a:prstGeom prst="rect">
                <a:avLst/>
              </a:prstGeom>
              <a:blipFill>
                <a:blip r:embed="rId4"/>
                <a:stretch>
                  <a:fillRect l="-1363" t="-494" r="-1363" b="-230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a 7">
                <a:extLst>
                  <a:ext uri="{FF2B5EF4-FFF2-40B4-BE49-F238E27FC236}">
                    <a16:creationId xmlns:a16="http://schemas.microsoft.com/office/drawing/2014/main" id="{8F4B70AE-2EC9-F4BB-AFD9-17DAF519B0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7897984"/>
                  </p:ext>
                </p:extLst>
              </p:nvPr>
            </p:nvGraphicFramePr>
            <p:xfrm>
              <a:off x="6887922" y="4485638"/>
              <a:ext cx="4485264" cy="97434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307400">
                      <a:extLst>
                        <a:ext uri="{9D8B030D-6E8A-4147-A177-3AD203B41FA5}">
                          <a16:colId xmlns:a16="http://schemas.microsoft.com/office/drawing/2014/main" val="4041789887"/>
                        </a:ext>
                      </a:extLst>
                    </a:gridCol>
                    <a:gridCol w="2177864">
                      <a:extLst>
                        <a:ext uri="{9D8B030D-6E8A-4147-A177-3AD203B41FA5}">
                          <a16:colId xmlns:a16="http://schemas.microsoft.com/office/drawing/2014/main" val="2517577885"/>
                        </a:ext>
                      </a:extLst>
                    </a:gridCol>
                  </a:tblGrid>
                  <a:tr h="34643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1+</m:t>
                                </m:r>
                                <m:d>
                                  <m:dPr>
                                    <m:ctrlP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−14</m:t>
                                    </m:r>
                                  </m:e>
                                </m:d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=−13</m:t>
                                </m:r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−1+14=13</m:t>
                                </m:r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680909"/>
                      </a:ext>
                    </a:extLst>
                  </a:tr>
                  <a:tr h="34643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b="1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  <m:r>
                                  <a:rPr lang="pt-BR" sz="2200" b="1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ctrlPr>
                                      <a:rPr lang="pt-BR" sz="2200" b="1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2200" b="1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pt-BR" sz="2200" b="1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𝟕</m:t>
                                    </m:r>
                                  </m:e>
                                </m:d>
                                <m:r>
                                  <a:rPr lang="pt-BR" sz="2200" b="1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=−</m:t>
                                </m:r>
                                <m:r>
                                  <a:rPr lang="pt-BR" sz="2200" b="1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pt-BR" sz="22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6C5A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−2+7=5</m:t>
                                </m:r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503202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a 7">
                <a:extLst>
                  <a:ext uri="{FF2B5EF4-FFF2-40B4-BE49-F238E27FC236}">
                    <a16:creationId xmlns:a16="http://schemas.microsoft.com/office/drawing/2014/main" id="{8F4B70AE-2EC9-F4BB-AFD9-17DAF519B0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7897984"/>
                  </p:ext>
                </p:extLst>
              </p:nvPr>
            </p:nvGraphicFramePr>
            <p:xfrm>
              <a:off x="6887922" y="4485638"/>
              <a:ext cx="4485264" cy="97434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307400">
                      <a:extLst>
                        <a:ext uri="{9D8B030D-6E8A-4147-A177-3AD203B41FA5}">
                          <a16:colId xmlns:a16="http://schemas.microsoft.com/office/drawing/2014/main" val="4041789887"/>
                        </a:ext>
                      </a:extLst>
                    </a:gridCol>
                    <a:gridCol w="2177864">
                      <a:extLst>
                        <a:ext uri="{9D8B030D-6E8A-4147-A177-3AD203B41FA5}">
                          <a16:colId xmlns:a16="http://schemas.microsoft.com/office/drawing/2014/main" val="2517577885"/>
                        </a:ext>
                      </a:extLst>
                    </a:gridCol>
                  </a:tblGrid>
                  <a:tr h="48717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64" t="-1235" r="-94987" b="-1012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6145" t="-1235" r="-559" b="-1012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680909"/>
                      </a:ext>
                    </a:extLst>
                  </a:tr>
                  <a:tr h="487172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64" t="-102500" r="-94987" b="-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9713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6145" t="-102500" r="-559" b="-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5032023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2921014-1D37-DCF5-A69A-96EF317C5175}"/>
                  </a:ext>
                </a:extLst>
              </p:cNvPr>
              <p:cNvSpPr txBox="1"/>
              <p:nvPr/>
            </p:nvSpPr>
            <p:spPr>
              <a:xfrm>
                <a:off x="6221508" y="5645630"/>
                <a:ext cx="5907739" cy="8485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Note que,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2+</m:t>
                    </m:r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−7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=−5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então, as raízes da equação são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−7; 2</m:t>
                        </m:r>
                      </m:e>
                    </m:d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82921014-1D37-DCF5-A69A-96EF317C5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1508" y="5645630"/>
                <a:ext cx="5907739" cy="848566"/>
              </a:xfrm>
              <a:prstGeom prst="rect">
                <a:avLst/>
              </a:prstGeom>
              <a:blipFill>
                <a:blip r:embed="rId6"/>
                <a:stretch>
                  <a:fillRect l="-1342" t="-2878" r="-1342" b="-136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1890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2D9110E3-1E5F-7910-62B0-D694C9EB84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4" t="8463" r="1473" b="10508"/>
          <a:stretch>
            <a:fillRect/>
          </a:stretch>
        </p:blipFill>
        <p:spPr bwMode="auto">
          <a:xfrm>
            <a:off x="445638" y="768480"/>
            <a:ext cx="1783866" cy="6838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BCFA03D7-995C-9FEA-532E-9AB2C3D83883}"/>
              </a:ext>
            </a:extLst>
          </p:cNvPr>
          <p:cNvSpPr/>
          <p:nvPr/>
        </p:nvSpPr>
        <p:spPr>
          <a:xfrm>
            <a:off x="259976" y="681318"/>
            <a:ext cx="5495365" cy="3379694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B46C8F7-7664-B1F2-2E5C-3C1F596469D4}"/>
              </a:ext>
            </a:extLst>
          </p:cNvPr>
          <p:cNvSpPr txBox="1"/>
          <p:nvPr/>
        </p:nvSpPr>
        <p:spPr>
          <a:xfrm>
            <a:off x="393147" y="1539444"/>
            <a:ext cx="5229021" cy="2444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Este método é mais eficiente quando a equação possui raízes e os coeficientes são números inteiros. 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Caso não seja possível encontrar um par de números que satisfaça simultaneamente a soma e o produto, utilize outro método de resolução, como a fórmula resolutiva.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que, no exemplo anterior, as tentativas para se obter as raízes foram utilizadas apenas números inteiros.</a:t>
            </a:r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F54F5C1-EE6D-0EAF-C118-C209C0094C60}"/>
              </a:ext>
            </a:extLst>
          </p:cNvPr>
          <p:cNvSpPr/>
          <p:nvPr/>
        </p:nvSpPr>
        <p:spPr>
          <a:xfrm>
            <a:off x="259976" y="4148174"/>
            <a:ext cx="5495365" cy="2444259"/>
          </a:xfrm>
          <a:prstGeom prst="roundRect">
            <a:avLst/>
          </a:prstGeom>
          <a:noFill/>
          <a:ln w="28575">
            <a:solidFill>
              <a:srgbClr val="A4DB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D60FC21-2730-51FC-F9B0-E2225F5375EB}"/>
              </a:ext>
            </a:extLst>
          </p:cNvPr>
          <p:cNvSpPr/>
          <p:nvPr/>
        </p:nvSpPr>
        <p:spPr>
          <a:xfrm>
            <a:off x="6250997" y="768480"/>
            <a:ext cx="5860321" cy="5567871"/>
          </a:xfrm>
          <a:prstGeom prst="roundRect">
            <a:avLst/>
          </a:prstGeom>
          <a:noFill/>
          <a:ln w="28575">
            <a:solidFill>
              <a:srgbClr val="A4DB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Interface gráfica do usuário, Logotipo&#10;&#10;O conteúdo gerado por IA pode estar incorreto.">
            <a:extLst>
              <a:ext uri="{FF2B5EF4-FFF2-40B4-BE49-F238E27FC236}">
                <a16:creationId xmlns:a16="http://schemas.microsoft.com/office/drawing/2014/main" id="{EE69F4EE-1783-8EAA-DF3A-A3CDACD713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9" t="6425" r="8760" b="6409"/>
          <a:stretch>
            <a:fillRect/>
          </a:stretch>
        </p:blipFill>
        <p:spPr bwMode="auto">
          <a:xfrm>
            <a:off x="215151" y="4148174"/>
            <a:ext cx="1491583" cy="9168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84340F3-D9A7-D9ED-E257-29D48646042D}"/>
                  </a:ext>
                </a:extLst>
              </p:cNvPr>
              <p:cNvSpPr txBox="1"/>
              <p:nvPr/>
            </p:nvSpPr>
            <p:spPr>
              <a:xfrm>
                <a:off x="564776" y="4988353"/>
                <a:ext cx="5057392" cy="1347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Para d</a:t>
                </a: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eterminar as raízes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8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8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pt-BR" sz="18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8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8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pt-BR" sz="18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de uma equação do 2º grau da forma </a:t>
                </a:r>
                <a14:m>
                  <m:oMath xmlns:m="http://schemas.openxmlformats.org/officeDocument/2006/math"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𝑎</m:t>
                    </m:r>
                    <m:sSup>
                      <m:sSupPr>
                        <m:ctrlP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𝑏𝑥</m:t>
                    </m:r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𝑐</m:t>
                    </m:r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=0</m:t>
                    </m:r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(com </a:t>
                </a:r>
                <a14:m>
                  <m:oMath xmlns:m="http://schemas.openxmlformats.org/officeDocument/2006/math"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=1</m:t>
                    </m:r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), recorrendo à análise dos divisores do coeficiente </a:t>
                </a:r>
                <a14:m>
                  <m:oMath xmlns:m="http://schemas.openxmlformats.org/officeDocument/2006/math"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𝒄</m:t>
                    </m:r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e das relações de </a:t>
                </a:r>
                <a:r>
                  <a:rPr lang="pt-BR" sz="18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Soma e Produto.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84340F3-D9A7-D9ED-E257-29D486460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76" y="4988353"/>
                <a:ext cx="5057392" cy="1347998"/>
              </a:xfrm>
              <a:prstGeom prst="rect">
                <a:avLst/>
              </a:prstGeom>
              <a:blipFill>
                <a:blip r:embed="rId6"/>
                <a:stretch>
                  <a:fillRect l="-1086" t="-905" r="-965" b="-58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15AEDAA-DCCB-495A-D549-E999C2F69DE9}"/>
                  </a:ext>
                </a:extLst>
              </p:cNvPr>
              <p:cNvSpPr txBox="1"/>
              <p:nvPr/>
            </p:nvSpPr>
            <p:spPr>
              <a:xfrm>
                <a:off x="6481484" y="1002800"/>
                <a:ext cx="5495365" cy="53553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buFont typeface="Wingdings" panose="05000000000000000000" pitchFamily="2" charset="2"/>
                  <a:buChar char=""/>
                </a:pPr>
                <a:r>
                  <a:rPr lang="pt-BR" sz="18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Como funciona o Método dos Divisores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Quando a equação do 2º grau possui </a:t>
                </a:r>
                <a14:m>
                  <m:oMath xmlns:m="http://schemas.openxmlformats.org/officeDocument/2006/math"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=1</m:t>
                    </m:r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, as raízes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8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8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pt-BR" sz="18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8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8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e>
                      <m:sup>
                        <m:r>
                          <a:rPr lang="pt-BR" sz="18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cumprem duas condições simultâneas: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18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Produto:</a:t>
                </a: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18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Soma: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pt-BR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pt-BR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1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1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18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Passo a passo estratégico: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1º Passo: Liste todos os divisores inteiros do termo constante </a:t>
                </a:r>
                <a14:m>
                  <m:oMath xmlns:m="http://schemas.openxmlformats.org/officeDocument/2006/math"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2º Passo: Monte os pares de números cujo produto resulte em </a:t>
                </a:r>
                <a14:m>
                  <m:oMath xmlns:m="http://schemas.openxmlformats.org/officeDocument/2006/math"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3º Passo: Teste qual desses pares tem a soma igual a </a:t>
                </a:r>
                <a14:m>
                  <m:oMath xmlns:m="http://schemas.openxmlformats.org/officeDocument/2006/math"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Então, esse par será o conjunto das raízes.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1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14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18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Regra de Ouro: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&gt; </m:t>
                    </m:r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os sinais das raízes são </a:t>
                </a:r>
                <a:r>
                  <a:rPr lang="pt-BR" sz="18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iguais</a:t>
                </a: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(opostos ao sinal de </a:t>
                </a:r>
                <a14:m>
                  <m:oMath xmlns:m="http://schemas.openxmlformats.org/officeDocument/2006/math"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);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&lt; </m:t>
                    </m:r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os sinais das raízes são </a:t>
                </a:r>
                <a:r>
                  <a:rPr lang="pt-BR" sz="18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diferentes</a:t>
                </a: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(o sinal da maior raiz é oposto ao de </a:t>
                </a:r>
                <a14:m>
                  <m:oMath xmlns:m="http://schemas.openxmlformats.org/officeDocument/2006/math">
                    <m:r>
                      <a:rPr lang="pt-BR" sz="18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115AEDAA-DCCB-495A-D549-E999C2F69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484" y="1002800"/>
                <a:ext cx="5495365" cy="5355312"/>
              </a:xfrm>
              <a:prstGeom prst="rect">
                <a:avLst/>
              </a:prstGeom>
              <a:blipFill>
                <a:blip r:embed="rId7"/>
                <a:stretch>
                  <a:fillRect l="-887" t="-797" r="-88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0628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5E706FEE-3FD4-EF7D-6679-4296EE787E81}"/>
              </a:ext>
            </a:extLst>
          </p:cNvPr>
          <p:cNvSpPr/>
          <p:nvPr/>
        </p:nvSpPr>
        <p:spPr>
          <a:xfrm>
            <a:off x="137068" y="714692"/>
            <a:ext cx="5860321" cy="5843957"/>
          </a:xfrm>
          <a:prstGeom prst="roundRect">
            <a:avLst/>
          </a:prstGeom>
          <a:noFill/>
          <a:ln w="28575">
            <a:solidFill>
              <a:srgbClr val="A4DB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A4A693A-4D01-19CB-0189-9948FCCBA6AD}"/>
                  </a:ext>
                </a:extLst>
              </p:cNvPr>
              <p:cNvSpPr txBox="1"/>
              <p:nvPr/>
            </p:nvSpPr>
            <p:spPr>
              <a:xfrm>
                <a:off x="403411" y="971029"/>
                <a:ext cx="5423648" cy="55876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Considere a equação: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𝟕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𝟏𝟐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Coeficientes: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=−7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e 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=12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Relações: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indent="44958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Produto (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):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=12</m:t>
                    </m:r>
                  </m:oMath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449580"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Soma (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):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=−(−7)</m:t>
                    </m:r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=7</m:t>
                    </m:r>
                  </m:oMath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1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5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Análise dos Sinais: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Como </a:t>
                </a:r>
                <a14:m>
                  <m:oMath xmlns:m="http://schemas.openxmlformats.org/officeDocument/2006/math"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 e  </a:t>
                </a:r>
                <a14:m>
                  <m:oMath xmlns:m="http://schemas.openxmlformats.org/officeDocument/2006/math"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ambas as raízes devem ser </a:t>
                </a: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positivas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(+, +)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105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Passo 1: Divisores positivos de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𝟏𝟐</m:t>
                    </m:r>
                  </m:oMath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Divisores inteiros de </a:t>
                </a:r>
                <a14:m>
                  <m:oMath xmlns:m="http://schemas.openxmlformats.org/officeDocument/2006/math"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𝟏𝟐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𝐷</m:t>
                      </m:r>
                      <m:d>
                        <m:dPr>
                          <m:ctrlP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12</m:t>
                          </m:r>
                        </m:e>
                      </m:d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0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1; 2; 3; 4; 6; 12</m:t>
                          </m:r>
                        </m:e>
                      </m:d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BA4A693A-4D01-19CB-0189-9948FCCBA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11" y="971029"/>
                <a:ext cx="5423648" cy="5587620"/>
              </a:xfrm>
              <a:prstGeom prst="rect">
                <a:avLst/>
              </a:prstGeom>
              <a:blipFill>
                <a:blip r:embed="rId2"/>
                <a:stretch>
                  <a:fillRect l="-1236" t="-327" r="-12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2BB7E951-B785-4A33-68CC-46281D2122DC}"/>
              </a:ext>
            </a:extLst>
          </p:cNvPr>
          <p:cNvSpPr/>
          <p:nvPr/>
        </p:nvSpPr>
        <p:spPr>
          <a:xfrm>
            <a:off x="6263733" y="714691"/>
            <a:ext cx="5791200" cy="4780673"/>
          </a:xfrm>
          <a:prstGeom prst="roundRect">
            <a:avLst/>
          </a:prstGeom>
          <a:noFill/>
          <a:ln w="28575">
            <a:solidFill>
              <a:srgbClr val="A4DB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E33B140-43A3-A7D3-5F32-7034B55F20F5}"/>
              </a:ext>
            </a:extLst>
          </p:cNvPr>
          <p:cNvSpPr txBox="1"/>
          <p:nvPr/>
        </p:nvSpPr>
        <p:spPr>
          <a:xfrm>
            <a:off x="6508376" y="1042746"/>
            <a:ext cx="5091953" cy="425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0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Passo 2 e 3: Teste dos Pares dos Divisores de 12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a 7">
                <a:extLst>
                  <a:ext uri="{FF2B5EF4-FFF2-40B4-BE49-F238E27FC236}">
                    <a16:creationId xmlns:a16="http://schemas.microsoft.com/office/drawing/2014/main" id="{8B6B5CB8-EB35-153D-CBD6-4A354C9C067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679941"/>
                  </p:ext>
                </p:extLst>
              </p:nvPr>
            </p:nvGraphicFramePr>
            <p:xfrm>
              <a:off x="6611451" y="1607001"/>
              <a:ext cx="5091953" cy="238753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57515">
                      <a:extLst>
                        <a:ext uri="{9D8B030D-6E8A-4147-A177-3AD203B41FA5}">
                          <a16:colId xmlns:a16="http://schemas.microsoft.com/office/drawing/2014/main" val="141863751"/>
                        </a:ext>
                      </a:extLst>
                    </a:gridCol>
                    <a:gridCol w="1544040">
                      <a:extLst>
                        <a:ext uri="{9D8B030D-6E8A-4147-A177-3AD203B41FA5}">
                          <a16:colId xmlns:a16="http://schemas.microsoft.com/office/drawing/2014/main" val="864395626"/>
                        </a:ext>
                      </a:extLst>
                    </a:gridCol>
                    <a:gridCol w="1390398">
                      <a:extLst>
                        <a:ext uri="{9D8B030D-6E8A-4147-A177-3AD203B41FA5}">
                          <a16:colId xmlns:a16="http://schemas.microsoft.com/office/drawing/2014/main" val="681170644"/>
                        </a:ext>
                      </a:extLst>
                    </a:gridCol>
                  </a:tblGrid>
                  <a:tr h="5759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100" dirty="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Pares dos Divisores de 12 cujo produto é igual a 12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Teste da Soma (Objetivo: +7)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Resultado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01905102"/>
                      </a:ext>
                    </a:extLst>
                  </a:tr>
                  <a:tr h="3092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1 e 12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1+12=13</m:t>
                                </m:r>
                              </m:oMath>
                            </m:oMathPara>
                          </a14:m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Não satisfaz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97687461"/>
                      </a:ext>
                    </a:extLst>
                  </a:tr>
                  <a:tr h="3092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2 e 6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2+6=8</m:t>
                                </m:r>
                              </m:oMath>
                            </m:oMathPara>
                          </a14:m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Não satisfaz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376514"/>
                      </a:ext>
                    </a:extLst>
                  </a:tr>
                  <a:tr h="3092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3 e 4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3+4=</m:t>
                                </m:r>
                                <m:r>
                                  <a:rPr lang="pt-BR" sz="20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𝟕</m:t>
                                </m:r>
                              </m:oMath>
                            </m:oMathPara>
                          </a14:m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 dirty="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Satisfaz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82434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a 7">
                <a:extLst>
                  <a:ext uri="{FF2B5EF4-FFF2-40B4-BE49-F238E27FC236}">
                    <a16:creationId xmlns:a16="http://schemas.microsoft.com/office/drawing/2014/main" id="{8B6B5CB8-EB35-153D-CBD6-4A354C9C067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9679941"/>
                  </p:ext>
                </p:extLst>
              </p:nvPr>
            </p:nvGraphicFramePr>
            <p:xfrm>
              <a:off x="6611451" y="1607001"/>
              <a:ext cx="5091953" cy="238753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57515">
                      <a:extLst>
                        <a:ext uri="{9D8B030D-6E8A-4147-A177-3AD203B41FA5}">
                          <a16:colId xmlns:a16="http://schemas.microsoft.com/office/drawing/2014/main" val="141863751"/>
                        </a:ext>
                      </a:extLst>
                    </a:gridCol>
                    <a:gridCol w="1544040">
                      <a:extLst>
                        <a:ext uri="{9D8B030D-6E8A-4147-A177-3AD203B41FA5}">
                          <a16:colId xmlns:a16="http://schemas.microsoft.com/office/drawing/2014/main" val="864395626"/>
                        </a:ext>
                      </a:extLst>
                    </a:gridCol>
                    <a:gridCol w="1390398">
                      <a:extLst>
                        <a:ext uri="{9D8B030D-6E8A-4147-A177-3AD203B41FA5}">
                          <a16:colId xmlns:a16="http://schemas.microsoft.com/office/drawing/2014/main" val="681170644"/>
                        </a:ext>
                      </a:extLst>
                    </a:gridCol>
                  </a:tblGrid>
                  <a:tr h="103117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100" dirty="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Pares dos Divisores de 12 cujo produto é igual a 12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Teste da Soma (Objetivo: +7)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Resultado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01905102"/>
                      </a:ext>
                    </a:extLst>
                  </a:tr>
                  <a:tr h="4521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1 e 12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9764" t="-243243" r="-90551" b="-2189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Não satisfaz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97687461"/>
                      </a:ext>
                    </a:extLst>
                  </a:tr>
                  <a:tr h="4521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2 e 6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9764" t="-338667" r="-90551" b="-1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Não satisfaz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376514"/>
                      </a:ext>
                    </a:extLst>
                  </a:tr>
                  <a:tr h="4521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3 e 4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9764" t="-444595" r="-90551" b="-175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 dirty="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Satisfaz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824341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32EEA20E-79E1-E97C-DE8A-731A7C9F83DD}"/>
                  </a:ext>
                </a:extLst>
              </p:cNvPr>
              <p:cNvSpPr txBox="1"/>
              <p:nvPr/>
            </p:nvSpPr>
            <p:spPr>
              <a:xfrm>
                <a:off x="6611451" y="4232067"/>
                <a:ext cx="5329538" cy="8883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Conclusão: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As raízes da equação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0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𝟕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𝟏𝟐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0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0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>
                      <a:rPr lang="pt-BR" sz="20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=4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32EEA20E-79E1-E97C-DE8A-731A7C9F8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1451" y="4232067"/>
                <a:ext cx="5329538" cy="888385"/>
              </a:xfrm>
              <a:prstGeom prst="rect">
                <a:avLst/>
              </a:prstGeom>
              <a:blipFill>
                <a:blip r:embed="rId4"/>
                <a:stretch>
                  <a:fillRect l="-1259" t="-2055" b="-95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7646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orma&#10;&#10;O conteúdo gerado por IA pode estar incorreto.">
            <a:extLst>
              <a:ext uri="{FF2B5EF4-FFF2-40B4-BE49-F238E27FC236}">
                <a16:creationId xmlns:a16="http://schemas.microsoft.com/office/drawing/2014/main" id="{F660F217-1A53-74AE-91F1-EE76EFD4F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7"/>
          <a:stretch>
            <a:fillRect/>
          </a:stretch>
        </p:blipFill>
        <p:spPr bwMode="auto">
          <a:xfrm>
            <a:off x="121546" y="570066"/>
            <a:ext cx="2899559" cy="7402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7F7F0B1-3B8C-7981-D4E3-82876E34B494}"/>
              </a:ext>
            </a:extLst>
          </p:cNvPr>
          <p:cNvSpPr txBox="1"/>
          <p:nvPr/>
        </p:nvSpPr>
        <p:spPr>
          <a:xfrm>
            <a:off x="121546" y="1561534"/>
            <a:ext cx="4984376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7.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Complete a tabela a seguir: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8CDB9F0B-C53D-9B08-B59D-3BAD65D0F6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5680203"/>
                  </p:ext>
                </p:extLst>
              </p:nvPr>
            </p:nvGraphicFramePr>
            <p:xfrm>
              <a:off x="121546" y="2331708"/>
              <a:ext cx="5862116" cy="291513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458347">
                      <a:extLst>
                        <a:ext uri="{9D8B030D-6E8A-4147-A177-3AD203B41FA5}">
                          <a16:colId xmlns:a16="http://schemas.microsoft.com/office/drawing/2014/main" val="1755096811"/>
                        </a:ext>
                      </a:extLst>
                    </a:gridCol>
                    <a:gridCol w="1527376">
                      <a:extLst>
                        <a:ext uri="{9D8B030D-6E8A-4147-A177-3AD203B41FA5}">
                          <a16:colId xmlns:a16="http://schemas.microsoft.com/office/drawing/2014/main" val="1656042116"/>
                        </a:ext>
                      </a:extLst>
                    </a:gridCol>
                    <a:gridCol w="1876393">
                      <a:extLst>
                        <a:ext uri="{9D8B030D-6E8A-4147-A177-3AD203B41FA5}">
                          <a16:colId xmlns:a16="http://schemas.microsoft.com/office/drawing/2014/main" val="1599635493"/>
                        </a:ext>
                      </a:extLst>
                    </a:gridCol>
                  </a:tblGrid>
                  <a:tr h="83619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10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Equação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AE2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10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Soma das raízes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AE2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10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Produto das raízes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AE2D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6168237"/>
                      </a:ext>
                    </a:extLst>
                  </a:tr>
                  <a:tr h="69297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0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0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0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−8</m:t>
                                </m:r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+12=0</m:t>
                                </m:r>
                              </m:oMath>
                            </m:oMathPara>
                          </a14:m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 dirty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57139917"/>
                      </a:ext>
                    </a:extLst>
                  </a:tr>
                  <a:tr h="69297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0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0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0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+9</m:t>
                                </m:r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+20=0</m:t>
                                </m:r>
                              </m:oMath>
                            </m:oMathPara>
                          </a14:m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 dirty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3993070"/>
                      </a:ext>
                    </a:extLst>
                  </a:tr>
                  <a:tr h="69297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pt-BR" sz="20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0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BR" sz="2000" i="1" kern="10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S Mincho" panose="02020609040205080304" pitchFamily="49" charset="-128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−15</m:t>
                                </m:r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+54=0</m:t>
                                </m:r>
                              </m:oMath>
                            </m:oMathPara>
                          </a14:m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 dirty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 dirty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301856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8CDB9F0B-C53D-9B08-B59D-3BAD65D0F6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5680203"/>
                  </p:ext>
                </p:extLst>
              </p:nvPr>
            </p:nvGraphicFramePr>
            <p:xfrm>
              <a:off x="121546" y="2331708"/>
              <a:ext cx="5862116" cy="291513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458347">
                      <a:extLst>
                        <a:ext uri="{9D8B030D-6E8A-4147-A177-3AD203B41FA5}">
                          <a16:colId xmlns:a16="http://schemas.microsoft.com/office/drawing/2014/main" val="1755096811"/>
                        </a:ext>
                      </a:extLst>
                    </a:gridCol>
                    <a:gridCol w="1527376">
                      <a:extLst>
                        <a:ext uri="{9D8B030D-6E8A-4147-A177-3AD203B41FA5}">
                          <a16:colId xmlns:a16="http://schemas.microsoft.com/office/drawing/2014/main" val="1656042116"/>
                        </a:ext>
                      </a:extLst>
                    </a:gridCol>
                    <a:gridCol w="1876393">
                      <a:extLst>
                        <a:ext uri="{9D8B030D-6E8A-4147-A177-3AD203B41FA5}">
                          <a16:colId xmlns:a16="http://schemas.microsoft.com/office/drawing/2014/main" val="1599635493"/>
                        </a:ext>
                      </a:extLst>
                    </a:gridCol>
                  </a:tblGrid>
                  <a:tr h="83619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10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Equação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AE2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10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Soma das raízes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AE2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b="1" kern="10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Produto das raízes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AE2D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6168237"/>
                      </a:ext>
                    </a:extLst>
                  </a:tr>
                  <a:tr h="69297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8" t="-121053" r="-138861" b="-201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 dirty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57139917"/>
                      </a:ext>
                    </a:extLst>
                  </a:tr>
                  <a:tr h="69297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8" t="-221053" r="-138861" b="-101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 dirty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53993070"/>
                      </a:ext>
                    </a:extLst>
                  </a:tr>
                  <a:tr h="692978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48" t="-321053" r="-138861" b="-1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 dirty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2000" kern="100" dirty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301856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ACD5C83-9C5C-298D-56EB-6CC0727E28B7}"/>
                  </a:ext>
                </a:extLst>
              </p:cNvPr>
              <p:cNvSpPr txBox="1"/>
              <p:nvPr/>
            </p:nvSpPr>
            <p:spPr>
              <a:xfrm>
                <a:off x="6390137" y="817677"/>
                <a:ext cx="5561518" cy="24057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8.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Observe o seguinte roteiro.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Dada a equação: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²−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𝟖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𝟏𝟓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Informações: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lnSpc>
                    <a:spcPct val="115000"/>
                  </a:lnSpc>
                  <a:buSzPct val="100000"/>
                  <a:buFont typeface="Courier New" panose="02070309020205020404" pitchFamily="49" charset="0"/>
                  <a:buChar char="o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Produto (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𝟏𝟓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lnSpc>
                    <a:spcPct val="115000"/>
                  </a:lnSpc>
                  <a:buSzPct val="100000"/>
                  <a:buFont typeface="Courier New" panose="02070309020205020404" pitchFamily="49" charset="0"/>
                  <a:buChar char="o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Soma (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d>
                      <m:dPr>
                        <m:ctrlP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𝟖</m:t>
                        </m: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𝟖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lnSpc>
                    <a:spcPct val="115000"/>
                  </a:lnSpc>
                  <a:buSzPct val="100000"/>
                  <a:buFont typeface="Courier New" panose="02070309020205020404" pitchFamily="49" charset="0"/>
                  <a:buChar char="o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Análise dos sinais das raízes: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, </m:t>
                        </m:r>
                        <m:r>
                          <a:rPr lang="pt-BR" sz="2200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ACD5C83-9C5C-298D-56EB-6CC0727E28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137" y="817677"/>
                <a:ext cx="5561518" cy="2405787"/>
              </a:xfrm>
              <a:prstGeom prst="rect">
                <a:avLst/>
              </a:prstGeom>
              <a:blipFill>
                <a:blip r:embed="rId4"/>
                <a:stretch>
                  <a:fillRect l="-1424" t="-1266" b="-43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8E25EE9-E791-BF0E-7765-2E7C68CF076B}"/>
                  </a:ext>
                </a:extLst>
              </p:cNvPr>
              <p:cNvSpPr txBox="1"/>
              <p:nvPr/>
            </p:nvSpPr>
            <p:spPr>
              <a:xfrm>
                <a:off x="6390137" y="3091627"/>
                <a:ext cx="5561518" cy="32424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buSzPct val="100000"/>
                  <a:buFont typeface="Symbol" panose="05050102010706020507" pitchFamily="18" charset="2"/>
                  <a:buChar char=""/>
                </a:pPr>
                <a:endParaRPr lang="pt-BR" sz="2200" b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Divisores de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𝑫</m:t>
                    </m:r>
                    <m:d>
                      <m:dPr>
                        <m:ctrlP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𝟏𝟓</m:t>
                        </m:r>
                      </m:e>
                    </m:d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,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,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,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𝟏𝟓</m:t>
                        </m: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buSzPct val="100000"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Testando os pares de números: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buSzPct val="100000"/>
                  <a:buFont typeface="Courier New" panose="02070309020205020404" pitchFamily="49" charset="0"/>
                  <a:buChar char="o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e>
                        </m:ba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, </m:t>
                        </m:r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𝟏𝟓</m:t>
                            </m:r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e>
                        </m:ba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Soma =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𝟏𝟔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buSzPct val="100000"/>
                  <a:buFont typeface="Courier New" panose="02070309020205020404" pitchFamily="49" charset="0"/>
                  <a:buChar char="o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e>
                        </m:ba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, </m:t>
                        </m:r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𝟓</m:t>
                            </m:r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e>
                        </m:ba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Soma =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A02B93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𝟖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1" algn="just">
                  <a:buSzPct val="100000"/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Raízes encontradas: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bar>
                      <m:bar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𝟑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ba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bar>
                      <m:bar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ba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as raízes da equação são </a:t>
                </a:r>
                <a:r>
                  <a:rPr lang="pt-BR" sz="2200" b="1" kern="1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:r>
                  <a:rPr lang="pt-BR" sz="2200" b="1" kern="100" dirty="0">
                    <a:solidFill>
                      <a:srgbClr val="A02B93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5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8E25EE9-E791-BF0E-7765-2E7C68CF0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137" y="3091627"/>
                <a:ext cx="5561518" cy="3242426"/>
              </a:xfrm>
              <a:prstGeom prst="rect">
                <a:avLst/>
              </a:prstGeom>
              <a:blipFill>
                <a:blip r:embed="rId5"/>
                <a:stretch>
                  <a:fillRect l="-1424" b="-282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4291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338FB5E-0180-5EA3-E5CA-9EEFB15F771B}"/>
                  </a:ext>
                </a:extLst>
              </p:cNvPr>
              <p:cNvSpPr txBox="1"/>
              <p:nvPr/>
            </p:nvSpPr>
            <p:spPr>
              <a:xfrm>
                <a:off x="251012" y="764825"/>
                <a:ext cx="5576047" cy="57881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Agora, resolva cada equação, seguindo o roteiro apresentado.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𝟐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𝟖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Informações: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spcAft>
                    <a:spcPts val="800"/>
                  </a:spcAft>
                  <a:buSzPct val="100000"/>
                  <a:buFont typeface="Courier New" panose="02070309020205020404" pitchFamily="49" charset="0"/>
                  <a:buChar char="o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Produto (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spcAft>
                    <a:spcPts val="800"/>
                  </a:spcAft>
                  <a:buSzPct val="100000"/>
                  <a:buFont typeface="Courier New" panose="02070309020205020404" pitchFamily="49" charset="0"/>
                  <a:buChar char="o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Soma (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spcAft>
                    <a:spcPts val="800"/>
                  </a:spcAft>
                  <a:buSzPct val="100000"/>
                  <a:buFont typeface="Courier New" panose="02070309020205020404" pitchFamily="49" charset="0"/>
                  <a:buChar char="o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Análise dos sinais das raízes: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pt-BR" sz="2200" b="1" i="1" kern="100" smtClean="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</m:t>
                            </m:r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 </m:t>
                            </m:r>
                          </m:e>
                        </m:ba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, </m:t>
                        </m:r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</m:t>
                            </m:r>
                            <m:r>
                              <a:rPr lang="pt-BR" sz="2200" b="1" i="1" kern="100" smtClean="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  </m:t>
                            </m:r>
                          </m:e>
                        </m:ba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Divisores de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Testando os pares de números: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spcAft>
                    <a:spcPts val="800"/>
                  </a:spcAft>
                  <a:buSzPct val="100000"/>
                  <a:buFont typeface="Courier New" panose="02070309020205020404" pitchFamily="49" charset="0"/>
                  <a:buChar char="o"/>
                  <a:tabLst>
                    <a:tab pos="914400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  </m:t>
                            </m:r>
                          </m:e>
                        </m:ba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, </m:t>
                        </m:r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</m:t>
                            </m:r>
                          </m:e>
                        </m:ba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Soma =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spcAft>
                    <a:spcPts val="800"/>
                  </a:spcAft>
                  <a:buSzPct val="100000"/>
                  <a:buFont typeface="Courier New" panose="02070309020205020404" pitchFamily="49" charset="0"/>
                  <a:buChar char="o"/>
                  <a:tabLst>
                    <a:tab pos="914400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  </m:t>
                            </m:r>
                          </m:e>
                        </m:ba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, </m:t>
                        </m:r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</m:t>
                            </m:r>
                          </m:e>
                        </m:ba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Soma =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Raízes encontradas: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bar>
                      <m:bar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 smtClean="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</m:e>
                    </m:ba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bar>
                      <m:bar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 smtClea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 </m:t>
                        </m:r>
                      </m:e>
                    </m:ba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as raízes da equação são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b="1" i="1" kern="100" smtClea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 </m:t>
                        </m:r>
                      </m:e>
                    </m:ba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b="1" i="1" kern="100" smtClean="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 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 </m:t>
                        </m:r>
                      </m:e>
                    </m:ba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B338FB5E-0180-5EA3-E5CA-9EEFB15F7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12" y="764825"/>
                <a:ext cx="5576047" cy="5788123"/>
              </a:xfrm>
              <a:prstGeom prst="rect">
                <a:avLst/>
              </a:prstGeom>
              <a:blipFill>
                <a:blip r:embed="rId2"/>
                <a:stretch>
                  <a:fillRect l="-1421" t="-526" r="-1421" b="-9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D068627-5ECD-6BB6-68B8-F90EDDAF4B51}"/>
                  </a:ext>
                </a:extLst>
              </p:cNvPr>
              <p:cNvSpPr txBox="1"/>
              <p:nvPr/>
            </p:nvSpPr>
            <p:spPr>
              <a:xfrm>
                <a:off x="6203577" y="850235"/>
                <a:ext cx="5737411" cy="50084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𝟓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𝒙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𝟏𝟒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𝟎</m:t>
                    </m: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Informações: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spcAft>
                    <a:spcPts val="800"/>
                  </a:spcAft>
                  <a:buSzPct val="100000"/>
                  <a:buFont typeface="Courier New" panose="02070309020205020404" pitchFamily="49" charset="0"/>
                  <a:buChar char="o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Produto (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spcAft>
                    <a:spcPts val="800"/>
                  </a:spcAft>
                  <a:buSzPct val="100000"/>
                  <a:buFont typeface="Courier New" panose="02070309020205020404" pitchFamily="49" charset="0"/>
                  <a:buChar char="o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Soma (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𝒃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spcAft>
                    <a:spcPts val="800"/>
                  </a:spcAft>
                  <a:buSzPct val="100000"/>
                  <a:buFont typeface="Courier New" panose="02070309020205020404" pitchFamily="49" charset="0"/>
                  <a:buChar char="o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Análise dos sinais das raízes: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  </m:t>
                            </m:r>
                          </m:e>
                        </m:ba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, </m:t>
                        </m:r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pt-BR" sz="2200" b="1" i="1" kern="100" smtClean="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</m:t>
                            </m:r>
                            <m:r>
                              <a:rPr lang="pt-BR" sz="2200" b="1" i="1" kern="10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e>
                        </m:bar>
                      </m:e>
                    </m:d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Divisores de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𝒄</m:t>
                    </m: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Testando os pares de números: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spcAft>
                    <a:spcPts val="800"/>
                  </a:spcAft>
                  <a:buSzPct val="100000"/>
                  <a:buFont typeface="Courier New" panose="02070309020205020404" pitchFamily="49" charset="0"/>
                  <a:buChar char="o"/>
                  <a:tabLst>
                    <a:tab pos="914400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  </m:t>
                            </m:r>
                          </m:e>
                        </m:ba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, </m:t>
                        </m:r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</m:t>
                            </m:r>
                          </m:e>
                        </m:ba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Soma =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742950" lvl="1" indent="-285750" algn="just">
                  <a:spcAft>
                    <a:spcPts val="800"/>
                  </a:spcAft>
                  <a:buSzPct val="100000"/>
                  <a:buFont typeface="Courier New" panose="02070309020205020404" pitchFamily="49" charset="0"/>
                  <a:buChar char="o"/>
                  <a:tabLst>
                    <a:tab pos="914400" algn="l"/>
                  </a:tabLs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Par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  </m:t>
                            </m:r>
                          </m:e>
                        </m:bar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, </m:t>
                        </m:r>
                        <m:bar>
                          <m:barPr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barPr>
                          <m:e>
                            <m:r>
                              <a:rPr lang="pt-BR" sz="2200" b="1" i="1" kern="100">
                                <a:solidFill>
                                  <a:srgbClr val="A02B93"/>
                                </a:solidFill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  </m:t>
                            </m:r>
                          </m:e>
                        </m:bar>
                      </m:e>
                    </m:d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Soma =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800"/>
                  </a:spcAft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Raízes encontradas: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bar>
                      <m:bar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 smtClean="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</m:e>
                    </m:ba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bar>
                      <m:bar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 smtClean="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kern="10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</m:e>
                    </m:bar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as raízes da equação são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pt-BR" sz="2200" b="1" i="1">
                            <a:effectLst/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pt-BR" sz="2200" b="1" i="1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 smtClean="0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b="1" i="1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</m:t>
                        </m:r>
                      </m:e>
                    </m:ba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pt-BR" sz="2200" b="1" i="1">
                            <a:effectLst/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pt-BR" sz="2200" b="1" i="1" smtClean="0">
                            <a:effectLst/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pt-BR" sz="2200" b="1" i="1">
                            <a:solidFill>
                              <a:srgbClr val="A02B93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  </m:t>
                        </m:r>
                      </m:e>
                    </m:bar>
                  </m:oMath>
                </a14:m>
                <a:r>
                  <a:rPr lang="pt-BR" sz="2200" b="1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dirty="0"/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D068627-5ECD-6BB6-68B8-F90EDDAF4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77" y="850235"/>
                <a:ext cx="5737411" cy="5008422"/>
              </a:xfrm>
              <a:prstGeom prst="rect">
                <a:avLst/>
              </a:prstGeom>
              <a:blipFill>
                <a:blip r:embed="rId3"/>
                <a:stretch>
                  <a:fillRect l="-1488" t="-852" b="-12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2669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BC99EFE-CCA0-4234-9C49-7CE00223CD49}"/>
                  </a:ext>
                </a:extLst>
              </p:cNvPr>
              <p:cNvSpPr txBox="1"/>
              <p:nvPr/>
            </p:nvSpPr>
            <p:spPr>
              <a:xfrm>
                <a:off x="242047" y="732040"/>
                <a:ext cx="5674659" cy="28161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Resolva as equações, a seguir, utilizando Soma e Produto.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+6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−9=0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4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−24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+32=0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+30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+25=0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−40=0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BC99EFE-CCA0-4234-9C49-7CE00223CD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47" y="732040"/>
                <a:ext cx="5674659" cy="2816156"/>
              </a:xfrm>
              <a:prstGeom prst="rect">
                <a:avLst/>
              </a:prstGeom>
              <a:blipFill>
                <a:blip r:embed="rId2"/>
                <a:stretch>
                  <a:fillRect l="-1396" t="-1082" r="-1396" b="-32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6C83A20-C324-441D-3ED3-CA7A6DD2B963}"/>
                  </a:ext>
                </a:extLst>
              </p:cNvPr>
              <p:cNvSpPr txBox="1"/>
              <p:nvPr/>
            </p:nvSpPr>
            <p:spPr>
              <a:xfrm>
                <a:off x="242047" y="3960823"/>
                <a:ext cx="5755341" cy="25083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10.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 baseline="300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−30=0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apresenta duas raízes iguais 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6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5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b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</a:b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1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b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</a:b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6 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5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b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</a:b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30 </m:t>
                    </m:r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1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A6C83A20-C324-441D-3ED3-CA7A6DD2B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47" y="3960823"/>
                <a:ext cx="5755341" cy="2508379"/>
              </a:xfrm>
              <a:prstGeom prst="rect">
                <a:avLst/>
              </a:prstGeom>
              <a:blipFill>
                <a:blip r:embed="rId3"/>
                <a:stretch>
                  <a:fillRect l="-1377" t="-1217" b="-36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1EAFF72A-920C-3131-49B6-E8ED53071F7C}"/>
                  </a:ext>
                </a:extLst>
              </p:cNvPr>
              <p:cNvSpPr txBox="1"/>
              <p:nvPr/>
            </p:nvSpPr>
            <p:spPr>
              <a:xfrm>
                <a:off x="6194614" y="794878"/>
                <a:ext cx="5773269" cy="23986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11.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Escreva as equações do 2º grau, na forma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𝑏𝑥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sabendo que: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a) as raízes são 4 e – 2.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b) as raízes são – 6 e – 3.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c) as raízes são 7 e 5.</a:t>
                </a:r>
                <a:endParaRPr lang="pt-BR" sz="2200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1EAFF72A-920C-3131-49B6-E8ED53071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614" y="794878"/>
                <a:ext cx="5773269" cy="2398605"/>
              </a:xfrm>
              <a:prstGeom prst="rect">
                <a:avLst/>
              </a:prstGeom>
              <a:blipFill>
                <a:blip r:embed="rId4"/>
                <a:stretch>
                  <a:fillRect l="-1373" t="-1015" b="-40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20373CB-41EF-E344-3576-A3DD1DE49C22}"/>
                  </a:ext>
                </a:extLst>
              </p:cNvPr>
              <p:cNvSpPr txBox="1"/>
              <p:nvPr/>
            </p:nvSpPr>
            <p:spPr>
              <a:xfrm>
                <a:off x="6194614" y="3831136"/>
                <a:ext cx="5773269" cy="17297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12.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Pedro resolveu 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−9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+20=0 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utilizando Soma e Produto e afirmou que as raízes são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10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Essa afirmação está correta? Justifique sua resposta.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620373CB-41EF-E344-3576-A3DD1DE49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614" y="3831136"/>
                <a:ext cx="5773269" cy="1729704"/>
              </a:xfrm>
              <a:prstGeom prst="rect">
                <a:avLst/>
              </a:prstGeom>
              <a:blipFill>
                <a:blip r:embed="rId5"/>
                <a:stretch>
                  <a:fillRect l="-1373" t="-1408" r="-1373" b="-598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9814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47D96A1-6EE5-3CF1-934D-54C68E821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72" y="578657"/>
            <a:ext cx="5328651" cy="21914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546DCDC-7D8E-A722-C089-BB57A7271307}"/>
                  </a:ext>
                </a:extLst>
              </p:cNvPr>
              <p:cNvSpPr txBox="1"/>
              <p:nvPr/>
            </p:nvSpPr>
            <p:spPr>
              <a:xfrm>
                <a:off x="349623" y="2836995"/>
                <a:ext cx="5625100" cy="33497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6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Item 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Observe a equação a seguir: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6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+7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+12=0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Quais são as raízes dessa equação?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3 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4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3 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4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3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4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3 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4.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0546DCDC-7D8E-A722-C089-BB57A7271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23" y="2836995"/>
                <a:ext cx="5625100" cy="3349763"/>
              </a:xfrm>
              <a:prstGeom prst="rect">
                <a:avLst/>
              </a:prstGeom>
              <a:blipFill>
                <a:blip r:embed="rId3"/>
                <a:stretch>
                  <a:fillRect l="-1408" t="-1273" b="-25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F742AFA-BC7E-2ED8-A0E8-94858F2995B5}"/>
                  </a:ext>
                </a:extLst>
              </p:cNvPr>
              <p:cNvSpPr txBox="1"/>
              <p:nvPr/>
            </p:nvSpPr>
            <p:spPr>
              <a:xfrm>
                <a:off x="6217279" y="1007520"/>
                <a:ext cx="5777497" cy="46812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1840865" algn="l"/>
                  </a:tabLs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Item 2.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Mariana utilizou o método da Soma e Produto para resolver uma equação do 2º grau e encontrou as seguintes informações: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SzPct val="100000"/>
                  <a:buFont typeface="Symbol" panose="05050102010706020507" pitchFamily="18" charset="2"/>
                  <a:buChar char=""/>
                  <a:tabLst>
                    <a:tab pos="1840865" algn="l"/>
                  </a:tabLs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Soma das raízes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=8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800"/>
                  </a:spcAft>
                  <a:buSzPct val="100000"/>
                  <a:buFont typeface="Symbol" panose="05050102010706020507" pitchFamily="18" charset="2"/>
                  <a:buChar char=""/>
                  <a:tabLst>
                    <a:tab pos="1840865" algn="l"/>
                  </a:tabLs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Produto das raízes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=15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1840865" algn="l"/>
                  </a:tabLs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As raízes da equação são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1840865" algn="l"/>
                  </a:tabLs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3 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5.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1840865" algn="l"/>
                  </a:tabLs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(B)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3 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5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1840865" algn="l"/>
                  </a:tabLs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(C)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−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3 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5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tabLst>
                    <a:tab pos="1840865" algn="l"/>
                  </a:tabLs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(D) </a:t>
                </a:r>
                <a14:m>
                  <m:oMath xmlns:m="http://schemas.openxmlformats.org/officeDocument/2006/math"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8 </m:t>
                    </m:r>
                    <m:r>
                      <m:rPr>
                        <m:sty m:val="p"/>
                      </m:rP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e</m:t>
                    </m:r>
                    <m:r>
                      <a:rPr lang="pt-BR" sz="2200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15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F742AFA-BC7E-2ED8-A0E8-94858F299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7279" y="1007520"/>
                <a:ext cx="5777497" cy="4681282"/>
              </a:xfrm>
              <a:prstGeom prst="rect">
                <a:avLst/>
              </a:prstGeom>
              <a:blipFill>
                <a:blip r:embed="rId4"/>
                <a:stretch>
                  <a:fillRect l="-1477" t="-521" r="-1371" b="-15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01113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9826E683-FEDB-FFDF-112D-300995620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" t="3787" r="3035" b="2274"/>
          <a:stretch>
            <a:fillRect/>
          </a:stretch>
        </p:blipFill>
        <p:spPr bwMode="auto">
          <a:xfrm>
            <a:off x="172290" y="639968"/>
            <a:ext cx="3407948" cy="70473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486B26D-3F75-3A60-729D-F03C52E6796B}"/>
                  </a:ext>
                </a:extLst>
              </p:cNvPr>
              <p:cNvSpPr txBox="1"/>
              <p:nvPr/>
            </p:nvSpPr>
            <p:spPr>
              <a:xfrm>
                <a:off x="172290" y="1527957"/>
                <a:ext cx="5753381" cy="48251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REPRESENTAÇÃO GRÁFICA DA FUNÇÃO QUADRÁTICA A PARTIR DAS RAÍZES DA EQUAÇÃO DO 2º GRAU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6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Ao longo desta unidade, estudamos diferentes estratégias para resolver equações do 2º grau, como a fatoração, a fórmula resolutiva, a relação entre Soma e Produto e a interpretação gráfica. Embora cada método utilize procedimentos diferentes, todos conduzem às mesmas soluções da equação. Essas soluções são chamadas de </a:t>
                </a:r>
                <a:r>
                  <a:rPr lang="pt-BR" sz="2200" b="1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raízes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e correspondem aos valores de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que tornam a equação verdadeira.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E486B26D-3F75-3A60-729D-F03C52E67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90" y="1527957"/>
                <a:ext cx="5753381" cy="4825167"/>
              </a:xfrm>
              <a:prstGeom prst="rect">
                <a:avLst/>
              </a:prstGeom>
              <a:blipFill>
                <a:blip r:embed="rId3"/>
                <a:stretch>
                  <a:fillRect l="-1377" t="-1011" r="-1377" b="-151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9C17554-147F-C755-860D-403559D8AAC3}"/>
                  </a:ext>
                </a:extLst>
              </p:cNvPr>
              <p:cNvSpPr txBox="1"/>
              <p:nvPr/>
            </p:nvSpPr>
            <p:spPr>
              <a:xfrm>
                <a:off x="6203575" y="725359"/>
                <a:ext cx="5753381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Chamamos de zero da função,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que torna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ou seja, em uma função</a:t>
                </a:r>
              </a:p>
              <a:p>
                <a:pPr algn="ctr"/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𝑓</m:t>
                    </m:r>
                    <m:r>
                      <a:rPr lang="pt-BR" sz="2200" i="1" kern="10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200" i="1" kern="10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)=</m:t>
                    </m:r>
                    <m:r>
                      <a:rPr lang="pt-BR" sz="2200" i="1" kern="10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𝑎</m:t>
                    </m:r>
                    <m:sSup>
                      <m:sSupPr>
                        <m:ctrlPr>
                          <a:rPr lang="pt-BR" sz="2200" i="1" kern="100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𝑏𝑥</m:t>
                    </m:r>
                    <m:r>
                      <a:rPr lang="pt-BR" sz="2200" i="1" kern="10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 dirty="0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</a:t>
                </a:r>
              </a:p>
              <a:p>
                <a:pPr algn="just"/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os zeros da função são as raízes da equação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𝑎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𝑏𝑥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𝑐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 </a:t>
                </a:r>
              </a:p>
              <a:p>
                <a:pPr algn="just"/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Sendo assim, as raízes são as 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abscissas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dos pontos em que a parábola intercepta o eixo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39C17554-147F-C755-860D-403559D8A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75" y="725359"/>
                <a:ext cx="5753381" cy="2462213"/>
              </a:xfrm>
              <a:prstGeom prst="rect">
                <a:avLst/>
              </a:prstGeom>
              <a:blipFill>
                <a:blip r:embed="rId4"/>
                <a:stretch>
                  <a:fillRect l="-1379" t="-1485" r="-1485" b="-37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24707DDF-3FCD-7001-A3B8-7D6558576C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577" b="26876"/>
          <a:stretch/>
        </p:blipFill>
        <p:spPr bwMode="auto">
          <a:xfrm>
            <a:off x="6286220" y="3497202"/>
            <a:ext cx="2911568" cy="28559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4FA2024-4C6F-1610-A031-65A456A58DCA}"/>
              </a:ext>
            </a:extLst>
          </p:cNvPr>
          <p:cNvSpPr txBox="1"/>
          <p:nvPr/>
        </p:nvSpPr>
        <p:spPr>
          <a:xfrm>
            <a:off x="9197788" y="3186225"/>
            <a:ext cx="293146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Assim, compreender a relação entre as representações algébricas e gráficas, permite interpretar e resolver diferentes situações envolvendo funções quadráticas, utilizando o que aprendemos sobre equação 2º grau.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2564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AA7806F-B0B5-5749-D888-D341D96C31A5}"/>
                  </a:ext>
                </a:extLst>
              </p:cNvPr>
              <p:cNvSpPr txBox="1"/>
              <p:nvPr/>
            </p:nvSpPr>
            <p:spPr>
              <a:xfrm>
                <a:off x="143436" y="848411"/>
                <a:ext cx="5818093" cy="44760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Considere a função: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−2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+2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+4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Os zeros dessa função, são as raízes da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−2</m:t>
                        </m:r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+2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+4=0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Pela fatoração ou pelo método da Soma e Produto, obtemos: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=−1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 e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No gráfico da função, as raízes correspondem às abscissas dos pontos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e </a:t>
                </a: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B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onde a parábola intercepta o eixo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5AA7806F-B0B5-5749-D888-D341D96C3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36" y="848411"/>
                <a:ext cx="5818093" cy="4476097"/>
              </a:xfrm>
              <a:prstGeom prst="rect">
                <a:avLst/>
              </a:prstGeom>
              <a:blipFill>
                <a:blip r:embed="rId2"/>
                <a:stretch>
                  <a:fillRect l="-1363" t="-681" r="-1363" b="-177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34122D4D-0731-2293-9D0E-0D5FAF7863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00" b="28347"/>
          <a:stretch/>
        </p:blipFill>
        <p:spPr bwMode="auto">
          <a:xfrm>
            <a:off x="6484936" y="848411"/>
            <a:ext cx="5196075" cy="55833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930221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A34E038-4247-A228-6257-D5CC13CCA3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7" r="1840" b="8347"/>
          <a:stretch>
            <a:fillRect/>
          </a:stretch>
        </p:blipFill>
        <p:spPr bwMode="auto">
          <a:xfrm>
            <a:off x="78085" y="756747"/>
            <a:ext cx="1761701" cy="7351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C926D76-1C03-41B4-60AD-502ED0BE4351}"/>
                  </a:ext>
                </a:extLst>
              </p:cNvPr>
              <p:cNvSpPr txBox="1"/>
              <p:nvPr/>
            </p:nvSpPr>
            <p:spPr>
              <a:xfrm>
                <a:off x="78085" y="1639074"/>
                <a:ext cx="5901374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h</m:t>
                      </m:r>
                      <m:d>
                        <m:dPr>
                          <m:ctrlP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=−5</m:t>
                      </m:r>
                      <m:sSup>
                        <m:sSupPr>
                          <m:ctrlP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+15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𝑡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em que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representa o tempo, em segundos. 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 representação gráfica dessa função é apresentada a seguir: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C926D76-1C03-41B4-60AD-502ED0BE4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5" y="1639074"/>
                <a:ext cx="5901374" cy="1323439"/>
              </a:xfrm>
              <a:prstGeom prst="rect">
                <a:avLst/>
              </a:prstGeom>
              <a:blipFill>
                <a:blip r:embed="rId3"/>
                <a:stretch>
                  <a:fillRect l="-1136" r="-1033" b="-645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8389821-2146-CAA8-569B-8654D66A73C4}"/>
                  </a:ext>
                </a:extLst>
              </p:cNvPr>
              <p:cNvSpPr txBox="1"/>
              <p:nvPr/>
            </p:nvSpPr>
            <p:spPr>
              <a:xfrm>
                <a:off x="1771783" y="609563"/>
                <a:ext cx="4207676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Durante um experimento de Física, a altura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h</m:t>
                    </m:r>
                  </m:oMath>
                </a14:m>
                <a:r>
                  <a:rPr lang="pt-BR" sz="20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(em metros) de uma bola lançada verticalmente é dada pela função: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8389821-2146-CAA8-569B-8654D66A7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783" y="609563"/>
                <a:ext cx="4207676" cy="1015663"/>
              </a:xfrm>
              <a:prstGeom prst="rect">
                <a:avLst/>
              </a:prstGeom>
              <a:blipFill>
                <a:blip r:embed="rId4"/>
                <a:stretch>
                  <a:fillRect l="-1594" t="-3593" r="-1449" b="-83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C536AE2F-AB99-C2D3-5492-A77AD4D345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170" b="46006"/>
          <a:stretch/>
        </p:blipFill>
        <p:spPr bwMode="auto">
          <a:xfrm>
            <a:off x="78085" y="2976361"/>
            <a:ext cx="3202979" cy="35510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B665964-19A4-32CF-5AE0-1DDC631D6F73}"/>
              </a:ext>
            </a:extLst>
          </p:cNvPr>
          <p:cNvSpPr txBox="1"/>
          <p:nvPr/>
        </p:nvSpPr>
        <p:spPr>
          <a:xfrm>
            <a:off x="3281064" y="2962513"/>
            <a:ext cx="270734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Sabendo disso: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a) Em quais instantes a bola está no solo?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b) Como esses instantes são representados no gráfico da função?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0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c) Resolva a equação correspondente e compare o resultado com o gráfico.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6EDBFF1B-063D-1A51-5AD4-26977A18612F}"/>
                  </a:ext>
                </a:extLst>
              </p:cNvPr>
              <p:cNvSpPr txBox="1"/>
              <p:nvPr/>
            </p:nvSpPr>
            <p:spPr>
              <a:xfrm>
                <a:off x="6203597" y="750397"/>
                <a:ext cx="5901374" cy="28623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000" u="sng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Resolução: 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a) A bola estará no solo quando sua altura for igual a zero. Dessa forma,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h</m:t>
                      </m:r>
                      <m:d>
                        <m:dPr>
                          <m:ctrlP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−5</m:t>
                      </m:r>
                      <m:sSup>
                        <m:sSupPr>
                          <m:ctrlP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+15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Colocando o fator comum em evidência, temos: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−5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𝑡</m:t>
                      </m:r>
                      <m:d>
                        <m:dPr>
                          <m:ctrlP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−3</m:t>
                          </m:r>
                        </m:e>
                      </m:d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Pela propriedade do produto nulo, pelo menos um dos fatores deve ser igual a zero: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6EDBFF1B-063D-1A51-5AD4-26977A186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97" y="750397"/>
                <a:ext cx="5901374" cy="2862322"/>
              </a:xfrm>
              <a:prstGeom prst="rect">
                <a:avLst/>
              </a:prstGeom>
              <a:blipFill>
                <a:blip r:embed="rId6"/>
                <a:stretch>
                  <a:fillRect l="-1136" t="-1489" r="-1033" b="-25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ela 12">
                <a:extLst>
                  <a:ext uri="{FF2B5EF4-FFF2-40B4-BE49-F238E27FC236}">
                    <a16:creationId xmlns:a16="http://schemas.microsoft.com/office/drawing/2014/main" id="{95A78B27-C3F2-6F8E-D1AF-305C59B043F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8510082"/>
                  </p:ext>
                </p:extLst>
              </p:nvPr>
            </p:nvGraphicFramePr>
            <p:xfrm>
              <a:off x="7852148" y="3775340"/>
              <a:ext cx="2313813" cy="60960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100455">
                      <a:extLst>
                        <a:ext uri="{9D8B030D-6E8A-4147-A177-3AD203B41FA5}">
                          <a16:colId xmlns:a16="http://schemas.microsoft.com/office/drawing/2014/main" val="1504133460"/>
                        </a:ext>
                      </a:extLst>
                    </a:gridCol>
                    <a:gridCol w="1213358">
                      <a:extLst>
                        <a:ext uri="{9D8B030D-6E8A-4147-A177-3AD203B41FA5}">
                          <a16:colId xmlns:a16="http://schemas.microsoft.com/office/drawing/2014/main" val="108412395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−5</m:t>
                                </m:r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𝑡</m:t>
                                </m:r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𝑡</m:t>
                                </m:r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𝑡</m:t>
                                </m:r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−3=0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just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𝑡</m:t>
                                </m:r>
                                <m:r>
                                  <a:rPr lang="pt-BR" sz="2000" i="1" kern="1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S Mincho" panose="02020609040205080304" pitchFamily="49" charset="-128"/>
                                    <a:cs typeface="Times New Roman" panose="02020603050405020304" pitchFamily="18" charset="0"/>
                                  </a:rPr>
                                  <m:t>=3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238046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ela 12">
                <a:extLst>
                  <a:ext uri="{FF2B5EF4-FFF2-40B4-BE49-F238E27FC236}">
                    <a16:creationId xmlns:a16="http://schemas.microsoft.com/office/drawing/2014/main" id="{95A78B27-C3F2-6F8E-D1AF-305C59B043F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8510082"/>
                  </p:ext>
                </p:extLst>
              </p:nvPr>
            </p:nvGraphicFramePr>
            <p:xfrm>
              <a:off x="7852148" y="3775340"/>
              <a:ext cx="2313813" cy="60960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100455">
                      <a:extLst>
                        <a:ext uri="{9D8B030D-6E8A-4147-A177-3AD203B41FA5}">
                          <a16:colId xmlns:a16="http://schemas.microsoft.com/office/drawing/2014/main" val="1504133460"/>
                        </a:ext>
                      </a:extLst>
                    </a:gridCol>
                    <a:gridCol w="1213358">
                      <a:extLst>
                        <a:ext uri="{9D8B030D-6E8A-4147-A177-3AD203B41FA5}">
                          <a16:colId xmlns:a16="http://schemas.microsoft.com/office/drawing/2014/main" val="1084123950"/>
                        </a:ext>
                      </a:extLst>
                    </a:gridCol>
                  </a:tblGrid>
                  <a:tr h="60960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>
                          <a:noFill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7"/>
                          <a:stretch>
                            <a:fillRect r="-109945" b="-2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7"/>
                          <a:stretch>
                            <a:fillRect l="-90955" b="-29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380464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8A2BD97C-68B0-8631-7052-450194358D9E}"/>
                  </a:ext>
                </a:extLst>
              </p:cNvPr>
              <p:cNvSpPr txBox="1"/>
              <p:nvPr/>
            </p:nvSpPr>
            <p:spPr>
              <a:xfrm>
                <a:off x="6203597" y="4547562"/>
                <a:ext cx="5804061" cy="12363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Logo,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 ou 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Portanto, a bola está no solo nos instantes 0 s (momento do lançamento) e 3 s (momento em que retorna ao solo).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8A2BD97C-68B0-8631-7052-450194358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97" y="4547562"/>
                <a:ext cx="5804061" cy="1236364"/>
              </a:xfrm>
              <a:prstGeom prst="rect">
                <a:avLst/>
              </a:prstGeom>
              <a:blipFill>
                <a:blip r:embed="rId8"/>
                <a:stretch>
                  <a:fillRect l="-1155" t="-1478" r="-1050" b="-738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0034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2C2D29D-03E6-E63F-0EB0-9CB986CAEF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70" b="46006"/>
          <a:stretch/>
        </p:blipFill>
        <p:spPr bwMode="auto">
          <a:xfrm>
            <a:off x="96016" y="690362"/>
            <a:ext cx="2757612" cy="30573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FB20EB2-22A6-21C9-4A8D-078DEF440F9C}"/>
                  </a:ext>
                </a:extLst>
              </p:cNvPr>
              <p:cNvSpPr txBox="1"/>
              <p:nvPr/>
            </p:nvSpPr>
            <p:spPr>
              <a:xfrm>
                <a:off x="96016" y="3990376"/>
                <a:ext cx="5999984" cy="25545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c) A equação correspondente é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−5</m:t>
                    </m:r>
                    <m:sSup>
                      <m:sSupPr>
                        <m:ctrlP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pt-BR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+15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Resolvendo-a por fatoração: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−5</m:t>
                      </m:r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𝑡</m:t>
                      </m:r>
                      <m:d>
                        <m:dPr>
                          <m:ctrlP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pt-BR" sz="2000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−3</m:t>
                          </m:r>
                        </m:e>
                      </m:d>
                      <m:r>
                        <a:rPr lang="pt-BR" sz="2000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Obtemos as soluções:</a:t>
                </a:r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 </a:t>
                </a:r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 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Esses valores coincidem com as abscissas dos pontos onde a parábola intercepta o eixo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confirmando que as raízes da equação correspondem aos instantes em que a bola está no solo.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DFB20EB2-22A6-21C9-4A8D-078DEF440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6" y="3990376"/>
                <a:ext cx="5999984" cy="2554545"/>
              </a:xfrm>
              <a:prstGeom prst="rect">
                <a:avLst/>
              </a:prstGeom>
              <a:blipFill>
                <a:blip r:embed="rId3"/>
                <a:stretch>
                  <a:fillRect l="-1118" t="-1671" r="-1016" b="-31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0FA74D4-343A-A62D-4732-0C00FD31344D}"/>
                  </a:ext>
                </a:extLst>
              </p:cNvPr>
              <p:cNvSpPr txBox="1"/>
              <p:nvPr/>
            </p:nvSpPr>
            <p:spPr>
              <a:xfrm>
                <a:off x="3096008" y="874417"/>
                <a:ext cx="2892082" cy="25545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b) Os instantes encontrados correspondem às abscissas dos pontos em que a parábola intercepta o eixo </a:t>
                </a:r>
                <a14:m>
                  <m:oMath xmlns:m="http://schemas.openxmlformats.org/officeDocument/2006/math">
                    <m:r>
                      <a:rPr lang="pt-BR" sz="20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No gráfico, esses pontos são (0; 0) e (3; 0), indicando os momentos em que a altura da bola é igual a zero.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0FA74D4-343A-A62D-4732-0C00FD3134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008" y="874417"/>
                <a:ext cx="2892082" cy="2554545"/>
              </a:xfrm>
              <a:prstGeom prst="rect">
                <a:avLst/>
              </a:prstGeom>
              <a:blipFill>
                <a:blip r:embed="rId4"/>
                <a:stretch>
                  <a:fillRect l="-2321" t="-955" r="-2110" b="-310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00F2F8F9-A3E3-033A-C337-0BBD213F8C2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" t="7366" r="63875"/>
          <a:stretch/>
        </p:blipFill>
        <p:spPr bwMode="auto">
          <a:xfrm>
            <a:off x="6230470" y="874417"/>
            <a:ext cx="2977254" cy="7033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A14ACD6-1390-3D66-A77E-97B83F40FCAA}"/>
                  </a:ext>
                </a:extLst>
              </p:cNvPr>
              <p:cNvSpPr txBox="1"/>
              <p:nvPr/>
            </p:nvSpPr>
            <p:spPr>
              <a:xfrm>
                <a:off x="6132830" y="1577788"/>
                <a:ext cx="5892072" cy="23288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13.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Uma estudante afirmou: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"</a:t>
                </a:r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Sempre que uma equação do 2º grau possui duas raízes reais, a parábola correspondente intercepta o eixo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i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em dois pontos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."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Você concorda com essa afirmação? Justifique sua resposta.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5A14ACD6-1390-3D66-A77E-97B83F40F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2830" y="1577788"/>
                <a:ext cx="5892072" cy="2328843"/>
              </a:xfrm>
              <a:prstGeom prst="rect">
                <a:avLst/>
              </a:prstGeom>
              <a:blipFill>
                <a:blip r:embed="rId6"/>
                <a:stretch>
                  <a:fillRect l="-1344" t="-2356" r="-1241" b="-392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353EBAA8-AAE5-6B75-14B6-42311A44C2E0}"/>
                  </a:ext>
                </a:extLst>
              </p:cNvPr>
              <p:cNvSpPr txBox="1"/>
              <p:nvPr/>
            </p:nvSpPr>
            <p:spPr>
              <a:xfrm>
                <a:off x="6132830" y="4051930"/>
                <a:ext cx="5963154" cy="2431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14.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Considere a função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𝑦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−5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+6. 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a) Esboce o gráfico dessa função.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b) Em quais momentos a parábola intercepta o eixo das abscissas?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c) Explique a relação entre as raízes da equação e os pontos onde a parábola intercepta o eixo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353EBAA8-AAE5-6B75-14B6-42311A44C2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2830" y="4051930"/>
                <a:ext cx="5963154" cy="2431435"/>
              </a:xfrm>
              <a:prstGeom prst="rect">
                <a:avLst/>
              </a:prstGeom>
              <a:blipFill>
                <a:blip r:embed="rId7"/>
                <a:stretch>
                  <a:fillRect l="-1329" t="-2256" r="-1329" b="-375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46519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A4F9A86-612B-7EA2-A0BB-F241538F5AF5}"/>
                  </a:ext>
                </a:extLst>
              </p:cNvPr>
              <p:cNvSpPr txBox="1"/>
              <p:nvPr/>
            </p:nvSpPr>
            <p:spPr>
              <a:xfrm>
                <a:off x="143435" y="691230"/>
                <a:ext cx="5889812" cy="16271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15.</a:t>
                </a:r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O formato de um arco metálico pode ser representado pela função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=−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+6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em que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representa a altura do arco, em metros, em relação ao solo.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A4F9A86-612B-7EA2-A0BB-F241538F5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35" y="691230"/>
                <a:ext cx="5889812" cy="1627112"/>
              </a:xfrm>
              <a:prstGeom prst="rect">
                <a:avLst/>
              </a:prstGeom>
              <a:blipFill>
                <a:blip r:embed="rId2"/>
                <a:stretch>
                  <a:fillRect l="-1346" t="-1498" r="-1346" b="-63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1F635195-F00E-5568-91CA-38DC680C86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04" t="22359" r="5550" b="24323"/>
          <a:stretch/>
        </p:blipFill>
        <p:spPr bwMode="auto">
          <a:xfrm>
            <a:off x="143435" y="2318342"/>
            <a:ext cx="5822628" cy="23612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E2F67F4-4D8F-9D50-BF78-D3FB0C635D07}"/>
              </a:ext>
            </a:extLst>
          </p:cNvPr>
          <p:cNvSpPr txBox="1"/>
          <p:nvPr/>
        </p:nvSpPr>
        <p:spPr>
          <a:xfrm>
            <a:off x="143435" y="4932073"/>
            <a:ext cx="5818094" cy="144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Sabendo disso, responda: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a) Em quais pontos o arco toca o solo?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b) O que esses pontos representam nesse contexto?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1A8F42C2-8D48-B8A5-21E5-180387C9BB2C}"/>
                  </a:ext>
                </a:extLst>
              </p:cNvPr>
              <p:cNvSpPr txBox="1"/>
              <p:nvPr/>
            </p:nvSpPr>
            <p:spPr>
              <a:xfrm>
                <a:off x="6225939" y="729445"/>
                <a:ext cx="5822626" cy="4874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16.</a:t>
                </a:r>
                <a:r>
                  <a:rPr lang="pt-BR" sz="2200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Uma pequena fábrica produz camisetas personalizadas. O lucro obtido na venda das camisetas é modelado pela função: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𝑳</m:t>
                      </m:r>
                      <m:d>
                        <m:dPr>
                          <m:ctrlP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d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pt-BR" sz="2200" b="1" i="1" kern="1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𝟏𝟖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pt-BR" sz="2200" b="1" i="1" kern="1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𝟖𝟎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Em que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𝐿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representa o lucro, em reais, e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é a quantidade de dezenas de camisetas vendidas.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Sabendo disso, responda: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a) Em quais quantidades de venda o lucro é igual a zero?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b) O que esses valores representam no contexto do problema?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1A8F42C2-8D48-B8A5-21E5-180387C9B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939" y="729445"/>
                <a:ext cx="5822626" cy="4874283"/>
              </a:xfrm>
              <a:prstGeom prst="rect">
                <a:avLst/>
              </a:prstGeom>
              <a:blipFill>
                <a:blip r:embed="rId5"/>
                <a:stretch>
                  <a:fillRect l="-1361" t="-626" r="-1361" b="-15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9857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24ABC1B-9C68-A977-928A-0B0E6D286ABF}"/>
                  </a:ext>
                </a:extLst>
              </p:cNvPr>
              <p:cNvSpPr txBox="1"/>
              <p:nvPr/>
            </p:nvSpPr>
            <p:spPr>
              <a:xfrm>
                <a:off x="71718" y="672865"/>
                <a:ext cx="5916706" cy="61042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4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17.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Leia a situação, a seguir, e resolva o que é proposto.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 equação polinomial do 2º grau tem várias aplicações. Na Física, por exemplo, ela possui um papel importante na análise dos movimentos uniformemente variados (MUV), pois em razão da aceleração, ocorre a variação da velocidade e do espaço dos corpos em função do tempo.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 sentença que relaciona o espaço em função do tempo é dada por: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𝑆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Onde,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é a aceleração;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é o espaço ou posição;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é a posição inicial;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é a velocidade inicial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é o tempo.</a:t>
                </a:r>
              </a:p>
              <a:p>
                <a:pPr algn="just">
                  <a:spcAft>
                    <a:spcPts val="4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Um exemplo de um objeto realizando um MUV é dado pela função: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=2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−18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+36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sendo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medido em metros 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em segundos.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24ABC1B-9C68-A977-928A-0B0E6D286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8" y="672865"/>
                <a:ext cx="5916706" cy="6104235"/>
              </a:xfrm>
              <a:prstGeom prst="rect">
                <a:avLst/>
              </a:prstGeom>
              <a:blipFill>
                <a:blip r:embed="rId2"/>
                <a:stretch>
                  <a:fillRect l="-1340" t="-599" r="-1340" b="-99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D9113D9-722B-E2DD-85E0-9ADAF61A0BC3}"/>
                  </a:ext>
                </a:extLst>
              </p:cNvPr>
              <p:cNvSpPr txBox="1"/>
              <p:nvPr/>
            </p:nvSpPr>
            <p:spPr>
              <a:xfrm>
                <a:off x="6203578" y="744583"/>
                <a:ext cx="5916704" cy="59565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4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Qual é a variável dependente e a variável independente da função apresentada nesse texto?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Comparando termo a termo, a equação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com a equação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=2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−18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+36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indique o valor de: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4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=_____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4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=_____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spcAft>
                    <a:spcPts val="400"/>
                  </a:spcAft>
                  <a:buFont typeface="Symbol" panose="05050102010706020507" pitchFamily="18" charset="2"/>
                  <a:buChar char=""/>
                </a:pP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=_____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Reescreva a função: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=2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−18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+36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utilizando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em função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d) Qual é o grau da função: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𝑉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pt-BR" sz="2200" i="1" kern="100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e) Qual é o nome do gráfico que representa a situação descrita no texto?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4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f) Faça o esboço do gráfico que representa a função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=2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−18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+36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D9113D9-722B-E2DD-85E0-9ADAF61A0B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78" y="744583"/>
                <a:ext cx="5916704" cy="5956502"/>
              </a:xfrm>
              <a:prstGeom prst="rect">
                <a:avLst/>
              </a:prstGeom>
              <a:blipFill>
                <a:blip r:embed="rId3"/>
                <a:stretch>
                  <a:fillRect l="-1443" t="-614" r="-1340" b="-112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38411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9914500-C11B-64F7-22CB-F093F5C0E537}"/>
                  </a:ext>
                </a:extLst>
              </p:cNvPr>
              <p:cNvSpPr txBox="1"/>
              <p:nvPr/>
            </p:nvSpPr>
            <p:spPr>
              <a:xfrm>
                <a:off x="125506" y="751192"/>
                <a:ext cx="5862918" cy="58762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18.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Leia a situação descrita no texto a seguir: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Em uma brincadeira chamada "Stop", o jogador deve lançar a bola verticalmente para cima e gritar o nome de alguma pessoa que esteja na brincadeira. Quando a bola retornar ao chão, o jogador chamado deve segurar a bola e gritar: "Stop", e todos os outros devem parar, assim a pessoa chamada deve "caçar" os outros jogadores. Durante a brincadeira, uma das crianças lança a bola para cima, esta chega a uma altura de 9 metros em 3 segundos. Sabe-se que a altura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h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percorrida pela bola pode ser descrita em função do tempo por: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h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Em que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𝑔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=10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é a aceleração da gravidade.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Responda: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79914500-C11B-64F7-22CB-F093F5C0E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751192"/>
                <a:ext cx="5862918" cy="5876289"/>
              </a:xfrm>
              <a:prstGeom prst="rect">
                <a:avLst/>
              </a:prstGeom>
              <a:blipFill>
                <a:blip r:embed="rId2"/>
                <a:stretch>
                  <a:fillRect l="-1353" t="-934" r="-1457" b="-10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7F9B8237-173B-E2A0-160C-8755D35B01DE}"/>
                  </a:ext>
                </a:extLst>
              </p:cNvPr>
              <p:cNvSpPr txBox="1"/>
              <p:nvPr/>
            </p:nvSpPr>
            <p:spPr>
              <a:xfrm>
                <a:off x="6203578" y="840754"/>
                <a:ext cx="5692587" cy="50257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Qual é a variável dependente e a variável independente da função apresentada nesse texto?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Considerando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=18 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𝑚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 as informações contidas no texto sobre o valor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𝑔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escreva a função que representa essa situação descrita.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Reescreva a função do item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utilizando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em função de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d) Qual é o grau da função </a:t>
                </a:r>
                <a14:m>
                  <m:oMath xmlns:m="http://schemas.openxmlformats.org/officeDocument/2006/math"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h</m:t>
                    </m:r>
                    <m:d>
                      <m:d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pt-BR" sz="2200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𝑔</m:t>
                    </m:r>
                    <m:sSup>
                      <m:sSupPr>
                        <m:ctrlP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pt-BR" sz="22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200" kern="100" dirty="0">
                    <a:solidFill>
                      <a:srgbClr val="0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e) Qual é o nome do gráfico que representa a situação descrita no texto?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f) Faça o esboço do gráfico da função do item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7F9B8237-173B-E2A0-160C-8755D35B01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3578" y="840754"/>
                <a:ext cx="5692587" cy="5025799"/>
              </a:xfrm>
              <a:prstGeom prst="rect">
                <a:avLst/>
              </a:prstGeom>
              <a:blipFill>
                <a:blip r:embed="rId3"/>
                <a:stretch>
                  <a:fillRect l="-1393" t="-485" r="-1501" b="-133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54252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DE74FBF-4EAD-7600-3CF0-14A6F72F3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588" y="639454"/>
            <a:ext cx="4885231" cy="19180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498EF5D-620E-596E-C5E6-FE992AB00AAF}"/>
                  </a:ext>
                </a:extLst>
              </p:cNvPr>
              <p:cNvSpPr txBox="1"/>
              <p:nvPr/>
            </p:nvSpPr>
            <p:spPr>
              <a:xfrm>
                <a:off x="168667" y="2709810"/>
                <a:ext cx="5808596" cy="12566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Item 1.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A 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−4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+3=0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possui raízes iguais a 1 e 3.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Qual dos gráficos, a seguir, representa essa função?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498EF5D-620E-596E-C5E6-FE992AB00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67" y="2709810"/>
                <a:ext cx="5808596" cy="1256626"/>
              </a:xfrm>
              <a:prstGeom prst="rect">
                <a:avLst/>
              </a:prstGeom>
              <a:blipFill>
                <a:blip r:embed="rId3"/>
                <a:stretch>
                  <a:fillRect l="-1364" t="-3398" b="-485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7E3C7F9B-D73D-D74D-147F-B2161E5E7488}"/>
              </a:ext>
            </a:extLst>
          </p:cNvPr>
          <p:cNvSpPr txBox="1"/>
          <p:nvPr/>
        </p:nvSpPr>
        <p:spPr>
          <a:xfrm>
            <a:off x="116541" y="4017201"/>
            <a:ext cx="618565" cy="436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(A)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17F17B-85AD-7455-3831-EA8716DE3E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382" b="53017"/>
          <a:stretch/>
        </p:blipFill>
        <p:spPr bwMode="auto">
          <a:xfrm>
            <a:off x="174533" y="4555003"/>
            <a:ext cx="2250398" cy="20788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4D4F64D-05DF-A11E-D082-6EC257D3A67C}"/>
              </a:ext>
            </a:extLst>
          </p:cNvPr>
          <p:cNvSpPr txBox="1"/>
          <p:nvPr/>
        </p:nvSpPr>
        <p:spPr>
          <a:xfrm>
            <a:off x="3235991" y="4017200"/>
            <a:ext cx="654424" cy="436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(B)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5C3D034-45DA-932A-5CA5-3E5A49988D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590" b="49455"/>
          <a:stretch/>
        </p:blipFill>
        <p:spPr bwMode="auto">
          <a:xfrm>
            <a:off x="3692619" y="4555001"/>
            <a:ext cx="1959276" cy="20788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DD50A2F-B488-E9AC-CF91-0D08420A1EFF}"/>
              </a:ext>
            </a:extLst>
          </p:cNvPr>
          <p:cNvSpPr txBox="1"/>
          <p:nvPr/>
        </p:nvSpPr>
        <p:spPr>
          <a:xfrm>
            <a:off x="6186183" y="763903"/>
            <a:ext cx="5889812" cy="436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(C)                                              (D)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DF866C8-4392-41C2-1F6E-B7ADE3C759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7186" t="-424" r="-32" b="52843"/>
          <a:stretch/>
        </p:blipFill>
        <p:spPr bwMode="auto">
          <a:xfrm>
            <a:off x="6361617" y="1184822"/>
            <a:ext cx="2388910" cy="21410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B9C00A2-5F00-E7B9-7D2B-72B7189AE98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5460" b="51999"/>
          <a:stretch/>
        </p:blipFill>
        <p:spPr bwMode="auto">
          <a:xfrm>
            <a:off x="9795098" y="1184822"/>
            <a:ext cx="2065207" cy="22153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4334F4B-C4BE-0628-A36F-99125A731454}"/>
              </a:ext>
            </a:extLst>
          </p:cNvPr>
          <p:cNvSpPr/>
          <p:nvPr/>
        </p:nvSpPr>
        <p:spPr>
          <a:xfrm>
            <a:off x="6237416" y="3821066"/>
            <a:ext cx="5827060" cy="2940456"/>
          </a:xfrm>
          <a:prstGeom prst="roundRect">
            <a:avLst/>
          </a:prstGeom>
          <a:solidFill>
            <a:srgbClr val="EBECE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EBECEE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F636CA5-3F6D-685F-54F9-39D3662AA1C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2303" b="19183"/>
          <a:stretch/>
        </p:blipFill>
        <p:spPr>
          <a:xfrm>
            <a:off x="7694717" y="3895306"/>
            <a:ext cx="2872744" cy="35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7559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0830EFC-6F67-460E-A436-8A3398E2B647}"/>
                  </a:ext>
                </a:extLst>
              </p:cNvPr>
              <p:cNvSpPr txBox="1"/>
              <p:nvPr/>
            </p:nvSpPr>
            <p:spPr>
              <a:xfrm>
                <a:off x="167649" y="843396"/>
                <a:ext cx="11874635" cy="584775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endParaRPr lang="pt-BR" sz="2200" b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CIRCUNFERÊNCIA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Circunferência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o lugar geométrico em que todos os pontos se encontram à mesma distância de um dado ponto, que é chamado de centro da circunferência, geralmente representado pela letra O. A distância de qualquer ponto da circunferência ao seu centro dá-se o nome de raio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Alguns elementos importantes da circunferência:</a:t>
                </a:r>
              </a:p>
              <a:p>
                <a:pPr algn="just"/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B0830EFC-6F67-460E-A436-8A3398E2B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9" y="843396"/>
                <a:ext cx="11874635" cy="5847755"/>
              </a:xfrm>
              <a:prstGeom prst="rect">
                <a:avLst/>
              </a:prstGeom>
              <a:blipFill>
                <a:blip r:embed="rId2"/>
                <a:stretch>
                  <a:fillRect l="-668" r="-71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m 2">
            <a:extLst>
              <a:ext uri="{FF2B5EF4-FFF2-40B4-BE49-F238E27FC236}">
                <a16:creationId xmlns:a16="http://schemas.microsoft.com/office/drawing/2014/main" id="{DBC62D22-1F71-BCD2-4BD5-0F45D7364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351" y="637305"/>
            <a:ext cx="4320000" cy="52593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158604F-5406-80D8-9960-F65D053964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739"/>
          <a:stretch>
            <a:fillRect/>
          </a:stretch>
        </p:blipFill>
        <p:spPr>
          <a:xfrm>
            <a:off x="149716" y="900272"/>
            <a:ext cx="3409272" cy="72229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CA30641-50CF-9748-BB93-689AC5D53E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543" t="4687" r="27293" b="55199"/>
          <a:stretch/>
        </p:blipFill>
        <p:spPr bwMode="auto">
          <a:xfrm>
            <a:off x="300020" y="3429000"/>
            <a:ext cx="2519680" cy="2621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45F6E37-EE75-0E24-6D1F-AA6136DB6B46}"/>
                  </a:ext>
                </a:extLst>
              </p:cNvPr>
              <p:cNvSpPr txBox="1"/>
              <p:nvPr/>
            </p:nvSpPr>
            <p:spPr>
              <a:xfrm>
                <a:off x="3149291" y="2920888"/>
                <a:ext cx="8892993" cy="37964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</a:t>
                </a: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raio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 segmento que une o centro a qualquer ponto da circunferência. Nesta circunferência,</a:t>
                </a:r>
                <a:r>
                  <a:rPr lang="pt-BR" sz="2000" kern="100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000" b="1" i="1" kern="10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000" b="1" i="1" kern="100">
                            <a:solidFill>
                              <a:srgbClr val="E9713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𝐎𝐂</m:t>
                        </m:r>
                      </m:e>
                    </m:acc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 </a:t>
                </a:r>
                <a:r>
                  <a:rPr lang="pt-BR" sz="2000" u="sng" kern="100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raio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</a:t>
                </a: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corda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qualquer segmento de reta que une dois pontos da circunferência. Nesta circunferência,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000" b="1" i="1" kern="100">
                            <a:solidFill>
                              <a:srgbClr val="0000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000" b="1" i="1" kern="100">
                            <a:solidFill>
                              <a:srgbClr val="0000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𝐀𝐁</m:t>
                        </m:r>
                      </m:e>
                    </m:acc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uma </a:t>
                </a:r>
                <a:r>
                  <a:rPr lang="pt-BR" sz="2000" u="sng" kern="100" dirty="0">
                    <a:solidFill>
                      <a:srgbClr val="0000FF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corda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</a:t>
                </a: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arco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 subconjunto de pontos da circunferência, determinado por dois de seus pontos.</a:t>
                </a: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Nesta circunferência,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000" b="1" i="1" kern="100">
                            <a:solidFill>
                              <a:srgbClr val="9933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000" b="1" i="1" kern="100">
                            <a:solidFill>
                              <a:srgbClr val="9933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𝑨𝑪</m:t>
                        </m:r>
                      </m:e>
                    </m:acc>
                  </m:oMath>
                </a14:m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é um </a:t>
                </a:r>
                <a:r>
                  <a:rPr lang="pt-BR" sz="2000" u="sng" kern="100" dirty="0">
                    <a:solidFill>
                      <a:srgbClr val="9933FF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arco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</a:t>
                </a: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flecha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o segmento de reta que une o ponto médio de uma corda ao ponto médio de um arco. Nesta circunferência,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000" b="1" i="1" kern="100">
                            <a:solidFill>
                              <a:srgbClr val="FF00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000" b="1" i="1" kern="100">
                            <a:solidFill>
                              <a:srgbClr val="FF00FF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𝑭𝑴</m:t>
                        </m:r>
                      </m:e>
                    </m:acc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uma </a:t>
                </a:r>
                <a:r>
                  <a:rPr lang="pt-BR" sz="2000" u="sng" kern="100" dirty="0">
                    <a:solidFill>
                      <a:srgbClr val="FF00FF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flecha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/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</a:t>
                </a:r>
                <a:r>
                  <a:rPr lang="pt-BR" sz="20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diâmetro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qualquer segmento que une dois pontos distintos da circunferência, passando pelo centro. Também pode-se definir diâmetro como a corda que passa pelo centro da circunferência. O diâmetro mede o dobro do raio e também pode ser definido como a maior corda da circunferência. Nesta circunferência,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000" b="1" i="1" kern="100">
                            <a:solidFill>
                              <a:srgbClr val="3A7C2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000" b="1" i="1" kern="100">
                            <a:solidFill>
                              <a:srgbClr val="3A7C2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𝑨𝑫</m:t>
                        </m:r>
                      </m:e>
                    </m:acc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 </a:t>
                </a:r>
                <a:r>
                  <a:rPr lang="pt-BR" sz="2000" u="sng" kern="100" dirty="0">
                    <a:solidFill>
                      <a:srgbClr val="3A7C2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diâmetro.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45F6E37-EE75-0E24-6D1F-AA6136DB6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291" y="2920888"/>
                <a:ext cx="8892993" cy="3796424"/>
              </a:xfrm>
              <a:prstGeom prst="rect">
                <a:avLst/>
              </a:prstGeom>
              <a:blipFill>
                <a:blip r:embed="rId6"/>
                <a:stretch>
                  <a:fillRect l="-754" t="-803" r="-754" b="-16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63504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E432B7F-6D34-236D-84A7-DCF7D9AB6F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43" t="4687" r="27293" b="55199"/>
          <a:stretch/>
        </p:blipFill>
        <p:spPr bwMode="auto">
          <a:xfrm>
            <a:off x="828938" y="706526"/>
            <a:ext cx="1600497" cy="16650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B1E2229-0B2D-2B8F-BBB9-EE4D9C9C4A3C}"/>
                  </a:ext>
                </a:extLst>
              </p:cNvPr>
              <p:cNvSpPr txBox="1"/>
              <p:nvPr/>
            </p:nvSpPr>
            <p:spPr>
              <a:xfrm>
                <a:off x="3173505" y="802341"/>
                <a:ext cx="2707341" cy="848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Nesta circunferência,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kern="100">
                            <a:solidFill>
                              <a:srgbClr val="3A7C2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solidFill>
                              <a:srgbClr val="3A7C22"/>
                            </a:solidFill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𝑨𝑫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 </a:t>
                </a:r>
                <a:r>
                  <a:rPr lang="pt-BR" sz="2200" u="sng" kern="100" dirty="0">
                    <a:solidFill>
                      <a:srgbClr val="3A7C2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diâmetro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B1E2229-0B2D-2B8F-BBB9-EE4D9C9C4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3505" y="802341"/>
                <a:ext cx="2707341" cy="848437"/>
              </a:xfrm>
              <a:prstGeom prst="rect">
                <a:avLst/>
              </a:prstGeom>
              <a:blipFill>
                <a:blip r:embed="rId3"/>
                <a:stretch>
                  <a:fillRect l="-2928" t="-2878" r="-2928" b="-129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F0C06819-5D0D-F622-EC45-07BAD50AD02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2303824"/>
                  </p:ext>
                </p:extLst>
              </p:nvPr>
            </p:nvGraphicFramePr>
            <p:xfrm>
              <a:off x="3521298" y="1734371"/>
              <a:ext cx="1767877" cy="52222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767877">
                      <a:extLst>
                        <a:ext uri="{9D8B030D-6E8A-4147-A177-3AD203B41FA5}">
                          <a16:colId xmlns:a16="http://schemas.microsoft.com/office/drawing/2014/main" val="2738011403"/>
                        </a:ext>
                      </a:extLst>
                    </a:gridCol>
                  </a:tblGrid>
                  <a:tr h="2159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4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𝒅</m:t>
                                </m:r>
                                <m:r>
                                  <a:rPr lang="pt-BR" sz="24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pt-BR" sz="24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  <m:r>
                                  <a:rPr lang="pt-BR" sz="24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r>
                                  <a:rPr lang="pt-BR" sz="24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pt-BR" sz="24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5852324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>
                <a:extLst>
                  <a:ext uri="{FF2B5EF4-FFF2-40B4-BE49-F238E27FC236}">
                    <a16:creationId xmlns:a16="http://schemas.microsoft.com/office/drawing/2014/main" id="{F0C06819-5D0D-F622-EC45-07BAD50AD02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2303824"/>
                  </p:ext>
                </p:extLst>
              </p:nvPr>
            </p:nvGraphicFramePr>
            <p:xfrm>
              <a:off x="3521298" y="1734371"/>
              <a:ext cx="1767877" cy="52222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767877">
                      <a:extLst>
                        <a:ext uri="{9D8B030D-6E8A-4147-A177-3AD203B41FA5}">
                          <a16:colId xmlns:a16="http://schemas.microsoft.com/office/drawing/2014/main" val="2738011403"/>
                        </a:ext>
                      </a:extLst>
                    </a:gridCol>
                  </a:tblGrid>
                  <a:tr h="522224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1" t="-3448" r="-2062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5852324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E261DA0-8F60-33CC-126C-AB10E24FCF1A}"/>
                  </a:ext>
                </a:extLst>
              </p:cNvPr>
              <p:cNvSpPr txBox="1"/>
              <p:nvPr/>
            </p:nvSpPr>
            <p:spPr>
              <a:xfrm>
                <a:off x="52667" y="2421875"/>
                <a:ext cx="6096000" cy="13133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lnSpc>
                    <a:spcPct val="107000"/>
                  </a:lnSpc>
                  <a:spcAft>
                    <a:spcPts val="800"/>
                  </a:spcAft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Comprimento da circunferência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qualquer circunferência, dividindo o comprimento (contorno) pelo diâmetro, obtém-se o número irracional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E261DA0-8F60-33CC-126C-AB10E24FCF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67" y="2421875"/>
                <a:ext cx="6096000" cy="1313308"/>
              </a:xfrm>
              <a:prstGeom prst="rect">
                <a:avLst/>
              </a:prstGeom>
              <a:blipFill>
                <a:blip r:embed="rId5"/>
                <a:stretch>
                  <a:fillRect l="-1400" t="-4167" r="-1300" b="-78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ela 8">
                <a:extLst>
                  <a:ext uri="{FF2B5EF4-FFF2-40B4-BE49-F238E27FC236}">
                    <a16:creationId xmlns:a16="http://schemas.microsoft.com/office/drawing/2014/main" id="{1DDD09CB-8353-1A1F-8204-671ABCC4F75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4215234"/>
                  </p:ext>
                </p:extLst>
              </p:nvPr>
            </p:nvGraphicFramePr>
            <p:xfrm>
              <a:off x="1324819" y="3734034"/>
              <a:ext cx="3551696" cy="79971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551696">
                      <a:extLst>
                        <a:ext uri="{9D8B030D-6E8A-4147-A177-3AD203B41FA5}">
                          <a16:colId xmlns:a16="http://schemas.microsoft.com/office/drawing/2014/main" val="534284083"/>
                        </a:ext>
                      </a:extLst>
                    </a:gridCol>
                  </a:tblGrid>
                  <a:tr h="67660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𝝅</m:t>
                                </m:r>
                                <m:r>
                                  <a:rPr lang="pt-BR" sz="22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𝑐𝑜𝑚𝑝𝑟𝑖𝑚𝑒𝑛𝑡𝑜</m:t>
                                    </m:r>
                                    <m: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  <m:d>
                                      <m:dPr>
                                        <m:ctrlPr>
                                          <a:rPr lang="pt-BR" sz="2200" i="1" kern="100">
                                            <a:effectLst/>
                                            <a:latin typeface="Cambria Math" panose="02040503050406030204" pitchFamily="18" charset="0"/>
                                            <a:ea typeface="Aptos" panose="020B000402020202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pt-BR" sz="2200" i="1" kern="100">
                                            <a:effectLst/>
                                            <a:latin typeface="Cambria Math" panose="02040503050406030204" pitchFamily="18" charset="0"/>
                                            <a:ea typeface="Aptos" panose="020B0004020202020204" pitchFamily="34" charset="0"/>
                                            <a:cs typeface="Times New Roman" panose="02020603050405020304" pitchFamily="18" charset="0"/>
                                          </a:rPr>
                                          <m:t>𝐶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𝑑𝑖</m:t>
                                    </m:r>
                                    <m: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â</m:t>
                                    </m:r>
                                    <m: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𝑚𝑒𝑡𝑟𝑜</m:t>
                                    </m:r>
                                    <m:r>
                                      <a:rPr lang="pt-BR" sz="2200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  <m:d>
                                      <m:dPr>
                                        <m:ctrlPr>
                                          <a:rPr lang="pt-BR" sz="2200" i="1" kern="100">
                                            <a:effectLst/>
                                            <a:latin typeface="Cambria Math" panose="02040503050406030204" pitchFamily="18" charset="0"/>
                                            <a:ea typeface="Aptos" panose="020B000402020202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pt-BR" sz="2200" i="1" kern="100">
                                            <a:effectLst/>
                                            <a:latin typeface="Cambria Math" panose="02040503050406030204" pitchFamily="18" charset="0"/>
                                            <a:ea typeface="Aptos" panose="020B0004020202020204" pitchFamily="34" charset="0"/>
                                            <a:cs typeface="Times New Roman" panose="020206030504050203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</m:den>
                                </m:f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756932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ela 8">
                <a:extLst>
                  <a:ext uri="{FF2B5EF4-FFF2-40B4-BE49-F238E27FC236}">
                    <a16:creationId xmlns:a16="http://schemas.microsoft.com/office/drawing/2014/main" id="{1DDD09CB-8353-1A1F-8204-671ABCC4F75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4215234"/>
                  </p:ext>
                </p:extLst>
              </p:nvPr>
            </p:nvGraphicFramePr>
            <p:xfrm>
              <a:off x="1324819" y="3734034"/>
              <a:ext cx="3551696" cy="79971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551696">
                      <a:extLst>
                        <a:ext uri="{9D8B030D-6E8A-4147-A177-3AD203B41FA5}">
                          <a16:colId xmlns:a16="http://schemas.microsoft.com/office/drawing/2014/main" val="534284083"/>
                        </a:ext>
                      </a:extLst>
                    </a:gridCol>
                  </a:tblGrid>
                  <a:tr h="799719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515" t="-2273" r="-1201" b="-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7569326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0AC24E46-0349-ABE4-3035-562A5183FA46}"/>
                  </a:ext>
                </a:extLst>
              </p:cNvPr>
              <p:cNvSpPr txBox="1"/>
              <p:nvPr/>
            </p:nvSpPr>
            <p:spPr>
              <a:xfrm>
                <a:off x="105335" y="4608137"/>
                <a:ext cx="5990665" cy="1237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Esse número é aproximadamente igual a 3,14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 partir dessa razão, obtém-se a fórmula para o cálculo do comprimento de uma circunferência: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0AC24E46-0349-ABE4-3035-562A5183F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35" y="4608137"/>
                <a:ext cx="5990665" cy="1237775"/>
              </a:xfrm>
              <a:prstGeom prst="rect">
                <a:avLst/>
              </a:prstGeom>
              <a:blipFill>
                <a:blip r:embed="rId7"/>
                <a:stretch>
                  <a:fillRect l="-1322" t="-1970" r="-1322" b="-83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ela 11">
                <a:extLst>
                  <a:ext uri="{FF2B5EF4-FFF2-40B4-BE49-F238E27FC236}">
                    <a16:creationId xmlns:a16="http://schemas.microsoft.com/office/drawing/2014/main" id="{40A2B551-2BA5-1194-ECCE-6EBAD97985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7105901"/>
                  </p:ext>
                </p:extLst>
              </p:nvPr>
            </p:nvGraphicFramePr>
            <p:xfrm>
              <a:off x="188957" y="5920296"/>
              <a:ext cx="5823419" cy="73145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823419">
                      <a:extLst>
                        <a:ext uri="{9D8B030D-6E8A-4147-A177-3AD203B41FA5}">
                          <a16:colId xmlns:a16="http://schemas.microsoft.com/office/drawing/2014/main" val="2654658227"/>
                        </a:ext>
                      </a:extLst>
                    </a:gridCol>
                  </a:tblGrid>
                  <a:tr h="55384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𝝅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pt-BR" sz="2200" b="1" i="1" kern="1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BR" sz="2200" b="1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𝑪</m:t>
                                    </m:r>
                                  </m:num>
                                  <m:den>
                                    <m:r>
                                      <a:rPr lang="pt-BR" sz="2200" b="1" i="1" kern="100">
                                        <a:effectLst/>
                                        <a:latin typeface="Cambria Math" panose="02040503050406030204" pitchFamily="18" charset="0"/>
                                        <a:ea typeface="Aptos" panose="020B0004020202020204" pitchFamily="34" charset="0"/>
                                        <a:cs typeface="Times New Roman" panose="02020603050405020304" pitchFamily="18" charset="0"/>
                                      </a:rPr>
                                      <m:t>𝒅</m:t>
                                    </m:r>
                                  </m:den>
                                </m:f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  →  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𝑪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𝝅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𝒅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   →   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𝑪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𝟐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𝝅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r>
                                  <a:rPr lang="pt-BR" sz="2200" b="1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pt-BR" sz="22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0538832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ela 11">
                <a:extLst>
                  <a:ext uri="{FF2B5EF4-FFF2-40B4-BE49-F238E27FC236}">
                    <a16:creationId xmlns:a16="http://schemas.microsoft.com/office/drawing/2014/main" id="{40A2B551-2BA5-1194-ECCE-6EBAD97985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7105901"/>
                  </p:ext>
                </p:extLst>
              </p:nvPr>
            </p:nvGraphicFramePr>
            <p:xfrm>
              <a:off x="188957" y="5920296"/>
              <a:ext cx="5823419" cy="73145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823419">
                      <a:extLst>
                        <a:ext uri="{9D8B030D-6E8A-4147-A177-3AD203B41FA5}">
                          <a16:colId xmlns:a16="http://schemas.microsoft.com/office/drawing/2014/main" val="2654658227"/>
                        </a:ext>
                      </a:extLst>
                    </a:gridCol>
                  </a:tblGrid>
                  <a:tr h="731457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C006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13" t="-2479" r="-627" b="-49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538832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B0D91C71-4A0F-AE91-A948-0C5D047DA2B0}"/>
                  </a:ext>
                </a:extLst>
              </p:cNvPr>
              <p:cNvSpPr txBox="1"/>
              <p:nvPr/>
            </p:nvSpPr>
            <p:spPr>
              <a:xfrm>
                <a:off x="6148667" y="584647"/>
                <a:ext cx="5889812" cy="29033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CÍRCULO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círculo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o conjunto de pontos de um plano cuja distância a um ponto fixo O é menor ou igual a uma distância que é o raio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𝒓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dada, com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𝒓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não nula. </a:t>
                </a:r>
                <a:r>
                  <a:rPr lang="pt-BR" sz="2200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círculo é a reunião da circunferência com o conjunto de todos os pontos localizados internamente a ela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No estudo do círculo, assim como na circunferência, utiliza-se as denominações centro, raio e diâmetro.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id="{B0D91C71-4A0F-AE91-A948-0C5D047DA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667" y="584647"/>
                <a:ext cx="5889812" cy="2903359"/>
              </a:xfrm>
              <a:prstGeom prst="rect">
                <a:avLst/>
              </a:prstGeom>
              <a:blipFill>
                <a:blip r:embed="rId9"/>
                <a:stretch>
                  <a:fillRect l="-1346" t="-1891" r="-1346" b="-31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m 14" descr="Gráfico, Gráfico de pizza&#10;&#10;Descrição gerada automaticamente">
            <a:extLst>
              <a:ext uri="{FF2B5EF4-FFF2-40B4-BE49-F238E27FC236}">
                <a16:creationId xmlns:a16="http://schemas.microsoft.com/office/drawing/2014/main" id="{BE4130B0-0B33-1C98-27F6-3F15F457012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" t="5916" r="4357" b="3702"/>
          <a:stretch/>
        </p:blipFill>
        <p:spPr bwMode="auto">
          <a:xfrm>
            <a:off x="7464379" y="3488006"/>
            <a:ext cx="3258387" cy="30709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107041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4329FAF-FE65-3049-53F2-8F9AB7CFC451}"/>
              </a:ext>
            </a:extLst>
          </p:cNvPr>
          <p:cNvSpPr txBox="1"/>
          <p:nvPr/>
        </p:nvSpPr>
        <p:spPr>
          <a:xfrm>
            <a:off x="134471" y="807971"/>
            <a:ext cx="5871882" cy="1340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200" b="1" u="sng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Partes do círculo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Setor circular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a parte do círculo que se limita por dois raios.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34E046D-DFFE-AC82-8E99-FFD77E3870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161" y="1818281"/>
            <a:ext cx="2032168" cy="1954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7105E77-711E-2DA0-6FE7-B2F46FDE5E19}"/>
              </a:ext>
            </a:extLst>
          </p:cNvPr>
          <p:cNvSpPr txBox="1"/>
          <p:nvPr/>
        </p:nvSpPr>
        <p:spPr>
          <a:xfrm>
            <a:off x="134471" y="3861226"/>
            <a:ext cx="5961529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Segmento circular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a região do círculo limitada entre uma corda e um arco.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57048C9-297E-9321-A875-4D2C3E3F1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161" y="4709663"/>
            <a:ext cx="2032168" cy="19525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A416AD6-EE10-7944-EB32-BB4BBC2CF5F9}"/>
              </a:ext>
            </a:extLst>
          </p:cNvPr>
          <p:cNvSpPr txBox="1"/>
          <p:nvPr/>
        </p:nvSpPr>
        <p:spPr>
          <a:xfrm>
            <a:off x="6185647" y="807971"/>
            <a:ext cx="5871882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Coroa circular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a região do plano limitada por duas circunferências concêntricas e de raios diferentes.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5878FB7-1F6A-3DF7-53CA-A220A97371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4"/>
          <a:stretch/>
        </p:blipFill>
        <p:spPr bwMode="auto">
          <a:xfrm>
            <a:off x="8211673" y="1656408"/>
            <a:ext cx="2032166" cy="2004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0875365A-05A9-AA5C-2425-4310C51705CD}"/>
              </a:ext>
            </a:extLst>
          </p:cNvPr>
          <p:cNvSpPr txBox="1"/>
          <p:nvPr/>
        </p:nvSpPr>
        <p:spPr>
          <a:xfrm>
            <a:off x="6185647" y="3660608"/>
            <a:ext cx="5961529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Zona circular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a região do círculo compreendida entre duas cordas paralelas distintas.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A1586CE-8BE8-CFBA-B1E2-3764F7D0C5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6" b="1903"/>
          <a:stretch/>
        </p:blipFill>
        <p:spPr bwMode="auto">
          <a:xfrm>
            <a:off x="8196563" y="4509044"/>
            <a:ext cx="2047276" cy="21975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6313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F08F19E-7EF8-095A-8A88-FD7ACAB07B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193898" y="688863"/>
            <a:ext cx="3048654" cy="7185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6252E2E1-50CD-E6F9-90D7-447A0EDE4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686756"/>
              </p:ext>
            </p:extLst>
          </p:nvPr>
        </p:nvGraphicFramePr>
        <p:xfrm>
          <a:off x="323958" y="5259818"/>
          <a:ext cx="5656218" cy="381445"/>
        </p:xfrm>
        <a:graphic>
          <a:graphicData uri="http://schemas.openxmlformats.org/drawingml/2006/table">
            <a:tbl>
              <a:tblPr firstRow="1" firstCol="1" bandRow="1"/>
              <a:tblGrid>
                <a:gridCol w="2670629">
                  <a:extLst>
                    <a:ext uri="{9D8B030D-6E8A-4147-A177-3AD203B41FA5}">
                      <a16:colId xmlns:a16="http://schemas.microsoft.com/office/drawing/2014/main" val="3717184762"/>
                    </a:ext>
                  </a:extLst>
                </a:gridCol>
                <a:gridCol w="314960">
                  <a:extLst>
                    <a:ext uri="{9D8B030D-6E8A-4147-A177-3AD203B41FA5}">
                      <a16:colId xmlns:a16="http://schemas.microsoft.com/office/drawing/2014/main" val="762364839"/>
                    </a:ext>
                  </a:extLst>
                </a:gridCol>
                <a:gridCol w="2670629">
                  <a:extLst>
                    <a:ext uri="{9D8B030D-6E8A-4147-A177-3AD203B41FA5}">
                      <a16:colId xmlns:a16="http://schemas.microsoft.com/office/drawing/2014/main" val="5385123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100" b="1" kern="100">
                          <a:solidFill>
                            <a:srgbClr val="0D0D0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2243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100" b="1" kern="100">
                          <a:solidFill>
                            <a:srgbClr val="0D0D0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100" b="1" kern="100">
                          <a:solidFill>
                            <a:srgbClr val="0D0D0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1100" b="1" kern="100" dirty="0">
                          <a:solidFill>
                            <a:srgbClr val="0D0D0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2340381"/>
                  </a:ext>
                </a:extLst>
              </a:tr>
            </a:tbl>
          </a:graphicData>
        </a:graphic>
      </p:graphicFrame>
      <p:pic>
        <p:nvPicPr>
          <p:cNvPr id="14338" name="Picture 2" descr="Uma imagem contendo Forma&#10;&#10;Descrição gerada automaticamente">
            <a:extLst>
              <a:ext uri="{FF2B5EF4-FFF2-40B4-BE49-F238E27FC236}">
                <a16:creationId xmlns:a16="http://schemas.microsoft.com/office/drawing/2014/main" id="{3435FC49-05BE-C23B-8F5E-CDC8F1BD2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58" y="2612991"/>
            <a:ext cx="2458971" cy="247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7" name="Imagem 1" descr="Forma&#10;&#10;Descrição gerada automaticamente">
            <a:extLst>
              <a:ext uri="{FF2B5EF4-FFF2-40B4-BE49-F238E27FC236}">
                <a16:creationId xmlns:a16="http://schemas.microsoft.com/office/drawing/2014/main" id="{F488E45F-7417-B311-4778-0A5366D13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981" y="2515455"/>
            <a:ext cx="2533653" cy="257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AC284F2-1391-9E57-C552-6D78B4D4B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898" y="1407459"/>
            <a:ext cx="578627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Identifique entre as figuras, a seguir, aquela que representa uma circunferência, e aquela que representa um c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rculo.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231E4CB-2B2F-4A73-74AE-6626D7AFCE20}"/>
              </a:ext>
            </a:extLst>
          </p:cNvPr>
          <p:cNvSpPr txBox="1"/>
          <p:nvPr/>
        </p:nvSpPr>
        <p:spPr>
          <a:xfrm>
            <a:off x="6211826" y="1048161"/>
            <a:ext cx="5854668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pt-BR" sz="2200" kern="0" dirty="0">
                <a:solidFill>
                  <a:srgbClr val="0D0D0D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Considere a circunferência, a seguir, e alguns de seus elementos destacados.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 descr="Diagrama&#10;&#10;Descrição gerada automaticamente">
            <a:extLst>
              <a:ext uri="{FF2B5EF4-FFF2-40B4-BE49-F238E27FC236}">
                <a16:creationId xmlns:a16="http://schemas.microsoft.com/office/drawing/2014/main" id="{9A72F23E-7E6E-9DE8-354D-647226900C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1826" y="1896598"/>
            <a:ext cx="3195023" cy="32983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689D0811-9BC8-316C-A7ED-6A743C5B2081}"/>
                  </a:ext>
                </a:extLst>
              </p:cNvPr>
              <p:cNvSpPr txBox="1"/>
              <p:nvPr/>
            </p:nvSpPr>
            <p:spPr>
              <a:xfrm>
                <a:off x="9523391" y="1691277"/>
                <a:ext cx="2605856" cy="42046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Escreva o nome de cada um dos elementos destacados: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b="1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𝑶</m:t>
                    </m:r>
                    <m:r>
                      <a:rPr lang="pt-BR" sz="2200" b="1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𝑶𝑨</m:t>
                        </m:r>
                      </m:e>
                    </m:acc>
                    <m:r>
                      <a:rPr lang="pt-BR" sz="22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c)</a:t>
                </a:r>
                <a:r>
                  <a:rPr lang="pt-BR" sz="2200" i="1" kern="0" dirty="0">
                    <a:solidFill>
                      <a:srgbClr val="0D0D0D"/>
                    </a:solidFill>
                    <a:effectLst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𝑬𝑭</m:t>
                        </m:r>
                      </m:e>
                    </m:acc>
                    <m:r>
                      <a:rPr lang="pt-BR" sz="22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d)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𝑪𝑫</m:t>
                        </m:r>
                      </m:e>
                    </m:acc>
                    <m:r>
                      <a:rPr lang="pt-BR" sz="22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e)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2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𝑪𝑭</m:t>
                        </m:r>
                        <m:r>
                          <a:rPr lang="pt-BR" sz="22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:</m:t>
                        </m:r>
                      </m:e>
                    </m:acc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0" dirty="0">
                    <a:solidFill>
                      <a:srgbClr val="0D0D0D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f)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0">
                            <a:solidFill>
                              <a:srgbClr val="0D0D0D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𝑮𝑯</m:t>
                        </m:r>
                      </m:e>
                    </m:acc>
                    <m:r>
                      <a:rPr lang="pt-BR" sz="2200" i="1" kern="0">
                        <a:solidFill>
                          <a:srgbClr val="0D0D0D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689D0811-9BC8-316C-A7ED-6A743C5B2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3391" y="1691277"/>
                <a:ext cx="2605856" cy="4204677"/>
              </a:xfrm>
              <a:prstGeom prst="rect">
                <a:avLst/>
              </a:prstGeom>
              <a:blipFill>
                <a:blip r:embed="rId6"/>
                <a:stretch>
                  <a:fillRect l="-3037" t="-435" r="-2804" b="-18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54363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4AD5283-59D8-AA5E-D615-71ACE5929810}"/>
              </a:ext>
            </a:extLst>
          </p:cNvPr>
          <p:cNvSpPr txBox="1"/>
          <p:nvPr/>
        </p:nvSpPr>
        <p:spPr>
          <a:xfrm>
            <a:off x="80683" y="709127"/>
            <a:ext cx="5880846" cy="2221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pt-BR" sz="2200" b="1" kern="0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Responda as questões, a seguir: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Determine o raio de uma circunferência que possui diâmetro medindo 40 cm.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Determine o diâmetro de uma circunferência que possui raio medindo 12,5 cm.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FF54B69-3F60-5952-7050-FB478B615159}"/>
              </a:ext>
            </a:extLst>
          </p:cNvPr>
          <p:cNvSpPr txBox="1"/>
          <p:nvPr/>
        </p:nvSpPr>
        <p:spPr>
          <a:xfrm>
            <a:off x="80683" y="3304541"/>
            <a:ext cx="5961529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Relacione a cada elemento do círculo com o seu respectivo nome: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C198E58-8CD2-EB60-40EE-FCEBDFA6D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62" y="4341095"/>
            <a:ext cx="3883701" cy="172799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132AF3B-F8F3-8261-23F6-0E93C2384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849" y="870492"/>
            <a:ext cx="3847492" cy="183403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5FAEEA8-EB6C-5764-AE41-6596E8713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8460" y="2930761"/>
            <a:ext cx="4044717" cy="3840172"/>
          </a:xfrm>
          <a:prstGeom prst="rect">
            <a:avLst/>
          </a:prstGeom>
        </p:spPr>
      </p:pic>
      <p:pic>
        <p:nvPicPr>
          <p:cNvPr id="15364" name="Imagem 1">
            <a:extLst>
              <a:ext uri="{FF2B5EF4-FFF2-40B4-BE49-F238E27FC236}">
                <a16:creationId xmlns:a16="http://schemas.microsoft.com/office/drawing/2014/main" id="{9DB7FA61-4867-EB2D-B892-D533FAB93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" t="5283" r="78085" b="12453"/>
          <a:stretch>
            <a:fillRect/>
          </a:stretch>
        </p:blipFill>
        <p:spPr bwMode="auto">
          <a:xfrm>
            <a:off x="0" y="0"/>
            <a:ext cx="144780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Imagem 2">
            <a:extLst>
              <a:ext uri="{FF2B5EF4-FFF2-40B4-BE49-F238E27FC236}">
                <a16:creationId xmlns:a16="http://schemas.microsoft.com/office/drawing/2014/main" id="{7A5F5A25-6443-B6CE-F647-AC4DA6A13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81" t="5661" r="53300" b="10188"/>
          <a:stretch>
            <a:fillRect/>
          </a:stretch>
        </p:blipFill>
        <p:spPr bwMode="auto">
          <a:xfrm>
            <a:off x="0" y="0"/>
            <a:ext cx="14478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Imagem 3">
            <a:extLst>
              <a:ext uri="{FF2B5EF4-FFF2-40B4-BE49-F238E27FC236}">
                <a16:creationId xmlns:a16="http://schemas.microsoft.com/office/drawing/2014/main" id="{985A54E6-B660-EDA6-34A7-3739C7D9D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7" t="7170" r="27464" b="9811"/>
          <a:stretch>
            <a:fillRect/>
          </a:stretch>
        </p:blipFill>
        <p:spPr bwMode="auto">
          <a:xfrm>
            <a:off x="0" y="0"/>
            <a:ext cx="14478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1" name="Imagem 4">
            <a:extLst>
              <a:ext uri="{FF2B5EF4-FFF2-40B4-BE49-F238E27FC236}">
                <a16:creationId xmlns:a16="http://schemas.microsoft.com/office/drawing/2014/main" id="{2B49EFE2-10AD-BFBD-8B9E-A1F02CAA4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77" t="2641" r="1817" b="9433"/>
          <a:stretch>
            <a:fillRect/>
          </a:stretch>
        </p:blipFill>
        <p:spPr bwMode="auto">
          <a:xfrm>
            <a:off x="0" y="0"/>
            <a:ext cx="144780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7551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FA906AD-78FE-8845-E6B4-EEA7881FAAD0}"/>
                  </a:ext>
                </a:extLst>
              </p:cNvPr>
              <p:cNvSpPr txBox="1"/>
              <p:nvPr/>
            </p:nvSpPr>
            <p:spPr>
              <a:xfrm>
                <a:off x="134471" y="610514"/>
                <a:ext cx="5791200" cy="23288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5.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Responda as questões a seguir: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a)</a:t>
                </a: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Determine o comprimento de uma circunferência que possui diâmetro de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22 cm. Considere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=3,14.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b)</a:t>
                </a:r>
                <a:r>
                  <a:rPr lang="pt-BR" sz="2200" kern="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Uma circunferência de raio igual a 10 cm, possui quantos centímetros de comprimento? Considere </a:t>
                </a:r>
                <a14:m>
                  <m:oMath xmlns:m="http://schemas.openxmlformats.org/officeDocument/2006/math">
                    <m:r>
                      <a:rPr lang="pt-BR" sz="2200" b="0" i="0" kern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b="0" i="1" kern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=3,1.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FA906AD-78FE-8845-E6B4-EEA7881FA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71" y="610514"/>
                <a:ext cx="5791200" cy="2328843"/>
              </a:xfrm>
              <a:prstGeom prst="rect">
                <a:avLst/>
              </a:prstGeom>
              <a:blipFill>
                <a:blip r:embed="rId2"/>
                <a:stretch>
                  <a:fillRect l="-1368" t="-2356" r="-13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B4FC755C-6182-EF58-0CF6-B4C0659A8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587" y="2891545"/>
            <a:ext cx="4885765" cy="18805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39A99A1-8D7F-7CA5-774C-8D8FF042CCF8}"/>
                  </a:ext>
                </a:extLst>
              </p:cNvPr>
              <p:cNvSpPr txBox="1"/>
              <p:nvPr/>
            </p:nvSpPr>
            <p:spPr>
              <a:xfrm>
                <a:off x="219635" y="4872745"/>
                <a:ext cx="5620871" cy="1728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1. (SAEGO 2023)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Observe abaixo a circunferência de centro O e os segmentos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RS</m:t>
                        </m:r>
                      </m:e>
                    </m:ba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TU</m:t>
                        </m:r>
                      </m:e>
                    </m:ba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em que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T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o ponto médio do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RS</m:t>
                        </m:r>
                      </m:e>
                    </m:ba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U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o ponto médio do arco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RS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39A99A1-8D7F-7CA5-774C-8D8FF042C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35" y="4872745"/>
                <a:ext cx="5620871" cy="1728615"/>
              </a:xfrm>
              <a:prstGeom prst="rect">
                <a:avLst/>
              </a:prstGeom>
              <a:blipFill>
                <a:blip r:embed="rId4"/>
                <a:stretch>
                  <a:fillRect l="-1410" t="-1408" r="-1410" b="-598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 descr="Diagrama&#10;&#10;O conteúdo gerado por IA pode estar incorreto.">
            <a:extLst>
              <a:ext uri="{FF2B5EF4-FFF2-40B4-BE49-F238E27FC236}">
                <a16:creationId xmlns:a16="http://schemas.microsoft.com/office/drawing/2014/main" id="{0795CEBC-2B63-79AB-6B19-B104B138C1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676"/>
          <a:stretch>
            <a:fillRect/>
          </a:stretch>
        </p:blipFill>
        <p:spPr bwMode="auto">
          <a:xfrm>
            <a:off x="6284841" y="953868"/>
            <a:ext cx="2175046" cy="21566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FDD6D94-EEFB-02B7-27F7-331B88C0DC39}"/>
                  </a:ext>
                </a:extLst>
              </p:cNvPr>
              <p:cNvSpPr txBox="1"/>
              <p:nvPr/>
            </p:nvSpPr>
            <p:spPr>
              <a:xfrm>
                <a:off x="8435788" y="610514"/>
                <a:ext cx="3621741" cy="24999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TU</m:t>
                        </m:r>
                      </m:e>
                    </m:ba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corresponde a qual elemento dessa circunferência?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Arco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Corda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Flecha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Raio</a:t>
                </a:r>
                <a:endParaRPr lang="pt-BR" sz="2200" dirty="0"/>
              </a:p>
            </p:txBody>
          </p:sp>
        </mc:Choice>
        <mc:Fallback xmlns="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5FDD6D94-EEFB-02B7-27F7-331B88C0D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5788" y="610514"/>
                <a:ext cx="3621741" cy="2499980"/>
              </a:xfrm>
              <a:prstGeom prst="rect">
                <a:avLst/>
              </a:prstGeom>
              <a:blipFill>
                <a:blip r:embed="rId6"/>
                <a:stretch>
                  <a:fillRect l="-2189" r="-2189" b="-39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aixaDeTexto 11">
            <a:extLst>
              <a:ext uri="{FF2B5EF4-FFF2-40B4-BE49-F238E27FC236}">
                <a16:creationId xmlns:a16="http://schemas.microsoft.com/office/drawing/2014/main" id="{AC670EFF-26FF-D424-2100-463123297D0B}"/>
              </a:ext>
            </a:extLst>
          </p:cNvPr>
          <p:cNvSpPr txBox="1"/>
          <p:nvPr/>
        </p:nvSpPr>
        <p:spPr>
          <a:xfrm>
            <a:off x="6247821" y="3329394"/>
            <a:ext cx="5809708" cy="3308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2.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raio das rodas de um caminhão mede 40 cm.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medida do diâmetro da roda do caminhão, em centímetros, é igual a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60.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70.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80.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90.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5007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313DD28-D1F9-744D-E19D-DBA1A3650C48}"/>
                  </a:ext>
                </a:extLst>
              </p:cNvPr>
              <p:cNvSpPr txBox="1"/>
              <p:nvPr/>
            </p:nvSpPr>
            <p:spPr>
              <a:xfrm>
                <a:off x="309282" y="622356"/>
                <a:ext cx="11573435" cy="62369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b="1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PERÍMETRO DE CIRCUNFERÊNCIA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Como vimos, o número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definido como o quociente entre o comprimento da circunferência o seu diâmetro. De fato, desde a Grécia Antiga sabe-se que esse quociente independe do diâmetro, isto é, se aumentarmos ou diminuirmos o diâmetro, então o comprimento da circunferência aumentará, ou diminuirá, na mesma proporção.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Observe: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10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313DD28-D1F9-744D-E19D-DBA1A3650C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82" y="622356"/>
                <a:ext cx="11573435" cy="6236900"/>
              </a:xfrm>
              <a:prstGeom prst="rect">
                <a:avLst/>
              </a:prstGeom>
              <a:blipFill>
                <a:blip r:embed="rId2"/>
                <a:stretch>
                  <a:fillRect l="-685" r="-6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m 1">
            <a:extLst>
              <a:ext uri="{FF2B5EF4-FFF2-40B4-BE49-F238E27FC236}">
                <a16:creationId xmlns:a16="http://schemas.microsoft.com/office/drawing/2014/main" id="{8FAE1845-987A-9C25-DAC4-F2A1F88A07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102794" y="622356"/>
            <a:ext cx="3447883" cy="7133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0126C0C-B6A2-DEC9-B492-53E48D00AA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9717" t="858" r="25522" b="7127"/>
          <a:stretch/>
        </p:blipFill>
        <p:spPr bwMode="auto">
          <a:xfrm>
            <a:off x="1414126" y="2750199"/>
            <a:ext cx="4316702" cy="3892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C01B9CF1-5D10-4D87-42F6-8C7735147A70}"/>
                  </a:ext>
                </a:extLst>
              </p:cNvPr>
              <p:cNvSpPr txBox="1"/>
              <p:nvPr/>
            </p:nvSpPr>
            <p:spPr>
              <a:xfrm>
                <a:off x="5937316" y="3294529"/>
                <a:ext cx="5945401" cy="25933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Em outras palavras, se duas circunferências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têm diâmetros medindo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respectivamente, então: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pt-BR" sz="2200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𝝅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C01B9CF1-5D10-4D87-42F6-8C7735147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7316" y="3294529"/>
                <a:ext cx="5945401" cy="2593339"/>
              </a:xfrm>
              <a:prstGeom prst="rect">
                <a:avLst/>
              </a:prstGeom>
              <a:blipFill>
                <a:blip r:embed="rId6"/>
                <a:stretch>
                  <a:fillRect l="-1333" t="-704" r="-13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36311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65D8B40-14A5-88A7-9CED-57B872CA1E28}"/>
              </a:ext>
            </a:extLst>
          </p:cNvPr>
          <p:cNvSpPr/>
          <p:nvPr/>
        </p:nvSpPr>
        <p:spPr>
          <a:xfrm>
            <a:off x="170329" y="735106"/>
            <a:ext cx="5683624" cy="5952565"/>
          </a:xfrm>
          <a:prstGeom prst="roundRect">
            <a:avLst/>
          </a:prstGeom>
          <a:noFill/>
          <a:ln w="28575">
            <a:solidFill>
              <a:srgbClr val="A4DB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51EC59A6-9ED7-178D-B29F-6BE7247B84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" t="8032" b="8032"/>
          <a:stretch>
            <a:fillRect/>
          </a:stretch>
        </p:blipFill>
        <p:spPr bwMode="auto">
          <a:xfrm>
            <a:off x="0" y="547649"/>
            <a:ext cx="1886432" cy="9494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DB79137-D596-5487-E74F-915F8A19EBD4}"/>
                  </a:ext>
                </a:extLst>
              </p:cNvPr>
              <p:cNvSpPr txBox="1"/>
              <p:nvPr/>
            </p:nvSpPr>
            <p:spPr>
              <a:xfrm>
                <a:off x="242049" y="1497106"/>
                <a:ext cx="5504327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18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Arquimedes de Siracusa (278-212 a.c.) conseguiu estimar o valor de</a:t>
                </a:r>
                <a:r>
                  <a:rPr lang="pt-BR" sz="1800" i="1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1800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</m:oMath>
                </a14:m>
                <a:r>
                  <a:rPr lang="pt-BR" sz="18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aproximando o comprimento de uma circunferência com diâmetro 1, de perímetros de polígonos </a:t>
                </a:r>
                <a:r>
                  <a:rPr lang="pt-BR" dirty="0">
                    <a:latin typeface="Arial Narrow" panose="020B0606020202030204" pitchFamily="34" charset="0"/>
                  </a:rPr>
                  <a:t>inscritos e circunscritos a ela. Dessa forma, ele obteve estimativas por falta e por excesso para</a:t>
                </a:r>
                <a:r>
                  <a:rPr lang="pt-BR" i="1" dirty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pt-BR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BR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DB79137-D596-5487-E74F-915F8A19E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49" y="1497106"/>
                <a:ext cx="5504327" cy="1477328"/>
              </a:xfrm>
              <a:prstGeom prst="rect">
                <a:avLst/>
              </a:prstGeom>
              <a:blipFill>
                <a:blip r:embed="rId3"/>
                <a:stretch>
                  <a:fillRect l="-997" t="-2066" r="-886" b="-619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B6FAF0E-FA3A-D418-256F-4C4589C8F40D}"/>
                  </a:ext>
                </a:extLst>
              </p:cNvPr>
              <p:cNvSpPr txBox="1"/>
              <p:nvPr/>
            </p:nvSpPr>
            <p:spPr>
              <a:xfrm>
                <a:off x="2312895" y="876425"/>
                <a:ext cx="2438400" cy="4793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400" b="1" kern="100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 onde veio o </a:t>
                </a:r>
                <a14:m>
                  <m:oMath xmlns:m="http://schemas.openxmlformats.org/officeDocument/2006/math">
                    <m:r>
                      <a:rPr lang="pt-BR" sz="2400" b="1" i="1" kern="100">
                        <a:solidFill>
                          <a:srgbClr val="E97132"/>
                        </a:solidFill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2400" b="1" kern="100" dirty="0">
                    <a:solidFill>
                      <a:srgbClr val="E97132"/>
                    </a:solidFill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?</a:t>
                </a:r>
                <a:endParaRPr lang="pt-BR" sz="2400" kern="100" dirty="0">
                  <a:effectLst/>
                  <a:latin typeface="Arial Narrow" panose="020B060602020203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7B6FAF0E-FA3A-D418-256F-4C4589C8F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895" y="876425"/>
                <a:ext cx="2438400" cy="479362"/>
              </a:xfrm>
              <a:prstGeom prst="rect">
                <a:avLst/>
              </a:prstGeom>
              <a:blipFill>
                <a:blip r:embed="rId4"/>
                <a:stretch>
                  <a:fillRect l="-3750" t="-6410" r="-2250" b="-2948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DBCBE265-A41C-A2E3-3EC6-B1CE3C7325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8341"/>
          <a:stretch/>
        </p:blipFill>
        <p:spPr bwMode="auto">
          <a:xfrm>
            <a:off x="242049" y="2974434"/>
            <a:ext cx="1902719" cy="19097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1872FA6-98F7-D5AA-27C0-BF6BAA45E484}"/>
              </a:ext>
            </a:extLst>
          </p:cNvPr>
          <p:cNvSpPr txBox="1"/>
          <p:nvPr/>
        </p:nvSpPr>
        <p:spPr>
          <a:xfrm>
            <a:off x="2124636" y="2974434"/>
            <a:ext cx="3621740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18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Partindo de polígonos de 6 lados inscrito e circunscrito a um círculo de raio 1, Arquimedes dobrou o número de lados do polígono até obter um polígono com 96 lados. Calculando os perímetros correspondentes, ele obteve: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8F11C352-31F9-FC70-6CB0-F0C96452047A}"/>
                  </a:ext>
                </a:extLst>
              </p:cNvPr>
              <p:cNvSpPr txBox="1"/>
              <p:nvPr/>
            </p:nvSpPr>
            <p:spPr>
              <a:xfrm>
                <a:off x="824753" y="5038120"/>
                <a:ext cx="4625789" cy="1474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 kern="100" smtClean="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3+</m:t>
                      </m:r>
                      <m:f>
                        <m:fPr>
                          <m:ctrlPr>
                            <a:rPr lang="pt-BR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pt-BR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71 </m:t>
                          </m:r>
                        </m:den>
                      </m:f>
                      <m:r>
                        <a:rPr lang="pt-BR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&lt; </m:t>
                      </m:r>
                      <m:r>
                        <a:rPr lang="pt-BR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𝜋</m:t>
                      </m:r>
                      <m:r>
                        <a:rPr lang="pt-BR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&lt; 3+</m:t>
                      </m:r>
                      <m:f>
                        <m:fPr>
                          <m:ctrlPr>
                            <a:rPr lang="pt-BR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pt-BR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pt-BR" sz="18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 70 </m:t>
                          </m:r>
                        </m:den>
                      </m:f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:r>
                  <a:rPr lang="pt-BR" sz="18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Ou ainda: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3,140845 &lt; </m:t>
                      </m:r>
                      <m:r>
                        <a:rPr lang="pt-BR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𝜋</m:t>
                      </m:r>
                      <m:r>
                        <a:rPr lang="pt-BR" sz="18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&lt; 3,142857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8F11C352-31F9-FC70-6CB0-F0C964520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53" y="5038120"/>
                <a:ext cx="4625789" cy="1474506"/>
              </a:xfrm>
              <a:prstGeom prst="rect">
                <a:avLst/>
              </a:prstGeom>
              <a:blipFill>
                <a:blip r:embed="rId7"/>
                <a:stretch>
                  <a:fillRect l="-105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tângulo: Cantos Arredondados 12">
                <a:extLst>
                  <a:ext uri="{FF2B5EF4-FFF2-40B4-BE49-F238E27FC236}">
                    <a16:creationId xmlns:a16="http://schemas.microsoft.com/office/drawing/2014/main" id="{28EA0DC7-B9A7-94F5-1C79-43553AFF1CBE}"/>
                  </a:ext>
                </a:extLst>
              </p:cNvPr>
              <p:cNvSpPr/>
              <p:nvPr/>
            </p:nvSpPr>
            <p:spPr>
              <a:xfrm>
                <a:off x="6266327" y="876425"/>
                <a:ext cx="5683624" cy="941027"/>
              </a:xfrm>
              <a:prstGeom prst="roundRect">
                <a:avLst/>
              </a:prstGeom>
              <a:noFill/>
              <a:ln w="28575">
                <a:solidFill>
                  <a:srgbClr val="A4DB1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80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Apesar disso, somente em 1768 o matemático suíço Johann Heinrich Lambert provou que</a:t>
                </a:r>
                <a:r>
                  <a:rPr lang="pt-BR" sz="1800" i="1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1800" b="1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180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 número irracional, ou seja, que sua representação decimal é infinita e não periódica.</a:t>
                </a:r>
                <a:endParaRPr lang="pt-BR">
                  <a:noFill/>
                </a:endParaRPr>
              </a:p>
            </p:txBody>
          </p:sp>
        </mc:Choice>
        <mc:Fallback xmlns="">
          <p:sp>
            <p:nvSpPr>
              <p:cNvPr id="13" name="Retângulo: Cantos Arredondados 12">
                <a:extLst>
                  <a:ext uri="{FF2B5EF4-FFF2-40B4-BE49-F238E27FC236}">
                    <a16:creationId xmlns:a16="http://schemas.microsoft.com/office/drawing/2014/main" id="{28EA0DC7-B9A7-94F5-1C79-43553AFF1C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327" y="876425"/>
                <a:ext cx="5683624" cy="941027"/>
              </a:xfrm>
              <a:prstGeom prst="roundRect">
                <a:avLst/>
              </a:prstGeom>
              <a:blipFill>
                <a:blip r:embed="rId8"/>
                <a:stretch>
                  <a:fillRect t="-629" r="-213" b="-6289"/>
                </a:stretch>
              </a:blipFill>
              <a:ln w="28575">
                <a:solidFill>
                  <a:srgbClr val="A4DB1D"/>
                </a:solidFill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3321047D-62FE-AA3F-2A49-3810C3A5937A}"/>
                  </a:ext>
                </a:extLst>
              </p:cNvPr>
              <p:cNvSpPr txBox="1"/>
              <p:nvPr/>
            </p:nvSpPr>
            <p:spPr>
              <a:xfrm>
                <a:off x="6387991" y="894122"/>
                <a:ext cx="556196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18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Apesar disso, somente em 1768 o matemático suíço Johann Heinrich Lambert provou que</a:t>
                </a:r>
                <a:r>
                  <a:rPr lang="pt-BR" sz="1800" i="1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1800" b="1" i="1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𝝅</m:t>
                    </m:r>
                  </m:oMath>
                </a14:m>
                <a:r>
                  <a:rPr lang="pt-BR" sz="18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 número irracional, ou seja, que sua representação decimal é infinita e não periódica.</a:t>
                </a:r>
                <a:endParaRPr lang="pt-BR" dirty="0"/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3321047D-62FE-AA3F-2A49-3810C3A59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991" y="894122"/>
                <a:ext cx="5561960" cy="923330"/>
              </a:xfrm>
              <a:prstGeom prst="rect">
                <a:avLst/>
              </a:prstGeom>
              <a:blipFill>
                <a:blip r:embed="rId9"/>
                <a:stretch>
                  <a:fillRect l="-987" t="-3311" r="-877" b="-92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Imagem 15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72AE0993-0D16-A89B-519B-9C15B457E1F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7" r="9280" b="8347"/>
          <a:stretch/>
        </p:blipFill>
        <p:spPr bwMode="auto">
          <a:xfrm>
            <a:off x="6158750" y="1817452"/>
            <a:ext cx="1690716" cy="7635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C0288FC9-2223-9DF5-EA8E-FB715C145520}"/>
                  </a:ext>
                </a:extLst>
              </p:cNvPr>
              <p:cNvSpPr txBox="1"/>
              <p:nvPr/>
            </p:nvSpPr>
            <p:spPr>
              <a:xfrm>
                <a:off x="6194608" y="2581001"/>
                <a:ext cx="5827061" cy="40934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Marcos corre ao redor de uma praça circular cujo diâmetro mede 110 metros. Em determinado dia ele deu 15 voltas ao redor dessa praça. Considerando que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π</m:t>
                    </m:r>
                    <m:r>
                      <a:rPr lang="pt-BR" sz="2000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=3,14</m:t>
                    </m:r>
                  </m:oMath>
                </a14:m>
                <a:r>
                  <a:rPr lang="pt-BR" sz="20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q</a:t>
                </a:r>
                <a:r>
                  <a:rPr lang="pt-BR" sz="20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uantos metros ele correu nesse dia? 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i="1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Resolução: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vez que a praça tem formato circular com diâmetro igual a 110 metros, a relação garante que, depois de uma volta, esse candidato terá percorrido: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3,14·110 = 345,4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Ou seja, 345,4 metros. 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Assim, depois de 15 voltas, obtemos: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15·345,4 = 5181</m:t>
                      </m:r>
                    </m:oMath>
                  </m:oMathPara>
                </a14:m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0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Portanto, Marcos correu um total de 5181 metros, nesse dia.</a:t>
                </a:r>
                <a:endParaRPr lang="pt-BR" sz="20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C0288FC9-2223-9DF5-EA8E-FB715C145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608" y="2581001"/>
                <a:ext cx="5827061" cy="4093428"/>
              </a:xfrm>
              <a:prstGeom prst="rect">
                <a:avLst/>
              </a:prstGeom>
              <a:blipFill>
                <a:blip r:embed="rId11"/>
                <a:stretch>
                  <a:fillRect l="-1046" t="-744" r="-1151" b="-14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36798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1A91E3D-B9DE-2E76-EC54-72D7AD2514E5}"/>
                  </a:ext>
                </a:extLst>
              </p:cNvPr>
              <p:cNvSpPr txBox="1"/>
              <p:nvPr/>
            </p:nvSpPr>
            <p:spPr>
              <a:xfrm>
                <a:off x="215153" y="717838"/>
                <a:ext cx="5773271" cy="29797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ÁREA DE CÍRCULOS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 área do círculo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𝑨</m:t>
                        </m:r>
                      </m:e>
                      <m:sub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 é uma medida que está relacionada com região limitada pela circunferência dessa figura. O cálculo é realizado de acordo com o </a:t>
                </a:r>
                <a:r>
                  <a:rPr lang="pt-BR" sz="2200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raio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𝑟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). A fórmula utilizada para encontrar a área de um círculo é: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2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2200" b="1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𝑨</m:t>
                          </m:r>
                        </m:e>
                        <m:sub>
                          <m:r>
                            <a:rPr lang="pt-BR" sz="2200" b="1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𝒄</m:t>
                          </m:r>
                        </m:sub>
                      </m:sSub>
                      <m:r>
                        <a:rPr lang="pt-BR" sz="2200" b="1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b="1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𝝅</m:t>
                      </m:r>
                      <m:r>
                        <a:rPr lang="pt-BR" sz="2200" b="1" i="1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t-BR" sz="22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b="1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pt-BR" sz="2200" b="1" i="1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1A91E3D-B9DE-2E76-EC54-72D7AD2514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153" y="717838"/>
                <a:ext cx="5773271" cy="2979790"/>
              </a:xfrm>
              <a:prstGeom prst="rect">
                <a:avLst/>
              </a:prstGeom>
              <a:blipFill>
                <a:blip r:embed="rId2"/>
                <a:stretch>
                  <a:fillRect l="-1373" t="-1022" r="-137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827DD45A-2EC2-A2EF-EE34-600057AEA4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7" r="9280" b="8347"/>
          <a:stretch/>
        </p:blipFill>
        <p:spPr bwMode="auto">
          <a:xfrm>
            <a:off x="134471" y="3697628"/>
            <a:ext cx="1577788" cy="7126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E9ED821-EC21-10F3-9A64-AF623C3693BB}"/>
              </a:ext>
            </a:extLst>
          </p:cNvPr>
          <p:cNvSpPr txBox="1"/>
          <p:nvPr/>
        </p:nvSpPr>
        <p:spPr>
          <a:xfrm>
            <a:off x="215153" y="4410312"/>
            <a:ext cx="5773271" cy="162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empresa de engenharia planejou construir uma praça circular com uma ilha no meio (concêntrica), também circular. Observe o esboço do projeto feito por essa empresa: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5B8F712-8115-023B-F804-22918729C2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780" t="2875" r="19120" b="49569"/>
          <a:stretch/>
        </p:blipFill>
        <p:spPr bwMode="auto">
          <a:xfrm>
            <a:off x="6203578" y="630486"/>
            <a:ext cx="2589940" cy="26219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FEB3750-3155-6E38-5457-B1494F466E7A}"/>
              </a:ext>
            </a:extLst>
          </p:cNvPr>
          <p:cNvSpPr txBox="1"/>
          <p:nvPr/>
        </p:nvSpPr>
        <p:spPr>
          <a:xfrm>
            <a:off x="8848164" y="888167"/>
            <a:ext cx="312868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projeto consta que a ilha será coberta com azulejos na cor laranja, e o restante será coberto com grama esmeralda.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A389413-6EF5-26D2-6E0E-8088C9348A56}"/>
              </a:ext>
            </a:extLst>
          </p:cNvPr>
          <p:cNvSpPr txBox="1"/>
          <p:nvPr/>
        </p:nvSpPr>
        <p:spPr>
          <a:xfrm>
            <a:off x="6329082" y="4375201"/>
            <a:ext cx="5773271" cy="144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1º) Qual é a área total da praça?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2º) Qual é a área da ilha no meio da praça?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3º) Qual é a área que deverá ser gramada?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526C1878-59B6-9537-48BF-13C8640C7932}"/>
                  </a:ext>
                </a:extLst>
              </p:cNvPr>
              <p:cNvSpPr txBox="1"/>
              <p:nvPr/>
            </p:nvSpPr>
            <p:spPr>
              <a:xfrm>
                <a:off x="6113930" y="3196236"/>
                <a:ext cx="5988423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equipe considerará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como 3,14, mas precisa de três informações para determinar a quantidade de grama e azulejos necessários para concluir o projeto: </a:t>
                </a:r>
                <a:endParaRPr lang="pt-BR" sz="2200" dirty="0"/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526C1878-59B6-9537-48BF-13C8640C7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930" y="3196236"/>
                <a:ext cx="5988423" cy="1107996"/>
              </a:xfrm>
              <a:prstGeom prst="rect">
                <a:avLst/>
              </a:prstGeom>
              <a:blipFill>
                <a:blip r:embed="rId5"/>
                <a:stretch>
                  <a:fillRect l="-1324" t="-2747" b="-98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82812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3F567CC-5E5B-36D8-EB28-3F20641911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780" t="2875" r="19120" b="49569"/>
          <a:stretch/>
        </p:blipFill>
        <p:spPr bwMode="auto">
          <a:xfrm>
            <a:off x="143437" y="632069"/>
            <a:ext cx="2589940" cy="26219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665D4DA-4D95-6E2B-A63F-39A8EE588A3C}"/>
                  </a:ext>
                </a:extLst>
              </p:cNvPr>
              <p:cNvSpPr txBox="1"/>
              <p:nvPr/>
            </p:nvSpPr>
            <p:spPr>
              <a:xfrm>
                <a:off x="2796130" y="632069"/>
                <a:ext cx="3237117" cy="2800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i="1" u="sng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Resolução: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Dados do problema: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Raio da praça </a:t>
                </a:r>
              </a:p>
              <a:p>
                <a:pPr lvl="0" algn="just">
                  <a:buSzPct val="100000"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(círculo maior):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=50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SzPct val="100000"/>
                  <a:buFont typeface="Symbol" panose="05050102010706020507" pitchFamily="18" charset="2"/>
                  <a:buChar char=""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Raio da ilha </a:t>
                </a:r>
              </a:p>
              <a:p>
                <a:pPr lvl="0" algn="just">
                  <a:buSzPct val="100000"/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(círculo menor):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=30</m:t>
                    </m:r>
                  </m:oMath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fórmula da área de um círculo é: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∙</m:t>
                    </m:r>
                    <m:sSup>
                      <m:sSup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  <m:sup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665D4DA-4D95-6E2B-A63F-39A8EE588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130" y="632069"/>
                <a:ext cx="3237117" cy="2800767"/>
              </a:xfrm>
              <a:prstGeom prst="rect">
                <a:avLst/>
              </a:prstGeom>
              <a:blipFill>
                <a:blip r:embed="rId3"/>
                <a:stretch>
                  <a:fillRect l="-2637" t="-1743" r="-2448" b="-32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5307363-0AAA-F506-2F55-DD22AE5A491A}"/>
                  </a:ext>
                </a:extLst>
              </p:cNvPr>
              <p:cNvSpPr txBox="1"/>
              <p:nvPr/>
            </p:nvSpPr>
            <p:spPr>
              <a:xfrm>
                <a:off x="143437" y="3503422"/>
                <a:ext cx="5889810" cy="31393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1º) Qual é a área total da praça?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praça corresponde ao círculo maior. Assim: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𝜋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50</m:t>
                          </m:r>
                        </m:e>
                        <m:sup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=2500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𝜋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Considerando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=3,14</m:t>
                    </m:r>
                  </m:oMath>
                </a14:m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=2500 ∙3,14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=7850</m:t>
                      </m:r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a área total da praça é 7850 metros quadrados.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05307363-0AAA-F506-2F55-DD22AE5A49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437" y="3503422"/>
                <a:ext cx="5889810" cy="3139321"/>
              </a:xfrm>
              <a:prstGeom prst="rect">
                <a:avLst/>
              </a:prstGeom>
              <a:blipFill>
                <a:blip r:embed="rId4"/>
                <a:stretch>
                  <a:fillRect l="-1346" t="-1748" r="-1346" b="-27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AAF067A-871B-938E-52A5-99994FAE4AA9}"/>
                  </a:ext>
                </a:extLst>
              </p:cNvPr>
              <p:cNvSpPr txBox="1"/>
              <p:nvPr/>
            </p:nvSpPr>
            <p:spPr>
              <a:xfrm>
                <a:off x="6158753" y="632069"/>
                <a:ext cx="5889810" cy="62324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100" b="1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2º) Qual é a área da ilha no meio da praça?</a:t>
                </a:r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1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ilha corresponde ao círculo menor.</a:t>
                </a:r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𝜋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pt-BR" sz="21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pt-BR" sz="21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30</m:t>
                          </m:r>
                        </m:e>
                        <m:sup>
                          <m:r>
                            <a:rPr lang="pt-BR" sz="21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=900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𝜋</m:t>
                      </m:r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1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Considerando </a:t>
                </a:r>
                <a14:m>
                  <m:oMath xmlns:m="http://schemas.openxmlformats.org/officeDocument/2006/math"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=3,14</m:t>
                    </m:r>
                  </m:oMath>
                </a14:m>
                <a:r>
                  <a:rPr lang="pt-BR" sz="21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=900∙3,14 </m:t>
                      </m:r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=2826</m:t>
                      </m:r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1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a área da ilha, concêntrica à praça, é 2826 metros quadrados.</a:t>
                </a:r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1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 </a:t>
                </a:r>
                <a:r>
                  <a:rPr lang="pt-BR" sz="2100" b="1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3º) Qual é a área que deverá ser gramada?</a:t>
                </a:r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1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área gramada é a diferença entre a área da praça e a área da ilha, logo:</a:t>
                </a:r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=2500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𝜋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−900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𝜋</m:t>
                      </m:r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=1600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𝜋</m:t>
                      </m:r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1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Considerando </a:t>
                </a:r>
                <a14:m>
                  <m:oMath xmlns:m="http://schemas.openxmlformats.org/officeDocument/2006/math"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1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=3,14</m:t>
                    </m:r>
                  </m:oMath>
                </a14:m>
                <a:r>
                  <a:rPr lang="pt-BR" sz="2100" i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=1600∙3,14</m:t>
                      </m:r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pt-BR" sz="21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=5024</m:t>
                      </m:r>
                    </m:oMath>
                  </m:oMathPara>
                </a14:m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1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Dessa forma, a área a ser gramada é 5024 metros quadrados. </a:t>
                </a:r>
                <a:endParaRPr lang="pt-BR" sz="2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AAF067A-871B-938E-52A5-99994FAE4A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753" y="632069"/>
                <a:ext cx="5889810" cy="6232475"/>
              </a:xfrm>
              <a:prstGeom prst="rect">
                <a:avLst/>
              </a:prstGeom>
              <a:blipFill>
                <a:blip r:embed="rId5"/>
                <a:stretch>
                  <a:fillRect l="-1242" t="-881" r="-1242" b="-7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70575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F305D55-EF98-5E76-2459-D77981C991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86322" y="600635"/>
            <a:ext cx="2505311" cy="6364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4C45671-E8A6-584A-A1C8-C7E5DE18FAA0}"/>
              </a:ext>
            </a:extLst>
          </p:cNvPr>
          <p:cNvSpPr txBox="1"/>
          <p:nvPr/>
        </p:nvSpPr>
        <p:spPr>
          <a:xfrm>
            <a:off x="152400" y="1348112"/>
            <a:ext cx="580912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pista de caminhada possui formato circular e mede 314 metros de comprimento.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pessoa tem uma meta de caminhar no mínimo 5 quilômetros (km).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Sabendo disso, responda: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Qual é o raio da pista?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Em que volta ela completa a meta de 5 km?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Depois da meta cumprida, quantos metros ela deve caminhar para completar a volta?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d) Explique como você organizou seus cálculos.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3932EC0-2D9B-AF53-BFDC-FD0F2AAE8D4B}"/>
              </a:ext>
            </a:extLst>
          </p:cNvPr>
          <p:cNvSpPr txBox="1"/>
          <p:nvPr/>
        </p:nvSpPr>
        <p:spPr>
          <a:xfrm>
            <a:off x="6164395" y="729224"/>
            <a:ext cx="5875205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7.</a:t>
            </a:r>
            <a:r>
              <a:rPr lang="pt-BR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Durante uma aula de Matemática, três grupos mediram o comprimento e o diâmetro de diferentes objetos circulares.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3B9D6CA7-BDE8-8338-0801-F02BFFF32C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807558"/>
                  </p:ext>
                </p:extLst>
              </p:nvPr>
            </p:nvGraphicFramePr>
            <p:xfrm>
              <a:off x="6453223" y="2146293"/>
              <a:ext cx="5297548" cy="186989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705610">
                      <a:extLst>
                        <a:ext uri="{9D8B030D-6E8A-4147-A177-3AD203B41FA5}">
                          <a16:colId xmlns:a16="http://schemas.microsoft.com/office/drawing/2014/main" val="2636925154"/>
                        </a:ext>
                      </a:extLst>
                    </a:gridCol>
                    <a:gridCol w="1299416">
                      <a:extLst>
                        <a:ext uri="{9D8B030D-6E8A-4147-A177-3AD203B41FA5}">
                          <a16:colId xmlns:a16="http://schemas.microsoft.com/office/drawing/2014/main" val="570140329"/>
                        </a:ext>
                      </a:extLst>
                    </a:gridCol>
                    <a:gridCol w="2292522">
                      <a:extLst>
                        <a:ext uri="{9D8B030D-6E8A-4147-A177-3AD203B41FA5}">
                          <a16:colId xmlns:a16="http://schemas.microsoft.com/office/drawing/2014/main" val="514611132"/>
                        </a:ext>
                      </a:extLst>
                    </a:gridCol>
                  </a:tblGrid>
                  <a:tr h="63343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b="1" kern="100" dirty="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Objeto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b="1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Diâmetro (cm)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b="1" kern="100" dirty="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Comprimento da circunferência (cm)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12950755"/>
                      </a:ext>
                    </a:extLst>
                  </a:tr>
                  <a:tr h="41215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Tampa de pote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25,1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3948800"/>
                      </a:ext>
                    </a:extLst>
                  </a:tr>
                  <a:tr h="41215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Prato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18</m:t>
                                </m:r>
                              </m:oMath>
                            </m:oMathPara>
                          </a14:m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56,5</m:t>
                                </m:r>
                              </m:oMath>
                            </m:oMathPara>
                          </a14:m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5912276"/>
                      </a:ext>
                    </a:extLst>
                  </a:tr>
                  <a:tr h="41215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Mesa redonda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40</m:t>
                                </m:r>
                              </m:oMath>
                            </m:oMathPara>
                          </a14:m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2000" i="1" kern="100">
                                    <a:effectLst/>
                                    <a:latin typeface="Cambria Math" panose="02040503050406030204" pitchFamily="18" charset="0"/>
                                    <a:ea typeface="Aptos" panose="020B0004020202020204" pitchFamily="34" charset="0"/>
                                    <a:cs typeface="Times New Roman" panose="02020603050405020304" pitchFamily="18" charset="0"/>
                                  </a:rPr>
                                  <m:t>125,6</m:t>
                                </m:r>
                              </m:oMath>
                            </m:oMathPara>
                          </a14:m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508675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a 6">
                <a:extLst>
                  <a:ext uri="{FF2B5EF4-FFF2-40B4-BE49-F238E27FC236}">
                    <a16:creationId xmlns:a16="http://schemas.microsoft.com/office/drawing/2014/main" id="{3B9D6CA7-BDE8-8338-0801-F02BFFF32C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807558"/>
                  </p:ext>
                </p:extLst>
              </p:nvPr>
            </p:nvGraphicFramePr>
            <p:xfrm>
              <a:off x="6453223" y="2146293"/>
              <a:ext cx="5297548" cy="186989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705610">
                      <a:extLst>
                        <a:ext uri="{9D8B030D-6E8A-4147-A177-3AD203B41FA5}">
                          <a16:colId xmlns:a16="http://schemas.microsoft.com/office/drawing/2014/main" val="2636925154"/>
                        </a:ext>
                      </a:extLst>
                    </a:gridCol>
                    <a:gridCol w="1299416">
                      <a:extLst>
                        <a:ext uri="{9D8B030D-6E8A-4147-A177-3AD203B41FA5}">
                          <a16:colId xmlns:a16="http://schemas.microsoft.com/office/drawing/2014/main" val="570140329"/>
                        </a:ext>
                      </a:extLst>
                    </a:gridCol>
                    <a:gridCol w="2292522">
                      <a:extLst>
                        <a:ext uri="{9D8B030D-6E8A-4147-A177-3AD203B41FA5}">
                          <a16:colId xmlns:a16="http://schemas.microsoft.com/office/drawing/2014/main" val="514611132"/>
                        </a:ext>
                      </a:extLst>
                    </a:gridCol>
                  </a:tblGrid>
                  <a:tr h="63343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b="1" kern="100" dirty="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Objeto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b="1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Diâmetro (cm)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b="1" kern="100" dirty="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Comprimento da circunferência (cm)</a:t>
                          </a:r>
                          <a:endParaRPr lang="pt-BR" sz="20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12950755"/>
                      </a:ext>
                    </a:extLst>
                  </a:tr>
                  <a:tr h="41215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Tampa de pote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1308" t="-172059" r="-177103" b="-2205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1649" t="-172059" r="-798" b="-2205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3948800"/>
                      </a:ext>
                    </a:extLst>
                  </a:tr>
                  <a:tr h="41215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Prato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1308" t="-276119" r="-177103" b="-1238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1649" t="-276119" r="-798" b="-1238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5912276"/>
                      </a:ext>
                    </a:extLst>
                  </a:tr>
                  <a:tr h="41215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pt-BR" sz="2000" kern="100"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Mesa redonda</a:t>
                          </a:r>
                          <a:endParaRPr lang="pt-BR" sz="2000" kern="10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1308" t="-370588" r="-177103" b="-22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1649" t="-370588" r="-798" b="-220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5086752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CaixaDeTexto 10">
            <a:extLst>
              <a:ext uri="{FF2B5EF4-FFF2-40B4-BE49-F238E27FC236}">
                <a16:creationId xmlns:a16="http://schemas.microsoft.com/office/drawing/2014/main" id="{A7F45A72-6391-C7E4-C00C-E4789110F0B9}"/>
              </a:ext>
            </a:extLst>
          </p:cNvPr>
          <p:cNvSpPr txBox="1"/>
          <p:nvPr/>
        </p:nvSpPr>
        <p:spPr>
          <a:xfrm>
            <a:off x="6230473" y="4337742"/>
            <a:ext cx="5809127" cy="2221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 base nos dados apresentados, responda: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Calcule a razão entre o comprimento da circunferência e o diâmetro de cada objeto.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O que você observa ao comparar os três resultados?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6509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FDAA67C-DAED-231C-C8B4-15E15A320013}"/>
                  </a:ext>
                </a:extLst>
              </p:cNvPr>
              <p:cNvSpPr txBox="1"/>
              <p:nvPr/>
            </p:nvSpPr>
            <p:spPr>
              <a:xfrm>
                <a:off x="161365" y="769386"/>
                <a:ext cx="5818094" cy="51521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Um quarto objeto possui diâmetro de 30 cm. Sem utilizar diretamente a fórmula do comprimento da circunferência, estime qual deverá ser seu comprimento e explique o raciocínio utilizado.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d) Um estudante afirmou: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i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"Se dobrarmos o diâmetro de uma circunferência, seu comprimento também dobrará."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Você concorda com essa afirmação? Justifique utilizando os resultados obtidos.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e) Explique, com suas palavras, por que o número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considerado uma constante para todas as circunferências.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6FDAA67C-DAED-231C-C8B4-15E15A3200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65" y="769386"/>
                <a:ext cx="5818094" cy="5152180"/>
              </a:xfrm>
              <a:prstGeom prst="rect">
                <a:avLst/>
              </a:prstGeom>
              <a:blipFill>
                <a:blip r:embed="rId2"/>
                <a:stretch>
                  <a:fillRect l="-1361" t="-473" r="-1257" b="-142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98C9D8D8-4004-A467-407F-5E452509ED75}"/>
                  </a:ext>
                </a:extLst>
              </p:cNvPr>
              <p:cNvSpPr txBox="1"/>
              <p:nvPr/>
            </p:nvSpPr>
            <p:spPr>
              <a:xfrm>
                <a:off x="6212541" y="769386"/>
                <a:ext cx="5818092" cy="57467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8.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Uma prefeitura pretende construir uma praça circular com 24 metros de raio. No centro será construída uma fonte circular de 6 metros de raio. O restante da praça será coberto por grama.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Considerando</a:t>
                </a:r>
                <a:r>
                  <a:rPr lang="pt-BR" sz="2200" i="1" kern="100" dirty="0">
                    <a:effectLst/>
                    <a:latin typeface="Cambria Math" panose="02040503050406030204" pitchFamily="18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=3,14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, responda: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Qual será a área total da praça?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Qual será a área ocupada pela fonte?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Quantos metros quadrados de grama serão necessários?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d) Se cada metro quadrado de grama custa R$ 38,00, qual será o custo aproximado da grama?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e) Explique por que não basta calcular apenas a área da praça.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98C9D8D8-4004-A467-407F-5E452509E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541" y="769386"/>
                <a:ext cx="5818092" cy="5746701"/>
              </a:xfrm>
              <a:prstGeom prst="rect">
                <a:avLst/>
              </a:prstGeom>
              <a:blipFill>
                <a:blip r:embed="rId3"/>
                <a:stretch>
                  <a:fillRect l="-1361" t="-530" r="-1257" b="-106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9505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8D6DF6A-486B-70CC-5334-7E28533F2A77}"/>
                  </a:ext>
                </a:extLst>
              </p:cNvPr>
              <p:cNvSpPr txBox="1"/>
              <p:nvPr/>
            </p:nvSpPr>
            <p:spPr>
              <a:xfrm>
                <a:off x="71717" y="574886"/>
                <a:ext cx="5934635" cy="61863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9.</a:t>
                </a:r>
                <a:r>
                  <a:rPr lang="pt-BR" sz="22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Uma escola pretende construir um jardim circular utilizando exatamente 100 metros de cerca para delimitar o espaço. Dois arquitetos apresentaram suas propostas: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SzPts val="1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Projeto A: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utilizar todo o espaço interno para plantar flores;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 algn="just">
                  <a:buSzPts val="1000"/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Projeto B: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construir um lago circular de raio 4 metros no centro e plantar flores no restante da área.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Considerando </a:t>
                </a:r>
                <a14:m>
                  <m:oMath xmlns:m="http://schemas.openxmlformats.org/officeDocument/2006/math"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=3,14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sabendo que o jardim tem formato circular e que toda a cerca será utilizada para formar sua borda: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a) Determine o raio do jardim.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b) Calcule a área total do jardim.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c) Determine a área destinada às flores no Projeto B.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d) Qual projeto possui maior área para plantio? Justifique sua resposta.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e) Que outras informações poderiam influenciar a escolha do projeto além da área?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E8D6DF6A-486B-70CC-5334-7E28533F2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7" y="574886"/>
                <a:ext cx="5934635" cy="6186309"/>
              </a:xfrm>
              <a:prstGeom prst="rect">
                <a:avLst/>
              </a:prstGeom>
              <a:blipFill>
                <a:blip r:embed="rId2"/>
                <a:stretch>
                  <a:fillRect l="-1336" t="-690" r="-1336" b="-9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>
            <a:extLst>
              <a:ext uri="{FF2B5EF4-FFF2-40B4-BE49-F238E27FC236}">
                <a16:creationId xmlns:a16="http://schemas.microsoft.com/office/drawing/2014/main" id="{AF148EFE-D71E-6FB0-761E-B49B9CC07FF7}"/>
              </a:ext>
            </a:extLst>
          </p:cNvPr>
          <p:cNvSpPr/>
          <p:nvPr/>
        </p:nvSpPr>
        <p:spPr>
          <a:xfrm>
            <a:off x="6185650" y="736912"/>
            <a:ext cx="5800162" cy="5825253"/>
          </a:xfrm>
          <a:prstGeom prst="rect">
            <a:avLst/>
          </a:prstGeom>
          <a:solidFill>
            <a:srgbClr val="FFFC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2D7F063-EA6F-0F44-9799-A68BB112C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74886"/>
            <a:ext cx="5108994" cy="132497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7122AF8-8CBF-E42D-37D0-627978F178E2}"/>
              </a:ext>
            </a:extLst>
          </p:cNvPr>
          <p:cNvSpPr txBox="1"/>
          <p:nvPr/>
        </p:nvSpPr>
        <p:spPr>
          <a:xfrm>
            <a:off x="6286500" y="2100431"/>
            <a:ext cx="5699312" cy="4086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Bruno foi correr em uma praça circular próxima à sua residência. Sabe-se que essa praça possui raio igual a 30 metros.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será a distância total percorrida por ele após completar 12 voltas? (Use: π = 3,14)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188,4 metros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376,8 metros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2260,8 metros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4521,6 metros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3177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4615454-95D1-AE5D-17D2-956B3B0BBBF0}"/>
              </a:ext>
            </a:extLst>
          </p:cNvPr>
          <p:cNvSpPr/>
          <p:nvPr/>
        </p:nvSpPr>
        <p:spPr>
          <a:xfrm>
            <a:off x="80685" y="772771"/>
            <a:ext cx="5871880" cy="5825253"/>
          </a:xfrm>
          <a:prstGeom prst="rect">
            <a:avLst/>
          </a:prstGeom>
          <a:solidFill>
            <a:srgbClr val="FFFC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57E1AA9-F1DC-DB04-0AAA-888865766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5" y="628674"/>
            <a:ext cx="5108994" cy="132497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FCB810F-55D0-1A96-3397-97A3367BDC61}"/>
              </a:ext>
            </a:extLst>
          </p:cNvPr>
          <p:cNvSpPr txBox="1"/>
          <p:nvPr/>
        </p:nvSpPr>
        <p:spPr>
          <a:xfrm>
            <a:off x="224121" y="2026659"/>
            <a:ext cx="5728444" cy="406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João reuniu sua família e decidiu pedir pizza. O cardápio apresentava duas opções de pizzas circulares: uma pequena, com 20 cm de diâmetro, e uma grande, com 35 cm de diâmetro. </a:t>
            </a:r>
            <a:endParaRPr lang="pt-BR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Considerando π = 3,14, responda: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a) Qual é a área de uma pizza pequena?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b) Qual é a área de uma pizza grande?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c) Considerando a quantidade total de pizza, medida pela área, é mais vantajoso João comprar uma pizza grande ou três pizzas pequenas? Justifique.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209D3AF-0A8C-1A48-3B71-4B12124EBB29}"/>
              </a:ext>
            </a:extLst>
          </p:cNvPr>
          <p:cNvSpPr/>
          <p:nvPr/>
        </p:nvSpPr>
        <p:spPr>
          <a:xfrm>
            <a:off x="6158756" y="772772"/>
            <a:ext cx="5871880" cy="4552264"/>
          </a:xfrm>
          <a:prstGeom prst="rect">
            <a:avLst/>
          </a:prstGeom>
          <a:solidFill>
            <a:srgbClr val="FFFC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1F346B8-53DB-4B6F-A3BC-0DD761860336}"/>
              </a:ext>
            </a:extLst>
          </p:cNvPr>
          <p:cNvSpPr txBox="1"/>
          <p:nvPr/>
        </p:nvSpPr>
        <p:spPr>
          <a:xfrm>
            <a:off x="6158756" y="924660"/>
            <a:ext cx="5871880" cy="398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III.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Maria deseja decorar um bolo de aniversário circular com uma fita colorida ao seu redor.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o diâmetro do bolo mede 40 cm, qual é o comprimento mínimo de fita necessário para dar uma volta completa ao redor do bolo? (Use: π = 3,14)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62,8 cm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125,6 cm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251,2 cm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1246 cm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1468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66B5668-BAE0-089E-1D83-34250F0EE5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376" y="656800"/>
            <a:ext cx="4921625" cy="22854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a 3">
                <a:extLst>
                  <a:ext uri="{FF2B5EF4-FFF2-40B4-BE49-F238E27FC236}">
                    <a16:creationId xmlns:a16="http://schemas.microsoft.com/office/drawing/2014/main" id="{379067C4-D6C9-B766-B486-02274337D4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3089983"/>
                  </p:ext>
                </p:extLst>
              </p:nvPr>
            </p:nvGraphicFramePr>
            <p:xfrm>
              <a:off x="4803103" y="5119690"/>
              <a:ext cx="1203250" cy="2476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03250">
                      <a:extLst>
                        <a:ext uri="{9D8B030D-6E8A-4147-A177-3AD203B41FA5}">
                          <a16:colId xmlns:a16="http://schemas.microsoft.com/office/drawing/2014/main" val="3907257466"/>
                        </a:ext>
                      </a:extLst>
                    </a:gridCol>
                  </a:tblGrid>
                  <a:tr h="2159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500" kern="100" dirty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Use </a:t>
                          </a:r>
                          <a14:m>
                            <m:oMath xmlns:m="http://schemas.openxmlformats.org/officeDocument/2006/math">
                              <m:r>
                                <a:rPr lang="pt-BR" sz="15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𝜋</m:t>
                              </m:r>
                              <m:r>
                                <a:rPr lang="pt-BR" sz="15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=3,1</m:t>
                              </m:r>
                            </m:oMath>
                          </a14:m>
                          <a:endParaRPr lang="pt-BR" sz="15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696274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a 3">
                <a:extLst>
                  <a:ext uri="{FF2B5EF4-FFF2-40B4-BE49-F238E27FC236}">
                    <a16:creationId xmlns:a16="http://schemas.microsoft.com/office/drawing/2014/main" id="{379067C4-D6C9-B766-B486-02274337D4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3089983"/>
                  </p:ext>
                </p:extLst>
              </p:nvPr>
            </p:nvGraphicFramePr>
            <p:xfrm>
              <a:off x="4803103" y="5119690"/>
              <a:ext cx="1203250" cy="2476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03250">
                      <a:extLst>
                        <a:ext uri="{9D8B030D-6E8A-4147-A177-3AD203B41FA5}">
                          <a16:colId xmlns:a16="http://schemas.microsoft.com/office/drawing/2014/main" val="3907257466"/>
                        </a:ext>
                      </a:extLst>
                    </a:gridCol>
                  </a:tblGrid>
                  <a:tr h="24765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03" t="-16667" r="-1005" b="-4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96274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1">
            <a:extLst>
              <a:ext uri="{FF2B5EF4-FFF2-40B4-BE49-F238E27FC236}">
                <a16:creationId xmlns:a16="http://schemas.microsoft.com/office/drawing/2014/main" id="{3BFB2BA2-2FDF-0949-55BF-DA94D1865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88" y="2942220"/>
            <a:ext cx="5952565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 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pista circular de atletismo possui 35 metros de raio. A administra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ç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ão do clube pretende instalar uma fita de LED ao longo de toda a borda da pista para ilumina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ç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ão noturna. 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 deve ser a quantidade m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í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nima de fita de LED necess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á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ria para contornar completamente a pista?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(A)108,5 metros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217 metros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379,75 metros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434 metros</a:t>
            </a:r>
            <a:endParaRPr kumimoji="0" lang="pt-BR" altLang="pt-BR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AF231E-6049-F388-3C64-1135833CB37A}"/>
              </a:ext>
            </a:extLst>
          </p:cNvPr>
          <p:cNvSpPr txBox="1"/>
          <p:nvPr/>
        </p:nvSpPr>
        <p:spPr>
          <a:xfrm>
            <a:off x="6293644" y="797376"/>
            <a:ext cx="5641181" cy="369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2.</a:t>
            </a:r>
            <a:r>
              <a:rPr lang="pt-BR" sz="2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escola pretende construir um jardim circular com 10 metros de raio. Toda a região interna será coberta por grama.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área que deverá ser gramada é de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31,4 m².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62,8 m².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314 m².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628 m².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a 7">
                <a:extLst>
                  <a:ext uri="{FF2B5EF4-FFF2-40B4-BE49-F238E27FC236}">
                    <a16:creationId xmlns:a16="http://schemas.microsoft.com/office/drawing/2014/main" id="{545D7AB2-5460-50E0-06A7-3F542AC316A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2364638"/>
                  </p:ext>
                </p:extLst>
              </p:nvPr>
            </p:nvGraphicFramePr>
            <p:xfrm>
              <a:off x="10731575" y="2522262"/>
              <a:ext cx="1203250" cy="2476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03250">
                      <a:extLst>
                        <a:ext uri="{9D8B030D-6E8A-4147-A177-3AD203B41FA5}">
                          <a16:colId xmlns:a16="http://schemas.microsoft.com/office/drawing/2014/main" val="3907257466"/>
                        </a:ext>
                      </a:extLst>
                    </a:gridCol>
                  </a:tblGrid>
                  <a:tr h="2159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500" kern="100" dirty="0">
                              <a:solidFill>
                                <a:srgbClr val="000000"/>
                              </a:solidFill>
                              <a:effectLst/>
                              <a:latin typeface="Arial Narrow" panose="020B060602020203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Use </a:t>
                          </a:r>
                          <a14:m>
                            <m:oMath xmlns:m="http://schemas.openxmlformats.org/officeDocument/2006/math">
                              <m:r>
                                <a:rPr lang="pt-BR" sz="15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𝜋</m:t>
                              </m:r>
                              <m:r>
                                <a:rPr lang="pt-BR" sz="1500" i="1" kern="1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  <m:t>=3,14</m:t>
                              </m:r>
                            </m:oMath>
                          </a14:m>
                          <a:endParaRPr lang="pt-BR" sz="1500" kern="10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696274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a 7">
                <a:extLst>
                  <a:ext uri="{FF2B5EF4-FFF2-40B4-BE49-F238E27FC236}">
                    <a16:creationId xmlns:a16="http://schemas.microsoft.com/office/drawing/2014/main" id="{545D7AB2-5460-50E0-06A7-3F542AC316A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2364638"/>
                  </p:ext>
                </p:extLst>
              </p:nvPr>
            </p:nvGraphicFramePr>
            <p:xfrm>
              <a:off x="10731575" y="2522262"/>
              <a:ext cx="1203250" cy="24765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203250">
                      <a:extLst>
                        <a:ext uri="{9D8B030D-6E8A-4147-A177-3AD203B41FA5}">
                          <a16:colId xmlns:a16="http://schemas.microsoft.com/office/drawing/2014/main" val="3907257466"/>
                        </a:ext>
                      </a:extLst>
                    </a:gridCol>
                  </a:tblGrid>
                  <a:tr h="247650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05" t="-16667" r="-1010" b="-4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962747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07720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5C7C6EC-9D06-B731-F9B9-C027282EDF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2939" b="4321"/>
          <a:stretch>
            <a:fillRect/>
          </a:stretch>
        </p:blipFill>
        <p:spPr bwMode="auto">
          <a:xfrm>
            <a:off x="102235" y="594677"/>
            <a:ext cx="3179308" cy="6626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BC69C8C-7EFA-6F17-98EC-5C6EC29025CF}"/>
              </a:ext>
            </a:extLst>
          </p:cNvPr>
          <p:cNvSpPr txBox="1"/>
          <p:nvPr/>
        </p:nvSpPr>
        <p:spPr>
          <a:xfrm>
            <a:off x="295275" y="1257300"/>
            <a:ext cx="5800725" cy="1650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POSIÇÕES RELATIVAS DE RETAS E CIRCUNFERÊNCIAS 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Reta secante 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 uma reta que corta a circunferência em dois pontos quaisquer</a:t>
            </a:r>
            <a:endParaRPr lang="pt-BR" sz="22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00F740-97FA-1DC7-00F8-F3261ED3CE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23" t="31198" r="54180" b="42091"/>
          <a:stretch/>
        </p:blipFill>
        <p:spPr bwMode="auto">
          <a:xfrm>
            <a:off x="545714" y="3182989"/>
            <a:ext cx="1873636" cy="22075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97E4E3C9-3041-2929-53F9-4445B6D2FFE0}"/>
                  </a:ext>
                </a:extLst>
              </p:cNvPr>
              <p:cNvSpPr txBox="1"/>
              <p:nvPr/>
            </p:nvSpPr>
            <p:spPr>
              <a:xfrm>
                <a:off x="2495550" y="3767344"/>
                <a:ext cx="3600450" cy="8483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reta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𝒔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intercepta a circunferência nos pontos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97E4E3C9-3041-2929-53F9-4445B6D2F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550" y="3767344"/>
                <a:ext cx="3600450" cy="848374"/>
              </a:xfrm>
              <a:prstGeom prst="rect">
                <a:avLst/>
              </a:prstGeom>
              <a:blipFill>
                <a:blip r:embed="rId4"/>
                <a:stretch>
                  <a:fillRect l="-846" t="-2878" r="-508" b="-1366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>
            <a:extLst>
              <a:ext uri="{FF2B5EF4-FFF2-40B4-BE49-F238E27FC236}">
                <a16:creationId xmlns:a16="http://schemas.microsoft.com/office/drawing/2014/main" id="{90DB19A2-92B9-F7EB-12F2-F43A316CA648}"/>
              </a:ext>
            </a:extLst>
          </p:cNvPr>
          <p:cNvSpPr txBox="1"/>
          <p:nvPr/>
        </p:nvSpPr>
        <p:spPr>
          <a:xfrm>
            <a:off x="6289040" y="847319"/>
            <a:ext cx="5693410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Reta tangente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 uma reta que toca a circunferência em um único ponto T. Esse ponto é conhecido como ponto de tangência ou de contato.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413F8EC-E925-1701-3E67-AE5E6FFC6C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199" t="41307" r="52665" b="30972"/>
          <a:stretch/>
        </p:blipFill>
        <p:spPr bwMode="auto">
          <a:xfrm>
            <a:off x="7595552" y="2179231"/>
            <a:ext cx="2358073" cy="24995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7AC8BC2-B785-75B3-46A9-0F35CB1C381B}"/>
              </a:ext>
            </a:extLst>
          </p:cNvPr>
          <p:cNvSpPr txBox="1"/>
          <p:nvPr/>
        </p:nvSpPr>
        <p:spPr>
          <a:xfrm>
            <a:off x="6188392" y="4622498"/>
            <a:ext cx="5894705" cy="1887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Observação 1: A distância do centro da circunferência ao ponto T, que é de tangência, é igual ao raio da circunferência.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Observação 2: Qualquer reta tangente a uma circunferência é perpendicular a um dos seus raios.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1857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EC2C14A-B81E-738B-E9E5-AC02EE4ABE8D}"/>
              </a:ext>
            </a:extLst>
          </p:cNvPr>
          <p:cNvSpPr txBox="1"/>
          <p:nvPr/>
        </p:nvSpPr>
        <p:spPr>
          <a:xfrm>
            <a:off x="209550" y="901818"/>
            <a:ext cx="5724525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Reta externa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uma a reta que não possui nenhum ponto em comum com a circunferência.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798CF6D-E0A3-4473-3CE4-21595A146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58" t="41879" r="51459" b="30102"/>
          <a:stretch/>
        </p:blipFill>
        <p:spPr bwMode="auto">
          <a:xfrm>
            <a:off x="1966277" y="1684715"/>
            <a:ext cx="2211070" cy="2199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CE8AD0D-8DAA-1DF7-5B37-1C4D1A43EE61}"/>
              </a:ext>
            </a:extLst>
          </p:cNvPr>
          <p:cNvSpPr txBox="1"/>
          <p:nvPr/>
        </p:nvSpPr>
        <p:spPr>
          <a:xfrm>
            <a:off x="6162675" y="793521"/>
            <a:ext cx="5819775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POSIÇÕES RELATIVAS ENTRE DUAS CIRCUNFERÊNCIAS 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Circunferências secantes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 aquelas circunferências que possuem somente dois pontos em comum. A distância entre seus centros é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menor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do que a soma das medidas de seus raios.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2043E7A-DE4D-52EB-5569-CC0412EC7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651" y="3225700"/>
            <a:ext cx="2958148" cy="22861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A7B0ADF-58A8-95E0-437A-C815FAA122F6}"/>
              </a:ext>
            </a:extLst>
          </p:cNvPr>
          <p:cNvSpPr txBox="1"/>
          <p:nvPr/>
        </p:nvSpPr>
        <p:spPr>
          <a:xfrm>
            <a:off x="6202838" y="5588038"/>
            <a:ext cx="581977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Circunferências tangentes (interiores ou exteriores) </a:t>
            </a:r>
            <a:r>
              <a:rPr lang="pt-BR" sz="22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 aquelas circunferências que possuem apenas um ponto em comum.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6563702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FBEFC468-424C-62A3-61DF-B453CB8CD2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232105"/>
              </p:ext>
            </p:extLst>
          </p:nvPr>
        </p:nvGraphicFramePr>
        <p:xfrm>
          <a:off x="133350" y="738155"/>
          <a:ext cx="5838825" cy="5701284"/>
        </p:xfrm>
        <a:graphic>
          <a:graphicData uri="http://schemas.openxmlformats.org/drawingml/2006/table">
            <a:tbl>
              <a:tblPr firstRow="1" firstCol="1" bandRow="1"/>
              <a:tblGrid>
                <a:gridCol w="2767920">
                  <a:extLst>
                    <a:ext uri="{9D8B030D-6E8A-4147-A177-3AD203B41FA5}">
                      <a16:colId xmlns:a16="http://schemas.microsoft.com/office/drawing/2014/main" val="3917590565"/>
                    </a:ext>
                  </a:extLst>
                </a:gridCol>
                <a:gridCol w="3070905">
                  <a:extLst>
                    <a:ext uri="{9D8B030D-6E8A-4147-A177-3AD203B41FA5}">
                      <a16:colId xmlns:a16="http://schemas.microsoft.com/office/drawing/2014/main" val="1720907031"/>
                    </a:ext>
                  </a:extLst>
                </a:gridCol>
              </a:tblGrid>
              <a:tr h="36909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200" b="1" kern="100" dirty="0"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Circunferências tangentes interiores</a:t>
                      </a:r>
                      <a:endParaRPr lang="pt-BR" sz="2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22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22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22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22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22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22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200" kern="100" dirty="0"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São </a:t>
                      </a:r>
                      <a:r>
                        <a:rPr lang="pt-BR" sz="2200" b="1" kern="100" dirty="0"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interiores</a:t>
                      </a:r>
                      <a:r>
                        <a:rPr lang="pt-BR" sz="2200" kern="100" dirty="0"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quando a distância entre os seus centros é igual à diferença entre as medidas de seus raios.</a:t>
                      </a:r>
                      <a:endParaRPr lang="pt-BR" sz="2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200" b="1" kern="100" dirty="0"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Circunferências tangentes exteriores</a:t>
                      </a:r>
                      <a:endParaRPr lang="pt-BR" sz="2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22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22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22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22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22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pt-BR" sz="2200" kern="100" dirty="0">
                        <a:effectLst/>
                        <a:latin typeface="Arial Narrow" panose="020B060602020203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200" kern="100" dirty="0"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São </a:t>
                      </a:r>
                      <a:r>
                        <a:rPr lang="pt-BR" sz="2200" b="1" kern="100" dirty="0"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exteriores</a:t>
                      </a:r>
                      <a:r>
                        <a:rPr lang="pt-BR" sz="2200" kern="100" dirty="0"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quando a distância entre seus centros é igual à soma das medidas de seus raios.</a:t>
                      </a:r>
                      <a:endParaRPr lang="pt-BR" sz="2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921049"/>
                  </a:ext>
                </a:extLst>
              </a:tr>
            </a:tbl>
          </a:graphicData>
        </a:graphic>
      </p:graphicFrame>
      <p:pic>
        <p:nvPicPr>
          <p:cNvPr id="19458" name="Imagem 14">
            <a:extLst>
              <a:ext uri="{FF2B5EF4-FFF2-40B4-BE49-F238E27FC236}">
                <a16:creationId xmlns:a16="http://schemas.microsoft.com/office/drawing/2014/main" id="{19368C17-2712-0EBA-684E-91A62D2E3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" y="1776088"/>
            <a:ext cx="2395537" cy="228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7" name="Imagem 13">
            <a:extLst>
              <a:ext uri="{FF2B5EF4-FFF2-40B4-BE49-F238E27FC236}">
                <a16:creationId xmlns:a16="http://schemas.microsoft.com/office/drawing/2014/main" id="{E1CA6424-08A5-88D5-F355-D925522C1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1" y="1976113"/>
            <a:ext cx="2917600" cy="189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B797876-B5A7-EFC3-9665-2C6E4BEF60C9}"/>
              </a:ext>
            </a:extLst>
          </p:cNvPr>
          <p:cNvSpPr txBox="1"/>
          <p:nvPr/>
        </p:nvSpPr>
        <p:spPr>
          <a:xfrm>
            <a:off x="6234112" y="746639"/>
            <a:ext cx="5838825" cy="162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Circunferências externas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 aquelas circunferências que não possuem ponto em comum. A distância entre seus centros é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maior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do que a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soma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das medidas de seus raios.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3B43F00-5B2D-61EA-2292-C603EFD57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507" y="1932900"/>
            <a:ext cx="2419668" cy="161817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4BB3B7D-1ED4-C810-6361-53D7E4CB8959}"/>
              </a:ext>
            </a:extLst>
          </p:cNvPr>
          <p:cNvSpPr txBox="1"/>
          <p:nvPr/>
        </p:nvSpPr>
        <p:spPr>
          <a:xfrm>
            <a:off x="6176961" y="3551071"/>
            <a:ext cx="5953126" cy="162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Circunferências internas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 aquelas circunferências que não possuem ponto em comum. A distância entre seus centros é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menor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do que a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diferença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das medidas de seus raios.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8C53601-33CB-B14C-4CE6-412D490CEB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795" y="4884541"/>
            <a:ext cx="1899417" cy="1849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6355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8CC5B8E-D5B4-9BF8-693D-FB271ED9A9CD}"/>
              </a:ext>
            </a:extLst>
          </p:cNvPr>
          <p:cNvSpPr txBox="1"/>
          <p:nvPr/>
        </p:nvSpPr>
        <p:spPr>
          <a:xfrm>
            <a:off x="114300" y="806568"/>
            <a:ext cx="5981700" cy="123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Circunferências concêntricas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são duas ou mais circunferências que possuem o mesmo centro, porém com raios diferentes.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EF39AAA-8E85-0953-201D-77847601F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709" y="2044343"/>
            <a:ext cx="2021879" cy="2012633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17F86FD-EDA2-BFE6-3EDA-229334A8B4C8}"/>
                  </a:ext>
                </a:extLst>
              </p:cNvPr>
              <p:cNvSpPr txBox="1"/>
              <p:nvPr/>
            </p:nvSpPr>
            <p:spPr>
              <a:xfrm>
                <a:off x="6200775" y="881805"/>
                <a:ext cx="5876925" cy="3287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800"/>
                  </a:spcAft>
                  <a:buFont typeface="Wingdings" panose="05000000000000000000" pitchFamily="2" charset="2"/>
                  <a:buChar char="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SEGMENTOS TANGENTES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Considere um ponto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𝑷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exterior à circunferência contido no mesmo plano. Por esse ponto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𝑷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podem ser traçados dois segmentos,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𝑷𝑨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𝑷𝑩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cujas extremidades são o ponto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𝑷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dado e os pontos de tangência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𝑨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𝑩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Esses dois segmentos são congruentes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𝑷𝑨</m:t>
                            </m:r>
                          </m:e>
                        </m:acc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≡</m:t>
                        </m:r>
                        <m:acc>
                          <m:accPr>
                            <m:chr m:val="̅"/>
                            <m:ctrlP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pt-BR" sz="2200" b="1" i="1" kern="100">
                                <a:effectLst/>
                                <a:latin typeface="Cambria Math" panose="02040503050406030204" pitchFamily="18" charset="0"/>
                                <a:ea typeface="Aptos" panose="020B0004020202020204" pitchFamily="34" charset="0"/>
                                <a:cs typeface="Times New Roman" panose="02020603050405020304" pitchFamily="18" charset="0"/>
                              </a:rPr>
                              <m:t>𝑷𝑩</m:t>
                            </m:r>
                          </m:e>
                        </m:acc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A congruência dos triângulos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𝑩𝑷𝑶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𝑨𝑷𝑶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garantem essa congruência.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617F86FD-EDA2-BFE6-3EDA-229334A8B4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0775" y="881805"/>
                <a:ext cx="5876925" cy="3287054"/>
              </a:xfrm>
              <a:prstGeom prst="rect">
                <a:avLst/>
              </a:prstGeom>
              <a:blipFill>
                <a:blip r:embed="rId3"/>
                <a:stretch>
                  <a:fillRect l="-1349" t="-928" r="-1349" b="-259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Diagrama&#10;&#10;O conteúdo gerado por IA pode estar incorreto.">
            <a:extLst>
              <a:ext uri="{FF2B5EF4-FFF2-40B4-BE49-F238E27FC236}">
                <a16:creationId xmlns:a16="http://schemas.microsoft.com/office/drawing/2014/main" id="{40B3DDAC-B90A-4034-B0E4-E804648835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614" y="4056976"/>
            <a:ext cx="4373245" cy="2582867"/>
          </a:xfrm>
          <a:prstGeom prst="rect">
            <a:avLst/>
          </a:prstGeom>
          <a:noFill/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24145322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2ACD31F-04C5-618F-D903-195790D4C75F}"/>
              </a:ext>
            </a:extLst>
          </p:cNvPr>
          <p:cNvSpPr txBox="1"/>
          <p:nvPr/>
        </p:nvSpPr>
        <p:spPr>
          <a:xfrm>
            <a:off x="228600" y="730916"/>
            <a:ext cx="5762625" cy="1702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Circunferência inscrita no triângulo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circunferência tangente aos três lados de um triângulo está inscrita no triângulo. O triângulo é circunscrito a essa circunferência.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Diagrama&#10;&#10;O conteúdo gerado por IA pode estar incorreto.">
            <a:extLst>
              <a:ext uri="{FF2B5EF4-FFF2-40B4-BE49-F238E27FC236}">
                <a16:creationId xmlns:a16="http://schemas.microsoft.com/office/drawing/2014/main" id="{8FDBA087-5DD2-94B1-F720-9CE19DEC5D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2" t="4768" r="56624" b="3830"/>
          <a:stretch>
            <a:fillRect/>
          </a:stretch>
        </p:blipFill>
        <p:spPr bwMode="auto">
          <a:xfrm>
            <a:off x="1843405" y="2433562"/>
            <a:ext cx="1956937" cy="23194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B63870B-21BC-F1B6-0951-7ED5B5E2AC1D}"/>
              </a:ext>
            </a:extLst>
          </p:cNvPr>
          <p:cNvSpPr txBox="1"/>
          <p:nvPr/>
        </p:nvSpPr>
        <p:spPr>
          <a:xfrm>
            <a:off x="6200777" y="730916"/>
            <a:ext cx="5876923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condição necessária e suficiente para que um quadrilátero convexo seja circunscrito em uma circunferência, é que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soma das medidas de dois lados opostos seja igual à soma das medidas dos outros lados.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a aplicação dos segmentos tangentes e congruentes nesses casos: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003B94D-E5B4-7414-F7B3-A740F69AE394}"/>
              </a:ext>
            </a:extLst>
          </p:cNvPr>
          <p:cNvSpPr txBox="1"/>
          <p:nvPr/>
        </p:nvSpPr>
        <p:spPr>
          <a:xfrm>
            <a:off x="138114" y="4678674"/>
            <a:ext cx="5762625" cy="1726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Circunferência inscrita no quadrilátero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Uma circunferência tangente aos quatro lados de um quadrilátero está inscrita no quadrilátero. O quadrilátero é circunscrito a essa circunferência. </a:t>
            </a:r>
            <a:endParaRPr lang="pt-BR" sz="2200" dirty="0"/>
          </a:p>
        </p:txBody>
      </p:sp>
      <p:pic>
        <p:nvPicPr>
          <p:cNvPr id="9" name="Imagem 8" descr="Diagrama&#10;&#10;O conteúdo gerado por IA pode estar incorreto.">
            <a:extLst>
              <a:ext uri="{FF2B5EF4-FFF2-40B4-BE49-F238E27FC236}">
                <a16:creationId xmlns:a16="http://schemas.microsoft.com/office/drawing/2014/main" id="{7E1B1BA9-F462-4029-7DB8-6002DA7795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77" t="15900" r="1754" b="9404"/>
          <a:stretch>
            <a:fillRect/>
          </a:stretch>
        </p:blipFill>
        <p:spPr bwMode="auto">
          <a:xfrm>
            <a:off x="6145056" y="3295721"/>
            <a:ext cx="2175029" cy="20859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A2742AE1-CD24-CC95-9C6E-92EC3A1D1D16}"/>
                  </a:ext>
                </a:extLst>
              </p:cNvPr>
              <p:cNvSpPr txBox="1"/>
              <p:nvPr/>
            </p:nvSpPr>
            <p:spPr>
              <a:xfrm>
                <a:off x="8404512" y="3352801"/>
                <a:ext cx="3733801" cy="22259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Por essa condição, necessária e suficiente, podemos então dizer que: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DE</m:t>
                          </m:r>
                        </m:e>
                      </m:acc>
                      <m:r>
                        <a:rPr lang="pt-BR" sz="2200" kern="100">
                          <a:solidFill>
                            <a:srgbClr val="666666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FG</m:t>
                          </m:r>
                        </m:e>
                      </m:acc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EF</m:t>
                          </m:r>
                        </m:e>
                      </m:acc>
                      <m:r>
                        <a:rPr lang="pt-BR" sz="2200" kern="100">
                          <a:solidFill>
                            <a:srgbClr val="666666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DG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A2742AE1-CD24-CC95-9C6E-92EC3A1D1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4512" y="3352801"/>
                <a:ext cx="3733801" cy="2225930"/>
              </a:xfrm>
              <a:prstGeom prst="rect">
                <a:avLst/>
              </a:prstGeom>
              <a:blipFill>
                <a:blip r:embed="rId5"/>
                <a:stretch>
                  <a:fillRect l="-2124" t="-1096" r="-212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6FDD9A6F-7A37-13DD-FD15-573C1EA14571}"/>
                  </a:ext>
                </a:extLst>
              </p:cNvPr>
              <p:cNvSpPr txBox="1"/>
              <p:nvPr/>
            </p:nvSpPr>
            <p:spPr>
              <a:xfrm>
                <a:off x="6493669" y="5366790"/>
                <a:ext cx="5560217" cy="10761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ou seja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w</m:t>
                          </m:r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x</m:t>
                          </m:r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𝑧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w</m:t>
                          </m:r>
                          <m: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pt-BR" sz="2200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z</m:t>
                          </m:r>
                        </m:e>
                      </m:d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lang="pt-BR" sz="2200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pt-BR" sz="2200" dirty="0"/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6FDD9A6F-7A37-13DD-FD15-573C1EA14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3669" y="5366790"/>
                <a:ext cx="5560217" cy="1076192"/>
              </a:xfrm>
              <a:prstGeom prst="rect">
                <a:avLst/>
              </a:prstGeom>
              <a:blipFill>
                <a:blip r:embed="rId6"/>
                <a:stretch>
                  <a:fillRect l="-1425" t="-169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5205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E80FF9A-B0B7-57C1-26B5-F4A4048206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138429" y="666750"/>
            <a:ext cx="3149283" cy="8001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7C0F93A-F07C-5045-C9FC-2A8B37A91A16}"/>
              </a:ext>
            </a:extLst>
          </p:cNvPr>
          <p:cNvSpPr txBox="1"/>
          <p:nvPr/>
        </p:nvSpPr>
        <p:spPr>
          <a:xfrm>
            <a:off x="138429" y="1466850"/>
            <a:ext cx="5957571" cy="1650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relação às posições relativas entre retas e circunferências: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Complete as sentenças, a seguir, com as palavras do quadro.</a:t>
            </a:r>
            <a:endParaRPr lang="pt-BR" sz="2200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E44AEEA-41BC-49EF-1305-A8F799A153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377205"/>
              </p:ext>
            </p:extLst>
          </p:nvPr>
        </p:nvGraphicFramePr>
        <p:xfrm>
          <a:off x="1112995" y="3041650"/>
          <a:ext cx="4349433" cy="387350"/>
        </p:xfrm>
        <a:graphic>
          <a:graphicData uri="http://schemas.openxmlformats.org/drawingml/2006/table">
            <a:tbl>
              <a:tblPr firstRow="1" firstCol="1" bandRow="1"/>
              <a:tblGrid>
                <a:gridCol w="4349433">
                  <a:extLst>
                    <a:ext uri="{9D8B030D-6E8A-4147-A177-3AD203B41FA5}">
                      <a16:colId xmlns:a16="http://schemas.microsoft.com/office/drawing/2014/main" val="609530485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pt-BR" sz="2200" b="1" kern="100" dirty="0">
                          <a:effectLst/>
                          <a:latin typeface="Arial Narrow" panose="020B0606020202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dois – tangência – único – externa</a:t>
                      </a:r>
                      <a:endParaRPr lang="pt-BR" sz="2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5218847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C90E4E92-CBDA-FF95-9898-83C7518DA840}"/>
              </a:ext>
            </a:extLst>
          </p:cNvPr>
          <p:cNvSpPr txBox="1"/>
          <p:nvPr/>
        </p:nvSpPr>
        <p:spPr>
          <a:xfrm>
            <a:off x="138429" y="3749354"/>
            <a:ext cx="5843271" cy="2667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Reta secante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uma reta que corta a circunferência em ________ pontos quaisquer.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Reta tangente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 uma reta que toca a circunferência em um __________ ponto T. Esse ponto é conhecido como ponto de __________________ ou de contato.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Reta _______________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uma reta que não possui nenhum ponto em comum com a circunferência.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EE5F4D8-5F0A-8262-8755-7F7D292CE83C}"/>
              </a:ext>
            </a:extLst>
          </p:cNvPr>
          <p:cNvSpPr txBox="1"/>
          <p:nvPr/>
        </p:nvSpPr>
        <p:spPr>
          <a:xfrm>
            <a:off x="6191250" y="892293"/>
            <a:ext cx="5862321" cy="848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Escreva o nome da posição de cada reta relativa à circunferência, nas figuras a seguir.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8CBA396-BC24-FD9C-E93F-9BEC51C11670}"/>
              </a:ext>
            </a:extLst>
          </p:cNvPr>
          <p:cNvSpPr txBox="1"/>
          <p:nvPr/>
        </p:nvSpPr>
        <p:spPr>
          <a:xfrm>
            <a:off x="6319679" y="2223153"/>
            <a:ext cx="6096000" cy="392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Reta ________________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FFE74CA-93BB-138C-EEB1-8A53B7B29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654" y="1670893"/>
            <a:ext cx="1445955" cy="140427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1DC10BC9-7644-0EF8-9E0F-0826A7192CB2}"/>
              </a:ext>
            </a:extLst>
          </p:cNvPr>
          <p:cNvSpPr txBox="1"/>
          <p:nvPr/>
        </p:nvSpPr>
        <p:spPr>
          <a:xfrm>
            <a:off x="6319679" y="3850144"/>
            <a:ext cx="6096000" cy="392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Reta ________________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76D62E6-548C-4F04-52E2-150DAE413436}"/>
              </a:ext>
            </a:extLst>
          </p:cNvPr>
          <p:cNvSpPr txBox="1"/>
          <p:nvPr/>
        </p:nvSpPr>
        <p:spPr>
          <a:xfrm>
            <a:off x="6319679" y="5477135"/>
            <a:ext cx="6096000" cy="392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Reta ________________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09EE4A44-1B38-8735-88C0-1E77637F1C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1"/>
          <a:stretch/>
        </p:blipFill>
        <p:spPr bwMode="auto">
          <a:xfrm>
            <a:off x="9548654" y="3331446"/>
            <a:ext cx="1445955" cy="16619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DC50D8BD-30CE-C807-4374-BFAF00DDC3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904" y="5155547"/>
            <a:ext cx="1445954" cy="16203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16543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7219C6E-8A95-287D-EA31-5E0F5A0E3FC9}"/>
              </a:ext>
            </a:extLst>
          </p:cNvPr>
          <p:cNvSpPr txBox="1"/>
          <p:nvPr/>
        </p:nvSpPr>
        <p:spPr>
          <a:xfrm>
            <a:off x="95250" y="615434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Relacione as duas colunas a seguir</a:t>
            </a:r>
            <a:endParaRPr lang="pt-BR" sz="22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84294D4-0C23-021D-C9BD-00B37D0F8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785" y="1046321"/>
            <a:ext cx="4515480" cy="548716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A0F8044-D19B-C558-A8DF-EAE9697C1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773" y="675412"/>
            <a:ext cx="4505954" cy="618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587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1766032-F08D-41D5-708E-FEDA7C2BEB3E}"/>
              </a:ext>
            </a:extLst>
          </p:cNvPr>
          <p:cNvSpPr txBox="1"/>
          <p:nvPr/>
        </p:nvSpPr>
        <p:spPr>
          <a:xfrm>
            <a:off x="95250" y="756324"/>
            <a:ext cx="5857875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Determine o valor de 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 cada caso a seguir. 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2068D37-DDCA-729F-7C0D-885DCE505A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472"/>
          <a:stretch/>
        </p:blipFill>
        <p:spPr>
          <a:xfrm>
            <a:off x="95250" y="1647825"/>
            <a:ext cx="3209958" cy="479107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9FEFEF0-0464-6866-3FE4-37FF24EAE1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361" r="19151"/>
          <a:stretch/>
        </p:blipFill>
        <p:spPr>
          <a:xfrm>
            <a:off x="3548425" y="1447799"/>
            <a:ext cx="2471375" cy="223837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9658D4E-0386-168C-6E8E-804FF73B4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5552" y="552324"/>
            <a:ext cx="4563373" cy="1981326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06CF23B-E0DE-D3AB-6996-05BC5E1CB6DA}"/>
              </a:ext>
            </a:extLst>
          </p:cNvPr>
          <p:cNvSpPr txBox="1"/>
          <p:nvPr/>
        </p:nvSpPr>
        <p:spPr>
          <a:xfrm>
            <a:off x="6096000" y="2533650"/>
            <a:ext cx="600075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1.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circunferência maior tem centro A e raio medindo 12,6 cm e, a circunferência menor com centro em B, é tangente ao ponto A, e tem raio medindo 3 cm. Observe: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9EEC266-0E1E-A7FC-6E6B-F25D5ADD60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609" t="29812" r="55599" b="33297"/>
          <a:stretch/>
        </p:blipFill>
        <p:spPr bwMode="auto">
          <a:xfrm>
            <a:off x="6351905" y="4176712"/>
            <a:ext cx="1911420" cy="19181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2B1F099-5E84-B4A6-8B84-4AE80F257E9F}"/>
              </a:ext>
            </a:extLst>
          </p:cNvPr>
          <p:cNvSpPr txBox="1"/>
          <p:nvPr/>
        </p:nvSpPr>
        <p:spPr>
          <a:xfrm>
            <a:off x="8387050" y="3699348"/>
            <a:ext cx="3709700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comprimento do segmento PQ é igual a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6,6 cm.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9,6 cm.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12,6 cm.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15,6 cm.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6240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93649CF-D0E9-664E-6603-4311936535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130810" y="645159"/>
            <a:ext cx="3754882" cy="7740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15DD3F7-83C7-28BC-FB66-7AD3D8996A70}"/>
                  </a:ext>
                </a:extLst>
              </p:cNvPr>
              <p:cNvSpPr txBox="1"/>
              <p:nvPr/>
            </p:nvSpPr>
            <p:spPr>
              <a:xfrm>
                <a:off x="130810" y="1509489"/>
                <a:ext cx="5869940" cy="43311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ARCO DE CIRCUNFERÊNCIA E ÂNGULO CENTRAL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Como já foi definido anteriormente,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arco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um subconjunto de pontos da circunferência, determinado por dois de seus pontos. O arco também é medido como os ângulos. Um arco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 360 </m:t>
                        </m:r>
                      </m:den>
                    </m:f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da circunferência mede 1 grau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1°</m:t>
                        </m:r>
                      </m:e>
                    </m:d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ângulo central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em uma circunferência, é aquele cujo vértice coincide com o centro da circunferência. Sua medida é igual à medida do arco compreendido entre seus lados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15DD3F7-83C7-28BC-FB66-7AD3D8996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10" y="1509489"/>
                <a:ext cx="5869940" cy="4331186"/>
              </a:xfrm>
              <a:prstGeom prst="rect">
                <a:avLst/>
              </a:prstGeom>
              <a:blipFill>
                <a:blip r:embed="rId3"/>
                <a:stretch>
                  <a:fillRect l="-1350" t="-704" r="-1350" b="-16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 descr="Gráfico de pizza&#10;&#10;O conteúdo gerado por IA pode estar incorreto.">
            <a:extLst>
              <a:ext uri="{FF2B5EF4-FFF2-40B4-BE49-F238E27FC236}">
                <a16:creationId xmlns:a16="http://schemas.microsoft.com/office/drawing/2014/main" id="{DB0E2F57-CAB8-9DF7-07C1-BD0C3E269F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582" y="740409"/>
            <a:ext cx="1994218" cy="2034314"/>
          </a:xfrm>
          <a:prstGeom prst="rect">
            <a:avLst/>
          </a:prstGeom>
          <a:noFill/>
          <a:ln w="25400"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761F200-AD07-9004-4A57-0D487D71F588}"/>
                  </a:ext>
                </a:extLst>
              </p:cNvPr>
              <p:cNvSpPr txBox="1"/>
              <p:nvPr/>
            </p:nvSpPr>
            <p:spPr>
              <a:xfrm>
                <a:off x="8467725" y="1285874"/>
                <a:ext cx="3486150" cy="8702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ângulo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𝑨</m:t>
                    </m:r>
                    <m:acc>
                      <m:accPr>
                        <m:chr m:val="̂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𝑶</m:t>
                        </m:r>
                      </m:e>
                    </m:acc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𝑩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tem a mesma medida que o arco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𝑨𝑩</m:t>
                        </m:r>
                      </m:e>
                    </m:acc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0761F200-AD07-9004-4A57-0D487D71F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7725" y="1285874"/>
                <a:ext cx="3486150" cy="870238"/>
              </a:xfrm>
              <a:prstGeom prst="rect">
                <a:avLst/>
              </a:prstGeom>
              <a:blipFill>
                <a:blip r:embed="rId5"/>
                <a:stretch>
                  <a:fillRect l="-2273" t="-1399" r="-2273" b="-118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7B323821-C1A1-01A5-0F6B-4FD1B653CF21}"/>
              </a:ext>
            </a:extLst>
          </p:cNvPr>
          <p:cNvSpPr txBox="1"/>
          <p:nvPr/>
        </p:nvSpPr>
        <p:spPr>
          <a:xfrm>
            <a:off x="6191252" y="2973359"/>
            <a:ext cx="5788182" cy="1702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Ângulo inscrito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</a:t>
            </a: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ângulo inscrito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em uma circunferência, é aquele cujo vértice pertence à circunferência e os lados são secantes a ela.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 descr="Gráfico de pizza&#10;&#10;O conteúdo gerado por IA pode estar incorreto.">
            <a:extLst>
              <a:ext uri="{FF2B5EF4-FFF2-40B4-BE49-F238E27FC236}">
                <a16:creationId xmlns:a16="http://schemas.microsoft.com/office/drawing/2014/main" id="{3CB8868F-925D-AD63-C3AD-F7672208F0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09" y="4564062"/>
            <a:ext cx="2260916" cy="1892421"/>
          </a:xfrm>
          <a:prstGeom prst="rect">
            <a:avLst/>
          </a:prstGeom>
          <a:noFill/>
          <a:ln w="25400"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341D90F7-6FEB-D08C-98BD-4C69A9F2A60C}"/>
                  </a:ext>
                </a:extLst>
              </p:cNvPr>
              <p:cNvSpPr txBox="1"/>
              <p:nvPr/>
            </p:nvSpPr>
            <p:spPr>
              <a:xfrm>
                <a:off x="8644175" y="5058133"/>
                <a:ext cx="3273109" cy="8702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ângulo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𝑨</m:t>
                    </m:r>
                    <m:acc>
                      <m:accPr>
                        <m:chr m:val="̂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𝑶</m:t>
                        </m:r>
                      </m:e>
                    </m:acc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𝑩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tem a metade da medida do arco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𝑨𝑩</m:t>
                        </m:r>
                      </m:e>
                    </m:acc>
                  </m:oMath>
                </a14:m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341D90F7-6FEB-D08C-98BD-4C69A9F2A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4175" y="5058133"/>
                <a:ext cx="3273109" cy="870238"/>
              </a:xfrm>
              <a:prstGeom prst="rect">
                <a:avLst/>
              </a:prstGeom>
              <a:blipFill>
                <a:blip r:embed="rId7"/>
                <a:stretch>
                  <a:fillRect l="-2421" t="-1399" r="-2793" b="-118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5844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F8E77A1-3456-F7D5-518E-534E6B8F610E}"/>
                  </a:ext>
                </a:extLst>
              </p:cNvPr>
              <p:cNvSpPr txBox="1"/>
              <p:nvPr/>
            </p:nvSpPr>
            <p:spPr>
              <a:xfrm>
                <a:off x="171450" y="767443"/>
                <a:ext cx="5857875" cy="29033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Arco capaz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Dado um segmento AB e um ângulo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𝜶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define-se como 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arco capaz,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o lugar geométrico de todos os pontos do plano que contém os vértices dos ângulos cujos lados passam pelos pontos A e B sendo todos os ângulos congruentes ao ângulo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𝜶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. Este lugar geométrico é um arco de circunferência, e está destacado na figura ao lado.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F8E77A1-3456-F7D5-518E-534E6B8F61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50" y="767443"/>
                <a:ext cx="5857875" cy="2903359"/>
              </a:xfrm>
              <a:prstGeom prst="rect">
                <a:avLst/>
              </a:prstGeom>
              <a:blipFill>
                <a:blip r:embed="rId2"/>
                <a:stretch>
                  <a:fillRect l="-1353" t="-2101" r="-13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Gráfico, Gráfico de pizza&#10;&#10;Descrição gerada automaticamente">
            <a:extLst>
              <a:ext uri="{FF2B5EF4-FFF2-40B4-BE49-F238E27FC236}">
                <a16:creationId xmlns:a16="http://schemas.microsoft.com/office/drawing/2014/main" id="{564C149E-C842-7B3E-3E67-056CC49ABD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8245" t="4071"/>
          <a:stretch/>
        </p:blipFill>
        <p:spPr bwMode="auto">
          <a:xfrm>
            <a:off x="471805" y="3670801"/>
            <a:ext cx="3595370" cy="2913331"/>
          </a:xfrm>
          <a:prstGeom prst="rect">
            <a:avLst/>
          </a:prstGeom>
          <a:ln w="25400"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A808989-496F-C06D-0B47-93AE6DD07B3E}"/>
                  </a:ext>
                </a:extLst>
              </p:cNvPr>
              <p:cNvSpPr txBox="1"/>
              <p:nvPr/>
            </p:nvSpPr>
            <p:spPr>
              <a:xfrm>
                <a:off x="6162677" y="723493"/>
                <a:ext cx="5934073" cy="28206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Todo ângulo inscrito no arco capaz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𝑨𝑩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com lados passando pelos pontos A e B são congruentes e isto significa que, o segmento de reta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𝐀𝐁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é sempre visto sob o mesmo ângulo de visão se o vértice deste ângulo está localizado no arco capaz.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 medida do ângulo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𝜶</m:t>
                    </m:r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inscrito na circunferência, é a metade da medida do menor arco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𝑨𝑩</m:t>
                        </m:r>
                      </m:e>
                    </m:acc>
                    <m:r>
                      <a:rPr lang="pt-BR" sz="22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		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Exemplo: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BA808989-496F-C06D-0B47-93AE6DD07B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677" y="723493"/>
                <a:ext cx="5934073" cy="2820644"/>
              </a:xfrm>
              <a:prstGeom prst="rect">
                <a:avLst/>
              </a:prstGeom>
              <a:blipFill>
                <a:blip r:embed="rId5"/>
                <a:stretch>
                  <a:fillRect l="-1336" t="-1082" r="-1336" b="-303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 descr="Uma imagem contendo Diagrama&#10;&#10;O conteúdo gerado por IA pode estar incorreto.">
            <a:extLst>
              <a:ext uri="{FF2B5EF4-FFF2-40B4-BE49-F238E27FC236}">
                <a16:creationId xmlns:a16="http://schemas.microsoft.com/office/drawing/2014/main" id="{69C83CC9-800B-5890-EEB8-85333F3B70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680" y="3544137"/>
            <a:ext cx="2590370" cy="2590370"/>
          </a:xfrm>
          <a:prstGeom prst="rect">
            <a:avLst/>
          </a:prstGeom>
          <a:noFill/>
          <a:ln w="25400"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109302D-D724-268A-4D1F-8C408DF282D8}"/>
                  </a:ext>
                </a:extLst>
              </p:cNvPr>
              <p:cNvSpPr txBox="1"/>
              <p:nvPr/>
            </p:nvSpPr>
            <p:spPr>
              <a:xfrm>
                <a:off x="8867560" y="4465362"/>
                <a:ext cx="3281680" cy="7255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000" b="1" i="1" smtClean="0">
                          <a:latin typeface="Cambria Math" panose="02040503050406030204" pitchFamily="18" charset="0"/>
                        </a:rPr>
                        <m:t>𝜶</m:t>
                      </m:r>
                      <m:r>
                        <a:rPr lang="pt-BR" sz="2000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b="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b="1" i="1">
                              <a:latin typeface="Cambria Math" panose="02040503050406030204" pitchFamily="18" charset="0"/>
                            </a:rPr>
                            <m:t>𝒎</m:t>
                          </m:r>
                          <m:d>
                            <m:dPr>
                              <m:ctrlPr>
                                <a:rPr lang="pt-BR" sz="2000" b="1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̂"/>
                                  <m:ctrlPr>
                                    <a:rPr lang="pt-BR" sz="2000" b="1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2000" b="1" i="1">
                                      <a:latin typeface="Cambria Math" panose="02040503050406030204" pitchFamily="18" charset="0"/>
                                    </a:rPr>
                                    <m:t>𝑨𝑩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pt-BR" sz="20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000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000" b="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000" b="0" i="0">
                              <a:latin typeface="Cambria Math" panose="02040503050406030204" pitchFamily="18" charset="0"/>
                            </a:rPr>
                            <m:t>120°</m:t>
                          </m:r>
                        </m:num>
                        <m:den>
                          <m:r>
                            <a:rPr lang="pt-BR" sz="20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000" b="0" i="0">
                          <a:latin typeface="Cambria Math" panose="02040503050406030204" pitchFamily="18" charset="0"/>
                        </a:rPr>
                        <m:t>=60°</m:t>
                      </m:r>
                    </m:oMath>
                  </m:oMathPara>
                </a14:m>
                <a:endParaRPr lang="pt-BR" sz="2000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109302D-D724-268A-4D1F-8C408DF282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560" y="4465362"/>
                <a:ext cx="3281680" cy="7255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63935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10B3C33-9241-5BB6-16F8-7F1CE92866B6}"/>
                  </a:ext>
                </a:extLst>
              </p:cNvPr>
              <p:cNvSpPr txBox="1"/>
              <p:nvPr/>
            </p:nvSpPr>
            <p:spPr>
              <a:xfrm>
                <a:off x="209550" y="621100"/>
                <a:ext cx="5762625" cy="1786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 algn="just">
                  <a:buFont typeface="Symbol" panose="05050102010706020507" pitchFamily="18" charset="2"/>
                  <a:buChar char=""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Relações métricas referentes à circunferência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 duas cordas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𝑨𝑪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𝑩𝑫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uma circunferência concorrem em um ponto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𝑷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no interior da mesma, então: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𝑷𝑨</m:t>
                          </m:r>
                        </m:e>
                      </m:acc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acc>
                        <m:accPr>
                          <m:chr m:val="̅"/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𝑷𝑪</m:t>
                          </m:r>
                        </m:e>
                      </m:acc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 = </m:t>
                      </m:r>
                      <m:acc>
                        <m:accPr>
                          <m:chr m:val="̅"/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𝑷𝑩</m:t>
                          </m:r>
                        </m:e>
                      </m:acc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acc>
                        <m:accPr>
                          <m:chr m:val="̅"/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𝑷𝑫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10B3C33-9241-5BB6-16F8-7F1CE9286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50" y="621100"/>
                <a:ext cx="5762625" cy="1786643"/>
              </a:xfrm>
              <a:prstGeom prst="rect">
                <a:avLst/>
              </a:prstGeom>
              <a:blipFill>
                <a:blip r:embed="rId2"/>
                <a:stretch>
                  <a:fillRect l="-1374" t="-34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CFB97A14-BFFA-C059-C7F2-393D2E9702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06" t="29322" r="49365" b="36168"/>
          <a:stretch/>
        </p:blipFill>
        <p:spPr bwMode="auto">
          <a:xfrm>
            <a:off x="1939766" y="2342767"/>
            <a:ext cx="2511108" cy="27528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27ED912-5A5A-0661-86E1-A3B78DEF8B36}"/>
                  </a:ext>
                </a:extLst>
              </p:cNvPr>
              <p:cNvSpPr txBox="1"/>
              <p:nvPr/>
            </p:nvSpPr>
            <p:spPr>
              <a:xfrm>
                <a:off x="314009" y="5002469"/>
                <a:ext cx="5762623" cy="14480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 duas retas suportes de duas cordas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𝑨𝑩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𝑪𝑫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uma circunferência concorrem em um ponto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𝑷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externo à mesma, então: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𝑷𝑨</m:t>
                          </m:r>
                        </m:e>
                      </m:acc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acc>
                        <m:accPr>
                          <m:chr m:val="̅"/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𝑷𝑩</m:t>
                          </m:r>
                        </m:e>
                      </m:acc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𝑷𝑪</m:t>
                          </m:r>
                        </m:e>
                      </m:acc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acc>
                        <m:accPr>
                          <m:chr m:val="̅"/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𝑷𝑫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27ED912-5A5A-0661-86E1-A3B78DEF8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009" y="5002469"/>
                <a:ext cx="5762623" cy="1448089"/>
              </a:xfrm>
              <a:prstGeom prst="rect">
                <a:avLst/>
              </a:prstGeom>
              <a:blipFill>
                <a:blip r:embed="rId4"/>
                <a:stretch>
                  <a:fillRect l="-1376" t="-2532" r="-13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355B2C28-62C2-3316-6F1A-DA5F347637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307" t="33796" r="46336" b="35593"/>
          <a:stretch/>
        </p:blipFill>
        <p:spPr bwMode="auto">
          <a:xfrm>
            <a:off x="7960201" y="621100"/>
            <a:ext cx="2720023" cy="22016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7A67D827-318A-D4C2-CD52-4A10B3070D98}"/>
                  </a:ext>
                </a:extLst>
              </p:cNvPr>
              <p:cNvSpPr txBox="1"/>
              <p:nvPr/>
            </p:nvSpPr>
            <p:spPr>
              <a:xfrm>
                <a:off x="6076632" y="2822795"/>
                <a:ext cx="6096000" cy="17927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Se a reta suporte de uma corda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b="1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𝑨𝑩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de uma circunferência concorre com uma reta tangente a essa circunferência em um ponto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𝑷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, sendo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𝑻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o ponto de tangência, então: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2200" b="1" i="1" kern="100">
                                  <a:effectLst/>
                                  <a:latin typeface="Cambria Math" panose="02040503050406030204" pitchFamily="18" charset="0"/>
                                  <a:ea typeface="Aptos" panose="020B000402020202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pt-BR" sz="2200" b="1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sz="2200" b="1" i="1" kern="100">
                                      <a:effectLst/>
                                      <a:latin typeface="Cambria Math" panose="02040503050406030204" pitchFamily="18" charset="0"/>
                                      <a:ea typeface="Aptos" panose="020B0004020202020204" pitchFamily="34" charset="0"/>
                                      <a:cs typeface="Times New Roman" panose="02020603050405020304" pitchFamily="18" charset="0"/>
                                    </a:rPr>
                                    <m:t>𝑷𝑻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𝑷𝑨</m:t>
                          </m:r>
                        </m:e>
                      </m:acc>
                      <m:r>
                        <a:rPr lang="pt-BR" sz="2200" b="1" i="1" kern="100"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acc>
                        <m:accPr>
                          <m:chr m:val="̅"/>
                          <m:ctrlP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pt-BR" sz="2200" b="1" i="1" kern="100"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m:t>𝑷𝑩</m:t>
                          </m:r>
                        </m:e>
                      </m:acc>
                    </m:oMath>
                  </m:oMathPara>
                </a14:m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7A67D827-318A-D4C2-CD52-4A10B3070D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6632" y="2822795"/>
                <a:ext cx="6096000" cy="1792798"/>
              </a:xfrm>
              <a:prstGeom prst="rect">
                <a:avLst/>
              </a:prstGeom>
              <a:blipFill>
                <a:blip r:embed="rId6"/>
                <a:stretch>
                  <a:fillRect l="-1300" t="-2041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>
            <a:extLst>
              <a:ext uri="{FF2B5EF4-FFF2-40B4-BE49-F238E27FC236}">
                <a16:creationId xmlns:a16="http://schemas.microsoft.com/office/drawing/2014/main" id="{5F6783D2-EC06-1C75-844D-10E42F04B44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9683" t="45636" r="46313" b="22162"/>
          <a:stretch/>
        </p:blipFill>
        <p:spPr bwMode="auto">
          <a:xfrm>
            <a:off x="7702389" y="4520495"/>
            <a:ext cx="2737011" cy="22673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014622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118767D-AA87-6118-F91F-34F9176898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147955" y="601027"/>
            <a:ext cx="2857510" cy="7229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4624B15-28B8-BAF8-1633-282DFB6D0BAA}"/>
                  </a:ext>
                </a:extLst>
              </p:cNvPr>
              <p:cNvSpPr txBox="1"/>
              <p:nvPr/>
            </p:nvSpPr>
            <p:spPr>
              <a:xfrm>
                <a:off x="147955" y="1323975"/>
                <a:ext cx="5881370" cy="1237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13.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Identifique, a seguir, o ângulo que é inscrito e o ângulo que é central em uma circunferência. Em seguida, calcule a medida de </a:t>
                </a:r>
                <a14:m>
                  <m:oMath xmlns:m="http://schemas.openxmlformats.org/officeDocument/2006/math">
                    <m:r>
                      <a:rPr lang="pt-BR" sz="22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em cada caso.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A4624B15-28B8-BAF8-1633-282DFB6D0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955" y="1323975"/>
                <a:ext cx="5881370" cy="1237775"/>
              </a:xfrm>
              <a:prstGeom prst="rect">
                <a:avLst/>
              </a:prstGeom>
              <a:blipFill>
                <a:blip r:embed="rId3"/>
                <a:stretch>
                  <a:fillRect l="-1347" t="-2463" r="-1347" b="-88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>
            <a:extLst>
              <a:ext uri="{FF2B5EF4-FFF2-40B4-BE49-F238E27FC236}">
                <a16:creationId xmlns:a16="http://schemas.microsoft.com/office/drawing/2014/main" id="{1FE7BF23-93D8-EB0F-18C1-6DA7410B7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45" y="2561749"/>
            <a:ext cx="2246465" cy="38676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DCF1F95-9177-EE5C-8903-1E7169476D15}"/>
                  </a:ext>
                </a:extLst>
              </p:cNvPr>
              <p:cNvSpPr txBox="1"/>
              <p:nvPr/>
            </p:nvSpPr>
            <p:spPr>
              <a:xfrm>
                <a:off x="6305550" y="861099"/>
                <a:ext cx="5391150" cy="4590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14.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Calcule a medida de </a:t>
                </a:r>
                <a14:m>
                  <m:oMath xmlns:m="http://schemas.openxmlformats.org/officeDocument/2006/math">
                    <m:r>
                      <a:rPr lang="pt-BR" sz="2200" b="1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𝒙</m:t>
                    </m:r>
                  </m:oMath>
                </a14:m>
                <a:r>
                  <a:rPr lang="pt-BR" sz="2200" b="1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200" kern="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na figura a seguir.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5DCF1F95-9177-EE5C-8903-1E7169476D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0" y="861099"/>
                <a:ext cx="5391150" cy="459036"/>
              </a:xfrm>
              <a:prstGeom prst="rect">
                <a:avLst/>
              </a:prstGeom>
              <a:blipFill>
                <a:blip r:embed="rId5"/>
                <a:stretch>
                  <a:fillRect l="-1469" t="-5263" b="-2368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 descr="Diagrama, Diagrama de Venn&#10;&#10;O conteúdo gerado por IA pode estar incorreto.">
            <a:extLst>
              <a:ext uri="{FF2B5EF4-FFF2-40B4-BE49-F238E27FC236}">
                <a16:creationId xmlns:a16="http://schemas.microsoft.com/office/drawing/2014/main" id="{FA175732-6A28-D425-7405-113DAC08D83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7" t="2149" b="4035"/>
          <a:stretch>
            <a:fillRect/>
          </a:stretch>
        </p:blipFill>
        <p:spPr bwMode="auto">
          <a:xfrm>
            <a:off x="7352030" y="1544637"/>
            <a:ext cx="2877820" cy="29517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7934832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D4F2E64-DDDB-5819-5674-967886EB93E7}"/>
              </a:ext>
            </a:extLst>
          </p:cNvPr>
          <p:cNvSpPr txBox="1"/>
          <p:nvPr/>
        </p:nvSpPr>
        <p:spPr>
          <a:xfrm>
            <a:off x="209550" y="756324"/>
            <a:ext cx="5762625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Calcule o valor de </a:t>
            </a:r>
            <a:r>
              <a:rPr lang="pt-BR" sz="2200" b="1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2200" kern="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em cada uma das figuras.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07FD415-A04E-EB98-37E2-4DB59E90AE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780"/>
          <a:stretch/>
        </p:blipFill>
        <p:spPr>
          <a:xfrm>
            <a:off x="209550" y="1215359"/>
            <a:ext cx="4016708" cy="468061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04CA565-D2C0-AF05-1D2E-B012E45735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331" r="31991"/>
          <a:stretch/>
        </p:blipFill>
        <p:spPr>
          <a:xfrm>
            <a:off x="3306224" y="1215358"/>
            <a:ext cx="2410073" cy="210071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F40B1650-ACD2-DBC3-9C7D-9570B2F7BD72}"/>
              </a:ext>
            </a:extLst>
          </p:cNvPr>
          <p:cNvSpPr/>
          <p:nvPr/>
        </p:nvSpPr>
        <p:spPr>
          <a:xfrm>
            <a:off x="6185650" y="736912"/>
            <a:ext cx="5800162" cy="5825253"/>
          </a:xfrm>
          <a:prstGeom prst="rect">
            <a:avLst/>
          </a:prstGeom>
          <a:solidFill>
            <a:srgbClr val="FFFC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D839E58-2B48-0680-78EE-E005E0CE7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74886"/>
            <a:ext cx="5108994" cy="132497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D59945E-C400-201F-1A0F-8784EA8F99E6}"/>
              </a:ext>
            </a:extLst>
          </p:cNvPr>
          <p:cNvSpPr txBox="1"/>
          <p:nvPr/>
        </p:nvSpPr>
        <p:spPr>
          <a:xfrm>
            <a:off x="6185650" y="1959031"/>
            <a:ext cx="5796800" cy="359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Um relógio de ponteiros marca exatamente 5 horas. Considerando que os ponteiros partem do centro do relógio e determinam um ângulo central, qual é a medida do menor arco compreendido entre eles?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60°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90°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120°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150°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4581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50F6E56-6A2D-34AA-D9AD-D77F455A1DC2}"/>
              </a:ext>
            </a:extLst>
          </p:cNvPr>
          <p:cNvSpPr/>
          <p:nvPr/>
        </p:nvSpPr>
        <p:spPr>
          <a:xfrm>
            <a:off x="156325" y="736912"/>
            <a:ext cx="5800162" cy="5825253"/>
          </a:xfrm>
          <a:prstGeom prst="rect">
            <a:avLst/>
          </a:prstGeom>
          <a:solidFill>
            <a:srgbClr val="FFFC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601DECD-DDD2-F3EE-5B7C-31B7C467A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25" y="651086"/>
            <a:ext cx="5108994" cy="132497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53F9B01-32F6-0B21-175C-E1B01C3ED883}"/>
              </a:ext>
            </a:extLst>
          </p:cNvPr>
          <p:cNvSpPr txBox="1"/>
          <p:nvPr/>
        </p:nvSpPr>
        <p:spPr>
          <a:xfrm>
            <a:off x="139515" y="2082395"/>
            <a:ext cx="5699310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II.</a:t>
            </a: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Observe a circunferência apresentada a seguir: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468C17B-1293-9DE7-B4AE-80126C0FFE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51" t="14705" r="46444" b="23071"/>
          <a:stretch/>
        </p:blipFill>
        <p:spPr bwMode="auto">
          <a:xfrm>
            <a:off x="221618" y="2978028"/>
            <a:ext cx="2623820" cy="24349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A8CD4460-A5B9-643D-770E-E3021CF10371}"/>
              </a:ext>
            </a:extLst>
          </p:cNvPr>
          <p:cNvSpPr txBox="1"/>
          <p:nvPr/>
        </p:nvSpPr>
        <p:spPr>
          <a:xfrm>
            <a:off x="2910730" y="2678003"/>
            <a:ext cx="3022262" cy="359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medidas do ângulo inscrito AĈB e do arco AB, em graus, valem, respectivamente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15° e 30°.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30° e 60°.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60° e 30°.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solidFill>
                  <a:srgbClr val="000000"/>
                </a:solidFill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60° e 60°.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AB9B3E9-5718-E7A3-EB14-10A0B643C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0836" y="579007"/>
            <a:ext cx="4401164" cy="19624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2619814C-2ADE-B1DE-019A-97AADEF58F3F}"/>
                  </a:ext>
                </a:extLst>
              </p:cNvPr>
              <p:cNvSpPr txBox="1"/>
              <p:nvPr/>
            </p:nvSpPr>
            <p:spPr>
              <a:xfrm>
                <a:off x="6233270" y="2541431"/>
                <a:ext cx="5892055" cy="8583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Item 1. 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Na figura o ponto O é o centro da circunferência e o arco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BR" sz="22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m:t>𝐴𝐵𝐶</m:t>
                        </m:r>
                      </m:e>
                    </m:acc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mede 240°.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2619814C-2ADE-B1DE-019A-97AADEF58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270" y="2541431"/>
                <a:ext cx="5892055" cy="858377"/>
              </a:xfrm>
              <a:prstGeom prst="rect">
                <a:avLst/>
              </a:prstGeom>
              <a:blipFill>
                <a:blip r:embed="rId6"/>
                <a:stretch>
                  <a:fillRect l="-1346" t="-3546" r="-1346" b="-134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m 12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C682412A-8EEB-E51E-6471-C978F98855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270" y="3705250"/>
            <a:ext cx="2152650" cy="220527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B2BA0F98-7AC3-8FCB-B12D-04C0AF9FDFBF}"/>
                  </a:ext>
                </a:extLst>
              </p:cNvPr>
              <p:cNvSpPr txBox="1"/>
              <p:nvPr/>
            </p:nvSpPr>
            <p:spPr>
              <a:xfrm>
                <a:off x="8385920" y="3399807"/>
                <a:ext cx="3649755" cy="28161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As medidas dos ângulos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𝜶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m:t>𝜷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 são respectivamente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(A) 100° e 50° 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(B) 120° e 60°.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(C) 180° e 90°.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(D) 240° e 120°.</a:t>
                </a:r>
                <a:endParaRPr lang="pt-BR" sz="22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B2BA0F98-7AC3-8FCB-B12D-04C0AF9FD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5920" y="3399807"/>
                <a:ext cx="3649755" cy="2816156"/>
              </a:xfrm>
              <a:prstGeom prst="rect">
                <a:avLst/>
              </a:prstGeom>
              <a:blipFill>
                <a:blip r:embed="rId9"/>
                <a:stretch>
                  <a:fillRect l="-2174" t="-866" r="-1003" b="-34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02085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519B203-E6F9-E8AB-D001-D43F24DCB175}"/>
              </a:ext>
            </a:extLst>
          </p:cNvPr>
          <p:cNvSpPr txBox="1"/>
          <p:nvPr/>
        </p:nvSpPr>
        <p:spPr>
          <a:xfrm>
            <a:off x="171450" y="737274"/>
            <a:ext cx="5591175" cy="45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b="1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Item 2. </a:t>
            </a: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Observe o relógio a seguir: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5.300+ Nine O Clock fotos de stock, imagens e fotos royalty ...">
            <a:extLst>
              <a:ext uri="{FF2B5EF4-FFF2-40B4-BE49-F238E27FC236}">
                <a16:creationId xmlns:a16="http://schemas.microsoft.com/office/drawing/2014/main" id="{635E0F9A-BC29-A347-74CE-77D77A00AC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4" t="3432" r="4800" b="3901"/>
          <a:stretch>
            <a:fillRect/>
          </a:stretch>
        </p:blipFill>
        <p:spPr bwMode="auto">
          <a:xfrm>
            <a:off x="2003107" y="1196310"/>
            <a:ext cx="2140268" cy="21729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B2816CC-78C9-43EB-5FAC-00C6DA3F9841}"/>
              </a:ext>
            </a:extLst>
          </p:cNvPr>
          <p:cNvSpPr txBox="1"/>
          <p:nvPr/>
        </p:nvSpPr>
        <p:spPr>
          <a:xfrm>
            <a:off x="171450" y="3429000"/>
            <a:ext cx="5743575" cy="3205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Considerando o menor ângulo formado, entre os ponteiros do relógio, qual é o ângulo central e o arco correspondente a ele?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(A) 180° e o arco 90°.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(B) 90° e o arco 180°.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(C) 90° e o arco 90°.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2200" kern="100" dirty="0">
                <a:effectLst/>
                <a:latin typeface="Arial Narrow" panose="020B0606020202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(D) 180° e o arco 270°.</a:t>
            </a:r>
            <a:endParaRPr lang="pt-BR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2084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30A40454-E1FF-AB72-FE03-74473044974A}"/>
                  </a:ext>
                </a:extLst>
              </p:cNvPr>
              <p:cNvSpPr txBox="1"/>
              <p:nvPr/>
            </p:nvSpPr>
            <p:spPr>
              <a:xfrm>
                <a:off x="336000" y="820561"/>
                <a:ext cx="11520000" cy="59682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2238375"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endParaRPr lang="pt-BR" sz="22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marL="2238375"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endParaRPr lang="pt-BR" sz="2200" kern="100" dirty="0"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marL="2238375"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 prefeitura tem disponível, em caixa, o valor de R$ 400 000,00 e quer revitalizar uma praça da cidade. </a:t>
                </a:r>
              </a:p>
              <a:p>
                <a:pPr marL="2238375" algn="just">
                  <a:spcAft>
                    <a:spcPts val="4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Será construído um piso de concreto ao redor de um lago circular. O lago tem raio de 10 metros e o piso terá largura de 2 metros.</a:t>
                </a:r>
              </a:p>
              <a:p>
                <a:pPr marL="2238375" algn="just">
                  <a:spcAft>
                    <a:spcPts val="400"/>
                  </a:spcAft>
                  <a:buNone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Também será colocada uma cerca, com formato quadrado, em volta da praça, tangenciando a pista concretada.</a:t>
                </a:r>
              </a:p>
              <a:p>
                <a:pPr marL="2238375"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endParaRPr lang="pt-BR" sz="2200" b="1" kern="100" dirty="0"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Para essa revitalização, foi orçamentado com uma </a:t>
                </a:r>
                <a:r>
                  <a:rPr lang="pt-BR" sz="2200" b="1" u="sng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construtora</a:t>
                </a:r>
                <a:r>
                  <a:rPr lang="pt-BR" sz="2200" b="1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que:</a:t>
                </a:r>
                <a:endParaRPr lang="pt-BR" sz="22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marL="542925" lvl="0" indent="-361950" algn="just">
                  <a:lnSpc>
                    <a:spcPct val="107000"/>
                  </a:lnSpc>
                  <a:spcAft>
                    <a:spcPts val="400"/>
                  </a:spcAft>
                  <a:buFont typeface="Symbol" panose="05050102010706020507" pitchFamily="18" charset="2"/>
                  <a:buChar char="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 obra deve ser finalizada em 35 dias; </a:t>
                </a:r>
              </a:p>
              <a:p>
                <a:pPr marL="542925" lvl="0" indent="-361950" algn="just">
                  <a:lnSpc>
                    <a:spcPct val="107000"/>
                  </a:lnSpc>
                  <a:spcAft>
                    <a:spcPts val="400"/>
                  </a:spcAft>
                  <a:buFont typeface="Symbol" panose="05050102010706020507" pitchFamily="18" charset="2"/>
                  <a:buChar char="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O custo diário da equipe e de maquinários ficará em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$ 1500,00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 por dia;</a:t>
                </a:r>
              </a:p>
              <a:p>
                <a:pPr marL="542925" lvl="0" indent="-361950" algn="just">
                  <a:lnSpc>
                    <a:spcPct val="107000"/>
                  </a:lnSpc>
                  <a:spcAft>
                    <a:spcPts val="400"/>
                  </a:spcAft>
                  <a:buFont typeface="Symbol" panose="05050102010706020507" pitchFamily="18" charset="2"/>
                  <a:buChar char=""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Cada metro linear da cerca custará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200" kern="1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$ 42,00</m:t>
                    </m:r>
                  </m:oMath>
                </a14:m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incluso material e mão de obra;</a:t>
                </a:r>
              </a:p>
              <a:p>
                <a:pPr marL="542925" lvl="0" indent="-361950" algn="just">
                  <a:lnSpc>
                    <a:spcPct val="107000"/>
                  </a:lnSpc>
                  <a:spcAft>
                    <a:spcPts val="400"/>
                  </a:spcAft>
                  <a:buFont typeface="Symbol" panose="05050102010706020507" pitchFamily="18" charset="2"/>
                  <a:buChar char=""/>
                </a:pPr>
                <a:r>
                  <a:rPr lang="pt-BR" sz="22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 concretagem, incluso material e mão de obra, será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2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$ 2500,00</m:t>
                    </m:r>
                  </m:oMath>
                </a14:m>
                <a:r>
                  <a:rPr lang="pt-BR" sz="22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 por metro quadrado.</a:t>
                </a:r>
              </a:p>
              <a:p>
                <a:pPr marL="542925" lvl="0" indent="-361950" algn="just">
                  <a:lnSpc>
                    <a:spcPct val="107000"/>
                  </a:lnSpc>
                  <a:spcAft>
                    <a:spcPts val="400"/>
                  </a:spcAft>
                  <a:buFont typeface="Symbol" panose="05050102010706020507" pitchFamily="18" charset="2"/>
                  <a:buChar char=""/>
                </a:pP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30A40454-E1FF-AB72-FE03-7447304497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820561"/>
                <a:ext cx="11520000" cy="5968237"/>
              </a:xfrm>
              <a:prstGeom prst="rect">
                <a:avLst/>
              </a:prstGeom>
              <a:blipFill>
                <a:blip r:embed="rId2"/>
                <a:stretch>
                  <a:fillRect l="-688" r="-6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94A18C1D-DA96-8BEB-BA32-A374C31AD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10" y="577112"/>
            <a:ext cx="4334480" cy="104789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D6FF1A7-16CC-792B-4968-9EC91BB62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500" y="1868457"/>
            <a:ext cx="1837581" cy="192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94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B28C387-E479-6A1C-B620-950CA0EB8BE0}"/>
              </a:ext>
            </a:extLst>
          </p:cNvPr>
          <p:cNvSpPr txBox="1"/>
          <p:nvPr/>
        </p:nvSpPr>
        <p:spPr>
          <a:xfrm>
            <a:off x="336000" y="647838"/>
            <a:ext cx="11520000" cy="621016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4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Dado o orçamento, a </a:t>
            </a:r>
            <a:r>
              <a:rPr lang="pt-BR" sz="2400" b="1" u="sng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equipe de projetos</a:t>
            </a:r>
            <a:r>
              <a:rPr lang="pt-BR" sz="2400" b="1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da prefeitura se reuniu para verificar se, com o atual caixa da prefeitura, será possível essa revitalização. Para isso eles devem verificar: </a:t>
            </a:r>
            <a:endParaRPr lang="pt-BR" sz="2400" kern="100" dirty="0">
              <a:effectLst/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542925" lvl="0" indent="-361950" algn="just">
              <a:lnSpc>
                <a:spcPct val="107000"/>
              </a:lnSpc>
              <a:spcAft>
                <a:spcPts val="400"/>
              </a:spcAft>
              <a:buFont typeface="Symbol" panose="05050102010706020507" pitchFamily="18" charset="2"/>
              <a:buChar char="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Qual a área concretada na construção do piso ao redor do lago? </a:t>
            </a:r>
          </a:p>
          <a:p>
            <a:pPr marL="542925" lvl="0" indent="-361950" algn="just">
              <a:lnSpc>
                <a:spcPct val="107000"/>
              </a:lnSpc>
              <a:spcAft>
                <a:spcPts val="400"/>
              </a:spcAft>
              <a:buFont typeface="Symbol" panose="05050102010706020507" pitchFamily="18" charset="2"/>
              <a:buChar char="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Qual a quantidade necessária, em metros, de cerca no perímetro da praça?</a:t>
            </a:r>
          </a:p>
          <a:p>
            <a:pPr marL="542925" lvl="0" indent="-361950" algn="just">
              <a:lnSpc>
                <a:spcPct val="107000"/>
              </a:lnSpc>
              <a:spcAft>
                <a:spcPts val="400"/>
              </a:spcAft>
              <a:buFont typeface="Symbol" panose="05050102010706020507" pitchFamily="18" charset="2"/>
              <a:buChar char="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Qual será o custo total do piso de concreto? </a:t>
            </a:r>
          </a:p>
          <a:p>
            <a:pPr marL="542925" lvl="0" indent="-361950" algn="just">
              <a:lnSpc>
                <a:spcPct val="107000"/>
              </a:lnSpc>
              <a:spcAft>
                <a:spcPts val="400"/>
              </a:spcAft>
              <a:buFont typeface="Symbol" panose="05050102010706020507" pitchFamily="18" charset="2"/>
              <a:buChar char="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Qual será o custo total da cerca?</a:t>
            </a:r>
          </a:p>
          <a:p>
            <a:pPr marL="542925" lvl="0" indent="-361950" algn="just">
              <a:lnSpc>
                <a:spcPct val="107000"/>
              </a:lnSpc>
              <a:spcAft>
                <a:spcPts val="400"/>
              </a:spcAft>
              <a:buFont typeface="Symbol" panose="05050102010706020507" pitchFamily="18" charset="2"/>
              <a:buChar char=""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Qual será o custo de mão de obra e máquinas pelo tempo da obra?</a:t>
            </a:r>
            <a:endParaRPr lang="pt-BR" sz="2400" kern="10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542925" lvl="0" indent="-361950" algn="just">
              <a:lnSpc>
                <a:spcPct val="107000"/>
              </a:lnSpc>
              <a:spcAft>
                <a:spcPts val="400"/>
              </a:spcAft>
              <a:buFont typeface="Symbol" panose="05050102010706020507" pitchFamily="18" charset="2"/>
              <a:buChar char=""/>
            </a:pPr>
            <a:r>
              <a:rPr lang="pt-BR" sz="24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Teremos déficit ou sobra orçamentária? </a:t>
            </a:r>
          </a:p>
          <a:p>
            <a:pPr marL="180975" lvl="0" algn="just">
              <a:lnSpc>
                <a:spcPct val="107000"/>
              </a:lnSpc>
              <a:spcAft>
                <a:spcPts val="400"/>
              </a:spcAft>
            </a:pPr>
            <a:endParaRPr lang="pt-BR" sz="240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80975" lvl="0" algn="just">
              <a:lnSpc>
                <a:spcPct val="107000"/>
              </a:lnSpc>
              <a:spcAft>
                <a:spcPts val="400"/>
              </a:spcAft>
            </a:pPr>
            <a:endParaRPr lang="pt-BR" sz="240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80975" lvl="0" algn="just">
              <a:lnSpc>
                <a:spcPct val="107000"/>
              </a:lnSpc>
              <a:spcAft>
                <a:spcPts val="400"/>
              </a:spcAft>
            </a:pPr>
            <a:endParaRPr lang="pt-BR" sz="240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80975" lvl="0" algn="just">
              <a:lnSpc>
                <a:spcPct val="107000"/>
              </a:lnSpc>
              <a:spcAft>
                <a:spcPts val="400"/>
              </a:spcAft>
            </a:pPr>
            <a:endParaRPr lang="pt-BR" sz="240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80975" lvl="0" algn="just">
              <a:lnSpc>
                <a:spcPct val="107000"/>
              </a:lnSpc>
              <a:spcAft>
                <a:spcPts val="400"/>
              </a:spcAft>
            </a:pPr>
            <a:endParaRPr lang="pt-BR" sz="240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180975" lvl="0" algn="just">
              <a:lnSpc>
                <a:spcPct val="107000"/>
              </a:lnSpc>
              <a:spcAft>
                <a:spcPts val="400"/>
              </a:spcAft>
            </a:pPr>
            <a:endParaRPr lang="pt-BR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6301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79BFA0E-C800-C640-9CEA-7D3D509034A7}"/>
              </a:ext>
            </a:extLst>
          </p:cNvPr>
          <p:cNvSpPr txBox="1"/>
          <p:nvPr/>
        </p:nvSpPr>
        <p:spPr>
          <a:xfrm>
            <a:off x="336000" y="666344"/>
            <a:ext cx="11520000" cy="59476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Agora que já vimos os conceitos principais para resolver essa situação, vamos retratar, geometricamente, a disposição do lago, do piso concretado e da cerca. </a:t>
            </a: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400" kern="10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400" kern="10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400" kern="10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400" kern="100" dirty="0"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2400" kern="100" dirty="0">
              <a:effectLst/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  <a:buNone/>
            </a:pPr>
            <a:endParaRPr lang="pt-BR" sz="4000" kern="100" dirty="0">
              <a:effectLst/>
              <a:latin typeface="Arial Narrow" panose="020B0606020202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400"/>
              </a:spcAft>
            </a:pPr>
            <a:r>
              <a:rPr lang="pt-BR" sz="2400" dirty="0"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Logo, serão concretados 138,16 metros quadrados ao redor do lago.</a:t>
            </a:r>
            <a:endParaRPr lang="pt-BR" sz="24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DBDF6D0-2378-0933-5B9E-74EE3CD13A80}"/>
                  </a:ext>
                </a:extLst>
              </p:cNvPr>
              <p:cNvSpPr txBox="1"/>
              <p:nvPr/>
            </p:nvSpPr>
            <p:spPr>
              <a:xfrm>
                <a:off x="3936000" y="1513416"/>
                <a:ext cx="7920000" cy="4831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Repare que, a área concretada ao redor do lago, é a coroa circular do círculo de raio 12 metros. Assim,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Á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𝑟𝑒𝑎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𝑑𝑎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𝑐𝑜𝑟𝑜𝑎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Á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𝑟𝑒𝑎</m:t>
                          </m:r>
                        </m:e>
                        <m:sub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í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𝑟𝑐𝑢𝑙𝑜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𝑚𝑎𝑖𝑜𝑟</m:t>
                          </m:r>
                        </m:sub>
                      </m:sSub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− </m:t>
                      </m:r>
                      <m:sSub>
                        <m:sSub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Á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𝑟𝑒𝑎</m:t>
                          </m:r>
                        </m:e>
                        <m:sub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𝑐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í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𝑟𝑐𝑢𝑙𝑜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𝑚𝑒𝑛𝑜𝑟</m:t>
                          </m:r>
                        </m:sub>
                      </m:sSub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Á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𝑟𝑒𝑎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𝑑𝑎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𝑐𝑜𝑟𝑜𝑎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= 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 ∙ </m:t>
                          </m:r>
                          <m:sSup>
                            <m:sSupPr>
                              <m:ctrlP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−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𝜋</m:t>
                          </m:r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 ∙ </m:t>
                          </m:r>
                          <m:sSup>
                            <m:sSupPr>
                              <m:ctrlP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Á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𝑟𝑒𝑎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𝑑𝑎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𝑐𝑜𝑟𝑜𝑎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=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𝜋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∙ 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Á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𝑟𝑒𝑎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𝑑𝑎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𝑐𝑜𝑟𝑜𝑎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=3,14 ∙ 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400" i="1" kern="100">
                                  <a:effectLst/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Á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𝑟𝑒𝑎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𝑑𝑎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𝑐𝑜𝑟𝑜𝑎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=3,14 ∙ </m:t>
                      </m:r>
                      <m:d>
                        <m:dPr>
                          <m:ctrlP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pt-BR" sz="2400" i="1" kern="100">
                              <a:effectLst/>
                              <a:latin typeface="Cambria Math" panose="02040503050406030204" pitchFamily="18" charset="0"/>
                              <a:ea typeface="MS Mincho" panose="02020609040205080304" pitchFamily="49" charset="-128"/>
                              <a:cs typeface="Times New Roman" panose="02020603050405020304" pitchFamily="18" charset="0"/>
                            </a:rPr>
                            <m:t>144 − 100</m:t>
                          </m:r>
                        </m:e>
                      </m:d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Á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𝑟𝑒𝑎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𝑑𝑎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𝑐𝑜𝑟𝑜𝑎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=3,14 ∙ 44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Á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𝑟𝑒𝑎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𝑑𝑎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𝑐𝑜𝑟𝑜𝑎</m:t>
                      </m:r>
                      <m:r>
                        <a:rPr lang="pt-BR" sz="24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=138,16</m:t>
                      </m:r>
                    </m:oMath>
                  </m:oMathPara>
                </a14:m>
                <a:endParaRPr lang="pt-BR" sz="24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DBDF6D0-2378-0933-5B9E-74EE3CD13A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6000" y="1513416"/>
                <a:ext cx="7920000" cy="4831707"/>
              </a:xfrm>
              <a:prstGeom prst="rect">
                <a:avLst/>
              </a:prstGeom>
              <a:blipFill>
                <a:blip r:embed="rId2"/>
                <a:stretch>
                  <a:fillRect l="-1232" t="-504" r="-11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Uma imagem contendo Gráfico&#10;&#10;O conteúdo gerado por IA pode estar incorreto.">
            <a:extLst>
              <a:ext uri="{FF2B5EF4-FFF2-40B4-BE49-F238E27FC236}">
                <a16:creationId xmlns:a16="http://schemas.microsoft.com/office/drawing/2014/main" id="{8DF3DFDD-7C99-7D0D-D73B-0D86D3C01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250" y="2027651"/>
            <a:ext cx="3240000" cy="322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9148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879F113-C34D-0DDB-A2E7-15B1F411EA7E}"/>
                  </a:ext>
                </a:extLst>
              </p:cNvPr>
              <p:cNvSpPr txBox="1"/>
              <p:nvPr/>
            </p:nvSpPr>
            <p:spPr>
              <a:xfrm>
                <a:off x="336000" y="625088"/>
                <a:ext cx="5588547" cy="60715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Além disso, é possível observar que como a cerca tangencia a pista circular concretada, de raio 12 m, e possui formato quadrangular, essa cerca tem lado de 24 metros. Assim</a:t>
                </a: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𝑃𝑒𝑟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í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𝑚𝑒𝑡𝑟𝑜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𝑑𝑎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𝑐𝑒𝑟𝑐𝑎</m:t>
                      </m:r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 = 4∙24 = 96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Assim, serão utilizados 96 metros de cerca.</a:t>
                </a:r>
              </a:p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O custo da conc</a:t>
                </a:r>
                <a:r>
                  <a:rPr lang="pt-BR" sz="2200" kern="100" dirty="0"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retagem, incluso material e mão de obra, será R$ 2500,00 po</a:t>
                </a: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r metro quadrado e serão concretados 138,16 metros quadrados. Assim,</a:t>
                </a:r>
              </a:p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138,16∙2500=345 400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O custo de concretagem será R$ 345 400,00.</a:t>
                </a:r>
              </a:p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O metro linear da cerca é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sz="2200" kern="100"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R</m:t>
                    </m:r>
                    <m:r>
                      <a:rPr lang="pt-BR" sz="2200" kern="100"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$ 42,00</m:t>
                    </m:r>
                  </m:oMath>
                </a14:m>
                <a:r>
                  <a:rPr lang="pt-BR" sz="2200" kern="100" dirty="0"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, incluso material e mão de obra, ou seja, </a:t>
                </a:r>
              </a:p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42∙96=403</m:t>
                      </m:r>
                      <m:r>
                        <a:rPr lang="pt-BR" sz="2200" i="1" kern="100" smtClean="0"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pt-BR" sz="2200" kern="100" dirty="0"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Dessa forma, o custo da cerca será R$ 4032,00.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6879F113-C34D-0DDB-A2E7-15B1F411E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625088"/>
                <a:ext cx="5588547" cy="6071599"/>
              </a:xfrm>
              <a:prstGeom prst="rect">
                <a:avLst/>
              </a:prstGeom>
              <a:blipFill>
                <a:blip r:embed="rId2"/>
                <a:stretch>
                  <a:fillRect l="-1418" t="-402" r="-1418" b="-110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A2A93F1-C4B2-0133-C3D1-CC6496AE0BD4}"/>
                  </a:ext>
                </a:extLst>
              </p:cNvPr>
              <p:cNvSpPr txBox="1"/>
              <p:nvPr/>
            </p:nvSpPr>
            <p:spPr>
              <a:xfrm>
                <a:off x="6267455" y="667850"/>
                <a:ext cx="5620347" cy="58066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Como a obra deve ser finalizada em 35 dias e o custo diário da equipe e de maquinários será R$ 1500,00 por dia; A equipe deve levar em consideração, mais uma despesa, ou seja, </a:t>
                </a:r>
              </a:p>
              <a:p>
                <a:pPr marL="457200"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35∙1500=52 500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 mão de obra mais o custo de maquinário será           R$ 52 500,00.</a:t>
                </a:r>
              </a:p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 </a:t>
                </a:r>
              </a:p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Por fim, somando todas os gastos da obra:</a:t>
                </a:r>
              </a:p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200" i="1" kern="100">
                          <a:effectLst/>
                          <a:latin typeface="Cambria Math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m:t>345 400+4032+52 500=401 932 </m:t>
                      </m:r>
                    </m:oMath>
                  </m:oMathPara>
                </a14:m>
                <a:endParaRPr lang="pt-BR" sz="2200" kern="100" dirty="0">
                  <a:effectLst/>
                  <a:latin typeface="Arial Narrow" panose="020B0606020202030204" pitchFamily="34" charset="0"/>
                  <a:ea typeface="MS Mincho" panose="02020609040205080304" pitchFamily="49" charset="-128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400"/>
                  </a:spcAft>
                  <a:buNone/>
                </a:pPr>
                <a:r>
                  <a:rPr lang="pt-BR" sz="22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O orçamento disposto pela prefeitura era de                 R$ 400 000,00. Desta forma, a equipe pôde verificar que a obra não poderá ser concluída no prazo determinado, com o orçamento disposto, por essa construtora. 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A2A93F1-C4B2-0133-C3D1-CC6496AE0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455" y="667850"/>
                <a:ext cx="5620347" cy="5806654"/>
              </a:xfrm>
              <a:prstGeom prst="rect">
                <a:avLst/>
              </a:prstGeom>
              <a:blipFill>
                <a:blip r:embed="rId3"/>
                <a:stretch>
                  <a:fillRect l="-1410" t="-735" r="-1410" b="-12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15246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18E4367-2B91-87C4-EDD1-3F3918564F9F}"/>
                  </a:ext>
                </a:extLst>
              </p:cNvPr>
              <p:cNvSpPr txBox="1"/>
              <p:nvPr/>
            </p:nvSpPr>
            <p:spPr>
              <a:xfrm>
                <a:off x="336000" y="1169249"/>
                <a:ext cx="11520000" cy="44928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b="1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16. </a:t>
                </a: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Planejamento da obra: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 equipe da prefeitura identificou que o raio do lago é de 9 metros e não de 10 metros. Considere o orçamento feito na mesma construtora mantendo a pista de 2 m de largura. Responda o que se pede, admitindo </a:t>
                </a:r>
                <a14:m>
                  <m:oMath xmlns:m="http://schemas.openxmlformats.org/officeDocument/2006/math"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𝜋</m:t>
                    </m:r>
                    <m:r>
                      <a:rPr lang="pt-BR" sz="2400" i="1" kern="100">
                        <a:effectLst/>
                        <a:latin typeface="Cambria Math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rPr>
                      <m:t>=3,14</m:t>
                    </m:r>
                  </m:oMath>
                </a14:m>
                <a:r>
                  <a:rPr lang="pt-BR" sz="24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: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a) Qual será a nova área a ser concretada?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b) Qual será o custo da concretagem?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c) Qual será a quantidade necessária, em metros, de cerca no perímetro da praça?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d) Qual será o novo custo total desta obra? </a:t>
                </a:r>
              </a:p>
              <a:p>
                <a:pPr algn="just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pt-BR" sz="2400" kern="100" dirty="0">
                    <a:effectLst/>
                    <a:latin typeface="Arial Narrow" panose="020B0606020202030204" pitchFamily="34" charset="0"/>
                    <a:ea typeface="MS Mincho" panose="02020609040205080304" pitchFamily="49" charset="-128"/>
                    <a:cs typeface="Times New Roman" panose="02020603050405020304" pitchFamily="18" charset="0"/>
                  </a:rPr>
                  <a:t>e) O custo total diminuirá em relação ao cálculo inicial? Se sim, qual será essa redução? Justifique. </a:t>
                </a:r>
              </a:p>
            </p:txBody>
          </p:sp>
        </mc:Choice>
        <mc:Fallback xmlns="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F18E4367-2B91-87C4-EDD1-3F3918564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00" y="1169249"/>
                <a:ext cx="11520000" cy="4492897"/>
              </a:xfrm>
              <a:prstGeom prst="rect">
                <a:avLst/>
              </a:prstGeom>
              <a:blipFill>
                <a:blip r:embed="rId2"/>
                <a:stretch>
                  <a:fillRect l="-794" t="-678" r="-847" b="-23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CF74D811-2930-BB9F-B4DD-C46D04F90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00" y="249982"/>
            <a:ext cx="3753211" cy="90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234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36E82-1EF6-091E-2D5F-9FCEAD23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CA56E4A-02DF-42DB-7BDC-5AADE0708834}"/>
              </a:ext>
            </a:extLst>
          </p:cNvPr>
          <p:cNvSpPr txBox="1"/>
          <p:nvPr/>
        </p:nvSpPr>
        <p:spPr>
          <a:xfrm>
            <a:off x="336000" y="883499"/>
            <a:ext cx="11520000" cy="352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17.</a:t>
            </a:r>
            <a:r>
              <a:rPr lang="pt-BR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Comparação de materiais e custo:</a:t>
            </a:r>
            <a:endParaRPr lang="pt-BR" sz="2400" kern="1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Ao analisar a proposta de licitação de uma segunda empresa, a equipe de projetos da prefeitura percebeu que os gastos gerais seriam mantidos mas, o preço por metro de cerca seria de R$ 45,00 e o material seria mais resistente. </a:t>
            </a:r>
            <a:endParaRPr lang="pt-BR" sz="2400" kern="1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Levando em consideração a medida correta do lago, responda: </a:t>
            </a:r>
            <a:endParaRPr lang="pt-BR" sz="2400" kern="1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a) Vale a pena contratar a segunda empresa no lugar da primeira? Justifique sua resposta. </a:t>
            </a:r>
            <a:endParaRPr lang="pt-BR" sz="2400" kern="1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b) Que fatores, além do custo, deveriam ser considerados?</a:t>
            </a:r>
            <a:endParaRPr lang="pt-BR" sz="2400" kern="1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9957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F6066-A9FE-324B-2D33-AB5B25EBE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86CFB51-556F-E368-89F8-1870F791FD20}"/>
              </a:ext>
            </a:extLst>
          </p:cNvPr>
          <p:cNvSpPr txBox="1"/>
          <p:nvPr/>
        </p:nvSpPr>
        <p:spPr>
          <a:xfrm>
            <a:off x="336000" y="740624"/>
            <a:ext cx="11520000" cy="4898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b="1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18.</a:t>
            </a:r>
            <a:r>
              <a:rPr lang="pt-BR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Questão de sustentabilidade:</a:t>
            </a:r>
            <a:endParaRPr lang="pt-BR" sz="2400" kern="1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Após uma consulta pública, a população da cidade solicitou a disponibilidade da instalação de um piso permeável. Assim, a equipe de projetos verificou a proposta de licitação de uma terceira empresa que garantia o custo da cerca a R$ 45,00 por metro com o mesmo material da segunda empresa. Porém, cobraria R$ 2800,00 por metro quadrado, na instalação do piso permeável na pista, reduzindo possíveis danos causados por enchentes/alagamentos.</a:t>
            </a:r>
            <a:endParaRPr lang="pt-BR" sz="2400" kern="1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Sabendo que os demais custos e prazos permanecem os mesmos, responda:</a:t>
            </a:r>
            <a:endParaRPr lang="pt-BR" sz="2400" kern="1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a) Quanto custaria a implantação desse novo piso?</a:t>
            </a:r>
            <a:endParaRPr lang="pt-BR" sz="2400" kern="1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b) Compare o custo, absoluto e relativo, dos dois pisos e verifique o impacto no custo total do projeto. </a:t>
            </a:r>
            <a:endParaRPr lang="pt-BR" sz="2400" kern="1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400" kern="100" dirty="0">
                <a:effectLst/>
                <a:latin typeface="Arial Narrow" panose="020B0606020202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c) Você recomendaria qual opção? Justifique considerando aspectos matemáticos e ambientais.</a:t>
            </a:r>
            <a:endParaRPr lang="pt-BR" sz="2400" kern="100" dirty="0">
              <a:effectLst/>
              <a:latin typeface="Aptos" panose="020B00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332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34BEE-E397-89BC-DCAA-16881EB5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B06435A1-86C0-ECDB-4B72-E62ADE902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1727527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1899</TotalTime>
  <Words>10713</Words>
  <Application>Microsoft Office PowerPoint</Application>
  <PresentationFormat>Widescreen</PresentationFormat>
  <Paragraphs>979</Paragraphs>
  <Slides>75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75</vt:i4>
      </vt:variant>
    </vt:vector>
  </HeadingPairs>
  <TitlesOfParts>
    <vt:vector size="87" baseType="lpstr">
      <vt:lpstr>Aptos</vt:lpstr>
      <vt:lpstr>Arial</vt:lpstr>
      <vt:lpstr>Arial Narrow</vt:lpstr>
      <vt:lpstr>Calibri</vt:lpstr>
      <vt:lpstr>Calibri Light</vt:lpstr>
      <vt:lpstr>Cambria Math</vt:lpstr>
      <vt:lpstr>Courier New</vt:lpstr>
      <vt:lpstr>Symbol</vt:lpstr>
      <vt:lpstr>Times New Roman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Adriani Grun</cp:lastModifiedBy>
  <cp:revision>30</cp:revision>
  <dcterms:created xsi:type="dcterms:W3CDTF">2024-02-02T11:27:21Z</dcterms:created>
  <dcterms:modified xsi:type="dcterms:W3CDTF">2026-09-25T12:43:57Z</dcterms:modified>
</cp:coreProperties>
</file>