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6" r:id="rId2"/>
    <p:sldId id="349" r:id="rId3"/>
    <p:sldId id="351" r:id="rId4"/>
    <p:sldId id="354" r:id="rId5"/>
    <p:sldId id="355" r:id="rId6"/>
    <p:sldId id="356" r:id="rId7"/>
    <p:sldId id="357" r:id="rId8"/>
    <p:sldId id="360" r:id="rId9"/>
    <p:sldId id="358" r:id="rId10"/>
    <p:sldId id="359" r:id="rId11"/>
    <p:sldId id="361" r:id="rId12"/>
    <p:sldId id="362" r:id="rId13"/>
    <p:sldId id="363" r:id="rId14"/>
    <p:sldId id="365" r:id="rId15"/>
    <p:sldId id="364" r:id="rId16"/>
    <p:sldId id="369" r:id="rId17"/>
    <p:sldId id="366" r:id="rId18"/>
    <p:sldId id="368" r:id="rId19"/>
    <p:sldId id="367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98" r:id="rId40"/>
    <p:sldId id="399" r:id="rId41"/>
    <p:sldId id="400" r:id="rId42"/>
    <p:sldId id="401" r:id="rId43"/>
    <p:sldId id="389" r:id="rId44"/>
    <p:sldId id="390" r:id="rId45"/>
    <p:sldId id="391" r:id="rId46"/>
    <p:sldId id="392" r:id="rId47"/>
    <p:sldId id="427" r:id="rId48"/>
    <p:sldId id="393" r:id="rId49"/>
    <p:sldId id="394" r:id="rId50"/>
    <p:sldId id="395" r:id="rId51"/>
    <p:sldId id="396" r:id="rId52"/>
    <p:sldId id="397" r:id="rId53"/>
    <p:sldId id="402" r:id="rId54"/>
    <p:sldId id="403" r:id="rId55"/>
    <p:sldId id="404" r:id="rId56"/>
    <p:sldId id="405" r:id="rId57"/>
    <p:sldId id="406" r:id="rId58"/>
    <p:sldId id="414" r:id="rId59"/>
    <p:sldId id="407" r:id="rId60"/>
    <p:sldId id="412" r:id="rId61"/>
    <p:sldId id="413" r:id="rId62"/>
    <p:sldId id="408" r:id="rId63"/>
    <p:sldId id="409" r:id="rId64"/>
    <p:sldId id="410" r:id="rId65"/>
    <p:sldId id="415" r:id="rId66"/>
    <p:sldId id="416" r:id="rId67"/>
    <p:sldId id="417" r:id="rId68"/>
    <p:sldId id="418" r:id="rId69"/>
    <p:sldId id="419" r:id="rId70"/>
    <p:sldId id="420" r:id="rId71"/>
    <p:sldId id="422" r:id="rId72"/>
    <p:sldId id="423" r:id="rId73"/>
    <p:sldId id="424" r:id="rId74"/>
    <p:sldId id="421" r:id="rId75"/>
    <p:sldId id="411" r:id="rId76"/>
    <p:sldId id="425" r:id="rId77"/>
    <p:sldId id="426" r:id="rId78"/>
    <p:sldId id="257" r:id="rId7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73" autoAdjust="0"/>
  </p:normalViewPr>
  <p:slideViewPr>
    <p:cSldViewPr snapToGrid="0">
      <p:cViewPr varScale="1">
        <p:scale>
          <a:sx n="85" d="100"/>
          <a:sy n="85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90F3-5E19-40D1-B6C3-F72F829AC7E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90F63-4DA4-4B21-ACDC-9E7D51E52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69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90F63-4DA4-4B21-ACDC-9E7D51E52E9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37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90F63-4DA4-4B21-ACDC-9E7D51E52E90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57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90F63-4DA4-4B21-ACDC-9E7D51E52E90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12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4"/>
          <a:stretch/>
        </p:blipFill>
        <p:spPr>
          <a:xfrm>
            <a:off x="5000772" y="4199"/>
            <a:ext cx="896139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3502779-AB24-C81D-BD7B-C2989288C8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56" y="0"/>
            <a:ext cx="1737400" cy="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NUL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170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53.png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70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brasilescola.uol.com.br/matematica/razao.htm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70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4" Type="http://schemas.openxmlformats.org/officeDocument/2006/relationships/image" Target="NUL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6.png"/><Relationship Id="rId4" Type="http://schemas.microsoft.com/office/2007/relationships/hdphoto" Target="../media/hdphoto5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emf"/><Relationship Id="rId4" Type="http://schemas.openxmlformats.org/officeDocument/2006/relationships/image" Target="NUL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microsoft.com/office/2007/relationships/hdphoto" Target="../media/hdphoto8.wdp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05F35E-9B3E-AB72-3127-3B57A43E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3127770" y="4110823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8º ano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3542440" y="5055031"/>
            <a:ext cx="2844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A16CC32-F4A3-BD14-C9E8-ECAC6090BA68}"/>
                  </a:ext>
                </a:extLst>
              </p:cNvPr>
              <p:cNvSpPr txBox="1"/>
              <p:nvPr/>
            </p:nvSpPr>
            <p:spPr>
              <a:xfrm>
                <a:off x="0" y="4225061"/>
                <a:ext cx="6094476" cy="2152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Os números racionais são aqueles que podem ser escritos na forma de fração, ou seja, da forma , em que o numerador p é um número inteiro qualquer (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) e o denominador q é um número inteiro não nulo (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</a:rPr>
                      <m:t> ∈ </m:t>
                    </m:r>
                    <m:sSup>
                      <m:sSupPr>
                        <m:ctrlP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pt-BR" sz="2200" b="0" i="1" u="none" strike="noStrike" baseline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pt-BR" sz="2200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).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Observe como podemos descrever esse conjunto utilizando a linguagem matemática: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A16CC32-F4A3-BD14-C9E8-ECAC6090B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5061"/>
                <a:ext cx="6094476" cy="2152641"/>
              </a:xfrm>
              <a:prstGeom prst="rect">
                <a:avLst/>
              </a:prstGeom>
              <a:blipFill>
                <a:blip r:embed="rId2"/>
                <a:stretch>
                  <a:fillRect l="-1300" t="-1700" r="-2400" b="-39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E07EEE5C-0DD5-0288-C699-0319E604F0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3" t="6865" r="3461" b="3714"/>
          <a:stretch/>
        </p:blipFill>
        <p:spPr bwMode="auto">
          <a:xfrm>
            <a:off x="2147442" y="2466661"/>
            <a:ext cx="2100707" cy="1683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8965E4-AE2F-977C-7E11-A2C3EE730256}"/>
                  </a:ext>
                </a:extLst>
              </p:cNvPr>
              <p:cNvSpPr txBox="1"/>
              <p:nvPr/>
            </p:nvSpPr>
            <p:spPr>
              <a:xfrm>
                <a:off x="0" y="2041321"/>
                <a:ext cx="6094476" cy="4590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CONJUNTO DOS NÚMEROS RACIONAIS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ℚ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8965E4-AE2F-977C-7E11-A2C3EE730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041321"/>
                <a:ext cx="6094476" cy="459036"/>
              </a:xfrm>
              <a:prstGeom prst="rect">
                <a:avLst/>
              </a:prstGeom>
              <a:blipFill>
                <a:blip r:embed="rId4"/>
                <a:stretch>
                  <a:fillRect t="-6667" b="-22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D581113E-2904-A434-4CA1-35FFB673F3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82295" y="1094144"/>
            <a:ext cx="4320000" cy="9471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C43DEF9-1809-53C9-2AC1-E4E1C40A7E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1" r="339" b="6216"/>
          <a:stretch>
            <a:fillRect/>
          </a:stretch>
        </p:blipFill>
        <p:spPr>
          <a:xfrm>
            <a:off x="82295" y="586675"/>
            <a:ext cx="3600000" cy="4657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34598B6-BDDA-D63B-7C45-E1B2D711B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37" y="819546"/>
            <a:ext cx="5798934" cy="10854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290EB36-45F2-73F0-EAB3-6080D3EDD0E8}"/>
                  </a:ext>
                </a:extLst>
              </p:cNvPr>
              <p:cNvSpPr txBox="1"/>
              <p:nvPr/>
            </p:nvSpPr>
            <p:spPr>
              <a:xfrm>
                <a:off x="6360903" y="3544435"/>
                <a:ext cx="5479542" cy="2897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159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Subconjunto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– Sejam A e B dois conjuntos, diz-se que o conjunto A é um subconjunto do conjunto B se todos os elementos do conjunto A também estiverem presentes no conjunto B. Em outras palavras, o conjunto A está contido no conjunto B.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2159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Notação: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Lê-se: O Conjunto A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está contido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B.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290EB36-45F2-73F0-EAB3-6080D3EDD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903" y="3544435"/>
                <a:ext cx="5479542" cy="2897716"/>
              </a:xfrm>
              <a:prstGeom prst="rect">
                <a:avLst/>
              </a:prstGeom>
              <a:blipFill>
                <a:blip r:embed="rId8"/>
                <a:stretch>
                  <a:fillRect l="-1446" t="-840" r="-1001" b="-3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m 17">
            <a:extLst>
              <a:ext uri="{FF2B5EF4-FFF2-40B4-BE49-F238E27FC236}">
                <a16:creationId xmlns:a16="http://schemas.microsoft.com/office/drawing/2014/main" id="{AC6467A6-04E0-FBFC-ED42-A816119E78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278" y="2466661"/>
            <a:ext cx="5904793" cy="43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2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CFA42-D57C-7731-30E4-77F85B9CF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77CCB00-11C9-C6CF-0761-F489921F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44" y="861891"/>
            <a:ext cx="4680000" cy="22152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1B8343E-CDA0-9E5D-737F-F6912096E386}"/>
              </a:ext>
            </a:extLst>
          </p:cNvPr>
          <p:cNvSpPr txBox="1"/>
          <p:nvPr/>
        </p:nvSpPr>
        <p:spPr>
          <a:xfrm>
            <a:off x="25206" y="3361669"/>
            <a:ext cx="6070794" cy="328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u="sng" kern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Números racionais representados na reta numérica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 como os números inteiros, cada número racional pode ser representado por um ponto na reta numérica.</a:t>
            </a:r>
            <a:r>
              <a:rPr lang="pt-BR" sz="2200" b="1" kern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representar um número racional, na reta numérica, precisamos analisar o sentido da reta (positivo ou negativo) e, a partir do zero, proceder de maneira semelhante à representação de uma fração ou de um número decimal na reta.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5BD311AA-4C44-B635-C7E6-CF758EF958EC}"/>
                  </a:ext>
                </a:extLst>
              </p:cNvPr>
              <p:cNvSpPr txBox="1"/>
              <p:nvPr/>
            </p:nvSpPr>
            <p:spPr>
              <a:xfrm>
                <a:off x="6096000" y="861891"/>
                <a:ext cx="6094476" cy="3163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1: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Localizar o ponto </a:t>
                </a:r>
                <a14:m>
                  <m:oMath xmlns:m="http://schemas.openxmlformats.org/officeDocument/2006/math">
                    <m:r>
                      <a:rPr lang="pt-BR" sz="2200" b="1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𝐁</m:t>
                    </m:r>
                    <m:r>
                      <a:rPr lang="pt-BR" sz="2200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pt-BR" sz="2200" i="1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, na reta numérica.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0 e 1 em três partes iguais, pois o denominador é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 partir do zero, marcamos o ponto </a:t>
                </a:r>
                <a:r>
                  <a:rPr lang="pt-BR" sz="2200" b="1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pt-BR" sz="2200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duas das partes, pois o numerador é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à direita do zero, pois o número é positivo.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5BD311AA-4C44-B635-C7E6-CF758EF95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61891"/>
                <a:ext cx="6094476" cy="3163558"/>
              </a:xfrm>
              <a:prstGeom prst="rect">
                <a:avLst/>
              </a:prstGeom>
              <a:blipFill>
                <a:blip r:embed="rId3"/>
                <a:stretch>
                  <a:fillRect l="-1300" t="-771" b="-28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m 17">
            <a:extLst>
              <a:ext uri="{FF2B5EF4-FFF2-40B4-BE49-F238E27FC236}">
                <a16:creationId xmlns:a16="http://schemas.microsoft.com/office/drawing/2014/main" id="{33733896-784D-F02B-AF66-8D05EC077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922" y="4310724"/>
            <a:ext cx="5565999" cy="60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84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8306A5A-2819-E285-40CF-32C7614280A3}"/>
              </a:ext>
            </a:extLst>
          </p:cNvPr>
          <p:cNvSpPr txBox="1"/>
          <p:nvPr/>
        </p:nvSpPr>
        <p:spPr>
          <a:xfrm>
            <a:off x="932688" y="12435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42BCFD5-D286-D0C4-4A9F-8396C12CC98E}"/>
                  </a:ext>
                </a:extLst>
              </p:cNvPr>
              <p:cNvSpPr txBox="1"/>
              <p:nvPr/>
            </p:nvSpPr>
            <p:spPr>
              <a:xfrm>
                <a:off x="21804" y="811297"/>
                <a:ext cx="6094476" cy="3161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2: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Localizar o ponto </a:t>
                </a:r>
                <a14:m>
                  <m:oMath xmlns:m="http://schemas.openxmlformats.org/officeDocument/2006/math">
                    <m:r>
                      <a:rPr lang="pt-BR" sz="2200" b="1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𝐂</m:t>
                    </m:r>
                    <m:r>
                      <a:rPr lang="pt-BR" sz="2200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kern="12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na reta numérica.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– 1 e 0 em quatro partes iguais, pois o denominador é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 partir do zero, marcamos o ponto </a:t>
                </a:r>
                <a:r>
                  <a:rPr lang="pt-BR" sz="2200" b="1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pt-BR" sz="2200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três das partes, pois o numerador é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e, à esquerda do zero, pois o número é negativo.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42BCFD5-D286-D0C4-4A9F-8396C12CC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04" y="811297"/>
                <a:ext cx="6094476" cy="3161699"/>
              </a:xfrm>
              <a:prstGeom prst="rect">
                <a:avLst/>
              </a:prstGeom>
              <a:blipFill>
                <a:blip r:embed="rId2"/>
                <a:stretch>
                  <a:fillRect l="-1301" t="-963" r="-1401" b="-26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3A4DF198-4053-3439-6F07-09DFD87D2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19" y="4327841"/>
            <a:ext cx="5580046" cy="5501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C9D341A-689E-7103-2F81-148B3067CE16}"/>
                  </a:ext>
                </a:extLst>
              </p:cNvPr>
              <p:cNvSpPr txBox="1"/>
              <p:nvPr/>
            </p:nvSpPr>
            <p:spPr>
              <a:xfrm>
                <a:off x="6094476" y="811297"/>
                <a:ext cx="6097524" cy="3389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3: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Localizar o ponto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2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− 1,8</m:t>
                    </m:r>
                  </m:oMath>
                </a14:m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na reta numérica.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Dividimos o segmento entre os números – 2 e – 1 em dez partes iguais, pois precisamos indicar os décimos de um número. A partir do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– 1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marcamos o ponto </a:t>
                </a:r>
                <a:r>
                  <a:rPr lang="pt-BR" sz="2200" b="1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pt-BR" sz="2200" kern="12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após oito das partes, pois são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décimos e, à esquerda de 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– 1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pois o número é negativo. Logo, marcamos 1 inteiro e 8 décimos negativos.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C9D341A-689E-7103-2F81-148B3067C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11297"/>
                <a:ext cx="6097524" cy="3389646"/>
              </a:xfrm>
              <a:prstGeom prst="rect">
                <a:avLst/>
              </a:prstGeom>
              <a:blipFill>
                <a:blip r:embed="rId4"/>
                <a:stretch>
                  <a:fillRect l="-1300" t="-899" r="-1300" b="-26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4F9E15B4-727D-8357-3AC3-A4949FC39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84" y="4327841"/>
            <a:ext cx="5658797" cy="55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5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16F3C9D-4F13-50E0-FFAA-1151474A03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75565" y="665735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21DE6D7-3ABA-DD98-9C4A-A2904D5EC1C6}"/>
              </a:ext>
            </a:extLst>
          </p:cNvPr>
          <p:cNvSpPr txBox="1"/>
          <p:nvPr/>
        </p:nvSpPr>
        <p:spPr>
          <a:xfrm>
            <a:off x="75565" y="1259722"/>
            <a:ext cx="6094476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Considere os números, a seguir, e marque-os na reta numérica.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80DED1F-8325-0CE5-4621-0B20D4B4B8D6}"/>
                  </a:ext>
                </a:extLst>
              </p:cNvPr>
              <p:cNvSpPr txBox="1"/>
              <p:nvPr/>
            </p:nvSpPr>
            <p:spPr>
              <a:xfrm>
                <a:off x="75565" y="2074740"/>
                <a:ext cx="1258478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 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80DED1F-8325-0CE5-4621-0B20D4B4B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" y="2074740"/>
                <a:ext cx="1258478" cy="7261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C2D1950-CBE7-A777-8357-6D0810DFA32C}"/>
                  </a:ext>
                </a:extLst>
              </p:cNvPr>
              <p:cNvSpPr txBox="1"/>
              <p:nvPr/>
            </p:nvSpPr>
            <p:spPr>
              <a:xfrm>
                <a:off x="1385758" y="2267060"/>
                <a:ext cx="161282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𝐁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−0,5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C2D1950-CBE7-A777-8357-6D0810DFA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758" y="2267060"/>
                <a:ext cx="161282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3CE21D1-D006-AA9C-EBF1-0213801C76AD}"/>
                  </a:ext>
                </a:extLst>
              </p:cNvPr>
              <p:cNvSpPr txBox="1"/>
              <p:nvPr/>
            </p:nvSpPr>
            <p:spPr>
              <a:xfrm>
                <a:off x="2964568" y="2102281"/>
                <a:ext cx="1003955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F3CE21D1-D006-AA9C-EBF1-0213801C7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4568" y="2102281"/>
                <a:ext cx="1003955" cy="7261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8793801-D271-9CC9-E962-9F74D83096DC}"/>
                  </a:ext>
                </a:extLst>
              </p:cNvPr>
              <p:cNvSpPr txBox="1"/>
              <p:nvPr/>
            </p:nvSpPr>
            <p:spPr>
              <a:xfrm>
                <a:off x="4144489" y="2267059"/>
                <a:ext cx="1598727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𝐃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5,25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8793801-D271-9CC9-E962-9F74D8309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489" y="2267059"/>
                <a:ext cx="159872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72C125E-900C-8592-722C-4BC2A8844741}"/>
                  </a:ext>
                </a:extLst>
              </p:cNvPr>
              <p:cNvSpPr txBox="1"/>
              <p:nvPr/>
            </p:nvSpPr>
            <p:spPr>
              <a:xfrm>
                <a:off x="27691" y="3235109"/>
                <a:ext cx="161282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𝐄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− 3,5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72C125E-900C-8592-722C-4BC2A8844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1" y="3235109"/>
                <a:ext cx="161282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5C03E866-57F1-1619-B54D-C12BA80FD845}"/>
                  </a:ext>
                </a:extLst>
              </p:cNvPr>
              <p:cNvSpPr txBox="1"/>
              <p:nvPr/>
            </p:nvSpPr>
            <p:spPr>
              <a:xfrm>
                <a:off x="1509984" y="3062592"/>
                <a:ext cx="1612819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5C03E866-57F1-1619-B54D-C12BA80FD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984" y="3062592"/>
                <a:ext cx="1612819" cy="7261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45659F3B-EF83-7957-A433-ED4125DA9B63}"/>
                  </a:ext>
                </a:extLst>
              </p:cNvPr>
              <p:cNvSpPr txBox="1"/>
              <p:nvPr/>
            </p:nvSpPr>
            <p:spPr>
              <a:xfrm>
                <a:off x="2675026" y="3041834"/>
                <a:ext cx="1951547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𝐆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45659F3B-EF83-7957-A433-ED4125DA9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026" y="3041834"/>
                <a:ext cx="1951547" cy="7261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B6E71CFC-A3A9-D788-62F1-10CD22E1F5BE}"/>
                  </a:ext>
                </a:extLst>
              </p:cNvPr>
              <p:cNvSpPr txBox="1"/>
              <p:nvPr/>
            </p:nvSpPr>
            <p:spPr>
              <a:xfrm>
                <a:off x="4477379" y="3062592"/>
                <a:ext cx="1003955" cy="726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𝐇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B6E71CFC-A3A9-D788-62F1-10CD22E1F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379" y="3062592"/>
                <a:ext cx="1003955" cy="7261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E7044E98-3712-7A91-7F5B-6D952294243A}"/>
                  </a:ext>
                </a:extLst>
              </p:cNvPr>
              <p:cNvSpPr txBox="1"/>
              <p:nvPr/>
            </p:nvSpPr>
            <p:spPr>
              <a:xfrm>
                <a:off x="879886" y="4153398"/>
                <a:ext cx="1521249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𝐈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=3,25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E7044E98-3712-7A91-7F5B-6D9522942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886" y="4153398"/>
                <a:ext cx="1521249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9D652E6B-654C-A871-A920-6091C5B3CE94}"/>
                  </a:ext>
                </a:extLst>
              </p:cNvPr>
              <p:cNvSpPr txBox="1"/>
              <p:nvPr/>
            </p:nvSpPr>
            <p:spPr>
              <a:xfrm>
                <a:off x="2800096" y="3959155"/>
                <a:ext cx="1070466" cy="7239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smtClean="0">
                          <a:latin typeface="Cambria Math" panose="02040503050406030204" pitchFamily="18" charset="0"/>
                        </a:rPr>
                        <m:t>𝐉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9D652E6B-654C-A871-A920-6091C5B3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096" y="3959155"/>
                <a:ext cx="1070466" cy="72398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Imagem 25">
            <a:extLst>
              <a:ext uri="{FF2B5EF4-FFF2-40B4-BE49-F238E27FC236}">
                <a16:creationId xmlns:a16="http://schemas.microsoft.com/office/drawing/2014/main" id="{54D40745-C38F-67FA-3FE9-70B1EBF714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5" y="4961038"/>
            <a:ext cx="5816007" cy="729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EF8E6928-CC08-94AE-D5A4-5C30AEF639C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97" y="1478146"/>
            <a:ext cx="5450640" cy="77347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8A25BD69-8922-BF04-E31D-5B125721C61A}"/>
              </a:ext>
            </a:extLst>
          </p:cNvPr>
          <p:cNvSpPr txBox="1"/>
          <p:nvPr/>
        </p:nvSpPr>
        <p:spPr>
          <a:xfrm>
            <a:off x="6096000" y="759860"/>
            <a:ext cx="5946394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a reta numérica a seguir.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C5B83D50-14A2-E4D4-FB3E-06B3F089DC8A}"/>
                  </a:ext>
                </a:extLst>
              </p:cNvPr>
              <p:cNvSpPr txBox="1"/>
              <p:nvPr/>
            </p:nvSpPr>
            <p:spPr>
              <a:xfrm>
                <a:off x="6096000" y="2482504"/>
                <a:ext cx="6020435" cy="2816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Nesta reta, qual é o número que corresponde ao ponto </a:t>
                </a:r>
                <a14:m>
                  <m:oMath xmlns:m="http://schemas.openxmlformats.org/officeDocument/2006/math">
                    <m:r>
                      <a:rPr lang="pt-BR" sz="2200" b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𝐍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7,2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7,4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7,6</a:t>
                </a:r>
                <a:endParaRPr lang="pt-BR" sz="2200" kern="100" dirty="0"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7,9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C5B83D50-14A2-E4D4-FB3E-06B3F089D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82504"/>
                <a:ext cx="6020435" cy="2816156"/>
              </a:xfrm>
              <a:prstGeom prst="rect">
                <a:avLst/>
              </a:prstGeom>
              <a:blipFill>
                <a:blip r:embed="rId15"/>
                <a:stretch>
                  <a:fillRect l="-1316" t="-866" b="-32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542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0B09E24-C16C-CDB3-F83A-772C07C9CD6D}"/>
              </a:ext>
            </a:extLst>
          </p:cNvPr>
          <p:cNvSpPr txBox="1"/>
          <p:nvPr/>
        </p:nvSpPr>
        <p:spPr>
          <a:xfrm>
            <a:off x="1524" y="666173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>
              <a:buNone/>
            </a:pP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3.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Observe a imagem.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5CF727F-E589-0CB8-B2E4-AF183AF7EA51}"/>
                  </a:ext>
                </a:extLst>
              </p:cNvPr>
              <p:cNvSpPr txBox="1"/>
              <p:nvPr/>
            </p:nvSpPr>
            <p:spPr>
              <a:xfrm>
                <a:off x="2676524" y="2126913"/>
                <a:ext cx="3439287" cy="2604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Um poste de luz possui 6 m de altura,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da altura desse poste é representada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(A) pelo ponto R.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(B) pelo ponto 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(C) por um ponto entre R e 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(D) por um ponto entre S e T.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5CF727F-E589-0CB8-B2E4-AF183AF7E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524" y="2126913"/>
                <a:ext cx="3439287" cy="2604174"/>
              </a:xfrm>
              <a:prstGeom prst="rect">
                <a:avLst/>
              </a:prstGeom>
              <a:blipFill>
                <a:blip r:embed="rId2"/>
                <a:stretch>
                  <a:fillRect l="-2305" t="-1405" r="-1241" b="-37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BB381B45-287A-869D-2E34-036153BB9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10" y="1398100"/>
            <a:ext cx="2396816" cy="483394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993ADD9-79E4-CE1D-2BCA-82D5D4FA68B3}"/>
              </a:ext>
            </a:extLst>
          </p:cNvPr>
          <p:cNvSpPr txBox="1"/>
          <p:nvPr/>
        </p:nvSpPr>
        <p:spPr>
          <a:xfrm>
            <a:off x="6135624" y="4028393"/>
            <a:ext cx="5975312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1.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Dois amigos resolveram medir o comprimento de uma pequena ponte de madeira em um parque. Durante a medição, marcaram alguns pontos na reta numérica para indicar distâncias (em metros) a partir do início da ponte:</a:t>
            </a:r>
            <a:r>
              <a:rPr lang="pt-B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366764-1560-A4F9-92EB-ECAC83238056}"/>
              </a:ext>
            </a:extLst>
          </p:cNvPr>
          <p:cNvSpPr txBox="1"/>
          <p:nvPr/>
        </p:nvSpPr>
        <p:spPr>
          <a:xfrm>
            <a:off x="6419704" y="1768482"/>
            <a:ext cx="540715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a habilidade de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identificar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localização de números racionais na reta numérica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Fique atento à sua resolução, marque apenas uma alternativa e verifique a solução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2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13508E6-68C5-B4D5-49CA-77AA8A0B4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624" y="666173"/>
            <a:ext cx="5975312" cy="325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66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7895E608-5306-366B-6368-87C536778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4249" y="666887"/>
            <a:ext cx="2682526" cy="1480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D9B2AC2-9914-F67D-F687-8D9FD6C5C649}"/>
                  </a:ext>
                </a:extLst>
              </p:cNvPr>
              <p:cNvSpPr txBox="1"/>
              <p:nvPr/>
            </p:nvSpPr>
            <p:spPr>
              <a:xfrm>
                <a:off x="0" y="2127794"/>
                <a:ext cx="6094476" cy="4422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90170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Gabriel afirmou que a distância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corresponde exatamente a um dos pontos indicado na reta.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Clara discordou, dizendo que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pt-BR" sz="2200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​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está localizado entre dois pontos indicados na reta.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Sobre as duas informações, pode-se afirmar que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Gabriel está correto,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=0,75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está indicado na reta.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Clara está correta,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=0,75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está entre os pontos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1.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D9B2AC2-9914-F67D-F687-8D9FD6C5C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27794"/>
                <a:ext cx="6094476" cy="4422429"/>
              </a:xfrm>
              <a:prstGeom prst="rect">
                <a:avLst/>
              </a:prstGeom>
              <a:blipFill>
                <a:blip r:embed="rId5"/>
                <a:stretch>
                  <a:fillRect l="-1300" b="-1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57CF16-CBFE-8C6D-516E-D6A4838BBF2F}"/>
                  </a:ext>
                </a:extLst>
              </p:cNvPr>
              <p:cNvSpPr txBox="1"/>
              <p:nvPr/>
            </p:nvSpPr>
            <p:spPr>
              <a:xfrm>
                <a:off x="6094476" y="666887"/>
                <a:ext cx="6135624" cy="1949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nenhum deles estão corretos,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​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não pertence a esse intervalo da reta.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ambos estão corretos,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pode ser representado tanto como fração quanto como decimal.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57CF16-CBFE-8C6D-516E-D6A4838BB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666887"/>
                <a:ext cx="6135624" cy="1949893"/>
              </a:xfrm>
              <a:prstGeom prst="rect">
                <a:avLst/>
              </a:prstGeom>
              <a:blipFill>
                <a:blip r:embed="rId6"/>
                <a:stretch>
                  <a:fillRect l="-1292" b="-53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019902F4-A963-C997-9DC4-9E7AF4294CAB}"/>
              </a:ext>
            </a:extLst>
          </p:cNvPr>
          <p:cNvSpPr txBox="1"/>
          <p:nvPr/>
        </p:nvSpPr>
        <p:spPr>
          <a:xfrm>
            <a:off x="6094476" y="2789500"/>
            <a:ext cx="6030468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2.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tabela mostra a variação da temperatura em uma cidade durante um dia de inverno: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7D84CF9-4E53-069A-4E68-C7CD41FDB7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9026" y="3637937"/>
            <a:ext cx="3584629" cy="308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5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BCD63BD-21BD-8490-D95B-8CF540009E99}"/>
              </a:ext>
            </a:extLst>
          </p:cNvPr>
          <p:cNvSpPr txBox="1"/>
          <p:nvPr/>
        </p:nvSpPr>
        <p:spPr>
          <a:xfrm>
            <a:off x="1524" y="652944"/>
            <a:ext cx="6094476" cy="123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ponto M destacado na reta numérica que está dividida em partes iguais, para responder aos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itens 3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Antena em fundo branco&#10;&#10;O conteúdo gerado por IA pode estar incorreto.">
            <a:extLst>
              <a:ext uri="{FF2B5EF4-FFF2-40B4-BE49-F238E27FC236}">
                <a16:creationId xmlns:a16="http://schemas.microsoft.com/office/drawing/2014/main" id="{BE29F6DA-C747-68B0-914C-5E2E23B9C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1" y="1890655"/>
            <a:ext cx="5840442" cy="12377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13F478-8FAE-F9F3-2C45-ED0A75809D51}"/>
              </a:ext>
            </a:extLst>
          </p:cNvPr>
          <p:cNvSpPr txBox="1"/>
          <p:nvPr/>
        </p:nvSpPr>
        <p:spPr>
          <a:xfrm>
            <a:off x="64270" y="2917442"/>
            <a:ext cx="5968983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Qual fração representa o ponto M na reta numérica?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C52187F-1AA6-9C8B-6104-4DB3A8E5A1BB}"/>
                  </a:ext>
                </a:extLst>
              </p:cNvPr>
              <p:cNvSpPr txBox="1"/>
              <p:nvPr/>
            </p:nvSpPr>
            <p:spPr>
              <a:xfrm>
                <a:off x="64270" y="3622746"/>
                <a:ext cx="818388" cy="2990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9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9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C52187F-1AA6-9C8B-6104-4DB3A8E5A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70" y="3622746"/>
                <a:ext cx="818388" cy="2990114"/>
              </a:xfrm>
              <a:prstGeom prst="rect">
                <a:avLst/>
              </a:prstGeom>
              <a:blipFill>
                <a:blip r:embed="rId3"/>
                <a:stretch>
                  <a:fillRect r="-268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E925393E-10E3-E93D-06F5-AE6F6F753187}"/>
              </a:ext>
            </a:extLst>
          </p:cNvPr>
          <p:cNvSpPr txBox="1"/>
          <p:nvPr/>
        </p:nvSpPr>
        <p:spPr>
          <a:xfrm>
            <a:off x="6096000" y="806590"/>
            <a:ext cx="5904713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ponto M localizada na reta, representa qual número?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0,6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0,666...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0,75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0,777...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1A9AD5E-1FC3-C2D6-67D7-4EE4BCF46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6158749" y="3497595"/>
            <a:ext cx="4320000" cy="893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F17F651-0F43-4CAD-3C39-A81D9A5B0B67}"/>
              </a:ext>
            </a:extLst>
          </p:cNvPr>
          <p:cNvSpPr txBox="1"/>
          <p:nvPr/>
        </p:nvSpPr>
        <p:spPr>
          <a:xfrm>
            <a:off x="6158749" y="4527673"/>
            <a:ext cx="6033251" cy="172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88900" algn="ctr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DECIMAIS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Decimais exatos</a:t>
            </a:r>
            <a:r>
              <a:rPr lang="pt-BR" sz="2200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 os decimais mais simples, pois possuem uma parte decimal finita.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95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7723288-9A29-A3F0-BBAE-A845B9F46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238" y="898724"/>
            <a:ext cx="3448531" cy="78115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D51D439-2624-401C-FE1F-88FDAFDA7150}"/>
              </a:ext>
            </a:extLst>
          </p:cNvPr>
          <p:cNvSpPr txBox="1"/>
          <p:nvPr/>
        </p:nvSpPr>
        <p:spPr>
          <a:xfrm>
            <a:off x="0" y="1832455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Dízimas periódicas</a:t>
            </a:r>
            <a:r>
              <a:rPr lang="pt-BR" sz="2200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 números decimais em que, a partir de alguma casa decimal, um algarismo ou grupo de algarismos passa a se repetir infinitamente.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E7C313-F55B-9626-6B28-1F89A66BB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087" y="3097112"/>
            <a:ext cx="2867425" cy="138131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4903F67-7CEE-FCDC-B93C-4D71CE0E9BB6}"/>
              </a:ext>
            </a:extLst>
          </p:cNvPr>
          <p:cNvSpPr txBox="1"/>
          <p:nvPr/>
        </p:nvSpPr>
        <p:spPr>
          <a:xfrm>
            <a:off x="6135624" y="697014"/>
            <a:ext cx="5989320" cy="465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números racionais são aqueles que podem ser representados na forma de fração, já os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decimais não periódicos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infinitas casas decimais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não podem ser representados na forma de uma fração, portanto são conhecidos como números </a:t>
            </a: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irracionais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 seja, a representação decimal pode ser: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finita → números racionais;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infinita e periódica → números racionais;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infinita e não periódica → números irracionais.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28752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70F1A4F-E446-BB29-0B80-EF9DEC1F8CD4}"/>
                  </a:ext>
                </a:extLst>
              </p:cNvPr>
              <p:cNvSpPr txBox="1"/>
              <p:nvPr/>
            </p:nvSpPr>
            <p:spPr>
              <a:xfrm>
                <a:off x="112014" y="637199"/>
                <a:ext cx="5983986" cy="2479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alguns exemplos de números irracionais: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6180339887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7182818284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ra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4142135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7320508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i="1" kern="10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141592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70F1A4F-E446-BB29-0B80-EF9DEC1F8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14" y="637199"/>
                <a:ext cx="5983986" cy="2479461"/>
              </a:xfrm>
              <a:prstGeom prst="rect">
                <a:avLst/>
              </a:prstGeom>
              <a:blipFill>
                <a:blip r:embed="rId2"/>
                <a:stretch>
                  <a:fillRect l="-1324" t="-985" b="-32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FE7F07EB-B764-D9AE-283C-5782CAE0B97C}"/>
              </a:ext>
            </a:extLst>
          </p:cNvPr>
          <p:cNvSpPr txBox="1"/>
          <p:nvPr/>
        </p:nvSpPr>
        <p:spPr>
          <a:xfrm>
            <a:off x="56769" y="3321845"/>
            <a:ext cx="5983986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 4:</a:t>
            </a:r>
            <a:r>
              <a:rPr lang="pt-BR" sz="2200" b="1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Pesquisas mostram que a altura média do homem, nos anos 1000, era cerca de 1,68 m e, nos anos 2000, passou para cerca de 1,75 m. Com base nessas pesquisas, a altura média do homem teve um aumento de quantos centímetros?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78DB300-47E0-6B07-5674-0D4AE5BA7A18}"/>
                  </a:ext>
                </a:extLst>
              </p:cNvPr>
              <p:cNvSpPr txBox="1"/>
              <p:nvPr/>
            </p:nvSpPr>
            <p:spPr>
              <a:xfrm>
                <a:off x="6096000" y="855045"/>
                <a:ext cx="6096000" cy="31845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u="sng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pt-BR" sz="2200" i="1" u="sng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b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Anos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1000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média de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68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Anos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2000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média de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75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75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68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68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75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houve um aumento de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07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m, porém a questão pede em centímetros, basta convertermos metro em centímetros. Como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metro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100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centímetros, houve um aumento médio de 7 cm.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78DB300-47E0-6B07-5674-0D4AE5BA7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55045"/>
                <a:ext cx="6096000" cy="3184590"/>
              </a:xfrm>
              <a:prstGeom prst="rect">
                <a:avLst/>
              </a:prstGeom>
              <a:blipFill>
                <a:blip r:embed="rId3"/>
                <a:stretch>
                  <a:fillRect l="-1300" t="-574" r="-1300" b="-26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5610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ABB923B-5EB2-B5DD-9071-CE0E96806A46}"/>
                  </a:ext>
                </a:extLst>
              </p:cNvPr>
              <p:cNvSpPr txBox="1"/>
              <p:nvPr/>
            </p:nvSpPr>
            <p:spPr>
              <a:xfrm>
                <a:off x="1524" y="628498"/>
                <a:ext cx="6094476" cy="4545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5:</a:t>
                </a:r>
                <a:r>
                  <a:rPr lang="pt-BR" sz="2200" b="1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Dona Karla comprou uma dúzia de um certo produto por R$ 162,00 e resolveu vender cada unidade por R$ 19,75. Se ela comprar e vender 35 dessas unidades ela terá lucro ou prejuízo?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u="sng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Dona Karla comprou doze unidades, de um certo produto por 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162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00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i="1" dirty="0">
                  <a:solidFill>
                    <a:srgbClr val="0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i="1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ABB923B-5EB2-B5DD-9071-CE0E96806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28498"/>
                <a:ext cx="6094476" cy="4545796"/>
              </a:xfrm>
              <a:prstGeom prst="rect">
                <a:avLst/>
              </a:prstGeom>
              <a:blipFill>
                <a:blip r:embed="rId2"/>
                <a:stretch>
                  <a:fillRect l="-1300" t="-670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Aplicativo&#10;&#10;Descrição gerada automaticamente com confiança baixa">
            <a:extLst>
              <a:ext uri="{FF2B5EF4-FFF2-40B4-BE49-F238E27FC236}">
                <a16:creationId xmlns:a16="http://schemas.microsoft.com/office/drawing/2014/main" id="{221821D2-2F01-977A-6180-938D016D23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72" b="4762"/>
          <a:stretch>
            <a:fillRect/>
          </a:stretch>
        </p:blipFill>
        <p:spPr bwMode="auto">
          <a:xfrm>
            <a:off x="2236880" y="3982146"/>
            <a:ext cx="1539592" cy="2247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623D392-0F26-E6A8-87FA-B2DB90230818}"/>
              </a:ext>
            </a:extLst>
          </p:cNvPr>
          <p:cNvSpPr txBox="1"/>
          <p:nvPr/>
        </p:nvSpPr>
        <p:spPr>
          <a:xfrm>
            <a:off x="6096000" y="811895"/>
            <a:ext cx="6094476" cy="1237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Assim, o valor de cada unidade</a:t>
            </a:r>
            <a:r>
              <a:rPr lang="pt-BR" sz="2200" b="1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R$ 13,50.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ela vende cada unidade por R$ 19,75, podemos descobrir o lucro por unidade: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 descr="Texto&#10;&#10;Descrição gerada automaticamente com confiança média">
            <a:extLst>
              <a:ext uri="{FF2B5EF4-FFF2-40B4-BE49-F238E27FC236}">
                <a16:creationId xmlns:a16="http://schemas.microsoft.com/office/drawing/2014/main" id="{D3A0B991-5CF7-9BCE-90DA-5FEF1DD83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48" y="2161535"/>
            <a:ext cx="1057111" cy="97015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2995502-F271-0587-49DE-81C626D9DA9F}"/>
              </a:ext>
            </a:extLst>
          </p:cNvPr>
          <p:cNvSpPr txBox="1"/>
          <p:nvPr/>
        </p:nvSpPr>
        <p:spPr>
          <a:xfrm>
            <a:off x="6096000" y="3187763"/>
            <a:ext cx="6094476" cy="848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 forma, ela obtém um lucro de R$ 6,25 por unidade.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Comprando e vendendo 35 dessas unidades: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145A925-C76D-2566-4609-C9A0D2902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82" y="4238972"/>
            <a:ext cx="1077992" cy="139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C28DC38-2670-BD10-18EE-811ED0842137}"/>
              </a:ext>
            </a:extLst>
          </p:cNvPr>
          <p:cNvSpPr txBox="1"/>
          <p:nvPr/>
        </p:nvSpPr>
        <p:spPr>
          <a:xfrm>
            <a:off x="6096000" y="5694458"/>
            <a:ext cx="60944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Portanto, ela terá </a:t>
            </a:r>
            <a:r>
              <a:rPr lang="pt-BR" sz="2200" b="1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lucro</a:t>
            </a: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 R$ 218,75.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43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B4D9197-5E93-E273-9942-61688051BBC9}"/>
                  </a:ext>
                </a:extLst>
              </p:cNvPr>
              <p:cNvSpPr txBox="1"/>
              <p:nvPr/>
            </p:nvSpPr>
            <p:spPr>
              <a:xfrm>
                <a:off x="1524" y="692414"/>
                <a:ext cx="6094476" cy="2957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 6:</a:t>
                </a:r>
                <a:r>
                  <a:rPr lang="pt-BR" sz="2200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campeão de uma competição de corrida, de 100 metros livres, cruzou a linha de chegada em um tempo de 12,63 segundos e, o último colocado demorou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 mais que o tempo do campeão para cruzar a linha de chegada. Qual foi o tempo que o último colocado, desta corrida, demorou para concluir o percurso?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B4D9197-5E93-E273-9942-61688051B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92414"/>
                <a:ext cx="6094476" cy="2957541"/>
              </a:xfrm>
              <a:prstGeom prst="rect">
                <a:avLst/>
              </a:prstGeom>
              <a:blipFill>
                <a:blip r:embed="rId2"/>
                <a:stretch>
                  <a:fillRect l="-1300" t="-1031" r="-1300" b="-28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29168D8-F7FF-45BD-BE4E-164E2603E5ED}"/>
                  </a:ext>
                </a:extLst>
              </p:cNvPr>
              <p:cNvSpPr txBox="1"/>
              <p:nvPr/>
            </p:nvSpPr>
            <p:spPr>
              <a:xfrm>
                <a:off x="0" y="3649955"/>
                <a:ext cx="6094476" cy="2339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u="sng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último colocado demorou 12,63 segundos </a:t>
                </a:r>
                <a14:m>
                  <m:oMath xmlns:m="http://schemas.openxmlformats.org/officeDocument/2006/math"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63</m:t>
                    </m:r>
                    <m:r>
                      <a:rPr lang="pt-BR" sz="2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pt-BR" sz="2200" i="1" kern="1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Assim,</a:t>
                </a: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⋅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63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63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29168D8-F7FF-45BD-BE4E-164E2603E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49955"/>
                <a:ext cx="6094476" cy="2339230"/>
              </a:xfrm>
              <a:prstGeom prst="rect">
                <a:avLst/>
              </a:prstGeom>
              <a:blipFill>
                <a:blip r:embed="rId3"/>
                <a:stretch>
                  <a:fillRect l="-1300" t="-1044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Uma imagem contendo Forma&#10;&#10;Descrição gerada automaticamente">
            <a:extLst>
              <a:ext uri="{FF2B5EF4-FFF2-40B4-BE49-F238E27FC236}">
                <a16:creationId xmlns:a16="http://schemas.microsoft.com/office/drawing/2014/main" id="{DD080E29-8B66-057B-3D7F-0A8328B631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3" b="4673"/>
          <a:stretch/>
        </p:blipFill>
        <p:spPr bwMode="auto">
          <a:xfrm>
            <a:off x="8385746" y="1232029"/>
            <a:ext cx="1517206" cy="1948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C4DC41A-5222-A3D1-5FA0-AC144BAF15B1}"/>
              </a:ext>
            </a:extLst>
          </p:cNvPr>
          <p:cNvSpPr txBox="1"/>
          <p:nvPr/>
        </p:nvSpPr>
        <p:spPr>
          <a:xfrm>
            <a:off x="6204204" y="773185"/>
            <a:ext cx="6135624" cy="458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i="1" dirty="0"/>
              <a:t>Logo, </a:t>
            </a:r>
            <a:endParaRPr lang="pt-BR" sz="2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2C3CBD8-73BC-95DA-F643-9BB55FEA5455}"/>
              </a:ext>
            </a:extLst>
          </p:cNvPr>
          <p:cNvSpPr txBox="1"/>
          <p:nvPr/>
        </p:nvSpPr>
        <p:spPr>
          <a:xfrm>
            <a:off x="6126480" y="2804514"/>
            <a:ext cx="6063996" cy="459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20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Dessa forma,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D545D23-E168-198D-31EB-12F0D8056F36}"/>
              </a:ext>
            </a:extLst>
          </p:cNvPr>
          <p:cNvSpPr txBox="1"/>
          <p:nvPr/>
        </p:nvSpPr>
        <p:spPr>
          <a:xfrm>
            <a:off x="6094476" y="4648798"/>
            <a:ext cx="6063996" cy="848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Portanto, o tempo gasto pelo último colocado, para percorrer os 100 metros, foi de 16,84 segundos.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m 14" descr="Texto&#10;&#10;Descrição gerada automaticamente com confiança baixa">
            <a:extLst>
              <a:ext uri="{FF2B5EF4-FFF2-40B4-BE49-F238E27FC236}">
                <a16:creationId xmlns:a16="http://schemas.microsoft.com/office/drawing/2014/main" id="{C9BDC256-EF5F-6135-31BD-A191CB9DFE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364" y="3594259"/>
            <a:ext cx="1062580" cy="84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10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8025012-804A-060C-A8E1-2F28BD8C4662}"/>
              </a:ext>
            </a:extLst>
          </p:cNvPr>
          <p:cNvSpPr txBox="1"/>
          <p:nvPr/>
        </p:nvSpPr>
        <p:spPr>
          <a:xfrm>
            <a:off x="0" y="833859"/>
            <a:ext cx="60944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lousa da professora Núbia.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CBFEE9-A267-40AC-3D31-2D1CA12F5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51" y="1532975"/>
            <a:ext cx="5040000" cy="236392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A0281E2-97C1-D608-5B82-C7EEA38ED443}"/>
              </a:ext>
            </a:extLst>
          </p:cNvPr>
          <p:cNvSpPr txBox="1"/>
          <p:nvPr/>
        </p:nvSpPr>
        <p:spPr>
          <a:xfrm>
            <a:off x="0" y="4136976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Responda as perguntas apresentada na lousa da professora Núbia.</a:t>
            </a:r>
            <a:endParaRPr lang="pt-BR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14AF47E-CA69-BA71-9C07-343E52A740E7}"/>
                  </a:ext>
                </a:extLst>
              </p:cNvPr>
              <p:cNvSpPr txBox="1"/>
              <p:nvPr/>
            </p:nvSpPr>
            <p:spPr>
              <a:xfrm>
                <a:off x="6094476" y="768271"/>
                <a:ext cx="6094476" cy="4681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ptos Narrow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Laura elaborou um planejamento diário para organizar seu tempo entre seus afazeres. Ela passa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do dia dormindo,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trabalhando,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estudando,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se alimentando e realizando exercícios na academia. O restante do dia ela utiliza para descansar e assistir vídeos no celular.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Quantas horas por dia ela passa descansando e assistindo vídeos no celular?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4 horas.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3 horas.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2 horas.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1 hora.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14AF47E-CA69-BA71-9C07-343E52A74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768271"/>
                <a:ext cx="6094476" cy="4681410"/>
              </a:xfrm>
              <a:prstGeom prst="rect">
                <a:avLst/>
              </a:prstGeom>
              <a:blipFill>
                <a:blip r:embed="rId3"/>
                <a:stretch>
                  <a:fillRect l="-1300" t="-651" b="-1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288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9F3A16C-B142-F1ED-9907-77C8A97A0238}"/>
                  </a:ext>
                </a:extLst>
              </p:cNvPr>
              <p:cNvSpPr txBox="1"/>
              <p:nvPr/>
            </p:nvSpPr>
            <p:spPr>
              <a:xfrm>
                <a:off x="0" y="784186"/>
                <a:ext cx="6094476" cy="2165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4000"/>
                  </a:lnSpc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9.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No aniversário de Mariana, ela distribuiu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bolo entre seus familiares. Do restante, metade ela distribuiu a seus amigos e a outra metade ela guardou na geladeira para comer posteriormente.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4000"/>
                  </a:lnSpc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fração do bolo Mariana guardou na geladeira?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9F3A16C-B142-F1ED-9907-77C8A97A0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84186"/>
                <a:ext cx="6094476" cy="2165593"/>
              </a:xfrm>
              <a:prstGeom prst="rect">
                <a:avLst/>
              </a:prstGeom>
              <a:blipFill>
                <a:blip r:embed="rId3"/>
                <a:stretch>
                  <a:fillRect l="-1300" b="-42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973B0226-303D-7866-94DD-749DF333953E}"/>
              </a:ext>
            </a:extLst>
          </p:cNvPr>
          <p:cNvSpPr txBox="1"/>
          <p:nvPr/>
        </p:nvSpPr>
        <p:spPr>
          <a:xfrm>
            <a:off x="174643" y="3950156"/>
            <a:ext cx="574519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a habilidade de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efetuar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cálculos que envolvam operações com números racionais (adição, subtração, multiplicação, divisão, potenciação)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Fique atento à sua resolução, marque apenas uma alternativa e verifique a solução.</a:t>
            </a:r>
            <a:endParaRPr lang="pt-BR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E9BFDBF-0C9F-805D-520B-50DBF690B4C9}"/>
                  </a:ext>
                </a:extLst>
              </p:cNvPr>
              <p:cNvSpPr txBox="1"/>
              <p:nvPr/>
            </p:nvSpPr>
            <p:spPr>
              <a:xfrm>
                <a:off x="6094476" y="888766"/>
                <a:ext cx="6094476" cy="5649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Item 1.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uma pesquisa escolar, os alunos avaliaram a temperatura em duas cidades durante um mesmo dia de inverno.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buSzPct val="100000"/>
                  <a:buFont typeface="Wingdings" panose="05000000000000000000" pitchFamily="2" charset="2"/>
                  <a:buChar char=""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Pela manhã, a cidade A registrou </a:t>
                </a:r>
                <a14:m>
                  <m:oMath xmlns:m="http://schemas.openxmlformats.org/officeDocument/2006/math"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−4,5 °</m:t>
                    </m:r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a cidade B registrou </a:t>
                </a:r>
                <a14:m>
                  <m:oMath xmlns:m="http://schemas.openxmlformats.org/officeDocument/2006/math"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−2,3 °</m:t>
                    </m:r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buSzPct val="100000"/>
                  <a:buFont typeface="Wingdings" panose="05000000000000000000" pitchFamily="2" charset="2"/>
                  <a:buChar char=""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 período da tarde, ambas as cidades tiveram um aumento de temperatura de </a:t>
                </a:r>
                <a14:m>
                  <m:oMath xmlns:m="http://schemas.openxmlformats.org/officeDocument/2006/math"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3,7 °</m:t>
                    </m:r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90170" lvl="0" indent="-342900" algn="just">
                  <a:buSzPct val="100000"/>
                  <a:buFont typeface="Wingdings" panose="05000000000000000000" pitchFamily="2" charset="2"/>
                  <a:buChar char=""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À noite, a cidade A teve sua temperatura multiplicada por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9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enquanto a cidade B teve uma queda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sua temperatura.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foi a diferença, em graus Celsius, entre as temperaturas finais das duas cidades à noite?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6,5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7,9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−6,5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buNone/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−7,9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E9BFDBF-0C9F-805D-520B-50DBF690B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88766"/>
                <a:ext cx="6094476" cy="5649560"/>
              </a:xfrm>
              <a:prstGeom prst="rect">
                <a:avLst/>
              </a:prstGeom>
              <a:blipFill>
                <a:blip r:embed="rId4"/>
                <a:stretch>
                  <a:fillRect l="-1300" t="-755" b="-12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4B0B2898-3EBF-3F8F-11A4-49D492DB6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4" y="3086535"/>
            <a:ext cx="6007141" cy="326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74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8FD1CB4-9D26-36C4-1E8F-71AD24963567}"/>
              </a:ext>
            </a:extLst>
          </p:cNvPr>
          <p:cNvSpPr txBox="1"/>
          <p:nvPr/>
        </p:nvSpPr>
        <p:spPr>
          <a:xfrm>
            <a:off x="1524" y="564993"/>
            <a:ext cx="6094476" cy="6287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2.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grupo de matemáticos resolveu dividir a conta de um restaurante. O valor total foi de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R$ 90,00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buSzPts val="1000"/>
              <a:buFont typeface="Wingdings" panose="05000000000000000000" pitchFamily="2" charset="2"/>
              <a:buChar char=""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deles tinha um cupom de desconto de R$ 10,00, que foi aplicado ao valor da conta.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buSzPts val="1000"/>
              <a:buFont typeface="Wingdings" panose="05000000000000000000" pitchFamily="2" charset="2"/>
              <a:buChar char=""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seguida, cada matemático deveria pagar a quinta parte do valor restante.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Porém, Gabriel desafiou o resto do grupo, que ele pagaria a conta se eles acertassem o seguinte desafio: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ctr">
              <a:lnSpc>
                <a:spcPct val="115000"/>
              </a:lnSpc>
              <a:buNone/>
            </a:pPr>
            <a:r>
              <a:rPr lang="pt-BR" sz="2200" i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“Três vezes o valor da minha parte, acrescido do quadrado de 1,2.”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resposta do desafio proposto por Gabriel, corresponde 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R$ 45,44.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R$ 47,44.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R$ 48,44.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R$ 49,44.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CC87A4-82FE-8C62-9D4A-52C0349D5E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6189472" y="788986"/>
            <a:ext cx="4320000" cy="9003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578AD6B-28BC-2D92-56C1-5EBC7CB6F343}"/>
              </a:ext>
            </a:extLst>
          </p:cNvPr>
          <p:cNvSpPr txBox="1"/>
          <p:nvPr/>
        </p:nvSpPr>
        <p:spPr>
          <a:xfrm>
            <a:off x="6096000" y="1786938"/>
            <a:ext cx="6094476" cy="2610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PERIÓDICA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u="none" strike="noStrike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dízima periódica é um número que possui sua parte decimal infinita e periódica, isto é, a partir de alguma casa após a vírgula, passam a repetir uma determinada sequência de algarismos de forma infinita.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225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7A26931-9F36-52FC-4C5A-B25B4299058E}"/>
                  </a:ext>
                </a:extLst>
              </p:cNvPr>
              <p:cNvSpPr txBox="1"/>
              <p:nvPr/>
            </p:nvSpPr>
            <p:spPr>
              <a:xfrm>
                <a:off x="313752" y="645451"/>
                <a:ext cx="5607752" cy="5859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1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Existem duas formas de se identificar o pe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íodo de uma dízima.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representação decimal a dízima periódica pode ser representada de duas maneiras.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inserir, ao final do número, 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reticências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(…) ou podemos colocar um 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traço acima do seu período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(parte que se repete na dízima).</a:t>
                </a:r>
              </a:p>
              <a:p>
                <a:r>
                  <a:rPr lang="pt-BR" sz="2200" b="1" dirty="0"/>
                  <a:t>Exemplos:</a:t>
                </a:r>
                <a:endParaRPr lang="pt-BR" sz="2200" dirty="0"/>
              </a:p>
              <a:p>
                <a:r>
                  <a:rPr lang="pt-BR" sz="2200" dirty="0"/>
                  <a:t>a)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999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pt-BR" sz="2200" dirty="0"/>
                  <a:t>		d)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bar>
                  </m:oMath>
                </a14:m>
                <a:endParaRPr lang="pt-BR" sz="2200" dirty="0"/>
              </a:p>
              <a:p>
                <a:r>
                  <a:rPr lang="pt-BR" sz="2200" dirty="0"/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4646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pt-BR" sz="2200" dirty="0"/>
                  <a:t>		e)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46</m:t>
                        </m:r>
                      </m:e>
                    </m:acc>
                  </m:oMath>
                </a14:m>
                <a:endParaRPr lang="pt-BR" sz="2200" dirty="0"/>
              </a:p>
              <a:p>
                <a:r>
                  <a:rPr lang="pt-BR" sz="2200" dirty="0"/>
                  <a:t>c)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844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pt-BR" sz="2200" dirty="0"/>
                  <a:t>		f)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8</m:t>
                    </m:r>
                    <m:acc>
                      <m:accPr>
                        <m:chr m:val="̅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</m:oMath>
                </a14:m>
                <a:endParaRPr lang="pt-BR" sz="2200" dirty="0"/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7A26931-9F36-52FC-4C5A-B25B42990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2" y="645451"/>
                <a:ext cx="5607752" cy="5859553"/>
              </a:xfrm>
              <a:prstGeom prst="rect">
                <a:avLst/>
              </a:prstGeom>
              <a:blipFill>
                <a:blip r:embed="rId2"/>
                <a:stretch>
                  <a:fillRect l="-1413" r="-14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89F2B5D-3093-1066-7FAE-E0AA60344E52}"/>
                  </a:ext>
                </a:extLst>
              </p:cNvPr>
              <p:cNvSpPr txBox="1"/>
              <p:nvPr/>
            </p:nvSpPr>
            <p:spPr>
              <a:xfrm>
                <a:off x="6262498" y="983665"/>
                <a:ext cx="5763004" cy="22321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obs.: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Utiliza-se apenas uma das duas formas para representar as dízimas periódicas, mas não a “junção” das escritas.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444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ou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mas nunca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444</m:t>
                    </m:r>
                    <m:bar>
                      <m:barPr>
                        <m:pos m:val="top"/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</m:oMath>
                </a14:m>
                <a:endParaRPr lang="pt-BR" sz="2200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89F2B5D-3093-1066-7FAE-E0AA60344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498" y="983665"/>
                <a:ext cx="5763004" cy="2232150"/>
              </a:xfrm>
              <a:prstGeom prst="rect">
                <a:avLst/>
              </a:prstGeom>
              <a:blipFill>
                <a:blip r:embed="rId3"/>
                <a:stretch>
                  <a:fillRect l="-1374" t="-1090" r="-1268" b="-43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EF8F973-EED1-50D3-71C3-124641647937}"/>
                  </a:ext>
                </a:extLst>
              </p:cNvPr>
              <p:cNvSpPr txBox="1"/>
              <p:nvPr/>
            </p:nvSpPr>
            <p:spPr>
              <a:xfrm>
                <a:off x="6096000" y="3320542"/>
                <a:ext cx="6096000" cy="3184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635" algn="just">
                  <a:lnSpc>
                    <a:spcPct val="115000"/>
                  </a:lnSpc>
                  <a:buNone/>
                </a:pPr>
                <a:r>
                  <a:rPr lang="pt-BR" sz="2200" b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Dízimas periódicas simples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são aquelas que apresentam, após a vírgula, apenas algarismos que se repetem. </a:t>
                </a:r>
                <a:endParaRPr lang="pt-BR" sz="2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635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121212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 parte inteira igual a 0 e o </a:t>
                </a:r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marR="635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34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189189189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→ parte inteira igual a 34 e </a:t>
                </a:r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189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0EF8F973-EED1-50D3-71C3-124641647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320542"/>
                <a:ext cx="6096000" cy="3184462"/>
              </a:xfrm>
              <a:prstGeom prst="rect">
                <a:avLst/>
              </a:prstGeom>
              <a:blipFill>
                <a:blip r:embed="rId4"/>
                <a:stretch>
                  <a:fillRect l="-1300" t="-958" r="-1300" b="-26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690967D0-3891-5B16-5978-A5903B519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42" y="645451"/>
            <a:ext cx="5850372" cy="6131803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C39B835-1EFE-304D-6596-AC21180A061F}"/>
              </a:ext>
            </a:extLst>
          </p:cNvPr>
          <p:cNvSpPr/>
          <p:nvPr/>
        </p:nvSpPr>
        <p:spPr>
          <a:xfrm>
            <a:off x="6209312" y="983664"/>
            <a:ext cx="5816190" cy="2336877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9412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EB2661F-D6A7-D58B-3F57-301B13DC8666}"/>
                  </a:ext>
                </a:extLst>
              </p:cNvPr>
              <p:cNvSpPr txBox="1"/>
              <p:nvPr/>
            </p:nvSpPr>
            <p:spPr>
              <a:xfrm>
                <a:off x="1524" y="674353"/>
                <a:ext cx="6094476" cy="3623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u="sng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Dízimas periódicas compostas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aquelas que apresentam, após a vírgula, algarismos que não se repetem (</a:t>
                </a:r>
                <a:r>
                  <a:rPr lang="pt-BR" sz="2200" kern="0" dirty="0" err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antiperíodos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e algarismos que se repetem (períodos).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635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11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77</m:t>
                    </m:r>
                    <m:r>
                      <a:rPr lang="pt-BR" sz="2200" i="1" ker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7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parte inteira igual a 3, </a:t>
                </a:r>
                <a:r>
                  <a:rPr lang="pt-BR" sz="2200" kern="0" dirty="0" err="1">
                    <a:solidFill>
                      <a:srgbClr val="FF0066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200" kern="0" dirty="0">
                    <a:solidFill>
                      <a:srgbClr val="FF0066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11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200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7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"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EB2661F-D6A7-D58B-3F57-301B13DC8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74353"/>
                <a:ext cx="6094476" cy="3623877"/>
              </a:xfrm>
              <a:prstGeom prst="rect">
                <a:avLst/>
              </a:prstGeom>
              <a:blipFill>
                <a:blip r:embed="rId2"/>
                <a:stretch>
                  <a:fillRect l="-1300" t="-842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D2150E5-957A-52A5-148E-C7E216C926BF}"/>
                  </a:ext>
                </a:extLst>
              </p:cNvPr>
              <p:cNvSpPr txBox="1"/>
              <p:nvPr/>
            </p:nvSpPr>
            <p:spPr>
              <a:xfrm>
                <a:off x="0" y="3748139"/>
                <a:ext cx="6096000" cy="2170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122</m:t>
                    </m:r>
                    <m:r>
                      <a:rPr lang="pt-BR" sz="2200" i="1" kern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0">
                        <a:solidFill>
                          <a:srgbClr val="FF0066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8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3030</m:t>
                    </m:r>
                    <m:r>
                      <a:rPr lang="pt-BR" sz="2200" i="1" ker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→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parte inteira igual a 122, </a:t>
                </a:r>
                <a:r>
                  <a:rPr lang="pt-BR" sz="2200" kern="0" dirty="0" err="1">
                    <a:solidFill>
                      <a:srgbClr val="FF0066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</a:t>
                </a:r>
                <a:r>
                  <a:rPr lang="pt-BR" sz="2200" kern="0" dirty="0">
                    <a:solidFill>
                      <a:srgbClr val="FF0066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8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200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igual a </a:t>
                </a:r>
                <a:r>
                  <a:rPr lang="pt-BR" sz="2200" kern="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30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800"/>
                  </a:spcAft>
                  <a:buNone/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as dízimas periódicas pertencem ao conjunto dos números racionais, elas podem ser representadas como uma fração que denominamos </a:t>
                </a:r>
                <a:r>
                  <a:rPr lang="pt-BR" sz="2200" b="1" u="sng" kern="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fração geratriz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D2150E5-957A-52A5-148E-C7E216C92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48139"/>
                <a:ext cx="6096000" cy="2170274"/>
              </a:xfrm>
              <a:prstGeom prst="rect">
                <a:avLst/>
              </a:prstGeom>
              <a:blipFill>
                <a:blip r:embed="rId3"/>
                <a:stretch>
                  <a:fillRect l="-1300" t="-1124" r="-1300" b="-42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C7AF2465-9B53-6F31-C922-0DAD8522DA48}"/>
              </a:ext>
            </a:extLst>
          </p:cNvPr>
          <p:cNvSpPr txBox="1"/>
          <p:nvPr/>
        </p:nvSpPr>
        <p:spPr>
          <a:xfrm>
            <a:off x="6096000" y="674353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Lembre-se que, nos casos em que temos dízimas exatas, podemos obtê-las a partir das frações em que o denominador possui base 10 (10, 100, 1000 </a:t>
            </a:r>
            <a:r>
              <a:rPr lang="pt-BR" sz="2200" kern="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etc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ED20F47-50B1-83E6-4459-EC86EC0DA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09" y="2138389"/>
            <a:ext cx="5814539" cy="330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70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4AA6B4D-B70F-95EA-29E1-0B4D54BDAB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94437" y="658369"/>
            <a:ext cx="2520000" cy="640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D11FED9-2E9E-1759-DDA6-56339C55EBC2}"/>
                  </a:ext>
                </a:extLst>
              </p:cNvPr>
              <p:cNvSpPr txBox="1"/>
              <p:nvPr/>
            </p:nvSpPr>
            <p:spPr>
              <a:xfrm>
                <a:off x="1" y="1305305"/>
                <a:ext cx="6096000" cy="536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b="1" i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10.</a:t>
                </a:r>
                <a:r>
                  <a:rPr lang="pt-BR" sz="2200" i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Dê dois exemplos de dizima periódica simples e composta.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11.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Escreva qual é o número decimal que representa cada uma das frações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</a:t>
                </a:r>
                <a:r>
                  <a:rPr lang="pt-BR" sz="2200" i="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65 </m:t>
                        </m:r>
                      </m:num>
                      <m:den>
                        <m:r>
                          <a:rPr lang="pt-BR" sz="2200" i="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 </a:t>
                </a:r>
                <a14:m>
                  <m:oMath xmlns:m="http://schemas.openxmlformats.org/officeDocument/2006/math">
                    <m:r>
                      <a:rPr lang="pt-BR" sz="220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954</m:t>
                        </m:r>
                      </m:num>
                      <m:den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 </a:t>
                </a:r>
                <a14:m>
                  <m:oMath xmlns:m="http://schemas.openxmlformats.org/officeDocument/2006/math">
                    <m:r>
                      <a:rPr lang="pt-BR" sz="220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754</m:t>
                        </m:r>
                      </m:num>
                      <m:den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 </a:t>
                </a:r>
                <a14:m>
                  <m:oMath xmlns:m="http://schemas.openxmlformats.org/officeDocument/2006/math">
                    <m:r>
                      <a:rPr lang="pt-BR" sz="220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</a:pPr>
                <a:r>
                  <a:rPr lang="pt-BR" sz="2200" b="1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12. </a:t>
                </a:r>
                <a:r>
                  <a:rPr lang="pt-BR" sz="22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Encontre a fração equivalente, com denominador de base 10, das seguintes frações: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D11FED9-2E9E-1759-DDA6-56339C55E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305305"/>
                <a:ext cx="6096000" cy="5367623"/>
              </a:xfrm>
              <a:prstGeom prst="rect">
                <a:avLst/>
              </a:prstGeom>
              <a:blipFill>
                <a:blip r:embed="rId3"/>
                <a:stretch>
                  <a:fillRect l="-1300" t="-568" r="-900" b="-12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AD6FE41-BF14-6EF0-0C65-76D969B3E4DC}"/>
                  </a:ext>
                </a:extLst>
              </p:cNvPr>
              <p:cNvSpPr txBox="1"/>
              <p:nvPr/>
            </p:nvSpPr>
            <p:spPr>
              <a:xfrm>
                <a:off x="6096000" y="792958"/>
                <a:ext cx="6094476" cy="2285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12 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DAD6FE41-BF14-6EF0-0C65-76D969B3E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92958"/>
                <a:ext cx="6094476" cy="2285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A646BAAF-EB9D-1F97-28E9-4A7D86AA8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577" y="3537363"/>
            <a:ext cx="4299279" cy="313556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A470E5C-477D-D538-0B9A-E3042FFA60F1}"/>
              </a:ext>
            </a:extLst>
          </p:cNvPr>
          <p:cNvSpPr txBox="1"/>
          <p:nvPr/>
        </p:nvSpPr>
        <p:spPr>
          <a:xfrm>
            <a:off x="6096000" y="3078327"/>
            <a:ext cx="60944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o quadro,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311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7B5E83-DA34-58FF-6587-ACF333307CB9}"/>
              </a:ext>
            </a:extLst>
          </p:cNvPr>
          <p:cNvSpPr txBox="1"/>
          <p:nvPr/>
        </p:nvSpPr>
        <p:spPr>
          <a:xfrm>
            <a:off x="1014984" y="1591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23D66EF-BEC7-310A-FEF4-BFCC3A653261}"/>
                  </a:ext>
                </a:extLst>
              </p:cNvPr>
              <p:cNvSpPr txBox="1"/>
              <p:nvPr/>
            </p:nvSpPr>
            <p:spPr>
              <a:xfrm>
                <a:off x="0" y="768423"/>
                <a:ext cx="6094476" cy="34484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4000"/>
                  </a:lnSpc>
                  <a:buNone/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14.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Converta as frações para a forma decimal e classifique cada número em decimal exato ou dízima periódica.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90170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90170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15 </m:t>
                        </m:r>
                      </m:num>
                      <m:den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90170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a:rPr lang="pt-BR" sz="2200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17 </m:t>
                        </m:r>
                      </m:num>
                      <m:den>
                        <m:r>
                          <a:rPr lang="pt-BR" sz="2200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23D66EF-BEC7-310A-FEF4-BFCC3A653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68423"/>
                <a:ext cx="6094476" cy="3448445"/>
              </a:xfrm>
              <a:prstGeom prst="rect">
                <a:avLst/>
              </a:prstGeom>
              <a:blipFill>
                <a:blip r:embed="rId2"/>
                <a:stretch>
                  <a:fillRect l="-1300" t="-8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97AE36C3-072E-5CC0-DBED-70F0E1C6FAFF}"/>
              </a:ext>
            </a:extLst>
          </p:cNvPr>
          <p:cNvSpPr txBox="1"/>
          <p:nvPr/>
        </p:nvSpPr>
        <p:spPr>
          <a:xfrm>
            <a:off x="0" y="4306717"/>
            <a:ext cx="6094476" cy="12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15.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Ainda em relação ao que estudamos sobre dízimas periódicas, julgue as afirmativas a seguir: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148C1CE-970C-CB34-9C06-5FF04D54A548}"/>
              </a:ext>
            </a:extLst>
          </p:cNvPr>
          <p:cNvSpPr txBox="1"/>
          <p:nvPr/>
        </p:nvSpPr>
        <p:spPr>
          <a:xfrm>
            <a:off x="6094476" y="3326046"/>
            <a:ext cx="6094476" cy="200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Marque a alternativa correta: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8900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(A) Somente a afirmativa III é verdadeira. </a:t>
            </a:r>
            <a:b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(B) Somente a afirmativa II é verdadeira.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  <a:tabLst>
                <a:tab pos="270510" algn="l"/>
              </a:tabLst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(C) Somente a afirmativa I é verdadeira.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  <a:tabLst>
                <a:tab pos="270510" algn="l"/>
              </a:tabLst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(D) Somente as afirmativas II e III são verdadeiras.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49CB148A-F4AF-61C0-8D2B-234DC7EF1FFB}"/>
                  </a:ext>
                </a:extLst>
              </p:cNvPr>
              <p:cNvSpPr txBox="1"/>
              <p:nvPr/>
            </p:nvSpPr>
            <p:spPr>
              <a:xfrm>
                <a:off x="6094476" y="712999"/>
                <a:ext cx="6094476" cy="255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I. A representação decimal da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9 </m:t>
                        </m:r>
                      </m:num>
                      <m:den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 uma dízima periódica.     </a:t>
                </a:r>
                <a:b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</a:b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II. Uma dízima periódica pode ser um número racional ou irracional. </a:t>
                </a:r>
                <a:b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</a:b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III. Toda dízima periódica composta possui parte inteira, parte não periódica e período. 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49CB148A-F4AF-61C0-8D2B-234DC7EF1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712999"/>
                <a:ext cx="6094476" cy="2557623"/>
              </a:xfrm>
              <a:prstGeom prst="rect">
                <a:avLst/>
              </a:prstGeom>
              <a:blipFill>
                <a:blip r:embed="rId3"/>
                <a:stretch>
                  <a:fillRect l="-1300" b="-38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974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2404DDB-5257-9233-FD30-18A8D46B8E23}"/>
                  </a:ext>
                </a:extLst>
              </p:cNvPr>
              <p:cNvSpPr txBox="1"/>
              <p:nvPr/>
            </p:nvSpPr>
            <p:spPr>
              <a:xfrm>
                <a:off x="1524" y="747753"/>
                <a:ext cx="6094476" cy="53313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16.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Obtenha as dízimas periódicas de cada uma das frações, a seguir, classificando-as em dízima periódica simples ou dízima periódica composta e, escreva o período e o antiperíodo (quando existir).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c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56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d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137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f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1206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891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 marR="88900" algn="just">
                  <a:lnSpc>
                    <a:spcPct val="114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2404DDB-5257-9233-FD30-18A8D46B8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747753"/>
                <a:ext cx="6094476" cy="5331396"/>
              </a:xfrm>
              <a:prstGeom prst="rect">
                <a:avLst/>
              </a:prstGeom>
              <a:blipFill>
                <a:blip r:embed="rId2"/>
                <a:stretch>
                  <a:fillRect l="-1300" t="-5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F894BEF9-A015-77BA-5C58-682E7D69F297}"/>
              </a:ext>
            </a:extLst>
          </p:cNvPr>
          <p:cNvSpPr txBox="1"/>
          <p:nvPr/>
        </p:nvSpPr>
        <p:spPr>
          <a:xfrm>
            <a:off x="6305909" y="1698081"/>
            <a:ext cx="56589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a habilidade de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resolver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problema com números racionais envolvendo as operações (adição, subtração, multiplicação, divisão, potenciação).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Fique atento à sua resolução, marque apenas uma alternativa e verifique a solução.</a:t>
            </a:r>
            <a:endParaRPr lang="pt-BR" sz="2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AEEEAD6-1663-BF66-0F53-B9052574ABF3}"/>
              </a:ext>
            </a:extLst>
          </p:cNvPr>
          <p:cNvSpPr txBox="1"/>
          <p:nvPr/>
        </p:nvSpPr>
        <p:spPr>
          <a:xfrm>
            <a:off x="6088135" y="4347848"/>
            <a:ext cx="6094476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promoção, uma loja de produtos eletrônicos: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0E545C-5D7E-EB22-7DA2-75166E4CC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895" y="475059"/>
            <a:ext cx="5921716" cy="33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31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2A4BFEA-33C1-21A8-6EE5-79103DA38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39" y="590607"/>
            <a:ext cx="3222585" cy="26324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8A0DDC4-A2A5-1E57-C802-29DC853E64EF}"/>
                  </a:ext>
                </a:extLst>
              </p:cNvPr>
              <p:cNvSpPr txBox="1"/>
              <p:nvPr/>
            </p:nvSpPr>
            <p:spPr>
              <a:xfrm>
                <a:off x="0" y="3223039"/>
                <a:ext cx="6096000" cy="35085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 cliente decidiu comprar duas unidades do produto e recebeu mais um desconto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1 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​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sobre o valor final.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hora de fazer o pagamento a forma escolhida foi: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“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​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do valor pago à vista e o restante em uma única parcela.</a:t>
                </a: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”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é o valor da parcela?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R$ 20,00</a:t>
                </a:r>
                <a:r>
                  <a:rPr lang="pt-BR" sz="22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(C) R$ 120,00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R$ 40,00      </a:t>
                </a:r>
                <a:r>
                  <a:rPr lang="pt-BR" sz="2200" kern="1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R$ 160,00</a:t>
                </a: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8A0DDC4-A2A5-1E57-C802-29DC853E6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23039"/>
                <a:ext cx="6096000" cy="3508589"/>
              </a:xfrm>
              <a:prstGeom prst="rect">
                <a:avLst/>
              </a:prstGeom>
              <a:blipFill>
                <a:blip r:embed="rId3"/>
                <a:stretch>
                  <a:fillRect l="-1300" t="-696" b="-24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E8D773B-BCB1-4671-3FE8-2F821E5FD371}"/>
                  </a:ext>
                </a:extLst>
              </p:cNvPr>
              <p:cNvSpPr txBox="1"/>
              <p:nvPr/>
            </p:nvSpPr>
            <p:spPr>
              <a:xfrm>
                <a:off x="6096000" y="801653"/>
                <a:ext cx="6096000" cy="37427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Item 2.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Durante uma competição de informática, os alunos precisaram calcular a razão entre dois números inteiros. Um deles obteve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5 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​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afirmou que seu resultado decimal era uma dízima periódica simples.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Qual é a representação decimal correta dessa fração?</a:t>
                </a:r>
              </a:p>
              <a:p>
                <a:pPr marR="88900">
                  <a:lnSpc>
                    <a:spcPct val="115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(A) 1,222...  </a:t>
                </a:r>
                <a:br>
                  <a:rPr lang="pt-BR" sz="2200" dirty="0">
                    <a:latin typeface="Arial Narrow" panose="020B0606020202030204" pitchFamily="34" charset="0"/>
                  </a:rPr>
                </a:br>
                <a:r>
                  <a:rPr lang="pt-BR" sz="2200" dirty="0">
                    <a:latin typeface="Arial Narrow" panose="020B0606020202030204" pitchFamily="34" charset="0"/>
                  </a:rPr>
                  <a:t>(B) 0,8333... </a:t>
                </a:r>
                <a:br>
                  <a:rPr lang="pt-BR" sz="2200" dirty="0">
                    <a:latin typeface="Arial Narrow" panose="020B0606020202030204" pitchFamily="34" charset="0"/>
                  </a:rPr>
                </a:br>
                <a:r>
                  <a:rPr lang="pt-BR" sz="2200" dirty="0">
                    <a:latin typeface="Arial Narrow" panose="020B0606020202030204" pitchFamily="34" charset="0"/>
                  </a:rPr>
                  <a:t>(C) 0,8383... </a:t>
                </a:r>
                <a:br>
                  <a:rPr lang="pt-BR" sz="2200" dirty="0">
                    <a:latin typeface="Arial Narrow" panose="020B0606020202030204" pitchFamily="34" charset="0"/>
                  </a:rPr>
                </a:br>
                <a:r>
                  <a:rPr lang="pt-BR" sz="2200" dirty="0">
                    <a:latin typeface="Arial Narrow" panose="020B0606020202030204" pitchFamily="34" charset="0"/>
                  </a:rPr>
                  <a:t>(D) 0,83444...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E8D773B-BCB1-4671-3FE8-2F821E5FD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01653"/>
                <a:ext cx="6096000" cy="3742756"/>
              </a:xfrm>
              <a:prstGeom prst="rect">
                <a:avLst/>
              </a:prstGeom>
              <a:blipFill>
                <a:blip r:embed="rId4"/>
                <a:stretch>
                  <a:fillRect l="-1300" t="-816" b="-22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209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DF3071E-5647-DFBD-AC7E-E7BEACDEEE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99568" y="663828"/>
            <a:ext cx="4320000" cy="8905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0F47684-B37E-EDD5-9B1C-983DCAF487C0}"/>
              </a:ext>
            </a:extLst>
          </p:cNvPr>
          <p:cNvSpPr txBox="1"/>
          <p:nvPr/>
        </p:nvSpPr>
        <p:spPr>
          <a:xfrm>
            <a:off x="1524" y="1700669"/>
            <a:ext cx="60944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FRAÇÃO GERATRIZ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683D0C0-805E-1297-3C32-076A4E246680}"/>
                  </a:ext>
                </a:extLst>
              </p:cNvPr>
              <p:cNvSpPr txBox="1"/>
              <p:nvPr/>
            </p:nvSpPr>
            <p:spPr>
              <a:xfrm>
                <a:off x="1524" y="2454408"/>
                <a:ext cx="6094476" cy="328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0,333…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chamado de decimal periódico não exato (dízima periódica) e, sendo um número racional, podemos associá-lo a uma fração, denominada de </a:t>
                </a:r>
                <a:r>
                  <a:rPr lang="pt-BR" sz="22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fração geratriz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Logo, toda dízima periódica, possui uma forma fracionária.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temos dois tipos de dizimas periódicas, encontraremos as respectivas frações geratrizes, de duas maneiras distintas: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8683D0C0-805E-1297-3C32-076A4E246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2454408"/>
                <a:ext cx="6094476" cy="3287054"/>
              </a:xfrm>
              <a:prstGeom prst="rect">
                <a:avLst/>
              </a:prstGeom>
              <a:blipFill>
                <a:blip r:embed="rId3"/>
                <a:stretch>
                  <a:fillRect l="-1300" t="-742" r="-900" b="-25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7B1F145-644E-AB03-0673-4C92283F0412}"/>
                  </a:ext>
                </a:extLst>
              </p:cNvPr>
              <p:cNvSpPr txBox="1"/>
              <p:nvPr/>
            </p:nvSpPr>
            <p:spPr>
              <a:xfrm>
                <a:off x="6096000" y="888119"/>
                <a:ext cx="6094476" cy="47628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Dízima periódica simples: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Igualar a dízima periódica a uma incógnita, por exemplo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de forma a escrever uma equação do 1º grau com uma incógnita.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Multiplicar ambos os lados da equação por 10, 100, 1000, etc., de acordo com a quantidade de algarismos do período da dízima.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Subtrair da equação encontrada, a equação inicial.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Isolar a incógnita da equação obtida no 3º passo.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7B1F145-644E-AB03-0673-4C92283F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88119"/>
                <a:ext cx="6094476" cy="4762842"/>
              </a:xfrm>
              <a:prstGeom prst="rect">
                <a:avLst/>
              </a:prstGeom>
              <a:blipFill>
                <a:blip r:embed="rId4"/>
                <a:stretch>
                  <a:fillRect l="-1300" t="-640" r="-900" b="-15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059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247932E-9B24-7046-2AFC-B05965965522}"/>
              </a:ext>
            </a:extLst>
          </p:cNvPr>
          <p:cNvSpPr txBox="1"/>
          <p:nvPr/>
        </p:nvSpPr>
        <p:spPr>
          <a:xfrm>
            <a:off x="0" y="695119"/>
            <a:ext cx="60944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01D237-75C9-A3C3-640B-C81BF661A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62" y="1263883"/>
            <a:ext cx="3240000" cy="2260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000317A-C764-1F34-CBD5-48D59EA698EE}"/>
                  </a:ext>
                </a:extLst>
              </p:cNvPr>
              <p:cNvSpPr txBox="1"/>
              <p:nvPr/>
            </p:nvSpPr>
            <p:spPr>
              <a:xfrm>
                <a:off x="0" y="3524861"/>
                <a:ext cx="6094476" cy="2973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Seguindo os passos, temos: </a:t>
                </a: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Igualar a dízima periódica a uma incógnita de forma a escrever uma equação do 1º grau:</a:t>
                </a:r>
              </a:p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666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…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Multiplicar ambos os lados da equação por 10, 100, 1000, etc., de acordo com a quantidade de algarismos do período da dízima. Neste caso, 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000317A-C764-1F34-CBD5-48D59EA69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24861"/>
                <a:ext cx="6094476" cy="2973122"/>
              </a:xfrm>
              <a:prstGeom prst="rect">
                <a:avLst/>
              </a:prstGeom>
              <a:blipFill>
                <a:blip r:embed="rId3"/>
                <a:stretch>
                  <a:fillRect l="-1300" t="-820" r="-1300" b="-34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0D97CE78-E0E5-E0D6-DDCF-FCD42B100561}"/>
              </a:ext>
            </a:extLst>
          </p:cNvPr>
          <p:cNvSpPr txBox="1"/>
          <p:nvPr/>
        </p:nvSpPr>
        <p:spPr>
          <a:xfrm>
            <a:off x="6094476" y="924637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multiplicaremos por 10, pois o período é composto pelo algarismo 6.</a:t>
            </a:r>
            <a:endParaRPr lang="pt-BR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DC06E3-E313-74F4-831D-E3E00C2BCD2C}"/>
                  </a:ext>
                </a:extLst>
              </p:cNvPr>
              <p:cNvSpPr txBox="1"/>
              <p:nvPr/>
            </p:nvSpPr>
            <p:spPr>
              <a:xfrm>
                <a:off x="6053328" y="1785510"/>
                <a:ext cx="61767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pt-BR" i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6666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DC06E3-E313-74F4-831D-E3E00C2BC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328" y="1785510"/>
                <a:ext cx="617677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>
            <a:extLst>
              <a:ext uri="{FF2B5EF4-FFF2-40B4-BE49-F238E27FC236}">
                <a16:creationId xmlns:a16="http://schemas.microsoft.com/office/drawing/2014/main" id="{87D2BD12-4C68-B148-8902-5E0E189B0F26}"/>
              </a:ext>
            </a:extLst>
          </p:cNvPr>
          <p:cNvSpPr txBox="1"/>
          <p:nvPr/>
        </p:nvSpPr>
        <p:spPr>
          <a:xfrm>
            <a:off x="6094476" y="2248242"/>
            <a:ext cx="6176772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 passo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Subtrair da equação encontrada, a equação inicial, isto é,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4F8A7E2-2FD3-CD29-C4E6-BCAAD6885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477" y="3190079"/>
            <a:ext cx="1980000" cy="79161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589EED0-3609-46C2-FE73-9453FA5AC290}"/>
              </a:ext>
            </a:extLst>
          </p:cNvPr>
          <p:cNvSpPr txBox="1"/>
          <p:nvPr/>
        </p:nvSpPr>
        <p:spPr>
          <a:xfrm>
            <a:off x="6094476" y="4225581"/>
            <a:ext cx="6053328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Isolar a incógnita da equação obtida no 3º passo.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927734F4-A2BF-6B5E-1E0C-D0F45598C092}"/>
                  </a:ext>
                </a:extLst>
              </p:cNvPr>
              <p:cNvSpPr txBox="1"/>
              <p:nvPr/>
            </p:nvSpPr>
            <p:spPr>
              <a:xfrm>
                <a:off x="5731002" y="5074018"/>
                <a:ext cx="617677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 → </m:t>
                      </m:r>
                      <m:r>
                        <a:rPr lang="pt-BR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BR" i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927734F4-A2BF-6B5E-1E0C-D0F45598C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002" y="5074018"/>
                <a:ext cx="6176772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D58647B1-031F-98EE-ADAC-3CCC3A1293BC}"/>
                  </a:ext>
                </a:extLst>
              </p:cNvPr>
              <p:cNvSpPr txBox="1"/>
              <p:nvPr/>
            </p:nvSpPr>
            <p:spPr>
              <a:xfrm>
                <a:off x="6094476" y="5774738"/>
                <a:ext cx="5975604" cy="644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a fração geratriz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666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D58647B1-031F-98EE-ADAC-3CCC3A129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5774738"/>
                <a:ext cx="5975604" cy="644985"/>
              </a:xfrm>
              <a:prstGeom prst="rect">
                <a:avLst/>
              </a:prstGeom>
              <a:blipFill>
                <a:blip r:embed="rId7"/>
                <a:stretch>
                  <a:fillRect l="-1327" b="-66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48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E2A63B8-3E4B-5FBA-88F9-EAAFAAAC3459}"/>
                  </a:ext>
                </a:extLst>
              </p:cNvPr>
              <p:cNvSpPr txBox="1"/>
              <p:nvPr/>
            </p:nvSpPr>
            <p:spPr>
              <a:xfrm>
                <a:off x="1524" y="690054"/>
                <a:ext cx="6094476" cy="2734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Obs.: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simplificar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encontrar a fração geratriz irredutível. Veja: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24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÷3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Perceba que toda fração equivalente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é geratriz do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2,666…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E2A63B8-3E4B-5FBA-88F9-EAAFAAAC3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90054"/>
                <a:ext cx="6094476" cy="2734916"/>
              </a:xfrm>
              <a:prstGeom prst="rect">
                <a:avLst/>
              </a:prstGeom>
              <a:blipFill>
                <a:blip r:embed="rId2"/>
                <a:stretch>
                  <a:fillRect l="-1300" b="-33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3BE9212-A39A-94F8-2A09-4BBE255332E6}"/>
                  </a:ext>
                </a:extLst>
              </p:cNvPr>
              <p:cNvSpPr txBox="1"/>
              <p:nvPr/>
            </p:nvSpPr>
            <p:spPr>
              <a:xfrm>
                <a:off x="6094476" y="2553276"/>
                <a:ext cx="6094476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a fração geratriz do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6,454545…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3BE9212-A39A-94F8-2A09-4BBE25533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2553276"/>
                <a:ext cx="6094476" cy="951030"/>
              </a:xfrm>
              <a:prstGeom prst="rect">
                <a:avLst/>
              </a:prstGeom>
              <a:blipFill>
                <a:blip r:embed="rId3"/>
                <a:stretch>
                  <a:fillRect l="-1300" t="-3205" b="-10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80E65139-2491-7440-A364-F572555EEE3E}"/>
              </a:ext>
            </a:extLst>
          </p:cNvPr>
          <p:cNvSpPr txBox="1"/>
          <p:nvPr/>
        </p:nvSpPr>
        <p:spPr>
          <a:xfrm>
            <a:off x="0" y="3785978"/>
            <a:ext cx="6094476" cy="200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lvl="0">
              <a:lnSpc>
                <a:spcPct val="115000"/>
              </a:lnSpc>
            </a:pPr>
            <a:r>
              <a:rPr lang="pt-BR" sz="2200" dirty="0">
                <a:latin typeface="Arial Narrow" panose="020B0606020202030204" pitchFamily="34" charset="0"/>
              </a:rPr>
              <a:t>►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Método Prático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Para a dízima simples devemos colocar: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no numerador, um número formado pelos algarismos inteiros e o período, menos os algarismos inteiros, sem a vírgula;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009D4F7-0250-C360-B2DE-3946A51F2F88}"/>
              </a:ext>
            </a:extLst>
          </p:cNvPr>
          <p:cNvSpPr txBox="1"/>
          <p:nvPr/>
        </p:nvSpPr>
        <p:spPr>
          <a:xfrm>
            <a:off x="6094476" y="809549"/>
            <a:ext cx="6097524" cy="1617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9017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no denominador, um número formado apenas por algarismos iguais a nove. A quantidade de "noves" dependerá de quantos algarismos formam o período da dízima.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C976C297-1761-9AB0-F83D-2B7CF5BC1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618" y="3630154"/>
            <a:ext cx="5756021" cy="279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05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4449A2A-F8AB-B0DD-2C68-9302B53A1447}"/>
                  </a:ext>
                </a:extLst>
              </p:cNvPr>
              <p:cNvSpPr txBox="1"/>
              <p:nvPr/>
            </p:nvSpPr>
            <p:spPr>
              <a:xfrm>
                <a:off x="0" y="663735"/>
                <a:ext cx="6094476" cy="1773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645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639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fração geratriz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454545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639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4449A2A-F8AB-B0DD-2C68-9302B53A1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63735"/>
                <a:ext cx="6094476" cy="1773627"/>
              </a:xfrm>
              <a:prstGeom prst="rect">
                <a:avLst/>
              </a:prstGeom>
              <a:blipFill>
                <a:blip r:embed="rId2"/>
                <a:stretch>
                  <a:fillRect l="-1300" t="-1375" b="-17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00CC2B55-96AD-ED89-1DCE-B428F4E0FBC0}"/>
              </a:ext>
            </a:extLst>
          </p:cNvPr>
          <p:cNvSpPr txBox="1"/>
          <p:nvPr/>
        </p:nvSpPr>
        <p:spPr>
          <a:xfrm>
            <a:off x="0" y="2505526"/>
            <a:ext cx="6094476" cy="4352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Dízima periódica composta:</a:t>
            </a:r>
          </a:p>
          <a:p>
            <a:pPr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passo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Igualar a dízima periódica a uma incógnita, de forma a escrever uma equação do 1º grau com uma incógnita.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passo: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Multiplicar ambos os lados da equação por 10, 100, 1000, etc., dependendo da quantidade de casas decimais do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antiperíodo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 passo: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Multiplicar ambos os lados da equação por 10, 100, 1000, etc., de acordo com a quantidade de algarismos do período da dízima.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40DF5F-BD64-D083-9D65-DCFEE7FC113B}"/>
              </a:ext>
            </a:extLst>
          </p:cNvPr>
          <p:cNvSpPr txBox="1"/>
          <p:nvPr/>
        </p:nvSpPr>
        <p:spPr>
          <a:xfrm>
            <a:off x="6094476" y="810250"/>
            <a:ext cx="6097524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Subtrair a equação encontrada no 3º passo, pela equação no 2º passo.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5º passo: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Isolar a incógnita da equação obtida no 4º passo.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0EBBDA1-1CEE-2A91-EFC3-207749080E6F}"/>
              </a:ext>
            </a:extLst>
          </p:cNvPr>
          <p:cNvSpPr txBox="1"/>
          <p:nvPr/>
        </p:nvSpPr>
        <p:spPr>
          <a:xfrm>
            <a:off x="6094476" y="2583877"/>
            <a:ext cx="609447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Seguindo os passos, temos: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EADD34E-AD39-E1FD-A25E-254B08F3AD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064" y="3121328"/>
            <a:ext cx="4727436" cy="35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999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50275D9-1531-2832-A2BC-DE83F6AC5685}"/>
                  </a:ext>
                </a:extLst>
              </p:cNvPr>
              <p:cNvSpPr txBox="1"/>
              <p:nvPr/>
            </p:nvSpPr>
            <p:spPr>
              <a:xfrm>
                <a:off x="0" y="808274"/>
                <a:ext cx="6094476" cy="55430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 fontAlgn="base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Igualar a dízima periódica a uma incógnita, de forma a escrever uma equação do 1º grau.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=0,2333…</m:t>
                      </m:r>
                    </m:oMath>
                  </m:oMathPara>
                </a14:m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Multiplicar ambos os lados da equação por 10, 100, 1000, etc., de modo que o </a:t>
                </a:r>
                <a:r>
                  <a:rPr lang="pt-BR" sz="2200" kern="100" dirty="0" err="1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antiperíodo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fique antes da vírgula.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10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=2,33…</m:t>
                      </m:r>
                    </m:oMath>
                  </m:oMathPara>
                </a14:m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 fontAlgn="base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 passo: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Multiplicar ambos os lados da equação por 10, 100, 1000, etc., de acordo com a quantidade de algarismos do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período da dízima.</a:t>
                </a:r>
              </a:p>
              <a:p>
                <a:pPr marR="88900" algn="just" fontAlgn="base">
                  <a:lnSpc>
                    <a:spcPct val="115000"/>
                  </a:lnSpc>
                  <a:buNone/>
                </a:pPr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100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=23,33…</m:t>
                      </m:r>
                    </m:oMath>
                  </m:oMathPara>
                </a14:m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50275D9-1531-2832-A2BC-DE83F6AC5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08274"/>
                <a:ext cx="6094476" cy="5543056"/>
              </a:xfrm>
              <a:prstGeom prst="rect">
                <a:avLst/>
              </a:prstGeom>
              <a:blipFill>
                <a:blip r:embed="rId2"/>
                <a:stretch>
                  <a:fillRect l="-1300" t="-550" r="-9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DFA69DA1-BD4E-3E57-F483-66F9343DF9B3}"/>
              </a:ext>
            </a:extLst>
          </p:cNvPr>
          <p:cNvSpPr txBox="1"/>
          <p:nvPr/>
        </p:nvSpPr>
        <p:spPr>
          <a:xfrm>
            <a:off x="6094476" y="877999"/>
            <a:ext cx="6097524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4º passo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Subtrair a equação encontrada no 3º passo, pela equação no 2º passo.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84920190-24EC-B532-AD68-B4CE4D695842}"/>
                  </a:ext>
                </a:extLst>
              </p:cNvPr>
              <p:cNvSpPr txBox="1"/>
              <p:nvPr/>
            </p:nvSpPr>
            <p:spPr>
              <a:xfrm>
                <a:off x="6075426" y="3054455"/>
                <a:ext cx="6135624" cy="1807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 fontAlgn="base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5º passo: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Isolar a incógnita da equação obtida no 4º passo.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90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=21→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90 </m:t>
                          </m:r>
                        </m:den>
                      </m:f>
                    </m:oMath>
                  </m:oMathPara>
                </a14:m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84920190-24EC-B532-AD68-B4CE4D695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426" y="3054455"/>
                <a:ext cx="6135624" cy="1807611"/>
              </a:xfrm>
              <a:prstGeom prst="rect">
                <a:avLst/>
              </a:prstGeom>
              <a:blipFill>
                <a:blip r:embed="rId3"/>
                <a:stretch>
                  <a:fillRect l="-1292" t="-16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>
            <a:extLst>
              <a:ext uri="{FF2B5EF4-FFF2-40B4-BE49-F238E27FC236}">
                <a16:creationId xmlns:a16="http://schemas.microsoft.com/office/drawing/2014/main" id="{2A9D4C99-3F7D-13CD-FBD5-EC6095A2BB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124" y="1806311"/>
            <a:ext cx="2549199" cy="1168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672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768E7BC-ADEC-0172-EC27-624DC7B18383}"/>
              </a:ext>
            </a:extLst>
          </p:cNvPr>
          <p:cNvSpPr txBox="1"/>
          <p:nvPr/>
        </p:nvSpPr>
        <p:spPr>
          <a:xfrm>
            <a:off x="0" y="850003"/>
            <a:ext cx="6094476" cy="941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lvl="0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latin typeface="Arial Narrow" panose="020B0606020202030204" pitchFamily="34" charset="0"/>
              </a:rPr>
              <a:t>► </a:t>
            </a:r>
            <a:r>
              <a:rPr lang="pt-BR" sz="2200" b="1" dirty="0">
                <a:latin typeface="Arial Narrow" panose="020B0606020202030204" pitchFamily="34" charset="0"/>
              </a:rPr>
              <a:t>Método Prático</a:t>
            </a:r>
          </a:p>
          <a:p>
            <a:pPr marR="88900" lvl="0">
              <a:lnSpc>
                <a:spcPct val="115000"/>
              </a:lnSpc>
              <a:spcAft>
                <a:spcPts val="800"/>
              </a:spcAft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Para a dízima composta devemos colocar: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8F778F0-09C3-0481-34E7-F0FFC8F43BE0}"/>
              </a:ext>
            </a:extLst>
          </p:cNvPr>
          <p:cNvSpPr txBox="1"/>
          <p:nvPr/>
        </p:nvSpPr>
        <p:spPr>
          <a:xfrm>
            <a:off x="0" y="1972533"/>
            <a:ext cx="6094476" cy="3564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no numerador uma subtração entre o número inteiro formado pelos algarismos da parte inteira com o </a:t>
            </a:r>
            <a:r>
              <a:rPr lang="pt-BR" sz="2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antiperíodo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e o período e o número inteiro formado pela parte inteira com o </a:t>
            </a:r>
            <a:r>
              <a:rPr lang="pt-BR" sz="2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antiperíodo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;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9017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no denominador, um número inteiro formado pelo algarismos nove e zero. A quantidade de "noves" é igual a quantidade de algarismos do período da dízima. A quantidade de “zeros” é igual a quantidade de algarismos do </a:t>
            </a:r>
            <a:r>
              <a:rPr lang="pt-BR" sz="2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antiperíodo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pt-BR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A673920-870E-1ADE-F9E5-B2FA07936D10}"/>
                  </a:ext>
                </a:extLst>
              </p:cNvPr>
              <p:cNvSpPr txBox="1"/>
              <p:nvPr/>
            </p:nvSpPr>
            <p:spPr>
              <a:xfrm>
                <a:off x="6094476" y="980723"/>
                <a:ext cx="6097524" cy="991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a fração geratriz da dízima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3,1</m:t>
                    </m:r>
                    <m:bar>
                      <m:barPr>
                        <m:pos m:val="top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56</m:t>
                        </m:r>
                      </m:e>
                    </m:ba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A673920-870E-1ADE-F9E5-B2FA07936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980723"/>
                <a:ext cx="6097524" cy="991810"/>
              </a:xfrm>
              <a:prstGeom prst="rect">
                <a:avLst/>
              </a:prstGeom>
              <a:blipFill>
                <a:blip r:embed="rId2"/>
                <a:stretch>
                  <a:fillRect l="-1300" t="-3067" b="-10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E8EF0488-F953-5B02-9612-B750E3642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238" y="2037178"/>
            <a:ext cx="5400000" cy="2458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D3EAB84-7AA1-F970-D40D-424AA382B0E8}"/>
                  </a:ext>
                </a:extLst>
              </p:cNvPr>
              <p:cNvSpPr txBox="1"/>
              <p:nvPr/>
            </p:nvSpPr>
            <p:spPr>
              <a:xfrm>
                <a:off x="6097524" y="4560506"/>
                <a:ext cx="6094476" cy="21688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3156−31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3125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990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endParaRPr lang="pt-BR" sz="2200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fração geratriz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3,1</m:t>
                    </m:r>
                    <m:bar>
                      <m:barPr>
                        <m:pos m:val="top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56</m:t>
                        </m:r>
                      </m:e>
                    </m:ba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3125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990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D3EAB84-7AA1-F970-D40D-424AA382B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24" y="4560506"/>
                <a:ext cx="6094476" cy="2168863"/>
              </a:xfrm>
              <a:prstGeom prst="rect">
                <a:avLst/>
              </a:prstGeom>
              <a:blipFill>
                <a:blip r:embed="rId4"/>
                <a:stretch>
                  <a:fillRect l="-1300" t="-1124" b="-14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513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4E856DE-94BD-C97A-E527-7B438A78F8DF}"/>
                  </a:ext>
                </a:extLst>
              </p:cNvPr>
              <p:cNvSpPr txBox="1"/>
              <p:nvPr/>
            </p:nvSpPr>
            <p:spPr>
              <a:xfrm>
                <a:off x="292417" y="1804651"/>
                <a:ext cx="5504534" cy="2819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525" algn="just">
                  <a:lnSpc>
                    <a:spcPct val="107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frações geratrizes podem ser escritas pela sua forma irredutível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9525" algn="just">
                  <a:lnSpc>
                    <a:spcPct val="107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639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÷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99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÷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</m:sup>
                        </m:sSup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71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</m:oMath>
                </a14:m>
                <a:endParaRPr lang="pt-BR" sz="2200" i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3125</m:t>
                            </m:r>
                          </m:e>
                          <m: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÷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990</m:t>
                            </m:r>
                          </m:e>
                          <m: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÷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p>
                        </m:sSup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625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198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4E856DE-94BD-C97A-E527-7B438A78F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17" y="1804651"/>
                <a:ext cx="5504534" cy="2819107"/>
              </a:xfrm>
              <a:prstGeom prst="rect">
                <a:avLst/>
              </a:prstGeom>
              <a:blipFill>
                <a:blip r:embed="rId2"/>
                <a:stretch>
                  <a:fillRect l="-1218" t="-1515" r="-1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BE681E10-2A93-D6FF-2C3F-5FA5C214415D}"/>
              </a:ext>
            </a:extLst>
          </p:cNvPr>
          <p:cNvSpPr txBox="1"/>
          <p:nvPr/>
        </p:nvSpPr>
        <p:spPr>
          <a:xfrm>
            <a:off x="80185" y="5455982"/>
            <a:ext cx="6096000" cy="848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Representando uma dízima composta por meio de fluxograma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73113C9-8DD8-D563-5857-DBC587E30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623" y="596731"/>
            <a:ext cx="3934295" cy="610582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781B050-D033-5F18-E516-55A3D23E0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24" y="801084"/>
            <a:ext cx="5794373" cy="457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79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B3DE3FE-EBAC-1EA2-2C34-740F4C3128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30429" y="641031"/>
            <a:ext cx="2520000" cy="6375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20FD9FC-9EBA-A0E4-84C6-CDE0E47A924C}"/>
              </a:ext>
            </a:extLst>
          </p:cNvPr>
          <p:cNvSpPr txBox="1"/>
          <p:nvPr/>
        </p:nvSpPr>
        <p:spPr>
          <a:xfrm>
            <a:off x="1524" y="1278589"/>
            <a:ext cx="6094476" cy="5118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50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Expresse na forma de fração os seguintes números racionais: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0,777...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0,888...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0,4545...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1,3232...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1,444...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f) 0,033...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g) 2,35111...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50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h) 1,23131...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18521F4-4BD5-4A73-126A-CF3866415F96}"/>
              </a:ext>
            </a:extLst>
          </p:cNvPr>
          <p:cNvSpPr txBox="1"/>
          <p:nvPr/>
        </p:nvSpPr>
        <p:spPr>
          <a:xfrm>
            <a:off x="6095999" y="1111521"/>
            <a:ext cx="6094475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Analise os números no quadro, a seguir, e classifique-os em dízimas periódicas simples ou dízimas periódicas compostas.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028E88-7FC7-A766-7478-E3B89DAEE7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18" r="23569" b="14986"/>
          <a:stretch/>
        </p:blipFill>
        <p:spPr>
          <a:xfrm>
            <a:off x="6315683" y="2473217"/>
            <a:ext cx="5766730" cy="237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94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31A5215-2E0D-EC00-2E1D-377DCEBE8F7A}"/>
                  </a:ext>
                </a:extLst>
              </p:cNvPr>
              <p:cNvSpPr txBox="1"/>
              <p:nvPr/>
            </p:nvSpPr>
            <p:spPr>
              <a:xfrm>
                <a:off x="84582" y="870810"/>
                <a:ext cx="6011418" cy="4896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18.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Ao realizar uma divisão encontrei como resultado o número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3151515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 base nesse resultado, julgue as afirmativas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I. Esse resultado é um número racional.</a:t>
                </a:r>
                <a:b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</a:b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II. Esse resultado é uma dízima periódica simples.</a:t>
                </a:r>
                <a:b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</a:b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III. A representação fracionária desse número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2292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990</m:t>
                        </m:r>
                      </m:den>
                    </m:f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Sobre estas afirmações, pode-se dizer que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as afirmativas I e II são verdadeiras.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as afirmativas II e III são verdadeiras.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as afirmativas I e III são verdadeiras.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todas as afirmativas são verdadeiras.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EE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31A5215-2E0D-EC00-2E1D-377DCEBE8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2" y="870810"/>
                <a:ext cx="6011418" cy="4896277"/>
              </a:xfrm>
              <a:prstGeom prst="rect">
                <a:avLst/>
              </a:prstGeom>
              <a:blipFill>
                <a:blip r:embed="rId2"/>
                <a:stretch>
                  <a:fillRect l="-1318" t="-6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9320387-85C2-3631-E33A-7D64104A38D5}"/>
              </a:ext>
            </a:extLst>
          </p:cNvPr>
          <p:cNvSpPr txBox="1"/>
          <p:nvPr/>
        </p:nvSpPr>
        <p:spPr>
          <a:xfrm>
            <a:off x="6096000" y="870810"/>
            <a:ext cx="6094476" cy="2888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relação às dízimas periódicas, julgue as afirmativas,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I.  Toda dízima periódica é um número racional.</a:t>
            </a:r>
            <a:b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II. Tantos as dízimas periódicas, quanto as não periódicas possuem fração geratriz.</a:t>
            </a:r>
            <a:b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III. Chamamos de fração geratriz a representação fracionária da dízima periódica.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427F7DB-385B-7805-EEF0-009204791689}"/>
              </a:ext>
            </a:extLst>
          </p:cNvPr>
          <p:cNvSpPr txBox="1"/>
          <p:nvPr/>
        </p:nvSpPr>
        <p:spPr>
          <a:xfrm>
            <a:off x="6097524" y="3759293"/>
            <a:ext cx="6094476" cy="183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Sobre estas afirmações, pode-se dizer que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a afirmativa I é falsa.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as afirmativas I e II são falsas.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a afirmativa II é verdadeira.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as afirmativas I e III são verdadeiras.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424637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8882975-EFC5-088E-62AD-6238E78DAE6A}"/>
              </a:ext>
            </a:extLst>
          </p:cNvPr>
          <p:cNvSpPr txBox="1"/>
          <p:nvPr/>
        </p:nvSpPr>
        <p:spPr>
          <a:xfrm>
            <a:off x="1524" y="841423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Complete o quadro com as representações fracionárias ou decimais, dos seguintes números racionais: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C52B596-BDA3-6AAA-1FE0-D7885C66C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52" y="2342333"/>
            <a:ext cx="4683414" cy="36871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FE89F12-3995-0FB9-C122-B21D6E339EB4}"/>
                  </a:ext>
                </a:extLst>
              </p:cNvPr>
              <p:cNvSpPr txBox="1"/>
              <p:nvPr/>
            </p:nvSpPr>
            <p:spPr>
              <a:xfrm>
                <a:off x="6096000" y="841423"/>
                <a:ext cx="6135624" cy="3215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fração geratriz do número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12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3</m:t>
                    </m:r>
                    <m:bar>
                      <m:barPr>
                        <m:pos m:val="top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72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é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990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990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12249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9999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>
                            <a:latin typeface="Cambria Math" panose="02040503050406030204" pitchFamily="18" charset="0"/>
                          </a:rPr>
                          <m:t>12249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999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FE89F12-3995-0FB9-C122-B21D6E339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41423"/>
                <a:ext cx="6135624" cy="3215176"/>
              </a:xfrm>
              <a:prstGeom prst="rect">
                <a:avLst/>
              </a:prstGeom>
              <a:blipFill>
                <a:blip r:embed="rId3"/>
                <a:stretch>
                  <a:fillRect l="-12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B9CF023-0488-99B0-FD1A-6D44396D7AD4}"/>
                  </a:ext>
                </a:extLst>
              </p:cNvPr>
              <p:cNvSpPr txBox="1"/>
              <p:nvPr/>
            </p:nvSpPr>
            <p:spPr>
              <a:xfrm>
                <a:off x="6096000" y="3789111"/>
                <a:ext cx="6094476" cy="2365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22.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Resolva as expressões, a seguir, e apresente o resultado na forma fracionária: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666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…+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252525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…−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0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777</m:t>
                    </m:r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US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ba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ba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B9CF023-0488-99B0-FD1A-6D44396D7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789111"/>
                <a:ext cx="6094476" cy="2365006"/>
              </a:xfrm>
              <a:prstGeom prst="rect">
                <a:avLst/>
              </a:prstGeom>
              <a:blipFill>
                <a:blip r:embed="rId4"/>
                <a:stretch>
                  <a:fillRect l="-1300" t="-1289" b="-38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391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22B6A0A-F2ED-935B-CD55-8E4E4AA86A54}"/>
                  </a:ext>
                </a:extLst>
              </p:cNvPr>
              <p:cNvSpPr txBox="1"/>
              <p:nvPr/>
            </p:nvSpPr>
            <p:spPr>
              <a:xfrm>
                <a:off x="0" y="811587"/>
                <a:ext cx="6094476" cy="2062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23.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94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06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1,01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1,111…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1,010101…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22B6A0A-F2ED-935B-CD55-8E4E4AA86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11587"/>
                <a:ext cx="6094476" cy="2062359"/>
              </a:xfrm>
              <a:prstGeom prst="rect">
                <a:avLst/>
              </a:prstGeom>
              <a:blipFill>
                <a:blip r:embed="rId2"/>
                <a:stretch>
                  <a:fillRect l="-1300" b="-5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610B1BA-535F-FA39-F599-E8F789FCC158}"/>
                  </a:ext>
                </a:extLst>
              </p:cNvPr>
              <p:cNvSpPr txBox="1"/>
              <p:nvPr/>
            </p:nvSpPr>
            <p:spPr>
              <a:xfrm>
                <a:off x="0" y="3108960"/>
                <a:ext cx="6094476" cy="31053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Observe a seguinte subtração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acc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25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diferença entre esses dois números é igual 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9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</a:t>
                </a:r>
                <a:r>
                  <a:rPr lang="pt-BR" sz="2200" kern="1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2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18 </m:t>
                        </m:r>
                      </m:den>
                    </m:f>
                    <m:r>
                      <a:rPr lang="pt-BR" sz="2200" i="1" kern="1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18 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25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18 </m:t>
                        </m:r>
                      </m:num>
                      <m:den>
                        <m:r>
                          <a:rPr lang="pt-BR" sz="2200" kern="1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den>
                    </m:f>
                    <m:r>
                      <a:rPr lang="pt-BR" sz="2200" i="1" kern="1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610B1BA-535F-FA39-F599-E8F789FCC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08960"/>
                <a:ext cx="6094476" cy="3105337"/>
              </a:xfrm>
              <a:prstGeom prst="rect">
                <a:avLst/>
              </a:prstGeom>
              <a:blipFill>
                <a:blip r:embed="rId3"/>
                <a:stretch>
                  <a:fillRect l="-1300" t="-982" b="-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90B7CB-3420-2524-0509-6CCDFA94EE79}"/>
                  </a:ext>
                </a:extLst>
              </p:cNvPr>
              <p:cNvSpPr txBox="1"/>
              <p:nvPr/>
            </p:nvSpPr>
            <p:spPr>
              <a:xfrm>
                <a:off x="6094476" y="811587"/>
                <a:ext cx="6094476" cy="2848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25.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=4,</m:t>
                    </m:r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calcule os valores de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en-US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·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÷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÷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B90B7CB-3420-2524-0509-6CCDFA94E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11587"/>
                <a:ext cx="6094476" cy="2848985"/>
              </a:xfrm>
              <a:prstGeom prst="rect">
                <a:avLst/>
              </a:prstGeom>
              <a:blipFill>
                <a:blip r:embed="rId4"/>
                <a:stretch>
                  <a:fillRect l="-1300" b="-34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97EDCC-DB70-3372-57B3-E9ADC7B0BDFD}"/>
                  </a:ext>
                </a:extLst>
              </p:cNvPr>
              <p:cNvSpPr txBox="1"/>
              <p:nvPr/>
            </p:nvSpPr>
            <p:spPr>
              <a:xfrm>
                <a:off x="6094476" y="3791822"/>
                <a:ext cx="6094476" cy="2406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26.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Seja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1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0,</m:t>
                    </m:r>
                    <m:acc>
                      <m:accPr>
                        <m:chr m:val="̅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das afirmações, a seguir, é verdadeira?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97EDCC-DB70-3372-57B3-E9ADC7B0B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3791822"/>
                <a:ext cx="6094476" cy="2406684"/>
              </a:xfrm>
              <a:prstGeom prst="rect">
                <a:avLst/>
              </a:prstGeom>
              <a:blipFill>
                <a:blip r:embed="rId5"/>
                <a:stretch>
                  <a:fillRect l="-1300" t="-1013" b="-40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546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D65C5C6-4CE4-8FFB-E69C-EEA3DC167F55}"/>
                  </a:ext>
                </a:extLst>
              </p:cNvPr>
              <p:cNvSpPr txBox="1"/>
              <p:nvPr/>
            </p:nvSpPr>
            <p:spPr>
              <a:xfrm>
                <a:off x="1524" y="698570"/>
                <a:ext cx="6094476" cy="4560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27.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Manoela dividiu dois números inteiros positivos, em sua calculadora, e obteve como resultado a dízima periódica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1,515151…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 a divisão tivesse sido feita na ordem inversa, ou seja, trocando o dividendo (numerador) com o divisor (denominador), qual teria sido o resultado obtido por Manoela?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28.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João dividiu dois números inteiros positivos e obteve como resultado a dízima periódica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0,1777…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 ao invés de dividir ele tivesse multiplicado os dois números, qual teria sido o resultado obtido por João?</a:t>
                </a:r>
              </a:p>
              <a:p>
                <a:pPr marR="88900" algn="just">
                  <a:lnSpc>
                    <a:spcPct val="115000"/>
                  </a:lnSpc>
                  <a:buNone/>
                </a:pPr>
                <a:endParaRPr lang="pt-BR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D65C5C6-4CE4-8FFB-E69C-EEA3DC167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98570"/>
                <a:ext cx="6094476" cy="4560094"/>
              </a:xfrm>
              <a:prstGeom prst="rect">
                <a:avLst/>
              </a:prstGeom>
              <a:blipFill>
                <a:blip r:embed="rId2"/>
                <a:stretch>
                  <a:fillRect l="-1300" t="-6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F90D22E-6F38-ADCA-ED3C-6DC8CB5D1B8B}"/>
                  </a:ext>
                </a:extLst>
              </p:cNvPr>
              <p:cNvSpPr txBox="1"/>
              <p:nvPr/>
            </p:nvSpPr>
            <p:spPr>
              <a:xfrm>
                <a:off x="6096000" y="698570"/>
                <a:ext cx="6094475" cy="1627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29.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Veja a dízima periódica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𝟐𝟐𝟐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Faça um fluxograma do passo a passo para se obter sua fração geratriz.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F90D22E-6F38-ADCA-ED3C-6DC8CB5D1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98570"/>
                <a:ext cx="6094475" cy="1627112"/>
              </a:xfrm>
              <a:prstGeom prst="rect">
                <a:avLst/>
              </a:prstGeom>
              <a:blipFill>
                <a:blip r:embed="rId3"/>
                <a:stretch>
                  <a:fillRect l="-1300" t="-1873" r="-1300" b="-59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E619401-8CA8-622E-16E8-A8F2880EB55A}"/>
                  </a:ext>
                </a:extLst>
              </p:cNvPr>
              <p:cNvSpPr txBox="1"/>
              <p:nvPr/>
            </p:nvSpPr>
            <p:spPr>
              <a:xfrm>
                <a:off x="6095999" y="2523108"/>
                <a:ext cx="6094476" cy="1627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30.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Veja a dízima periódica a seguir:</a:t>
                </a: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𝟕𝟕𝟕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…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dos fluxogramas apresentados representa o caminho para determinar a fração geratriz dessa dízima?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E619401-8CA8-622E-16E8-A8F2880EB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2523108"/>
                <a:ext cx="6094476" cy="1627112"/>
              </a:xfrm>
              <a:prstGeom prst="rect">
                <a:avLst/>
              </a:prstGeom>
              <a:blipFill>
                <a:blip r:embed="rId4"/>
                <a:stretch>
                  <a:fillRect l="-1300" t="-1873" r="-1300" b="-59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8346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1010609-BFED-4EBF-7AB7-08FD19B47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30" y="687680"/>
            <a:ext cx="5400000" cy="266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87EB4DF-E942-1B94-0915-3E4A88A67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30" y="3592037"/>
            <a:ext cx="5400000" cy="2578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491271C-83AD-5DAF-F0FC-31044CF80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256" y="687680"/>
            <a:ext cx="5400000" cy="263014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FF2B413-986D-2428-9AA2-E6016E619996}"/>
              </a:ext>
            </a:extLst>
          </p:cNvPr>
          <p:cNvSpPr txBox="1"/>
          <p:nvPr/>
        </p:nvSpPr>
        <p:spPr>
          <a:xfrm>
            <a:off x="1524" y="687680"/>
            <a:ext cx="609447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161FC63-A988-AB68-05A1-D3A2C51A46B3}"/>
              </a:ext>
            </a:extLst>
          </p:cNvPr>
          <p:cNvSpPr txBox="1"/>
          <p:nvPr/>
        </p:nvSpPr>
        <p:spPr>
          <a:xfrm>
            <a:off x="0" y="3505248"/>
            <a:ext cx="609447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020D671-850B-8A2D-0B95-0CC7B2B0152A}"/>
              </a:ext>
            </a:extLst>
          </p:cNvPr>
          <p:cNvSpPr txBox="1"/>
          <p:nvPr/>
        </p:nvSpPr>
        <p:spPr>
          <a:xfrm>
            <a:off x="6097524" y="687680"/>
            <a:ext cx="609447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7A182CC-3232-3A55-298A-67F85C22952C}"/>
              </a:ext>
            </a:extLst>
          </p:cNvPr>
          <p:cNvSpPr txBox="1"/>
          <p:nvPr/>
        </p:nvSpPr>
        <p:spPr>
          <a:xfrm>
            <a:off x="6105018" y="3540176"/>
            <a:ext cx="609447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53314A8-0342-20AF-CA64-AA64FE6A1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256" y="3964348"/>
            <a:ext cx="5400000" cy="265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72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379D32A-705B-94C7-B28F-2CEF92CCCD8A}"/>
                  </a:ext>
                </a:extLst>
              </p:cNvPr>
              <p:cNvSpPr txBox="1"/>
              <p:nvPr/>
            </p:nvSpPr>
            <p:spPr>
              <a:xfrm>
                <a:off x="1524" y="856441"/>
                <a:ext cx="6094476" cy="5423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Uma família contendo 6 pessoas tem uma renda total de R$ 8891,00. Por motivo de uma pesquisa realizada pelo IBGE o entrevistador deveria informar em seu questionário a renda per capta dos integrantes da família, ou seja, dividir o valor da renda pelo número de integrantes da família.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apenas a parte decimal encontrada, qual é a fração geratriz desse valor?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379D32A-705B-94C7-B28F-2CEF92CCC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856441"/>
                <a:ext cx="6094476" cy="5423921"/>
              </a:xfrm>
              <a:prstGeom prst="rect">
                <a:avLst/>
              </a:prstGeom>
              <a:blipFill>
                <a:blip r:embed="rId2"/>
                <a:stretch>
                  <a:fillRect l="-1300" t="-449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8E1D3D18-5F1E-7C30-1A3B-680882636063}"/>
              </a:ext>
            </a:extLst>
          </p:cNvPr>
          <p:cNvSpPr txBox="1"/>
          <p:nvPr/>
        </p:nvSpPr>
        <p:spPr>
          <a:xfrm>
            <a:off x="6323161" y="1812961"/>
            <a:ext cx="553815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a habilidade de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resolver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problema com números racionais envolvendo as operações (adição, subtração, multiplicação, </a:t>
            </a:r>
            <a:r>
              <a:rPr lang="pt-BR" sz="2200" dirty="0">
                <a:latin typeface="Arial Narrow" panose="020B0606020202030204" pitchFamily="34" charset="0"/>
              </a:rPr>
              <a:t>divisão, potenciação). Fique atento à sua resolução, marque apenas uma alternativa e verifique a solução.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014CA6-54F0-A2B1-D74A-5CCF0F85F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614" y="759582"/>
            <a:ext cx="5975252" cy="338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893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C513CE3-98A4-FC5E-8C2F-774823E2E33B}"/>
                  </a:ext>
                </a:extLst>
              </p:cNvPr>
              <p:cNvSpPr txBox="1"/>
              <p:nvPr/>
            </p:nvSpPr>
            <p:spPr>
              <a:xfrm>
                <a:off x="1" y="777055"/>
                <a:ext cx="6094476" cy="2669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Qual é a fração geratriz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18,222…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182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164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182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164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C513CE3-98A4-FC5E-8C2F-774823E2E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777055"/>
                <a:ext cx="6094476" cy="2669642"/>
              </a:xfrm>
              <a:prstGeom prst="rect">
                <a:avLst/>
              </a:prstGeom>
              <a:blipFill>
                <a:blip r:embed="rId2"/>
                <a:stretch>
                  <a:fillRect l="-1300" t="-913" b="-9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385AF43-6A53-2333-1290-603AAD7B4D3E}"/>
                  </a:ext>
                </a:extLst>
              </p:cNvPr>
              <p:cNvSpPr txBox="1"/>
              <p:nvPr/>
            </p:nvSpPr>
            <p:spPr>
              <a:xfrm>
                <a:off x="1" y="3446697"/>
                <a:ext cx="6094476" cy="3443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2.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Mateus realizava os cálculos para obter a fração geratriz do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2,</m:t>
                    </m:r>
                    <m:acc>
                      <m:accPr>
                        <m:chr m:val="̅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valor encontrado por Mateus foi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21 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19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</m:d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19</m:t>
                        </m:r>
                      </m:num>
                      <m:den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90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385AF43-6A53-2333-1290-603AAD7B4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446697"/>
                <a:ext cx="6094476" cy="3443187"/>
              </a:xfrm>
              <a:prstGeom prst="rect">
                <a:avLst/>
              </a:prstGeom>
              <a:blipFill>
                <a:blip r:embed="rId3"/>
                <a:stretch>
                  <a:fillRect l="-1300" t="-708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0E29732F-371B-F168-3E15-4DEB065EC2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3" t="9375" r="3886" b="16667"/>
          <a:stretch>
            <a:fillRect/>
          </a:stretch>
        </p:blipFill>
        <p:spPr bwMode="auto">
          <a:xfrm>
            <a:off x="6174802" y="832226"/>
            <a:ext cx="3600000" cy="4795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F3A1B70-0835-E2F1-63FD-5003EE4B06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6174802" y="1326673"/>
            <a:ext cx="4320000" cy="9471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ECEF90B-A218-5735-896C-8C8A21DFD2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" t="1" r="2342" b="-87"/>
          <a:stretch/>
        </p:blipFill>
        <p:spPr bwMode="auto">
          <a:xfrm>
            <a:off x="6981715" y="2288792"/>
            <a:ext cx="4320000" cy="2023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A4F35D9-A3E6-DB6F-CC10-488F01641F38}"/>
              </a:ext>
            </a:extLst>
          </p:cNvPr>
          <p:cNvSpPr txBox="1"/>
          <p:nvPr/>
        </p:nvSpPr>
        <p:spPr>
          <a:xfrm>
            <a:off x="6094477" y="4403116"/>
            <a:ext cx="6094476" cy="2249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matemática, </a:t>
            </a: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referem-se a quantidades que podem ser medidas ou comparadas numericamente. Elas são essenciais para descrever e compreender o mundo ao nosso redor, desde o movimento de objetos físicos até abstrações como tempo e temperatura. 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886283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E826484-170F-AAB6-11A3-F04BCAF28C67}"/>
              </a:ext>
            </a:extLst>
          </p:cNvPr>
          <p:cNvSpPr txBox="1"/>
          <p:nvPr/>
        </p:nvSpPr>
        <p:spPr>
          <a:xfrm>
            <a:off x="1" y="764122"/>
            <a:ext cx="6094476" cy="590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grandezas podem ser divididas em dois tipos principais: grandezas escalares e grandezas vetoriais.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  <a:tabLst>
                <a:tab pos="540385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 Tipo: Grandezas escalares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São completamente definidas por um número e uma unidade de medida. Exemplos incluem massa, temperatura, volume e tempo. Para representar uma grandeza escalar, geralmente, usamos números reais acompanhados de uma unidade apropriada.</a:t>
            </a:r>
          </a:p>
          <a:p>
            <a:pPr algn="just">
              <a:lnSpc>
                <a:spcPct val="115000"/>
              </a:lnSpc>
              <a:buNone/>
              <a:tabLst>
                <a:tab pos="540385" algn="l"/>
              </a:tabLst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tabLst>
                <a:tab pos="540385" algn="l"/>
              </a:tabLst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 Tipo: Grandezas vetoriais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Possuem magnitude (valor numérico), direção e sentido. Exemplos incluem força, velocidade e deslocamento. Para representar uma grandeza vetorial é necessário especificar tanto o valor quanto a direção, muitas vezes usando sistemas de coordenadas ou notações específicas.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CD4474D-0EEC-F0C0-CFC0-BD144827F072}"/>
              </a:ext>
            </a:extLst>
          </p:cNvPr>
          <p:cNvSpPr txBox="1"/>
          <p:nvPr/>
        </p:nvSpPr>
        <p:spPr>
          <a:xfrm>
            <a:off x="6097524" y="764122"/>
            <a:ext cx="6094476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Além disso, as grandezas podem ser classificadas como grandezas </a:t>
            </a:r>
            <a:r>
              <a:rPr lang="pt-BR" sz="2200" b="1" kern="100" dirty="0">
                <a:solidFill>
                  <a:srgbClr val="0F476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fundamentais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ou </a:t>
            </a:r>
            <a:r>
              <a:rPr lang="pt-BR" sz="2200" b="1" kern="100" dirty="0">
                <a:solidFill>
                  <a:srgbClr val="0F476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derivadas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Grandezas fundamentais são aquelas que não podem ser definidas em termos de outras grandezas, enquanto as derivadas são definidas pela combinação das fundamentais.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1884A42-63D3-A6BA-E48F-16EED252DA3C}"/>
              </a:ext>
            </a:extLst>
          </p:cNvPr>
          <p:cNvSpPr txBox="1"/>
          <p:nvPr/>
        </p:nvSpPr>
        <p:spPr>
          <a:xfrm>
            <a:off x="6097524" y="3083731"/>
            <a:ext cx="6094476" cy="328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  <a:tabLst>
                <a:tab pos="666115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  <a:tabLst>
                <a:tab pos="666115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Internacional de Unidades (SI) é a forma moderna do sistema métrico e é a base internacionalmente reconhecida para medições de todas as espécies. Ele define unidades de medida para diversas quantidades físicas, como comprimento, massa, tempo, corrente elétrica e temperatura, entre outras. O SI é baseado em sete unidades, que são: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78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bela&#10;&#10;Descrição gerada automaticamente">
            <a:extLst>
              <a:ext uri="{FF2B5EF4-FFF2-40B4-BE49-F238E27FC236}">
                <a16:creationId xmlns:a16="http://schemas.microsoft.com/office/drawing/2014/main" id="{967A4EAE-0893-D823-4A7F-E7FC79C0B0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59" y="858896"/>
            <a:ext cx="5400000" cy="375946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CD7E673-7705-C78B-5EF8-D91FFA65EB72}"/>
              </a:ext>
            </a:extLst>
          </p:cNvPr>
          <p:cNvSpPr txBox="1"/>
          <p:nvPr/>
        </p:nvSpPr>
        <p:spPr>
          <a:xfrm>
            <a:off x="0" y="4743879"/>
            <a:ext cx="6094476" cy="162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Dessa forma podemos estabelecer uma relação entre duas ou mais grandezas.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Chamamos de </a:t>
            </a: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Razão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quociente entre duas grandezas e de </a:t>
            </a: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igualdade entre duas razões.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AE9CB6A-4461-6539-C07F-87F36045C80B}"/>
                  </a:ext>
                </a:extLst>
              </p:cNvPr>
              <p:cNvSpPr txBox="1"/>
              <p:nvPr/>
            </p:nvSpPr>
            <p:spPr>
              <a:xfrm>
                <a:off x="6094476" y="858896"/>
                <a:ext cx="6097524" cy="5508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ctr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RAZÃO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razão é uma comparação entre duas grandezas. Geralmente, essa comparação é feita através de uma </a:t>
                </a:r>
                <a:r>
                  <a:rPr lang="pt-BR" sz="2200" dirty="0">
                    <a:latin typeface="Arial Narrow" panose="020B0606020202030204" pitchFamily="34" charset="0"/>
                  </a:rPr>
                  <a:t>fração. Veja alguns exemplos de razões em nosso cotidiano: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200" b="1" u="sng" dirty="0">
                    <a:latin typeface="Arial Narrow" panose="020B0606020202030204" pitchFamily="34" charset="0"/>
                  </a:rPr>
                  <a:t>Velocidade (física)</a:t>
                </a:r>
                <a:r>
                  <a:rPr lang="pt-BR" sz="2200" dirty="0">
                    <a:latin typeface="Arial Narrow" panose="020B0606020202030204" pitchFamily="34" charset="0"/>
                  </a:rPr>
                  <a:t>: Percebemos a razão ao andarmos a pé ou em algum meio de locomoção, pois existe uma razão entre a distância que percorremos e o tempo que levamos para percorrê-la, chamamos essa razão de velocidade. A velocidade é a grandeza utilizada para determinar a </a:t>
                </a:r>
                <a:r>
                  <a:rPr lang="pt-BR" sz="2200" u="sng" dirty="0">
                    <a:latin typeface="Arial Narrow" panose="020B0606020202030204" pitchFamily="34" charset="0"/>
                  </a:rPr>
                  <a:t>divisão</a:t>
                </a:r>
                <a:r>
                  <a:rPr lang="pt-BR" sz="2200" dirty="0">
                    <a:latin typeface="Arial Narrow" panose="020B0606020202030204" pitchFamily="34" charset="0"/>
                  </a:rPr>
                  <a:t> entre o caminho percorrido e o intervalo de tempo necessário para percorrê-lo. Por exemplo, a velocidade de 80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/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(lê-se: 80 quilômetros por hora).</a:t>
                </a: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AE9CB6A-4461-6539-C07F-87F36045C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58896"/>
                <a:ext cx="6097524" cy="5508624"/>
              </a:xfrm>
              <a:prstGeom prst="rect">
                <a:avLst/>
              </a:prstGeom>
              <a:blipFill>
                <a:blip r:embed="rId4"/>
                <a:stretch>
                  <a:fillRect l="-1300" t="-553" b="-13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324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BDEEF-AFB1-2124-66D4-32BBD1E592B9}"/>
                  </a:ext>
                </a:extLst>
              </p:cNvPr>
              <p:cNvSpPr txBox="1"/>
              <p:nvPr/>
            </p:nvSpPr>
            <p:spPr>
              <a:xfrm>
                <a:off x="0" y="763677"/>
                <a:ext cx="6094476" cy="2396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b="1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Densidade de uma matéria (química):</a:t>
                </a:r>
                <a:r>
                  <a:rPr lang="pt-BR" sz="2200" u="sng" dirty="0">
                    <a:solidFill>
                      <a:srgbClr val="40404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 </a:t>
                </a:r>
                <a:r>
                  <a:rPr lang="pt-BR" sz="2200" b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densidade</a:t>
                </a: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é a relação da massa de matéria em um determinado volume. Matematicamente, é calculada entre a razão da massa (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) e do volume (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) de um material. Por exemplo, a densidade da água a 25 °C é de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/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(lê-se: um grama por centímetro cúbico).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02BDEEF-AFB1-2124-66D4-32BBD1E59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63677"/>
                <a:ext cx="6094476" cy="2396554"/>
              </a:xfrm>
              <a:prstGeom prst="rect">
                <a:avLst/>
              </a:prstGeom>
              <a:blipFill>
                <a:blip r:embed="rId2"/>
                <a:stretch>
                  <a:fillRect l="-1300" t="-1527" r="-1300" b="-45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848B0A8E-1BF5-1D07-AAC3-89511974712E}"/>
              </a:ext>
            </a:extLst>
          </p:cNvPr>
          <p:cNvSpPr txBox="1"/>
          <p:nvPr/>
        </p:nvSpPr>
        <p:spPr>
          <a:xfrm>
            <a:off x="0" y="3299199"/>
            <a:ext cx="6094476" cy="279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88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Escala (cartografia):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cartógrafos trabalham com uma visão reduzida do território, sendo necessário indicar a proporção entre a superfície terrestre e a sua representação. Esta proporção é indicada pela escala, ou seja, ela representa, a relação entre a medida de uma porção terri­torial, representada no papel, e sua medida real na superfície terrestre.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06D2897-4E02-3288-3B99-66E394EBAC5E}"/>
                  </a:ext>
                </a:extLst>
              </p:cNvPr>
              <p:cNvSpPr txBox="1"/>
              <p:nvPr/>
            </p:nvSpPr>
            <p:spPr>
              <a:xfrm>
                <a:off x="6094476" y="763677"/>
                <a:ext cx="6097524" cy="4573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exemplo, numa escala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000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: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000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1 centímetro medido no mapa re­presenta uma distância de 100 000 centímetros ou 1 quilômetro na superfície terrestre.</a:t>
                </a:r>
              </a:p>
              <a:p>
                <a:pPr algn="just"/>
                <a:endParaRPr lang="pt-BR" sz="2200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u="sng" dirty="0">
                    <a:latin typeface="Arial Narrow" panose="020B0606020202030204" pitchFamily="34" charset="0"/>
                  </a:rPr>
                  <a:t>Receitas (culinária)</a:t>
                </a:r>
                <a:r>
                  <a:rPr lang="pt-BR" sz="2200" b="1" dirty="0">
                    <a:latin typeface="Arial Narrow" panose="020B0606020202030204" pitchFamily="34" charset="0"/>
                  </a:rPr>
                  <a:t>:</a:t>
                </a:r>
                <a:r>
                  <a:rPr lang="pt-BR" sz="2200" b="1" i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dirty="0">
                    <a:latin typeface="Arial Narrow" panose="020B0606020202030204" pitchFamily="34" charset="0"/>
                  </a:rPr>
                  <a:t>As receitas são instruções que explicam quais ingredientes levam a determinado prato e a forma como se deve preparar. As receitas indicam o procedimento adequado para que o prato em questão seja saboroso. Por exemplo, a receita para fazer panquecas indica que são necessários ovos, farinha e leite, entre outros ingredientes.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06D2897-4E02-3288-3B99-66E394EBA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763677"/>
                <a:ext cx="6097524" cy="4573624"/>
              </a:xfrm>
              <a:prstGeom prst="rect">
                <a:avLst/>
              </a:prstGeom>
              <a:blipFill>
                <a:blip r:embed="rId3"/>
                <a:stretch>
                  <a:fillRect l="-1300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3886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CC1F0D5-D1D4-DC60-3574-95B15E6BBE34}"/>
              </a:ext>
            </a:extLst>
          </p:cNvPr>
          <p:cNvSpPr txBox="1"/>
          <p:nvPr/>
        </p:nvSpPr>
        <p:spPr>
          <a:xfrm>
            <a:off x="0" y="824693"/>
            <a:ext cx="6094476" cy="349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1: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Você sabe qual é a relação entre o número de pessoas que moram na sua cidade e sua extensão territorial?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Se você mora em Goiânia, pode estabelecer essa relação calculando a densidade demográfica da capital.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Segundo o Instituto Brasileiro de Geografia e Estatística – IBGE, em 2024, Goiânia possui: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Tabela&#10;&#10;Descrição gerada automaticamente">
            <a:extLst>
              <a:ext uri="{FF2B5EF4-FFF2-40B4-BE49-F238E27FC236}">
                <a16:creationId xmlns:a16="http://schemas.microsoft.com/office/drawing/2014/main" id="{F8FBB356-A379-931C-0879-F363B64D7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762" y="4377476"/>
            <a:ext cx="5040000" cy="1850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56910B2-33FB-D0E4-64D4-5EA784708EA2}"/>
                  </a:ext>
                </a:extLst>
              </p:cNvPr>
              <p:cNvSpPr txBox="1"/>
              <p:nvPr/>
            </p:nvSpPr>
            <p:spPr>
              <a:xfrm>
                <a:off x="6094476" y="929453"/>
                <a:ext cx="6096000" cy="37412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podemos calcular a densidade demográfica da capital fazendo o quociente entre essas duas grandezas: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:endParaRPr lang="pt-BR" sz="2200" b="1" i="1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4000"/>
                  </a:lnSpc>
                  <a:buNone/>
                </a:pP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494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599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729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296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≅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2049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37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𝑎𝑏𝑖𝑡𝑎𝑛𝑡𝑒𝑠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𝑘𝑚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4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você mora em outra cidade, pode fazer esse mesmo cálculo buscando esses dados no site do IBGE e utilizando a relação: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56910B2-33FB-D0E4-64D4-5EA784708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929453"/>
                <a:ext cx="6096000" cy="3741281"/>
              </a:xfrm>
              <a:prstGeom prst="rect">
                <a:avLst/>
              </a:prstGeom>
              <a:blipFill>
                <a:blip r:embed="rId4"/>
                <a:stretch>
                  <a:fillRect l="-1300" t="-489" r="-1300" b="-22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F81091FC-9E09-E8F7-26FD-34EF7362E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605" y="4775494"/>
            <a:ext cx="4320000" cy="102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45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6C66F59-8977-FF4E-6290-D2F1029A30F7}"/>
              </a:ext>
            </a:extLst>
          </p:cNvPr>
          <p:cNvSpPr txBox="1"/>
          <p:nvPr/>
        </p:nvSpPr>
        <p:spPr>
          <a:xfrm>
            <a:off x="1524" y="728001"/>
            <a:ext cx="6094476" cy="438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outros exemplos de cidades goianas: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98F0CB9-853A-40C8-986C-B4D7245CE8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8" y="1749557"/>
            <a:ext cx="4320000" cy="1165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AA124E0-0776-A579-70BD-6E692064F5FE}"/>
                  </a:ext>
                </a:extLst>
              </p:cNvPr>
              <p:cNvSpPr txBox="1"/>
              <p:nvPr/>
            </p:nvSpPr>
            <p:spPr>
              <a:xfrm>
                <a:off x="762" y="3059002"/>
                <a:ext cx="6096000" cy="1386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 de Senador Canedo: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635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247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005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mbria Math" panose="02040503050406030204" pitchFamily="18" charset="0"/>
                        </a:rPr>
                        <m:t>≅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630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088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𝑎𝑏𝑖𝑡𝑎𝑛𝑡𝑒𝑠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AA124E0-0776-A579-70BD-6E692064F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" y="3059002"/>
                <a:ext cx="6096000" cy="1386020"/>
              </a:xfrm>
              <a:prstGeom prst="rect">
                <a:avLst/>
              </a:prstGeom>
              <a:blipFill>
                <a:blip r:embed="rId3"/>
                <a:stretch>
                  <a:fillRect l="-1300" t="-35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C39C120A-D534-E41D-7CAC-2BD368F23CE9}"/>
              </a:ext>
            </a:extLst>
          </p:cNvPr>
          <p:cNvSpPr txBox="1"/>
          <p:nvPr/>
        </p:nvSpPr>
        <p:spPr>
          <a:xfrm>
            <a:off x="0" y="1166967"/>
            <a:ext cx="6094476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Senador Canedo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95EFBA5-E4F5-C6DE-5571-9A1839D0AE05}"/>
              </a:ext>
            </a:extLst>
          </p:cNvPr>
          <p:cNvSpPr txBox="1"/>
          <p:nvPr/>
        </p:nvSpPr>
        <p:spPr>
          <a:xfrm>
            <a:off x="0" y="4368447"/>
            <a:ext cx="6135624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Ipameri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1E9D971-2276-25DD-BF37-E2CBB508CF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37" y="4989751"/>
            <a:ext cx="4320000" cy="1165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7E86E55-F1B1-EB08-B38F-52FDE85CF734}"/>
                  </a:ext>
                </a:extLst>
              </p:cNvPr>
              <p:cNvSpPr txBox="1"/>
              <p:nvPr/>
            </p:nvSpPr>
            <p:spPr>
              <a:xfrm>
                <a:off x="6097524" y="728001"/>
                <a:ext cx="6094476" cy="1386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Densidade demográfica de Ipameri: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25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548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4382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863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Cambria Math" panose="02040503050406030204" pitchFamily="18" charset="0"/>
                        </a:rPr>
                        <m:t>≅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83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𝑎𝑏𝑖𝑡𝑎𝑛𝑡𝑒𝑠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𝑘𝑚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²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7E86E55-F1B1-EB08-B38F-52FDE85CF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24" y="728001"/>
                <a:ext cx="6094476" cy="1386020"/>
              </a:xfrm>
              <a:prstGeom prst="rect">
                <a:avLst/>
              </a:prstGeom>
              <a:blipFill>
                <a:blip r:embed="rId5"/>
                <a:stretch>
                  <a:fillRect l="-1300" t="-30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ixaDeTexto 14">
            <a:extLst>
              <a:ext uri="{FF2B5EF4-FFF2-40B4-BE49-F238E27FC236}">
                <a16:creationId xmlns:a16="http://schemas.microsoft.com/office/drawing/2014/main" id="{18F60C41-4670-A1F9-0772-16B08F8B0E8E}"/>
              </a:ext>
            </a:extLst>
          </p:cNvPr>
          <p:cNvSpPr txBox="1"/>
          <p:nvPr/>
        </p:nvSpPr>
        <p:spPr>
          <a:xfrm>
            <a:off x="6094476" y="2200497"/>
            <a:ext cx="6096762" cy="4352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2: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recorde de corrida de 100 metros rasos pertence ao Jamaicano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Usain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Bolt. Ele percorreu essa distância em apenas 9,58 segundos. Qual foi a velocidade média dele?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descobrir a velocidade desse atleta, devemos nos lembrar do conceito de velocidade média. </a:t>
            </a:r>
          </a:p>
          <a:p>
            <a:pPr marR="90170" algn="just">
              <a:lnSpc>
                <a:spcPct val="115000"/>
              </a:lnSpc>
            </a:pPr>
            <a:r>
              <a:rPr lang="pt-BR" sz="2200" i="1" dirty="0">
                <a:latin typeface="Arial Narrow" panose="020B0606020202030204" pitchFamily="34" charset="0"/>
              </a:rPr>
              <a:t>A </a:t>
            </a:r>
            <a:r>
              <a:rPr lang="pt-BR" sz="2200" b="1" i="1" dirty="0">
                <a:latin typeface="Arial Narrow" panose="020B0606020202030204" pitchFamily="34" charset="0"/>
              </a:rPr>
              <a:t>velocidade </a:t>
            </a:r>
            <a:r>
              <a:rPr lang="pt-BR" sz="2200" i="1" dirty="0">
                <a:latin typeface="Arial Narrow" panose="020B0606020202030204" pitchFamily="34" charset="0"/>
              </a:rPr>
              <a:t>é uma grandeza caracterizada pela variação do deslocamento de um corpo em determinado tempo. </a:t>
            </a:r>
            <a:endParaRPr lang="pt-BR" sz="2200" dirty="0">
              <a:latin typeface="Arial Narrow" panose="020B0606020202030204" pitchFamily="34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19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5929A5B-1539-3BBA-9689-3F1AF4447DA0}"/>
                  </a:ext>
                </a:extLst>
              </p:cNvPr>
              <p:cNvSpPr txBox="1"/>
              <p:nvPr/>
            </p:nvSpPr>
            <p:spPr>
              <a:xfrm>
                <a:off x="1524" y="714363"/>
                <a:ext cx="6094476" cy="4296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variação do tempo;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variação do espaço.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velocidade do jamaicano é calculada por: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200" i="1" kern="100" baseline="-250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sSub>
                        <m:sSub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 baseline="-250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BR" sz="2200" i="1" kern="100" baseline="-250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9,58 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≅10,44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velocidade média do </a:t>
                </a:r>
                <a:r>
                  <a:rPr lang="pt-BR" sz="2200" i="1" kern="100" dirty="0" err="1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Usain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Bolt foi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10,44 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²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5929A5B-1539-3BBA-9689-3F1AF4447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714363"/>
                <a:ext cx="6094476" cy="4296946"/>
              </a:xfrm>
              <a:prstGeom prst="rect">
                <a:avLst/>
              </a:prstGeom>
              <a:blipFill>
                <a:blip r:embed="rId2"/>
                <a:stretch>
                  <a:fillRect l="-1300" r="-2400" b="-184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00DC3AF-112E-D473-E5E8-A5BB14619294}"/>
              </a:ext>
            </a:extLst>
          </p:cNvPr>
          <p:cNvSpPr txBox="1"/>
          <p:nvPr/>
        </p:nvSpPr>
        <p:spPr>
          <a:xfrm>
            <a:off x="6096000" y="824584"/>
            <a:ext cx="6094476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distância, em linha reta, entre Quirinópolis e Porangatu?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Mapa&#10;&#10;O conteúdo gerado por IA pode estar incorreto.">
            <a:extLst>
              <a:ext uri="{FF2B5EF4-FFF2-40B4-BE49-F238E27FC236}">
                <a16:creationId xmlns:a16="http://schemas.microsoft.com/office/drawing/2014/main" id="{87E8AECA-F55C-029F-19C0-2228213E6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54" y="1673020"/>
            <a:ext cx="4968177" cy="5088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C7469EF1-410F-74EF-4231-5C8FFFE53BEB}"/>
                  </a:ext>
                </a:extLst>
              </p:cNvPr>
              <p:cNvSpPr txBox="1"/>
              <p:nvPr/>
            </p:nvSpPr>
            <p:spPr>
              <a:xfrm>
                <a:off x="0" y="5193484"/>
                <a:ext cx="6094476" cy="1225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3</a:t>
                </a: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mapa de Goiás feito na escala de </a:t>
                </a: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 :5</m:t>
                    </m:r>
                    <m:r>
                      <a:rPr lang="pt-BR" sz="2200" b="0" i="1" kern="1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400</m:t>
                    </m:r>
                    <m:r>
                      <a:rPr lang="pt-BR" sz="2200" b="0" i="1" kern="1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000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C7469EF1-410F-74EF-4231-5C8FFFE53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3484"/>
                <a:ext cx="6094476" cy="1225913"/>
              </a:xfrm>
              <a:prstGeom prst="rect">
                <a:avLst/>
              </a:prstGeom>
              <a:blipFill>
                <a:blip r:embed="rId4"/>
                <a:stretch>
                  <a:fillRect l="-1300" t="-2488" b="-94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653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B55D42C-EE44-1CEC-1C74-6760F9D48274}"/>
                  </a:ext>
                </a:extLst>
              </p:cNvPr>
              <p:cNvSpPr txBox="1"/>
              <p:nvPr/>
            </p:nvSpPr>
            <p:spPr>
              <a:xfrm>
                <a:off x="0" y="624789"/>
                <a:ext cx="6094476" cy="33979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</a:t>
                </a: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5 400 000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=70 200 000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Transformando centímetros para quilômetros: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70 200 000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100 000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=702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distância entre as cidades é de 702 quilômetros.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B55D42C-EE44-1CEC-1C74-6760F9D48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24789"/>
                <a:ext cx="6094476" cy="3397918"/>
              </a:xfrm>
              <a:prstGeom prst="rect">
                <a:avLst/>
              </a:prstGeom>
              <a:blipFill>
                <a:blip r:embed="rId2"/>
                <a:stretch>
                  <a:fillRect l="-1300" t="-538" b="-25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0DACEC39-1A86-EE5E-3AF8-D9F2E2729D19}"/>
              </a:ext>
            </a:extLst>
          </p:cNvPr>
          <p:cNvSpPr txBox="1"/>
          <p:nvPr/>
        </p:nvSpPr>
        <p:spPr>
          <a:xfrm>
            <a:off x="0" y="4205587"/>
            <a:ext cx="6094476" cy="1997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Exemplo 4</a:t>
            </a:r>
            <a:r>
              <a:rPr lang="pt-BR" sz="2200" dirty="0">
                <a:latin typeface="Arial Narrow" panose="020B0606020202030204" pitchFamily="34" charset="0"/>
              </a:rPr>
              <a:t>: </a:t>
            </a:r>
          </a:p>
          <a:p>
            <a:pPr algn="just">
              <a:lnSpc>
                <a:spcPct val="114000"/>
              </a:lnSpc>
            </a:pPr>
            <a:r>
              <a:rPr lang="pt-BR" sz="2200" dirty="0">
                <a:latin typeface="Arial Narrow" panose="020B0606020202030204" pitchFamily="34" charset="0"/>
              </a:rPr>
              <a:t>Uma solução foi preparada misturando-se 60 gramas de um sal em 500 g de água. Considerando-se que o volume da solução é igual a 500 cm³, qual será a densidade dessa solução em g/cm³?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7422A6B-A15D-2B3C-6288-A1A5C50D1DBE}"/>
                  </a:ext>
                </a:extLst>
              </p:cNvPr>
              <p:cNvSpPr txBox="1"/>
              <p:nvPr/>
            </p:nvSpPr>
            <p:spPr>
              <a:xfrm>
                <a:off x="6094476" y="804564"/>
                <a:ext cx="6094476" cy="5501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</a:t>
                </a: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do sal (soluto)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60 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da água (solvente)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500 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Massa da solução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</m:t>
                    </m:r>
                    <m:d>
                      <m:d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60+500</m:t>
                        </m:r>
                      </m:e>
                    </m:d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=560</m:t>
                    </m:r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Volume da solução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 500 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Logo: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𝑑𝑒𝑛𝑠𝑖𝑑𝑎𝑑𝑒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𝑚𝑎𝑠𝑠𝑎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𝑔</m:t>
                              </m:r>
                            </m:e>
                          </m:d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𝑣𝑜𝑙𝑢𝑚𝑒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buNone/>
                </a:pP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𝑑𝑒𝑛𝑠𝑖𝑑𝑎𝑑𝑒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560 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500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buNone/>
                </a:pP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𝑑𝑒𝑛𝑠𝑖𝑑𝑎𝑑𝑒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=1,12 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𝑔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/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 densidade dessa solução é de 1,12 g/cm³.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7422A6B-A15D-2B3C-6288-A1A5C50D1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04564"/>
                <a:ext cx="6094476" cy="5501827"/>
              </a:xfrm>
              <a:prstGeom prst="rect">
                <a:avLst/>
              </a:prstGeom>
              <a:blipFill>
                <a:blip r:embed="rId3"/>
                <a:stretch>
                  <a:fillRect l="-1300" t="-443" b="-13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013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94AF978-8CC5-81A8-4E75-7FD05E62E131}"/>
                  </a:ext>
                </a:extLst>
              </p:cNvPr>
              <p:cNvSpPr txBox="1"/>
              <p:nvPr/>
            </p:nvSpPr>
            <p:spPr>
              <a:xfrm>
                <a:off x="1524" y="719259"/>
                <a:ext cx="6094476" cy="48749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5: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uma receita de biscoitos, a razão entre a quantidade de ovos e de copos de polvilho utilizados é de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Ao preparar esses biscoitos, seguindo a receita, se utilizarmos 12 copos de polvilho, quantos ovos deverão ser utilizados para preparar esses biscoitos?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i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</a:t>
                </a: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</a:t>
                </a:r>
                <a:r>
                  <a:rPr lang="pt-BR" sz="2200" b="1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b="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proporção entre eles é de</a:t>
                </a:r>
                <a:r>
                  <a:rPr lang="pt-BR" sz="2200" b="1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b="1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, </a:t>
                </a: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ou seja,</a:t>
                </a:r>
                <a:r>
                  <a:rPr lang="pt-BR" sz="2200" b="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a cada 2 ovos usamos 3 copos de polvilho.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Para descobrir quantos ovos precisamos juntar aos 12 copos de polvilho, temos: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94AF978-8CC5-81A8-4E75-7FD05E62E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719259"/>
                <a:ext cx="6094476" cy="4874989"/>
              </a:xfrm>
              <a:prstGeom prst="rect">
                <a:avLst/>
              </a:prstGeom>
              <a:blipFill>
                <a:blip r:embed="rId2"/>
                <a:stretch>
                  <a:fillRect l="-1300" t="-625" b="-1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6EF728A-AE88-906B-817A-8D01FB609D45}"/>
                  </a:ext>
                </a:extLst>
              </p:cNvPr>
              <p:cNvSpPr txBox="1"/>
              <p:nvPr/>
            </p:nvSpPr>
            <p:spPr>
              <a:xfrm>
                <a:off x="6096000" y="851829"/>
                <a:ext cx="6135624" cy="27007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12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a:rPr lang="pt-BR" sz="22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24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8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serão necessários 8 ovos.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6EF728A-AE88-906B-817A-8D01FB609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51829"/>
                <a:ext cx="6135624" cy="2700739"/>
              </a:xfrm>
              <a:prstGeom prst="rect">
                <a:avLst/>
              </a:prstGeom>
              <a:blipFill>
                <a:blip r:embed="rId3"/>
                <a:stretch>
                  <a:fillRect l="-1291" b="-33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7DE3EE45-105B-1C01-85A3-F1F78FFAE0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6096000" y="3685138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B04C7F8-5D0B-09FF-1C11-C0A51FCB413E}"/>
              </a:ext>
            </a:extLst>
          </p:cNvPr>
          <p:cNvSpPr txBox="1"/>
          <p:nvPr/>
        </p:nvSpPr>
        <p:spPr>
          <a:xfrm>
            <a:off x="6073140" y="4279125"/>
            <a:ext cx="6094476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a razão entre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números, a seguir, mantendo a ordem apresentada.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CF891D-FAE3-D01D-DF6B-6F34B312E866}"/>
              </a:ext>
            </a:extLst>
          </p:cNvPr>
          <p:cNvSpPr txBox="1"/>
          <p:nvPr/>
        </p:nvSpPr>
        <p:spPr>
          <a:xfrm>
            <a:off x="6096000" y="5049796"/>
            <a:ext cx="1914144" cy="122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" algn="just">
              <a:lnSpc>
                <a:spcPct val="114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15 e 30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415" algn="just">
              <a:lnSpc>
                <a:spcPct val="114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8 e 12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1,2 e 1,44</a:t>
            </a:r>
            <a:endParaRPr lang="pt-BR" sz="2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72ACD3-C4B1-CE1B-931D-C84BD5AD345F}"/>
              </a:ext>
            </a:extLst>
          </p:cNvPr>
          <p:cNvSpPr txBox="1"/>
          <p:nvPr/>
        </p:nvSpPr>
        <p:spPr>
          <a:xfrm>
            <a:off x="8375523" y="5049796"/>
            <a:ext cx="3426714" cy="1209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58 e 90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415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80 e 240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f) 14 e 98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768634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D02888F-C4F8-7299-1892-01C0CABE27FC}"/>
              </a:ext>
            </a:extLst>
          </p:cNvPr>
          <p:cNvSpPr txBox="1"/>
          <p:nvPr/>
        </p:nvSpPr>
        <p:spPr>
          <a:xfrm>
            <a:off x="0" y="963775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Uma mistura apresenta 3 kg de leite em pó e 900 g de café em pó. Qual é a razão entre a quantidade de leite e a quantidade de café nessa mistura?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B3FF189-60BB-2A65-6CE3-3D40D0F31CAA}"/>
              </a:ext>
            </a:extLst>
          </p:cNvPr>
          <p:cNvSpPr txBox="1"/>
          <p:nvPr/>
        </p:nvSpPr>
        <p:spPr>
          <a:xfrm>
            <a:off x="0" y="2415124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 mapa na escala de 1: 500 000, a distância entre duas cidades é de 6 cm. Qual a distância real, em quilômetros, entre essas cidades?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D3A0EBF-8B27-2080-F469-EFA8AFA08505}"/>
              </a:ext>
            </a:extLst>
          </p:cNvPr>
          <p:cNvSpPr txBox="1"/>
          <p:nvPr/>
        </p:nvSpPr>
        <p:spPr>
          <a:xfrm>
            <a:off x="0" y="3775183"/>
            <a:ext cx="6094476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planta baixa de um empreendimento, possuem como medidas dos dormitórios, 4,4 cm por 4,2 cm. Sabe-se que as medidas reais desse dormitório eram de 3,30 m por 3,15 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qual escala desse projeto foi realizado?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223E721-F77F-EA17-31C4-F3FCF71E35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6189472" y="831458"/>
            <a:ext cx="4320000" cy="893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A6B2B76-D6F0-31E6-FABF-B5CD476A11ED}"/>
              </a:ext>
            </a:extLst>
          </p:cNvPr>
          <p:cNvSpPr txBox="1"/>
          <p:nvPr/>
        </p:nvSpPr>
        <p:spPr>
          <a:xfrm>
            <a:off x="6056376" y="1869949"/>
            <a:ext cx="6135624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744BA92-D6A9-9D0B-891E-C23BA9F7055C}"/>
              </a:ext>
            </a:extLst>
          </p:cNvPr>
          <p:cNvSpPr txBox="1"/>
          <p:nvPr/>
        </p:nvSpPr>
        <p:spPr>
          <a:xfrm>
            <a:off x="6076950" y="2392748"/>
            <a:ext cx="6094476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 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proporção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consiste na igualdade entre duas ou mais </a:t>
            </a:r>
            <a:r>
              <a:rPr lang="pt-BR" sz="2200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razões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obedecendo a ordem em que eles são apresentados. A definição de proporção é: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 descr="Texto&#10;&#10;O conteúdo gerado por IA pode estar incorreto.">
            <a:extLst>
              <a:ext uri="{FF2B5EF4-FFF2-40B4-BE49-F238E27FC236}">
                <a16:creationId xmlns:a16="http://schemas.microsoft.com/office/drawing/2014/main" id="{8BF9E9A8-F54E-04BA-B4CF-8C3CCBBC5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577" y="3740161"/>
            <a:ext cx="5246086" cy="275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733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66C5158-C68C-00B5-8807-8D5345FB2163}"/>
                  </a:ext>
                </a:extLst>
              </p:cNvPr>
              <p:cNvSpPr txBox="1"/>
              <p:nvPr/>
            </p:nvSpPr>
            <p:spPr>
              <a:xfrm>
                <a:off x="204787" y="1685252"/>
                <a:ext cx="5672138" cy="4063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2225" algn="just">
                  <a:lnSpc>
                    <a:spcPct val="114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matemático inglês William </a:t>
                </a:r>
                <a:r>
                  <a:rPr lang="pt-BR" sz="2200" kern="100" dirty="0" err="1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Oughtred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introduziu o símbolo do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duplo dois-pontos (::)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por volta de 1631 para separar as duas razões em uma proporção. Ela era escrita no formato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: :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que se lê como "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está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assim como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está para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”, que do modo atual é escrito da forma: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den>
                    </m:f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perceba que ao efetuar a “multiplicação cruzada” entre os valores obtém-se: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22225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22225" algn="ctr">
                  <a:lnSpc>
                    <a:spcPct val="114000"/>
                  </a:lnSpc>
                </a:pPr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66C5158-C68C-00B5-8807-8D5345FB2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87" y="1685252"/>
                <a:ext cx="5672138" cy="4063933"/>
              </a:xfrm>
              <a:prstGeom prst="rect">
                <a:avLst/>
              </a:prstGeom>
              <a:blipFill>
                <a:blip r:embed="rId2"/>
                <a:stretch>
                  <a:fillRect l="-1398" t="-450" r="-22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AC082E2-61A4-BF81-0267-00C295389899}"/>
                  </a:ext>
                </a:extLst>
              </p:cNvPr>
              <p:cNvSpPr txBox="1"/>
              <p:nvPr/>
            </p:nvSpPr>
            <p:spPr>
              <a:xfrm>
                <a:off x="6315077" y="1929170"/>
                <a:ext cx="5453061" cy="2383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2225" algn="just">
                  <a:lnSpc>
                    <a:spcPct val="114000"/>
                  </a:lnSpc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é exatamente o resultado do produto entre elementos do meio e o produto dos extremos na expressão</a:t>
                </a:r>
              </a:p>
              <a:p>
                <a:pPr marR="22225" algn="ctr">
                  <a:lnSpc>
                    <a:spcPct val="114000"/>
                  </a:lnSpc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: :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22225" algn="just">
                  <a:lnSpc>
                    <a:spcPct val="114000"/>
                  </a:lnSpc>
                </a:pPr>
                <a:r>
                  <a:rPr lang="pt-BR" sz="220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esse motivo é comum dizer que o produto dos meios é igual ao produto dos extremos.</a:t>
                </a:r>
                <a:endParaRPr lang="pt-BR" sz="2200" dirty="0"/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AC082E2-61A4-BF81-0267-00C295389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077" y="1929170"/>
                <a:ext cx="5453061" cy="2383538"/>
              </a:xfrm>
              <a:prstGeom prst="rect">
                <a:avLst/>
              </a:prstGeom>
              <a:blipFill>
                <a:blip r:embed="rId3"/>
                <a:stretch>
                  <a:fillRect l="-1454" t="-767" r="-2349" b="-43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m 18">
            <a:extLst>
              <a:ext uri="{FF2B5EF4-FFF2-40B4-BE49-F238E27FC236}">
                <a16:creationId xmlns:a16="http://schemas.microsoft.com/office/drawing/2014/main" id="{C800BBEE-AB1A-6FDD-2BE7-D483DC79F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4" y="480564"/>
            <a:ext cx="5981996" cy="603564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DE980288-7E62-75E5-2CC6-1BC7B2EB9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220" y="1685252"/>
            <a:ext cx="5981996" cy="280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54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5B9B2ED-FA0B-BB3C-7953-7F255C3817ED}"/>
                  </a:ext>
                </a:extLst>
              </p:cNvPr>
              <p:cNvSpPr txBox="1"/>
              <p:nvPr/>
            </p:nvSpPr>
            <p:spPr>
              <a:xfrm>
                <a:off x="66674" y="984505"/>
                <a:ext cx="6029325" cy="5027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6: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Verifique se os números 2, 4, 8 e 16, respectivamente, são proporcionais ou não.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16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→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1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1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b="1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𝑝𝑜𝑟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𝑠𝑖𝑚𝑝𝑙𝑖𝑓𝑖𝑐𝑎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çã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𝑜</m:t>
                          </m:r>
                        </m:e>
                      </m:d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Outra maneira de verificar se eles são, ou não, proporcionais é realizando o produto dos </a:t>
                </a:r>
                <a:r>
                  <a:rPr lang="pt-BR" sz="2200" b="1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meios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(</a:t>
                </a:r>
                <a:r>
                  <a:rPr lang="pt-BR" sz="2200" b="1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4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:r>
                  <a:rPr lang="pt-BR" sz="2200" b="1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8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) e dos </a:t>
                </a:r>
                <a:r>
                  <a:rPr lang="pt-BR" sz="2200" b="1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extremos</a:t>
                </a:r>
                <a:r>
                  <a:rPr lang="pt-BR" sz="22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</a:t>
                </a:r>
                <a:r>
                  <a:rPr lang="pt-BR" sz="2200" b="1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:r>
                  <a:rPr lang="pt-BR" sz="2200" b="1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16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)</a:t>
                </a:r>
                <a:r>
                  <a:rPr lang="pt-BR" sz="2200" u="none" strike="noStrike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90170"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𝟒</m:t>
                          </m:r>
                          <m:r>
                            <a:rPr lang="pt-BR" sz="2200" i="1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pt-BR" sz="2200" b="1" i="1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</m:t>
                      </m:r>
                      <m:r>
                        <a:rPr lang="pt-BR" sz="2200" b="1" i="1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𝟐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·</m:t>
                      </m:r>
                      <m:r>
                        <a:rPr lang="pt-BR" sz="2200" b="1" i="1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𝟏𝟔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a:rPr lang="pt-BR" sz="2200" b="1" i="1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𝟒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·</m:t>
                      </m:r>
                      <m:r>
                        <a:rPr lang="pt-BR" sz="2200" b="1" i="1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𝟖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→ 32 = 32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Logo, os números são proporcionais.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5B9B2ED-FA0B-BB3C-7953-7F255C381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4" y="984505"/>
                <a:ext cx="6029325" cy="5027274"/>
              </a:xfrm>
              <a:prstGeom prst="rect">
                <a:avLst/>
              </a:prstGeom>
              <a:blipFill>
                <a:blip r:embed="rId2"/>
                <a:stretch>
                  <a:fillRect l="-1314" t="-6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25027B7-915A-98C8-D1C7-AF91D0011095}"/>
                  </a:ext>
                </a:extLst>
              </p:cNvPr>
              <p:cNvSpPr txBox="1"/>
              <p:nvPr/>
            </p:nvSpPr>
            <p:spPr>
              <a:xfrm>
                <a:off x="6097524" y="984505"/>
                <a:ext cx="6027802" cy="3517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7:</a:t>
                </a:r>
                <a:r>
                  <a:rPr lang="pt-BR" sz="2200" b="1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Verifique se os números 3, 5, 2, 3, respectivamente, são proporcionais ou não.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Montando as razões e realizando o produto dos meios e dos extremos, temos: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3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2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→ 3·3 = 5·2 →9 ≠ 10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Como a igualdade 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não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é verdadeira, logo, os números 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não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são proporcionais.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25027B7-915A-98C8-D1C7-AF91D0011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24" y="984505"/>
                <a:ext cx="6027802" cy="3517245"/>
              </a:xfrm>
              <a:prstGeom prst="rect">
                <a:avLst/>
              </a:prstGeom>
              <a:blipFill>
                <a:blip r:embed="rId3"/>
                <a:stretch>
                  <a:fillRect l="-1314" t="-868" r="-1314" b="-27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5154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6CE136-AB78-24D2-7260-11BC30ECA949}"/>
              </a:ext>
            </a:extLst>
          </p:cNvPr>
          <p:cNvSpPr txBox="1"/>
          <p:nvPr/>
        </p:nvSpPr>
        <p:spPr>
          <a:xfrm>
            <a:off x="1524" y="860272"/>
            <a:ext cx="6094476" cy="172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PROPRIEDADES DA PROPORÇÃO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estudo da proporção é divido em duas propriedades: Propriedade fundamental das proporções e Propriedade da soma dos termos em uma proporção.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2FDE1E0-9C6E-3B0A-AC74-BE63D39AD2A5}"/>
                  </a:ext>
                </a:extLst>
              </p:cNvPr>
              <p:cNvSpPr txBox="1"/>
              <p:nvPr/>
            </p:nvSpPr>
            <p:spPr>
              <a:xfrm>
                <a:off x="6097524" y="860272"/>
                <a:ext cx="6094476" cy="35771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propriedade fundamental da proporção diz que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“O produto dos meios é igual ao produto dos extremos”.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aplicando essa propriedade na proporção anterior,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meios: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b="1" i="1" kern="1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𝟏𝟓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dos termos dos extremos: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b="1" i="1" kern="100">
                        <a:solidFill>
                          <a:srgbClr val="8034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kern="100" dirty="0"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verificamos numericamente a veracidade da propriedade.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2FDE1E0-9C6E-3B0A-AC74-BE63D39AD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24" y="860272"/>
                <a:ext cx="6094476" cy="3577198"/>
              </a:xfrm>
              <a:prstGeom prst="rect">
                <a:avLst/>
              </a:prstGeom>
              <a:blipFill>
                <a:blip r:embed="rId2"/>
                <a:stretch>
                  <a:fillRect l="-1300" t="-852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1055829-31DB-E21A-D2AC-E0EF399825CF}"/>
                  </a:ext>
                </a:extLst>
              </p:cNvPr>
              <p:cNvSpPr txBox="1"/>
              <p:nvPr/>
            </p:nvSpPr>
            <p:spPr>
              <a:xfrm>
                <a:off x="0" y="2852636"/>
                <a:ext cx="6094476" cy="3534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"/>
                </a:pPr>
                <a:r>
                  <a:rPr lang="pt-BR" sz="2200" b="1" u="sng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Propriedade Fundamental da Proporção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Toda proporção possui, pelo menos, quatro termos. 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8034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𝑜𝑢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</m:t>
                      </m:r>
                      <m:r>
                        <a:rPr lang="pt-BR" sz="22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>
                        <a:rPr lang="pt-BR" sz="2200" b="1" i="1" kern="100">
                          <a:solidFill>
                            <a:srgbClr val="80340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</m:t>
                      </m:r>
                      <m:r>
                        <a:rPr lang="pt-BR" sz="2200" b="1" i="1" kern="100"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4, 12, 5 e 15 são os termos dessa proporção sendo que</a:t>
                </a:r>
                <a:r>
                  <a:rPr lang="pt-BR" sz="22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pt-BR" sz="22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extremos</a:t>
                </a:r>
                <a:r>
                  <a:rPr lang="pt-BR" sz="2200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:r>
                  <a:rPr lang="pt-BR" sz="22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os </a:t>
                </a:r>
                <a:r>
                  <a:rPr lang="pt-BR" sz="2200" b="1" kern="100" dirty="0">
                    <a:solidFill>
                      <a:srgbClr val="8034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meios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1055829-31DB-E21A-D2AC-E0EF39982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52636"/>
                <a:ext cx="6094476" cy="3534429"/>
              </a:xfrm>
              <a:prstGeom prst="rect">
                <a:avLst/>
              </a:prstGeom>
              <a:blipFill>
                <a:blip r:embed="rId3"/>
                <a:stretch>
                  <a:fillRect l="-1300" t="-862" r="-2200" b="-22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1515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9B5B44A-865A-300B-B66F-28D357E36D5B}"/>
                  </a:ext>
                </a:extLst>
              </p:cNvPr>
              <p:cNvSpPr txBox="1"/>
              <p:nvPr/>
            </p:nvSpPr>
            <p:spPr>
              <a:xfrm>
                <a:off x="0" y="808759"/>
                <a:ext cx="6096000" cy="45101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u="sng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Propriedades da soma dos termos em uma proporção</a:t>
                </a:r>
                <a:endParaRPr lang="pt-BR" sz="22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Qualquer que seja a proporção, a soma ou a diferença dos dois primeiros termos está para o primeiro ou para o segundo termo, assim como a soma ou a diferença dos dois últimos termos está para o terceiro ou para o quarto termo.</a:t>
                </a:r>
              </a:p>
              <a:p>
                <a:r>
                  <a:rPr lang="pt-BR" sz="2200" b="1" dirty="0">
                    <a:latin typeface="Arial Narrow" panose="020B0606020202030204" pitchFamily="34" charset="0"/>
                  </a:rPr>
                  <a:t>Exemplo: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Portanto,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𝟐𝟒𝟎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𝟐𝟒𝟎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9B5B44A-865A-300B-B66F-28D357E36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08759"/>
                <a:ext cx="6096000" cy="4510145"/>
              </a:xfrm>
              <a:prstGeom prst="rect">
                <a:avLst/>
              </a:prstGeom>
              <a:blipFill>
                <a:blip r:embed="rId2"/>
                <a:stretch>
                  <a:fillRect l="-1300" t="-676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CE7DFEA-5E86-14CB-DEBE-CADE529CED0D}"/>
                  </a:ext>
                </a:extLst>
              </p:cNvPr>
              <p:cNvSpPr txBox="1"/>
              <p:nvPr/>
            </p:nvSpPr>
            <p:spPr>
              <a:xfrm>
                <a:off x="6096000" y="808759"/>
                <a:ext cx="6096000" cy="2433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dirty="0">
                    <a:latin typeface="Arial Narrow" panose="020B0606020202030204" pitchFamily="34" charset="0"/>
                  </a:rPr>
                  <a:t>Ou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 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 </a:t>
                </a: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Portanto,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𝟖𝟎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CE7DFEA-5E86-14CB-DEBE-CADE529C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08759"/>
                <a:ext cx="6096000" cy="2433680"/>
              </a:xfrm>
              <a:prstGeom prst="rect">
                <a:avLst/>
              </a:prstGeom>
              <a:blipFill>
                <a:blip r:embed="rId3"/>
                <a:stretch>
                  <a:fillRect l="-1300" t="-15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65D0305B-A7EC-DB37-AB52-C908DA944020}"/>
              </a:ext>
            </a:extLst>
          </p:cNvPr>
          <p:cNvSpPr txBox="1"/>
          <p:nvPr/>
        </p:nvSpPr>
        <p:spPr>
          <a:xfrm>
            <a:off x="6096000" y="3246279"/>
            <a:ext cx="6096000" cy="317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pt-BR" sz="2200" b="1" u="sng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Divisão proporcional entre valores em uma partilha – Regra de sociedade simples</a:t>
            </a:r>
          </a:p>
          <a:p>
            <a:pPr lvl="0" algn="just">
              <a:lnSpc>
                <a:spcPct val="115000"/>
              </a:lnSpc>
            </a:pPr>
            <a:endParaRPr lang="pt-BR" sz="2200" b="1" u="sng" kern="100" dirty="0">
              <a:solidFill>
                <a:srgbClr val="0070C0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pt-BR" sz="2200" dirty="0">
                <a:latin typeface="Arial Narrow" panose="020B0606020202030204" pitchFamily="34" charset="0"/>
              </a:rPr>
              <a:t>Quando duas ou mais pessoas se juntam, formando uma sociedade numa atividade com fins lucrativos, é justo que os lucros ou prejuízos, sejam divididos entre elas, proporcionalmente ao capital que cada uma empregou e ao tempo que o capital esteve empregado.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0325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88EDFE3-BF7E-64A6-5B52-5C8A5BF089E7}"/>
                  </a:ext>
                </a:extLst>
              </p:cNvPr>
              <p:cNvSpPr txBox="1"/>
              <p:nvPr/>
            </p:nvSpPr>
            <p:spPr>
              <a:xfrm>
                <a:off x="82296" y="795076"/>
                <a:ext cx="6013704" cy="58793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resolução de situações-problema dessa natureza, usa-se a chamada regra de sociedade, que consiste em dividir a quantia considerada em partes diretamente proporcionais ao capital empregado, ao tempo de aplicação ou a outras grandezas. É, portanto, uma das aplicações da divisão proporcional, que tem como objeto a divisão dos lucros ou dos prejuízos entre sócios que formam uma sociedade. Uma sociedade pode ser classificada em simples ou composta, dependendo dos capitais aplicados e dos períodos de tempo de aplicação que podem ser iguais ou diferentes para cada sócio.</a:t>
                </a:r>
              </a:p>
              <a:p>
                <a:pPr algn="just"/>
                <a:r>
                  <a:rPr lang="pt-BR" sz="2200" dirty="0"/>
                  <a:t>Observe as razões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/>
                  <a:t>e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𝑒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pt-BR" sz="2200" dirty="0"/>
                  <a:t>, é possível obter a seguinte relação: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𝑐𝑜𝑛𝑠𝑡𝑎𝑛𝑡𝑒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88EDFE3-BF7E-64A6-5B52-5C8A5BF08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" y="795076"/>
                <a:ext cx="6013704" cy="5879302"/>
              </a:xfrm>
              <a:prstGeom prst="rect">
                <a:avLst/>
              </a:prstGeom>
              <a:blipFill>
                <a:blip r:embed="rId2"/>
                <a:stretch>
                  <a:fillRect l="-1318" t="-311" r="-12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BCEFE4C1-E50A-E9E8-9355-D14C6D59FDDB}"/>
              </a:ext>
            </a:extLst>
          </p:cNvPr>
          <p:cNvSpPr txBox="1"/>
          <p:nvPr/>
        </p:nvSpPr>
        <p:spPr>
          <a:xfrm>
            <a:off x="6096001" y="806215"/>
            <a:ext cx="6095999" cy="276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Exemplo: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 algn="just">
              <a:lnSpc>
                <a:spcPct val="114000"/>
              </a:lnSpc>
            </a:pPr>
            <a:r>
              <a:rPr lang="pt-BR" sz="2200" dirty="0">
                <a:latin typeface="Arial Narrow" panose="020B0606020202030204" pitchFamily="34" charset="0"/>
              </a:rPr>
              <a:t>João possui três filhos: André, Bruna e Charles. Ao falecer, João deixou R$ 1 500 000,00 de herança para seus filhos. O dinheiro deverá ser dividido de forma diretamente proporcional à idade de cada filho. Determine quanto cada um receberá, sabendo que André está com 16, Bruna com 20 e Charles com 24 anos.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231A617-69D6-732F-9C3B-AC1EF07D5131}"/>
                  </a:ext>
                </a:extLst>
              </p:cNvPr>
              <p:cNvSpPr txBox="1"/>
              <p:nvPr/>
            </p:nvSpPr>
            <p:spPr>
              <a:xfrm>
                <a:off x="6137148" y="3566586"/>
                <a:ext cx="6013704" cy="2221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valor que cada um receberá é representado pelas variáveis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 suas idades serão representadas, respectivamente, pelas variáveis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Sendo assim,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231A617-69D6-732F-9C3B-AC1EF07D5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148" y="3566586"/>
                <a:ext cx="6013704" cy="2221762"/>
              </a:xfrm>
              <a:prstGeom prst="rect">
                <a:avLst/>
              </a:prstGeom>
              <a:blipFill>
                <a:blip r:embed="rId3"/>
                <a:stretch>
                  <a:fillRect l="-1318" t="-1096" r="-1318" b="-43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513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7B6B601-D72C-F7F2-4016-0235594FCBCB}"/>
                  </a:ext>
                </a:extLst>
              </p:cNvPr>
              <p:cNvSpPr txBox="1"/>
              <p:nvPr/>
            </p:nvSpPr>
            <p:spPr>
              <a:xfrm>
                <a:off x="0" y="703855"/>
                <a:ext cx="6094428" cy="50106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𝑘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𝐶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corresponde ao valor total, temos: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16+20+24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1 500 000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=25 000=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𝑘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=25 000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Agora, determinando o valor que cada filho receberá, temos: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7B6B601-D72C-F7F2-4016-0235594FC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03855"/>
                <a:ext cx="6094428" cy="5010667"/>
              </a:xfrm>
              <a:prstGeom prst="rect">
                <a:avLst/>
              </a:prstGeom>
              <a:blipFill>
                <a:blip r:embed="rId2"/>
                <a:stretch>
                  <a:fillRect l="-1300" r="-1300" b="-14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28004ED-575B-0176-1BC3-A73C5865747A}"/>
                  </a:ext>
                </a:extLst>
              </p:cNvPr>
              <p:cNvSpPr txBox="1"/>
              <p:nvPr/>
            </p:nvSpPr>
            <p:spPr>
              <a:xfrm>
                <a:off x="6097572" y="703855"/>
                <a:ext cx="6094428" cy="5415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=25 000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𝑨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𝟒𝟎𝟎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𝟎𝟎𝟎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André receberá R$ 400 000,00.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=25 000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𝟓𝟎𝟎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𝟎𝟎𝟎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Bruna receberá R$ 500 000,00.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=25 000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𝑪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𝟔𝟎𝟎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𝟎𝟎𝟎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Charles receberá R$ 600 000,00.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28004ED-575B-0176-1BC3-A73C58657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72" y="703855"/>
                <a:ext cx="6094428" cy="5415906"/>
              </a:xfrm>
              <a:prstGeom prst="rect">
                <a:avLst/>
              </a:prstGeom>
              <a:blipFill>
                <a:blip r:embed="rId3"/>
                <a:stretch>
                  <a:fillRect l="-1300" b="-12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329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1705FD6-CEDB-5CE9-1EEC-342B15BEFE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112141" y="685800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7096F54-55F6-703B-2D6A-A910C17335CD}"/>
                  </a:ext>
                </a:extLst>
              </p:cNvPr>
              <p:cNvSpPr txBox="1"/>
              <p:nvPr/>
            </p:nvSpPr>
            <p:spPr>
              <a:xfrm>
                <a:off x="0" y="1405703"/>
                <a:ext cx="6094476" cy="3708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Verifique se os números 12, 36, 7 e 21 formam, nessa ordem, uma proporção.</a:t>
                </a: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Complete as sentenças, a seguir, para que as razões sejam proporcionais.</a:t>
                </a:r>
              </a:p>
              <a:p>
                <a:pPr>
                  <a:lnSpc>
                    <a:spcPct val="114000"/>
                  </a:lnSpc>
                </a:pPr>
                <a:r>
                  <a:rPr lang="pt-BR" sz="22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2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dirty="0"/>
              </a:p>
              <a:p>
                <a:pPr>
                  <a:lnSpc>
                    <a:spcPct val="114000"/>
                  </a:lnSpc>
                </a:pPr>
                <a:r>
                  <a:rPr lang="pt-BR" sz="2200" dirty="0"/>
                  <a:t>b)</a:t>
                </a:r>
                <a:r>
                  <a:rPr lang="pt-BR" sz="22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dirty="0"/>
              </a:p>
              <a:p>
                <a:pPr>
                  <a:lnSpc>
                    <a:spcPct val="114000"/>
                  </a:lnSpc>
                </a:pPr>
                <a:r>
                  <a:rPr lang="pt-BR" sz="2200" dirty="0"/>
                  <a:t>c)</a:t>
                </a:r>
                <a:r>
                  <a:rPr lang="pt-BR" sz="22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144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7096F54-55F6-703B-2D6A-A910C1733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05703"/>
                <a:ext cx="6094476" cy="3708066"/>
              </a:xfrm>
              <a:prstGeom prst="rect">
                <a:avLst/>
              </a:prstGeom>
              <a:blipFill>
                <a:blip r:embed="rId3"/>
                <a:stretch>
                  <a:fillRect l="-1300" t="-822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1AE3ED0-D47F-5FB8-2F9A-AC4C1088E60E}"/>
                  </a:ext>
                </a:extLst>
              </p:cNvPr>
              <p:cNvSpPr txBox="1"/>
              <p:nvPr/>
            </p:nvSpPr>
            <p:spPr>
              <a:xfrm>
                <a:off x="2632141" y="3328063"/>
                <a:ext cx="1961388" cy="1893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60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72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45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240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f)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60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pt-BR" sz="22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1AE3ED0-D47F-5FB8-2F9A-AC4C1088E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141" y="3328063"/>
                <a:ext cx="1961388" cy="1893724"/>
              </a:xfrm>
              <a:prstGeom prst="rect">
                <a:avLst/>
              </a:prstGeom>
              <a:blipFill>
                <a:blip r:embed="rId4"/>
                <a:stretch>
                  <a:fillRect l="-4037" b="-12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F37DD65-C996-BE2A-C946-FC320AE460B6}"/>
                  </a:ext>
                </a:extLst>
              </p:cNvPr>
              <p:cNvSpPr txBox="1"/>
              <p:nvPr/>
            </p:nvSpPr>
            <p:spPr>
              <a:xfrm>
                <a:off x="6094476" y="980109"/>
                <a:ext cx="6094476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6.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Os números 8, 18,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45 formam uma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proporção, nessa ordem. Determine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F37DD65-C996-BE2A-C946-FC320AE46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980109"/>
                <a:ext cx="6094476" cy="848437"/>
              </a:xfrm>
              <a:prstGeom prst="rect">
                <a:avLst/>
              </a:prstGeom>
              <a:blipFill>
                <a:blip r:embed="rId5"/>
                <a:stretch>
                  <a:fillRect l="-1300" t="-3597" r="-1300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5D8052A8-F78D-607C-2AEE-D2185DC2BF06}"/>
                  </a:ext>
                </a:extLst>
              </p:cNvPr>
              <p:cNvSpPr txBox="1"/>
              <p:nvPr/>
            </p:nvSpPr>
            <p:spPr>
              <a:xfrm>
                <a:off x="6094476" y="2115327"/>
                <a:ext cx="6194808" cy="4319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Seja a proporção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𝟖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𝟐𝟒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b="1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/>
                  <a:t>Considere as possibilidades de se obter novas relações de igualdades entre elas. </a:t>
                </a:r>
              </a:p>
              <a:p>
                <a:pPr algn="just"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I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 algn="just"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II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 algn="just"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III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∙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∙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  <a:p>
                <a:pPr algn="just">
                  <a:lnSpc>
                    <a:spcPct val="114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latin typeface="Cambria Math" panose="02040503050406030204" pitchFamily="18" charset="0"/>
                      </a:rPr>
                      <m:t>IV</m:t>
                    </m:r>
                    <m:r>
                      <a:rPr lang="pt-BR" sz="220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5D8052A8-F78D-607C-2AEE-D2185DC2B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2115327"/>
                <a:ext cx="6194808" cy="4319196"/>
              </a:xfrm>
              <a:prstGeom prst="rect">
                <a:avLst/>
              </a:prstGeom>
              <a:blipFill>
                <a:blip r:embed="rId6"/>
                <a:stretch>
                  <a:fillRect l="-1280" t="-705" r="-12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9337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73F342F-FAF1-BDCE-0BBA-5622292522CA}"/>
              </a:ext>
            </a:extLst>
          </p:cNvPr>
          <p:cNvSpPr txBox="1"/>
          <p:nvPr/>
        </p:nvSpPr>
        <p:spPr>
          <a:xfrm>
            <a:off x="0" y="3429000"/>
            <a:ext cx="5987294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Arthur investiu R$ 240 000,00 enquanto Paulo investiu R$ 320 000,00 na compra de um restaurante em sociedade. Após determinado tempo eles resolveram vender esse restaurante por R$ 672 000,00. Qual a parte que cada um irá receber pela venda desse restaurante?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D0F178-90D2-406C-852B-10D000FA2E1A}"/>
              </a:ext>
            </a:extLst>
          </p:cNvPr>
          <p:cNvSpPr txBox="1"/>
          <p:nvPr/>
        </p:nvSpPr>
        <p:spPr>
          <a:xfrm>
            <a:off x="1524" y="931599"/>
            <a:ext cx="60944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É possível afirmar que entre as relações apresentadas, estão corretas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I, II e III.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I, II e IV.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I, III e IV.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I, II, III e IV.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B1761E8-C4B6-5336-C6D3-3166C8E8FCD1}"/>
              </a:ext>
            </a:extLst>
          </p:cNvPr>
          <p:cNvSpPr txBox="1"/>
          <p:nvPr/>
        </p:nvSpPr>
        <p:spPr>
          <a:xfrm>
            <a:off x="6097524" y="936215"/>
            <a:ext cx="6094476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Três amigos formaram uma sociedade. A primeira entrou com R$ 20 000,00, a segunda, com R$ 50 000,00 e a terceira, com R$ 30 000,00. No balanço final de ano houve um lucro de R$ 25 000,00.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foi a quantia que cada sócio recebeu?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1177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46297FD-0B48-FDA4-F3E3-F0A2F8751B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3" t="16326" r="3356" b="13265"/>
          <a:stretch>
            <a:fillRect/>
          </a:stretch>
        </p:blipFill>
        <p:spPr bwMode="auto">
          <a:xfrm>
            <a:off x="104233" y="711711"/>
            <a:ext cx="3600000" cy="462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259A90F-9576-202B-80D4-2FFFCB55E2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104233" y="1227264"/>
            <a:ext cx="4320000" cy="9471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28176C3-01BB-DAE2-FBC4-0E4D586D740E}"/>
                  </a:ext>
                </a:extLst>
              </p:cNvPr>
              <p:cNvSpPr txBox="1"/>
              <p:nvPr/>
            </p:nvSpPr>
            <p:spPr>
              <a:xfrm>
                <a:off x="1676" y="2227195"/>
                <a:ext cx="6094324" cy="3845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 DIRETAMENTE PROPORCIONAIS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Duas 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grandezas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são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diretamente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proporcionais</a:t>
                </a:r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quando, um aumento na medida da primeira, gera um aumento proporcional na medida da segunda, ou quando uma diminuição da medida da primeira, gera uma diminuição proporcional, na medida da segunda.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indent="269875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4000" i="1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↑</m:t>
                      </m:r>
                      <m:f>
                        <m:fPr>
                          <m:ctrlPr>
                            <a:rPr lang="pt-BR" sz="4000" i="1">
                              <a:solidFill>
                                <a:srgbClr val="A02B93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solidFill>
                                <a:srgbClr val="A02B93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4000" i="1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4000" i="1">
                              <a:solidFill>
                                <a:srgbClr val="A02B93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4000" i="1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pt-BR" sz="4000" i="1">
                          <a:solidFill>
                            <a:srgbClr val="212529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4000" i="1">
                              <a:solidFill>
                                <a:srgbClr val="0F9ED5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4000" i="1">
                              <a:solidFill>
                                <a:srgbClr val="0F9ED5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4000" i="1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𝑐</m:t>
                          </m:r>
                          <m:r>
                            <a:rPr lang="pt-BR" sz="4000" i="1">
                              <a:solidFill>
                                <a:srgbClr val="0F9ED5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4000" i="1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  <m:r>
                        <a:rPr lang="pt-BR" sz="4000" i="1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↑</m:t>
                      </m:r>
                    </m:oMath>
                  </m:oMathPara>
                </a14:m>
                <a:endParaRPr lang="pt-BR" sz="4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28176C3-01BB-DAE2-FBC4-0E4D586D7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" y="2227195"/>
                <a:ext cx="6094324" cy="3845925"/>
              </a:xfrm>
              <a:prstGeom prst="rect">
                <a:avLst/>
              </a:prstGeom>
              <a:blipFill>
                <a:blip r:embed="rId6"/>
                <a:stretch>
                  <a:fillRect l="-1300" t="-634" r="-24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7A1E9EB7-77DA-6308-7181-3E481AA6D294}"/>
              </a:ext>
            </a:extLst>
          </p:cNvPr>
          <p:cNvSpPr txBox="1"/>
          <p:nvPr/>
        </p:nvSpPr>
        <p:spPr>
          <a:xfrm>
            <a:off x="6096000" y="745190"/>
            <a:ext cx="599176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São exemplos de </a:t>
            </a:r>
            <a:r>
              <a:rPr lang="pt-BR" sz="2200" b="1" dirty="0">
                <a:latin typeface="Arial Narrow" panose="020B0606020202030204" pitchFamily="34" charset="0"/>
              </a:rPr>
              <a:t>grandezas diretamente proporcionais</a:t>
            </a:r>
            <a:r>
              <a:rPr lang="pt-BR" sz="2200" dirty="0">
                <a:latin typeface="Arial Narrow" panose="020B0606020202030204" pitchFamily="34" charset="0"/>
              </a:rPr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Distância e velocidade;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Distância e tempo;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Força e massa.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Preço e quantidade. </a:t>
            </a:r>
          </a:p>
          <a:p>
            <a:pPr lvl="0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1: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Um automóvel percorre uma distância de 240 quilômetros movendo-se a 60 km/h. Se esse automóvel estiver a 120 km/h, ele conseguirá percorrer 480 km no mesmo período. Considere que neste exemplo, o tempo gasto é constante.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o quadro: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983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bela&#10;&#10;Descrição gerada automaticamente">
            <a:extLst>
              <a:ext uri="{FF2B5EF4-FFF2-40B4-BE49-F238E27FC236}">
                <a16:creationId xmlns:a16="http://schemas.microsoft.com/office/drawing/2014/main" id="{6CA46AD1-C5FB-B534-3EB7-804195249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7" y="978577"/>
            <a:ext cx="6039866" cy="22551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9B99427-086D-7222-71DD-DF442B351CF9}"/>
                  </a:ext>
                </a:extLst>
              </p:cNvPr>
              <p:cNvSpPr txBox="1"/>
              <p:nvPr/>
            </p:nvSpPr>
            <p:spPr>
              <a:xfrm>
                <a:off x="78357" y="3538560"/>
                <a:ext cx="6016206" cy="2747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Observando a razão entre a distância e velocidade, em diferentes situações, temos a proporção: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180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45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Utilizando as equivalências fracionárias, podemos perceber que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distância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grandezas são diretamente proporcionais.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59B99427-086D-7222-71DD-DF442B351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7" y="3538560"/>
                <a:ext cx="6016206" cy="2747932"/>
              </a:xfrm>
              <a:prstGeom prst="rect">
                <a:avLst/>
              </a:prstGeom>
              <a:blipFill>
                <a:blip r:embed="rId3"/>
                <a:stretch>
                  <a:fillRect l="-1317" t="-665" b="-33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A0DD1CA6-4BD4-AEDC-D0DA-D0C783E397EC}"/>
              </a:ext>
            </a:extLst>
          </p:cNvPr>
          <p:cNvSpPr txBox="1"/>
          <p:nvPr/>
        </p:nvSpPr>
        <p:spPr>
          <a:xfrm>
            <a:off x="6097438" y="824277"/>
            <a:ext cx="6094562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tivéssemos a seguinte situação: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9B6C278-2B51-95E3-A499-A27ABC968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613" y="1443046"/>
            <a:ext cx="5200461" cy="1193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26AAAD4-3489-9F55-53C3-54A7E6BFD9CD}"/>
                  </a:ext>
                </a:extLst>
              </p:cNvPr>
              <p:cNvSpPr txBox="1"/>
              <p:nvPr/>
            </p:nvSpPr>
            <p:spPr>
              <a:xfrm>
                <a:off x="6094563" y="2799640"/>
                <a:ext cx="6094562" cy="4225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determinar o valor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a partir da proporção: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79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BF4E14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>
                  <a:lnSpc>
                    <a:spcPct val="114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Usando a propriedade fundamental da proporção,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60 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 </m:t>
                      </m:r>
                      <m:r>
                        <a:rPr lang="pt-BR" sz="2200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pt-BR" sz="2200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240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· </m:t>
                      </m:r>
                      <m:r>
                        <a:rPr lang="pt-BR" sz="2200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79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18 960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FF3399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=316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Assim, o automóvel percorre 316 quilômetros a uma velocidade constante de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79 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</a:t>
                </a:r>
              </a:p>
              <a:p>
                <a:pPr marR="88900" algn="ctr">
                  <a:lnSpc>
                    <a:spcPct val="114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26AAAD4-3489-9F55-53C3-54A7E6BFD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563" y="2799640"/>
                <a:ext cx="6094562" cy="4225772"/>
              </a:xfrm>
              <a:prstGeom prst="rect">
                <a:avLst/>
              </a:prstGeom>
              <a:blipFill>
                <a:blip r:embed="rId5"/>
                <a:stretch>
                  <a:fillRect l="-1300" t="-4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1801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30697AB-4AC4-9C2E-DB16-AB376F5B93AC}"/>
                  </a:ext>
                </a:extLst>
              </p:cNvPr>
              <p:cNvSpPr txBox="1"/>
              <p:nvPr/>
            </p:nvSpPr>
            <p:spPr>
              <a:xfrm>
                <a:off x="1438" y="641252"/>
                <a:ext cx="6094562" cy="5578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grandezas, velocidade e distância, são proporcionais. </a:t>
                </a: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</a:t>
                </a:r>
              </a:p>
              <a:p>
                <a:pPr marR="88900" algn="just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𝒗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b="1" i="1" kern="100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𝒅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Onde, a variável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pt-BR" sz="2200" b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dirty="0">
                    <a:latin typeface="Arial Narrow" panose="020B0606020202030204" pitchFamily="34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b="1" i="1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representa a distância percorrida.</a:t>
                </a:r>
              </a:p>
              <a:p>
                <a:pPr marR="88900" algn="just">
                  <a:lnSpc>
                    <a:spcPct val="115000"/>
                  </a:lnSpc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 2: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Um automóvel percorre uma distância de 160 quilômetros em 2 horas. Se esse automóvel percorresse 400 km, quanto tempo ele iria levar para realizar essa distância?</a:t>
                </a:r>
              </a:p>
              <a:p>
                <a:pPr algn="just"/>
                <a:r>
                  <a:rPr lang="pt-BR" sz="2200" i="1" u="sng" dirty="0">
                    <a:latin typeface="Arial Narrow" panose="020B0606020202030204" pitchFamily="34" charset="0"/>
                  </a:rPr>
                  <a:t>Resolução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:</a:t>
                </a: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Observe a tabela: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30697AB-4AC4-9C2E-DB16-AB376F5B9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641252"/>
                <a:ext cx="6094562" cy="5578065"/>
              </a:xfrm>
              <a:prstGeom prst="rect">
                <a:avLst/>
              </a:prstGeom>
              <a:blipFill>
                <a:blip r:embed="rId2"/>
                <a:stretch>
                  <a:fillRect l="-1300" t="-437" r="-1300" b="-14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29B9319C-BDC0-76FF-673E-21C346434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964" y="795816"/>
            <a:ext cx="4320000" cy="9927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14CCB4-DC50-D78A-3C89-D913900D4FAB}"/>
                  </a:ext>
                </a:extLst>
              </p:cNvPr>
              <p:cNvSpPr txBox="1"/>
              <p:nvPr/>
            </p:nvSpPr>
            <p:spPr>
              <a:xfrm>
                <a:off x="6096000" y="1881270"/>
                <a:ext cx="6094562" cy="34506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Calculando o valor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5426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5426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5426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400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5426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160</m:t>
                      </m:r>
                      <m:r>
                        <a:rPr lang="pt-BR" sz="2200" i="1" kern="100">
                          <a:solidFill>
                            <a:srgbClr val="FF3399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 </m:t>
                      </m:r>
                      <m:r>
                        <a:rPr lang="pt-BR" sz="2200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>
                        <a:rPr lang="pt-BR" sz="2200" i="1" kern="100">
                          <a:solidFill>
                            <a:srgbClr val="005426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400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· </m:t>
                      </m:r>
                      <m:r>
                        <a:rPr lang="pt-BR" sz="2200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5426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160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ctr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>
                        <a:rPr lang="pt-BR" sz="2200" i="1" kern="100">
                          <a:solidFill>
                            <a:srgbClr val="77206D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5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 automóvel para percorrer 400 quilômetros levará 5 horas.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914CCB4-DC50-D78A-3C89-D913900D4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881270"/>
                <a:ext cx="6094562" cy="3450688"/>
              </a:xfrm>
              <a:prstGeom prst="rect">
                <a:avLst/>
              </a:prstGeom>
              <a:blipFill>
                <a:blip r:embed="rId4"/>
                <a:stretch>
                  <a:fillRect l="-1300" t="-707" b="-22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62592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EEAA233-4E78-14D9-10F4-1733D127446F}"/>
              </a:ext>
            </a:extLst>
          </p:cNvPr>
          <p:cNvSpPr txBox="1"/>
          <p:nvPr/>
        </p:nvSpPr>
        <p:spPr>
          <a:xfrm>
            <a:off x="0" y="817901"/>
            <a:ext cx="6094562" cy="2611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3: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fábrica produz 500 peças em 1h de montagem. Represente através de um gráfico a quantidade de peças produzidas dependendo do tempo.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quadro, com a quantidade de peças produzidas com o passar do tempo: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F11B0D-B312-72BE-C2E6-FF195C328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513" y="3429000"/>
            <a:ext cx="2700000" cy="187471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E4AE917-EFC1-E8D2-324B-D27011AF56D5}"/>
              </a:ext>
            </a:extLst>
          </p:cNvPr>
          <p:cNvSpPr txBox="1"/>
          <p:nvPr/>
        </p:nvSpPr>
        <p:spPr>
          <a:xfrm>
            <a:off x="0" y="5404904"/>
            <a:ext cx="6094562" cy="425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i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 quadro é representado pelo seguinte gráfico: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8699A89-DB51-47E8-42FC-31ED5C9179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0106" b="1517"/>
          <a:stretch/>
        </p:blipFill>
        <p:spPr bwMode="auto">
          <a:xfrm>
            <a:off x="6992764" y="817901"/>
            <a:ext cx="3960000" cy="4140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367FD75-F83A-B5AA-46E3-2F19913CD21D}"/>
              </a:ext>
            </a:extLst>
          </p:cNvPr>
          <p:cNvSpPr txBox="1"/>
          <p:nvPr/>
        </p:nvSpPr>
        <p:spPr>
          <a:xfrm>
            <a:off x="6058620" y="4982224"/>
            <a:ext cx="6133380" cy="848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cada tempo (x) existem uma quantidade de peças produzidas (y).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690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2DBC201-7CCE-8042-AC5F-347D332A7B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58379" y="689370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D7BA4FF-CBE7-B330-B341-3AD524C5CD95}"/>
                  </a:ext>
                </a:extLst>
              </p:cNvPr>
              <p:cNvSpPr txBox="1"/>
              <p:nvPr/>
            </p:nvSpPr>
            <p:spPr>
              <a:xfrm>
                <a:off x="1438" y="1283357"/>
                <a:ext cx="6094562" cy="57081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acordo com a física, um espaço percorrido é diretamente proporcional ao tempo gasto para percorrê-lo, mantendo a velocidade constante. A professora Mariana deslocou-se em seu automóvel, durante 4 horas, a uma velocidade média de 90 km/h.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sentença que representa corretamente a relação de proporcionalidade direta entre o espaço percorrido e o tempo é</a:t>
                </a: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𝑇𝑒𝑚𝑝𝑜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𝐸𝑠𝑝𝑎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𝑇𝑒𝑚𝑝𝑜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𝑇𝑒𝑚𝑝𝑜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𝐸𝑠𝑝𝑎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ç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𝑇𝑒𝑚𝑝𝑜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5000"/>
                  </a:lnSpc>
                  <a:buNone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9D7BA4FF-CBE7-B330-B341-3AD524C5C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" y="1283357"/>
                <a:ext cx="6094562" cy="5708101"/>
              </a:xfrm>
              <a:prstGeom prst="rect">
                <a:avLst/>
              </a:prstGeom>
              <a:blipFill>
                <a:blip r:embed="rId3"/>
                <a:stretch>
                  <a:fillRect l="-1300" t="-534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6E1F3AB-24E3-C7AE-F8E5-73D99ED8847C}"/>
                  </a:ext>
                </a:extLst>
              </p:cNvPr>
              <p:cNvSpPr txBox="1"/>
              <p:nvPr/>
            </p:nvSpPr>
            <p:spPr>
              <a:xfrm>
                <a:off x="6096000" y="689370"/>
                <a:ext cx="6094562" cy="60184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Felipe leva duas horas para percorrer uma distância de 160 km. Mantendo a velocidade constante, quanto tempo ele levará para percorrer 960 km?</a:t>
                </a:r>
              </a:p>
              <a:p>
                <a:pPr algn="just">
                  <a:lnSpc>
                    <a:spcPct val="114000"/>
                  </a:lnSpc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b="1" dirty="0">
                    <a:latin typeface="Arial Narrow" panose="020B0606020202030204" pitchFamily="34" charset="0"/>
                  </a:rPr>
                  <a:t>3. </a:t>
                </a:r>
                <a:r>
                  <a:rPr lang="pt-BR" sz="2200" dirty="0">
                    <a:latin typeface="Arial Narrow" panose="020B0606020202030204" pitchFamily="34" charset="0"/>
                  </a:rPr>
                  <a:t>Um frigorífero produz, anualmente, 18 toneladas de carne de frango. Mantendo o ritmo de produção, quantas toneladas de frango serão produzidas por bimestre?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 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b="1" dirty="0">
                    <a:latin typeface="Arial Narrow" panose="020B0606020202030204" pitchFamily="34" charset="0"/>
                  </a:rPr>
                  <a:t>4. </a:t>
                </a:r>
                <a:r>
                  <a:rPr lang="pt-BR" sz="2200" dirty="0">
                    <a:latin typeface="Arial Narrow" panose="020B0606020202030204" pitchFamily="34" charset="0"/>
                  </a:rPr>
                  <a:t>Para encher um tanque de 45 litros de combustível, uma bomba de combustível leva 1,5 minutos. Quanto tempo leva para abastecer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desse tanque? </a:t>
                </a:r>
              </a:p>
              <a:p>
                <a:pPr algn="just">
                  <a:lnSpc>
                    <a:spcPct val="114000"/>
                  </a:lnSpc>
                </a:pPr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b="1" dirty="0">
                    <a:latin typeface="Arial Narrow" panose="020B0606020202030204" pitchFamily="34" charset="0"/>
                  </a:rPr>
                  <a:t>5.</a:t>
                </a:r>
                <a:r>
                  <a:rPr lang="pt-BR" sz="2200" dirty="0">
                    <a:latin typeface="Arial Narrow" panose="020B0606020202030204" pitchFamily="34" charset="0"/>
                  </a:rPr>
                  <a:t> Em 15 minutos, um cozinheiro consegue descascar 2 kg de batatas. Mantendo o ritmo, em uma hora ele conseguirá descascar quantos quilogramas?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6E1F3AB-24E3-C7AE-F8E5-73D99ED88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89370"/>
                <a:ext cx="6094562" cy="6018442"/>
              </a:xfrm>
              <a:prstGeom prst="rect">
                <a:avLst/>
              </a:prstGeom>
              <a:blipFill>
                <a:blip r:embed="rId4"/>
                <a:stretch>
                  <a:fillRect l="-1300" t="-507" r="-1300" b="-13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75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F32916A-EF55-5FEE-464B-343CCA04BE66}"/>
              </a:ext>
            </a:extLst>
          </p:cNvPr>
          <p:cNvSpPr txBox="1"/>
          <p:nvPr/>
        </p:nvSpPr>
        <p:spPr>
          <a:xfrm>
            <a:off x="0" y="786093"/>
            <a:ext cx="6094562" cy="5383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Uma criança precisa ingerir três copos de água a cada duas horas. Se ela passar acordada 16 horas por dia, quantos copos d'água ela precisará ingerir neste período?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7.</a:t>
            </a:r>
            <a:r>
              <a:rPr lang="pt-BR" sz="2200" dirty="0">
                <a:latin typeface="Arial Narrow" panose="020B0606020202030204" pitchFamily="34" charset="0"/>
              </a:rPr>
              <a:t> Assinale a alternativa correta.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(A) A velocidade de um automóvel e a distância percorrida por ele são grandezas inversamente proporcionais.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(B) A quantidade de mercadorias produzidas em uma fábrica e o número de funcionários, trabalhando em condições ideais nela, são grandezas diretamente proporcionais.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(C) A área da base de um prisma e seu volume são grandezas inversamente proporcionais.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14AA4B3-B30D-ED86-D420-280D6F79B2F3}"/>
              </a:ext>
            </a:extLst>
          </p:cNvPr>
          <p:cNvSpPr txBox="1"/>
          <p:nvPr/>
        </p:nvSpPr>
        <p:spPr>
          <a:xfrm>
            <a:off x="6094562" y="2242453"/>
            <a:ext cx="6228271" cy="3301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b="1" dirty="0">
                <a:latin typeface="Arial Narrow" panose="020B0606020202030204" pitchFamily="34" charset="0"/>
              </a:rPr>
              <a:t>8. </a:t>
            </a:r>
            <a:r>
              <a:rPr lang="pt-BR" sz="2200" dirty="0">
                <a:latin typeface="Arial Narrow" panose="020B0606020202030204" pitchFamily="34" charset="0"/>
              </a:rPr>
              <a:t>Um medicamento é receitado para ser tomado 1 gota para cada 2 quilogramas de massa, em um intervalo de 6 horas. Seguindo essa receita, uma pessoa com 70 quilogramas deverá tomar quantas gotas desse medicamento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a) em 6 horas?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b) em 24 horas?</a:t>
            </a:r>
          </a:p>
          <a:p>
            <a:endParaRPr lang="pt-BR" sz="18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A6D3A2-C39A-7363-3E5D-AF7B7B96FA97}"/>
              </a:ext>
            </a:extLst>
          </p:cNvPr>
          <p:cNvSpPr txBox="1"/>
          <p:nvPr/>
        </p:nvSpPr>
        <p:spPr>
          <a:xfrm>
            <a:off x="6094562" y="786093"/>
            <a:ext cx="6245352" cy="830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BR" sz="2200" dirty="0">
                <a:latin typeface="Arial Narrow" panose="020B0606020202030204" pitchFamily="34" charset="0"/>
              </a:rPr>
              <a:t>(D) A distância percorrida por um táxi e o valor final da corrida são grandezas inversamente proporcionais. </a:t>
            </a:r>
          </a:p>
        </p:txBody>
      </p:sp>
    </p:spTree>
    <p:extLst>
      <p:ext uri="{BB962C8B-B14F-4D97-AF65-F5344CB8AC3E}">
        <p14:creationId xmlns:p14="http://schemas.microsoft.com/office/powerpoint/2010/main" val="218757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3283C3-B505-4130-51A4-E0228A482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83" y="635676"/>
            <a:ext cx="4689813" cy="587942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940E3C6-CA93-671D-9CD1-71D87F7F3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069" y="635676"/>
            <a:ext cx="3858163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077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A5A957E-3B93-322F-A7FD-17A515B7971B}"/>
              </a:ext>
            </a:extLst>
          </p:cNvPr>
          <p:cNvSpPr txBox="1"/>
          <p:nvPr/>
        </p:nvSpPr>
        <p:spPr>
          <a:xfrm>
            <a:off x="6097438" y="678580"/>
            <a:ext cx="609456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2.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Quatro estudantes Lucas, Rafael, Diego e Bruno moram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juntos em um apartamento. Em um determinado mês, a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conta de água foi de R$ 129,00. Para promover o consumo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consciente, eles decidiram dividir esse valor em partes proporcionais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ao tempo médio de banho diário de cada um.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Os tempos médios de banho foram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Lucas → 5 minutos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Rafael → 10 minutos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Diego → 8 minutos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Bruno → 20 minutos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 valor, em reais, que Bruno deve pagar é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65,00.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60,00.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 50,00.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 43,00.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9C0D61-9C85-F825-E42D-A92CAE4DB31B}"/>
              </a:ext>
            </a:extLst>
          </p:cNvPr>
          <p:cNvSpPr txBox="1"/>
          <p:nvPr/>
        </p:nvSpPr>
        <p:spPr>
          <a:xfrm>
            <a:off x="0" y="4015235"/>
            <a:ext cx="609456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Maria planeja convidar 90 pessoas para a festa de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aniversário da filha e deseja manter a relação de 4 crianças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2 adultos.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Quantas crianças serão convidadas?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30       </a:t>
            </a:r>
            <a:r>
              <a:rPr lang="pt-BR" sz="2200" dirty="0">
                <a:latin typeface="Arial Narrow" panose="020B0606020202030204" pitchFamily="34" charset="0"/>
              </a:rPr>
              <a:t>(C) 60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45       </a:t>
            </a:r>
            <a:r>
              <a:rPr lang="pt-BR" sz="2200" dirty="0">
                <a:latin typeface="Arial Narrow" panose="020B0606020202030204" pitchFamily="34" charset="0"/>
              </a:rPr>
              <a:t>(D) 75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F67A14-16F5-E189-4C4C-039089E6F93A}"/>
              </a:ext>
            </a:extLst>
          </p:cNvPr>
          <p:cNvSpPr txBox="1"/>
          <p:nvPr/>
        </p:nvSpPr>
        <p:spPr>
          <a:xfrm>
            <a:off x="293298" y="1426112"/>
            <a:ext cx="56685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resolver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problema que envolva variação proporcional, direta ou inversa, entre grandezas. Fique atento à sua resolução, marque apenas uma alternativa e verifique a solução.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BED967B-82FA-23A2-CECF-4635D8651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99" y="510957"/>
            <a:ext cx="5882363" cy="33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402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A90B979-B713-814D-A031-833F876608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143390" y="725151"/>
            <a:ext cx="4320000" cy="9003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F791C62-2537-48B3-8E20-1F062F379B74}"/>
              </a:ext>
            </a:extLst>
          </p:cNvPr>
          <p:cNvSpPr txBox="1"/>
          <p:nvPr/>
        </p:nvSpPr>
        <p:spPr>
          <a:xfrm>
            <a:off x="0" y="1686984"/>
            <a:ext cx="60945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Duas </a:t>
            </a:r>
            <a:r>
              <a:rPr lang="pt-BR" sz="2200" b="1" dirty="0">
                <a:latin typeface="Arial Narrow" panose="020B0606020202030204" pitchFamily="34" charset="0"/>
              </a:rPr>
              <a:t>grandezas </a:t>
            </a:r>
            <a:r>
              <a:rPr lang="pt-BR" sz="2200" dirty="0">
                <a:latin typeface="Arial Narrow" panose="020B0606020202030204" pitchFamily="34" charset="0"/>
              </a:rPr>
              <a:t>são chamadas de </a:t>
            </a:r>
            <a:r>
              <a:rPr lang="pt-BR" sz="2200" b="1" dirty="0">
                <a:latin typeface="Arial Narrow" panose="020B0606020202030204" pitchFamily="34" charset="0"/>
              </a:rPr>
              <a:t>inversamente proporcionais </a:t>
            </a:r>
            <a:r>
              <a:rPr lang="pt-BR" sz="2200" dirty="0">
                <a:latin typeface="Arial Narrow" panose="020B0606020202030204" pitchFamily="34" charset="0"/>
              </a:rPr>
              <a:t>quando um aumento na medida de uma delas faz com que a medida da outra seja reduzida na mesma proporção.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B6B36C9-DFD0-5408-271E-62AFFC551F14}"/>
                  </a:ext>
                </a:extLst>
              </p:cNvPr>
              <p:cNvSpPr txBox="1"/>
              <p:nvPr/>
            </p:nvSpPr>
            <p:spPr>
              <a:xfrm>
                <a:off x="-73324" y="3157773"/>
                <a:ext cx="6094562" cy="672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↑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sz="22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pt-BR" sz="22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pt-BR" sz="2200" i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pt-BR" sz="2200" i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B6B36C9-DFD0-5408-271E-62AFFC551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3324" y="3157773"/>
                <a:ext cx="6094562" cy="6721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73ECFA41-54A2-C98C-5C71-A82EC52CFA1F}"/>
              </a:ext>
            </a:extLst>
          </p:cNvPr>
          <p:cNvSpPr txBox="1"/>
          <p:nvPr/>
        </p:nvSpPr>
        <p:spPr>
          <a:xfrm>
            <a:off x="0" y="3829945"/>
            <a:ext cx="6094562" cy="1617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>
              <a:lnSpc>
                <a:spcPct val="115000"/>
              </a:lnSpc>
              <a:buNone/>
            </a:pPr>
            <a:r>
              <a:rPr lang="pt-BR" sz="22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São exemplos de </a:t>
            </a:r>
            <a:r>
              <a:rPr lang="pt-BR" sz="2200" b="1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 inversamente proporcionais: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2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Velocidade e tempo;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200" dirty="0">
                <a:solidFill>
                  <a:srgbClr val="212529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Quantidade e tempo.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C3F62A4-9FD7-DD83-0836-76B1FC0754EA}"/>
              </a:ext>
            </a:extLst>
          </p:cNvPr>
          <p:cNvSpPr txBox="1"/>
          <p:nvPr/>
        </p:nvSpPr>
        <p:spPr>
          <a:xfrm>
            <a:off x="6094563" y="810011"/>
            <a:ext cx="609456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3: 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Um automóvel move-se a 60 km/h e, consegue percorrer 240 km em 4 horas. Se esse automóvel estiver a 120 km/h, ele conseguirá percorrer os mesmos 240 km em duas horas. Considere que, neste exemplo, a distância percorrida é constante</a:t>
            </a:r>
            <a:r>
              <a:rPr lang="pt-BR" sz="2200" i="1" dirty="0">
                <a:latin typeface="Arial Narrow" panose="020B0606020202030204" pitchFamily="34" charset="0"/>
              </a:rPr>
              <a:t>.</a:t>
            </a:r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o quadro: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6C4A0EB-DEAD-4C3A-CAF1-BCB986C6C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394" y="3272224"/>
            <a:ext cx="5343519" cy="220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009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B598B27-5B17-84F1-CC48-F48B5250E925}"/>
              </a:ext>
            </a:extLst>
          </p:cNvPr>
          <p:cNvSpPr txBox="1"/>
          <p:nvPr/>
        </p:nvSpPr>
        <p:spPr>
          <a:xfrm>
            <a:off x="0" y="790863"/>
            <a:ext cx="6096000" cy="201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Note que, foram observadas várias situações diferentes para as grandezas </a:t>
            </a:r>
            <a:r>
              <a:rPr lang="pt-BR" sz="2200" b="1" kern="100" dirty="0">
                <a:solidFill>
                  <a:srgbClr val="FF33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velocidade</a:t>
            </a:r>
            <a:r>
              <a:rPr lang="pt-BR" sz="2200" kern="100" dirty="0">
                <a:solidFill>
                  <a:srgbClr val="FF33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pt-BR" sz="22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Quanto maior é a velocidade, menor será o tempo dessa viagem. 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Portanto, a razão entre as medidas de velocidade é igual a razão inversa entre as medidas de tempo, observe: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4D4E76-12C4-982D-3FFD-9163F756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3" y="2846131"/>
            <a:ext cx="4505954" cy="373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437F93B-341A-2F8C-BB7E-15AE21E22F47}"/>
                  </a:ext>
                </a:extLst>
              </p:cNvPr>
              <p:cNvSpPr txBox="1"/>
              <p:nvPr/>
            </p:nvSpPr>
            <p:spPr>
              <a:xfrm>
                <a:off x="6096000" y="918410"/>
                <a:ext cx="6096000" cy="2771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velocidade e tempo, são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inversamente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437F93B-341A-2F8C-BB7E-15AE21E22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18410"/>
                <a:ext cx="6096000" cy="2771593"/>
              </a:xfrm>
              <a:prstGeom prst="rect">
                <a:avLst/>
              </a:prstGeom>
              <a:blipFill>
                <a:blip r:embed="rId3"/>
                <a:stretch>
                  <a:fillRect l="-1300" t="-881" r="-2300" b="-33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1A50BE99-B310-8510-5243-646F2599201F}"/>
                  </a:ext>
                </a:extLst>
              </p:cNvPr>
              <p:cNvSpPr txBox="1"/>
              <p:nvPr/>
            </p:nvSpPr>
            <p:spPr>
              <a:xfrm>
                <a:off x="6096000" y="4713291"/>
                <a:ext cx="6096000" cy="836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Onde,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3399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pt-BR" sz="2200" b="1" kern="100" dirty="0">
                    <a:solidFill>
                      <a:srgbClr val="FF3399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o tempo gasto no percurso.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1A50BE99-B310-8510-5243-646F25992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713291"/>
                <a:ext cx="6096000" cy="836576"/>
              </a:xfrm>
              <a:prstGeom prst="rect">
                <a:avLst/>
              </a:prstGeom>
              <a:blipFill>
                <a:blip r:embed="rId4"/>
                <a:stretch>
                  <a:fillRect l="-1300" t="-3650" r="-2300" b="-153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391D4CDB-4C66-2794-356B-DEE835DE980E}"/>
                  </a:ext>
                </a:extLst>
              </p:cNvPr>
              <p:cNvSpPr txBox="1"/>
              <p:nvPr/>
            </p:nvSpPr>
            <p:spPr>
              <a:xfrm>
                <a:off x="5924550" y="3830600"/>
                <a:ext cx="6172200" cy="728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pt-BR" sz="22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0">
                              <a:latin typeface="Cambria Math" panose="02040503050406030204" pitchFamily="18" charset="0"/>
                            </a:rPr>
                            <m:t> 240 </m:t>
                          </m:r>
                        </m:num>
                        <m:den>
                          <m:r>
                            <a:rPr lang="pt-BR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391D4CDB-4C66-2794-356B-DEE835DE9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550" y="3830600"/>
                <a:ext cx="6172200" cy="7284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03915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0392369-CCBE-D276-5E80-FE006743DDFF}"/>
              </a:ext>
            </a:extLst>
          </p:cNvPr>
          <p:cNvSpPr txBox="1"/>
          <p:nvPr/>
        </p:nvSpPr>
        <p:spPr>
          <a:xfrm>
            <a:off x="0" y="870407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►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Como aplicar essas propriedades na resolução de problemas?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CDF8AC-1324-DFD1-21D7-D8BD44AD2627}"/>
              </a:ext>
            </a:extLst>
          </p:cNvPr>
          <p:cNvSpPr txBox="1"/>
          <p:nvPr/>
        </p:nvSpPr>
        <p:spPr>
          <a:xfrm>
            <a:off x="0" y="1639848"/>
            <a:ext cx="6096000" cy="328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Relembrando que uma proporção é dada pela igualdade entre duas razões e o processo de resolução de problemas consiste na aplicação da sua propriedade fundamental: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pt-BR" sz="2200" b="1" i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produto dos meios é igual ao produto dos extremos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Nas situações envolvendo regra de três, o principal método de resolução é através da utilização dos fundamentos e propriedades das proporções.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64CE74-5E54-62C4-BCB0-74F3B5C61871}"/>
              </a:ext>
            </a:extLst>
          </p:cNvPr>
          <p:cNvSpPr txBox="1"/>
          <p:nvPr/>
        </p:nvSpPr>
        <p:spPr>
          <a:xfrm>
            <a:off x="6886575" y="22574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92906F7-2EB0-3612-750A-EE873DFAEA03}"/>
                  </a:ext>
                </a:extLst>
              </p:cNvPr>
              <p:cNvSpPr txBox="1"/>
              <p:nvPr/>
            </p:nvSpPr>
            <p:spPr>
              <a:xfrm>
                <a:off x="6096000" y="906364"/>
                <a:ext cx="6096000" cy="47546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i="1" u="sng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Resolução</a:t>
                </a:r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: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Aumentando a quantidade de carros vendidos, sua comissão também aumenta, logo são grandezas diretamente proporcionais. Assim: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2000 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 15 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=2000∙15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2∙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=30 000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30 000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2200" i="1">
                          <a:latin typeface="Cambria Math" panose="02040503050406030204" pitchFamily="18" charset="0"/>
                        </a:rPr>
                        <m:t>=15 000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Portanto, Carlos recebeu R$ 15 000,00 de comissão no mês.</a:t>
                </a:r>
                <a:endParaRPr lang="pt-BR" sz="22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92906F7-2EB0-3612-750A-EE873DFAE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06364"/>
                <a:ext cx="6096000" cy="4754635"/>
              </a:xfrm>
              <a:prstGeom prst="rect">
                <a:avLst/>
              </a:prstGeom>
              <a:blipFill>
                <a:blip r:embed="rId2"/>
                <a:stretch>
                  <a:fillRect l="-1300" t="-769" r="-2300" b="-1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BF557B-E1B9-6F6B-A3FA-ABA7539BB64A}"/>
              </a:ext>
            </a:extLst>
          </p:cNvPr>
          <p:cNvSpPr txBox="1"/>
          <p:nvPr/>
        </p:nvSpPr>
        <p:spPr>
          <a:xfrm>
            <a:off x="0" y="4801464"/>
            <a:ext cx="6172200" cy="1717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4: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cada 2 automóveis que vende, Carlos ganha R$ 2000,00 de comissão. Quanto ele recebeu de comissão no mês que vendeu 15 automóveis?</a:t>
            </a:r>
          </a:p>
        </p:txBody>
      </p:sp>
    </p:spTree>
    <p:extLst>
      <p:ext uri="{BB962C8B-B14F-4D97-AF65-F5344CB8AC3E}">
        <p14:creationId xmlns:p14="http://schemas.microsoft.com/office/powerpoint/2010/main" val="13646669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D8F0BA-E77E-D174-8463-094259929EDF}"/>
              </a:ext>
            </a:extLst>
          </p:cNvPr>
          <p:cNvSpPr txBox="1"/>
          <p:nvPr/>
        </p:nvSpPr>
        <p:spPr>
          <a:xfrm>
            <a:off x="0" y="766388"/>
            <a:ext cx="6096000" cy="4730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 5: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Durante as eleições, uma gráfica recebeu um pedido muito grande para realizar a produção de material de campanha. Estimou-se que as 3 máquinas levariam 24 horas para realizar todo o serviço. Supondo que uma dessas máquinas pare de funcionar, antes de iniciar o serviço, qual será o tempo necessário para atender essa demanda?</a:t>
            </a: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a diminuição da quantidade de máquinas, o tempo para atender a demanda aumentará,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logo são grandezas inversamente proporcionais. Dessa forma: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62C8CE5-C494-89AD-627E-ED4C91708239}"/>
                  </a:ext>
                </a:extLst>
              </p:cNvPr>
              <p:cNvSpPr txBox="1"/>
              <p:nvPr/>
            </p:nvSpPr>
            <p:spPr>
              <a:xfrm>
                <a:off x="6096000" y="934479"/>
                <a:ext cx="6096000" cy="4394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3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3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=24∙3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2∙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=72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72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4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buNone/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serão necessárias 36 horas, para atender essa demanda.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62C8CE5-C494-89AD-627E-ED4C91708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34479"/>
                <a:ext cx="6096000" cy="4394152"/>
              </a:xfrm>
              <a:prstGeom prst="rect">
                <a:avLst/>
              </a:prstGeom>
              <a:blipFill>
                <a:blip r:embed="rId2"/>
                <a:stretch>
                  <a:fillRect l="-1300" b="-18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7198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27F25F2-1196-D354-A9B2-A8647B605E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19380" y="647700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FFF3DAC-922B-39E0-2300-BD73A24312FD}"/>
              </a:ext>
            </a:extLst>
          </p:cNvPr>
          <p:cNvSpPr txBox="1"/>
          <p:nvPr/>
        </p:nvSpPr>
        <p:spPr>
          <a:xfrm>
            <a:off x="0" y="1365307"/>
            <a:ext cx="6096000" cy="4699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automóvel leva 6 horas em um percurso mantendo a velocidade de 30 km/h. </a:t>
            </a:r>
          </a:p>
          <a:p>
            <a:pPr algn="just">
              <a:lnSpc>
                <a:spcPct val="114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seria a velocidade desse automóvel se fizesse o mesmo percurso em 2 horas?</a:t>
            </a:r>
          </a:p>
          <a:p>
            <a:pPr algn="just">
              <a:lnSpc>
                <a:spcPct val="114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90 km/h   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30 km/h</a:t>
            </a:r>
          </a:p>
          <a:p>
            <a:pPr algn="just">
              <a:lnSpc>
                <a:spcPct val="114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60 km/h   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20 km/h</a:t>
            </a:r>
          </a:p>
          <a:p>
            <a:pPr algn="just">
              <a:lnSpc>
                <a:spcPct val="114000"/>
              </a:lnSpc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None/>
            </a:pP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 caminhoneiro deseja realizar uma entrega de uma carga no tempo de 6 horas, para isso precisará manter uma velocidade média de 90 km/h. Entretanto, no último instante antes de sair, ficou decidido que ele entregará a carga em 5 horas. Qual será a nova velocidade média?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4344FB2-9C59-C829-79C8-7399B6554A4D}"/>
              </a:ext>
            </a:extLst>
          </p:cNvPr>
          <p:cNvSpPr txBox="1"/>
          <p:nvPr/>
        </p:nvSpPr>
        <p:spPr>
          <a:xfrm>
            <a:off x="6096000" y="984253"/>
            <a:ext cx="6096000" cy="4136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situações, a seguir, marque aquela que descreve duas grandezas inversamente proporcionais.</a:t>
            </a:r>
          </a:p>
          <a:p>
            <a:pPr algn="just">
              <a:lnSpc>
                <a:spcPct val="114000"/>
              </a:lnSpc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Quantidade de pessoas em um churrasco e a quantidade de carne necessária. </a:t>
            </a:r>
          </a:p>
          <a:p>
            <a:pPr algn="just">
              <a:lnSpc>
                <a:spcPct val="114000"/>
              </a:lnSpc>
            </a:pPr>
            <a:r>
              <a:rPr lang="pt-BR" sz="2200" dirty="0">
                <a:latin typeface="Arial Narrow" panose="020B0606020202030204" pitchFamily="34" charset="0"/>
              </a:rPr>
              <a:t>(B) Número de habitantes em uma cidade e o consumo de água tratada. </a:t>
            </a:r>
          </a:p>
          <a:p>
            <a:pPr algn="just">
              <a:lnSpc>
                <a:spcPct val="114000"/>
              </a:lnSpc>
            </a:pPr>
            <a:r>
              <a:rPr lang="pt-BR" sz="2200" dirty="0">
                <a:latin typeface="Arial Narrow" panose="020B0606020202030204" pitchFamily="34" charset="0"/>
              </a:rPr>
              <a:t>(C) Velocidade de um automóvel e a distância percorrida em um mesmo intervalo de tempo. </a:t>
            </a:r>
          </a:p>
          <a:p>
            <a:pPr algn="just">
              <a:lnSpc>
                <a:spcPct val="114000"/>
              </a:lnSpc>
            </a:pPr>
            <a:r>
              <a:rPr lang="pt-BR" sz="2200" dirty="0">
                <a:latin typeface="Arial Narrow" panose="020B0606020202030204" pitchFamily="34" charset="0"/>
              </a:rPr>
              <a:t>(D) Vazão do ralo de um reservatório e o tempo necessário para esvaziá-lo.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4448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9176E6A-AF29-1B6A-ECB2-844ADEBA3BE3}"/>
              </a:ext>
            </a:extLst>
          </p:cNvPr>
          <p:cNvSpPr txBox="1"/>
          <p:nvPr/>
        </p:nvSpPr>
        <p:spPr>
          <a:xfrm>
            <a:off x="0" y="774789"/>
            <a:ext cx="6096000" cy="5897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situações, a seguir, assinale aquela que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apresenta proporcionalidade.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Densidade demográfica: razão entre o número total de habitantes pela área.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Velocidade média: razão entre o espaço percorrido e o tempo. 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Escala: razão entre a medida da representação do desenho de um objeto e a medida real desse objeto.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Tamanho do pé: razão entre a idade de uma pessoa e o tamanho do calçado. </a:t>
            </a:r>
          </a:p>
          <a:p>
            <a:pPr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b="1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Maria foi a uma casa de armarinho comprar tecido para confeccionar pijamas para revenda. A vendedora a informou que cada metro do tecido custava R$ 19,69 e que cada metro tinha 40 unicórnios e 120 corações.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FC6C4D-5376-489C-DE63-2AF0E8763EF2}"/>
              </a:ext>
            </a:extLst>
          </p:cNvPr>
          <p:cNvSpPr txBox="1"/>
          <p:nvPr/>
        </p:nvSpPr>
        <p:spPr>
          <a:xfrm>
            <a:off x="6096000" y="774789"/>
            <a:ext cx="6096000" cy="4349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que Maria comprou 11,2 metros desse tecido responda: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Quantos unicórnios estão presentes no tecido comprado por Maria?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Quantos corações estão presentes no tecido comprado por Maria?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Qual foi o valor total, em reais, pago por Maria?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Se ela gasta 0,8 metros para confeccionar 1 pijama, quantos pijamas Maria conseguirá confeccionar?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e) Quantos corações e quantos unicórnios terão em cada pijama confeccionado?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61170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D7D7E4-0B2C-B64E-1F97-E27519B50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5" y="1138064"/>
            <a:ext cx="6030165" cy="458187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3B076B9-07D7-1354-0A9A-CFD1BD7B4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973" y="600075"/>
            <a:ext cx="5807941" cy="615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833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020A69F-81EE-CB35-6B2E-B2C049E445DB}"/>
              </a:ext>
            </a:extLst>
          </p:cNvPr>
          <p:cNvSpPr txBox="1"/>
          <p:nvPr/>
        </p:nvSpPr>
        <p:spPr>
          <a:xfrm>
            <a:off x="272503" y="1577708"/>
            <a:ext cx="5638800" cy="1997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Caro(a) estudante, neste momento vamos exercitar a habilidade de 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resolver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problema que envolva variação proporcional, direta ou inversa, entre grandezas.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Fique atento à sua resolução, marque apenas uma alternativa e verifique a solução.</a:t>
            </a:r>
            <a:endParaRPr lang="pt-BR" sz="22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31F79FC-6286-B562-8841-D95D2583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6" y="545173"/>
            <a:ext cx="6008194" cy="356010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E2A209B-58AA-53A3-8FA0-1FA1C9B69C44}"/>
              </a:ext>
            </a:extLst>
          </p:cNvPr>
          <p:cNvSpPr txBox="1"/>
          <p:nvPr/>
        </p:nvSpPr>
        <p:spPr>
          <a:xfrm>
            <a:off x="6183806" y="936538"/>
            <a:ext cx="5920388" cy="3168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"/>
            </a:pPr>
            <a:r>
              <a:rPr lang="pt-B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Leia a situação, a seguir, para responder aos itens </a:t>
            </a:r>
            <a:r>
              <a:rPr lang="pt-BR" sz="2200" b="1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a</a:t>
            </a:r>
            <a:r>
              <a:rPr lang="pt-B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200" b="1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4:</a:t>
            </a:r>
            <a:endParaRPr lang="pt-BR" sz="2200" b="1" i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lvl="0" algn="just"/>
            <a:r>
              <a:rPr lang="pt-BR" sz="2200" dirty="0">
                <a:latin typeface="Arial Narrow" panose="020B0606020202030204" pitchFamily="34" charset="0"/>
                <a:ea typeface="Times New Roman" panose="02020603050405020304" pitchFamily="18" charset="0"/>
              </a:rPr>
              <a:t>  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Os estudantes que moram no campo e estudam na cidade de Goianésia -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2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Goiás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utilizam o micro-ônibus como transporte escolar para saírem do campo e percorrerem 36 km até a cidade. Para isso, utilizam um veículo com capacidade de transportar </a:t>
            </a:r>
            <a:r>
              <a:rPr lang="pt-BR" sz="22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28 estudantes</a:t>
            </a: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200" b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sentados por viagem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Todos os dias 84 alunos fazem essa viagem.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60D3836-DE8E-7CED-3B3C-7EA5351FF123}"/>
              </a:ext>
            </a:extLst>
          </p:cNvPr>
          <p:cNvSpPr txBox="1"/>
          <p:nvPr/>
        </p:nvSpPr>
        <p:spPr>
          <a:xfrm>
            <a:off x="6096000" y="4186415"/>
            <a:ext cx="6096000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quantidade de micro-ônibus necessários para levar essa quantidade de estudantes?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4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180340"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4790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B91D6A0-A74D-4B92-6283-C9B566629DC6}"/>
              </a:ext>
            </a:extLst>
          </p:cNvPr>
          <p:cNvSpPr txBox="1"/>
          <p:nvPr/>
        </p:nvSpPr>
        <p:spPr>
          <a:xfrm>
            <a:off x="0" y="804203"/>
            <a:ext cx="6096000" cy="3573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Sabe-se que o consome médio de cada micro-ônibus é 6 quilômetros por litro de combustível por viagem.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será o consumo total de combustível que cada micro-ônibus gasta em uma viagem de ida e volta?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 litros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8 litros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12 litros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24 litros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EE946EA-A3DA-C022-125F-0DCF0E55D0E3}"/>
              </a:ext>
            </a:extLst>
          </p:cNvPr>
          <p:cNvSpPr txBox="1"/>
          <p:nvPr/>
        </p:nvSpPr>
        <p:spPr>
          <a:xfrm>
            <a:off x="0" y="4023351"/>
            <a:ext cx="6096000" cy="3187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3.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micro-ônibus possui um tanque de combustíveis que comporta até 144 litros.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quantidade de viagens (ida e volta) que cada um desses micro-ônibus pode realizar sem reabastecer?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12           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15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14            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16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47A547-1821-F970-B9D7-AFC860B4E90C}"/>
              </a:ext>
            </a:extLst>
          </p:cNvPr>
          <p:cNvSpPr txBox="1"/>
          <p:nvPr/>
        </p:nvSpPr>
        <p:spPr>
          <a:xfrm>
            <a:off x="6096000" y="804203"/>
            <a:ext cx="6096000" cy="472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4.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Sabe-se que o litro do diesel está custando atualmente R$ 6,95 e é necessário reabastecer completamente todos os micro-ônibus que fazem o transporte dos estudantes. Além disso, cada micro-ônibus possui um tanque de combustíveis que comporta até 144 litros. 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o valor gasto para reabastecer todos os micro-ônibus?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R$ 1000,80.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R$ 3000,80.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R$ 3002,40.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R$ 3080,00.</a:t>
            </a:r>
          </a:p>
        </p:txBody>
      </p:sp>
    </p:spTree>
    <p:extLst>
      <p:ext uri="{BB962C8B-B14F-4D97-AF65-F5344CB8AC3E}">
        <p14:creationId xmlns:p14="http://schemas.microsoft.com/office/powerpoint/2010/main" val="8994151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F641B62-7970-D846-4455-60B753D6B8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92710" y="664209"/>
            <a:ext cx="4320000" cy="8905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1B88E5E-2899-255B-6FF0-2F491555E6F1}"/>
              </a:ext>
            </a:extLst>
          </p:cNvPr>
          <p:cNvSpPr txBox="1"/>
          <p:nvPr/>
        </p:nvSpPr>
        <p:spPr>
          <a:xfrm>
            <a:off x="0" y="1646893"/>
            <a:ext cx="6096000" cy="395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ctr">
              <a:lnSpc>
                <a:spcPct val="115000"/>
              </a:lnSpc>
              <a:buNone/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 NÃO PROPORCIONAIS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Observe a situação problema, a seguir: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R="9017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Uma árvore de Jatobá com 12 meses de idade e 55 cm de altura foi plantada em um bosque na cidade de Goiânia. Acompanhou-se o crescimento dessa árvore nos próximos 5 anos (60 meses) e observou-se o comportamento de seu crescimento durante esse tempo e foi registrado conforme o quadro a seguir: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5630FD3-818C-E2D6-9255-8868B670D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433" y="828546"/>
            <a:ext cx="1980000" cy="244662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9C47419-2B0D-CA04-97D1-94F402644852}"/>
              </a:ext>
            </a:extLst>
          </p:cNvPr>
          <p:cNvSpPr txBox="1"/>
          <p:nvPr/>
        </p:nvSpPr>
        <p:spPr>
          <a:xfrm>
            <a:off x="6096000" y="3367290"/>
            <a:ext cx="6096000" cy="8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0170"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 crescimento dessa árvore foi proporcional conforme o passar dos anos?</a:t>
            </a:r>
            <a:endParaRPr lang="pt-B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D80D3AD-3672-D826-FB92-94F15FDDE27F}"/>
                  </a:ext>
                </a:extLst>
              </p:cNvPr>
              <p:cNvSpPr txBox="1"/>
              <p:nvPr/>
            </p:nvSpPr>
            <p:spPr>
              <a:xfrm>
                <a:off x="6096000" y="4298614"/>
                <a:ext cx="6096000" cy="1988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4000"/>
                  </a:lnSpc>
                  <a:buNone/>
                </a:pPr>
                <a:r>
                  <a:rPr lang="pt-BR" sz="2200" i="1" u="sng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</a:t>
                </a: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4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primeiro ano a árvore cresceu 55 cm e no segundo ano ela cresceu 57 cm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(112 −55=57)</m:t>
                    </m:r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no terceiro ano ela cresceu 61 cm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(173 −112=61)</m:t>
                    </m:r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no quarto ano ela cresceu 64 cm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(237 −173=64)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D80D3AD-3672-D826-FB92-94F15FDDE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298614"/>
                <a:ext cx="6096000" cy="1988878"/>
              </a:xfrm>
              <a:prstGeom prst="rect">
                <a:avLst/>
              </a:prstGeom>
              <a:blipFill>
                <a:blip r:embed="rId4"/>
                <a:stretch>
                  <a:fillRect l="-1300" t="-1227" r="-1300" b="-58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2974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3EFFE34-6823-2DA5-9A52-0F7040FBE1A7}"/>
                  </a:ext>
                </a:extLst>
              </p:cNvPr>
              <p:cNvSpPr txBox="1"/>
              <p:nvPr/>
            </p:nvSpPr>
            <p:spPr>
              <a:xfrm>
                <a:off x="0" y="833158"/>
                <a:ext cx="6096000" cy="2785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buNone/>
                </a:pPr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 no quinto ano ela cresceu 65 cm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302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−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237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65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em todos os anos analisados, em nenhum deles houve um crescimento constante, o que é perceptível ao observar a diferença de crescimento ano após ano. Portanto, podemos afirmar que a relação (tempo/altura) de crescimento dessa árvore não é diretamente proporcional.</a:t>
                </a:r>
                <a:endParaRPr lang="pt-BR" sz="22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3EFFE34-6823-2DA5-9A52-0F7040FB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158"/>
                <a:ext cx="6096000" cy="2785955"/>
              </a:xfrm>
              <a:prstGeom prst="rect">
                <a:avLst/>
              </a:prstGeom>
              <a:blipFill>
                <a:blip r:embed="rId2"/>
                <a:stretch>
                  <a:fillRect l="-1300" t="-875" b="-35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928C59E-D750-3FE9-B7D0-862A9F037911}"/>
              </a:ext>
            </a:extLst>
          </p:cNvPr>
          <p:cNvSpPr txBox="1"/>
          <p:nvPr/>
        </p:nvSpPr>
        <p:spPr>
          <a:xfrm>
            <a:off x="0" y="3752463"/>
            <a:ext cx="6096000" cy="2785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buNone/>
              <a:tabLst>
                <a:tab pos="270510" algn="l"/>
              </a:tabLst>
            </a:pPr>
            <a:r>
              <a:rPr lang="pt-BR" sz="22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Sendo assim, podemos afirmar que as razões entre essas grandezas são inversamente proporcionais?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Também não, uma vez que não existe uma relação de inversão nas grandezas analisadas, ou seja, árvore não diminui com o passar dos anos. Logo, se essas grandezas não são diretamente proporcionais e nem inversamente proporcionais, o que elas são?  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7373B5-B152-13F3-206A-E4877D44B82C}"/>
              </a:ext>
            </a:extLst>
          </p:cNvPr>
          <p:cNvSpPr txBox="1"/>
          <p:nvPr/>
        </p:nvSpPr>
        <p:spPr>
          <a:xfrm>
            <a:off x="6096000" y="871918"/>
            <a:ext cx="6096000" cy="279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Nesse caso, dizemos que o crescimento da árvore e o tempo são </a:t>
            </a: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grandezas não proporcionais.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É importante fazer uma relação e comparação entre as grandezas para determinar se são diretamente, inversamente ou não proporcionais.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Podemos estabelecer o seguinte mapa conceitual para sintetizar os conteúdos abordados nessa aula: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6EE0D6FF-ED4C-DA0C-1D40-009EF52F86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1"/>
          <a:stretch>
            <a:fillRect/>
          </a:stretch>
        </p:blipFill>
        <p:spPr bwMode="auto">
          <a:xfrm>
            <a:off x="6124574" y="3619112"/>
            <a:ext cx="5991225" cy="2793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38273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E3658D1-0364-0772-B635-463CC5E422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19380" y="639126"/>
            <a:ext cx="2520000" cy="6375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B5B11E1-F925-9F76-661B-81AA28D7C7B7}"/>
              </a:ext>
            </a:extLst>
          </p:cNvPr>
          <p:cNvSpPr txBox="1"/>
          <p:nvPr/>
        </p:nvSpPr>
        <p:spPr>
          <a:xfrm>
            <a:off x="0" y="1276684"/>
            <a:ext cx="6096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Considere as afirmações, a seguir, e classifique-as em grandezas diretamente, inversamente ou não proporcionais.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Quantidade de pessoas em uma festa e a quantidade de refrigerante consumida.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 algn="just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Tempo gasto e a distância percorrida com velocidade constante, por um automóvel.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Velocidade de um automóvel e o tempo gasto para percorrer a mesma distância.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A medida do comprimento do lado e o perímetro de um polígono regular.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Vazão de uma torneira e o tempo gasto para encher um reservatório.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9535">
              <a:buNone/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A altura e o peso de uma pessoa.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Quantidade de ônibus para levar uma quantidade específica de pessoas e a quantidade de viagens.</a:t>
            </a:r>
            <a:endParaRPr lang="pt-BR" sz="22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717FA3A-BB73-F3D4-943B-2D23E8018F02}"/>
              </a:ext>
            </a:extLst>
          </p:cNvPr>
          <p:cNvSpPr txBox="1"/>
          <p:nvPr/>
        </p:nvSpPr>
        <p:spPr>
          <a:xfrm>
            <a:off x="6096000" y="818681"/>
            <a:ext cx="6096000" cy="5131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Classifique as grandezas envolvidas em cada situação, a seguir, em diretamente ou inversamente proporcionais.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Um automóvel está a uma velocidade de 50 km/h e gasta duas horas para chegar ao seu destino. Esse mesmo automóvel gastaria quantas horas se estivesse a 75 km/h?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Para percorrer 300 km, um carro gastou 30 litros de combustível. Nas mesmas condições, com 60 litros o carro percorrerá quantos quilômetros?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Seis máquinas escavam um túnel em dois dias. Quantas máquinas idênticas serão necessárias para escavar esse túnel em um dia e meio?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2502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B456A7-7DCA-21F2-2ED2-59B7C3640948}"/>
              </a:ext>
            </a:extLst>
          </p:cNvPr>
          <p:cNvSpPr txBox="1"/>
          <p:nvPr/>
        </p:nvSpPr>
        <p:spPr>
          <a:xfrm>
            <a:off x="0" y="619255"/>
            <a:ext cx="6096000" cy="367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O preço de 2 latas de um certo refrigerante é igual a R$ 5,60. Qual o preço de três latas do mesmo refrigerante?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Sabemos que a densidade de uma substância é calculada pela razão entre a massa e o volume. Se determinada substância possui 2 cm³ de volume, com densidade de 100 g/cm³. Qual deve ser o volume de uma outra substância, tendo a mesma massa, para que a sua densidade seja de 80 g/cm³?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B12993-01AB-350E-46D2-00F48D577370}"/>
              </a:ext>
            </a:extLst>
          </p:cNvPr>
          <p:cNvSpPr txBox="1"/>
          <p:nvPr/>
        </p:nvSpPr>
        <p:spPr>
          <a:xfrm>
            <a:off x="0" y="4371846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bola foi jogada para cima como mostra na imagem, a seguir, e foram registrados os seguintes dados para as altitudes obtidas: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0370DC-CE14-2BD0-96D7-C4F4BEF1D1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" r="3465" b="1907"/>
          <a:stretch>
            <a:fillRect/>
          </a:stretch>
        </p:blipFill>
        <p:spPr bwMode="auto">
          <a:xfrm>
            <a:off x="6199028" y="723426"/>
            <a:ext cx="2518093" cy="6045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51C8CC-C6FD-60D0-0448-152076F3F732}"/>
                  </a:ext>
                </a:extLst>
              </p:cNvPr>
              <p:cNvSpPr txBox="1"/>
              <p:nvPr/>
            </p:nvSpPr>
            <p:spPr>
              <a:xfrm>
                <a:off x="8820150" y="4990733"/>
                <a:ext cx="3371850" cy="1627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afirmar que as alturas são proporcionais aos tempos de subida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 Justifique.</a:t>
                </a: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6B51C8CC-C6FD-60D0-0448-152076F3F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4990733"/>
                <a:ext cx="3371850" cy="1627112"/>
              </a:xfrm>
              <a:prstGeom prst="rect">
                <a:avLst/>
              </a:prstGeom>
              <a:blipFill>
                <a:blip r:embed="rId3"/>
                <a:stretch>
                  <a:fillRect l="-2351" t="-1498" r="-2351" b="-59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8622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FBFDB74-D880-06AC-2145-1A805EE132D8}"/>
              </a:ext>
            </a:extLst>
          </p:cNvPr>
          <p:cNvSpPr txBox="1"/>
          <p:nvPr/>
        </p:nvSpPr>
        <p:spPr>
          <a:xfrm>
            <a:off x="0" y="806371"/>
            <a:ext cx="6096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Segundo o gráfico, a seguir, X e Y são grandezas diretamente ou inversamente proporcionais?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E7F618-9450-4A62-BCA8-366255498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09" y="1654808"/>
            <a:ext cx="4320000" cy="266244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EB97681-A5E8-F67F-CF81-06B8B7282D5E}"/>
              </a:ext>
            </a:extLst>
          </p:cNvPr>
          <p:cNvSpPr txBox="1"/>
          <p:nvPr/>
        </p:nvSpPr>
        <p:spPr>
          <a:xfrm>
            <a:off x="0" y="4660938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Marília faz um treino em uma academia e a cada 30 minutos de treino, ela perde 400 calorias, conforme mostra o gráfico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4D135F8-B65A-E5FC-E8BE-0206EF1A8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736" y="646031"/>
            <a:ext cx="4680000" cy="4680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4D2EF15-99CF-E6F9-A254-BF1905DCB178}"/>
              </a:ext>
            </a:extLst>
          </p:cNvPr>
          <p:cNvSpPr txBox="1"/>
          <p:nvPr/>
        </p:nvSpPr>
        <p:spPr>
          <a:xfrm>
            <a:off x="6096000" y="5474494"/>
            <a:ext cx="6096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 2h e 54 minutos de atividade física, Marília perderá quantas calorias?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6360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BD1718-996A-1635-5C61-6BAE9BD293BC}"/>
              </a:ext>
            </a:extLst>
          </p:cNvPr>
          <p:cNvSpPr txBox="1"/>
          <p:nvPr/>
        </p:nvSpPr>
        <p:spPr>
          <a:xfrm>
            <a:off x="0" y="793397"/>
            <a:ext cx="6096000" cy="3561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18.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 uma aula do curso de educação física, foi informado que um atleta de natação profissional precisa ingerir 3 g de proteína por quilo de peso corporal por dia. Dessa forma, um atleta de natação profissional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92 kg, precisará ingerir quantos gramas de proteína por dia?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pt-BR" sz="2200" b="1" kern="1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Construa o gráfico que represente a situação da questão anterior.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15000"/>
              </a:lnSpc>
            </a:pPr>
            <a:r>
              <a:rPr lang="pt-BR" sz="2200" b="1" dirty="0">
                <a:latin typeface="Arial Narrow" panose="020B0606020202030204" pitchFamily="34" charset="0"/>
              </a:rPr>
              <a:t>20. </a:t>
            </a:r>
            <a:r>
              <a:rPr lang="pt-BR" sz="2200" dirty="0">
                <a:latin typeface="Arial Narrow" panose="020B0606020202030204" pitchFamily="34" charset="0"/>
              </a:rPr>
              <a:t>Segundo o gráfico, a seguir, X e Y são grandezas diretamente ou inversamente proporcionais?</a:t>
            </a:r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75C5BF1C-CCC2-2ED6-E89D-0E5338702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2749" y="4355334"/>
            <a:ext cx="3798679" cy="24114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4B5F8F8-ED0E-E929-6318-310524533514}"/>
                  </a:ext>
                </a:extLst>
              </p:cNvPr>
              <p:cNvSpPr txBox="1"/>
              <p:nvPr/>
            </p:nvSpPr>
            <p:spPr>
              <a:xfrm>
                <a:off x="6096000" y="793397"/>
                <a:ext cx="613410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As grandezas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diretamente proporcionais e estão representadas no gráfico,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4B5F8F8-ED0E-E929-6318-310524533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93397"/>
                <a:ext cx="6134100" cy="848437"/>
              </a:xfrm>
              <a:prstGeom prst="rect">
                <a:avLst/>
              </a:prstGeom>
              <a:blipFill>
                <a:blip r:embed="rId4"/>
                <a:stretch>
                  <a:fillRect l="-1292" t="-3597" r="-2187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8DED3B18-057C-F74C-0B9D-CEE5ABB6E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500" y="1596530"/>
            <a:ext cx="3392437" cy="280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013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E49954-C37F-04EA-CA5B-372C7C5837D9}"/>
                  </a:ext>
                </a:extLst>
              </p:cNvPr>
              <p:cNvSpPr txBox="1"/>
              <p:nvPr/>
            </p:nvSpPr>
            <p:spPr>
              <a:xfrm>
                <a:off x="0" y="892096"/>
                <a:ext cx="609600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grandezas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inversamente proporcionais e estão representadas no gráfico, a seguir.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E49954-C37F-04EA-CA5B-372C7C583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92096"/>
                <a:ext cx="6096000" cy="848437"/>
              </a:xfrm>
              <a:prstGeom prst="rect">
                <a:avLst/>
              </a:prstGeom>
              <a:blipFill>
                <a:blip r:embed="rId2"/>
                <a:stretch>
                  <a:fillRect l="-1300" t="-2857" r="-2200" b="-1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3B4011EE-1467-5AA6-5BE3-CD5F32522E6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5735" y="1807208"/>
            <a:ext cx="3600000" cy="28796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6731775-4B37-BE02-DA2F-F65719F5FEBF}"/>
                  </a:ext>
                </a:extLst>
              </p:cNvPr>
              <p:cNvSpPr txBox="1"/>
              <p:nvPr/>
            </p:nvSpPr>
            <p:spPr>
              <a:xfrm>
                <a:off x="0" y="4753520"/>
                <a:ext cx="6134100" cy="459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6731775-4B37-BE02-DA2F-F65719F5F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53520"/>
                <a:ext cx="6134100" cy="459100"/>
              </a:xfrm>
              <a:prstGeom prst="rect">
                <a:avLst/>
              </a:prstGeom>
              <a:blipFill>
                <a:blip r:embed="rId5"/>
                <a:stretch>
                  <a:fillRect l="-1292" t="-5333" b="-2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67452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06435A1-86C0-ECDB-4B72-E62ADE902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10049</Words>
  <Application>Microsoft Office PowerPoint</Application>
  <PresentationFormat>Widescreen</PresentationFormat>
  <Paragraphs>765</Paragraphs>
  <Slides>78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78</vt:i4>
      </vt:variant>
    </vt:vector>
  </HeadingPairs>
  <TitlesOfParts>
    <vt:vector size="90" baseType="lpstr">
      <vt:lpstr>Aptos</vt:lpstr>
      <vt:lpstr>Aptos Narrow</vt:lpstr>
      <vt:lpstr>Arial</vt:lpstr>
      <vt:lpstr>Arial Narrow</vt:lpstr>
      <vt:lpstr>Calibri</vt:lpstr>
      <vt:lpstr>Calibri Light</vt:lpstr>
      <vt:lpstr>Cambria Math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Adriani Grun</cp:lastModifiedBy>
  <cp:revision>75</cp:revision>
  <dcterms:created xsi:type="dcterms:W3CDTF">2024-02-02T11:27:21Z</dcterms:created>
  <dcterms:modified xsi:type="dcterms:W3CDTF">2026-09-25T12:39:54Z</dcterms:modified>
</cp:coreProperties>
</file>