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56" r:id="rId3"/>
    <p:sldId id="261" r:id="rId4"/>
    <p:sldId id="260" r:id="rId5"/>
    <p:sldId id="262" r:id="rId6"/>
    <p:sldId id="263" r:id="rId7"/>
    <p:sldId id="265" r:id="rId8"/>
    <p:sldId id="266" r:id="rId9"/>
    <p:sldId id="267" r:id="rId10"/>
    <p:sldId id="309"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310" r:id="rId28"/>
    <p:sldId id="311" r:id="rId29"/>
    <p:sldId id="312" r:id="rId30"/>
    <p:sldId id="314" r:id="rId31"/>
    <p:sldId id="313" r:id="rId32"/>
    <p:sldId id="315" r:id="rId33"/>
    <p:sldId id="284" r:id="rId34"/>
    <p:sldId id="285" r:id="rId35"/>
    <p:sldId id="316" r:id="rId36"/>
    <p:sldId id="286" r:id="rId37"/>
    <p:sldId id="287" r:id="rId38"/>
    <p:sldId id="288" r:id="rId39"/>
    <p:sldId id="317" r:id="rId40"/>
    <p:sldId id="318" r:id="rId41"/>
    <p:sldId id="289" r:id="rId42"/>
    <p:sldId id="319" r:id="rId43"/>
    <p:sldId id="291" r:id="rId44"/>
    <p:sldId id="292" r:id="rId45"/>
    <p:sldId id="293" r:id="rId46"/>
    <p:sldId id="294" r:id="rId47"/>
    <p:sldId id="320" r:id="rId48"/>
    <p:sldId id="295" r:id="rId49"/>
    <p:sldId id="296" r:id="rId50"/>
    <p:sldId id="297" r:id="rId51"/>
    <p:sldId id="298" r:id="rId52"/>
    <p:sldId id="321" r:id="rId53"/>
    <p:sldId id="322" r:id="rId54"/>
    <p:sldId id="299" r:id="rId55"/>
    <p:sldId id="300" r:id="rId56"/>
    <p:sldId id="301" r:id="rId57"/>
    <p:sldId id="323" r:id="rId58"/>
    <p:sldId id="302" r:id="rId59"/>
    <p:sldId id="303" r:id="rId60"/>
    <p:sldId id="304" r:id="rId61"/>
    <p:sldId id="305" r:id="rId62"/>
    <p:sldId id="324" r:id="rId63"/>
    <p:sldId id="306" r:id="rId64"/>
    <p:sldId id="307" r:id="rId65"/>
    <p:sldId id="308" r:id="rId66"/>
    <p:sldId id="264" r:id="rId67"/>
    <p:sldId id="325" r:id="rId68"/>
    <p:sldId id="326" r:id="rId69"/>
    <p:sldId id="327" r:id="rId70"/>
    <p:sldId id="328" r:id="rId71"/>
    <p:sldId id="329" r:id="rId72"/>
    <p:sldId id="330" r:id="rId73"/>
    <p:sldId id="332" r:id="rId74"/>
    <p:sldId id="341" r:id="rId75"/>
    <p:sldId id="342" r:id="rId76"/>
    <p:sldId id="343" r:id="rId77"/>
    <p:sldId id="344" r:id="rId78"/>
    <p:sldId id="345" r:id="rId79"/>
    <p:sldId id="346" r:id="rId80"/>
    <p:sldId id="334" r:id="rId81"/>
    <p:sldId id="335" r:id="rId82"/>
    <p:sldId id="336" r:id="rId83"/>
    <p:sldId id="337" r:id="rId84"/>
    <p:sldId id="338" r:id="rId85"/>
    <p:sldId id="339" r:id="rId86"/>
    <p:sldId id="340" r:id="rId87"/>
    <p:sldId id="347" r:id="rId88"/>
    <p:sldId id="348" r:id="rId89"/>
    <p:sldId id="349" r:id="rId90"/>
    <p:sldId id="351" r:id="rId91"/>
    <p:sldId id="353" r:id="rId92"/>
    <p:sldId id="257" r:id="rId9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2"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cxnSp>
        <p:nvCxnSpPr>
          <p:cNvPr id="18" name="Conector reto 17">
            <a:extLst>
              <a:ext uri="{FF2B5EF4-FFF2-40B4-BE49-F238E27FC236}">
                <a16:creationId xmlns:a16="http://schemas.microsoft.com/office/drawing/2014/main" id="{550C0EDA-8A41-6C25-13D0-57E06B664E52}"/>
              </a:ext>
            </a:extLst>
          </p:cNvPr>
          <p:cNvCxnSpPr/>
          <p:nvPr userDrawn="1"/>
        </p:nvCxnSpPr>
        <p:spPr>
          <a:xfrm>
            <a:off x="6096000" y="916620"/>
            <a:ext cx="0" cy="5477522"/>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04174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FDD84A-B1EA-F58E-227A-B2A63AB434C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160FE-3F97-7C0C-B598-E95688C34E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89132B4-85F4-78AD-E168-42FA36E0809D}"/>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F7A796A7-93D6-4B20-EE2E-D9F3CFC9C66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BA62F08-1693-CAA7-F302-A425D778D313}"/>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1577337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DB2267-8504-3698-E2DC-69051EA3465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D1A4AC0-646A-DBB0-FDB0-81576462239D}"/>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76464FB-2059-B664-0D11-BE8ABD2E3927}"/>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40C7667E-2098-3B2F-6CE6-779B7C235F1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70F43D-7FFA-DABE-8151-57B6E4CCF0E5}"/>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1440188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4DFB82-BCAB-AD88-61CD-E2D14C4412F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6AD5B13E-B61E-534A-D75C-9F58BC93A5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A9FC082-2C2E-FF1E-F575-3115EA20FD02}"/>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206C1D26-0892-6C48-C0D7-F1BA9D73EF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97BCDCC-7FF9-3BD7-9811-55FFD3AE4B0B}"/>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2164454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9D2F8-CF19-A126-8C2B-35C2F52B2B2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0936E6D-C9E6-BB5D-AE4F-8D6E16FF8F9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A0AD6B4-8E3C-61EE-A0AB-F8D0E30CBD5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2C80752-B4F6-1B23-9E86-63FA10254C10}"/>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6" name="Espaço Reservado para Rodapé 5">
            <a:extLst>
              <a:ext uri="{FF2B5EF4-FFF2-40B4-BE49-F238E27FC236}">
                <a16:creationId xmlns:a16="http://schemas.microsoft.com/office/drawing/2014/main" id="{1B51340A-EF6A-30B7-C95D-03611BFDB5F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98DF69C-33C1-5657-4076-7BF487FADAD2}"/>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837402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40B136-DD7D-5242-B8B5-4E037F9C4CE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0849A4E-862F-1E26-DBF1-E2B1E1AC37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F456BE45-38B1-7081-1189-C13252A11E01}"/>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23F87D7-0C60-FAA2-E70B-D881CC3DA8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4DB2EFB-D9D5-8B47-1143-A7A10FE9C19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FA35F1-2E0D-E310-935E-0AEA49A805AF}"/>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8" name="Espaço Reservado para Rodapé 7">
            <a:extLst>
              <a:ext uri="{FF2B5EF4-FFF2-40B4-BE49-F238E27FC236}">
                <a16:creationId xmlns:a16="http://schemas.microsoft.com/office/drawing/2014/main" id="{6DCDFCE4-06F5-286C-5980-32AF111BCC9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1F4FFE77-0621-3752-4899-9053F895F058}"/>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1755038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35351-E54F-35CB-9CC5-81D5B7C6E161}"/>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B7538AC8-16DC-2BD6-49A6-92A98CC5C469}"/>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4" name="Espaço Reservado para Rodapé 3">
            <a:extLst>
              <a:ext uri="{FF2B5EF4-FFF2-40B4-BE49-F238E27FC236}">
                <a16:creationId xmlns:a16="http://schemas.microsoft.com/office/drawing/2014/main" id="{CF7900B7-0A14-1353-8FE7-090233CC6A34}"/>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40EEFEBE-0F32-3A33-0146-EF84C8CA44B0}"/>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102252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E5F384B-42CA-E5D8-D825-0966FD2BF5A2}"/>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3" name="Espaço Reservado para Rodapé 2">
            <a:extLst>
              <a:ext uri="{FF2B5EF4-FFF2-40B4-BE49-F238E27FC236}">
                <a16:creationId xmlns:a16="http://schemas.microsoft.com/office/drawing/2014/main" id="{40AB8CD9-43A0-6E23-FCF3-073665A56A1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64EEE23-5FA3-83A4-69B5-40F1AD0316EC}"/>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153708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E4CF67-B046-0940-D172-D1CEB9E55C2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9E1D283-C4C1-5721-BEC3-53687D58FB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C49A48CD-9D52-5C7A-7105-F9492E3844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18208D0-996F-8A28-ED4C-7051CD05DA81}"/>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6" name="Espaço Reservado para Rodapé 5">
            <a:extLst>
              <a:ext uri="{FF2B5EF4-FFF2-40B4-BE49-F238E27FC236}">
                <a16:creationId xmlns:a16="http://schemas.microsoft.com/office/drawing/2014/main" id="{6D794C9C-4D5D-5AC2-D8F2-7E7DF85C42E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A435CE5-AAAE-9A85-9DBE-F9E7C28A2523}"/>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633650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62F308-6B43-5535-C113-AB1E0FF0376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7A51C45-E8A6-666A-4A5A-50DD7260C5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BFF63936-1B4A-9E21-0114-C1C2468D30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8D747C6-6CA8-335F-1EEC-D31F5F1D2993}"/>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A8562C8-5DE5-B96E-A5F7-FC77C2FAA98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5E146B7-35F5-AA9C-1AAC-C97190FD7D05}"/>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81689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AD1CA9-D664-4723-F671-5E0E48FB001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38C55D84-E5B8-199D-70C1-4ABA5F5A9641}"/>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2A68E09-6510-337F-DE98-AD4804DF3B71}"/>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3FD2CB97-C46B-F72A-16A9-330755E79A9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0FBDC38-EDA1-B009-292F-461F4E9C5370}"/>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18530436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6F5D548-189E-71CD-6DC5-BF93BD10D673}"/>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772560B2-A641-DAF0-1B12-DCAA9693E2AB}"/>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D14A392-B55B-DD21-8541-926343367BB7}"/>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11C6DD0-BB15-2384-9202-9D61966D25C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7B2FC15-C65B-A393-A371-50112A450C02}"/>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2373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60"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BEC9C2DA-20E9-4FD3-EDF0-015F043610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3564EBA-01F9-69AA-64D4-2BA3039F6E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FD6AD98-C60A-8923-C516-5CFEABC757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E96E325A-D20A-8321-8D68-6EBF940924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8692361F-43D4-AE65-2AD9-3184FB1719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E27C78-D059-4E16-8600-F1D041383B18}" type="slidenum">
              <a:rPr lang="pt-BR" smtClean="0"/>
              <a:t>‹nº›</a:t>
            </a:fld>
            <a:endParaRPr lang="pt-BR"/>
          </a:p>
        </p:txBody>
      </p:sp>
    </p:spTree>
    <p:extLst>
      <p:ext uri="{BB962C8B-B14F-4D97-AF65-F5344CB8AC3E}">
        <p14:creationId xmlns:p14="http://schemas.microsoft.com/office/powerpoint/2010/main" val="186993308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6.emf"/><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emf"/><Relationship Id="rId1" Type="http://schemas.openxmlformats.org/officeDocument/2006/relationships/slideLayout" Target="../slideLayouts/slideLayout6.xml"/><Relationship Id="rId5" Type="http://schemas.openxmlformats.org/officeDocument/2006/relationships/image" Target="../media/image30.emf"/><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35.emf"/><Relationship Id="rId2" Type="http://schemas.openxmlformats.org/officeDocument/2006/relationships/image" Target="../media/image31.emf"/><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39.emf"/></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image" Target="../media/image57.png"/><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60.png"/><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3.png"/><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72.png"/><Relationship Id="rId1" Type="http://schemas.openxmlformats.org/officeDocument/2006/relationships/slideLayout" Target="../slideLayouts/slideLayout6.xml"/><Relationship Id="rId4" Type="http://schemas.openxmlformats.org/officeDocument/2006/relationships/image" Target="../media/image74.png"/></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75.png"/><Relationship Id="rId1" Type="http://schemas.openxmlformats.org/officeDocument/2006/relationships/slideLayout" Target="../slideLayouts/slideLayout6.xml"/><Relationship Id="rId4" Type="http://schemas.openxmlformats.org/officeDocument/2006/relationships/image" Target="../media/image63.emf"/></Relationships>
</file>

<file path=ppt/slides/_rels/slide2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emf"/><Relationship Id="rId1" Type="http://schemas.openxmlformats.org/officeDocument/2006/relationships/slideLayout" Target="../slideLayouts/slideLayout6.xml"/><Relationship Id="rId4" Type="http://schemas.openxmlformats.org/officeDocument/2006/relationships/image" Target="../media/image66.emf"/></Relationships>
</file>

<file path=ppt/slides/_rels/slide2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3.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30.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png"/><Relationship Id="rId1" Type="http://schemas.openxmlformats.org/officeDocument/2006/relationships/slideLayout" Target="../slideLayouts/slideLayout6.xml"/><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3.png"/><Relationship Id="rId1" Type="http://schemas.openxmlformats.org/officeDocument/2006/relationships/slideLayout" Target="../slideLayouts/slideLayout6.xml"/><Relationship Id="rId6" Type="http://schemas.openxmlformats.org/officeDocument/2006/relationships/image" Target="../media/image93.png"/><Relationship Id="rId5" Type="http://schemas.openxmlformats.org/officeDocument/2006/relationships/image" Target="../media/image89.png"/><Relationship Id="rId4" Type="http://schemas.openxmlformats.org/officeDocument/2006/relationships/image" Target="../media/image86.png"/></Relationships>
</file>

<file path=ppt/slides/_rels/slide3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94.png"/><Relationship Id="rId1" Type="http://schemas.openxmlformats.org/officeDocument/2006/relationships/slideLayout" Target="../slideLayouts/slideLayout6.xml"/><Relationship Id="rId4" Type="http://schemas.openxmlformats.org/officeDocument/2006/relationships/image" Target="../media/image95.png"/></Relationships>
</file>

<file path=ppt/slides/_rels/slide34.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emf"/><Relationship Id="rId7" Type="http://schemas.openxmlformats.org/officeDocument/2006/relationships/image" Target="../media/image103.jpeg"/><Relationship Id="rId12" Type="http://schemas.openxmlformats.org/officeDocument/2006/relationships/image" Target="../media/image108.jpe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02.jpeg"/><Relationship Id="rId11" Type="http://schemas.openxmlformats.org/officeDocument/2006/relationships/image" Target="../media/image107.jpeg"/><Relationship Id="rId5" Type="http://schemas.openxmlformats.org/officeDocument/2006/relationships/image" Target="../media/image101.emf"/><Relationship Id="rId10" Type="http://schemas.openxmlformats.org/officeDocument/2006/relationships/image" Target="../media/image106.jpeg"/><Relationship Id="rId4" Type="http://schemas.openxmlformats.org/officeDocument/2006/relationships/image" Target="../media/image100.emf"/><Relationship Id="rId9" Type="http://schemas.openxmlformats.org/officeDocument/2006/relationships/image" Target="../media/image105.jpeg"/></Relationships>
</file>

<file path=ppt/slides/_rels/slide3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emf"/><Relationship Id="rId1" Type="http://schemas.openxmlformats.org/officeDocument/2006/relationships/slideLayout" Target="../slideLayouts/slideLayout6.xml"/><Relationship Id="rId4" Type="http://schemas.openxmlformats.org/officeDocument/2006/relationships/image" Target="../media/image111.png"/></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4.emf"/><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24.png"/></Relationships>
</file>

<file path=ppt/slides/_rels/slide40.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image" Target="../media/image125.png"/><Relationship Id="rId1" Type="http://schemas.openxmlformats.org/officeDocument/2006/relationships/slideLayout" Target="../slideLayouts/slideLayout6.xml"/><Relationship Id="rId5" Type="http://schemas.openxmlformats.org/officeDocument/2006/relationships/image" Target="../media/image117.emf"/><Relationship Id="rId4" Type="http://schemas.openxmlformats.org/officeDocument/2006/relationships/image" Target="../media/image116.emf"/></Relationships>
</file>

<file path=ppt/slides/_rels/slide4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31.png"/><Relationship Id="rId1" Type="http://schemas.openxmlformats.org/officeDocument/2006/relationships/slideLayout" Target="../slideLayouts/slideLayout6.xml"/><Relationship Id="rId5" Type="http://schemas.openxmlformats.org/officeDocument/2006/relationships/image" Target="../media/image133.png"/><Relationship Id="rId4" Type="http://schemas.microsoft.com/office/2007/relationships/hdphoto" Target="../media/hdphoto2.wdp"/></Relationships>
</file>

<file path=ppt/slides/_rels/slide43.xml.rels><?xml version="1.0" encoding="UTF-8" standalone="yes"?>
<Relationships xmlns="http://schemas.openxmlformats.org/package/2006/relationships"><Relationship Id="rId8" Type="http://schemas.openxmlformats.org/officeDocument/2006/relationships/image" Target="../media/image138.png"/><Relationship Id="rId3" Type="http://schemas.microsoft.com/office/2007/relationships/hdphoto" Target="../media/hdphoto3.wdp"/><Relationship Id="rId7" Type="http://schemas.openxmlformats.org/officeDocument/2006/relationships/image" Target="../media/image121.emf"/><Relationship Id="rId2" Type="http://schemas.openxmlformats.org/officeDocument/2006/relationships/image" Target="../media/image119.png"/><Relationship Id="rId1" Type="http://schemas.openxmlformats.org/officeDocument/2006/relationships/slideLayout" Target="../slideLayouts/slideLayout6.xml"/><Relationship Id="rId6" Type="http://schemas.openxmlformats.org/officeDocument/2006/relationships/image" Target="../media/image136.png"/><Relationship Id="rId5" Type="http://schemas.microsoft.com/office/2007/relationships/hdphoto" Target="../media/hdphoto4.wdp"/><Relationship Id="rId4" Type="http://schemas.openxmlformats.org/officeDocument/2006/relationships/image" Target="../media/image120.png"/></Relationships>
</file>

<file path=ppt/slides/_rels/slide4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123.emf"/></Relationships>
</file>

<file path=ppt/slides/_rels/slide4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7.xml"/><Relationship Id="rId5" Type="http://schemas.openxmlformats.org/officeDocument/2006/relationships/image" Target="../media/image128.png"/><Relationship Id="rId4" Type="http://schemas.microsoft.com/office/2007/relationships/hdphoto" Target="../media/hdphoto5.wdp"/></Relationships>
</file>

<file path=ppt/slides/_rels/slide47.xml.rels><?xml version="1.0" encoding="UTF-8" standalone="yes"?>
<Relationships xmlns="http://schemas.openxmlformats.org/package/2006/relationships"><Relationship Id="rId3" Type="http://schemas.openxmlformats.org/officeDocument/2006/relationships/image" Target="../media/image1280.png"/><Relationship Id="rId7" Type="http://schemas.openxmlformats.org/officeDocument/2006/relationships/image" Target="../media/image137.png"/><Relationship Id="rId2" Type="http://schemas.openxmlformats.org/officeDocument/2006/relationships/image" Target="../media/image43.png"/><Relationship Id="rId1" Type="http://schemas.openxmlformats.org/officeDocument/2006/relationships/slideLayout" Target="../slideLayouts/slideLayout6.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2.png"/></Relationships>
</file>

<file path=ppt/slides/_rels/slide4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39.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5.png"/><Relationship Id="rId1" Type="http://schemas.openxmlformats.org/officeDocument/2006/relationships/slideLayout" Target="../slideLayouts/slideLayout6.xml"/><Relationship Id="rId6" Type="http://schemas.openxmlformats.org/officeDocument/2006/relationships/image" Target="../media/image147.png"/><Relationship Id="rId5" Type="http://schemas.openxmlformats.org/officeDocument/2006/relationships/image" Target="../media/image146.png"/><Relationship Id="rId4" Type="http://schemas.microsoft.com/office/2007/relationships/hdphoto" Target="../media/hdphoto6.wdp"/></Relationships>
</file>

<file path=ppt/slides/_rels/slide5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6.xml"/><Relationship Id="rId5" Type="http://schemas.openxmlformats.org/officeDocument/2006/relationships/image" Target="../media/image157.png"/><Relationship Id="rId4" Type="http://schemas.openxmlformats.org/officeDocument/2006/relationships/image" Target="../media/image156.png"/></Relationships>
</file>

<file path=ppt/slides/_rels/slide54.xml.rels><?xml version="1.0" encoding="UTF-8" standalone="yes"?>
<Relationships xmlns="http://schemas.openxmlformats.org/package/2006/relationships"><Relationship Id="rId3" Type="http://schemas.openxmlformats.org/officeDocument/2006/relationships/image" Target="../media/image154.emf"/><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55.emf"/></Relationships>
</file>

<file path=ppt/slides/_rels/slide55.xml.rels><?xml version="1.0" encoding="UTF-8" standalone="yes"?>
<Relationships xmlns="http://schemas.openxmlformats.org/package/2006/relationships"><Relationship Id="rId2" Type="http://schemas.openxmlformats.org/officeDocument/2006/relationships/image" Target="../media/image156.emf"/><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77.png"/><Relationship Id="rId1" Type="http://schemas.openxmlformats.org/officeDocument/2006/relationships/slideLayout" Target="../slideLayouts/slideLayout6.xml"/><Relationship Id="rId4" Type="http://schemas.openxmlformats.org/officeDocument/2006/relationships/image" Target="../media/image161.png"/></Relationships>
</file>

<file path=ppt/slides/_rels/slide61.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6.png"/><Relationship Id="rId1" Type="http://schemas.openxmlformats.org/officeDocument/2006/relationships/slideLayout" Target="../slideLayouts/slideLayout6.xml"/><Relationship Id="rId4" Type="http://schemas.openxmlformats.org/officeDocument/2006/relationships/image" Target="../media/image16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69.emf"/><Relationship Id="rId2" Type="http://schemas.openxmlformats.org/officeDocument/2006/relationships/image" Target="../media/image168.emf"/><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170.emf"/><Relationship Id="rId2" Type="http://schemas.openxmlformats.org/officeDocument/2006/relationships/image" Target="../media/image173.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72.emf"/><Relationship Id="rId2" Type="http://schemas.openxmlformats.org/officeDocument/2006/relationships/image" Target="../media/image171.emf"/><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173.emf"/><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174.emf"/><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17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184.emf"/><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185.emf"/><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77.png"/><Relationship Id="rId1" Type="http://schemas.openxmlformats.org/officeDocument/2006/relationships/slideLayout" Target="../slideLayouts/slideLayout6.xml"/><Relationship Id="rId4" Type="http://schemas.openxmlformats.org/officeDocument/2006/relationships/image" Target="../media/image190.png"/></Relationships>
</file>

<file path=ppt/slides/_rels/slide90.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7.xml"/><Relationship Id="rId4" Type="http://schemas.microsoft.com/office/2007/relationships/hdphoto" Target="../media/hdphoto7.wdp"/></Relationships>
</file>

<file path=ppt/slides/_rels/slide91.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9784D7A-A8A9-94A6-40B8-090F8B6689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233106" y="492437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MATEMÁTICA</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2784870" y="4133082"/>
            <a:ext cx="4206483" cy="646331"/>
          </a:xfrm>
          <a:prstGeom prst="rect">
            <a:avLst/>
          </a:prstGeom>
          <a:noFill/>
        </p:spPr>
        <p:txBody>
          <a:bodyPr wrap="square" rtlCol="0">
            <a:spAutoFit/>
          </a:bodyPr>
          <a:lstStyle/>
          <a:p>
            <a:r>
              <a:rPr lang="pt-BR" sz="3600" b="1" dirty="0">
                <a:solidFill>
                  <a:schemeClr val="bg1"/>
                </a:solidFill>
                <a:ea typeface="Verdana" panose="020B0604030504040204" pitchFamily="34" charset="0"/>
                <a:cs typeface="ADLaM Display" panose="02010000000000000000" pitchFamily="2" charset="0"/>
              </a:rPr>
              <a:t>7º ANO</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8C43DEF9-1809-53C9-2AC1-E4E1C40A7E4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1" r="339" b="6216"/>
          <a:stretch>
            <a:fillRect/>
          </a:stretch>
        </p:blipFill>
        <p:spPr>
          <a:xfrm>
            <a:off x="111030" y="668200"/>
            <a:ext cx="3600000" cy="465976"/>
          </a:xfrm>
          <a:prstGeom prst="rect">
            <a:avLst/>
          </a:prstGeom>
        </p:spPr>
      </p:pic>
      <p:pic>
        <p:nvPicPr>
          <p:cNvPr id="6" name="Imagem 5">
            <a:extLst>
              <a:ext uri="{FF2B5EF4-FFF2-40B4-BE49-F238E27FC236}">
                <a16:creationId xmlns:a16="http://schemas.microsoft.com/office/drawing/2014/main" id="{71B9A801-3BA3-5D6B-2ED5-6D6B3A1A6274}"/>
              </a:ext>
            </a:extLst>
          </p:cNvPr>
          <p:cNvPicPr>
            <a:picLocks noChangeAspect="1"/>
          </p:cNvPicPr>
          <p:nvPr/>
        </p:nvPicPr>
        <p:blipFill rotWithShape="1">
          <a:blip r:embed="rId4">
            <a:extLst>
              <a:ext uri="{28A0092B-C50C-407E-A947-70E740481C1C}">
                <a14:useLocalDpi xmlns:a14="http://schemas.microsoft.com/office/drawing/2010/main" val="0"/>
              </a:ext>
            </a:extLst>
          </a:blip>
          <a:srcRect l="799" r="3034"/>
          <a:stretch>
            <a:fillRect/>
          </a:stretch>
        </p:blipFill>
        <p:spPr bwMode="auto">
          <a:xfrm>
            <a:off x="111030" y="1142922"/>
            <a:ext cx="3600000" cy="78931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57B0AFD0-7353-3D8D-E6E5-CE7B5AFFE8D3}"/>
                  </a:ext>
                </a:extLst>
              </p:cNvPr>
              <p:cNvSpPr txBox="1"/>
              <p:nvPr/>
            </p:nvSpPr>
            <p:spPr>
              <a:xfrm>
                <a:off x="699246" y="2240538"/>
                <a:ext cx="10793507" cy="3989810"/>
              </a:xfrm>
              <a:prstGeom prst="rect">
                <a:avLst/>
              </a:prstGeom>
              <a:noFill/>
            </p:spPr>
            <p:txBody>
              <a:bodyPr wrap="square">
                <a:spAutoFit/>
              </a:bodyPr>
              <a:lstStyle/>
              <a:p>
                <a:pPr algn="ctr">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NÚMEROS RACIONAIS E SUAS REPRESENTAÇÕES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Você lembra o que é um número racional?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0" dirty="0">
                    <a:effectLst/>
                    <a:latin typeface="Arial Narrow" panose="020B0606020202030204" pitchFamily="34" charset="0"/>
                    <a:ea typeface="Aptos" panose="020B0004020202020204" pitchFamily="34" charset="0"/>
                    <a:cs typeface="ArialNarrow"/>
                  </a:rPr>
                  <a:t>Todo número racional </a:t>
                </a:r>
                <a14:m>
                  <m:oMath xmlns:m="http://schemas.openxmlformats.org/officeDocument/2006/math">
                    <m:d>
                      <m:dPr>
                        <m:ctrlPr>
                          <a:rPr lang="pt-BR" sz="2400" i="1" kern="0">
                            <a:effectLst/>
                            <a:latin typeface="Cambria Math" panose="02040503050406030204" pitchFamily="18" charset="0"/>
                            <a:ea typeface="Aptos" panose="020B0004020202020204" pitchFamily="34" charset="0"/>
                            <a:cs typeface="ArialNarrow"/>
                          </a:rPr>
                        </m:ctrlPr>
                      </m:dPr>
                      <m:e>
                        <m:r>
                          <a:rPr lang="pt-BR" sz="2400" i="1" kern="0">
                            <a:effectLst/>
                            <a:latin typeface="Cambria Math" panose="02040503050406030204" pitchFamily="18" charset="0"/>
                            <a:ea typeface="Aptos" panose="020B0004020202020204" pitchFamily="34" charset="0"/>
                            <a:cs typeface="ArialNarrow"/>
                          </a:rPr>
                          <m:t>ℚ</m:t>
                        </m:r>
                      </m:e>
                    </m:d>
                  </m:oMath>
                </a14:m>
                <a:r>
                  <a:rPr lang="pt-BR" sz="2400" kern="0" dirty="0">
                    <a:effectLst/>
                    <a:latin typeface="Arial Narrow" panose="020B0606020202030204" pitchFamily="34" charset="0"/>
                    <a:ea typeface="Aptos" panose="020B0004020202020204" pitchFamily="34" charset="0"/>
                    <a:cs typeface="ArialNarrow"/>
                  </a:rPr>
                  <a:t> pode ser escrito como uma fração em que o numerador e o denominador são números inteiros e o denominador é diferente de zero.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Simbolicamente, representamos o conjunto dos números racionais como: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ℚ</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begChr m:val="{"/>
                          <m:endChr m:val="}"/>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𝒂</m:t>
                              </m:r>
                            </m:num>
                            <m:den>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𝑐𝑜𝑚</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𝒂</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𝑒</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𝑛</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ú</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𝑚𝑒𝑟𝑜𝑠</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𝑖𝑛𝑡𝑒𝑖𝑟𝑜𝑠</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𝑒</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≠0</m:t>
                          </m:r>
                        </m:e>
                      </m:d>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57B0AFD0-7353-3D8D-E6E5-CE7B5AFFE8D3}"/>
                  </a:ext>
                </a:extLst>
              </p:cNvPr>
              <p:cNvSpPr txBox="1">
                <a:spLocks noRot="1" noChangeAspect="1" noMove="1" noResize="1" noEditPoints="1" noAdjustHandles="1" noChangeArrowheads="1" noChangeShapeType="1" noTextEdit="1"/>
              </p:cNvSpPr>
              <p:nvPr/>
            </p:nvSpPr>
            <p:spPr>
              <a:xfrm>
                <a:off x="699246" y="2240538"/>
                <a:ext cx="10793507" cy="3989810"/>
              </a:xfrm>
              <a:prstGeom prst="rect">
                <a:avLst/>
              </a:prstGeom>
              <a:blipFill>
                <a:blip r:embed="rId5"/>
                <a:stretch>
                  <a:fillRect l="-904" t="-765" r="-847"/>
                </a:stretch>
              </a:blipFill>
            </p:spPr>
            <p:txBody>
              <a:bodyPr/>
              <a:lstStyle/>
              <a:p>
                <a:r>
                  <a:rPr lang="pt-BR">
                    <a:noFill/>
                  </a:rPr>
                  <a:t> </a:t>
                </a:r>
              </a:p>
            </p:txBody>
          </p:sp>
        </mc:Fallback>
      </mc:AlternateContent>
    </p:spTree>
    <p:extLst>
      <p:ext uri="{BB962C8B-B14F-4D97-AF65-F5344CB8AC3E}">
        <p14:creationId xmlns:p14="http://schemas.microsoft.com/office/powerpoint/2010/main" val="291602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3C72E2F-0E14-13F0-A034-654A98F09114}"/>
              </a:ext>
            </a:extLst>
          </p:cNvPr>
          <p:cNvSpPr txBox="1"/>
          <p:nvPr/>
        </p:nvSpPr>
        <p:spPr>
          <a:xfrm>
            <a:off x="107577" y="922877"/>
            <a:ext cx="5988423" cy="3667158"/>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Formas de representar um número racional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Os números racionais podem ser representados na forma de fração, decimal ou porcentagem. Cada uma dessas representações é útil em diferentes situações do cotidiano e da matemática. Por exemplo, uma fração destaca partes de um todo, o número decimal facilita cálculos e comparações e a porcentagem é muito utilizada para indicar taxas, descontos e aumentos.</a:t>
            </a:r>
            <a:endParaRPr lang="pt-BR" sz="22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CEE39D8D-76C2-BE7B-1F1C-D071E41730F3}"/>
              </a:ext>
            </a:extLst>
          </p:cNvPr>
          <p:cNvSpPr txBox="1"/>
          <p:nvPr/>
        </p:nvSpPr>
        <p:spPr>
          <a:xfrm>
            <a:off x="6096000" y="745079"/>
            <a:ext cx="6022042" cy="848437"/>
          </a:xfrm>
          <a:prstGeom prst="rect">
            <a:avLst/>
          </a:prstGeom>
          <a:noFill/>
        </p:spPr>
        <p:txBody>
          <a:bodyPr wrap="square">
            <a:spAutoFit/>
          </a:bodyPr>
          <a:lstStyle/>
          <a:p>
            <a:pPr marL="342900" lvl="0" indent="-34290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 fração para decimal: divida o numerador pelo denominador.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DA7F83F-41A2-49D4-EFE6-34A297C1B4A8}"/>
              </a:ext>
            </a:extLst>
          </p:cNvPr>
          <p:cNvSpPr txBox="1"/>
          <p:nvPr/>
        </p:nvSpPr>
        <p:spPr>
          <a:xfrm>
            <a:off x="107577" y="4850223"/>
            <a:ext cx="5914465" cy="839204"/>
          </a:xfrm>
          <a:prstGeom prst="rect">
            <a:avLst/>
          </a:prstGeom>
          <a:noFill/>
        </p:spPr>
        <p:txBody>
          <a:bodyPr wrap="square">
            <a:spAutoFit/>
          </a:bodyPr>
          <a:lstStyle/>
          <a:p>
            <a:pPr algn="just">
              <a:lnSpc>
                <a:spcPct val="115000"/>
              </a:lnSpc>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Vamos relembrar como passamos de uma representação para outra.</a:t>
            </a:r>
            <a:endParaRPr lang="pt-BR" sz="2200" dirty="0">
              <a:effectLst/>
              <a:latin typeface="Times New Roman" panose="02020603050405020304" pitchFamily="18" charset="0"/>
              <a:ea typeface="Times New Roman" panose="02020603050405020304" pitchFamily="18" charset="0"/>
            </a:endParaRPr>
          </a:p>
        </p:txBody>
      </p:sp>
      <p:pic>
        <p:nvPicPr>
          <p:cNvPr id="8" name="Imagem 7">
            <a:extLst>
              <a:ext uri="{FF2B5EF4-FFF2-40B4-BE49-F238E27FC236}">
                <a16:creationId xmlns:a16="http://schemas.microsoft.com/office/drawing/2014/main" id="{0AA84589-6856-0AC4-467F-1A6524BCF9DE}"/>
              </a:ext>
            </a:extLst>
          </p:cNvPr>
          <p:cNvPicPr>
            <a:picLocks noChangeAspect="1"/>
          </p:cNvPicPr>
          <p:nvPr/>
        </p:nvPicPr>
        <p:blipFill>
          <a:blip r:embed="rId2"/>
          <a:srcRect r="60890" b="21353"/>
          <a:stretch/>
        </p:blipFill>
        <p:spPr>
          <a:xfrm>
            <a:off x="6373727" y="1853703"/>
            <a:ext cx="5424426" cy="1978027"/>
          </a:xfrm>
          <a:prstGeom prst="rect">
            <a:avLst/>
          </a:prstGeom>
        </p:spPr>
      </p:pic>
      <p:sp>
        <p:nvSpPr>
          <p:cNvPr id="10" name="CaixaDeTexto 9">
            <a:extLst>
              <a:ext uri="{FF2B5EF4-FFF2-40B4-BE49-F238E27FC236}">
                <a16:creationId xmlns:a16="http://schemas.microsoft.com/office/drawing/2014/main" id="{15E626A7-CA78-2CC8-30BE-936C341535F1}"/>
              </a:ext>
            </a:extLst>
          </p:cNvPr>
          <p:cNvSpPr txBox="1"/>
          <p:nvPr/>
        </p:nvSpPr>
        <p:spPr>
          <a:xfrm>
            <a:off x="6096000" y="4001849"/>
            <a:ext cx="6096000" cy="848374"/>
          </a:xfrm>
          <a:prstGeom prst="rect">
            <a:avLst/>
          </a:prstGeom>
          <a:noFill/>
        </p:spPr>
        <p:txBody>
          <a:bodyPr wrap="square">
            <a:spAutoFit/>
          </a:bodyPr>
          <a:lstStyle/>
          <a:p>
            <a:pPr marL="342900" lvl="0" indent="-34290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 fração para porcentagem: transforme a fração em decimal e multiplique o resultado </a:t>
            </a:r>
            <a:r>
              <a:rPr lang="pt-BR" sz="2200" b="1" kern="100" dirty="0">
                <a:solidFill>
                  <a:srgbClr val="D86DCB"/>
                </a:solidFill>
                <a:effectLst/>
                <a:latin typeface="Arial Narrow" panose="020B0606020202030204" pitchFamily="34" charset="0"/>
                <a:ea typeface="Times New Roman" panose="02020603050405020304" pitchFamily="18" charset="0"/>
                <a:cs typeface="Times New Roman" panose="02020603050405020304" pitchFamily="18" charset="0"/>
              </a:rPr>
              <a:t>por 100</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871ECE17-C396-BD75-DB48-3CE8FE1FE0AE}"/>
              </a:ext>
            </a:extLst>
          </p:cNvPr>
          <p:cNvPicPr>
            <a:picLocks noChangeAspect="1"/>
          </p:cNvPicPr>
          <p:nvPr/>
        </p:nvPicPr>
        <p:blipFill>
          <a:blip r:embed="rId3"/>
          <a:srcRect r="51753" b="39591"/>
          <a:stretch/>
        </p:blipFill>
        <p:spPr>
          <a:xfrm>
            <a:off x="6200324" y="5020339"/>
            <a:ext cx="5904000" cy="1123588"/>
          </a:xfrm>
          <a:prstGeom prst="rect">
            <a:avLst/>
          </a:prstGeom>
        </p:spPr>
      </p:pic>
    </p:spTree>
    <p:extLst>
      <p:ext uri="{BB962C8B-B14F-4D97-AF65-F5344CB8AC3E}">
        <p14:creationId xmlns:p14="http://schemas.microsoft.com/office/powerpoint/2010/main" val="731946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6A91351-5D83-ADC3-D20D-8F8CD0DB18C6}"/>
                  </a:ext>
                </a:extLst>
              </p:cNvPr>
              <p:cNvSpPr txBox="1"/>
              <p:nvPr/>
            </p:nvSpPr>
            <p:spPr>
              <a:xfrm>
                <a:off x="0" y="830539"/>
                <a:ext cx="6096000" cy="1986569"/>
              </a:xfrm>
              <a:prstGeom prst="rect">
                <a:avLst/>
              </a:prstGeom>
              <a:noFill/>
            </p:spPr>
            <p:txBody>
              <a:bodyPr wrap="square">
                <a:spAutoFit/>
              </a:bodyPr>
              <a:lstStyle/>
              <a:p>
                <a:pPr marL="342900" lvl="0" indent="-34290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 decimal para fração: escreva o número sem a vírgula no numerador e usa-se uma potência de 10 no denominador.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Exemplo: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bar>
                      <m:bar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32</m:t>
                        </m:r>
                      </m:e>
                    </m:ba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132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m:t>
                        </m:r>
                        <m:bar>
                          <m:bar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00</m:t>
                            </m:r>
                          </m:e>
                        </m:ba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C6A91351-5D83-ADC3-D20D-8F8CD0DB18C6}"/>
                  </a:ext>
                </a:extLst>
              </p:cNvPr>
              <p:cNvSpPr txBox="1">
                <a:spLocks noRot="1" noChangeAspect="1" noMove="1" noResize="1" noEditPoints="1" noAdjustHandles="1" noChangeArrowheads="1" noChangeShapeType="1" noTextEdit="1"/>
              </p:cNvSpPr>
              <p:nvPr/>
            </p:nvSpPr>
            <p:spPr>
              <a:xfrm>
                <a:off x="0" y="830539"/>
                <a:ext cx="6096000" cy="1986569"/>
              </a:xfrm>
              <a:prstGeom prst="rect">
                <a:avLst/>
              </a:prstGeom>
              <a:blipFill>
                <a:blip r:embed="rId2"/>
                <a:stretch>
                  <a:fillRect l="-1100" t="-1227" r="-2400"/>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3246CB9B-E01E-7080-52BC-78293721F5FC}"/>
              </a:ext>
            </a:extLst>
          </p:cNvPr>
          <p:cNvPicPr>
            <a:picLocks noChangeAspect="1"/>
          </p:cNvPicPr>
          <p:nvPr/>
        </p:nvPicPr>
        <p:blipFill>
          <a:blip r:embed="rId3"/>
          <a:stretch>
            <a:fillRect/>
          </a:stretch>
        </p:blipFill>
        <p:spPr>
          <a:xfrm>
            <a:off x="96282" y="3093662"/>
            <a:ext cx="5784565" cy="2933799"/>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87FFF58C-B6E5-0842-6E1F-A5BA526AF19F}"/>
                  </a:ext>
                </a:extLst>
              </p:cNvPr>
              <p:cNvSpPr txBox="1"/>
              <p:nvPr/>
            </p:nvSpPr>
            <p:spPr>
              <a:xfrm>
                <a:off x="6098329" y="760636"/>
                <a:ext cx="6015318" cy="5904693"/>
              </a:xfrm>
              <a:prstGeom prst="rect">
                <a:avLst/>
              </a:prstGeom>
              <a:noFill/>
            </p:spPr>
            <p:txBody>
              <a:bodyPr wrap="square">
                <a:spAutoFit/>
              </a:bodyPr>
              <a:lstStyle/>
              <a:p>
                <a:pPr marL="342900" lvl="0" indent="-342900" algn="just">
                  <a:spcAft>
                    <a:spcPts val="800"/>
                  </a:spcAft>
                  <a:buFont typeface="Arial" panose="020B060402020202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 decimal para porcentagem: multiplique o número decimal </a:t>
                </a:r>
                <a:r>
                  <a:rPr lang="pt-BR" sz="2200" b="1" kern="100" dirty="0">
                    <a:solidFill>
                      <a:srgbClr val="D86DCB"/>
                    </a:solidFill>
                    <a:effectLst/>
                    <a:latin typeface="Arial Narrow" panose="020B0606020202030204" pitchFamily="34" charset="0"/>
                    <a:ea typeface="Times New Roman" panose="02020603050405020304" pitchFamily="18" charset="0"/>
                    <a:cs typeface="Times New Roman" panose="02020603050405020304" pitchFamily="18" charset="0"/>
                  </a:rPr>
                  <a:t>por 100</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Exemplo: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0,15 → 0,15</m:t>
                    </m:r>
                    <m:r>
                      <a:rPr lang="pt-BR" sz="2200" b="1" i="1" kern="100">
                        <a:solidFill>
                          <a:srgbClr val="D86DCB"/>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D86DCB"/>
                        </a:solidFill>
                        <a:effectLst/>
                        <a:latin typeface="Cambria Math" panose="02040503050406030204" pitchFamily="18" charset="0"/>
                        <a:ea typeface="Times New Roman" panose="02020603050405020304" pitchFamily="18" charset="0"/>
                        <a:cs typeface="Times New Roman" panose="02020603050405020304" pitchFamily="18" charset="0"/>
                      </a:rPr>
                      <m:t>𝟏𝟎𝟎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Arial" panose="020B060402020202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 porcentagem para fração: escreva a porcentagem como uma fração de denominador 100 e simplifique a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Exemplo: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Arial" panose="020B060402020202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 porcentagem para decimal: escreva a porcentagem como uma fração de denominador 100 e faça a divisão.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Exemplo: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bar>
                          <m:bar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00</m:t>
                            </m:r>
                          </m:e>
                        </m:ba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m:t>
                    </m:r>
                    <m:bar>
                      <m:bar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bar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e>
                    </m:ba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87FFF58C-B6E5-0842-6E1F-A5BA526AF19F}"/>
                  </a:ext>
                </a:extLst>
              </p:cNvPr>
              <p:cNvSpPr txBox="1">
                <a:spLocks noRot="1" noChangeAspect="1" noMove="1" noResize="1" noEditPoints="1" noAdjustHandles="1" noChangeArrowheads="1" noChangeShapeType="1" noTextEdit="1"/>
              </p:cNvSpPr>
              <p:nvPr/>
            </p:nvSpPr>
            <p:spPr>
              <a:xfrm>
                <a:off x="6098329" y="760636"/>
                <a:ext cx="6015318" cy="5904693"/>
              </a:xfrm>
              <a:prstGeom prst="rect">
                <a:avLst/>
              </a:prstGeom>
              <a:blipFill>
                <a:blip r:embed="rId4"/>
                <a:stretch>
                  <a:fillRect l="-1114" t="-620" r="-1317"/>
                </a:stretch>
              </a:blipFill>
            </p:spPr>
            <p:txBody>
              <a:bodyPr/>
              <a:lstStyle/>
              <a:p>
                <a:r>
                  <a:rPr lang="pt-BR">
                    <a:noFill/>
                  </a:rPr>
                  <a:t> </a:t>
                </a:r>
              </a:p>
            </p:txBody>
          </p:sp>
        </mc:Fallback>
      </mc:AlternateContent>
    </p:spTree>
    <p:extLst>
      <p:ext uri="{BB962C8B-B14F-4D97-AF65-F5344CB8AC3E}">
        <p14:creationId xmlns:p14="http://schemas.microsoft.com/office/powerpoint/2010/main" val="182682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00F3F5C-FC8C-DA21-CB6B-5688ABCA17E2}"/>
                  </a:ext>
                </a:extLst>
              </p:cNvPr>
              <p:cNvSpPr txBox="1"/>
              <p:nvPr/>
            </p:nvSpPr>
            <p:spPr>
              <a:xfrm>
                <a:off x="80681" y="841136"/>
                <a:ext cx="6006354" cy="4762779"/>
              </a:xfrm>
              <a:prstGeom prst="rect">
                <a:avLst/>
              </a:prstGeom>
              <a:noFill/>
            </p:spPr>
            <p:txBody>
              <a:bodyPr wrap="square">
                <a:spAutoFit/>
              </a:bodyPr>
              <a:lstStyle/>
              <a:p>
                <a:pPr marL="285750" lvl="0" indent="-285750" algn="just">
                  <a:lnSpc>
                    <a:spcPct val="115000"/>
                  </a:lnSpc>
                  <a:spcAft>
                    <a:spcPts val="800"/>
                  </a:spcAft>
                  <a:buFont typeface="Arial" panose="020B0604020202020204" pitchFamily="34" charset="0"/>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Comparação e ordenação de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comparar números racionais, verificamos qual representa a maior ou a menor quantidade. Quando necessário, transformamos os números para a mesma representação (fração, decimal ou porcentagem) e, em seguida, organizamos em ordem crescente ou decrescente. Vejamos: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Números decimais: compare os algarismos da esquerda para a direita.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Exemplo: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0,75&gt;0,7</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00F3F5C-FC8C-DA21-CB6B-5688ABCA17E2}"/>
                  </a:ext>
                </a:extLst>
              </p:cNvPr>
              <p:cNvSpPr txBox="1">
                <a:spLocks noRot="1" noChangeAspect="1" noMove="1" noResize="1" noEditPoints="1" noAdjustHandles="1" noChangeArrowheads="1" noChangeShapeType="1" noTextEdit="1"/>
              </p:cNvSpPr>
              <p:nvPr/>
            </p:nvSpPr>
            <p:spPr>
              <a:xfrm>
                <a:off x="80681" y="841136"/>
                <a:ext cx="6006354" cy="4762779"/>
              </a:xfrm>
              <a:prstGeom prst="rect">
                <a:avLst/>
              </a:prstGeom>
              <a:blipFill>
                <a:blip r:embed="rId2"/>
                <a:stretch>
                  <a:fillRect l="-1318" t="-640" r="-2333" b="-153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86C24BA-FA76-5473-3229-DDE572319BB1}"/>
                  </a:ext>
                </a:extLst>
              </p:cNvPr>
              <p:cNvSpPr txBox="1"/>
              <p:nvPr/>
            </p:nvSpPr>
            <p:spPr>
              <a:xfrm>
                <a:off x="6140827" y="841136"/>
                <a:ext cx="5925668" cy="5357685"/>
              </a:xfrm>
              <a:prstGeom prst="rect">
                <a:avLst/>
              </a:prstGeom>
              <a:noFill/>
            </p:spPr>
            <p:txBody>
              <a:bodyPr wrap="square">
                <a:spAutoFit/>
              </a:bodyPr>
              <a:lstStyle/>
              <a:p>
                <a:pPr marL="342900" lvl="0" indent="-34290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Frações com o mesmo denominador: a maior é a que tem o maior numerador.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Exemplo: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8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&gt;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8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Arial" panose="020B0604020202020204" pitchFamily="34" charset="0"/>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Frações com denominadores diferentes: transforme-as em frações equivalentes, de modo a terem o mesmo denominador, e compare-as.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Exemplo: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Compare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Por equivalência de fração, temos que: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Como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&lt;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então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&lt;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086C24BA-FA76-5473-3229-DDE572319BB1}"/>
                  </a:ext>
                </a:extLst>
              </p:cNvPr>
              <p:cNvSpPr txBox="1">
                <a:spLocks noRot="1" noChangeAspect="1" noMove="1" noResize="1" noEditPoints="1" noAdjustHandles="1" noChangeArrowheads="1" noChangeShapeType="1" noTextEdit="1"/>
              </p:cNvSpPr>
              <p:nvPr/>
            </p:nvSpPr>
            <p:spPr>
              <a:xfrm>
                <a:off x="6140827" y="841136"/>
                <a:ext cx="5925668" cy="5357685"/>
              </a:xfrm>
              <a:prstGeom prst="rect">
                <a:avLst/>
              </a:prstGeom>
              <a:blipFill>
                <a:blip r:embed="rId3"/>
                <a:stretch>
                  <a:fillRect l="-1337" t="-455" r="-1337"/>
                </a:stretch>
              </a:blipFill>
            </p:spPr>
            <p:txBody>
              <a:bodyPr/>
              <a:lstStyle/>
              <a:p>
                <a:r>
                  <a:rPr lang="pt-BR">
                    <a:noFill/>
                  </a:rPr>
                  <a:t> </a:t>
                </a:r>
              </a:p>
            </p:txBody>
          </p:sp>
        </mc:Fallback>
      </mc:AlternateContent>
    </p:spTree>
    <p:extLst>
      <p:ext uri="{BB962C8B-B14F-4D97-AF65-F5344CB8AC3E}">
        <p14:creationId xmlns:p14="http://schemas.microsoft.com/office/powerpoint/2010/main" val="2217947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52D2514-1BF4-AB2C-0DB0-FB9DD305CE29}"/>
                  </a:ext>
                </a:extLst>
              </p:cNvPr>
              <p:cNvSpPr txBox="1"/>
              <p:nvPr/>
            </p:nvSpPr>
            <p:spPr>
              <a:xfrm>
                <a:off x="0" y="881345"/>
                <a:ext cx="6096000" cy="4270913"/>
              </a:xfrm>
              <a:prstGeom prst="rect">
                <a:avLst/>
              </a:prstGeom>
              <a:noFill/>
            </p:spPr>
            <p:txBody>
              <a:bodyPr wrap="square">
                <a:spAutoFit/>
              </a:bodyPr>
              <a:lstStyle/>
              <a:p>
                <a:pPr marL="342900" lvl="0" indent="-342900" algn="just">
                  <a:lnSpc>
                    <a:spcPct val="115000"/>
                  </a:lnSpc>
                  <a:spcAft>
                    <a:spcPts val="800"/>
                  </a:spcAft>
                  <a:buFont typeface="Arial" panose="020B0604020202020204" pitchFamily="34" charset="0"/>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Números racionais na reta numérica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Todo número racional pode ser representado por um ponto na reta numérica. Os números aumentam da esquerda para a direita; assim, quanto mais à direita estiver um número, maior ele será. Essa representação facilita a comparação e a ordenação dos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a representação dos números racionais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𝟓</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𝟕𝟓</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na reta numérica: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C52D2514-1BF4-AB2C-0DB0-FB9DD305CE29}"/>
                  </a:ext>
                </a:extLst>
              </p:cNvPr>
              <p:cNvSpPr txBox="1">
                <a:spLocks noRot="1" noChangeAspect="1" noMove="1" noResize="1" noEditPoints="1" noAdjustHandles="1" noChangeArrowheads="1" noChangeShapeType="1" noTextEdit="1"/>
              </p:cNvSpPr>
              <p:nvPr/>
            </p:nvSpPr>
            <p:spPr>
              <a:xfrm>
                <a:off x="0" y="881345"/>
                <a:ext cx="6096000" cy="4270913"/>
              </a:xfrm>
              <a:prstGeom prst="rect">
                <a:avLst/>
              </a:prstGeom>
              <a:blipFill>
                <a:blip r:embed="rId2"/>
                <a:stretch>
                  <a:fillRect l="-1300" t="-714" r="-1300" b="-185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7B58EF52-D4FB-1C15-D228-FA08D4F735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8000" y="5152258"/>
            <a:ext cx="3600000" cy="1031552"/>
          </a:xfrm>
          <a:prstGeom prst="rect">
            <a:avLst/>
          </a:prstGeom>
          <a:noFill/>
        </p:spPr>
      </p:pic>
      <p:pic>
        <p:nvPicPr>
          <p:cNvPr id="5" name="Imagem 4">
            <a:extLst>
              <a:ext uri="{FF2B5EF4-FFF2-40B4-BE49-F238E27FC236}">
                <a16:creationId xmlns:a16="http://schemas.microsoft.com/office/drawing/2014/main" id="{36DF777B-3159-E2E6-5ABF-19C3AF7C0580}"/>
              </a:ext>
            </a:extLst>
          </p:cNvPr>
          <p:cNvPicPr>
            <a:picLocks noChangeAspect="1"/>
          </p:cNvPicPr>
          <p:nvPr/>
        </p:nvPicPr>
        <p:blipFill rotWithShape="1">
          <a:blip r:embed="rId4">
            <a:extLst>
              <a:ext uri="{28A0092B-C50C-407E-A947-70E740481C1C}">
                <a14:useLocalDpi xmlns:a14="http://schemas.microsoft.com/office/drawing/2010/main" val="0"/>
              </a:ext>
            </a:extLst>
          </a:blip>
          <a:srcRect l="1505" t="7077" r="63512"/>
          <a:stretch>
            <a:fillRect/>
          </a:stretch>
        </p:blipFill>
        <p:spPr bwMode="auto">
          <a:xfrm>
            <a:off x="6218182" y="832039"/>
            <a:ext cx="2880000" cy="678843"/>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665E51EA-7AA4-D2D7-04FB-69E17ED8A374}"/>
              </a:ext>
            </a:extLst>
          </p:cNvPr>
          <p:cNvSpPr txBox="1"/>
          <p:nvPr/>
        </p:nvSpPr>
        <p:spPr>
          <a:xfrm>
            <a:off x="6218182" y="1510882"/>
            <a:ext cx="4664971"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Escreva a forma decimal de cada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25DC4604-6AA5-5C62-136D-BABC440C3D2B}"/>
              </a:ext>
            </a:extLst>
          </p:cNvPr>
          <p:cNvPicPr>
            <a:picLocks noChangeAspect="1"/>
          </p:cNvPicPr>
          <p:nvPr/>
        </p:nvPicPr>
        <p:blipFill>
          <a:blip r:embed="rId5"/>
          <a:srcRect r="69284" b="20055"/>
          <a:stretch/>
        </p:blipFill>
        <p:spPr>
          <a:xfrm>
            <a:off x="6750667" y="1969918"/>
            <a:ext cx="3600000" cy="2130886"/>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8C0F15F8-05B7-D174-C7EE-C05A513901F0}"/>
                  </a:ext>
                </a:extLst>
              </p:cNvPr>
              <p:cNvSpPr txBox="1"/>
              <p:nvPr/>
            </p:nvSpPr>
            <p:spPr>
              <a:xfrm>
                <a:off x="6218182" y="4185005"/>
                <a:ext cx="5830383" cy="232422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Escreva os números decimais, a seguir, na forma de fração irredutível.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0,32=</m:t>
                    </m:r>
                  </m:oMath>
                </a14:m>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0,6=</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4,2=</m:t>
                    </m:r>
                  </m:oMath>
                </a14:m>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1,25=</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f)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2,75=</m:t>
                    </m:r>
                  </m:oMath>
                </a14:m>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8C0F15F8-05B7-D174-C7EE-C05A513901F0}"/>
                  </a:ext>
                </a:extLst>
              </p:cNvPr>
              <p:cNvSpPr txBox="1">
                <a:spLocks noRot="1" noChangeAspect="1" noMove="1" noResize="1" noEditPoints="1" noAdjustHandles="1" noChangeArrowheads="1" noChangeShapeType="1" noTextEdit="1"/>
              </p:cNvSpPr>
              <p:nvPr/>
            </p:nvSpPr>
            <p:spPr>
              <a:xfrm>
                <a:off x="6218182" y="4185005"/>
                <a:ext cx="5830383" cy="2324226"/>
              </a:xfrm>
              <a:prstGeom prst="rect">
                <a:avLst/>
              </a:prstGeom>
              <a:blipFill>
                <a:blip r:embed="rId6"/>
                <a:stretch>
                  <a:fillRect l="-1360" t="-1312" r="-1360" b="-3937"/>
                </a:stretch>
              </a:blipFill>
            </p:spPr>
            <p:txBody>
              <a:bodyPr/>
              <a:lstStyle/>
              <a:p>
                <a:r>
                  <a:rPr lang="pt-BR">
                    <a:noFill/>
                  </a:rPr>
                  <a:t> </a:t>
                </a:r>
              </a:p>
            </p:txBody>
          </p:sp>
        </mc:Fallback>
      </mc:AlternateContent>
    </p:spTree>
    <p:extLst>
      <p:ext uri="{BB962C8B-B14F-4D97-AF65-F5344CB8AC3E}">
        <p14:creationId xmlns:p14="http://schemas.microsoft.com/office/powerpoint/2010/main" val="2483899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7CD0009-AC3C-7048-6AC7-646CC75ED16E}"/>
              </a:ext>
            </a:extLst>
          </p:cNvPr>
          <p:cNvSpPr txBox="1"/>
          <p:nvPr/>
        </p:nvSpPr>
        <p:spPr>
          <a:xfrm>
            <a:off x="107577" y="785459"/>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Complete o quadro com os números correspondentes.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EC11C7D-003A-69A8-FB93-0A902A5E8E3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9436" y="1372720"/>
            <a:ext cx="4982470" cy="4535912"/>
          </a:xfrm>
          <a:prstGeom prst="rect">
            <a:avLst/>
          </a:prstGeom>
          <a:noFill/>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DA21802-14A3-093D-4AEA-1048601B9DF0}"/>
                  </a:ext>
                </a:extLst>
              </p:cNvPr>
              <p:cNvSpPr txBox="1"/>
              <p:nvPr/>
            </p:nvSpPr>
            <p:spPr>
              <a:xfrm>
                <a:off x="6096000" y="785459"/>
                <a:ext cx="5988423" cy="848437"/>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4.</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Compare as frações de cada item, utilizando os sinais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&lt; </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&gt;</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3DA21802-14A3-093D-4AEA-1048601B9DF0}"/>
                  </a:ext>
                </a:extLst>
              </p:cNvPr>
              <p:cNvSpPr txBox="1">
                <a:spLocks noRot="1" noChangeAspect="1" noMove="1" noResize="1" noEditPoints="1" noAdjustHandles="1" noChangeArrowheads="1" noChangeShapeType="1" noTextEdit="1"/>
              </p:cNvSpPr>
              <p:nvPr/>
            </p:nvSpPr>
            <p:spPr>
              <a:xfrm>
                <a:off x="6096000" y="785459"/>
                <a:ext cx="5988423" cy="848437"/>
              </a:xfrm>
              <a:prstGeom prst="rect">
                <a:avLst/>
              </a:prstGeom>
              <a:blipFill>
                <a:blip r:embed="rId3"/>
                <a:stretch>
                  <a:fillRect l="-1324" t="-3597" r="-2444" b="-12950"/>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AE75AD1D-1A53-15DB-FAE1-CC3B0B402840}"/>
              </a:ext>
            </a:extLst>
          </p:cNvPr>
          <p:cNvPicPr>
            <a:picLocks noChangeAspect="1"/>
          </p:cNvPicPr>
          <p:nvPr/>
        </p:nvPicPr>
        <p:blipFill>
          <a:blip r:embed="rId4"/>
          <a:srcRect r="53992"/>
          <a:stretch/>
        </p:blipFill>
        <p:spPr>
          <a:xfrm>
            <a:off x="6203577" y="1633896"/>
            <a:ext cx="5519640" cy="2149210"/>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C98918B-731A-2E1A-0CA4-A5A1BEA3E45D}"/>
                  </a:ext>
                </a:extLst>
              </p:cNvPr>
              <p:cNvSpPr txBox="1"/>
              <p:nvPr/>
            </p:nvSpPr>
            <p:spPr>
              <a:xfrm>
                <a:off x="6203577" y="4011977"/>
                <a:ext cx="5880846" cy="206056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5.</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Pedro e Rafael participaram de uma competição de matemática. Pedro acertou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das questões e Rafael acertou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8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Quem acertou mais questões?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5C98918B-731A-2E1A-0CA4-A5A1BEA3E45D}"/>
                  </a:ext>
                </a:extLst>
              </p:cNvPr>
              <p:cNvSpPr txBox="1">
                <a:spLocks noRot="1" noChangeAspect="1" noMove="1" noResize="1" noEditPoints="1" noAdjustHandles="1" noChangeArrowheads="1" noChangeShapeType="1" noTextEdit="1"/>
              </p:cNvSpPr>
              <p:nvPr/>
            </p:nvSpPr>
            <p:spPr>
              <a:xfrm>
                <a:off x="6203577" y="4011977"/>
                <a:ext cx="5880846" cy="2060564"/>
              </a:xfrm>
              <a:prstGeom prst="rect">
                <a:avLst/>
              </a:prstGeom>
              <a:blipFill>
                <a:blip r:embed="rId5"/>
                <a:stretch>
                  <a:fillRect l="-1349" t="-1479" r="-1452" b="-5030"/>
                </a:stretch>
              </a:blipFill>
            </p:spPr>
            <p:txBody>
              <a:bodyPr/>
              <a:lstStyle/>
              <a:p>
                <a:r>
                  <a:rPr lang="pt-BR">
                    <a:noFill/>
                  </a:rPr>
                  <a:t> </a:t>
                </a:r>
              </a:p>
            </p:txBody>
          </p:sp>
        </mc:Fallback>
      </mc:AlternateContent>
    </p:spTree>
    <p:extLst>
      <p:ext uri="{BB962C8B-B14F-4D97-AF65-F5344CB8AC3E}">
        <p14:creationId xmlns:p14="http://schemas.microsoft.com/office/powerpoint/2010/main" val="2085968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CCD9610-8305-878F-B0CA-1A76F732C2B2}"/>
                  </a:ext>
                </a:extLst>
              </p:cNvPr>
              <p:cNvSpPr txBox="1"/>
              <p:nvPr/>
            </p:nvSpPr>
            <p:spPr>
              <a:xfrm>
                <a:off x="0" y="786498"/>
                <a:ext cx="6096000" cy="330199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Uma professora distribuiu figurinhas para três alunos: João, Marina e Sofia.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João pegou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5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das figurinhas.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Marina pegou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das figurinhas.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Sofia pegou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das figurinhas.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Quem pegou menos figurinhas?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CCD9610-8305-878F-B0CA-1A76F732C2B2}"/>
                  </a:ext>
                </a:extLst>
              </p:cNvPr>
              <p:cNvSpPr txBox="1">
                <a:spLocks noRot="1" noChangeAspect="1" noMove="1" noResize="1" noEditPoints="1" noAdjustHandles="1" noChangeArrowheads="1" noChangeShapeType="1" noTextEdit="1"/>
              </p:cNvSpPr>
              <p:nvPr/>
            </p:nvSpPr>
            <p:spPr>
              <a:xfrm>
                <a:off x="0" y="786498"/>
                <a:ext cx="6096000" cy="3301994"/>
              </a:xfrm>
              <a:prstGeom prst="rect">
                <a:avLst/>
              </a:prstGeom>
              <a:blipFill>
                <a:blip r:embed="rId2"/>
                <a:stretch>
                  <a:fillRect l="-1300" t="-923" r="-2300" b="-2583"/>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56FDD474-AB51-DA5D-E615-2F2E20807C7D}"/>
              </a:ext>
            </a:extLst>
          </p:cNvPr>
          <p:cNvPicPr>
            <a:picLocks noChangeAspect="1"/>
          </p:cNvPicPr>
          <p:nvPr/>
        </p:nvPicPr>
        <p:blipFill>
          <a:blip r:embed="rId3"/>
          <a:stretch>
            <a:fillRect/>
          </a:stretch>
        </p:blipFill>
        <p:spPr>
          <a:xfrm>
            <a:off x="6933402" y="715477"/>
            <a:ext cx="4320000" cy="1693909"/>
          </a:xfrm>
          <a:prstGeom prst="rect">
            <a:avLst/>
          </a:prstGeom>
        </p:spPr>
      </p:pic>
      <p:sp>
        <p:nvSpPr>
          <p:cNvPr id="7" name="CaixaDeTexto 6">
            <a:extLst>
              <a:ext uri="{FF2B5EF4-FFF2-40B4-BE49-F238E27FC236}">
                <a16:creationId xmlns:a16="http://schemas.microsoft.com/office/drawing/2014/main" id="{02C3A915-98D7-42F8-CFA8-0B1ECD8D0CCF}"/>
              </a:ext>
            </a:extLst>
          </p:cNvPr>
          <p:cNvSpPr txBox="1"/>
          <p:nvPr/>
        </p:nvSpPr>
        <p:spPr>
          <a:xfrm>
            <a:off x="6096000" y="2409386"/>
            <a:ext cx="5979459" cy="123777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o quadro, a seguir, que apresenta quatro números racionais expressos em diferentes representações: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B1361CDF-4C00-3276-614C-F48B6D7834CF}"/>
              </a:ext>
            </a:extLst>
          </p:cNvPr>
          <p:cNvPicPr>
            <a:picLocks noChangeAspect="1"/>
          </p:cNvPicPr>
          <p:nvPr/>
        </p:nvPicPr>
        <p:blipFill>
          <a:blip r:embed="rId4"/>
          <a:srcRect l="26960" r="27323" b="28667"/>
          <a:stretch/>
        </p:blipFill>
        <p:spPr>
          <a:xfrm>
            <a:off x="7105729" y="3629529"/>
            <a:ext cx="3960000" cy="917926"/>
          </a:xfrm>
          <a:prstGeom prst="rect">
            <a:avLst/>
          </a:prstGeom>
        </p:spPr>
      </p:pic>
      <p:sp>
        <p:nvSpPr>
          <p:cNvPr id="10" name="CaixaDeTexto 9">
            <a:extLst>
              <a:ext uri="{FF2B5EF4-FFF2-40B4-BE49-F238E27FC236}">
                <a16:creationId xmlns:a16="http://schemas.microsoft.com/office/drawing/2014/main" id="{D47D674B-AE73-156F-DCBA-C6ADBC69774D}"/>
              </a:ext>
            </a:extLst>
          </p:cNvPr>
          <p:cNvSpPr txBox="1"/>
          <p:nvPr/>
        </p:nvSpPr>
        <p:spPr>
          <a:xfrm>
            <a:off x="6169871" y="4601243"/>
            <a:ext cx="5905588" cy="2123658"/>
          </a:xfrm>
          <a:prstGeom prst="rect">
            <a:avLst/>
          </a:prstGeom>
          <a:noFill/>
        </p:spPr>
        <p:txBody>
          <a:bodyPr wrap="square">
            <a:spAutoFit/>
          </a:bodyPr>
          <a:lstStyle/>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Quais das representações do quadro equivalem ao mesmo número racional?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Apenas I e II.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Apenas I, II e III.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Apenas III e IV.</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I, II, III e IV.</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39119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F957C32-86CE-8CD2-55A2-F2EA80D51327}"/>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102795" y="640285"/>
            <a:ext cx="3600000" cy="74485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1F936130-D681-1A62-39DE-35AEC06D0FB3}"/>
              </a:ext>
            </a:extLst>
          </p:cNvPr>
          <p:cNvSpPr txBox="1"/>
          <p:nvPr/>
        </p:nvSpPr>
        <p:spPr>
          <a:xfrm>
            <a:off x="340659" y="1260152"/>
            <a:ext cx="11748546" cy="5459956"/>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OPERAÇÕES ENTRE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Adição e subtração entre números decimais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somar ou subtrair números decimais, devemos alinhar os algarismos que ocupam a mesma posição (valor posicional), garantindo que a vírgula fique exatamente embaixo de vírgula.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prática, siga estas etapas: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buSzPts val="1000"/>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1. Alinhe as vírgulas:</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Monte a conta colocando vírgula sob vírgula para que as ordens (unidades, décimos, centésimos) fiquem na mesma coluna.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buSzPts val="1000"/>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2. Complete as casas decimais:</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Se um número tiver menos casas decimais que o outro, preencha os espaços vazios com zeros à direita.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buSzPts val="1000"/>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3. Operação: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Some ou subtraia os algarismos da mesma ordem, isto é, décimo com décimo, centésimo com centésimo, e mantenha a vírgula no mesmo lugar no resultado.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3043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92D9E61F-7745-6005-8B87-36BC4D1B24B8}"/>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69120" y="770927"/>
            <a:ext cx="2160000" cy="901350"/>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39D535D0-4317-2DCC-F365-8DFCE40A71D5}"/>
              </a:ext>
            </a:extLst>
          </p:cNvPr>
          <p:cNvSpPr txBox="1"/>
          <p:nvPr/>
        </p:nvSpPr>
        <p:spPr>
          <a:xfrm>
            <a:off x="69120" y="1672277"/>
            <a:ext cx="5892409" cy="769441"/>
          </a:xfrm>
          <a:prstGeom prst="rect">
            <a:avLst/>
          </a:prstGeom>
          <a:noFill/>
        </p:spPr>
        <p:txBody>
          <a:bodyPr wrap="square">
            <a:spAutoFit/>
          </a:bodyPr>
          <a:lstStyle/>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adição entre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3,28 e 2,46.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Desenho com traços pretos em fundo branco&#10;&#10;O conteúdo gerado por IA pode estar incorreto.">
            <a:extLst>
              <a:ext uri="{FF2B5EF4-FFF2-40B4-BE49-F238E27FC236}">
                <a16:creationId xmlns:a16="http://schemas.microsoft.com/office/drawing/2014/main" id="{D54CA6FA-BD42-F892-07B0-FA459AB030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5324" y="2393420"/>
            <a:ext cx="2160000" cy="1260635"/>
          </a:xfrm>
          <a:prstGeom prst="rect">
            <a:avLst/>
          </a:prstGeom>
          <a:noFill/>
          <a:ln>
            <a:noFill/>
          </a:ln>
        </p:spPr>
      </p:pic>
      <p:sp>
        <p:nvSpPr>
          <p:cNvPr id="9" name="CaixaDeTexto 8">
            <a:extLst>
              <a:ext uri="{FF2B5EF4-FFF2-40B4-BE49-F238E27FC236}">
                <a16:creationId xmlns:a16="http://schemas.microsoft.com/office/drawing/2014/main" id="{3573CF6B-8318-430F-E53C-B1E3041A3B8B}"/>
              </a:ext>
            </a:extLst>
          </p:cNvPr>
          <p:cNvSpPr txBox="1"/>
          <p:nvPr/>
        </p:nvSpPr>
        <p:spPr>
          <a:xfrm>
            <a:off x="69120" y="3897015"/>
            <a:ext cx="6026880" cy="769441"/>
          </a:xfrm>
          <a:prstGeom prst="rect">
            <a:avLst/>
          </a:prstGeom>
          <a:noFill/>
        </p:spPr>
        <p:txBody>
          <a:bodyPr wrap="square">
            <a:spAutoFit/>
          </a:bodyPr>
          <a:lstStyle/>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subtração entre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7,15 e 3,6.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Desenho com traços pretos em fundo branco&#10;&#10;O conteúdo gerado por IA pode estar incorreto.">
            <a:extLst>
              <a:ext uri="{FF2B5EF4-FFF2-40B4-BE49-F238E27FC236}">
                <a16:creationId xmlns:a16="http://schemas.microsoft.com/office/drawing/2014/main" id="{B2B30BE7-4756-4D6F-FF26-E41BC72FEF2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35324" y="4707735"/>
            <a:ext cx="2160000" cy="1202710"/>
          </a:xfrm>
          <a:prstGeom prst="rect">
            <a:avLst/>
          </a:prstGeom>
          <a:noFill/>
          <a:ln>
            <a:noFill/>
          </a:ln>
        </p:spPr>
      </p:pic>
      <p:sp>
        <p:nvSpPr>
          <p:cNvPr id="12" name="CaixaDeTexto 11">
            <a:extLst>
              <a:ext uri="{FF2B5EF4-FFF2-40B4-BE49-F238E27FC236}">
                <a16:creationId xmlns:a16="http://schemas.microsoft.com/office/drawing/2014/main" id="{88979AC9-1880-E66C-3BB5-AA375F9BC345}"/>
              </a:ext>
            </a:extLst>
          </p:cNvPr>
          <p:cNvSpPr txBox="1"/>
          <p:nvPr/>
        </p:nvSpPr>
        <p:spPr>
          <a:xfrm>
            <a:off x="6161353" y="823711"/>
            <a:ext cx="5961527" cy="848566"/>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adição entre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–2,73 e 1,68.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68766335-00B2-117A-F5B3-17F02C39F96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97358" y="1857512"/>
            <a:ext cx="2160000" cy="1168412"/>
          </a:xfrm>
          <a:prstGeom prst="rect">
            <a:avLst/>
          </a:prstGeom>
          <a:noFill/>
        </p:spPr>
      </p:pic>
      <p:sp>
        <p:nvSpPr>
          <p:cNvPr id="15" name="CaixaDeTexto 14">
            <a:extLst>
              <a:ext uri="{FF2B5EF4-FFF2-40B4-BE49-F238E27FC236}">
                <a16:creationId xmlns:a16="http://schemas.microsoft.com/office/drawing/2014/main" id="{25A2DA53-BE0F-D7A4-2E7C-836A7F9C53AC}"/>
              </a:ext>
            </a:extLst>
          </p:cNvPr>
          <p:cNvSpPr txBox="1"/>
          <p:nvPr/>
        </p:nvSpPr>
        <p:spPr>
          <a:xfrm>
            <a:off x="6161353" y="3820480"/>
            <a:ext cx="6030647" cy="848566"/>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4: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adição entre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–2,64 e –3,23.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Imagem 15" descr="Desenho em preto e branco&#10;&#10;O conteúdo gerado por IA pode estar incorreto.">
            <a:extLst>
              <a:ext uri="{FF2B5EF4-FFF2-40B4-BE49-F238E27FC236}">
                <a16:creationId xmlns:a16="http://schemas.microsoft.com/office/drawing/2014/main" id="{CE9D047C-9286-F8A9-693F-9A0BDC6E473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62116" y="4836914"/>
            <a:ext cx="2160000" cy="1197375"/>
          </a:xfrm>
          <a:prstGeom prst="rect">
            <a:avLst/>
          </a:prstGeom>
          <a:noFill/>
          <a:ln>
            <a:noFill/>
          </a:ln>
        </p:spPr>
      </p:pic>
    </p:spTree>
    <p:extLst>
      <p:ext uri="{BB962C8B-B14F-4D97-AF65-F5344CB8AC3E}">
        <p14:creationId xmlns:p14="http://schemas.microsoft.com/office/powerpoint/2010/main" val="1537760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6C56494-E81D-A967-3025-2DD370BE431E}"/>
                  </a:ext>
                </a:extLst>
              </p:cNvPr>
              <p:cNvSpPr txBox="1"/>
              <p:nvPr/>
            </p:nvSpPr>
            <p:spPr>
              <a:xfrm>
                <a:off x="62755" y="777170"/>
                <a:ext cx="6024282" cy="5989397"/>
              </a:xfrm>
              <a:prstGeom prst="rect">
                <a:avLst/>
              </a:prstGeom>
              <a:noFill/>
            </p:spPr>
            <p:txBody>
              <a:bodyPr wrap="square">
                <a:spAutoFit/>
              </a:bodyPr>
              <a:lstStyle/>
              <a:p>
                <a:pPr marL="342900" lvl="0" indent="-342900">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Adição e subtração entre frações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adição e na subtração de frações, podemos encontrar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duas situações distintas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quando as frações possuem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denominadores iguais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quando elas possuem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denominadores diferentes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Arial" panose="020B0604020202020204" pitchFamily="34" charset="0"/>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Quando as frações possuem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denominadores iguais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somamos ou subtraímos apenas os numeradores e mantemos o mesmo denominador.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Wingdings" panose="05000000000000000000" pitchFamily="2" charset="2"/>
                  <a:buChar char=""/>
                </a:pP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6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6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6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Wingdings" panose="05000000000000000000" pitchFamily="2" charset="2"/>
                  <a:buChar char=""/>
                </a:pP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17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17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18</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17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Wingdings" panose="05000000000000000000" pitchFamily="2" charset="2"/>
                  <a:buChar char=""/>
                </a:pP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10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10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10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Wingdings" panose="05000000000000000000" pitchFamily="2" charset="2"/>
                  <a:buChar char=""/>
                </a:pP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22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22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22 </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spcAft>
                    <a:spcPts val="800"/>
                  </a:spcAft>
                  <a:buFont typeface="Wingdings" panose="05000000000000000000" pitchFamily="2" charset="2"/>
                  <a:buChar char=""/>
                </a:pP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15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10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25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6C56494-E81D-A967-3025-2DD370BE431E}"/>
                  </a:ext>
                </a:extLst>
              </p:cNvPr>
              <p:cNvSpPr txBox="1">
                <a:spLocks noRot="1" noChangeAspect="1" noMove="1" noResize="1" noEditPoints="1" noAdjustHandles="1" noChangeArrowheads="1" noChangeShapeType="1" noTextEdit="1"/>
              </p:cNvSpPr>
              <p:nvPr/>
            </p:nvSpPr>
            <p:spPr>
              <a:xfrm>
                <a:off x="62755" y="777170"/>
                <a:ext cx="6024282" cy="5989397"/>
              </a:xfrm>
              <a:prstGeom prst="rect">
                <a:avLst/>
              </a:prstGeom>
              <a:blipFill>
                <a:blip r:embed="rId2"/>
                <a:stretch>
                  <a:fillRect l="-1314" t="-814" r="-121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25CEF60-948C-862E-67DF-92B3DFBB16C5}"/>
                  </a:ext>
                </a:extLst>
              </p:cNvPr>
              <p:cNvSpPr txBox="1"/>
              <p:nvPr/>
            </p:nvSpPr>
            <p:spPr>
              <a:xfrm>
                <a:off x="6104965" y="869791"/>
                <a:ext cx="6024280" cy="5804153"/>
              </a:xfrm>
              <a:prstGeom prst="rect">
                <a:avLst/>
              </a:prstGeom>
              <a:noFill/>
            </p:spPr>
            <p:txBody>
              <a:bodyPr wrap="square">
                <a:spAutoFit/>
              </a:bodyPr>
              <a:lstStyle/>
              <a:p>
                <a:pP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5: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Ao comprar uma cartela de ovos, os irmãos Levi e Luana, pegaram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9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respectivamente, dos ovos da cartela e o restante foi deixado na geladeira.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fração representa a quantidade de ovos que esses irmãos pegaram?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fração representa a quantidade de ovos que foi deixado na geladeira?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 Para representar a quantidade devemos somar as frações que cada irmão pegou. 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Logo, Levi e Luana pegaram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de ovos da cartela.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25CEF60-948C-862E-67DF-92B3DFBB16C5}"/>
                  </a:ext>
                </a:extLst>
              </p:cNvPr>
              <p:cNvSpPr txBox="1">
                <a:spLocks noRot="1" noChangeAspect="1" noMove="1" noResize="1" noEditPoints="1" noAdjustHandles="1" noChangeArrowheads="1" noChangeShapeType="1" noTextEdit="1"/>
              </p:cNvSpPr>
              <p:nvPr/>
            </p:nvSpPr>
            <p:spPr>
              <a:xfrm>
                <a:off x="6104965" y="869791"/>
                <a:ext cx="6024280" cy="5804153"/>
              </a:xfrm>
              <a:prstGeom prst="rect">
                <a:avLst/>
              </a:prstGeom>
              <a:blipFill>
                <a:blip r:embed="rId3"/>
                <a:stretch>
                  <a:fillRect l="-1314" t="-945" r="-2224"/>
                </a:stretch>
              </a:blipFill>
            </p:spPr>
            <p:txBody>
              <a:bodyPr/>
              <a:lstStyle/>
              <a:p>
                <a:r>
                  <a:rPr lang="pt-BR">
                    <a:noFill/>
                  </a:rPr>
                  <a:t> </a:t>
                </a:r>
              </a:p>
            </p:txBody>
          </p:sp>
        </mc:Fallback>
      </mc:AlternateContent>
    </p:spTree>
    <p:extLst>
      <p:ext uri="{BB962C8B-B14F-4D97-AF65-F5344CB8AC3E}">
        <p14:creationId xmlns:p14="http://schemas.microsoft.com/office/powerpoint/2010/main" val="2066181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3D18B8-41E3-844E-169F-96658A068036}"/>
              </a:ext>
            </a:extLst>
          </p:cNvPr>
          <p:cNvSpPr txBox="1"/>
          <p:nvPr/>
        </p:nvSpPr>
        <p:spPr>
          <a:xfrm>
            <a:off x="0" y="787486"/>
            <a:ext cx="6096000" cy="848566"/>
          </a:xfrm>
          <a:prstGeom prst="rect">
            <a:avLst/>
          </a:prstGeom>
          <a:noFill/>
        </p:spPr>
        <p:txBody>
          <a:bodyPr wrap="square">
            <a:spAutoFit/>
          </a:bodyPr>
          <a:lstStyle/>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b) Vamos observar a representação da fração da quantidade de ovos retirados, pelos irmãos,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C174A73-B80D-A516-AB67-3E4922D2B078}"/>
              </a:ext>
            </a:extLst>
          </p:cNvPr>
          <p:cNvPicPr>
            <a:picLocks noChangeAspect="1"/>
          </p:cNvPicPr>
          <p:nvPr/>
        </p:nvPicPr>
        <p:blipFill>
          <a:blip r:embed="rId2"/>
          <a:srcRect l="40020" r="40021" b="22235"/>
          <a:stretch/>
        </p:blipFill>
        <p:spPr>
          <a:xfrm>
            <a:off x="1968000" y="1990496"/>
            <a:ext cx="2160000" cy="1381471"/>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01ED893-EF3A-CAEA-7108-808FF4A8259F}"/>
                  </a:ext>
                </a:extLst>
              </p:cNvPr>
              <p:cNvSpPr txBox="1"/>
              <p:nvPr/>
            </p:nvSpPr>
            <p:spPr>
              <a:xfrm>
                <a:off x="0" y="3726411"/>
                <a:ext cx="6096000" cy="2344103"/>
              </a:xfrm>
              <a:prstGeom prst="rect">
                <a:avLst/>
              </a:prstGeom>
              <a:noFill/>
            </p:spPr>
            <p:txBody>
              <a:bodyPr wrap="square">
                <a:spAutoFit/>
              </a:bodyPr>
              <a:lstStyle/>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Matematicamente, realizamos a operação: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9</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Portanto, foram deixados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9 </m:t>
                        </m:r>
                      </m:den>
                    </m:f>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de ovos da cartela na geladeira.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F01ED893-EF3A-CAEA-7108-808FF4A8259F}"/>
                  </a:ext>
                </a:extLst>
              </p:cNvPr>
              <p:cNvSpPr txBox="1">
                <a:spLocks noRot="1" noChangeAspect="1" noMove="1" noResize="1" noEditPoints="1" noAdjustHandles="1" noChangeArrowheads="1" noChangeShapeType="1" noTextEdit="1"/>
              </p:cNvSpPr>
              <p:nvPr/>
            </p:nvSpPr>
            <p:spPr>
              <a:xfrm>
                <a:off x="0" y="3726411"/>
                <a:ext cx="6096000" cy="2344103"/>
              </a:xfrm>
              <a:prstGeom prst="rect">
                <a:avLst/>
              </a:prstGeom>
              <a:blipFill>
                <a:blip r:embed="rId3"/>
                <a:stretch>
                  <a:fillRect l="-1300" t="-779" r="-1300" b="-4156"/>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8CF48C40-4A28-A9ED-8766-19F836DACCA3}"/>
              </a:ext>
            </a:extLst>
          </p:cNvPr>
          <p:cNvSpPr txBox="1"/>
          <p:nvPr/>
        </p:nvSpPr>
        <p:spPr>
          <a:xfrm>
            <a:off x="6096000" y="822496"/>
            <a:ext cx="6096000" cy="1627112"/>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Quando as frações possuem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denominadores diferentes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necessário que as frações sejam reescritas com o denominador comum, por meio da equivalência de frações.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BAD21FD0-8266-148D-806C-1BDAC0BD5CD6}"/>
                  </a:ext>
                </a:extLst>
              </p:cNvPr>
              <p:cNvSpPr txBox="1"/>
              <p:nvPr/>
            </p:nvSpPr>
            <p:spPr>
              <a:xfrm>
                <a:off x="6156510" y="2566531"/>
                <a:ext cx="5974977" cy="1455527"/>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6: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adição entre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Calculando 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𝑀𝑀𝐶</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3;5</m:t>
                        </m:r>
                      </m:e>
                    </m:d>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BAD21FD0-8266-148D-806C-1BDAC0BD5CD6}"/>
                  </a:ext>
                </a:extLst>
              </p:cNvPr>
              <p:cNvSpPr txBox="1">
                <a:spLocks noRot="1" noChangeAspect="1" noMove="1" noResize="1" noEditPoints="1" noAdjustHandles="1" noChangeArrowheads="1" noChangeShapeType="1" noTextEdit="1"/>
              </p:cNvSpPr>
              <p:nvPr/>
            </p:nvSpPr>
            <p:spPr>
              <a:xfrm>
                <a:off x="6156510" y="2566531"/>
                <a:ext cx="5974977" cy="1455527"/>
              </a:xfrm>
              <a:prstGeom prst="rect">
                <a:avLst/>
              </a:prstGeom>
              <a:blipFill>
                <a:blip r:embed="rId4"/>
                <a:stretch>
                  <a:fillRect l="-1327" b="-7113"/>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5F71EE0B-CCF7-A283-09F8-F579761FBD7D}"/>
              </a:ext>
            </a:extLst>
          </p:cNvPr>
          <p:cNvPicPr>
            <a:picLocks noChangeAspect="1"/>
          </p:cNvPicPr>
          <p:nvPr/>
        </p:nvPicPr>
        <p:blipFill>
          <a:blip r:embed="rId5"/>
          <a:srcRect l="40696" r="37863" b="24907"/>
          <a:stretch/>
        </p:blipFill>
        <p:spPr>
          <a:xfrm>
            <a:off x="8243999" y="4057068"/>
            <a:ext cx="1800000" cy="855546"/>
          </a:xfrm>
          <a:prstGeom prst="rect">
            <a:avLst/>
          </a:prstGeom>
        </p:spPr>
      </p:pic>
      <p:sp>
        <p:nvSpPr>
          <p:cNvPr id="13" name="CaixaDeTexto 12">
            <a:extLst>
              <a:ext uri="{FF2B5EF4-FFF2-40B4-BE49-F238E27FC236}">
                <a16:creationId xmlns:a16="http://schemas.microsoft.com/office/drawing/2014/main" id="{B6B325B0-15C1-74EA-AFA7-94C37B11B586}"/>
              </a:ext>
            </a:extLst>
          </p:cNvPr>
          <p:cNvSpPr txBox="1"/>
          <p:nvPr/>
        </p:nvSpPr>
        <p:spPr>
          <a:xfrm>
            <a:off x="6065575" y="5186938"/>
            <a:ext cx="5974977" cy="848566"/>
          </a:xfrm>
          <a:prstGeom prst="rect">
            <a:avLst/>
          </a:prstGeom>
          <a:noFill/>
        </p:spPr>
        <p:txBody>
          <a:bodyPr wrap="square">
            <a:spAutoFit/>
          </a:bodyPr>
          <a:lstStyle/>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Note que,</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3 e 5 são primos entre si, ou seja, não apresentam divisores em comum.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12873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F42DB8A-E0BB-BE6B-D5AF-DF87DF21FAE6}"/>
              </a:ext>
            </a:extLst>
          </p:cNvPr>
          <p:cNvPicPr>
            <a:picLocks noChangeAspect="1"/>
          </p:cNvPicPr>
          <p:nvPr/>
        </p:nvPicPr>
        <p:blipFill>
          <a:blip r:embed="rId2"/>
          <a:srcRect l="35570" r="35166" b="18241"/>
          <a:stretch/>
        </p:blipFill>
        <p:spPr>
          <a:xfrm>
            <a:off x="1929423" y="2187163"/>
            <a:ext cx="2520000" cy="1719000"/>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C2CBD2E-7A38-9A64-0AE8-417E67BC2D99}"/>
                  </a:ext>
                </a:extLst>
              </p:cNvPr>
              <p:cNvSpPr txBox="1"/>
              <p:nvPr/>
            </p:nvSpPr>
            <p:spPr>
              <a:xfrm>
                <a:off x="195211" y="4087665"/>
                <a:ext cx="5813153" cy="1984774"/>
              </a:xfrm>
              <a:prstGeom prst="rect">
                <a:avLst/>
              </a:prstGeom>
              <a:noFill/>
            </p:spPr>
            <p:txBody>
              <a:bodyPr wrap="square">
                <a:spAutoFit/>
              </a:bodyPr>
              <a:lstStyle/>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Dessa forma,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15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18</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15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53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15</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Portanto, a soma entre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igual a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15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2C2CBD2E-7A38-9A64-0AE8-417E67BC2D99}"/>
                  </a:ext>
                </a:extLst>
              </p:cNvPr>
              <p:cNvSpPr txBox="1">
                <a:spLocks noRot="1" noChangeAspect="1" noMove="1" noResize="1" noEditPoints="1" noAdjustHandles="1" noChangeArrowheads="1" noChangeShapeType="1" noTextEdit="1"/>
              </p:cNvSpPr>
              <p:nvPr/>
            </p:nvSpPr>
            <p:spPr>
              <a:xfrm>
                <a:off x="195211" y="4087665"/>
                <a:ext cx="5813153" cy="1984774"/>
              </a:xfrm>
              <a:prstGeom prst="rect">
                <a:avLst/>
              </a:prstGeom>
              <a:blipFill>
                <a:blip r:embed="rId3"/>
                <a:stretch>
                  <a:fillRect l="-1363" t="-1231" b="-153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B7820B4-7C79-0182-A108-2A4CA92A0D0F}"/>
                  </a:ext>
                </a:extLst>
              </p:cNvPr>
              <p:cNvSpPr txBox="1"/>
              <p:nvPr/>
            </p:nvSpPr>
            <p:spPr>
              <a:xfrm>
                <a:off x="107577" y="785561"/>
                <a:ext cx="5988423" cy="1401602"/>
              </a:xfrm>
              <a:prstGeom prst="rect">
                <a:avLst/>
              </a:prstGeom>
              <a:noFill/>
            </p:spPr>
            <p:txBody>
              <a:bodyPr wrap="square">
                <a:spAutoFit/>
              </a:bodyPr>
              <a:lstStyle/>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Reescrevendo as frações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den>
                    </m:f>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 </m:t>
                        </m:r>
                      </m:den>
                    </m:f>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para frações equivalentes, de modo que o denominador seja 15,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B7820B4-7C79-0182-A108-2A4CA92A0D0F}"/>
                  </a:ext>
                </a:extLst>
              </p:cNvPr>
              <p:cNvSpPr txBox="1">
                <a:spLocks noRot="1" noChangeAspect="1" noMove="1" noResize="1" noEditPoints="1" noAdjustHandles="1" noChangeArrowheads="1" noChangeShapeType="1" noTextEdit="1"/>
              </p:cNvSpPr>
              <p:nvPr/>
            </p:nvSpPr>
            <p:spPr>
              <a:xfrm>
                <a:off x="107577" y="785561"/>
                <a:ext cx="5988423" cy="1401602"/>
              </a:xfrm>
              <a:prstGeom prst="rect">
                <a:avLst/>
              </a:prstGeom>
              <a:blipFill>
                <a:blip r:embed="rId4"/>
                <a:stretch>
                  <a:fillRect l="-1324" r="-2444" b="-739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8B4B769-0513-0BD2-4E4F-7632A250633A}"/>
                  </a:ext>
                </a:extLst>
              </p:cNvPr>
              <p:cNvSpPr txBox="1"/>
              <p:nvPr/>
            </p:nvSpPr>
            <p:spPr>
              <a:xfrm>
                <a:off x="6096000" y="785561"/>
                <a:ext cx="5988423" cy="1926746"/>
              </a:xfrm>
              <a:prstGeom prst="rect">
                <a:avLst/>
              </a:prstGeom>
              <a:noFill/>
            </p:spPr>
            <p:txBody>
              <a:bodyPr wrap="square">
                <a:spAutoFit/>
              </a:bodyPr>
              <a:lstStyle/>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7: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subtração entre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15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12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Primeiro devemos encontrar o denominador comum entre as frações.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Calculando o MMC entre 15 e 12,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8B4B769-0513-0BD2-4E4F-7632A250633A}"/>
                  </a:ext>
                </a:extLst>
              </p:cNvPr>
              <p:cNvSpPr txBox="1">
                <a:spLocks noRot="1" noChangeAspect="1" noMove="1" noResize="1" noEditPoints="1" noAdjustHandles="1" noChangeArrowheads="1" noChangeShapeType="1" noTextEdit="1"/>
              </p:cNvSpPr>
              <p:nvPr/>
            </p:nvSpPr>
            <p:spPr>
              <a:xfrm>
                <a:off x="6096000" y="785561"/>
                <a:ext cx="5988423" cy="1926746"/>
              </a:xfrm>
              <a:prstGeom prst="rect">
                <a:avLst/>
              </a:prstGeom>
              <a:blipFill>
                <a:blip r:embed="rId5"/>
                <a:stretch>
                  <a:fillRect l="-1324" r="-1324" b="-5063"/>
                </a:stretch>
              </a:blipFill>
            </p:spPr>
            <p:txBody>
              <a:bodyPr/>
              <a:lstStyle/>
              <a:p>
                <a:r>
                  <a:rPr lang="pt-BR">
                    <a:noFill/>
                  </a:rPr>
                  <a:t> </a:t>
                </a:r>
              </a:p>
            </p:txBody>
          </p:sp>
        </mc:Fallback>
      </mc:AlternateContent>
      <p:pic>
        <p:nvPicPr>
          <p:cNvPr id="9" name="Imagem 8" descr="Tabela&#10;&#10;O conteúdo gerado por IA pode estar incorreto.">
            <a:extLst>
              <a:ext uri="{FF2B5EF4-FFF2-40B4-BE49-F238E27FC236}">
                <a16:creationId xmlns:a16="http://schemas.microsoft.com/office/drawing/2014/main" id="{7DFBD212-0008-87A9-E7D4-6786FD0878D0}"/>
              </a:ext>
            </a:extLst>
          </p:cNvPr>
          <p:cNvPicPr>
            <a:picLocks noChangeAspect="1"/>
          </p:cNvPicPr>
          <p:nvPr/>
        </p:nvPicPr>
        <p:blipFill>
          <a:blip r:embed="rId6"/>
          <a:stretch>
            <a:fillRect/>
          </a:stretch>
        </p:blipFill>
        <p:spPr>
          <a:xfrm>
            <a:off x="8010211" y="2640587"/>
            <a:ext cx="2160000" cy="1204054"/>
          </a:xfrm>
          <a:prstGeom prst="rect">
            <a:avLst/>
          </a:prstGeom>
        </p:spPr>
      </p:pic>
      <p:sp>
        <p:nvSpPr>
          <p:cNvPr id="11" name="CaixaDeTexto 10">
            <a:extLst>
              <a:ext uri="{FF2B5EF4-FFF2-40B4-BE49-F238E27FC236}">
                <a16:creationId xmlns:a16="http://schemas.microsoft.com/office/drawing/2014/main" id="{8D0EA59C-C827-3167-3422-1CECF04FCFC5}"/>
              </a:ext>
            </a:extLst>
          </p:cNvPr>
          <p:cNvSpPr txBox="1"/>
          <p:nvPr/>
        </p:nvSpPr>
        <p:spPr>
          <a:xfrm>
            <a:off x="6096000" y="3825478"/>
            <a:ext cx="6096000" cy="769441"/>
          </a:xfrm>
          <a:prstGeom prst="rect">
            <a:avLst/>
          </a:prstGeom>
          <a:noFill/>
        </p:spPr>
        <p:txBody>
          <a:bodyPr wrap="square">
            <a:spAutoFit/>
          </a:bodyPr>
          <a:lstStyle/>
          <a:p>
            <a:pPr algn="just"/>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Reescrevendo as frações, de modo que o denominador seja 60,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E1CD577B-9567-6B9B-49D5-9489EECFB2F4}"/>
              </a:ext>
            </a:extLst>
          </p:cNvPr>
          <p:cNvPicPr>
            <a:picLocks noChangeAspect="1"/>
          </p:cNvPicPr>
          <p:nvPr/>
        </p:nvPicPr>
        <p:blipFill>
          <a:blip r:embed="rId7"/>
          <a:srcRect l="33921" r="34658" b="17817"/>
          <a:stretch/>
        </p:blipFill>
        <p:spPr>
          <a:xfrm>
            <a:off x="8045822" y="4364154"/>
            <a:ext cx="2088777" cy="1317586"/>
          </a:xfrm>
          <a:prstGeom prst="rect">
            <a:avLst/>
          </a:prstGeom>
        </p:spPr>
      </p:pic>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406E6461-0835-BA89-485B-D0E4BB11BF2F}"/>
                  </a:ext>
                </a:extLst>
              </p:cNvPr>
              <p:cNvSpPr txBox="1"/>
              <p:nvPr/>
            </p:nvSpPr>
            <p:spPr>
              <a:xfrm>
                <a:off x="6096000" y="5369449"/>
                <a:ext cx="6136340" cy="1399807"/>
              </a:xfrm>
              <a:prstGeom prst="rect">
                <a:avLst/>
              </a:prstGeom>
              <a:noFill/>
            </p:spPr>
            <p:txBody>
              <a:bodyPr wrap="square">
                <a:spAutoFit/>
              </a:bodyPr>
              <a:lstStyle/>
              <a:p>
                <a:pPr algn="just"/>
                <a:r>
                  <a:rPr lang="pt-BR" sz="2100" i="1" kern="100" dirty="0">
                    <a:effectLst/>
                    <a:latin typeface="Arial Narrow" panose="020B0606020202030204" pitchFamily="34" charset="0"/>
                    <a:ea typeface="Times New Roman" panose="02020603050405020304" pitchFamily="18" charset="0"/>
                    <a:cs typeface="Times New Roman" panose="02020603050405020304" pitchFamily="18" charset="0"/>
                  </a:rPr>
                  <a:t>Dessa forma, </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i="1" kern="100">
                              <a:effectLst/>
                              <a:latin typeface="Cambria Math" panose="02040503050406030204" pitchFamily="18" charset="0"/>
                              <a:ea typeface="Aptos" panose="020B0004020202020204" pitchFamily="34" charset="0"/>
                              <a:cs typeface="Times New Roman" panose="02020603050405020304" pitchFamily="18" charset="0"/>
                            </a:rPr>
                            <m:t>14</m:t>
                          </m:r>
                        </m:num>
                        <m:den>
                          <m:r>
                            <a:rPr lang="pt-BR" i="1" kern="100">
                              <a:effectLst/>
                              <a:latin typeface="Cambria Math" panose="02040503050406030204" pitchFamily="18" charset="0"/>
                              <a:ea typeface="Aptos" panose="020B0004020202020204" pitchFamily="34" charset="0"/>
                              <a:cs typeface="Times New Roman" panose="02020603050405020304" pitchFamily="18" charset="0"/>
                            </a:rPr>
                            <m:t> 15 </m:t>
                          </m:r>
                        </m:den>
                      </m:f>
                      <m:r>
                        <a:rPr lang="pt-BR"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i="1" kern="100">
                              <a:effectLst/>
                              <a:latin typeface="Cambria Math" panose="02040503050406030204" pitchFamily="18" charset="0"/>
                              <a:ea typeface="Aptos" panose="020B0004020202020204" pitchFamily="34" charset="0"/>
                              <a:cs typeface="Times New Roman" panose="02020603050405020304" pitchFamily="18" charset="0"/>
                            </a:rPr>
                            <m:t>11</m:t>
                          </m:r>
                        </m:num>
                        <m:den>
                          <m:r>
                            <a:rPr lang="pt-BR" i="1" kern="100">
                              <a:effectLst/>
                              <a:latin typeface="Cambria Math" panose="02040503050406030204" pitchFamily="18" charset="0"/>
                              <a:ea typeface="Aptos" panose="020B0004020202020204" pitchFamily="34" charset="0"/>
                              <a:cs typeface="Times New Roman" panose="02020603050405020304" pitchFamily="18" charset="0"/>
                            </a:rPr>
                            <m:t> 12 </m:t>
                          </m:r>
                        </m:den>
                      </m:f>
                      <m:r>
                        <a:rPr lang="pt-BR" i="1" kern="100">
                          <a:effectLst/>
                          <a:latin typeface="Cambria Math" panose="02040503050406030204" pitchFamily="18" charset="0"/>
                          <a:ea typeface="Aptos" panose="020B0004020202020204" pitchFamily="34" charset="0"/>
                          <a:cs typeface="Times New Roman" panose="02020603050405020304" pitchFamily="18" charset="0"/>
                        </a:rPr>
                        <m:t> → </m:t>
                      </m:r>
                      <m:f>
                        <m:fPr>
                          <m:ctrlPr>
                            <a:rPr lang="pt-BR"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i="1" kern="100">
                              <a:effectLst/>
                              <a:latin typeface="Cambria Math" panose="02040503050406030204" pitchFamily="18" charset="0"/>
                              <a:ea typeface="Aptos" panose="020B0004020202020204" pitchFamily="34" charset="0"/>
                              <a:cs typeface="Times New Roman" panose="02020603050405020304" pitchFamily="18" charset="0"/>
                            </a:rPr>
                            <m:t>56</m:t>
                          </m:r>
                        </m:num>
                        <m:den>
                          <m:r>
                            <a:rPr lang="pt-BR" i="1" kern="100">
                              <a:effectLst/>
                              <a:latin typeface="Cambria Math" panose="02040503050406030204" pitchFamily="18" charset="0"/>
                              <a:ea typeface="Aptos" panose="020B0004020202020204" pitchFamily="34" charset="0"/>
                              <a:cs typeface="Times New Roman" panose="02020603050405020304" pitchFamily="18" charset="0"/>
                            </a:rPr>
                            <m:t> 60 </m:t>
                          </m:r>
                        </m:den>
                      </m:f>
                      <m:r>
                        <a:rPr lang="pt-BR"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i="1" kern="100">
                              <a:effectLst/>
                              <a:latin typeface="Cambria Math" panose="02040503050406030204" pitchFamily="18" charset="0"/>
                              <a:ea typeface="Aptos" panose="020B0004020202020204" pitchFamily="34" charset="0"/>
                              <a:cs typeface="Times New Roman" panose="02020603050405020304" pitchFamily="18" charset="0"/>
                            </a:rPr>
                            <m:t>55</m:t>
                          </m:r>
                        </m:num>
                        <m:den>
                          <m:r>
                            <a:rPr lang="pt-BR" i="1" kern="100">
                              <a:effectLst/>
                              <a:latin typeface="Cambria Math" panose="02040503050406030204" pitchFamily="18" charset="0"/>
                              <a:ea typeface="Aptos" panose="020B0004020202020204" pitchFamily="34" charset="0"/>
                              <a:cs typeface="Times New Roman" panose="02020603050405020304" pitchFamily="18" charset="0"/>
                            </a:rPr>
                            <m:t> 60 </m:t>
                          </m:r>
                        </m:den>
                      </m:f>
                      <m:r>
                        <a:rPr lang="pt-BR" i="1" kern="100">
                          <a:effectLst/>
                          <a:latin typeface="Cambria Math" panose="02040503050406030204" pitchFamily="18" charset="0"/>
                          <a:ea typeface="Aptos" panose="020B0004020202020204" pitchFamily="34" charset="0"/>
                          <a:cs typeface="Times New Roman" panose="02020603050405020304" pitchFamily="18" charset="0"/>
                        </a:rPr>
                        <m:t> = </m:t>
                      </m:r>
                      <m:f>
                        <m:fPr>
                          <m:ctrlPr>
                            <a:rPr lang="pt-BR"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i="1" kern="100">
                              <a:effectLst/>
                              <a:latin typeface="Cambria Math" panose="02040503050406030204" pitchFamily="18" charset="0"/>
                              <a:ea typeface="Aptos" panose="020B0004020202020204" pitchFamily="34" charset="0"/>
                              <a:cs typeface="Times New Roman" panose="02020603050405020304" pitchFamily="18" charset="0"/>
                            </a:rPr>
                            <m:t> 60 </m:t>
                          </m:r>
                        </m:den>
                      </m:f>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Portanto, a diferença entre </a:t>
                </a:r>
                <a14:m>
                  <m:oMath xmlns:m="http://schemas.openxmlformats.org/officeDocument/2006/math">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14</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 15 </m:t>
                        </m:r>
                      </m:den>
                    </m:f>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11</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 12 </m:t>
                        </m:r>
                      </m:den>
                    </m:f>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é igual a </a:t>
                </a:r>
                <a14:m>
                  <m:oMath xmlns:m="http://schemas.openxmlformats.org/officeDocument/2006/math">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60 </m:t>
                        </m:r>
                      </m:den>
                    </m:f>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4" name="CaixaDeTexto 13">
                <a:extLst>
                  <a:ext uri="{FF2B5EF4-FFF2-40B4-BE49-F238E27FC236}">
                    <a16:creationId xmlns:a16="http://schemas.microsoft.com/office/drawing/2014/main" id="{406E6461-0835-BA89-485B-D0E4BB11BF2F}"/>
                  </a:ext>
                </a:extLst>
              </p:cNvPr>
              <p:cNvSpPr txBox="1">
                <a:spLocks noRot="1" noChangeAspect="1" noMove="1" noResize="1" noEditPoints="1" noAdjustHandles="1" noChangeArrowheads="1" noChangeShapeType="1" noTextEdit="1"/>
              </p:cNvSpPr>
              <p:nvPr/>
            </p:nvSpPr>
            <p:spPr>
              <a:xfrm>
                <a:off x="6096000" y="5369449"/>
                <a:ext cx="6136340" cy="1399807"/>
              </a:xfrm>
              <a:prstGeom prst="rect">
                <a:avLst/>
              </a:prstGeom>
              <a:blipFill>
                <a:blip r:embed="rId8"/>
                <a:stretch>
                  <a:fillRect l="-1192" t="-3493" b="-2183"/>
                </a:stretch>
              </a:blipFill>
            </p:spPr>
            <p:txBody>
              <a:bodyPr/>
              <a:lstStyle/>
              <a:p>
                <a:r>
                  <a:rPr lang="pt-BR">
                    <a:noFill/>
                  </a:rPr>
                  <a:t> </a:t>
                </a:r>
              </a:p>
            </p:txBody>
          </p:sp>
        </mc:Fallback>
      </mc:AlternateContent>
    </p:spTree>
    <p:extLst>
      <p:ext uri="{BB962C8B-B14F-4D97-AF65-F5344CB8AC3E}">
        <p14:creationId xmlns:p14="http://schemas.microsoft.com/office/powerpoint/2010/main" val="1082589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2C5E09F-2D6D-162F-970E-BAF1E1B9BDC7}"/>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0" y="681318"/>
            <a:ext cx="3600000" cy="91460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44A35D9-26FE-69FD-657C-D545AE27E21F}"/>
              </a:ext>
            </a:extLst>
          </p:cNvPr>
          <p:cNvSpPr txBox="1"/>
          <p:nvPr/>
        </p:nvSpPr>
        <p:spPr>
          <a:xfrm>
            <a:off x="80683" y="1595926"/>
            <a:ext cx="4078941"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 </a:t>
            </a:r>
            <a:r>
              <a:rPr lang="pt-BR" sz="2200" kern="0" dirty="0">
                <a:effectLst/>
                <a:latin typeface="Arial Narrow" panose="020B0606020202030204" pitchFamily="34" charset="0"/>
                <a:ea typeface="Aptos" panose="020B0004020202020204" pitchFamily="34" charset="0"/>
                <a:cs typeface="ArialNarrow"/>
              </a:rPr>
              <a:t>Arme e efetue as adições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76B9286B-BF4E-57A5-B933-86601C21E873}"/>
              </a:ext>
            </a:extLst>
          </p:cNvPr>
          <p:cNvPicPr>
            <a:picLocks noChangeAspect="1"/>
          </p:cNvPicPr>
          <p:nvPr/>
        </p:nvPicPr>
        <p:blipFill>
          <a:blip r:embed="rId3"/>
          <a:srcRect r="54046" b="30052"/>
          <a:stretch/>
        </p:blipFill>
        <p:spPr>
          <a:xfrm>
            <a:off x="324790" y="2174792"/>
            <a:ext cx="5040000" cy="1218772"/>
          </a:xfrm>
          <a:prstGeom prst="rect">
            <a:avLst/>
          </a:prstGeom>
        </p:spPr>
      </p:pic>
      <p:sp>
        <p:nvSpPr>
          <p:cNvPr id="7" name="CaixaDeTexto 6">
            <a:extLst>
              <a:ext uri="{FF2B5EF4-FFF2-40B4-BE49-F238E27FC236}">
                <a16:creationId xmlns:a16="http://schemas.microsoft.com/office/drawing/2014/main" id="{2DB25E50-C7CD-E443-9AE2-18FA1678DE3F}"/>
              </a:ext>
            </a:extLst>
          </p:cNvPr>
          <p:cNvSpPr txBox="1"/>
          <p:nvPr/>
        </p:nvSpPr>
        <p:spPr>
          <a:xfrm>
            <a:off x="80683" y="3761742"/>
            <a:ext cx="4778188" cy="459036"/>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8.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Arme e efetue as seguintes subtrações.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FE4B4C6C-E908-655D-0C30-287A86B4AF5C}"/>
              </a:ext>
            </a:extLst>
          </p:cNvPr>
          <p:cNvPicPr>
            <a:picLocks noChangeAspect="1"/>
          </p:cNvPicPr>
          <p:nvPr/>
        </p:nvPicPr>
        <p:blipFill>
          <a:blip r:embed="rId4"/>
          <a:srcRect r="58631" b="25716"/>
          <a:stretch/>
        </p:blipFill>
        <p:spPr>
          <a:xfrm>
            <a:off x="324790" y="4421536"/>
            <a:ext cx="5040000" cy="1460625"/>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89F5EB3A-A180-663B-0B0B-E6286DF26056}"/>
                  </a:ext>
                </a:extLst>
              </p:cNvPr>
              <p:cNvSpPr txBox="1"/>
              <p:nvPr/>
            </p:nvSpPr>
            <p:spPr>
              <a:xfrm>
                <a:off x="6096000" y="884814"/>
                <a:ext cx="6015317" cy="4970913"/>
              </a:xfrm>
              <a:prstGeom prst="rect">
                <a:avLst/>
              </a:prstGeom>
              <a:noFill/>
            </p:spPr>
            <p:txBody>
              <a:bodyPr wrap="square">
                <a:spAutoFit/>
              </a:bodyPr>
              <a:lstStyle/>
              <a:p>
                <a:pP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na forma fracionária, as operações a seguir:</a:t>
                </a:r>
              </a:p>
              <a:p>
                <a:pPr>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7 </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9</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 4 </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9</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Cambria Math" panose="02040503050406030204" pitchFamily="18"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2 </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5</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 3 </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 3 </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 1 </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5</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15</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d</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 3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 5 </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13</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4</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11</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8</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f</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11</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3</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8</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 9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kern="100">
                              <a:effectLst/>
                              <a:latin typeface="Cambria Math" panose="02040503050406030204" pitchFamily="18" charset="0"/>
                              <a:ea typeface="Aptos" panose="020B0004020202020204" pitchFamily="34" charset="0"/>
                              <a:cs typeface="Times New Roman" panose="02020603050405020304" pitchFamily="18" charset="0"/>
                            </a:rPr>
                            <m:t>12</m:t>
                          </m:r>
                        </m:den>
                      </m:f>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89F5EB3A-A180-663B-0B0B-E6286DF26056}"/>
                  </a:ext>
                </a:extLst>
              </p:cNvPr>
              <p:cNvSpPr txBox="1">
                <a:spLocks noRot="1" noChangeAspect="1" noMove="1" noResize="1" noEditPoints="1" noAdjustHandles="1" noChangeArrowheads="1" noChangeShapeType="1" noTextEdit="1"/>
              </p:cNvSpPr>
              <p:nvPr/>
            </p:nvSpPr>
            <p:spPr>
              <a:xfrm>
                <a:off x="6096000" y="884814"/>
                <a:ext cx="6015317" cy="4970913"/>
              </a:xfrm>
              <a:prstGeom prst="rect">
                <a:avLst/>
              </a:prstGeom>
              <a:blipFill>
                <a:blip r:embed="rId5"/>
                <a:stretch>
                  <a:fillRect l="-1317" t="-858"/>
                </a:stretch>
              </a:blipFill>
            </p:spPr>
            <p:txBody>
              <a:bodyPr/>
              <a:lstStyle/>
              <a:p>
                <a:r>
                  <a:rPr lang="pt-BR">
                    <a:noFill/>
                  </a:rPr>
                  <a:t> </a:t>
                </a:r>
              </a:p>
            </p:txBody>
          </p:sp>
        </mc:Fallback>
      </mc:AlternateContent>
    </p:spTree>
    <p:extLst>
      <p:ext uri="{BB962C8B-B14F-4D97-AF65-F5344CB8AC3E}">
        <p14:creationId xmlns:p14="http://schemas.microsoft.com/office/powerpoint/2010/main" val="3290786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3D23420-FCDD-9451-B958-D55D45C987DC}"/>
                  </a:ext>
                </a:extLst>
              </p:cNvPr>
              <p:cNvSpPr txBox="1"/>
              <p:nvPr/>
            </p:nvSpPr>
            <p:spPr>
              <a:xfrm>
                <a:off x="0" y="528806"/>
                <a:ext cx="6096000" cy="6468309"/>
              </a:xfrm>
              <a:prstGeom prst="rect">
                <a:avLst/>
              </a:prstGeom>
              <a:noFill/>
            </p:spPr>
            <p:txBody>
              <a:bodyPr wrap="square">
                <a:spAutoFit/>
              </a:bodyPr>
              <a:lstStyle/>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Graziela está ajudando sua avó a costurar uma toalha de mesa. Ela tem dois pedaços de tecido com a mesma largura, mas comprimentos diferentes: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gn="just">
                  <a:buSzPts val="1000"/>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tem 2,35 metros,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gn="just">
                  <a:buSzPts val="1000"/>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o outro tem 1,65 metros.</a:t>
                </a:r>
              </a:p>
              <a:p>
                <a:pPr marL="342900" lvl="0" indent="-342900" algn="just">
                  <a:buSzPts val="1000"/>
                  <a:buFont typeface="Symbol" panose="05050102010706020507" pitchFamily="18" charset="2"/>
                  <a:buChar char=""/>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buAutoNum type="alphaLcParen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 Graziela juntar os dois pedaços para fazer uma toalha maior, sem cortar ou desperdiçar nada, qual será o comprimento total da toalha?</a:t>
                </a:r>
              </a:p>
              <a:p>
                <a:pPr algn="just"/>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Se ela quiser que os dois pedaços fiquem com o mesmo comprimento do menor (1,65 m), quantos cm do maior pedaço ela deve cortar?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solidFill>
                      <a:srgbClr val="EE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Dos moradores de uma comunidade,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4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votou em Basileu para ser representante e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5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votaram em Liliane. Que fração dos moradores da comunidade não votou em nenhum desses dois candidatos para representá-los?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3D23420-FCDD-9451-B958-D55D45C987DC}"/>
                  </a:ext>
                </a:extLst>
              </p:cNvPr>
              <p:cNvSpPr txBox="1">
                <a:spLocks noRot="1" noChangeAspect="1" noMove="1" noResize="1" noEditPoints="1" noAdjustHandles="1" noChangeArrowheads="1" noChangeShapeType="1" noTextEdit="1"/>
              </p:cNvSpPr>
              <p:nvPr/>
            </p:nvSpPr>
            <p:spPr>
              <a:xfrm>
                <a:off x="0" y="528806"/>
                <a:ext cx="6096000" cy="6468309"/>
              </a:xfrm>
              <a:prstGeom prst="rect">
                <a:avLst/>
              </a:prstGeom>
              <a:blipFill>
                <a:blip r:embed="rId2"/>
                <a:stretch>
                  <a:fillRect l="-1300" t="-660" r="-2400" b="-848"/>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3F050EAE-B071-9EF2-2E3B-6264C947484A}"/>
              </a:ext>
            </a:extLst>
          </p:cNvPr>
          <p:cNvPicPr>
            <a:picLocks noChangeAspect="1"/>
          </p:cNvPicPr>
          <p:nvPr/>
        </p:nvPicPr>
        <p:blipFill>
          <a:blip r:embed="rId3"/>
          <a:srcRect l="3123"/>
          <a:stretch/>
        </p:blipFill>
        <p:spPr>
          <a:xfrm>
            <a:off x="6526306" y="788782"/>
            <a:ext cx="5040000" cy="2050038"/>
          </a:xfrm>
          <a:prstGeom prst="rect">
            <a:avLst/>
          </a:prstGeom>
        </p:spPr>
      </p:pic>
      <p:sp>
        <p:nvSpPr>
          <p:cNvPr id="7" name="CaixaDeTexto 6">
            <a:extLst>
              <a:ext uri="{FF2B5EF4-FFF2-40B4-BE49-F238E27FC236}">
                <a16:creationId xmlns:a16="http://schemas.microsoft.com/office/drawing/2014/main" id="{5BF2C535-86D6-CA23-16E2-3B3CD8D71698}"/>
              </a:ext>
            </a:extLst>
          </p:cNvPr>
          <p:cNvSpPr txBox="1"/>
          <p:nvPr/>
        </p:nvSpPr>
        <p:spPr>
          <a:xfrm>
            <a:off x="6313395" y="2843682"/>
            <a:ext cx="5878605" cy="3652282"/>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Carolina verificou que em determinado dia havia um saldo de R$ 120,00 na sua conta bancária com. Nesse mesmo dia, ela fez um depósito de R$ 52,75 e depois pagou uma conta de R$ 89,33.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é o novo saldo, em reais, da conta de Carolina?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83,42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83,52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93,42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93,52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95429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637115E-7433-4A36-E2AB-F12E754186BE}"/>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102795" y="683202"/>
            <a:ext cx="3600000" cy="75030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CA162B06-00F5-BD2F-7D50-F2184EF4F19C}"/>
              </a:ext>
            </a:extLst>
          </p:cNvPr>
          <p:cNvSpPr txBox="1"/>
          <p:nvPr/>
        </p:nvSpPr>
        <p:spPr>
          <a:xfrm>
            <a:off x="102795" y="1343857"/>
            <a:ext cx="5993205" cy="5344027"/>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MULTIPLICAÇÃO ENTRE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Multiplicação de números racionais na forma decimal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multiplicação com números decimais, podemos considerar as seguintes etapas: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arabicParen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Multiplicar os números como se fossem números naturais;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mj-lt"/>
              <a:buAutoNum type="arabicParen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Colocar a vírgula no produto (resultado) de modo que a quantidade de casas decimais seja igual à soma do número de casas decimais dos fatores;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aren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Observamos os sinais: se os dois fatores têm o mesmo sinal, o produto é positivo; se têm sinais opostos, o produto é negativo.</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D7FB6FF4-E45A-9B4B-D30A-79A2B31F934F}"/>
              </a:ext>
            </a:extLst>
          </p:cNvPr>
          <p:cNvSpPr txBox="1"/>
          <p:nvPr/>
        </p:nvSpPr>
        <p:spPr>
          <a:xfrm>
            <a:off x="6096000" y="954823"/>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multiplicação entre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2,3 e 3,17.</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F87E7724-A963-E99F-C63B-C82A5AC7AA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2612" y="1483860"/>
            <a:ext cx="2520000" cy="1587325"/>
          </a:xfrm>
          <a:prstGeom prst="rect">
            <a:avLst/>
          </a:prstGeom>
          <a:noFill/>
          <a:ln>
            <a:noFill/>
          </a:ln>
        </p:spPr>
      </p:pic>
      <p:sp>
        <p:nvSpPr>
          <p:cNvPr id="9" name="CaixaDeTexto 8">
            <a:extLst>
              <a:ext uri="{FF2B5EF4-FFF2-40B4-BE49-F238E27FC236}">
                <a16:creationId xmlns:a16="http://schemas.microsoft.com/office/drawing/2014/main" id="{AEE05E0B-A6B7-346B-CF05-76014B1CB6C1}"/>
              </a:ext>
            </a:extLst>
          </p:cNvPr>
          <p:cNvSpPr txBox="1"/>
          <p:nvPr/>
        </p:nvSpPr>
        <p:spPr>
          <a:xfrm>
            <a:off x="6096000" y="3837172"/>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multiplicação entre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–3,25 e 4,17.</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8F1C68A0-938A-D7ED-60A8-4A979415656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2612" y="4436211"/>
            <a:ext cx="3600000" cy="1352679"/>
          </a:xfrm>
          <a:prstGeom prst="rect">
            <a:avLst/>
          </a:prstGeom>
          <a:noFill/>
          <a:ln>
            <a:noFill/>
          </a:ln>
        </p:spPr>
      </p:pic>
    </p:spTree>
    <p:extLst>
      <p:ext uri="{BB962C8B-B14F-4D97-AF65-F5344CB8AC3E}">
        <p14:creationId xmlns:p14="http://schemas.microsoft.com/office/powerpoint/2010/main" val="1028853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17A23B8-D492-899C-7C3D-B4FB102E479B}"/>
                  </a:ext>
                </a:extLst>
              </p:cNvPr>
              <p:cNvSpPr txBox="1"/>
              <p:nvPr/>
            </p:nvSpPr>
            <p:spPr>
              <a:xfrm>
                <a:off x="71718" y="810355"/>
                <a:ext cx="6024282" cy="3781100"/>
              </a:xfrm>
              <a:prstGeom prst="rect">
                <a:avLst/>
              </a:prstGeom>
              <a:noFill/>
            </p:spPr>
            <p:txBody>
              <a:bodyPr wrap="square">
                <a:spAutoFit/>
              </a:bodyPr>
              <a:lstStyle/>
              <a:p>
                <a:pPr marL="342900" lvl="0" indent="-342900" algn="just">
                  <a:lnSpc>
                    <a:spcPct val="115000"/>
                  </a:lnSpc>
                  <a:spcAft>
                    <a:spcPts val="800"/>
                  </a:spcAf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Multiplicação de números racionais na forma fracionária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multiplicar números racionais na forma de fração, multiplicam-se os numeradores entre si e multiplicam-se os denominadores entre si.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Arial" panose="020B0604020202020204" pitchFamily="34" charset="0"/>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Multiplicação entre 2 frações.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multiplicação entre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7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17A23B8-D492-899C-7C3D-B4FB102E479B}"/>
                  </a:ext>
                </a:extLst>
              </p:cNvPr>
              <p:cNvSpPr txBox="1">
                <a:spLocks noRot="1" noChangeAspect="1" noMove="1" noResize="1" noEditPoints="1" noAdjustHandles="1" noChangeArrowheads="1" noChangeShapeType="1" noTextEdit="1"/>
              </p:cNvSpPr>
              <p:nvPr/>
            </p:nvSpPr>
            <p:spPr>
              <a:xfrm>
                <a:off x="71718" y="810355"/>
                <a:ext cx="6024282" cy="3781100"/>
              </a:xfrm>
              <a:prstGeom prst="rect">
                <a:avLst/>
              </a:prstGeom>
              <a:blipFill>
                <a:blip r:embed="rId2"/>
                <a:stretch>
                  <a:fillRect l="-1316" t="-806" r="-1316" b="-323"/>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188F0E7D-AED6-BA73-AE6B-3D26E3BB3188}"/>
              </a:ext>
            </a:extLst>
          </p:cNvPr>
          <p:cNvPicPr>
            <a:picLocks noChangeAspect="1"/>
          </p:cNvPicPr>
          <p:nvPr/>
        </p:nvPicPr>
        <p:blipFill>
          <a:blip r:embed="rId3"/>
          <a:stretch>
            <a:fillRect/>
          </a:stretch>
        </p:blipFill>
        <p:spPr>
          <a:xfrm>
            <a:off x="2363859" y="4591455"/>
            <a:ext cx="1440000" cy="1792632"/>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610401C-7B5A-A73A-5769-FF67E95930DA}"/>
                  </a:ext>
                </a:extLst>
              </p:cNvPr>
              <p:cNvSpPr txBox="1"/>
              <p:nvPr/>
            </p:nvSpPr>
            <p:spPr>
              <a:xfrm>
                <a:off x="6091518" y="842618"/>
                <a:ext cx="6100482" cy="5511317"/>
              </a:xfrm>
              <a:prstGeom prst="rect">
                <a:avLst/>
              </a:prstGeom>
              <a:noFill/>
            </p:spPr>
            <p:txBody>
              <a:bodyPr wrap="square">
                <a:spAutoFit/>
              </a:bodyPr>
              <a:lstStyle/>
              <a:p>
                <a:pPr marL="342900" lvl="0" indent="-342900" algn="just">
                  <a:buSzPts val="1000"/>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Multiplicação entre um número inteiro e um número fracionário.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multiplicação entre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7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7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7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SzPts val="1000"/>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Multiplicação entre um número fracionário e um número decimal.</a:t>
                </a:r>
              </a:p>
              <a:p>
                <a:pPr marL="342900" lvl="0" indent="-342900" algn="just">
                  <a:buSzPts val="1000"/>
                  <a:buFont typeface="Symbol" panose="05050102010706020507" pitchFamily="18" charset="2"/>
                  <a:buChar char=""/>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Resolva a multiplicação entre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1,7</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u="sng" kern="100" dirty="0">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Reescrevemos o número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1,7</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na forma de fração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17</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Dessa forma, a multiplicação será:</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17</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204</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F610401C-7B5A-A73A-5769-FF67E95930DA}"/>
                  </a:ext>
                </a:extLst>
              </p:cNvPr>
              <p:cNvSpPr txBox="1">
                <a:spLocks noRot="1" noChangeAspect="1" noMove="1" noResize="1" noEditPoints="1" noAdjustHandles="1" noChangeArrowheads="1" noChangeShapeType="1" noTextEdit="1"/>
              </p:cNvSpPr>
              <p:nvPr/>
            </p:nvSpPr>
            <p:spPr>
              <a:xfrm>
                <a:off x="6091518" y="842618"/>
                <a:ext cx="6100482" cy="5511317"/>
              </a:xfrm>
              <a:prstGeom prst="rect">
                <a:avLst/>
              </a:prstGeom>
              <a:blipFill>
                <a:blip r:embed="rId4"/>
                <a:stretch>
                  <a:fillRect l="-1299" t="-664" r="-1299"/>
                </a:stretch>
              </a:blipFill>
            </p:spPr>
            <p:txBody>
              <a:bodyPr/>
              <a:lstStyle/>
              <a:p>
                <a:r>
                  <a:rPr lang="pt-BR">
                    <a:noFill/>
                  </a:rPr>
                  <a:t> </a:t>
                </a:r>
              </a:p>
            </p:txBody>
          </p:sp>
        </mc:Fallback>
      </mc:AlternateContent>
    </p:spTree>
    <p:extLst>
      <p:ext uri="{BB962C8B-B14F-4D97-AF65-F5344CB8AC3E}">
        <p14:creationId xmlns:p14="http://schemas.microsoft.com/office/powerpoint/2010/main" val="3548882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C558F2-CBD6-D44F-CC44-C39A8FB9A9DC}"/>
              </a:ext>
            </a:extLst>
          </p:cNvPr>
          <p:cNvSpPr txBox="1"/>
          <p:nvPr/>
        </p:nvSpPr>
        <p:spPr>
          <a:xfrm>
            <a:off x="80682" y="609307"/>
            <a:ext cx="6015318" cy="6320192"/>
          </a:xfrm>
          <a:prstGeom prst="rect">
            <a:avLst/>
          </a:prstGeom>
          <a:noFill/>
        </p:spPr>
        <p:txBody>
          <a:bodyPr wrap="square">
            <a:spAutoFit/>
          </a:bodyPr>
          <a:lstStyle/>
          <a:p>
            <a:pPr algn="ct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DIVISÃO ENTRE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Divisão com números racionais na forma decimal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divisão com números decimais na forma decimal,</a:t>
            </a:r>
            <a:r>
              <a:rPr lang="pt-BR" sz="2200" kern="100" dirty="0">
                <a:ln w="9525" cap="rnd" cmpd="sng" algn="ctr">
                  <a:solidFill>
                    <a:srgbClr val="156082"/>
                  </a:solidFill>
                  <a:prstDash val="solid"/>
                  <a:bevel/>
                </a:ln>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devemos</a:t>
            </a:r>
            <a:r>
              <a:rPr lang="pt-BR" sz="2200" kern="100" dirty="0">
                <a:ln w="9525" cap="rnd" cmpd="sng" algn="ctr">
                  <a:solidFill>
                    <a:srgbClr val="156082"/>
                  </a:solidFill>
                  <a:prstDash val="solid"/>
                  <a:bevel/>
                </a:ln>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realizar os seguintes passos: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arenR"/>
            </a:pPr>
            <a:r>
              <a:rPr lang="pt-BR" sz="2200" kern="1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Verificar e igualar o número de casas decimais: se necessário, adicione zeros ao número com menos casas decimais para que ambos tenham o mesmo número de casas decimais após a vírgula;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arenR"/>
            </a:pPr>
            <a:r>
              <a:rPr lang="pt-BR" sz="2200" kern="1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Multiplicar o dividendo e o divisor pela mesma potência de 10 (10, 100, 1000, ...), de acordo com o número de casas decimais, com o objetivo de torna-los números inteiros;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arenR"/>
            </a:pPr>
            <a:r>
              <a:rPr lang="pt-BR" sz="2200" kern="1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Realize a divisão com os números obtidos, encontrando assim o resultado;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9814B9A-05B6-420A-7B65-B50C35B1BDBF}"/>
              </a:ext>
            </a:extLst>
          </p:cNvPr>
          <p:cNvSpPr txBox="1"/>
          <p:nvPr/>
        </p:nvSpPr>
        <p:spPr>
          <a:xfrm>
            <a:off x="6158752" y="874873"/>
            <a:ext cx="5952565" cy="1549142"/>
          </a:xfrm>
          <a:prstGeom prst="rect">
            <a:avLst/>
          </a:prstGeom>
          <a:noFill/>
        </p:spPr>
        <p:txBody>
          <a:bodyPr wrap="square">
            <a:spAutoFit/>
          </a:bodyPr>
          <a:lstStyle/>
          <a:p>
            <a:pPr lvl="0" algn="just">
              <a:spcAft>
                <a:spcPts val="800"/>
              </a:spcAft>
            </a:pPr>
            <a:r>
              <a:rPr lang="pt-BR" sz="2200" kern="1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4) Seguir as regras de sinais da multiplicação de números racionais, para determinar o sinal do resultado.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Vejamos, em alguns exemplos, como executar a divisão entre números decimais.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9B9CA54B-B7CE-134D-DC3E-A30B33B5F1BC}"/>
                  </a:ext>
                </a:extLst>
              </p:cNvPr>
              <p:cNvSpPr txBox="1"/>
              <p:nvPr/>
            </p:nvSpPr>
            <p:spPr>
              <a:xfrm>
                <a:off x="6158752" y="2601288"/>
                <a:ext cx="6096000" cy="769441"/>
              </a:xfrm>
              <a:prstGeom prst="rect">
                <a:avLst/>
              </a:prstGeom>
              <a:noFill/>
            </p:spPr>
            <p:txBody>
              <a:bodyPr wrap="square">
                <a:spAutoFit/>
              </a:bodyPr>
              <a:lstStyle/>
              <a:p>
                <a:pPr algn="just"/>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 3: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Realize a divisão entre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4,5</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0,5</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100" dirty="0">
                    <a:solidFill>
                      <a:srgbClr val="000000"/>
                    </a:solidFill>
                    <a:effectLst/>
                    <a:uFill>
                      <a:solidFill>
                        <a:srgbClr val="000000"/>
                      </a:solidFill>
                    </a:uFill>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9B9CA54B-B7CE-134D-DC3E-A30B33B5F1BC}"/>
                  </a:ext>
                </a:extLst>
              </p:cNvPr>
              <p:cNvSpPr txBox="1">
                <a:spLocks noRot="1" noChangeAspect="1" noMove="1" noResize="1" noEditPoints="1" noAdjustHandles="1" noChangeArrowheads="1" noChangeShapeType="1" noTextEdit="1"/>
              </p:cNvSpPr>
              <p:nvPr/>
            </p:nvSpPr>
            <p:spPr>
              <a:xfrm>
                <a:off x="6158752" y="2601288"/>
                <a:ext cx="6096000" cy="769441"/>
              </a:xfrm>
              <a:prstGeom prst="rect">
                <a:avLst/>
              </a:prstGeom>
              <a:blipFill>
                <a:blip r:embed="rId2"/>
                <a:stretch>
                  <a:fillRect l="-1300" t="-7143" b="-14286"/>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5CF8DF3E-E40D-EB88-2B2C-E08EE581808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55034" y="3221646"/>
            <a:ext cx="2160000" cy="414707"/>
          </a:xfrm>
          <a:prstGeom prst="rect">
            <a:avLst/>
          </a:prstGeom>
          <a:noFill/>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CB81BA18-83BC-2625-BD88-19A2DC0A8856}"/>
                  </a:ext>
                </a:extLst>
              </p:cNvPr>
              <p:cNvSpPr txBox="1"/>
              <p:nvPr/>
            </p:nvSpPr>
            <p:spPr>
              <a:xfrm>
                <a:off x="6127376" y="3783303"/>
                <a:ext cx="6127376" cy="769441"/>
              </a:xfrm>
              <a:prstGeom prst="rect">
                <a:avLst/>
              </a:prstGeom>
              <a:noFill/>
            </p:spPr>
            <p:txBody>
              <a:bodyPr wrap="square">
                <a:spAutoFit/>
              </a:bodyPr>
              <a:lstStyle/>
              <a:p>
                <a:pPr algn="just"/>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 4: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Realize a divisão entre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12,25</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100" dirty="0">
                    <a:solidFill>
                      <a:srgbClr val="000000"/>
                    </a:solidFill>
                    <a:effectLst/>
                    <a:uFill>
                      <a:solidFill>
                        <a:srgbClr val="000000"/>
                      </a:solidFill>
                    </a:uFill>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CB81BA18-83BC-2625-BD88-19A2DC0A8856}"/>
                  </a:ext>
                </a:extLst>
              </p:cNvPr>
              <p:cNvSpPr txBox="1">
                <a:spLocks noRot="1" noChangeAspect="1" noMove="1" noResize="1" noEditPoints="1" noAdjustHandles="1" noChangeArrowheads="1" noChangeShapeType="1" noTextEdit="1"/>
              </p:cNvSpPr>
              <p:nvPr/>
            </p:nvSpPr>
            <p:spPr>
              <a:xfrm>
                <a:off x="6127376" y="3783303"/>
                <a:ext cx="6127376" cy="769441"/>
              </a:xfrm>
              <a:prstGeom prst="rect">
                <a:avLst/>
              </a:prstGeom>
              <a:blipFill>
                <a:blip r:embed="rId4"/>
                <a:stretch>
                  <a:fillRect l="-1294" t="-7143" b="-1428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C6AF57A1-F54A-EFBA-C452-FD03A4475426}"/>
                  </a:ext>
                </a:extLst>
              </p:cNvPr>
              <p:cNvSpPr txBox="1"/>
              <p:nvPr/>
            </p:nvSpPr>
            <p:spPr>
              <a:xfrm>
                <a:off x="6127376" y="5230942"/>
                <a:ext cx="6127376" cy="769441"/>
              </a:xfrm>
              <a:prstGeom prst="rect">
                <a:avLst/>
              </a:prstGeom>
              <a:noFill/>
            </p:spPr>
            <p:txBody>
              <a:bodyPr wrap="square">
                <a:spAutoFit/>
              </a:bodyPr>
              <a:lstStyle/>
              <a:p>
                <a:pPr algn="just"/>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 5: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Realize a divisão entre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20,25</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1,5</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100" dirty="0">
                    <a:solidFill>
                      <a:srgbClr val="000000"/>
                    </a:solidFill>
                    <a:effectLst/>
                    <a:uFill>
                      <a:solidFill>
                        <a:srgbClr val="000000"/>
                      </a:solidFill>
                    </a:uFill>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C6AF57A1-F54A-EFBA-C452-FD03A4475426}"/>
                  </a:ext>
                </a:extLst>
              </p:cNvPr>
              <p:cNvSpPr txBox="1">
                <a:spLocks noRot="1" noChangeAspect="1" noMove="1" noResize="1" noEditPoints="1" noAdjustHandles="1" noChangeArrowheads="1" noChangeShapeType="1" noTextEdit="1"/>
              </p:cNvSpPr>
              <p:nvPr/>
            </p:nvSpPr>
            <p:spPr>
              <a:xfrm>
                <a:off x="6127376" y="5230942"/>
                <a:ext cx="6127376" cy="769441"/>
              </a:xfrm>
              <a:prstGeom prst="rect">
                <a:avLst/>
              </a:prstGeom>
              <a:blipFill>
                <a:blip r:embed="rId5"/>
                <a:stretch>
                  <a:fillRect l="-1294" t="-7143" b="-15079"/>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32506568-B657-A4F3-72CB-C96B13C611CC}"/>
              </a:ext>
            </a:extLst>
          </p:cNvPr>
          <p:cNvPicPr>
            <a:picLocks noChangeAspect="1"/>
          </p:cNvPicPr>
          <p:nvPr/>
        </p:nvPicPr>
        <p:blipFill>
          <a:blip r:embed="rId6"/>
          <a:stretch>
            <a:fillRect/>
          </a:stretch>
        </p:blipFill>
        <p:spPr>
          <a:xfrm>
            <a:off x="7335034" y="4577268"/>
            <a:ext cx="3600000" cy="625405"/>
          </a:xfrm>
          <a:prstGeom prst="rect">
            <a:avLst/>
          </a:prstGeom>
        </p:spPr>
      </p:pic>
      <p:pic>
        <p:nvPicPr>
          <p:cNvPr id="14" name="Imagem 13">
            <a:extLst>
              <a:ext uri="{FF2B5EF4-FFF2-40B4-BE49-F238E27FC236}">
                <a16:creationId xmlns:a16="http://schemas.microsoft.com/office/drawing/2014/main" id="{BDE1DC00-E6F4-E5B9-BE5C-32284C6E7993}"/>
              </a:ext>
            </a:extLst>
          </p:cNvPr>
          <p:cNvPicPr>
            <a:picLocks noChangeAspect="1"/>
          </p:cNvPicPr>
          <p:nvPr/>
        </p:nvPicPr>
        <p:blipFill rotWithShape="1">
          <a:blip r:embed="rId7">
            <a:extLst>
              <a:ext uri="{28A0092B-C50C-407E-A947-70E740481C1C}">
                <a14:useLocalDpi xmlns:a14="http://schemas.microsoft.com/office/drawing/2010/main" val="0"/>
              </a:ext>
            </a:extLst>
          </a:blip>
          <a:srcRect l="2079" r="-1"/>
          <a:stretch/>
        </p:blipFill>
        <p:spPr bwMode="auto">
          <a:xfrm>
            <a:off x="7406752" y="5983127"/>
            <a:ext cx="3600000" cy="6186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74597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306445E-8D9C-DA3B-A349-94FA0FFB492D}"/>
              </a:ext>
            </a:extLst>
          </p:cNvPr>
          <p:cNvSpPr txBox="1"/>
          <p:nvPr/>
        </p:nvSpPr>
        <p:spPr>
          <a:xfrm>
            <a:off x="62753" y="964518"/>
            <a:ext cx="6033247" cy="4762842"/>
          </a:xfrm>
          <a:prstGeom prst="rect">
            <a:avLst/>
          </a:prstGeom>
          <a:noFill/>
        </p:spPr>
        <p:txBody>
          <a:bodyPr wrap="square">
            <a:spAutoFit/>
          </a:bodyPr>
          <a:lstStyle/>
          <a:p>
            <a:pPr marL="342900" lvl="0" indent="-342900" algn="just">
              <a:lnSpc>
                <a:spcPct val="115000"/>
              </a:lnSpc>
              <a:spcAft>
                <a:spcPts val="800"/>
              </a:spcAft>
              <a:buFont typeface="Arial" panose="020B0604020202020204" pitchFamily="34" charset="0"/>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Divisão com</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números racionais na forma fracionária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Na divisão de números racionais na forma fracionária, realizamos os seguintes passos: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1) Multiplicamos a primeira fração pelo inverso da segunda;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2) Em seguida, podemos simplificar a fração resultante até a sua forma irredutível ou dividir o numerador pelo denominador para obter o quociente em decimal;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3) Além disso, aplicam-se as regras de sinais da multiplicação para determinar o sinal do resultado.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22F4C7A6-2F05-07EE-3D1D-EB144F610DB7}"/>
              </a:ext>
            </a:extLst>
          </p:cNvPr>
          <p:cNvPicPr>
            <a:picLocks noChangeAspect="1"/>
          </p:cNvPicPr>
          <p:nvPr/>
        </p:nvPicPr>
        <p:blipFill>
          <a:blip r:embed="rId2"/>
          <a:stretch>
            <a:fillRect/>
          </a:stretch>
        </p:blipFill>
        <p:spPr>
          <a:xfrm>
            <a:off x="6167718" y="708233"/>
            <a:ext cx="5760000" cy="1985084"/>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AEEDB4BA-A198-685F-4A3B-FFDBD293B264}"/>
                  </a:ext>
                </a:extLst>
              </p:cNvPr>
              <p:cNvSpPr txBox="1"/>
              <p:nvPr/>
            </p:nvSpPr>
            <p:spPr>
              <a:xfrm>
                <a:off x="6167718" y="3112056"/>
                <a:ext cx="5894294" cy="910186"/>
              </a:xfrm>
              <a:prstGeom prst="rect">
                <a:avLst/>
              </a:prstGeom>
              <a:noFill/>
            </p:spPr>
            <p:txBody>
              <a:bodyPr wrap="square">
                <a:spAutoFit/>
              </a:bodyPr>
              <a:lstStyle/>
              <a:p>
                <a:pPr algn="just"/>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 6: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Resolva a divisão entre</a:t>
                </a: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9 </m:t>
                        </m:r>
                      </m:den>
                    </m:f>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7 </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AEEDB4BA-A198-685F-4A3B-FFDBD293B264}"/>
                  </a:ext>
                </a:extLst>
              </p:cNvPr>
              <p:cNvSpPr txBox="1">
                <a:spLocks noRot="1" noChangeAspect="1" noMove="1" noResize="1" noEditPoints="1" noAdjustHandles="1" noChangeArrowheads="1" noChangeShapeType="1" noTextEdit="1"/>
              </p:cNvSpPr>
              <p:nvPr/>
            </p:nvSpPr>
            <p:spPr>
              <a:xfrm>
                <a:off x="6167718" y="3112056"/>
                <a:ext cx="5894294" cy="910186"/>
              </a:xfrm>
              <a:prstGeom prst="rect">
                <a:avLst/>
              </a:prstGeom>
              <a:blipFill>
                <a:blip r:embed="rId3"/>
                <a:stretch>
                  <a:fillRect l="-1344" b="-12081"/>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5A1F17C1-6D53-8D60-AA2E-42CD77ABBA7D}"/>
              </a:ext>
            </a:extLst>
          </p:cNvPr>
          <p:cNvPicPr>
            <a:picLocks noChangeAspect="1"/>
          </p:cNvPicPr>
          <p:nvPr/>
        </p:nvPicPr>
        <p:blipFill rotWithShape="1">
          <a:blip r:embed="rId4">
            <a:extLst>
              <a:ext uri="{28A0092B-C50C-407E-A947-70E740481C1C}">
                <a14:useLocalDpi xmlns:a14="http://schemas.microsoft.com/office/drawing/2010/main" val="0"/>
              </a:ext>
            </a:extLst>
          </a:blip>
          <a:srcRect l="37990" r="37426"/>
          <a:stretch/>
        </p:blipFill>
        <p:spPr bwMode="auto">
          <a:xfrm>
            <a:off x="7967718" y="4022242"/>
            <a:ext cx="2160000" cy="14412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57681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E0F8093-6FC8-FD40-28EE-6B0C1DECD99C}"/>
                  </a:ext>
                </a:extLst>
              </p:cNvPr>
              <p:cNvSpPr txBox="1"/>
              <p:nvPr/>
            </p:nvSpPr>
            <p:spPr>
              <a:xfrm>
                <a:off x="0" y="861064"/>
                <a:ext cx="6096000" cy="3688382"/>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 7: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Resolva a divisão entre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9 </m:t>
                            </m:r>
                          </m:den>
                        </m:f>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8</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e>
                    </m: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9 </m:t>
                              </m:r>
                            </m:den>
                          </m:f>
                        </m:e>
                      </m: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𝟖</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156082"/>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den>
                          </m:f>
                        </m:e>
                      </m: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9 </m:t>
                              </m:r>
                            </m:den>
                          </m:f>
                        </m:e>
                      </m: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156082"/>
                                  </a:solidFill>
                                  <a:effectLst/>
                                  <a:latin typeface="Cambria Math" panose="02040503050406030204" pitchFamily="18" charset="0"/>
                                  <a:ea typeface="Times New Roman" panose="02020603050405020304" pitchFamily="18" charset="0"/>
                                  <a:cs typeface="Times New Roman" panose="02020603050405020304" pitchFamily="18" charset="0"/>
                                </a:rPr>
                                <m:t>𝟑</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𝟖</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den>
                          </m:f>
                        </m:e>
                      </m: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2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2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200">
                              <a:effectLst/>
                              <a:latin typeface="Cambria Math" panose="02040503050406030204" pitchFamily="18" charset="0"/>
                              <a:ea typeface="Aptos" panose="020B0004020202020204" pitchFamily="34" charset="0"/>
                              <a:cs typeface="Times New Roman" panose="02020603050405020304" pitchFamily="18" charset="0"/>
                            </a:rPr>
                            <m:t>15</m:t>
                          </m:r>
                        </m:num>
                        <m:den>
                          <m:r>
                            <a:rPr lang="pt-BR" sz="2200" i="1" kern="1200">
                              <a:effectLst/>
                              <a:latin typeface="Cambria Math" panose="02040503050406030204" pitchFamily="18" charset="0"/>
                              <a:ea typeface="Aptos" panose="020B0004020202020204" pitchFamily="34" charset="0"/>
                              <a:cs typeface="Times New Roman" panose="02020603050405020304" pitchFamily="18" charset="0"/>
                            </a:rPr>
                            <m:t>72</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200" dirty="0">
                    <a:effectLst/>
                    <a:latin typeface="Arial Narrow" panose="020B0606020202030204" pitchFamily="34" charset="0"/>
                    <a:ea typeface="Times New Roman" panose="02020603050405020304" pitchFamily="18" charset="0"/>
                    <a:cs typeface="Times New Roman" panose="02020603050405020304" pitchFamily="18" charset="0"/>
                  </a:rPr>
                  <a:t>Simplificando o resultado,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2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200">
                              <a:effectLst/>
                              <a:latin typeface="Cambria Math" panose="02040503050406030204" pitchFamily="18" charset="0"/>
                              <a:ea typeface="Aptos" panose="020B0004020202020204" pitchFamily="34" charset="0"/>
                              <a:cs typeface="Times New Roman" panose="02020603050405020304" pitchFamily="18" charset="0"/>
                            </a:rPr>
                            <m:t>15</m:t>
                          </m:r>
                        </m:num>
                        <m:den>
                          <m:r>
                            <a:rPr lang="pt-BR" sz="2200" i="1" kern="1200">
                              <a:effectLst/>
                              <a:latin typeface="Cambria Math" panose="02040503050406030204" pitchFamily="18" charset="0"/>
                              <a:ea typeface="Aptos" panose="020B0004020202020204" pitchFamily="34" charset="0"/>
                              <a:cs typeface="Times New Roman" panose="02020603050405020304" pitchFamily="18" charset="0"/>
                            </a:rPr>
                            <m:t>72</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200">
                              <a:effectLst/>
                              <a:latin typeface="Cambria Math" panose="02040503050406030204" pitchFamily="18" charset="0"/>
                              <a:ea typeface="Aptos" panose="020B0004020202020204" pitchFamily="34" charset="0"/>
                              <a:cs typeface="Times New Roman" panose="02020603050405020304" pitchFamily="18" charset="0"/>
                            </a:rPr>
                          </m:ctrlPr>
                        </m:fPr>
                        <m:num>
                          <m:sSup>
                            <m:sSupPr>
                              <m:ctrlPr>
                                <a:rPr lang="pt-BR" sz="2200" i="1" kern="12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200">
                                  <a:effectLst/>
                                  <a:latin typeface="Cambria Math" panose="02040503050406030204" pitchFamily="18" charset="0"/>
                                  <a:ea typeface="Aptos" panose="020B0004020202020204" pitchFamily="34" charset="0"/>
                                  <a:cs typeface="Times New Roman" panose="02020603050405020304" pitchFamily="18" charset="0"/>
                                </a:rPr>
                                <m:t>15</m:t>
                              </m:r>
                            </m:e>
                            <m:sup>
                              <m:r>
                                <a:rPr lang="pt-BR" sz="2200" i="1" kern="1200">
                                  <a:effectLst/>
                                  <a:latin typeface="Cambria Math" panose="02040503050406030204" pitchFamily="18" charset="0"/>
                                  <a:ea typeface="Aptos" panose="020B0004020202020204" pitchFamily="34" charset="0"/>
                                  <a:cs typeface="Times New Roman" panose="02020603050405020304" pitchFamily="18" charset="0"/>
                                </a:rPr>
                                <m:t> ÷ 3</m:t>
                              </m:r>
                            </m:sup>
                          </m:sSup>
                        </m:num>
                        <m:den>
                          <m:sSub>
                            <m:sSubPr>
                              <m:ctrlPr>
                                <a:rPr lang="pt-BR" sz="2200" i="1" kern="12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200">
                                  <a:effectLst/>
                                  <a:latin typeface="Cambria Math" panose="02040503050406030204" pitchFamily="18" charset="0"/>
                                  <a:ea typeface="Aptos" panose="020B0004020202020204" pitchFamily="34" charset="0"/>
                                  <a:cs typeface="Times New Roman" panose="02020603050405020304" pitchFamily="18" charset="0"/>
                                </a:rPr>
                                <m:t>72</m:t>
                              </m:r>
                            </m:e>
                            <m:sub>
                              <m:r>
                                <a:rPr lang="pt-BR" sz="2200" i="1" kern="1200">
                                  <a:effectLst/>
                                  <a:latin typeface="Cambria Math" panose="02040503050406030204" pitchFamily="18" charset="0"/>
                                  <a:ea typeface="Aptos" panose="020B0004020202020204" pitchFamily="34" charset="0"/>
                                  <a:cs typeface="Times New Roman" panose="02020603050405020304" pitchFamily="18" charset="0"/>
                                </a:rPr>
                                <m:t> ÷ 3</m:t>
                              </m:r>
                            </m:sub>
                          </m:sSub>
                        </m:den>
                      </m:f>
                      <m:r>
                        <a:rPr lang="pt-BR" sz="2200" i="1" kern="12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24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E0F8093-6FC8-FD40-28EE-6B0C1DECD99C}"/>
                  </a:ext>
                </a:extLst>
              </p:cNvPr>
              <p:cNvSpPr txBox="1">
                <a:spLocks noRot="1" noChangeAspect="1" noMove="1" noResize="1" noEditPoints="1" noAdjustHandles="1" noChangeArrowheads="1" noChangeShapeType="1" noTextEdit="1"/>
              </p:cNvSpPr>
              <p:nvPr/>
            </p:nvSpPr>
            <p:spPr>
              <a:xfrm>
                <a:off x="0" y="861064"/>
                <a:ext cx="6096000" cy="3688382"/>
              </a:xfrm>
              <a:prstGeom prst="rect">
                <a:avLst/>
              </a:prstGeom>
              <a:blipFill>
                <a:blip r:embed="rId2"/>
                <a:stretch>
                  <a:fillRect l="-13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4CA9BA3-5D68-FE56-5676-276BE246A940}"/>
                  </a:ext>
                </a:extLst>
              </p:cNvPr>
              <p:cNvSpPr txBox="1"/>
              <p:nvPr/>
            </p:nvSpPr>
            <p:spPr>
              <a:xfrm>
                <a:off x="6096000" y="671209"/>
                <a:ext cx="5997388" cy="3984104"/>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POTENCIAÇÃO DE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2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b="1" kern="1200" dirty="0">
                    <a:effectLst/>
                    <a:latin typeface="Arial Narrow" panose="020B0606020202030204" pitchFamily="34" charset="0"/>
                    <a:ea typeface="Aptos" panose="020B0004020202020204" pitchFamily="34" charset="0"/>
                    <a:cs typeface="Times New Roman" panose="02020603050405020304" pitchFamily="18" charset="0"/>
                  </a:rPr>
                  <a:t>Potenciação com expoente inteiro positivo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Na potenciação com números racionais, quando o expoente é um número inteiro positivo, multiplica-se a base por ela mesma sucessivamente. Nesses casos, a base indica o fator que se repete, e o expoente indica a quantidade de fatores.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200" dirty="0">
                    <a:effectLst/>
                    <a:latin typeface="Arial Narrow" panose="020B0606020202030204" pitchFamily="34" charset="0"/>
                    <a:ea typeface="Aptos" panose="020B0004020202020204" pitchFamily="34" charset="0"/>
                    <a:cs typeface="Times New Roman" panose="02020603050405020304" pitchFamily="18" charset="0"/>
                  </a:rPr>
                  <a:t>Exemplo 8: </a:t>
                </a: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Calcule a potência </a:t>
                </a:r>
                <a14:m>
                  <m:oMath xmlns:m="http://schemas.openxmlformats.org/officeDocument/2006/math">
                    <m:r>
                      <a:rPr lang="pt-BR" sz="2200" i="1" kern="1200">
                        <a:effectLst/>
                        <a:latin typeface="Cambria Math" panose="02040503050406030204" pitchFamily="18" charset="0"/>
                        <a:ea typeface="Aptos" panose="020B0004020202020204" pitchFamily="34" charset="0"/>
                        <a:cs typeface="Times New Roman" panose="02020603050405020304" pitchFamily="18" charset="0"/>
                      </a:rPr>
                      <m:t>(0,4)³</m:t>
                    </m:r>
                  </m:oMath>
                </a14:m>
                <a:r>
                  <a:rPr lang="pt-BR" sz="2200" kern="12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4CA9BA3-5D68-FE56-5676-276BE246A940}"/>
                  </a:ext>
                </a:extLst>
              </p:cNvPr>
              <p:cNvSpPr txBox="1">
                <a:spLocks noRot="1" noChangeAspect="1" noMove="1" noResize="1" noEditPoints="1" noAdjustHandles="1" noChangeArrowheads="1" noChangeShapeType="1" noTextEdit="1"/>
              </p:cNvSpPr>
              <p:nvPr/>
            </p:nvSpPr>
            <p:spPr>
              <a:xfrm>
                <a:off x="6096000" y="671209"/>
                <a:ext cx="5997388" cy="3984104"/>
              </a:xfrm>
              <a:prstGeom prst="rect">
                <a:avLst/>
              </a:prstGeom>
              <a:blipFill>
                <a:blip r:embed="rId3"/>
                <a:stretch>
                  <a:fillRect l="-1321" t="-765" r="-2439" b="-1988"/>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B37CE31C-5689-0502-D4E9-3F063B8BF64D}"/>
              </a:ext>
            </a:extLst>
          </p:cNvPr>
          <p:cNvPicPr>
            <a:picLocks noChangeAspect="1"/>
          </p:cNvPicPr>
          <p:nvPr/>
        </p:nvPicPr>
        <p:blipFill rotWithShape="1">
          <a:blip r:embed="rId4">
            <a:extLst>
              <a:ext uri="{28A0092B-C50C-407E-A947-70E740481C1C}">
                <a14:useLocalDpi xmlns:a14="http://schemas.microsoft.com/office/drawing/2010/main" val="0"/>
              </a:ext>
            </a:extLst>
          </a:blip>
          <a:srcRect l="2578" r="2601"/>
          <a:stretch/>
        </p:blipFill>
        <p:spPr bwMode="auto">
          <a:xfrm>
            <a:off x="7654694" y="4762890"/>
            <a:ext cx="2880000" cy="159345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88816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FDA3E7A9-7267-943E-E0C1-35D3B27B6139}"/>
                  </a:ext>
                </a:extLst>
              </p:cNvPr>
              <p:cNvSpPr txBox="1"/>
              <p:nvPr/>
            </p:nvSpPr>
            <p:spPr>
              <a:xfrm>
                <a:off x="0" y="744190"/>
                <a:ext cx="6136340" cy="1957524"/>
              </a:xfrm>
              <a:prstGeom prst="rect">
                <a:avLst/>
              </a:prstGeom>
              <a:noFill/>
            </p:spPr>
            <p:txBody>
              <a:bodyPr wrap="square">
                <a:spAutoFit/>
              </a:bodyPr>
              <a:lstStyle/>
              <a:p>
                <a:pPr algn="just">
                  <a:spcAft>
                    <a:spcPts val="800"/>
                  </a:spcAft>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Podemos, também, escrever o número decimal na forma fracionária e calcular a potência. Vamos aplicar no exemplo anterior.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p>
                        <m:sSupPr>
                          <m:ctrlPr>
                            <a:rPr lang="pt-BR" sz="2000" i="1" kern="0">
                              <a:effectLst/>
                              <a:latin typeface="Cambria Math" panose="02040503050406030204" pitchFamily="18" charset="0"/>
                              <a:ea typeface="Aptos" panose="020B0004020202020204" pitchFamily="34" charset="0"/>
                              <a:cs typeface="ArialNarrow"/>
                            </a:rPr>
                          </m:ctrlPr>
                        </m:sSupPr>
                        <m:e>
                          <m:d>
                            <m:dPr>
                              <m:ctrlPr>
                                <a:rPr lang="pt-BR" sz="2000" i="1" kern="0">
                                  <a:effectLst/>
                                  <a:latin typeface="Cambria Math" panose="02040503050406030204" pitchFamily="18" charset="0"/>
                                  <a:ea typeface="Aptos" panose="020B0004020202020204" pitchFamily="34" charset="0"/>
                                  <a:cs typeface="ArialNarrow"/>
                                </a:rPr>
                              </m:ctrlPr>
                            </m:dPr>
                            <m:e>
                              <m:r>
                                <a:rPr lang="pt-BR" sz="2000" i="1" kern="0">
                                  <a:effectLst/>
                                  <a:latin typeface="Cambria Math" panose="02040503050406030204" pitchFamily="18" charset="0"/>
                                  <a:ea typeface="Aptos" panose="020B0004020202020204" pitchFamily="34" charset="0"/>
                                  <a:cs typeface="ArialNarrow"/>
                                </a:rPr>
                                <m:t>0,4</m:t>
                              </m:r>
                            </m:e>
                          </m:d>
                        </m:e>
                        <m:sup>
                          <m:r>
                            <a:rPr lang="pt-BR" sz="2000" i="1" kern="0">
                              <a:effectLst/>
                              <a:latin typeface="Cambria Math" panose="02040503050406030204" pitchFamily="18" charset="0"/>
                              <a:ea typeface="Aptos" panose="020B0004020202020204" pitchFamily="34" charset="0"/>
                              <a:cs typeface="ArialNarrow"/>
                            </a:rPr>
                            <m:t>3</m:t>
                          </m:r>
                        </m:sup>
                      </m:sSup>
                      <m:r>
                        <a:rPr lang="pt-BR" sz="2000" i="1" kern="0">
                          <a:effectLst/>
                          <a:latin typeface="Cambria Math" panose="02040503050406030204" pitchFamily="18" charset="0"/>
                          <a:ea typeface="Aptos" panose="020B0004020202020204" pitchFamily="34" charset="0"/>
                          <a:cs typeface="ArialNarrow"/>
                        </a:rPr>
                        <m:t>=</m:t>
                      </m:r>
                      <m:sSup>
                        <m:sSupPr>
                          <m:ctrlPr>
                            <a:rPr lang="pt-BR" sz="2000" i="1" kern="0">
                              <a:effectLst/>
                              <a:latin typeface="Cambria Math" panose="02040503050406030204" pitchFamily="18" charset="0"/>
                              <a:ea typeface="Aptos" panose="020B0004020202020204" pitchFamily="34" charset="0"/>
                              <a:cs typeface="ArialNarrow"/>
                            </a:rPr>
                          </m:ctrlPr>
                        </m:sSupPr>
                        <m:e>
                          <m:d>
                            <m:dPr>
                              <m:ctrlPr>
                                <a:rPr lang="pt-BR" sz="2000" i="1" kern="0">
                                  <a:effectLst/>
                                  <a:latin typeface="Cambria Math" panose="02040503050406030204" pitchFamily="18" charset="0"/>
                                  <a:ea typeface="Aptos" panose="020B0004020202020204" pitchFamily="34" charset="0"/>
                                  <a:cs typeface="ArialNarrow"/>
                                </a:rPr>
                              </m:ctrlPr>
                            </m:dPr>
                            <m:e>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4</m:t>
                                  </m:r>
                                </m:num>
                                <m:den>
                                  <m:r>
                                    <a:rPr lang="pt-BR" sz="2000" i="1" kern="0">
                                      <a:effectLst/>
                                      <a:latin typeface="Cambria Math" panose="02040503050406030204" pitchFamily="18" charset="0"/>
                                      <a:ea typeface="Aptos" panose="020B0004020202020204" pitchFamily="34" charset="0"/>
                                      <a:cs typeface="ArialNarrow"/>
                                    </a:rPr>
                                    <m:t>10</m:t>
                                  </m:r>
                                </m:den>
                              </m:f>
                            </m:e>
                          </m:d>
                        </m:e>
                        <m:sup>
                          <m:r>
                            <a:rPr lang="pt-BR" sz="2000" i="1" kern="0">
                              <a:effectLst/>
                              <a:latin typeface="Cambria Math" panose="02040503050406030204" pitchFamily="18" charset="0"/>
                              <a:ea typeface="Aptos" panose="020B0004020202020204" pitchFamily="34" charset="0"/>
                              <a:cs typeface="ArialNarrow"/>
                            </a:rPr>
                            <m:t>3</m:t>
                          </m:r>
                        </m:sup>
                      </m:sSup>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4</m:t>
                              </m:r>
                            </m:num>
                            <m:den>
                              <m:r>
                                <a:rPr lang="pt-BR" sz="2000" i="1" kern="0">
                                  <a:effectLst/>
                                  <a:latin typeface="Cambria Math" panose="02040503050406030204" pitchFamily="18" charset="0"/>
                                  <a:ea typeface="Aptos" panose="020B0004020202020204" pitchFamily="34" charset="0"/>
                                  <a:cs typeface="ArialNarrow"/>
                                </a:rPr>
                                <m:t>10</m:t>
                              </m:r>
                            </m:den>
                          </m:f>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4</m:t>
                              </m:r>
                            </m:num>
                            <m:den>
                              <m:r>
                                <a:rPr lang="pt-BR" sz="2000" i="1" kern="0">
                                  <a:effectLst/>
                                  <a:latin typeface="Cambria Math" panose="02040503050406030204" pitchFamily="18" charset="0"/>
                                  <a:ea typeface="Aptos" panose="020B0004020202020204" pitchFamily="34" charset="0"/>
                                  <a:cs typeface="ArialNarrow"/>
                                </a:rPr>
                                <m:t>10</m:t>
                              </m:r>
                            </m:den>
                          </m:f>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4</m:t>
                              </m:r>
                            </m:num>
                            <m:den>
                              <m:r>
                                <a:rPr lang="pt-BR" sz="2000" i="1" kern="0">
                                  <a:effectLst/>
                                  <a:latin typeface="Cambria Math" panose="02040503050406030204" pitchFamily="18" charset="0"/>
                                  <a:ea typeface="Aptos" panose="020B0004020202020204" pitchFamily="34" charset="0"/>
                                  <a:cs typeface="ArialNarrow"/>
                                </a:rPr>
                                <m:t>10</m:t>
                              </m:r>
                            </m:den>
                          </m:f>
                        </m:e>
                      </m:d>
                      <m:r>
                        <a:rPr lang="pt-BR" sz="2000" i="1" kern="0">
                          <a:effectLst/>
                          <a:latin typeface="Cambria Math" panose="02040503050406030204" pitchFamily="18" charset="0"/>
                          <a:ea typeface="Aptos" panose="020B0004020202020204" pitchFamily="34" charset="0"/>
                          <a:cs typeface="ArialNarrow"/>
                        </a:rPr>
                        <m:t>=</m:t>
                      </m:r>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64</m:t>
                          </m:r>
                        </m:num>
                        <m:den>
                          <m:r>
                            <a:rPr lang="pt-BR" sz="2000" i="1" kern="0">
                              <a:effectLst/>
                              <a:latin typeface="Cambria Math" panose="02040503050406030204" pitchFamily="18" charset="0"/>
                              <a:ea typeface="Aptos" panose="020B0004020202020204" pitchFamily="34" charset="0"/>
                              <a:cs typeface="ArialNarrow"/>
                            </a:rPr>
                            <m:t>1000</m:t>
                          </m:r>
                        </m:den>
                      </m:f>
                      <m:r>
                        <a:rPr lang="pt-BR" sz="2000" i="1" kern="0">
                          <a:effectLst/>
                          <a:latin typeface="Cambria Math" panose="02040503050406030204" pitchFamily="18" charset="0"/>
                          <a:ea typeface="Aptos" panose="020B0004020202020204" pitchFamily="34" charset="0"/>
                          <a:cs typeface="ArialNarrow"/>
                        </a:rPr>
                        <m:t>=0,064</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FDA3E7A9-7267-943E-E0C1-35D3B27B6139}"/>
                  </a:ext>
                </a:extLst>
              </p:cNvPr>
              <p:cNvSpPr txBox="1">
                <a:spLocks noRot="1" noChangeAspect="1" noMove="1" noResize="1" noEditPoints="1" noAdjustHandles="1" noChangeArrowheads="1" noChangeShapeType="1" noTextEdit="1"/>
              </p:cNvSpPr>
              <p:nvPr/>
            </p:nvSpPr>
            <p:spPr>
              <a:xfrm>
                <a:off x="0" y="744190"/>
                <a:ext cx="6136340" cy="1957524"/>
              </a:xfrm>
              <a:prstGeom prst="rect">
                <a:avLst/>
              </a:prstGeom>
              <a:blipFill>
                <a:blip r:embed="rId2"/>
                <a:stretch>
                  <a:fillRect l="-1291" t="-1869" r="-129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E7D7817-A8D2-143B-8B81-6B36704EDAA4}"/>
                  </a:ext>
                </a:extLst>
              </p:cNvPr>
              <p:cNvSpPr txBox="1"/>
              <p:nvPr/>
            </p:nvSpPr>
            <p:spPr>
              <a:xfrm>
                <a:off x="0" y="3311401"/>
                <a:ext cx="6136340" cy="1908856"/>
              </a:xfrm>
              <a:prstGeom prst="rect">
                <a:avLst/>
              </a:prstGeom>
              <a:noFill/>
            </p:spPr>
            <p:txBody>
              <a:bodyPr wrap="square">
                <a:spAutoFit/>
              </a:bodyPr>
              <a:lstStyle/>
              <a:p>
                <a:pPr algn="just">
                  <a:lnSpc>
                    <a:spcPct val="115000"/>
                  </a:lnSpc>
                  <a:spcAft>
                    <a:spcPts val="800"/>
                  </a:spcAft>
                </a:pPr>
                <a:r>
                  <a:rPr lang="pt-BR" sz="2200" b="1" kern="1200" dirty="0">
                    <a:effectLst/>
                    <a:latin typeface="Arial Narrow" panose="020B0606020202030204" pitchFamily="34" charset="0"/>
                    <a:ea typeface="Aptos" panose="020B0004020202020204" pitchFamily="34" charset="0"/>
                    <a:cs typeface="Times New Roman" panose="02020603050405020304" pitchFamily="18" charset="0"/>
                  </a:rPr>
                  <a:t>Exemplo 9: </a:t>
                </a: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Calcule a potência </a:t>
                </a:r>
                <a14:m>
                  <m:oMath xmlns:m="http://schemas.openxmlformats.org/officeDocument/2006/math">
                    <m:sSup>
                      <m:sSup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2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200">
                                    <a:effectLst/>
                                    <a:latin typeface="Cambria Math" panose="02040503050406030204" pitchFamily="18" charset="0"/>
                                    <a:ea typeface="Aptos" panose="020B0004020202020204" pitchFamily="34" charset="0"/>
                                    <a:cs typeface="Times New Roman" panose="02020603050405020304" pitchFamily="18" charset="0"/>
                                  </a:rPr>
                                  <m:t> 3 </m:t>
                                </m:r>
                              </m:den>
                            </m:f>
                          </m:e>
                        </m:d>
                      </m:e>
                      <m:sup>
                        <m:r>
                          <a:rPr lang="pt-BR" sz="2200" i="1" kern="1200">
                            <a:effectLst/>
                            <a:latin typeface="Cambria Math" panose="02040503050406030204" pitchFamily="18" charset="0"/>
                            <a:ea typeface="Aptos" panose="020B0004020202020204" pitchFamily="34" charset="0"/>
                            <a:cs typeface="Times New Roman" panose="02020603050405020304" pitchFamily="18" charset="0"/>
                          </a:rPr>
                          <m:t>2</m:t>
                        </m:r>
                      </m:sup>
                    </m:sSup>
                  </m:oMath>
                </a14:m>
                <a:r>
                  <a:rPr lang="pt-BR" sz="2200" kern="12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p>
                        <m:sSup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2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200">
                                      <a:effectLst/>
                                      <a:latin typeface="Cambria Math" panose="02040503050406030204" pitchFamily="18" charset="0"/>
                                      <a:ea typeface="Aptos" panose="020B0004020202020204" pitchFamily="34" charset="0"/>
                                      <a:cs typeface="Times New Roman" panose="02020603050405020304" pitchFamily="18" charset="0"/>
                                    </a:rPr>
                                    <m:t> 3 </m:t>
                                  </m:r>
                                </m:den>
                              </m:f>
                            </m:e>
                          </m:d>
                        </m:e>
                        <m:sup>
                          <m:r>
                            <a:rPr lang="pt-BR" sz="2200" i="1" kern="1200">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2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2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200">
                                  <a:effectLst/>
                                  <a:latin typeface="Cambria Math" panose="02040503050406030204" pitchFamily="18" charset="0"/>
                                  <a:ea typeface="Aptos" panose="020B0004020202020204" pitchFamily="34" charset="0"/>
                                  <a:cs typeface="Times New Roman" panose="02020603050405020304" pitchFamily="18" charset="0"/>
                                </a:rPr>
                                <m:t> 3 </m:t>
                              </m:r>
                            </m:den>
                          </m:f>
                        </m:e>
                      </m:d>
                      <m:r>
                        <a:rPr lang="pt-BR" sz="2200" i="1" kern="12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2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200">
                                  <a:effectLst/>
                                  <a:latin typeface="Cambria Math" panose="02040503050406030204" pitchFamily="18" charset="0"/>
                                  <a:ea typeface="Aptos" panose="020B0004020202020204" pitchFamily="34" charset="0"/>
                                  <a:cs typeface="Times New Roman" panose="02020603050405020304" pitchFamily="18" charset="0"/>
                                </a:rPr>
                                <m:t> 3 </m:t>
                              </m:r>
                            </m:den>
                          </m:f>
                        </m:e>
                      </m:d>
                      <m:r>
                        <a:rPr lang="pt-BR" sz="2200" i="1" kern="12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2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200">
                              <a:effectLst/>
                              <a:latin typeface="Cambria Math" panose="02040503050406030204" pitchFamily="18" charset="0"/>
                              <a:ea typeface="Aptos" panose="020B0004020202020204" pitchFamily="34" charset="0"/>
                              <a:cs typeface="Times New Roman" panose="02020603050405020304" pitchFamily="18" charset="0"/>
                            </a:rPr>
                            <m:t> 9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CE7D7817-A8D2-143B-8B81-6B36704EDAA4}"/>
                  </a:ext>
                </a:extLst>
              </p:cNvPr>
              <p:cNvSpPr txBox="1">
                <a:spLocks noRot="1" noChangeAspect="1" noMove="1" noResize="1" noEditPoints="1" noAdjustHandles="1" noChangeArrowheads="1" noChangeShapeType="1" noTextEdit="1"/>
              </p:cNvSpPr>
              <p:nvPr/>
            </p:nvSpPr>
            <p:spPr>
              <a:xfrm>
                <a:off x="0" y="3311401"/>
                <a:ext cx="6136340" cy="1908856"/>
              </a:xfrm>
              <a:prstGeom prst="rect">
                <a:avLst/>
              </a:prstGeom>
              <a:blipFill>
                <a:blip r:embed="rId3"/>
                <a:stretch>
                  <a:fillRect l="-129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45759D3-D7A6-8F3D-85C5-E7B2FC01BD16}"/>
                  </a:ext>
                </a:extLst>
              </p:cNvPr>
              <p:cNvSpPr txBox="1"/>
              <p:nvPr/>
            </p:nvSpPr>
            <p:spPr>
              <a:xfrm>
                <a:off x="6096000" y="772744"/>
                <a:ext cx="6046693" cy="5487977"/>
              </a:xfrm>
              <a:prstGeom prst="rect">
                <a:avLst/>
              </a:prstGeom>
              <a:noFill/>
            </p:spPr>
            <p:txBody>
              <a:bodyPr wrap="square">
                <a:spAutoFit/>
              </a:bodyPr>
              <a:lstStyle/>
              <a:p>
                <a:pPr marL="342900" lvl="0" indent="-342900">
                  <a:spcAft>
                    <a:spcPts val="800"/>
                  </a:spcAft>
                  <a:buFont typeface="Arial" panose="020B0604020202020204" pitchFamily="34" charset="0"/>
                  <a:buChar char="•"/>
                </a:pPr>
                <a:r>
                  <a:rPr lang="pt-BR" sz="2200" b="1" kern="1200" dirty="0">
                    <a:effectLst/>
                    <a:latin typeface="Arial Narrow" panose="020B0606020202030204" pitchFamily="34" charset="0"/>
                    <a:ea typeface="Aptos" panose="020B0004020202020204" pitchFamily="34" charset="0"/>
                    <a:cs typeface="Times New Roman" panose="02020603050405020304" pitchFamily="18" charset="0"/>
                  </a:rPr>
                  <a:t>Potenciação com expoente inteiro negativo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200" dirty="0">
                    <a:effectLst/>
                    <a:latin typeface="Arial Narrow" panose="020B0606020202030204" pitchFamily="34" charset="0"/>
                    <a:ea typeface="Aptos" panose="020B0004020202020204" pitchFamily="34" charset="0"/>
                    <a:cs typeface="Times New Roman" panose="02020603050405020304" pitchFamily="18" charset="0"/>
                  </a:rPr>
                  <a:t>Por definição, temos que um número diferente de zero elevado a um expoente negativo é igual ao inverso desse número elevado ao oposto desse expoente, ou seja, o expoente será positivo.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pPr>
                <a14:m>
                  <m:oMath xmlns:m="http://schemas.openxmlformats.org/officeDocument/2006/math">
                    <m:sSup>
                      <m:sSup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200">
                            <a:effectLst/>
                            <a:latin typeface="Cambria Math" panose="02040503050406030204" pitchFamily="18" charset="0"/>
                            <a:ea typeface="Aptos" panose="020B0004020202020204" pitchFamily="34" charset="0"/>
                            <a:cs typeface="Times New Roman" panose="02020603050405020304" pitchFamily="18" charset="0"/>
                          </a:rPr>
                          <m:t>𝑎</m:t>
                        </m:r>
                      </m:e>
                      <m:sup>
                        <m:r>
                          <a:rPr lang="pt-BR" sz="2200" i="1" kern="12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200">
                            <a:effectLst/>
                            <a:latin typeface="Cambria Math" panose="02040503050406030204" pitchFamily="18" charset="0"/>
                            <a:ea typeface="Aptos" panose="020B0004020202020204" pitchFamily="34" charset="0"/>
                            <a:cs typeface="Times New Roman" panose="02020603050405020304" pitchFamily="18" charset="0"/>
                          </a:rPr>
                          <m:t>𝑛</m:t>
                        </m:r>
                      </m:sup>
                    </m:sSup>
                    <m:r>
                      <a:rPr lang="pt-BR" sz="2200" i="1" kern="12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200">
                            <a:effectLst/>
                            <a:latin typeface="Cambria Math" panose="02040503050406030204" pitchFamily="18" charset="0"/>
                            <a:ea typeface="Aptos" panose="020B0004020202020204" pitchFamily="34" charset="0"/>
                            <a:cs typeface="Times New Roman" panose="02020603050405020304" pitchFamily="18" charset="0"/>
                          </a:rPr>
                          <m:t>1</m:t>
                        </m:r>
                      </m:num>
                      <m:den>
                        <m:sSup>
                          <m:sSupPr>
                            <m:ctrlPr>
                              <a:rPr lang="pt-BR" sz="2200" i="1" kern="1200">
                                <a:effectLst/>
                                <a:uFill>
                                  <a:solidFill>
                                    <a:srgbClr val="4EA72E"/>
                                  </a:solidFill>
                                </a:uFill>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200">
                                <a:effectLst/>
                                <a:latin typeface="Cambria Math" panose="02040503050406030204" pitchFamily="18" charset="0"/>
                                <a:ea typeface="Aptos" panose="020B0004020202020204" pitchFamily="34" charset="0"/>
                                <a:cs typeface="Times New Roman" panose="02020603050405020304" pitchFamily="18" charset="0"/>
                              </a:rPr>
                              <m:t>𝑎</m:t>
                            </m:r>
                          </m:e>
                          <m:sup>
                            <m:r>
                              <a:rPr lang="pt-BR" sz="2200" i="1" kern="1200">
                                <a:effectLst/>
                                <a:latin typeface="Cambria Math" panose="02040503050406030204" pitchFamily="18" charset="0"/>
                                <a:ea typeface="Aptos" panose="020B0004020202020204" pitchFamily="34" charset="0"/>
                                <a:cs typeface="Times New Roman" panose="02020603050405020304" pitchFamily="18" charset="0"/>
                              </a:rPr>
                              <m:t>𝑛</m:t>
                            </m:r>
                          </m:sup>
                        </m:sSup>
                      </m:den>
                    </m:f>
                    <m:r>
                      <a:rPr lang="pt-BR" sz="2200" i="1" kern="12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200" kern="1200" dirty="0">
                    <a:effectLst/>
                    <a:latin typeface="Arial Narrow" panose="020B0606020202030204" pitchFamily="34" charset="0"/>
                    <a:ea typeface="Times New Roman" panose="02020603050405020304" pitchFamily="18" charset="0"/>
                    <a:cs typeface="Times New Roman" panose="02020603050405020304" pitchFamily="18" charset="0"/>
                  </a:rPr>
                  <a:t> ,   Onde </a:t>
                </a:r>
                <a14:m>
                  <m:oMath xmlns:m="http://schemas.openxmlformats.org/officeDocument/2006/math">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≠0</m:t>
                    </m:r>
                  </m:oMath>
                </a14:m>
                <a:r>
                  <a:rPr lang="pt-BR" sz="2200" kern="12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200" dirty="0">
                    <a:effectLst/>
                    <a:latin typeface="Arial Narrow" panose="020B0606020202030204" pitchFamily="34" charset="0"/>
                    <a:ea typeface="Times New Roman" panose="02020603050405020304" pitchFamily="18" charset="0"/>
                    <a:cs typeface="Times New Roman" panose="02020603050405020304" pitchFamily="18" charset="0"/>
                  </a:rPr>
                  <a:t>Dessa forma, se a base </a:t>
                </a:r>
                <a14:m>
                  <m:oMath xmlns:m="http://schemas.openxmlformats.org/officeDocument/2006/math">
                    <m:d>
                      <m:d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𝑎</m:t>
                        </m:r>
                      </m:e>
                    </m:d>
                  </m:oMath>
                </a14:m>
                <a:r>
                  <a:rPr lang="pt-BR" sz="2200" kern="1200" dirty="0">
                    <a:effectLst/>
                    <a:latin typeface="Arial Narrow" panose="020B0606020202030204" pitchFamily="34" charset="0"/>
                    <a:ea typeface="Times New Roman" panose="02020603050405020304" pitchFamily="18" charset="0"/>
                    <a:cs typeface="Times New Roman" panose="02020603050405020304" pitchFamily="18" charset="0"/>
                  </a:rPr>
                  <a:t> da potenciação for uma fração </a:t>
                </a:r>
                <a14:m>
                  <m:oMath xmlns:m="http://schemas.openxmlformats.org/officeDocument/2006/math">
                    <m:d>
                      <m:d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𝑏</m:t>
                            </m:r>
                          </m:num>
                          <m:den>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den>
                        </m:f>
                      </m:e>
                    </m:d>
                  </m:oMath>
                </a14:m>
                <a:r>
                  <a:rPr lang="pt-BR" sz="2200" kern="1200" dirty="0">
                    <a:effectLst/>
                    <a:latin typeface="Arial Narrow" panose="020B0606020202030204" pitchFamily="34" charset="0"/>
                    <a:ea typeface="Times New Roman" panose="02020603050405020304" pitchFamily="18" charset="0"/>
                    <a:cs typeface="Times New Roman" panose="02020603050405020304" pitchFamily="18" charset="0"/>
                  </a:rPr>
                  <a:t>, devemos inverter a fração e deixar o expoente positivo.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p>
                        <m:sSup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𝑏</m:t>
                                  </m:r>
                                </m:num>
                                <m:den>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den>
                              </m:f>
                            </m:e>
                          </m:d>
                        </m:e>
                        <m:sup>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𝑛</m:t>
                          </m:r>
                        </m:sup>
                      </m:sSup>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𝑏</m:t>
                                      </m:r>
                                    </m:num>
                                    <m:den>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𝑐</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den>
                                  </m:f>
                                </m:e>
                              </m:d>
                            </m:e>
                            <m:sup>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𝑛</m:t>
                              </m:r>
                            </m:sup>
                          </m:sSup>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den>
                      </m:f>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=1∙</m:t>
                      </m:r>
                      <m:sSup>
                        <m:sSup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𝑐</m:t>
                                  </m:r>
                                </m:num>
                                <m:den>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den>
                              </m:f>
                            </m:e>
                          </m:d>
                        </m:e>
                        <m:sup>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𝑛</m:t>
                          </m:r>
                        </m:sup>
                      </m:sSup>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1200">
                                      <a:effectLst/>
                                      <a:uFill>
                                        <a:solidFill>
                                          <a:srgbClr val="4EA72E"/>
                                        </a:solidFill>
                                      </a:uFill>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𝑐</m:t>
                                  </m:r>
                                </m:num>
                                <m:den>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 </m:t>
                                  </m:r>
                                </m:den>
                              </m:f>
                            </m:e>
                          </m:d>
                        </m:e>
                        <m:sup>
                          <m: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t>𝑛</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045759D3-D7A6-8F3D-85C5-E7B2FC01BD16}"/>
                  </a:ext>
                </a:extLst>
              </p:cNvPr>
              <p:cNvSpPr txBox="1">
                <a:spLocks noRot="1" noChangeAspect="1" noMove="1" noResize="1" noEditPoints="1" noAdjustHandles="1" noChangeArrowheads="1" noChangeShapeType="1" noTextEdit="1"/>
              </p:cNvSpPr>
              <p:nvPr/>
            </p:nvSpPr>
            <p:spPr>
              <a:xfrm>
                <a:off x="6096000" y="772744"/>
                <a:ext cx="6046693" cy="5487977"/>
              </a:xfrm>
              <a:prstGeom prst="rect">
                <a:avLst/>
              </a:prstGeom>
              <a:blipFill>
                <a:blip r:embed="rId4"/>
                <a:stretch>
                  <a:fillRect l="-1310" t="-1000" r="-1310"/>
                </a:stretch>
              </a:blipFill>
            </p:spPr>
            <p:txBody>
              <a:bodyPr/>
              <a:lstStyle/>
              <a:p>
                <a:r>
                  <a:rPr lang="pt-BR">
                    <a:noFill/>
                  </a:rPr>
                  <a:t> </a:t>
                </a:r>
              </a:p>
            </p:txBody>
          </p:sp>
        </mc:Fallback>
      </mc:AlternateContent>
    </p:spTree>
    <p:extLst>
      <p:ext uri="{BB962C8B-B14F-4D97-AF65-F5344CB8AC3E}">
        <p14:creationId xmlns:p14="http://schemas.microsoft.com/office/powerpoint/2010/main" val="1113379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666FF868-878B-D7E8-FC37-773291BD5858}"/>
                  </a:ext>
                </a:extLst>
              </p:cNvPr>
              <p:cNvSpPr txBox="1"/>
              <p:nvPr/>
            </p:nvSpPr>
            <p:spPr>
              <a:xfrm>
                <a:off x="44824" y="953041"/>
                <a:ext cx="5907742" cy="3213700"/>
              </a:xfrm>
              <a:prstGeom prst="rect">
                <a:avLst/>
              </a:prstGeom>
              <a:noFill/>
            </p:spPr>
            <p:txBody>
              <a:bodyPr wrap="square">
                <a:spAutoFit/>
              </a:bodyPr>
              <a:lstStyle/>
              <a:p>
                <a:pPr algn="just"/>
                <a:r>
                  <a:rPr lang="pt-BR" sz="2200" b="1" kern="1200" dirty="0">
                    <a:effectLst/>
                    <a:latin typeface="Arial Narrow" panose="020B0606020202030204" pitchFamily="34" charset="0"/>
                    <a:ea typeface="Aptos" panose="020B0004020202020204" pitchFamily="34" charset="0"/>
                    <a:cs typeface="Times New Roman" panose="02020603050405020304" pitchFamily="18" charset="0"/>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14:m>
                  <m:oMath xmlns:m="http://schemas.openxmlformats.org/officeDocument/2006/math">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m:t>
                        </m:r>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4 </m:t>
                                </m:r>
                              </m:den>
                            </m:f>
                          </m:e>
                        </m:d>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4</m:t>
                            </m:r>
                          </m:e>
                          <m: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m:t>
                        </m:r>
                      </m:den>
                    </m:f>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16</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14:m>
                  <m:oMath xmlns:m="http://schemas.openxmlformats.org/officeDocument/2006/math">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3</m:t>
                                </m:r>
                              </m:num>
                              <m:den>
                                <m:r>
                                  <a:rPr lang="pt-BR" sz="2200" i="1" kern="0">
                                    <a:effectLst/>
                                    <a:latin typeface="Cambria Math" panose="02040503050406030204" pitchFamily="18" charset="0"/>
                                    <a:ea typeface="Aptos" panose="020B0004020202020204" pitchFamily="34" charset="0"/>
                                    <a:cs typeface="ArialNarrow"/>
                                  </a:rPr>
                                  <m:t> 5 </m:t>
                                </m:r>
                              </m:den>
                            </m:f>
                          </m:e>
                        </m:d>
                      </m:e>
                      <m:sup>
                        <m:r>
                          <a:rPr lang="pt-BR" sz="2200" i="1" kern="0">
                            <a:effectLst/>
                            <a:latin typeface="Cambria Math" panose="02040503050406030204" pitchFamily="18" charset="0"/>
                            <a:ea typeface="Aptos" panose="020B0004020202020204" pitchFamily="34" charset="0"/>
                            <a:cs typeface="ArialNarrow"/>
                          </a:rPr>
                          <m:t>−2</m:t>
                        </m:r>
                      </m:sup>
                    </m:sSup>
                    <m:r>
                      <a:rPr lang="pt-BR" sz="2200" i="1" kern="0">
                        <a:effectLst/>
                        <a:latin typeface="Cambria Math" panose="02040503050406030204" pitchFamily="18" charset="0"/>
                        <a:ea typeface="Aptos" panose="020B0004020202020204" pitchFamily="34" charset="0"/>
                        <a:cs typeface="ArialNarrow"/>
                      </a:rPr>
                      <m:t>=</m:t>
                    </m:r>
                    <m:sSup>
                      <m:sSupPr>
                        <m:ctrlPr>
                          <a:rPr lang="pt-BR" sz="2200" i="1" kern="0">
                            <a:effectLst/>
                            <a:latin typeface="Cambria Math" panose="02040503050406030204" pitchFamily="18" charset="0"/>
                            <a:ea typeface="Aptos" panose="020B0004020202020204" pitchFamily="34" charset="0"/>
                            <a:cs typeface="ArialNarrow"/>
                          </a:rPr>
                        </m:ctrlPr>
                      </m:sSupPr>
                      <m:e>
                        <m:d>
                          <m:dPr>
                            <m:ctrlPr>
                              <a:rPr lang="pt-BR" sz="2200" i="1" kern="0">
                                <a:effectLst/>
                                <a:latin typeface="Cambria Math" panose="02040503050406030204" pitchFamily="18" charset="0"/>
                                <a:ea typeface="Aptos" panose="020B0004020202020204" pitchFamily="34" charset="0"/>
                                <a:cs typeface="ArialNarrow"/>
                              </a:rPr>
                            </m:ctrlPr>
                          </m:dPr>
                          <m:e>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5</m:t>
                                </m:r>
                              </m:num>
                              <m:den>
                                <m:r>
                                  <a:rPr lang="pt-BR" sz="2200" i="1" kern="0">
                                    <a:effectLst/>
                                    <a:latin typeface="Cambria Math" panose="02040503050406030204" pitchFamily="18" charset="0"/>
                                    <a:ea typeface="Aptos" panose="020B0004020202020204" pitchFamily="34" charset="0"/>
                                    <a:cs typeface="ArialNarrow"/>
                                  </a:rPr>
                                  <m:t> 3 </m:t>
                                </m:r>
                              </m:den>
                            </m:f>
                          </m:e>
                        </m:d>
                      </m:e>
                      <m:sup>
                        <m:r>
                          <a:rPr lang="pt-BR" sz="2200" i="1" kern="0">
                            <a:effectLst/>
                            <a:latin typeface="Cambria Math" panose="02040503050406030204" pitchFamily="18" charset="0"/>
                            <a:ea typeface="Aptos" panose="020B0004020202020204" pitchFamily="34" charset="0"/>
                            <a:cs typeface="ArialNarrow"/>
                          </a:rPr>
                          <m:t>2</m:t>
                        </m:r>
                      </m:sup>
                    </m:sSup>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5</m:t>
                            </m:r>
                          </m:num>
                          <m:den>
                            <m:r>
                              <a:rPr lang="pt-BR" sz="2200" i="1" kern="0">
                                <a:effectLst/>
                                <a:latin typeface="Cambria Math" panose="02040503050406030204" pitchFamily="18" charset="0"/>
                                <a:ea typeface="Aptos" panose="020B0004020202020204" pitchFamily="34" charset="0"/>
                                <a:cs typeface="ArialNarrow"/>
                              </a:rPr>
                              <m:t> 3 </m:t>
                            </m:r>
                          </m:den>
                        </m:f>
                      </m:e>
                    </m:d>
                    <m:r>
                      <a:rPr lang="pt-BR" sz="2200" i="1" kern="0">
                        <a:effectLst/>
                        <a:latin typeface="Cambria Math" panose="02040503050406030204" pitchFamily="18" charset="0"/>
                        <a:ea typeface="Aptos" panose="020B0004020202020204" pitchFamily="34" charset="0"/>
                        <a:cs typeface="ArialNarrow"/>
                      </a:rPr>
                      <m:t>∙</m:t>
                    </m:r>
                    <m:d>
                      <m:dPr>
                        <m:ctrlPr>
                          <a:rPr lang="pt-BR" sz="2200" i="1" kern="0">
                            <a:effectLst/>
                            <a:latin typeface="Cambria Math" panose="02040503050406030204" pitchFamily="18" charset="0"/>
                            <a:ea typeface="Aptos" panose="020B0004020202020204" pitchFamily="34" charset="0"/>
                            <a:cs typeface="ArialNarrow"/>
                          </a:rPr>
                        </m:ctrlPr>
                      </m:dPr>
                      <m:e>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5</m:t>
                            </m:r>
                          </m:num>
                          <m:den>
                            <m:r>
                              <a:rPr lang="pt-BR" sz="2200" i="1" kern="0">
                                <a:effectLst/>
                                <a:latin typeface="Cambria Math" panose="02040503050406030204" pitchFamily="18" charset="0"/>
                                <a:ea typeface="Aptos" panose="020B0004020202020204" pitchFamily="34" charset="0"/>
                                <a:cs typeface="ArialNarrow"/>
                              </a:rPr>
                              <m:t> 3 </m:t>
                            </m:r>
                          </m:den>
                        </m:f>
                      </m:e>
                    </m:d>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25</m:t>
                        </m:r>
                      </m:num>
                      <m:den>
                        <m:r>
                          <a:rPr lang="pt-BR" sz="2200" i="1" kern="0">
                            <a:effectLst/>
                            <a:latin typeface="Cambria Math" panose="02040503050406030204" pitchFamily="18" charset="0"/>
                            <a:ea typeface="Aptos" panose="020B0004020202020204" pitchFamily="34" charset="0"/>
                            <a:cs typeface="ArialNarrow"/>
                          </a:rPr>
                          <m:t>9</m:t>
                        </m:r>
                      </m:den>
                    </m:f>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14:m>
                  <m:oMath xmlns:m="http://schemas.openxmlformats.org/officeDocument/2006/math">
                    <m:sSup>
                      <m:sSupPr>
                        <m:ctrlPr>
                          <a:rPr lang="pt-BR" sz="2000" i="1" kern="0">
                            <a:effectLst/>
                            <a:latin typeface="Cambria Math" panose="02040503050406030204" pitchFamily="18" charset="0"/>
                            <a:ea typeface="Aptos" panose="020B0004020202020204" pitchFamily="34" charset="0"/>
                            <a:cs typeface="ArialNarrow"/>
                          </a:rPr>
                        </m:ctrlPr>
                      </m:sSupPr>
                      <m:e>
                        <m:d>
                          <m:dPr>
                            <m:ctrlPr>
                              <a:rPr lang="pt-BR" sz="2000" i="1" kern="0">
                                <a:effectLst/>
                                <a:latin typeface="Cambria Math" panose="02040503050406030204" pitchFamily="18" charset="0"/>
                                <a:ea typeface="Aptos" panose="020B0004020202020204" pitchFamily="34" charset="0"/>
                                <a:cs typeface="ArialNarrow"/>
                              </a:rPr>
                            </m:ctrlPr>
                          </m:dPr>
                          <m:e>
                            <m:r>
                              <a:rPr lang="pt-BR" sz="2000" i="1" kern="0">
                                <a:effectLst/>
                                <a:latin typeface="Cambria Math" panose="02040503050406030204" pitchFamily="18" charset="0"/>
                                <a:ea typeface="Aptos" panose="020B0004020202020204" pitchFamily="34" charset="0"/>
                                <a:cs typeface="ArialNarrow"/>
                              </a:rPr>
                              <m:t>−0,3</m:t>
                            </m:r>
                          </m:e>
                        </m:d>
                      </m:e>
                      <m:sup>
                        <m:r>
                          <a:rPr lang="pt-BR" sz="2000" i="1" kern="0">
                            <a:effectLst/>
                            <a:latin typeface="Cambria Math" panose="02040503050406030204" pitchFamily="18" charset="0"/>
                            <a:ea typeface="Aptos" panose="020B0004020202020204" pitchFamily="34" charset="0"/>
                            <a:cs typeface="ArialNarrow"/>
                          </a:rPr>
                          <m:t>−3</m:t>
                        </m:r>
                      </m:sup>
                    </m:sSup>
                    <m:r>
                      <a:rPr lang="pt-BR" sz="2000" i="1" kern="0">
                        <a:effectLst/>
                        <a:latin typeface="Cambria Math" panose="02040503050406030204" pitchFamily="18" charset="0"/>
                        <a:ea typeface="Aptos" panose="020B0004020202020204" pitchFamily="34" charset="0"/>
                        <a:cs typeface="ArialNarrow"/>
                      </a:rPr>
                      <m:t>=</m:t>
                    </m:r>
                    <m:sSup>
                      <m:sSupPr>
                        <m:ctrlPr>
                          <a:rPr lang="pt-BR" sz="2000" i="1" kern="0">
                            <a:effectLst/>
                            <a:latin typeface="Cambria Math" panose="02040503050406030204" pitchFamily="18" charset="0"/>
                            <a:ea typeface="Aptos" panose="020B0004020202020204" pitchFamily="34" charset="0"/>
                            <a:cs typeface="ArialNarrow"/>
                          </a:rPr>
                        </m:ctrlPr>
                      </m:sSupPr>
                      <m:e>
                        <m:d>
                          <m:dPr>
                            <m:ctrlPr>
                              <a:rPr lang="pt-BR" sz="2000" i="1" kern="0">
                                <a:effectLst/>
                                <a:latin typeface="Cambria Math" panose="02040503050406030204" pitchFamily="18" charset="0"/>
                                <a:ea typeface="Aptos" panose="020B0004020202020204" pitchFamily="34" charset="0"/>
                                <a:cs typeface="ArialNarrow"/>
                              </a:rPr>
                            </m:ctrlPr>
                          </m:dPr>
                          <m:e>
                            <m:r>
                              <a:rPr lang="pt-BR" sz="2000" i="1" kern="0">
                                <a:effectLst/>
                                <a:latin typeface="Cambria Math" panose="02040503050406030204" pitchFamily="18" charset="0"/>
                                <a:ea typeface="Aptos" panose="020B0004020202020204" pitchFamily="34" charset="0"/>
                                <a:cs typeface="ArialNarrow"/>
                              </a:rPr>
                              <m:t>−</m:t>
                            </m:r>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3</m:t>
                                </m:r>
                              </m:num>
                              <m:den>
                                <m:r>
                                  <a:rPr lang="pt-BR" sz="2000" i="1" kern="0">
                                    <a:effectLst/>
                                    <a:latin typeface="Cambria Math" panose="02040503050406030204" pitchFamily="18" charset="0"/>
                                    <a:ea typeface="Aptos" panose="020B0004020202020204" pitchFamily="34" charset="0"/>
                                    <a:cs typeface="ArialNarrow"/>
                                  </a:rPr>
                                  <m:t>10</m:t>
                                </m:r>
                              </m:den>
                            </m:f>
                          </m:e>
                        </m:d>
                      </m:e>
                      <m:sup>
                        <m:r>
                          <a:rPr lang="pt-BR" sz="2000" i="1" kern="0">
                            <a:effectLst/>
                            <a:latin typeface="Cambria Math" panose="02040503050406030204" pitchFamily="18" charset="0"/>
                            <a:ea typeface="Aptos" panose="020B0004020202020204" pitchFamily="34" charset="0"/>
                            <a:cs typeface="ArialNarrow"/>
                          </a:rPr>
                          <m:t>3</m:t>
                        </m:r>
                      </m:sup>
                    </m:sSup>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i="1" kern="0">
                            <a:effectLst/>
                            <a:latin typeface="Cambria Math" panose="02040503050406030204" pitchFamily="18" charset="0"/>
                            <a:ea typeface="Aptos" panose="020B0004020202020204" pitchFamily="34" charset="0"/>
                            <a:cs typeface="ArialNarrow"/>
                          </a:rPr>
                          <m:t>−</m:t>
                        </m:r>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3</m:t>
                            </m:r>
                          </m:num>
                          <m:den>
                            <m:r>
                              <a:rPr lang="pt-BR" sz="2000" i="1" kern="0">
                                <a:effectLst/>
                                <a:latin typeface="Cambria Math" panose="02040503050406030204" pitchFamily="18" charset="0"/>
                                <a:ea typeface="Aptos" panose="020B0004020202020204" pitchFamily="34" charset="0"/>
                                <a:cs typeface="ArialNarrow"/>
                              </a:rPr>
                              <m:t>10</m:t>
                            </m:r>
                          </m:den>
                        </m:f>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i="1" kern="0">
                            <a:effectLst/>
                            <a:latin typeface="Cambria Math" panose="02040503050406030204" pitchFamily="18" charset="0"/>
                            <a:ea typeface="Aptos" panose="020B0004020202020204" pitchFamily="34" charset="0"/>
                            <a:cs typeface="ArialNarrow"/>
                          </a:rPr>
                          <m:t>−</m:t>
                        </m:r>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3</m:t>
                            </m:r>
                          </m:num>
                          <m:den>
                            <m:r>
                              <a:rPr lang="pt-BR" sz="2000" i="1" kern="0">
                                <a:effectLst/>
                                <a:latin typeface="Cambria Math" panose="02040503050406030204" pitchFamily="18" charset="0"/>
                                <a:ea typeface="Aptos" panose="020B0004020202020204" pitchFamily="34" charset="0"/>
                                <a:cs typeface="ArialNarrow"/>
                              </a:rPr>
                              <m:t>10</m:t>
                            </m:r>
                          </m:den>
                        </m:f>
                      </m:e>
                    </m:d>
                    <m:r>
                      <a:rPr lang="pt-BR" sz="2000" i="1" kern="0">
                        <a:effectLst/>
                        <a:latin typeface="Cambria Math" panose="02040503050406030204" pitchFamily="18" charset="0"/>
                        <a:ea typeface="Aptos" panose="020B0004020202020204" pitchFamily="34" charset="0"/>
                        <a:cs typeface="ArialNarrow"/>
                      </a:rPr>
                      <m:t>∙</m:t>
                    </m:r>
                    <m:d>
                      <m:dPr>
                        <m:ctrlPr>
                          <a:rPr lang="pt-BR" sz="2000" i="1" kern="0">
                            <a:effectLst/>
                            <a:latin typeface="Cambria Math" panose="02040503050406030204" pitchFamily="18" charset="0"/>
                            <a:ea typeface="Aptos" panose="020B0004020202020204" pitchFamily="34" charset="0"/>
                            <a:cs typeface="ArialNarrow"/>
                          </a:rPr>
                        </m:ctrlPr>
                      </m:dPr>
                      <m:e>
                        <m:r>
                          <a:rPr lang="pt-BR" sz="2000" i="1" kern="0">
                            <a:effectLst/>
                            <a:latin typeface="Cambria Math" panose="02040503050406030204" pitchFamily="18" charset="0"/>
                            <a:ea typeface="Aptos" panose="020B0004020202020204" pitchFamily="34" charset="0"/>
                            <a:cs typeface="ArialNarrow"/>
                          </a:rPr>
                          <m:t>−</m:t>
                        </m:r>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3</m:t>
                            </m:r>
                          </m:num>
                          <m:den>
                            <m:r>
                              <a:rPr lang="pt-BR" sz="2000" i="1" kern="0">
                                <a:effectLst/>
                                <a:latin typeface="Cambria Math" panose="02040503050406030204" pitchFamily="18" charset="0"/>
                                <a:ea typeface="Aptos" panose="020B0004020202020204" pitchFamily="34" charset="0"/>
                                <a:cs typeface="ArialNarrow"/>
                              </a:rPr>
                              <m:t>10</m:t>
                            </m:r>
                          </m:den>
                        </m:f>
                      </m:e>
                    </m:d>
                    <m:r>
                      <a:rPr lang="pt-BR" sz="2000" i="1" kern="0">
                        <a:effectLst/>
                        <a:latin typeface="Cambria Math" panose="02040503050406030204" pitchFamily="18" charset="0"/>
                        <a:ea typeface="Aptos" panose="020B0004020202020204" pitchFamily="34" charset="0"/>
                        <a:cs typeface="ArialNarrow"/>
                      </a:rPr>
                      <m:t>=−</m:t>
                    </m:r>
                    <m:f>
                      <m:fPr>
                        <m:ctrlPr>
                          <a:rPr lang="pt-BR" sz="2000" i="1" kern="0">
                            <a:effectLst/>
                            <a:latin typeface="Cambria Math" panose="02040503050406030204" pitchFamily="18" charset="0"/>
                            <a:ea typeface="Aptos" panose="020B0004020202020204" pitchFamily="34" charset="0"/>
                            <a:cs typeface="ArialNarrow"/>
                          </a:rPr>
                        </m:ctrlPr>
                      </m:fPr>
                      <m:num>
                        <m:r>
                          <a:rPr lang="pt-BR" sz="2000" i="1" kern="0">
                            <a:effectLst/>
                            <a:latin typeface="Cambria Math" panose="02040503050406030204" pitchFamily="18" charset="0"/>
                            <a:ea typeface="Aptos" panose="020B0004020202020204" pitchFamily="34" charset="0"/>
                            <a:cs typeface="ArialNarrow"/>
                          </a:rPr>
                          <m:t>27</m:t>
                        </m:r>
                      </m:num>
                      <m:den>
                        <m:r>
                          <a:rPr lang="pt-BR" sz="2000" i="1" kern="0">
                            <a:effectLst/>
                            <a:latin typeface="Cambria Math" panose="02040503050406030204" pitchFamily="18" charset="0"/>
                            <a:ea typeface="Aptos" panose="020B0004020202020204" pitchFamily="34" charset="0"/>
                            <a:cs typeface="ArialNarrow"/>
                          </a:rPr>
                          <m:t>1000</m:t>
                        </m:r>
                      </m:den>
                    </m:f>
                    <m:r>
                      <a:rPr lang="pt-BR" sz="2000" i="1" kern="0">
                        <a:effectLst/>
                        <a:latin typeface="Cambria Math" panose="02040503050406030204" pitchFamily="18" charset="0"/>
                        <a:ea typeface="Aptos" panose="020B0004020202020204" pitchFamily="34" charset="0"/>
                        <a:cs typeface="ArialNarrow"/>
                      </a:rPr>
                      <m:t>=−0,027</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666FF868-878B-D7E8-FC37-773291BD5858}"/>
                  </a:ext>
                </a:extLst>
              </p:cNvPr>
              <p:cNvSpPr txBox="1">
                <a:spLocks noRot="1" noChangeAspect="1" noMove="1" noResize="1" noEditPoints="1" noAdjustHandles="1" noChangeArrowheads="1" noChangeShapeType="1" noTextEdit="1"/>
              </p:cNvSpPr>
              <p:nvPr/>
            </p:nvSpPr>
            <p:spPr>
              <a:xfrm>
                <a:off x="44824" y="953041"/>
                <a:ext cx="5907742" cy="3213700"/>
              </a:xfrm>
              <a:prstGeom prst="rect">
                <a:avLst/>
              </a:prstGeom>
              <a:blipFill>
                <a:blip r:embed="rId2"/>
                <a:stretch>
                  <a:fillRect l="-1342" t="-1515"/>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6E3C31AE-C457-7DF0-7128-84FF828AB054}"/>
              </a:ext>
            </a:extLst>
          </p:cNvPr>
          <p:cNvPicPr>
            <a:picLocks noChangeAspect="1"/>
          </p:cNvPicPr>
          <p:nvPr/>
        </p:nvPicPr>
        <p:blipFill>
          <a:blip r:embed="rId3"/>
          <a:stretch>
            <a:fillRect/>
          </a:stretch>
        </p:blipFill>
        <p:spPr>
          <a:xfrm>
            <a:off x="838695" y="4166741"/>
            <a:ext cx="4320000" cy="2578604"/>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A025AE38-B84C-14FF-826C-1FF42C412836}"/>
                  </a:ext>
                </a:extLst>
              </p:cNvPr>
              <p:cNvSpPr txBox="1"/>
              <p:nvPr/>
            </p:nvSpPr>
            <p:spPr>
              <a:xfrm>
                <a:off x="6096000" y="1081798"/>
                <a:ext cx="6113928" cy="4416658"/>
              </a:xfrm>
              <a:prstGeom prst="rect">
                <a:avLst/>
              </a:prstGeom>
              <a:noFill/>
            </p:spPr>
            <p:txBody>
              <a:bodyPr wrap="square">
                <a:spAutoFit/>
              </a:bodyPr>
              <a:lstStyle/>
              <a:p>
                <a:pPr algn="ct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RADICIAÇÃO DE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extrairmos a raiz quadrada de um número racional positivo na forma fracionária extraímos a raiz do numerador e do denominador e encontramos como resultado um número racional positivo.</a:t>
                </a:r>
              </a:p>
              <a:p>
                <a:pPr algn="just">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rad>
                        <m:radPr>
                          <m:degHide m:val="on"/>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radPr>
                        <m:deg/>
                        <m:e>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9</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25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e>
                      </m:ra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ad>
                            <m:radPr>
                              <m:degHide m:val="on"/>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9</m:t>
                              </m:r>
                            </m:e>
                          </m:rad>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ad>
                            <m:radPr>
                              <m:degHide m:val="on"/>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e>
                          </m:ra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5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A025AE38-B84C-14FF-826C-1FF42C412836}"/>
                  </a:ext>
                </a:extLst>
              </p:cNvPr>
              <p:cNvSpPr txBox="1">
                <a:spLocks noRot="1" noChangeAspect="1" noMove="1" noResize="1" noEditPoints="1" noAdjustHandles="1" noChangeArrowheads="1" noChangeShapeType="1" noTextEdit="1"/>
              </p:cNvSpPr>
              <p:nvPr/>
            </p:nvSpPr>
            <p:spPr>
              <a:xfrm>
                <a:off x="6096000" y="1081798"/>
                <a:ext cx="6113928" cy="4416658"/>
              </a:xfrm>
              <a:prstGeom prst="rect">
                <a:avLst/>
              </a:prstGeom>
              <a:blipFill>
                <a:blip r:embed="rId4"/>
                <a:stretch>
                  <a:fillRect l="-1296" t="-1103" r="-1296"/>
                </a:stretch>
              </a:blipFill>
            </p:spPr>
            <p:txBody>
              <a:bodyPr/>
              <a:lstStyle/>
              <a:p>
                <a:r>
                  <a:rPr lang="pt-BR">
                    <a:noFill/>
                  </a:rPr>
                  <a:t> </a:t>
                </a:r>
              </a:p>
            </p:txBody>
          </p:sp>
        </mc:Fallback>
      </mc:AlternateContent>
    </p:spTree>
    <p:extLst>
      <p:ext uri="{BB962C8B-B14F-4D97-AF65-F5344CB8AC3E}">
        <p14:creationId xmlns:p14="http://schemas.microsoft.com/office/powerpoint/2010/main" val="2986094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5C2FB9B-C526-70C3-0E99-360B63B1DEB9}"/>
                  </a:ext>
                </a:extLst>
              </p:cNvPr>
              <p:cNvSpPr txBox="1"/>
              <p:nvPr/>
            </p:nvSpPr>
            <p:spPr>
              <a:xfrm>
                <a:off x="0" y="952889"/>
                <a:ext cx="6096000" cy="3431773"/>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 o radicando for um número racional positivo estiver na forma decimal, primeiro escrevemos a fração que representa esse número e depois extraímos a raiz do numerador e denominador, determinando o resultado na forma decimal.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ad>
                        <m:radPr>
                          <m:degHide m:val="on"/>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2,56 </m:t>
                          </m:r>
                        </m:e>
                      </m:ra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ad>
                        <m:radPr>
                          <m:degHide m:val="on"/>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radPr>
                        <m:deg/>
                        <m:e>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256</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100 </m:t>
                              </m:r>
                            </m:den>
                          </m:f>
                        </m:e>
                      </m:ra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ad>
                            <m:radPr>
                              <m:degHide m:val="on"/>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256 </m:t>
                              </m:r>
                            </m:e>
                          </m:ra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num>
                        <m:den>
                          <m:rad>
                            <m:radPr>
                              <m:degHide m:val="on"/>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100 </m:t>
                              </m:r>
                            </m:e>
                          </m:rad>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16 </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5C2FB9B-C526-70C3-0E99-360B63B1DEB9}"/>
                  </a:ext>
                </a:extLst>
              </p:cNvPr>
              <p:cNvSpPr txBox="1">
                <a:spLocks noRot="1" noChangeAspect="1" noMove="1" noResize="1" noEditPoints="1" noAdjustHandles="1" noChangeArrowheads="1" noChangeShapeType="1" noTextEdit="1"/>
              </p:cNvSpPr>
              <p:nvPr/>
            </p:nvSpPr>
            <p:spPr>
              <a:xfrm>
                <a:off x="0" y="952889"/>
                <a:ext cx="6096000" cy="3431773"/>
              </a:xfrm>
              <a:prstGeom prst="rect">
                <a:avLst/>
              </a:prstGeom>
              <a:blipFill>
                <a:blip r:embed="rId2"/>
                <a:stretch>
                  <a:fillRect l="-1300" t="-888" r="-2400"/>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DDB99A12-AD54-9F90-CA8D-53BBA55CAD41}"/>
              </a:ext>
            </a:extLst>
          </p:cNvPr>
          <p:cNvPicPr>
            <a:picLocks noChangeAspect="1"/>
          </p:cNvPicPr>
          <p:nvPr/>
        </p:nvPicPr>
        <p:blipFill rotWithShape="1">
          <a:blip r:embed="rId3">
            <a:extLst>
              <a:ext uri="{28A0092B-C50C-407E-A947-70E740481C1C}">
                <a14:useLocalDpi xmlns:a14="http://schemas.microsoft.com/office/drawing/2010/main" val="0"/>
              </a:ext>
            </a:extLst>
          </a:blip>
          <a:srcRect l="1742" r="63619" b="-4"/>
          <a:stretch>
            <a:fillRect/>
          </a:stretch>
        </p:blipFill>
        <p:spPr bwMode="auto">
          <a:xfrm>
            <a:off x="6096000" y="744070"/>
            <a:ext cx="3600000" cy="914608"/>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3BA97F2E-B76D-36A0-D7B3-E6CA14341A16}"/>
              </a:ext>
            </a:extLst>
          </p:cNvPr>
          <p:cNvSpPr txBox="1"/>
          <p:nvPr/>
        </p:nvSpPr>
        <p:spPr>
          <a:xfrm>
            <a:off x="6096000" y="1691763"/>
            <a:ext cx="6136340" cy="848437"/>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12.</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Realize as multiplicações com os números racionais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F9BA48A7-39AE-E08D-55A0-98CB33A5A89E}"/>
              </a:ext>
            </a:extLst>
          </p:cNvPr>
          <p:cNvPicPr>
            <a:picLocks noChangeAspect="1"/>
          </p:cNvPicPr>
          <p:nvPr/>
        </p:nvPicPr>
        <p:blipFill>
          <a:blip r:embed="rId4"/>
          <a:srcRect r="60384" b="13501"/>
          <a:stretch/>
        </p:blipFill>
        <p:spPr>
          <a:xfrm>
            <a:off x="6438720" y="2573286"/>
            <a:ext cx="5040000" cy="2911298"/>
          </a:xfrm>
          <a:prstGeom prst="rect">
            <a:avLst/>
          </a:prstGeom>
        </p:spPr>
      </p:pic>
    </p:spTree>
    <p:extLst>
      <p:ext uri="{BB962C8B-B14F-4D97-AF65-F5344CB8AC3E}">
        <p14:creationId xmlns:p14="http://schemas.microsoft.com/office/powerpoint/2010/main" val="2418266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66B298A-4A91-89CF-55B2-069AB9833363}"/>
                  </a:ext>
                </a:extLst>
              </p:cNvPr>
              <p:cNvSpPr txBox="1"/>
              <p:nvPr/>
            </p:nvSpPr>
            <p:spPr>
              <a:xfrm>
                <a:off x="143435" y="895061"/>
                <a:ext cx="5952565" cy="5334730"/>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13.</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Efetue as divisões.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1,42÷</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0,2</m:t>
                          </m:r>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0,36÷1,80=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0,8</m:t>
                          </m:r>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0,02</m:t>
                          </m:r>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d</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1,5÷0,375=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5 </m:t>
                              </m:r>
                            </m:den>
                          </m:f>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7 </m:t>
                              </m:r>
                            </m:den>
                          </m:f>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f</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7</m:t>
                          </m:r>
                        </m:den>
                      </m:f>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14</m:t>
                          </m:r>
                        </m:den>
                      </m:f>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166B298A-4A91-89CF-55B2-069AB9833363}"/>
                  </a:ext>
                </a:extLst>
              </p:cNvPr>
              <p:cNvSpPr txBox="1">
                <a:spLocks noRot="1" noChangeAspect="1" noMove="1" noResize="1" noEditPoints="1" noAdjustHandles="1" noChangeArrowheads="1" noChangeShapeType="1" noTextEdit="1"/>
              </p:cNvSpPr>
              <p:nvPr/>
            </p:nvSpPr>
            <p:spPr>
              <a:xfrm>
                <a:off x="143435" y="895061"/>
                <a:ext cx="5952565" cy="5334730"/>
              </a:xfrm>
              <a:prstGeom prst="rect">
                <a:avLst/>
              </a:prstGeom>
              <a:blipFill>
                <a:blip r:embed="rId2"/>
                <a:stretch>
                  <a:fillRect l="-1332" t="-57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07DB9A0-50A6-417D-1294-7F6B22DE6D9F}"/>
                  </a:ext>
                </a:extLst>
              </p:cNvPr>
              <p:cNvSpPr txBox="1"/>
              <p:nvPr/>
            </p:nvSpPr>
            <p:spPr>
              <a:xfrm>
                <a:off x="6275294" y="895061"/>
                <a:ext cx="6096000" cy="4747453"/>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14.</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Determine as potências.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0,2</m:t>
                              </m:r>
                            </m:e>
                          </m:d>
                        </m:e>
                        <m: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7 </m:t>
                                  </m:r>
                                </m:den>
                              </m:f>
                            </m:e>
                          </m:d>
                        </m:e>
                        <m: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1,5</m:t>
                              </m:r>
                            </m:e>
                          </m:d>
                        </m:e>
                        <m: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d</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1,2</m:t>
                              </m:r>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3 </m:t>
                                  </m:r>
                                </m:den>
                              </m:f>
                            </m:e>
                          </m:d>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07DB9A0-50A6-417D-1294-7F6B22DE6D9F}"/>
                  </a:ext>
                </a:extLst>
              </p:cNvPr>
              <p:cNvSpPr txBox="1">
                <a:spLocks noRot="1" noChangeAspect="1" noMove="1" noResize="1" noEditPoints="1" noAdjustHandles="1" noChangeArrowheads="1" noChangeShapeType="1" noTextEdit="1"/>
              </p:cNvSpPr>
              <p:nvPr/>
            </p:nvSpPr>
            <p:spPr>
              <a:xfrm>
                <a:off x="6275294" y="895061"/>
                <a:ext cx="6096000" cy="4747453"/>
              </a:xfrm>
              <a:prstGeom prst="rect">
                <a:avLst/>
              </a:prstGeom>
              <a:blipFill>
                <a:blip r:embed="rId3"/>
                <a:stretch>
                  <a:fillRect l="-1300" t="-642"/>
                </a:stretch>
              </a:blipFill>
            </p:spPr>
            <p:txBody>
              <a:bodyPr/>
              <a:lstStyle/>
              <a:p>
                <a:r>
                  <a:rPr lang="pt-BR">
                    <a:noFill/>
                  </a:rPr>
                  <a:t> </a:t>
                </a:r>
              </a:p>
            </p:txBody>
          </p:sp>
        </mc:Fallback>
      </mc:AlternateContent>
    </p:spTree>
    <p:extLst>
      <p:ext uri="{BB962C8B-B14F-4D97-AF65-F5344CB8AC3E}">
        <p14:creationId xmlns:p14="http://schemas.microsoft.com/office/powerpoint/2010/main" val="545194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C5BD78C-621D-D8C2-DFC6-1B8F368A6C62}"/>
              </a:ext>
            </a:extLst>
          </p:cNvPr>
          <p:cNvSpPr txBox="1"/>
          <p:nvPr/>
        </p:nvSpPr>
        <p:spPr>
          <a:xfrm>
            <a:off x="0" y="812353"/>
            <a:ext cx="6096000" cy="459036"/>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15.</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Extraia a raízes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608531E-8BC1-A112-7B67-B5AE7DDB20FC}"/>
              </a:ext>
            </a:extLst>
          </p:cNvPr>
          <p:cNvPicPr>
            <a:picLocks noChangeAspect="1"/>
          </p:cNvPicPr>
          <p:nvPr/>
        </p:nvPicPr>
        <p:blipFill>
          <a:blip r:embed="rId2"/>
          <a:srcRect r="59440" b="20344"/>
          <a:stretch/>
        </p:blipFill>
        <p:spPr>
          <a:xfrm>
            <a:off x="351684" y="1440897"/>
            <a:ext cx="5040000" cy="2182932"/>
          </a:xfrm>
          <a:prstGeom prst="rect">
            <a:avLst/>
          </a:prstGeom>
        </p:spPr>
      </p:pic>
      <p:pic>
        <p:nvPicPr>
          <p:cNvPr id="6" name="Imagem 5">
            <a:extLst>
              <a:ext uri="{FF2B5EF4-FFF2-40B4-BE49-F238E27FC236}">
                <a16:creationId xmlns:a16="http://schemas.microsoft.com/office/drawing/2014/main" id="{3E0B7EE8-39CC-B909-0096-D2C665D3B4B0}"/>
              </a:ext>
            </a:extLst>
          </p:cNvPr>
          <p:cNvPicPr>
            <a:picLocks noChangeAspect="1"/>
          </p:cNvPicPr>
          <p:nvPr/>
        </p:nvPicPr>
        <p:blipFill>
          <a:blip r:embed="rId3"/>
          <a:stretch>
            <a:fillRect/>
          </a:stretch>
        </p:blipFill>
        <p:spPr>
          <a:xfrm>
            <a:off x="6558454" y="922082"/>
            <a:ext cx="4991797" cy="2324424"/>
          </a:xfrm>
          <a:prstGeom prst="rect">
            <a:avLst/>
          </a:prstGeom>
        </p:spPr>
      </p:pic>
      <p:sp>
        <p:nvSpPr>
          <p:cNvPr id="8" name="CaixaDeTexto 7">
            <a:extLst>
              <a:ext uri="{FF2B5EF4-FFF2-40B4-BE49-F238E27FC236}">
                <a16:creationId xmlns:a16="http://schemas.microsoft.com/office/drawing/2014/main" id="{7AB05325-DF38-8A12-43C6-46C7B853D8A0}"/>
              </a:ext>
            </a:extLst>
          </p:cNvPr>
          <p:cNvSpPr txBox="1"/>
          <p:nvPr/>
        </p:nvSpPr>
        <p:spPr>
          <a:xfrm>
            <a:off x="6096000" y="3246506"/>
            <a:ext cx="6024282" cy="172970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 um posto de combustível, um litro de etanol custa R$ 4,79. Ferdinando abasteceu seu carro com 42,5 litros desse tipo de combustível.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Quantos reais ele gastou ao todo, aproximadamente?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6F5E34D-C3C6-FDEC-7B4E-BD3B50AD95DD}"/>
              </a:ext>
            </a:extLst>
          </p:cNvPr>
          <p:cNvPicPr>
            <a:picLocks noChangeAspect="1"/>
          </p:cNvPicPr>
          <p:nvPr/>
        </p:nvPicPr>
        <p:blipFill>
          <a:blip r:embed="rId4"/>
          <a:srcRect r="58600" b="33214"/>
          <a:stretch/>
        </p:blipFill>
        <p:spPr>
          <a:xfrm>
            <a:off x="6750423" y="5095292"/>
            <a:ext cx="5040000" cy="840626"/>
          </a:xfrm>
          <a:prstGeom prst="rect">
            <a:avLst/>
          </a:prstGeom>
        </p:spPr>
      </p:pic>
    </p:spTree>
    <p:extLst>
      <p:ext uri="{BB962C8B-B14F-4D97-AF65-F5344CB8AC3E}">
        <p14:creationId xmlns:p14="http://schemas.microsoft.com/office/powerpoint/2010/main" val="1897037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A99F7F6-C3DE-6C46-D9D0-B39F3AA6AD63}"/>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62753" y="695026"/>
            <a:ext cx="3600000" cy="74213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BDC9435-CCDA-74E3-11F3-CA078E37AAC6}"/>
                  </a:ext>
                </a:extLst>
              </p:cNvPr>
              <p:cNvSpPr txBox="1"/>
              <p:nvPr/>
            </p:nvSpPr>
            <p:spPr>
              <a:xfrm>
                <a:off x="1331258" y="1681483"/>
                <a:ext cx="9529483" cy="4278094"/>
              </a:xfrm>
              <a:prstGeom prst="rect">
                <a:avLst/>
              </a:prstGeom>
              <a:noFill/>
            </p:spPr>
            <p:txBody>
              <a:bodyPr wrap="square">
                <a:spAutoFit/>
              </a:bodyPr>
              <a:lstStyle/>
              <a:p>
                <a:pPr algn="ctr">
                  <a:spcAft>
                    <a:spcPts val="12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RESOLUÇÃO DE PROBLEMAS ENVOLVENDO NÚMEROS RACIONAIS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12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Alguns problemas matemáticos são expressos na forma de razão, que é uma comparação entre duas grandezas. Geralmente, essa comparação é representada através de uma fração. Veja alguns exemplos de razões em nosso cotidiano: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1200"/>
                  </a:spcAft>
                  <a:buFont typeface="Symbol" panose="05050102010706020507" pitchFamily="18" charset="2"/>
                  <a:buChar char=""/>
                </a:pPr>
                <a:r>
                  <a:rPr lang="pt-BR" sz="2200" b="1" u="sng" kern="100" dirty="0">
                    <a:effectLst/>
                    <a:latin typeface="Arial Narrow" panose="020B0606020202030204" pitchFamily="34" charset="0"/>
                    <a:ea typeface="Times New Roman" panose="02020603050405020304" pitchFamily="18" charset="0"/>
                    <a:cs typeface="Times New Roman" panose="02020603050405020304" pitchFamily="18" charset="0"/>
                  </a:rPr>
                  <a:t>Velocidade (física)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Percebemos a razão ao andarmos a pé ou em algum meio de locomoção, pois existe uma razão entre a distância que percorremos e o tempo que levamos para percorrê-la, chamamos essa razão de velocidade. A velocidade é a grandeza utilizada para determinar a </a:t>
                </a: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divisão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entre o caminho percorrido e o intervalo de tempo necessário para percorrê-lo. Por exemplo, a velocidade de 80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𝑘𝑚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h</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(lê-se: 80 quilômetros por hora).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ABDC9435-CCDA-74E3-11F3-CA078E37AAC6}"/>
                  </a:ext>
                </a:extLst>
              </p:cNvPr>
              <p:cNvSpPr txBox="1">
                <a:spLocks noRot="1" noChangeAspect="1" noMove="1" noResize="1" noEditPoints="1" noAdjustHandles="1" noChangeArrowheads="1" noChangeShapeType="1" noTextEdit="1"/>
              </p:cNvSpPr>
              <p:nvPr/>
            </p:nvSpPr>
            <p:spPr>
              <a:xfrm>
                <a:off x="1331258" y="1681483"/>
                <a:ext cx="9529483" cy="4278094"/>
              </a:xfrm>
              <a:prstGeom prst="rect">
                <a:avLst/>
              </a:prstGeom>
              <a:blipFill>
                <a:blip r:embed="rId3"/>
                <a:stretch>
                  <a:fillRect l="-831" t="-1282" r="-767" b="-1709"/>
                </a:stretch>
              </a:blipFill>
            </p:spPr>
            <p:txBody>
              <a:bodyPr/>
              <a:lstStyle/>
              <a:p>
                <a:r>
                  <a:rPr lang="pt-BR">
                    <a:noFill/>
                  </a:rPr>
                  <a:t> </a:t>
                </a:r>
              </a:p>
            </p:txBody>
          </p:sp>
        </mc:Fallback>
      </mc:AlternateContent>
    </p:spTree>
    <p:extLst>
      <p:ext uri="{BB962C8B-B14F-4D97-AF65-F5344CB8AC3E}">
        <p14:creationId xmlns:p14="http://schemas.microsoft.com/office/powerpoint/2010/main" val="3509083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EA2CDD2-DF04-B3E3-F431-0C37C9959C87}"/>
                  </a:ext>
                </a:extLst>
              </p:cNvPr>
              <p:cNvSpPr txBox="1"/>
              <p:nvPr/>
            </p:nvSpPr>
            <p:spPr>
              <a:xfrm>
                <a:off x="963706" y="1178095"/>
                <a:ext cx="10264588" cy="4501810"/>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r>
                  <a:rPr lang="pt-BR" sz="2200" b="1" u="sng" kern="100" dirty="0">
                    <a:effectLst/>
                    <a:latin typeface="Arial Narrow" panose="020B0606020202030204" pitchFamily="34" charset="0"/>
                    <a:ea typeface="Times New Roman" panose="02020603050405020304" pitchFamily="18" charset="0"/>
                    <a:cs typeface="Times New Roman" panose="02020603050405020304" pitchFamily="18" charset="0"/>
                  </a:rPr>
                  <a:t>Escala (cartografia)</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Os cartógrafos trabalham com uma visão reduzida do território, sendo necessário indicar a proporção entre a superfície terrestre e a sua representação. Esta proporção é indicada pela escala, ou seja, ela representa, a relação entre a medida de uma porção terri­torial, representada no papel, e sua medida real na superfície terrestre. Por exemplo, numa escala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100 000</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 :100 000</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1 centímetro medido no mapa re­presenta uma distância de 100 000 centímetros ou 1 quilômetro na superfície terrestre.</a:t>
                </a:r>
              </a:p>
              <a:p>
                <a:pPr lvl="0" algn="just">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b="1" u="sng" kern="100" dirty="0">
                    <a:effectLst/>
                    <a:latin typeface="Arial Narrow" panose="020B0606020202030204" pitchFamily="34" charset="0"/>
                    <a:ea typeface="Times New Roman" panose="02020603050405020304" pitchFamily="18" charset="0"/>
                    <a:cs typeface="Times New Roman" panose="02020603050405020304" pitchFamily="18" charset="0"/>
                  </a:rPr>
                  <a:t>Densidade demográfica (geografia)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densidade demográfica é uma razão que relaciona o número de habitantes de uma região com a sua área territorial. Essa razão indica, em média, quantas pessoas vivem em cada quilômetro quadrado de um determinado local. Para calculá-la, divide-se o número de habitantes pela área da região. Por exemplo, um município com 48 000 habitantes e área de 600 km² possui densidade demográfica de 80 </a:t>
                </a:r>
                <a:r>
                  <a:rPr lang="pt-BR" sz="2200" kern="100" dirty="0" err="1">
                    <a:effectLst/>
                    <a:latin typeface="Arial Narrow" panose="020B0606020202030204" pitchFamily="34" charset="0"/>
                    <a:ea typeface="Times New Roman" panose="02020603050405020304" pitchFamily="18" charset="0"/>
                    <a:cs typeface="Times New Roman" panose="02020603050405020304" pitchFamily="18" charset="0"/>
                  </a:rPr>
                  <a:t>hab</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/km².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EA2CDD2-DF04-B3E3-F431-0C37C9959C87}"/>
                  </a:ext>
                </a:extLst>
              </p:cNvPr>
              <p:cNvSpPr txBox="1">
                <a:spLocks noRot="1" noChangeAspect="1" noMove="1" noResize="1" noEditPoints="1" noAdjustHandles="1" noChangeArrowheads="1" noChangeShapeType="1" noTextEdit="1"/>
              </p:cNvSpPr>
              <p:nvPr/>
            </p:nvSpPr>
            <p:spPr>
              <a:xfrm>
                <a:off x="963706" y="1178095"/>
                <a:ext cx="10264588" cy="4501810"/>
              </a:xfrm>
              <a:prstGeom prst="rect">
                <a:avLst/>
              </a:prstGeom>
              <a:blipFill>
                <a:blip r:embed="rId2"/>
                <a:stretch>
                  <a:fillRect l="-772" t="-1083" r="-1425" b="-1624"/>
                </a:stretch>
              </a:blipFill>
            </p:spPr>
            <p:txBody>
              <a:bodyPr/>
              <a:lstStyle/>
              <a:p>
                <a:r>
                  <a:rPr lang="pt-BR">
                    <a:noFill/>
                  </a:rPr>
                  <a:t> </a:t>
                </a:r>
              </a:p>
            </p:txBody>
          </p:sp>
        </mc:Fallback>
      </mc:AlternateContent>
    </p:spTree>
    <p:extLst>
      <p:ext uri="{BB962C8B-B14F-4D97-AF65-F5344CB8AC3E}">
        <p14:creationId xmlns:p14="http://schemas.microsoft.com/office/powerpoint/2010/main" val="3511424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6ACDECF-6615-6D11-4605-922BAED58D42}"/>
              </a:ext>
            </a:extLst>
          </p:cNvPr>
          <p:cNvSpPr txBox="1"/>
          <p:nvPr/>
        </p:nvSpPr>
        <p:spPr>
          <a:xfrm>
            <a:off x="1864659" y="1582630"/>
            <a:ext cx="8166846" cy="211917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Segundo o IBGE, atualmente, Goiânia possui 1 503 256 habitantes e uma área territorial de 728,841 km². Qual é a relação entre o número de pessoas que moram nessa capital e sua extensão territorial?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100" dirty="0">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Podemos calcular a densidade demográfica da capital fazendo o quociente entre essas duas grandezas: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Texto&#10;&#10;Descrição gerada automaticamente">
            <a:extLst>
              <a:ext uri="{FF2B5EF4-FFF2-40B4-BE49-F238E27FC236}">
                <a16:creationId xmlns:a16="http://schemas.microsoft.com/office/drawing/2014/main" id="{8B463B56-A9FF-F703-A73C-9265E755D69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5999" y="3751235"/>
            <a:ext cx="3600000" cy="851915"/>
          </a:xfrm>
          <a:prstGeom prst="rect">
            <a:avLst/>
          </a:prstGeom>
          <a:noFill/>
          <a:ln>
            <a:noFill/>
          </a:ln>
        </p:spPr>
      </p:pic>
      <p:pic>
        <p:nvPicPr>
          <p:cNvPr id="3" name="Imagem 2" descr="Interface gráfica do usuário, Texto, Aplicativo&#10;&#10;O conteúdo gerado por IA pode estar incorreto.">
            <a:extLst>
              <a:ext uri="{FF2B5EF4-FFF2-40B4-BE49-F238E27FC236}">
                <a16:creationId xmlns:a16="http://schemas.microsoft.com/office/drawing/2014/main" id="{DEF776DA-688C-3935-C54E-5E2A79E7C850}"/>
              </a:ext>
            </a:extLst>
          </p:cNvPr>
          <p:cNvPicPr>
            <a:picLocks noChangeAspect="1"/>
          </p:cNvPicPr>
          <p:nvPr/>
        </p:nvPicPr>
        <p:blipFill rotWithShape="1">
          <a:blip r:embed="rId3">
            <a:extLst>
              <a:ext uri="{28A0092B-C50C-407E-A947-70E740481C1C}">
                <a14:useLocalDpi xmlns:a14="http://schemas.microsoft.com/office/drawing/2010/main" val="0"/>
              </a:ext>
            </a:extLst>
          </a:blip>
          <a:srcRect t="8347" r="1840" b="8347"/>
          <a:stretch>
            <a:fillRect/>
          </a:stretch>
        </p:blipFill>
        <p:spPr bwMode="auto">
          <a:xfrm>
            <a:off x="284273" y="681280"/>
            <a:ext cx="2160000" cy="90135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8AB2FCD-F962-26DF-282A-72CAC0FEF6DB}"/>
                  </a:ext>
                </a:extLst>
              </p:cNvPr>
              <p:cNvSpPr txBox="1"/>
              <p:nvPr/>
            </p:nvSpPr>
            <p:spPr>
              <a:xfrm>
                <a:off x="2160494" y="4603150"/>
                <a:ext cx="7871011" cy="2031133"/>
              </a:xfrm>
              <a:prstGeom prst="rect">
                <a:avLst/>
              </a:prstGeom>
              <a:noFill/>
            </p:spPr>
            <p:txBody>
              <a:bodyPr wrap="square">
                <a:spAutoFit/>
              </a:bodyPr>
              <a:lstStyle/>
              <a:p>
                <a:pPr algn="just">
                  <a:lnSpc>
                    <a:spcPct val="115000"/>
                  </a:lnSpc>
                  <a:spcAft>
                    <a:spcPts val="800"/>
                  </a:spcAft>
                </a:pPr>
                <a:r>
                  <a:rPr lang="pt-BR" sz="2200" b="1" i="1" kern="100" dirty="0">
                    <a:effectLst/>
                    <a:latin typeface="Arial Narrow" panose="020B0606020202030204" pitchFamily="34" charset="0"/>
                    <a:ea typeface="Times New Roman" panose="02020603050405020304" pitchFamily="18" charset="0"/>
                    <a:cs typeface="Times New Roman" panose="02020603050405020304" pitchFamily="18" charset="0"/>
                  </a:rPr>
                  <a:t>Densidade demográfica:</a:t>
                </a:r>
              </a:p>
              <a:p>
                <a:pPr algn="ctr">
                  <a:lnSpc>
                    <a:spcPct val="115000"/>
                  </a:lnSpc>
                  <a:spcAft>
                    <a:spcPts val="800"/>
                  </a:spcAft>
                </a:pPr>
                <a:r>
                  <a:rPr lang="pt-BR" sz="2200" b="1" i="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1 503 256</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728,841</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2062,53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h𝑎𝑏𝑖𝑡𝑎𝑛𝑡𝑒𝑠</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𝑘𝑚</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²</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 relação de densidade demográfica pode ser utilizada para os dados de qualquer outra cidade.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8AB2FCD-F962-26DF-282A-72CAC0FEF6DB}"/>
                  </a:ext>
                </a:extLst>
              </p:cNvPr>
              <p:cNvSpPr txBox="1">
                <a:spLocks noRot="1" noChangeAspect="1" noMove="1" noResize="1" noEditPoints="1" noAdjustHandles="1" noChangeArrowheads="1" noChangeShapeType="1" noTextEdit="1"/>
              </p:cNvSpPr>
              <p:nvPr/>
            </p:nvSpPr>
            <p:spPr>
              <a:xfrm>
                <a:off x="2160494" y="4603150"/>
                <a:ext cx="7871011" cy="2031133"/>
              </a:xfrm>
              <a:prstGeom prst="rect">
                <a:avLst/>
              </a:prstGeom>
              <a:blipFill>
                <a:blip r:embed="rId4"/>
                <a:stretch>
                  <a:fillRect l="-1006" t="-1502" r="-929" b="-5105"/>
                </a:stretch>
              </a:blipFill>
            </p:spPr>
            <p:txBody>
              <a:bodyPr/>
              <a:lstStyle/>
              <a:p>
                <a:r>
                  <a:rPr lang="pt-BR">
                    <a:noFill/>
                  </a:rPr>
                  <a:t> </a:t>
                </a:r>
              </a:p>
            </p:txBody>
          </p:sp>
        </mc:Fallback>
      </mc:AlternateContent>
    </p:spTree>
    <p:extLst>
      <p:ext uri="{BB962C8B-B14F-4D97-AF65-F5344CB8AC3E}">
        <p14:creationId xmlns:p14="http://schemas.microsoft.com/office/powerpoint/2010/main" val="2045605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1020B8A-8AAA-7431-67A5-E7E8808033D9}"/>
                  </a:ext>
                </a:extLst>
              </p:cNvPr>
              <p:cNvSpPr txBox="1"/>
              <p:nvPr/>
            </p:nvSpPr>
            <p:spPr>
              <a:xfrm>
                <a:off x="295835" y="751660"/>
                <a:ext cx="7969624"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2: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o mapa de Goiás feito na escala de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 :5 400 000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1020B8A-8AAA-7431-67A5-E7E8808033D9}"/>
                  </a:ext>
                </a:extLst>
              </p:cNvPr>
              <p:cNvSpPr txBox="1">
                <a:spLocks noRot="1" noChangeAspect="1" noMove="1" noResize="1" noEditPoints="1" noAdjustHandles="1" noChangeArrowheads="1" noChangeShapeType="1" noTextEdit="1"/>
              </p:cNvSpPr>
              <p:nvPr/>
            </p:nvSpPr>
            <p:spPr>
              <a:xfrm>
                <a:off x="295835" y="751660"/>
                <a:ext cx="7969624" cy="459036"/>
              </a:xfrm>
              <a:prstGeom prst="rect">
                <a:avLst/>
              </a:prstGeom>
              <a:blipFill>
                <a:blip r:embed="rId2"/>
                <a:stretch>
                  <a:fillRect l="-995" t="-5263" b="-23684"/>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04D01FD5-7E5C-A433-4561-1D8F67638EA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0990" y="654883"/>
            <a:ext cx="3989293" cy="3989293"/>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A2E24BA-6F79-8B3B-815B-7A91FADEBC47}"/>
                  </a:ext>
                </a:extLst>
              </p:cNvPr>
              <p:cNvSpPr txBox="1"/>
              <p:nvPr/>
            </p:nvSpPr>
            <p:spPr>
              <a:xfrm>
                <a:off x="295835" y="1314856"/>
                <a:ext cx="7790329" cy="211917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distância real, em quilômetros, entre as cidades de Quirinópolis e Porangatu?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i="1" u="sng" kern="100" dirty="0">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A escala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 :5 400 000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indica que cada 1 cm do mapa corresponde 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5 400 000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cm reais. Dessa forma, escrevemos a seguinte proporção: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0A2E24BA-6F79-8B3B-815B-7A91FADEBC47}"/>
                  </a:ext>
                </a:extLst>
              </p:cNvPr>
              <p:cNvSpPr txBox="1">
                <a:spLocks noRot="1" noChangeAspect="1" noMove="1" noResize="1" noEditPoints="1" noAdjustHandles="1" noChangeArrowheads="1" noChangeShapeType="1" noTextEdit="1"/>
              </p:cNvSpPr>
              <p:nvPr/>
            </p:nvSpPr>
            <p:spPr>
              <a:xfrm>
                <a:off x="295835" y="1314856"/>
                <a:ext cx="7790329" cy="2119170"/>
              </a:xfrm>
              <a:prstGeom prst="rect">
                <a:avLst/>
              </a:prstGeom>
              <a:blipFill>
                <a:blip r:embed="rId4"/>
                <a:stretch>
                  <a:fillRect l="-1018" t="-1153" r="-1096" b="-461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3D79F87D-CA0B-5159-25E4-21ED3520DE32}"/>
                  </a:ext>
                </a:extLst>
              </p:cNvPr>
              <p:cNvSpPr txBox="1"/>
              <p:nvPr/>
            </p:nvSpPr>
            <p:spPr>
              <a:xfrm>
                <a:off x="251009" y="3056965"/>
                <a:ext cx="9144000" cy="1744067"/>
              </a:xfrm>
              <a:prstGeom prst="rect">
                <a:avLst/>
              </a:prstGeom>
              <a:noFill/>
            </p:spPr>
            <p:txBody>
              <a:bodyPr wrap="square">
                <a:spAutoFit/>
              </a:bodyPr>
              <a:lstStyle/>
              <a:p>
                <a:pPr algn="just"/>
                <a14:m>
                  <m:oMathPara xmlns:m="http://schemas.openxmlformats.org/officeDocument/2006/math">
                    <m:oMathParaPr>
                      <m:jc m:val="centerGroup"/>
                    </m:oMathParaPr>
                    <m:oMath xmlns:m="http://schemas.openxmlformats.org/officeDocument/2006/math">
                      <m:f>
                        <m:fPr>
                          <m:ctrlPr>
                            <a:rPr lang="pt-BR" sz="22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5 400 000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Resolvendo a proporção,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=13∙5 400 000 </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70 200 000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3D79F87D-CA0B-5159-25E4-21ED3520DE32}"/>
                  </a:ext>
                </a:extLst>
              </p:cNvPr>
              <p:cNvSpPr txBox="1">
                <a:spLocks noRot="1" noChangeAspect="1" noMove="1" noResize="1" noEditPoints="1" noAdjustHandles="1" noChangeArrowheads="1" noChangeShapeType="1" noTextEdit="1"/>
              </p:cNvSpPr>
              <p:nvPr/>
            </p:nvSpPr>
            <p:spPr>
              <a:xfrm>
                <a:off x="251009" y="3056965"/>
                <a:ext cx="9144000" cy="1744067"/>
              </a:xfrm>
              <a:prstGeom prst="rect">
                <a:avLst/>
              </a:prstGeom>
              <a:blipFill>
                <a:blip r:embed="rId5"/>
                <a:stretch>
                  <a:fillRect l="-8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A644F975-5C05-0282-D5C8-3ECB4F34AF3D}"/>
                  </a:ext>
                </a:extLst>
              </p:cNvPr>
              <p:cNvSpPr txBox="1"/>
              <p:nvPr/>
            </p:nvSpPr>
            <p:spPr>
              <a:xfrm>
                <a:off x="170329" y="4775442"/>
                <a:ext cx="11788594" cy="2082558"/>
              </a:xfrm>
              <a:prstGeom prst="rect">
                <a:avLst/>
              </a:prstGeom>
              <a:noFill/>
            </p:spPr>
            <p:txBody>
              <a:bodyPr wrap="square">
                <a:spAutoFit/>
              </a:bodyPr>
              <a:lstStyle/>
              <a:p>
                <a:pPr algn="just"/>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Assim, determinamos a distância com a unidade do mapa,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70 200 000</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cm. No entanto, distancia reais são expressas em quilômetros, portanto precisamos fazer a transformação de unidade de medida.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Transformando centímetros para quilômetros: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70 200 000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100 000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=702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Ou seja, a distância entre as cidades de Quirinópolis e Porangatu é de 702 quilômetros.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A644F975-5C05-0282-D5C8-3ECB4F34AF3D}"/>
                  </a:ext>
                </a:extLst>
              </p:cNvPr>
              <p:cNvSpPr txBox="1">
                <a:spLocks noRot="1" noChangeAspect="1" noMove="1" noResize="1" noEditPoints="1" noAdjustHandles="1" noChangeArrowheads="1" noChangeShapeType="1" noTextEdit="1"/>
              </p:cNvSpPr>
              <p:nvPr/>
            </p:nvSpPr>
            <p:spPr>
              <a:xfrm>
                <a:off x="170329" y="4775442"/>
                <a:ext cx="11788594" cy="2082558"/>
              </a:xfrm>
              <a:prstGeom prst="rect">
                <a:avLst/>
              </a:prstGeom>
              <a:blipFill>
                <a:blip r:embed="rId6"/>
                <a:stretch>
                  <a:fillRect l="-672" t="-1462" r="-672" b="-4678"/>
                </a:stretch>
              </a:blipFill>
            </p:spPr>
            <p:txBody>
              <a:bodyPr/>
              <a:lstStyle/>
              <a:p>
                <a:r>
                  <a:rPr lang="pt-BR">
                    <a:noFill/>
                  </a:rPr>
                  <a:t> </a:t>
                </a:r>
              </a:p>
            </p:txBody>
          </p:sp>
        </mc:Fallback>
      </mc:AlternateContent>
    </p:spTree>
    <p:extLst>
      <p:ext uri="{BB962C8B-B14F-4D97-AF65-F5344CB8AC3E}">
        <p14:creationId xmlns:p14="http://schemas.microsoft.com/office/powerpoint/2010/main" val="3171814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53907B7-0B41-0A83-9050-15026FA11141}"/>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0" y="574693"/>
            <a:ext cx="3600000" cy="91079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0681312D-BBBA-A4F6-3C8D-52A231ECD760}"/>
              </a:ext>
            </a:extLst>
          </p:cNvPr>
          <p:cNvSpPr txBox="1"/>
          <p:nvPr/>
        </p:nvSpPr>
        <p:spPr>
          <a:xfrm>
            <a:off x="0" y="1485490"/>
            <a:ext cx="6096000" cy="848437"/>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16.</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Dadas as informações no quadro, a seguir, determine a densidade demográfica de cada cidade apresentada.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15025CA7-6A2B-2C8E-1DA5-9921BB1121F3}"/>
              </a:ext>
            </a:extLst>
          </p:cNvPr>
          <p:cNvPicPr>
            <a:picLocks noChangeAspect="1"/>
          </p:cNvPicPr>
          <p:nvPr/>
        </p:nvPicPr>
        <p:blipFill>
          <a:blip r:embed="rId3"/>
          <a:srcRect l="25663" r="25334" b="13946"/>
          <a:stretch/>
        </p:blipFill>
        <p:spPr>
          <a:xfrm>
            <a:off x="528000" y="2333927"/>
            <a:ext cx="5040000" cy="1494310"/>
          </a:xfrm>
          <a:prstGeom prst="rect">
            <a:avLst/>
          </a:prstGeom>
        </p:spPr>
      </p:pic>
      <p:sp>
        <p:nvSpPr>
          <p:cNvPr id="7" name="CaixaDeTexto 6">
            <a:extLst>
              <a:ext uri="{FF2B5EF4-FFF2-40B4-BE49-F238E27FC236}">
                <a16:creationId xmlns:a16="http://schemas.microsoft.com/office/drawing/2014/main" id="{13A4AD57-7E48-80C2-890C-281E670587EF}"/>
              </a:ext>
            </a:extLst>
          </p:cNvPr>
          <p:cNvSpPr txBox="1"/>
          <p:nvPr/>
        </p:nvSpPr>
        <p:spPr>
          <a:xfrm>
            <a:off x="-8965" y="3764190"/>
            <a:ext cx="6096000" cy="300595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17.</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Um mapa foi elaborado na escala 1: 50 000. Nele, a distância entre um parque e uma escola é de 12 cm. Qual é a distância real, em quilômetros, entre o parque e a escola?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18.</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um mapa na escala de 1: 500 000, a distância entre duas cidades é de 6 cm. Qual a distância real, em quilômetros, entre essas cidades?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72F671F-FDE5-CABE-471F-A7865C609979}"/>
              </a:ext>
            </a:extLst>
          </p:cNvPr>
          <p:cNvPicPr>
            <a:picLocks noChangeAspect="1"/>
          </p:cNvPicPr>
          <p:nvPr/>
        </p:nvPicPr>
        <p:blipFill>
          <a:blip r:embed="rId4"/>
          <a:stretch>
            <a:fillRect/>
          </a:stretch>
        </p:blipFill>
        <p:spPr>
          <a:xfrm>
            <a:off x="6194612" y="842683"/>
            <a:ext cx="5760000" cy="5628145"/>
          </a:xfrm>
          <a:prstGeom prst="rect">
            <a:avLst/>
          </a:prstGeom>
        </p:spPr>
      </p:pic>
    </p:spTree>
    <p:extLst>
      <p:ext uri="{BB962C8B-B14F-4D97-AF65-F5344CB8AC3E}">
        <p14:creationId xmlns:p14="http://schemas.microsoft.com/office/powerpoint/2010/main" val="864639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F90338B-C662-739A-2449-1863EA70B673}"/>
              </a:ext>
            </a:extLst>
          </p:cNvPr>
          <p:cNvPicPr>
            <a:picLocks noChangeAspect="1"/>
          </p:cNvPicPr>
          <p:nvPr/>
        </p:nvPicPr>
        <p:blipFill>
          <a:blip r:embed="rId2"/>
          <a:stretch>
            <a:fillRect/>
          </a:stretch>
        </p:blipFill>
        <p:spPr>
          <a:xfrm>
            <a:off x="3396000" y="611021"/>
            <a:ext cx="5400000" cy="2575787"/>
          </a:xfrm>
          <a:prstGeom prst="rect">
            <a:avLst/>
          </a:prstGeom>
        </p:spPr>
      </p:pic>
      <p:sp>
        <p:nvSpPr>
          <p:cNvPr id="5" name="CaixaDeTexto 4">
            <a:extLst>
              <a:ext uri="{FF2B5EF4-FFF2-40B4-BE49-F238E27FC236}">
                <a16:creationId xmlns:a16="http://schemas.microsoft.com/office/drawing/2014/main" id="{F78496E2-E390-70AA-399E-7F4E63C0CD58}"/>
              </a:ext>
            </a:extLst>
          </p:cNvPr>
          <p:cNvSpPr txBox="1"/>
          <p:nvPr/>
        </p:nvSpPr>
        <p:spPr>
          <a:xfrm>
            <a:off x="1138518" y="3027757"/>
            <a:ext cx="6096000" cy="459036"/>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o mapa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FBEEBDCD-0122-4C5E-19C6-1E3FCC8DC851}"/>
              </a:ext>
            </a:extLst>
          </p:cNvPr>
          <p:cNvSpPr txBox="1"/>
          <p:nvPr/>
        </p:nvSpPr>
        <p:spPr>
          <a:xfrm>
            <a:off x="6436660" y="3648781"/>
            <a:ext cx="5755340" cy="1785104"/>
          </a:xfrm>
          <a:prstGeom prst="rect">
            <a:avLst/>
          </a:prstGeom>
          <a:noFill/>
        </p:spPr>
        <p:txBody>
          <a:bodyPr wrap="square">
            <a:spAutoFit/>
          </a:bodyPr>
          <a:lstStyle/>
          <a:p>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distância real entre as cidades A e B?</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5 km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7 km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10 km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20 km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48120B77-FE8F-1464-7CD2-CF2461144558}"/>
              </a:ext>
            </a:extLst>
          </p:cNvPr>
          <p:cNvPicPr>
            <a:picLocks noChangeAspect="1"/>
          </p:cNvPicPr>
          <p:nvPr/>
        </p:nvPicPr>
        <p:blipFill rotWithShape="1">
          <a:blip r:embed="rId3"/>
          <a:srcRect l="1422" r="2101"/>
          <a:stretch/>
        </p:blipFill>
        <p:spPr bwMode="auto">
          <a:xfrm>
            <a:off x="444147" y="3505325"/>
            <a:ext cx="5802629" cy="30388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749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CFAC3934-94CE-649A-0B79-325EC7F602A7}"/>
              </a:ext>
            </a:extLst>
          </p:cNvPr>
          <p:cNvPicPr>
            <a:picLocks noChangeAspect="1"/>
          </p:cNvPicPr>
          <p:nvPr/>
        </p:nvPicPr>
        <p:blipFill>
          <a:blip r:embed="rId2"/>
          <a:stretch>
            <a:fillRect/>
          </a:stretch>
        </p:blipFill>
        <p:spPr>
          <a:xfrm>
            <a:off x="75171" y="653022"/>
            <a:ext cx="3600000" cy="440573"/>
          </a:xfrm>
          <a:prstGeom prst="rect">
            <a:avLst/>
          </a:prstGeom>
        </p:spPr>
      </p:pic>
      <p:pic>
        <p:nvPicPr>
          <p:cNvPr id="10" name="Imagem 9">
            <a:extLst>
              <a:ext uri="{FF2B5EF4-FFF2-40B4-BE49-F238E27FC236}">
                <a16:creationId xmlns:a16="http://schemas.microsoft.com/office/drawing/2014/main" id="{8AA14B40-E483-BC46-5592-055A477EA658}"/>
              </a:ext>
            </a:extLst>
          </p:cNvPr>
          <p:cNvPicPr>
            <a:picLocks noChangeAspect="1"/>
          </p:cNvPicPr>
          <p:nvPr/>
        </p:nvPicPr>
        <p:blipFill rotWithShape="1">
          <a:blip r:embed="rId3">
            <a:extLst>
              <a:ext uri="{28A0092B-C50C-407E-A947-70E740481C1C}">
                <a14:useLocalDpi xmlns:a14="http://schemas.microsoft.com/office/drawing/2010/main" val="0"/>
              </a:ext>
            </a:extLst>
          </a:blip>
          <a:srcRect l="799" r="3034"/>
          <a:stretch>
            <a:fillRect/>
          </a:stretch>
        </p:blipFill>
        <p:spPr bwMode="auto">
          <a:xfrm>
            <a:off x="75171" y="1093595"/>
            <a:ext cx="3600000" cy="789315"/>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119B137C-D869-0DD6-A488-31B858A09A1C}"/>
              </a:ext>
            </a:extLst>
          </p:cNvPr>
          <p:cNvSpPr txBox="1"/>
          <p:nvPr/>
        </p:nvSpPr>
        <p:spPr>
          <a:xfrm>
            <a:off x="75171" y="1737721"/>
            <a:ext cx="6020829" cy="3990836"/>
          </a:xfrm>
          <a:prstGeom prst="rect">
            <a:avLst/>
          </a:prstGeom>
          <a:noFill/>
        </p:spPr>
        <p:txBody>
          <a:bodyPr wrap="square">
            <a:spAutoFit/>
          </a:bodyPr>
          <a:lstStyle/>
          <a:p>
            <a:pPr algn="ct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FIGURAS PLANAS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 figuras planas são formas que apresentam duas dimensões (bidimensionais): comprimento e largura. As figuras planas se dividem em dois grandes grupos: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os polígonos e os não polígonos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POLÍGONOS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polígonos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são figuras planas fechadas formadas por segmentos de reta conectados por suas extremidades.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E8A109E9-FF5A-86A8-9628-1EBE9848156A}"/>
              </a:ext>
            </a:extLst>
          </p:cNvPr>
          <p:cNvPicPr>
            <a:picLocks noChangeAspect="1"/>
          </p:cNvPicPr>
          <p:nvPr/>
        </p:nvPicPr>
        <p:blipFill>
          <a:blip r:embed="rId4" cstate="print">
            <a:extLst>
              <a:ext uri="{28A0092B-C50C-407E-A947-70E740481C1C}">
                <a14:useLocalDpi xmlns:a14="http://schemas.microsoft.com/office/drawing/2010/main" val="0"/>
              </a:ext>
            </a:extLst>
          </a:blip>
          <a:srcRect l="3902" t="3828" r="6454" b="59537"/>
          <a:stretch>
            <a:fillRect/>
          </a:stretch>
        </p:blipFill>
        <p:spPr bwMode="auto">
          <a:xfrm>
            <a:off x="1465585" y="5681580"/>
            <a:ext cx="3240000" cy="1046795"/>
          </a:xfrm>
          <a:prstGeom prst="rect">
            <a:avLst/>
          </a:prstGeom>
          <a:noFill/>
          <a:ln>
            <a:noFill/>
          </a:ln>
        </p:spPr>
      </p:pic>
      <p:sp>
        <p:nvSpPr>
          <p:cNvPr id="14" name="CaixaDeTexto 13">
            <a:extLst>
              <a:ext uri="{FF2B5EF4-FFF2-40B4-BE49-F238E27FC236}">
                <a16:creationId xmlns:a16="http://schemas.microsoft.com/office/drawing/2014/main" id="{612BACEA-F4CD-4188-FE69-AD02993AA52A}"/>
              </a:ext>
            </a:extLst>
          </p:cNvPr>
          <p:cNvSpPr txBox="1"/>
          <p:nvPr/>
        </p:nvSpPr>
        <p:spPr>
          <a:xfrm>
            <a:off x="6096000" y="869396"/>
            <a:ext cx="6096000" cy="1237711"/>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Dessa forma, figuras que não são fechadas, figuras que são compostas por segmentos que se cruzam ou figuras que apresentam linhas curvas,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não são polígonos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5" name="Imagem 14">
            <a:extLst>
              <a:ext uri="{FF2B5EF4-FFF2-40B4-BE49-F238E27FC236}">
                <a16:creationId xmlns:a16="http://schemas.microsoft.com/office/drawing/2014/main" id="{9E63B399-93AA-A3F8-0D72-600AD86C04D0}"/>
              </a:ext>
            </a:extLst>
          </p:cNvPr>
          <p:cNvPicPr>
            <a:picLocks noChangeAspect="1"/>
          </p:cNvPicPr>
          <p:nvPr/>
        </p:nvPicPr>
        <p:blipFill>
          <a:blip r:embed="rId5" cstate="print">
            <a:extLst>
              <a:ext uri="{28A0092B-C50C-407E-A947-70E740481C1C}">
                <a14:useLocalDpi xmlns:a14="http://schemas.microsoft.com/office/drawing/2010/main" val="0"/>
              </a:ext>
            </a:extLst>
          </a:blip>
          <a:srcRect l="6827" t="2463" r="23819" b="77853"/>
          <a:stretch>
            <a:fillRect/>
          </a:stretch>
        </p:blipFill>
        <p:spPr bwMode="auto">
          <a:xfrm>
            <a:off x="7524000" y="2160039"/>
            <a:ext cx="3240000" cy="737329"/>
          </a:xfrm>
          <a:prstGeom prst="rect">
            <a:avLst/>
          </a:prstGeom>
          <a:noFill/>
          <a:ln>
            <a:noFill/>
          </a:ln>
        </p:spPr>
      </p:pic>
      <p:pic>
        <p:nvPicPr>
          <p:cNvPr id="17" name="Imagem 16">
            <a:extLst>
              <a:ext uri="{FF2B5EF4-FFF2-40B4-BE49-F238E27FC236}">
                <a16:creationId xmlns:a16="http://schemas.microsoft.com/office/drawing/2014/main" id="{D81562BC-0EBE-5BCB-47A4-88F2218584C0}"/>
              </a:ext>
            </a:extLst>
          </p:cNvPr>
          <p:cNvPicPr>
            <a:picLocks noChangeAspect="1"/>
          </p:cNvPicPr>
          <p:nvPr/>
        </p:nvPicPr>
        <p:blipFill>
          <a:blip r:embed="rId6"/>
          <a:stretch>
            <a:fillRect/>
          </a:stretch>
        </p:blipFill>
        <p:spPr>
          <a:xfrm>
            <a:off x="6624000" y="3259793"/>
            <a:ext cx="5040000" cy="2982201"/>
          </a:xfrm>
          <a:prstGeom prst="rect">
            <a:avLst/>
          </a:prstGeom>
        </p:spPr>
      </p:pic>
    </p:spTree>
    <p:extLst>
      <p:ext uri="{BB962C8B-B14F-4D97-AF65-F5344CB8AC3E}">
        <p14:creationId xmlns:p14="http://schemas.microsoft.com/office/powerpoint/2010/main" val="2044120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D4BEA7A-2901-39E0-DD3A-732834A84FA7}"/>
              </a:ext>
            </a:extLst>
          </p:cNvPr>
          <p:cNvSpPr txBox="1"/>
          <p:nvPr/>
        </p:nvSpPr>
        <p:spPr>
          <a:xfrm>
            <a:off x="0" y="769989"/>
            <a:ext cx="6096000" cy="2872581"/>
          </a:xfrm>
          <a:prstGeom prst="rect">
            <a:avLst/>
          </a:prstGeom>
          <a:noFill/>
        </p:spPr>
        <p:txBody>
          <a:bodyPr wrap="square">
            <a:spAutoFit/>
          </a:bodyPr>
          <a:lstStyle/>
          <a:p>
            <a:pPr lvl="0" algn="ct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Elementos do polígono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polígono é formado pelos seguintes elementos: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Lados: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são os segmentos de reta que formam o polígono.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Vértices: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são os pontos onde os lados se encontram.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Ângulos internos: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a região ou “abertura” que se formam no vértice do polígono.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54FC7D4-C00A-EF99-6A53-7C8C0C2994DE}"/>
              </a:ext>
            </a:extLst>
          </p:cNvPr>
          <p:cNvSpPr txBox="1"/>
          <p:nvPr/>
        </p:nvSpPr>
        <p:spPr>
          <a:xfrm>
            <a:off x="-20170" y="3642570"/>
            <a:ext cx="6136340" cy="45910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quadrilátero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10;&#10;O conteúdo gerado por IA pode estar incorreto.">
            <a:extLst>
              <a:ext uri="{FF2B5EF4-FFF2-40B4-BE49-F238E27FC236}">
                <a16:creationId xmlns:a16="http://schemas.microsoft.com/office/drawing/2014/main" id="{06269856-5EEA-ED6F-F0DB-91F623CE6DDB}"/>
              </a:ext>
            </a:extLst>
          </p:cNvPr>
          <p:cNvPicPr>
            <a:picLocks noChangeAspect="1"/>
          </p:cNvPicPr>
          <p:nvPr/>
        </p:nvPicPr>
        <p:blipFill>
          <a:blip r:embed="rId2" cstate="print">
            <a:extLst>
              <a:ext uri="{28A0092B-C50C-407E-A947-70E740481C1C}">
                <a14:useLocalDpi xmlns:a14="http://schemas.microsoft.com/office/drawing/2010/main" val="0"/>
              </a:ext>
            </a:extLst>
          </a:blip>
          <a:srcRect l="19298" t="23099" r="15480" b="28461"/>
          <a:stretch>
            <a:fillRect/>
          </a:stretch>
        </p:blipFill>
        <p:spPr bwMode="auto">
          <a:xfrm>
            <a:off x="1248000" y="4182352"/>
            <a:ext cx="3600000" cy="1766543"/>
          </a:xfrm>
          <a:prstGeom prst="rect">
            <a:avLst/>
          </a:prstGeom>
          <a:noFill/>
          <a:ln>
            <a:noFill/>
          </a:ln>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7A31EB67-6C0D-E570-804E-59C2A24DCF37}"/>
                  </a:ext>
                </a:extLst>
              </p:cNvPr>
              <p:cNvSpPr txBox="1"/>
              <p:nvPr/>
            </p:nvSpPr>
            <p:spPr>
              <a:xfrm>
                <a:off x="6136340" y="916876"/>
                <a:ext cx="6055660" cy="364099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figura podemos identificar: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Vértices: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os pontos </a:t>
                </a:r>
                <a:r>
                  <a:rPr lang="pt-BR" sz="2200" b="1" i="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A</a:t>
                </a: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i="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B</a:t>
                </a: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i="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C</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r>
                  <a:rPr lang="pt-BR" sz="2200" b="1" i="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D</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Lados: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os segmentos de reta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𝐴𝐵</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𝐵𝐶</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𝐶𝐷</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𝐷𝐴</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Ângulos internos: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m:t>
                        </m:r>
                      </m:e>
                    </m:acc>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formados pelos lados</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𝐷𝐴</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𝐴𝐵</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𝐵</m:t>
                        </m:r>
                      </m:e>
                    </m:acc>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formados pelos lados</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𝐴𝐵</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𝐵𝐶</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e>
                    </m:acc>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formados pelos lados</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𝐵𝐶</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𝐶𝐷</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𝐷</m:t>
                        </m:r>
                      </m:e>
                    </m:acc>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formados pelos lados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𝐶𝐷</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𝐷𝐴</m:t>
                        </m:r>
                      </m:e>
                    </m:acc>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7A31EB67-6C0D-E570-804E-59C2A24DCF37}"/>
                  </a:ext>
                </a:extLst>
              </p:cNvPr>
              <p:cNvSpPr txBox="1">
                <a:spLocks noRot="1" noChangeAspect="1" noMove="1" noResize="1" noEditPoints="1" noAdjustHandles="1" noChangeArrowheads="1" noChangeShapeType="1" noTextEdit="1"/>
              </p:cNvSpPr>
              <p:nvPr/>
            </p:nvSpPr>
            <p:spPr>
              <a:xfrm>
                <a:off x="6136340" y="916876"/>
                <a:ext cx="6055660" cy="3640997"/>
              </a:xfrm>
              <a:prstGeom prst="rect">
                <a:avLst/>
              </a:prstGeom>
              <a:blipFill>
                <a:blip r:embed="rId3"/>
                <a:stretch>
                  <a:fillRect l="-1410" t="-502" b="-2174"/>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9F757A2F-9EDF-B1C7-918D-84E464FB5085}"/>
              </a:ext>
            </a:extLst>
          </p:cNvPr>
          <p:cNvPicPr>
            <a:picLocks noChangeAspect="1"/>
          </p:cNvPicPr>
          <p:nvPr/>
        </p:nvPicPr>
        <p:blipFill>
          <a:blip r:embed="rId4"/>
          <a:stretch>
            <a:fillRect/>
          </a:stretch>
        </p:blipFill>
        <p:spPr>
          <a:xfrm>
            <a:off x="7153971" y="4557873"/>
            <a:ext cx="4320000" cy="1983950"/>
          </a:xfrm>
          <a:prstGeom prst="rect">
            <a:avLst/>
          </a:prstGeom>
        </p:spPr>
      </p:pic>
    </p:spTree>
    <p:extLst>
      <p:ext uri="{BB962C8B-B14F-4D97-AF65-F5344CB8AC3E}">
        <p14:creationId xmlns:p14="http://schemas.microsoft.com/office/powerpoint/2010/main" val="3213481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F52F7724-FE12-77E8-2CCC-EE0AC95C2781}"/>
              </a:ext>
            </a:extLst>
          </p:cNvPr>
          <p:cNvSpPr txBox="1"/>
          <p:nvPr/>
        </p:nvSpPr>
        <p:spPr>
          <a:xfrm>
            <a:off x="80681" y="666595"/>
            <a:ext cx="10295967" cy="951030"/>
          </a:xfrm>
          <a:prstGeom prst="rect">
            <a:avLst/>
          </a:prstGeom>
          <a:noFill/>
        </p:spPr>
        <p:txBody>
          <a:bodyPr wrap="square">
            <a:spAutoFit/>
          </a:bodyPr>
          <a:lstStyle/>
          <a:p>
            <a:pPr marL="285750" lvl="0" indent="-285750">
              <a:lnSpc>
                <a:spcPct val="115000"/>
              </a:lnSpc>
              <a:spcAft>
                <a:spcPts val="800"/>
              </a:spcAf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Nomenclatura dos polígonos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polígonos são nomeados de acordo com o número de lados e são classificados como: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47723019-54C8-3BF1-D197-DD4BFFD7574F}"/>
              </a:ext>
            </a:extLst>
          </p:cNvPr>
          <p:cNvPicPr>
            <a:picLocks noChangeAspect="1"/>
          </p:cNvPicPr>
          <p:nvPr/>
        </p:nvPicPr>
        <p:blipFill>
          <a:blip r:embed="rId2"/>
          <a:srcRect l="30716" r="29771" b="5125"/>
          <a:stretch/>
        </p:blipFill>
        <p:spPr>
          <a:xfrm>
            <a:off x="4566000" y="1617625"/>
            <a:ext cx="3060000" cy="5199858"/>
          </a:xfrm>
          <a:prstGeom prst="rect">
            <a:avLst/>
          </a:prstGeom>
        </p:spPr>
      </p:pic>
    </p:spTree>
    <p:extLst>
      <p:ext uri="{BB962C8B-B14F-4D97-AF65-F5344CB8AC3E}">
        <p14:creationId xmlns:p14="http://schemas.microsoft.com/office/powerpoint/2010/main" val="3793504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C913EDE9-05DE-A7DD-1346-BC61D5D38AC1}"/>
              </a:ext>
            </a:extLst>
          </p:cNvPr>
          <p:cNvSpPr txBox="1"/>
          <p:nvPr/>
        </p:nvSpPr>
        <p:spPr>
          <a:xfrm>
            <a:off x="107577" y="776696"/>
            <a:ext cx="5988423" cy="1442896"/>
          </a:xfrm>
          <a:prstGeom prst="rect">
            <a:avLst/>
          </a:prstGeom>
          <a:noFill/>
        </p:spPr>
        <p:txBody>
          <a:bodyPr wrap="square">
            <a:spAutoFit/>
          </a:bodyPr>
          <a:lstStyle/>
          <a:p>
            <a:pPr marL="342900" lvl="0" indent="-342900">
              <a:lnSpc>
                <a:spcPct val="115000"/>
              </a:lnSpc>
              <a:spcAft>
                <a:spcPts val="800"/>
              </a:spcAf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Classificação dos polígonos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polígonos são classificados 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convexos ou côncavos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7C19C7AD-B355-695F-7707-82380450C36F}"/>
              </a:ext>
            </a:extLst>
          </p:cNvPr>
          <p:cNvPicPr>
            <a:picLocks noChangeAspect="1"/>
          </p:cNvPicPr>
          <p:nvPr/>
        </p:nvPicPr>
        <p:blipFill>
          <a:blip r:embed="rId2"/>
          <a:srcRect r="49730" b="9873"/>
          <a:stretch/>
        </p:blipFill>
        <p:spPr>
          <a:xfrm>
            <a:off x="584767" y="2357698"/>
            <a:ext cx="5040000" cy="4054022"/>
          </a:xfrm>
          <a:prstGeom prst="rect">
            <a:avLst/>
          </a:prstGeom>
        </p:spPr>
      </p:pic>
      <p:sp>
        <p:nvSpPr>
          <p:cNvPr id="9" name="CaixaDeTexto 8">
            <a:extLst>
              <a:ext uri="{FF2B5EF4-FFF2-40B4-BE49-F238E27FC236}">
                <a16:creationId xmlns:a16="http://schemas.microsoft.com/office/drawing/2014/main" id="{6F4AFDAE-E4CB-8C36-E0D4-9C28324DEE5C}"/>
              </a:ext>
            </a:extLst>
          </p:cNvPr>
          <p:cNvSpPr txBox="1"/>
          <p:nvPr/>
        </p:nvSpPr>
        <p:spPr>
          <a:xfrm>
            <a:off x="6194612" y="902001"/>
            <a:ext cx="3272117" cy="392352"/>
          </a:xfrm>
          <a:prstGeom prst="rect">
            <a:avLst/>
          </a:prstGeom>
          <a:noFill/>
        </p:spPr>
        <p:txBody>
          <a:bodyPr wrap="square">
            <a:spAutoFit/>
          </a:bodyPr>
          <a:lstStyle/>
          <a:p>
            <a:pPr marL="285750" lvl="0" indent="-285750" algn="just">
              <a:lnSpc>
                <a:spcPct val="115000"/>
              </a:lnSpc>
              <a:spcAft>
                <a:spcPts val="800"/>
              </a:spcAft>
              <a:buFont typeface="Arial" panose="020B0604020202020204" pitchFamily="34" charset="0"/>
              <a:buChar char="•"/>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Regulares e Não-regulares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DC2A27F1-A0D5-C2CD-612D-698FCF44CDA4}"/>
              </a:ext>
            </a:extLst>
          </p:cNvPr>
          <p:cNvPicPr>
            <a:picLocks noChangeAspect="1"/>
          </p:cNvPicPr>
          <p:nvPr/>
        </p:nvPicPr>
        <p:blipFill>
          <a:blip r:embed="rId3"/>
          <a:srcRect r="50778" b="12354"/>
          <a:stretch/>
        </p:blipFill>
        <p:spPr>
          <a:xfrm>
            <a:off x="6567235" y="1498144"/>
            <a:ext cx="5400000" cy="3220544"/>
          </a:xfrm>
          <a:prstGeom prst="rect">
            <a:avLst/>
          </a:prstGeom>
        </p:spPr>
      </p:pic>
    </p:spTree>
    <p:extLst>
      <p:ext uri="{BB962C8B-B14F-4D97-AF65-F5344CB8AC3E}">
        <p14:creationId xmlns:p14="http://schemas.microsoft.com/office/powerpoint/2010/main" val="2773097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94609F6-AFDA-0997-DCEB-D756F1F62E77}"/>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724721"/>
            <a:ext cx="3600000" cy="84855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1CAE93F8-F708-7E36-05E2-9E61C0D88A6C}"/>
              </a:ext>
            </a:extLst>
          </p:cNvPr>
          <p:cNvSpPr txBox="1"/>
          <p:nvPr/>
        </p:nvSpPr>
        <p:spPr>
          <a:xfrm>
            <a:off x="0" y="1573274"/>
            <a:ext cx="6096000" cy="84837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Classifique as figuras, a seguir, em polígonos e não polígonos.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EAA7C2AD-97E8-3624-3AA9-2690E5862210}"/>
              </a:ext>
            </a:extLst>
          </p:cNvPr>
          <p:cNvPicPr>
            <a:picLocks noChangeAspect="1"/>
          </p:cNvPicPr>
          <p:nvPr/>
        </p:nvPicPr>
        <p:blipFill>
          <a:blip r:embed="rId3"/>
          <a:srcRect r="45954" b="12440"/>
          <a:stretch/>
        </p:blipFill>
        <p:spPr>
          <a:xfrm>
            <a:off x="528000" y="2704607"/>
            <a:ext cx="5040000" cy="2682478"/>
          </a:xfrm>
          <a:prstGeom prst="rect">
            <a:avLst/>
          </a:prstGeom>
        </p:spPr>
      </p:pic>
      <p:sp>
        <p:nvSpPr>
          <p:cNvPr id="7" name="CaixaDeTexto 6">
            <a:extLst>
              <a:ext uri="{FF2B5EF4-FFF2-40B4-BE49-F238E27FC236}">
                <a16:creationId xmlns:a16="http://schemas.microsoft.com/office/drawing/2014/main" id="{2165B172-D6F6-18F0-C7AA-0149176898BB}"/>
              </a:ext>
            </a:extLst>
          </p:cNvPr>
          <p:cNvSpPr txBox="1"/>
          <p:nvPr/>
        </p:nvSpPr>
        <p:spPr>
          <a:xfrm>
            <a:off x="6096000" y="919479"/>
            <a:ext cx="5602941"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Classifique os polígonos em convexo ou côncavo.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30A8022F-3691-48D3-F5E4-EA6CB6945C76}"/>
              </a:ext>
            </a:extLst>
          </p:cNvPr>
          <p:cNvPicPr>
            <a:picLocks noChangeAspect="1"/>
          </p:cNvPicPr>
          <p:nvPr/>
        </p:nvPicPr>
        <p:blipFill>
          <a:blip r:embed="rId4"/>
          <a:srcRect r="47663" b="16133"/>
          <a:stretch/>
        </p:blipFill>
        <p:spPr>
          <a:xfrm>
            <a:off x="6737470" y="1426044"/>
            <a:ext cx="4320000" cy="1869486"/>
          </a:xfrm>
          <a:prstGeom prst="rect">
            <a:avLst/>
          </a:prstGeom>
        </p:spPr>
      </p:pic>
      <p:sp>
        <p:nvSpPr>
          <p:cNvPr id="12" name="CaixaDeTexto 11">
            <a:extLst>
              <a:ext uri="{FF2B5EF4-FFF2-40B4-BE49-F238E27FC236}">
                <a16:creationId xmlns:a16="http://schemas.microsoft.com/office/drawing/2014/main" id="{6C3E1BE8-5CA8-9D76-FC48-DDA0F157D639}"/>
              </a:ext>
            </a:extLst>
          </p:cNvPr>
          <p:cNvSpPr txBox="1"/>
          <p:nvPr/>
        </p:nvSpPr>
        <p:spPr>
          <a:xfrm>
            <a:off x="6096000" y="3343059"/>
            <a:ext cx="5970494"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Classifique os polígonos em regular ou irregular.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94C89DF7-6EB6-E86A-7CCF-46B319E9F467}"/>
              </a:ext>
            </a:extLst>
          </p:cNvPr>
          <p:cNvPicPr>
            <a:picLocks noChangeAspect="1"/>
          </p:cNvPicPr>
          <p:nvPr/>
        </p:nvPicPr>
        <p:blipFill>
          <a:blip r:embed="rId5"/>
          <a:srcRect r="56586" b="9196"/>
          <a:stretch/>
        </p:blipFill>
        <p:spPr>
          <a:xfrm>
            <a:off x="7281247" y="3710041"/>
            <a:ext cx="3600000" cy="2972501"/>
          </a:xfrm>
          <a:prstGeom prst="rect">
            <a:avLst/>
          </a:prstGeom>
        </p:spPr>
      </p:pic>
      <p:pic>
        <p:nvPicPr>
          <p:cNvPr id="3080" name="Imagem 157" descr="Polígonos: Definição, Classificação, Elementos e Nomenclatura">
            <a:extLst>
              <a:ext uri="{FF2B5EF4-FFF2-40B4-BE49-F238E27FC236}">
                <a16:creationId xmlns:a16="http://schemas.microsoft.com/office/drawing/2014/main" id="{F8A08D9C-791E-E0AD-D46B-2DC1CC5D5281}"/>
              </a:ext>
            </a:extLst>
          </p:cNvPr>
          <p:cNvPicPr>
            <a:picLocks noChangeAspect="1" noChangeArrowheads="1"/>
          </p:cNvPicPr>
          <p:nvPr/>
        </p:nvPicPr>
        <p:blipFill>
          <a:blip r:embed="rId6">
            <a:grayscl/>
            <a:biLevel thresh="50000"/>
            <a:extLst>
              <a:ext uri="{28A0092B-C50C-407E-A947-70E740481C1C}">
                <a14:useLocalDpi xmlns:a14="http://schemas.microsoft.com/office/drawing/2010/main" val="0"/>
              </a:ext>
            </a:extLst>
          </a:blip>
          <a:srcRect l="7240" t="12843" r="68774" b="49883"/>
          <a:stretch>
            <a:fillRect/>
          </a:stretch>
        </p:blipFill>
        <p:spPr bwMode="auto">
          <a:xfrm>
            <a:off x="0" y="0"/>
            <a:ext cx="657225" cy="6096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Imagem 156" descr="Polígonos: Definição, Classificação, Elementos e Nomenclatura">
            <a:extLst>
              <a:ext uri="{FF2B5EF4-FFF2-40B4-BE49-F238E27FC236}">
                <a16:creationId xmlns:a16="http://schemas.microsoft.com/office/drawing/2014/main" id="{E2871763-7919-ACDC-2D7E-899D878FEA0B}"/>
              </a:ext>
            </a:extLst>
          </p:cNvPr>
          <p:cNvPicPr>
            <a:picLocks noChangeAspect="1" noChangeArrowheads="1"/>
          </p:cNvPicPr>
          <p:nvPr/>
        </p:nvPicPr>
        <p:blipFill>
          <a:blip r:embed="rId7">
            <a:grayscl/>
            <a:biLevel thresh="50000"/>
            <a:extLst>
              <a:ext uri="{28A0092B-C50C-407E-A947-70E740481C1C}">
                <a14:useLocalDpi xmlns:a14="http://schemas.microsoft.com/office/drawing/2010/main" val="0"/>
              </a:ext>
            </a:extLst>
          </a:blip>
          <a:srcRect l="40443" t="9396" r="43472" b="61003"/>
          <a:stretch>
            <a:fillRect/>
          </a:stretch>
        </p:blipFill>
        <p:spPr bwMode="auto">
          <a:xfrm>
            <a:off x="0" y="0"/>
            <a:ext cx="552450" cy="6096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Imagem 155" descr="Polígonos: Definição, Classificação, Elementos e Nomenclatura">
            <a:extLst>
              <a:ext uri="{FF2B5EF4-FFF2-40B4-BE49-F238E27FC236}">
                <a16:creationId xmlns:a16="http://schemas.microsoft.com/office/drawing/2014/main" id="{1B7AE813-360C-9D94-1126-664AD93DBC62}"/>
              </a:ext>
            </a:extLst>
          </p:cNvPr>
          <p:cNvPicPr>
            <a:picLocks noChangeAspect="1" noChangeArrowheads="1"/>
          </p:cNvPicPr>
          <p:nvPr/>
        </p:nvPicPr>
        <p:blipFill>
          <a:blip r:embed="rId8">
            <a:grayscl/>
            <a:biLevel thresh="50000"/>
            <a:extLst>
              <a:ext uri="{28A0092B-C50C-407E-A947-70E740481C1C}">
                <a14:useLocalDpi xmlns:a14="http://schemas.microsoft.com/office/drawing/2010/main" val="0"/>
              </a:ext>
            </a:extLst>
          </a:blip>
          <a:srcRect l="5360" t="60298" r="66611" b="16524"/>
          <a:stretch>
            <a:fillRect/>
          </a:stretch>
        </p:blipFill>
        <p:spPr bwMode="auto">
          <a:xfrm>
            <a:off x="0" y="0"/>
            <a:ext cx="857250" cy="428625"/>
          </a:xfrm>
          <a:prstGeom prst="rect">
            <a:avLst/>
          </a:prstGeom>
          <a:noFill/>
          <a:extLst>
            <a:ext uri="{909E8E84-426E-40DD-AFC4-6F175D3DCCD1}">
              <a14:hiddenFill xmlns:a14="http://schemas.microsoft.com/office/drawing/2010/main">
                <a:solidFill>
                  <a:srgbClr val="FFFFFF"/>
                </a:solidFill>
              </a14:hiddenFill>
            </a:ext>
          </a:extLst>
        </p:spPr>
      </p:pic>
      <p:pic>
        <p:nvPicPr>
          <p:cNvPr id="3077" name="Imagem 154" descr="Polígonos: Definição, Classificação, Elementos e Nomenclatura">
            <a:extLst>
              <a:ext uri="{FF2B5EF4-FFF2-40B4-BE49-F238E27FC236}">
                <a16:creationId xmlns:a16="http://schemas.microsoft.com/office/drawing/2014/main" id="{F6C35D45-3982-C1EA-12C3-22FF65A0BE0E}"/>
              </a:ext>
            </a:extLst>
          </p:cNvPr>
          <p:cNvPicPr>
            <a:picLocks noChangeAspect="1" noChangeArrowheads="1"/>
          </p:cNvPicPr>
          <p:nvPr/>
        </p:nvPicPr>
        <p:blipFill>
          <a:blip r:embed="rId9">
            <a:grayscl/>
            <a:biLevel thresh="50000"/>
            <a:extLst>
              <a:ext uri="{28A0092B-C50C-407E-A947-70E740481C1C}">
                <a14:useLocalDpi xmlns:a14="http://schemas.microsoft.com/office/drawing/2010/main" val="0"/>
              </a:ext>
            </a:extLst>
          </a:blip>
          <a:srcRect l="67625" t="3915" r="3593" b="50510"/>
          <a:stretch>
            <a:fillRect/>
          </a:stretch>
        </p:blipFill>
        <p:spPr bwMode="auto">
          <a:xfrm>
            <a:off x="0" y="0"/>
            <a:ext cx="609600" cy="5810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Imagem 153" descr="Polígonos: Definição, Classificação, Elementos e Nomenclatura">
            <a:extLst>
              <a:ext uri="{FF2B5EF4-FFF2-40B4-BE49-F238E27FC236}">
                <a16:creationId xmlns:a16="http://schemas.microsoft.com/office/drawing/2014/main" id="{5AC21B21-2891-2D27-17D7-81E0E2C101EF}"/>
              </a:ext>
            </a:extLst>
          </p:cNvPr>
          <p:cNvPicPr>
            <a:picLocks noChangeAspect="1" noChangeArrowheads="1"/>
          </p:cNvPicPr>
          <p:nvPr/>
        </p:nvPicPr>
        <p:blipFill>
          <a:blip r:embed="rId10">
            <a:grayscl/>
            <a:biLevel thresh="50000"/>
            <a:extLst>
              <a:ext uri="{28A0092B-C50C-407E-A947-70E740481C1C}">
                <a14:useLocalDpi xmlns:a14="http://schemas.microsoft.com/office/drawing/2010/main" val="0"/>
              </a:ext>
            </a:extLst>
          </a:blip>
          <a:srcRect l="41666" t="69537" r="30775" b="6343"/>
          <a:stretch>
            <a:fillRect/>
          </a:stretch>
        </p:blipFill>
        <p:spPr bwMode="auto">
          <a:xfrm>
            <a:off x="0" y="0"/>
            <a:ext cx="771525" cy="409575"/>
          </a:xfrm>
          <a:prstGeom prst="rect">
            <a:avLst/>
          </a:prstGeom>
          <a:noFill/>
          <a:extLst>
            <a:ext uri="{909E8E84-426E-40DD-AFC4-6F175D3DCCD1}">
              <a14:hiddenFill xmlns:a14="http://schemas.microsoft.com/office/drawing/2010/main">
                <a:solidFill>
                  <a:srgbClr val="FFFFFF"/>
                </a:solidFill>
              </a14:hiddenFill>
            </a:ext>
          </a:extLst>
        </p:spPr>
      </p:pic>
      <p:pic>
        <p:nvPicPr>
          <p:cNvPr id="3075" name="Imagem 152" descr="Polígonos: Definição, Classificação, Elementos e Nomenclatura">
            <a:extLst>
              <a:ext uri="{FF2B5EF4-FFF2-40B4-BE49-F238E27FC236}">
                <a16:creationId xmlns:a16="http://schemas.microsoft.com/office/drawing/2014/main" id="{068DF03E-8640-E220-8D76-DC9080AEEB8E}"/>
              </a:ext>
            </a:extLst>
          </p:cNvPr>
          <p:cNvPicPr>
            <a:picLocks noChangeAspect="1" noChangeArrowheads="1"/>
          </p:cNvPicPr>
          <p:nvPr/>
        </p:nvPicPr>
        <p:blipFill>
          <a:blip r:embed="rId11">
            <a:grayscl/>
            <a:biLevel thresh="50000"/>
            <a:extLst>
              <a:ext uri="{28A0092B-C50C-407E-A947-70E740481C1C}">
                <a14:useLocalDpi xmlns:a14="http://schemas.microsoft.com/office/drawing/2010/main" val="0"/>
              </a:ext>
            </a:extLst>
          </a:blip>
          <a:srcRect l="78160" t="52310" r="3593" b="18089"/>
          <a:stretch>
            <a:fillRect/>
          </a:stretch>
        </p:blipFill>
        <p:spPr bwMode="auto">
          <a:xfrm>
            <a:off x="0" y="0"/>
            <a:ext cx="409575" cy="4000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Imagem 151" descr="Polígonos: Definição, Classificação, Elementos e Nomenclatura">
            <a:extLst>
              <a:ext uri="{FF2B5EF4-FFF2-40B4-BE49-F238E27FC236}">
                <a16:creationId xmlns:a16="http://schemas.microsoft.com/office/drawing/2014/main" id="{05FBEB80-B3F6-95CA-DC68-162EE19DA3D6}"/>
              </a:ext>
            </a:extLst>
          </p:cNvPr>
          <p:cNvPicPr>
            <a:picLocks noChangeAspect="1" noChangeArrowheads="1"/>
          </p:cNvPicPr>
          <p:nvPr/>
        </p:nvPicPr>
        <p:blipFill>
          <a:blip r:embed="rId12">
            <a:grayscl/>
            <a:biLevel thresh="50000"/>
            <a:extLst>
              <a:ext uri="{28A0092B-C50C-407E-A947-70E740481C1C}">
                <a14:useLocalDpi xmlns:a14="http://schemas.microsoft.com/office/drawing/2010/main" val="0"/>
              </a:ext>
            </a:extLst>
          </a:blip>
          <a:srcRect l="34708" t="47456" r="32092" b="36569"/>
          <a:stretch>
            <a:fillRect/>
          </a:stretch>
        </p:blipFill>
        <p:spPr bwMode="auto">
          <a:xfrm>
            <a:off x="0" y="0"/>
            <a:ext cx="895350" cy="33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600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F47056-7284-6E44-A5C3-57777A03F71E}"/>
              </a:ext>
            </a:extLst>
          </p:cNvPr>
          <p:cNvSpPr txBox="1"/>
          <p:nvPr/>
        </p:nvSpPr>
        <p:spPr>
          <a:xfrm>
            <a:off x="0" y="715800"/>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Complete o quadro com o número de lados e o nome de cada figura plana.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33781A12-7207-CE81-485C-610D325C17EC}"/>
              </a:ext>
            </a:extLst>
          </p:cNvPr>
          <p:cNvPicPr>
            <a:picLocks noChangeAspect="1"/>
          </p:cNvPicPr>
          <p:nvPr/>
        </p:nvPicPr>
        <p:blipFill>
          <a:blip r:embed="rId2"/>
          <a:srcRect r="53237" b="6414"/>
          <a:stretch/>
        </p:blipFill>
        <p:spPr>
          <a:xfrm>
            <a:off x="888000" y="1564237"/>
            <a:ext cx="4320000" cy="5202699"/>
          </a:xfrm>
          <a:prstGeom prst="rect">
            <a:avLst/>
          </a:prstGeom>
        </p:spPr>
      </p:pic>
      <p:sp>
        <p:nvSpPr>
          <p:cNvPr id="6" name="CaixaDeTexto 5">
            <a:extLst>
              <a:ext uri="{FF2B5EF4-FFF2-40B4-BE49-F238E27FC236}">
                <a16:creationId xmlns:a16="http://schemas.microsoft.com/office/drawing/2014/main" id="{8B45AA85-6DA7-EE6D-06A3-98FA760F6606}"/>
              </a:ext>
            </a:extLst>
          </p:cNvPr>
          <p:cNvSpPr txBox="1"/>
          <p:nvPr/>
        </p:nvSpPr>
        <p:spPr>
          <a:xfrm>
            <a:off x="6096000" y="796482"/>
            <a:ext cx="6096000"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Maria colou diferentes figuras numa página de seu caderno de Matemática, como mostra a imagem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Forma, Polígono&#10;&#10;O conteúdo gerado por IA pode estar incorreto.">
            <a:extLst>
              <a:ext uri="{FF2B5EF4-FFF2-40B4-BE49-F238E27FC236}">
                <a16:creationId xmlns:a16="http://schemas.microsoft.com/office/drawing/2014/main" id="{4B638854-53BF-C023-C12F-5D9581832D03}"/>
              </a:ext>
            </a:extLst>
          </p:cNvPr>
          <p:cNvPicPr>
            <a:picLocks noChangeAspect="1"/>
          </p:cNvPicPr>
          <p:nvPr/>
        </p:nvPicPr>
        <p:blipFill>
          <a:blip r:embed="rId3" cstate="print">
            <a:extLst>
              <a:ext uri="{28A0092B-C50C-407E-A947-70E740481C1C}">
                <a14:useLocalDpi xmlns:a14="http://schemas.microsoft.com/office/drawing/2010/main" val="0"/>
              </a:ext>
            </a:extLst>
          </a:blip>
          <a:srcRect l="14503" t="14938" r="12917" b="26666"/>
          <a:stretch>
            <a:fillRect/>
          </a:stretch>
        </p:blipFill>
        <p:spPr bwMode="auto">
          <a:xfrm>
            <a:off x="8064000" y="1472538"/>
            <a:ext cx="1800000" cy="940891"/>
          </a:xfrm>
          <a:prstGeom prst="rect">
            <a:avLst/>
          </a:prstGeom>
          <a:noFill/>
          <a:ln>
            <a:noFill/>
          </a:ln>
        </p:spPr>
      </p:pic>
      <p:sp>
        <p:nvSpPr>
          <p:cNvPr id="9" name="CaixaDeTexto 8">
            <a:extLst>
              <a:ext uri="{FF2B5EF4-FFF2-40B4-BE49-F238E27FC236}">
                <a16:creationId xmlns:a16="http://schemas.microsoft.com/office/drawing/2014/main" id="{DAA7AD1F-3B52-0073-E0EA-41A891189EB8}"/>
              </a:ext>
            </a:extLst>
          </p:cNvPr>
          <p:cNvSpPr txBox="1"/>
          <p:nvPr/>
        </p:nvSpPr>
        <p:spPr>
          <a:xfrm>
            <a:off x="6160994" y="2456271"/>
            <a:ext cx="6208058" cy="45910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que essas figuras têm em comum?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0AC125A5-0DD7-A316-3335-E519801E3ED8}"/>
              </a:ext>
            </a:extLst>
          </p:cNvPr>
          <p:cNvSpPr txBox="1"/>
          <p:nvPr/>
        </p:nvSpPr>
        <p:spPr>
          <a:xfrm>
            <a:off x="6160994" y="2956263"/>
            <a:ext cx="6096000"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Juliano usou 2 tipos de formas geométricas para desenhar o barco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descr="Forma&#10;&#10;O conteúdo gerado por IA pode estar incorreto.">
            <a:extLst>
              <a:ext uri="{FF2B5EF4-FFF2-40B4-BE49-F238E27FC236}">
                <a16:creationId xmlns:a16="http://schemas.microsoft.com/office/drawing/2014/main" id="{BBC626E8-EEA7-5B88-BA12-FC9106EA318C}"/>
              </a:ext>
            </a:extLst>
          </p:cNvPr>
          <p:cNvPicPr>
            <a:picLocks noChangeAspect="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8545023" y="3618713"/>
            <a:ext cx="1440000" cy="1719530"/>
          </a:xfrm>
          <a:prstGeom prst="rect">
            <a:avLst/>
          </a:prstGeom>
          <a:noFill/>
          <a:ln>
            <a:noFill/>
          </a:ln>
        </p:spPr>
      </p:pic>
      <p:sp>
        <p:nvSpPr>
          <p:cNvPr id="14" name="CaixaDeTexto 13">
            <a:extLst>
              <a:ext uri="{FF2B5EF4-FFF2-40B4-BE49-F238E27FC236}">
                <a16:creationId xmlns:a16="http://schemas.microsoft.com/office/drawing/2014/main" id="{1D79E1DF-56D6-1E4A-DBE7-2F5487495512}"/>
              </a:ext>
            </a:extLst>
          </p:cNvPr>
          <p:cNvSpPr txBox="1"/>
          <p:nvPr/>
        </p:nvSpPr>
        <p:spPr>
          <a:xfrm>
            <a:off x="6031006" y="5277418"/>
            <a:ext cx="6160994" cy="1446550"/>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Quais são os dois tipos de formas geométricas planas que Juliano usou?</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Quantas formas geométricas planas, de cada tipo, foram utilizadas por Juliano?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39747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FBDCF68-8030-BA9A-6B99-1A771AA9F661}"/>
              </a:ext>
            </a:extLst>
          </p:cNvPr>
          <p:cNvPicPr>
            <a:picLocks noChangeAspect="1"/>
          </p:cNvPicPr>
          <p:nvPr/>
        </p:nvPicPr>
        <p:blipFill>
          <a:blip r:embed="rId2"/>
          <a:stretch>
            <a:fillRect/>
          </a:stretch>
        </p:blipFill>
        <p:spPr>
          <a:xfrm>
            <a:off x="3237810" y="655387"/>
            <a:ext cx="5877745" cy="2248214"/>
          </a:xfrm>
          <a:prstGeom prst="rect">
            <a:avLst/>
          </a:prstGeom>
        </p:spPr>
      </p:pic>
      <p:sp>
        <p:nvSpPr>
          <p:cNvPr id="5" name="CaixaDeTexto 4">
            <a:extLst>
              <a:ext uri="{FF2B5EF4-FFF2-40B4-BE49-F238E27FC236}">
                <a16:creationId xmlns:a16="http://schemas.microsoft.com/office/drawing/2014/main" id="{CDB460CE-748C-73EF-68E6-430E1FA72F61}"/>
              </a:ext>
            </a:extLst>
          </p:cNvPr>
          <p:cNvSpPr txBox="1"/>
          <p:nvPr/>
        </p:nvSpPr>
        <p:spPr>
          <a:xfrm>
            <a:off x="1958788" y="2969964"/>
            <a:ext cx="8274424" cy="475643"/>
          </a:xfrm>
          <a:prstGeom prst="rect">
            <a:avLst/>
          </a:prstGeom>
          <a:noFill/>
        </p:spPr>
        <p:txBody>
          <a:bodyPr wrap="square">
            <a:spAutoFit/>
          </a:bodyPr>
          <a:lstStyle/>
          <a:p>
            <a:pPr>
              <a:lnSpc>
                <a:spcPct val="115000"/>
              </a:lnSpc>
              <a:spcAft>
                <a:spcPts val="800"/>
              </a:spcAft>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Observe as figuras representadas na malha quadriculada a seguir.</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409E9015-6AC7-10B4-751D-A6FA762857C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969" y="3495363"/>
            <a:ext cx="5195617" cy="2572144"/>
          </a:xfrm>
          <a:prstGeom prst="rect">
            <a:avLst/>
          </a:prstGeom>
          <a:noFill/>
          <a:ln>
            <a:noFill/>
          </a:ln>
        </p:spPr>
      </p:pic>
      <p:sp>
        <p:nvSpPr>
          <p:cNvPr id="8" name="CaixaDeTexto 7">
            <a:extLst>
              <a:ext uri="{FF2B5EF4-FFF2-40B4-BE49-F238E27FC236}">
                <a16:creationId xmlns:a16="http://schemas.microsoft.com/office/drawing/2014/main" id="{BDFBA819-0863-653F-8076-116AE41A0F70}"/>
              </a:ext>
            </a:extLst>
          </p:cNvPr>
          <p:cNvSpPr txBox="1"/>
          <p:nvPr/>
        </p:nvSpPr>
        <p:spPr>
          <a:xfrm>
            <a:off x="5734088" y="3888883"/>
            <a:ext cx="6096000" cy="1862048"/>
          </a:xfrm>
          <a:prstGeom prst="rect">
            <a:avLst/>
          </a:prstGeom>
          <a:noFill/>
        </p:spPr>
        <p:txBody>
          <a:bodyPr wrap="square">
            <a:spAutoFit/>
          </a:bodyPr>
          <a:lstStyle/>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Qual dessas figuras é regular?</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I.</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II.</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III.</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IV.</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52BF0745-F391-55D8-9CD0-1896C35F1782}"/>
              </a:ext>
            </a:extLst>
          </p:cNvPr>
          <p:cNvSpPr txBox="1"/>
          <p:nvPr/>
        </p:nvSpPr>
        <p:spPr>
          <a:xfrm>
            <a:off x="1309655" y="6067507"/>
            <a:ext cx="2016251" cy="392415"/>
          </a:xfrm>
          <a:prstGeom prst="rect">
            <a:avLst/>
          </a:prstGeom>
          <a:noFill/>
        </p:spPr>
        <p:txBody>
          <a:bodyPr wrap="square">
            <a:spAutoFit/>
          </a:bodyPr>
          <a:lstStyle/>
          <a:p>
            <a:pPr algn="ctr">
              <a:lnSpc>
                <a:spcPct val="115000"/>
              </a:lnSpc>
              <a:spcAft>
                <a:spcPts val="800"/>
              </a:spcAft>
            </a:pPr>
            <a:r>
              <a:rPr lang="pt-BR" kern="100" dirty="0">
                <a:effectLst/>
                <a:latin typeface="Arial Narrow" panose="020B0606020202030204" pitchFamily="34" charset="0"/>
                <a:ea typeface="Aptos" panose="020B0004020202020204" pitchFamily="34" charset="0"/>
                <a:cs typeface="Times New Roman" panose="02020603050405020304" pitchFamily="18" charset="0"/>
              </a:rPr>
              <a:t>Fonte: </a:t>
            </a:r>
            <a:r>
              <a:rPr lang="pt-BR"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kern="100" dirty="0">
                <a:effectLst/>
                <a:latin typeface="Arial Narrow" panose="020B0606020202030204" pitchFamily="34" charset="0"/>
                <a:ea typeface="Aptos" panose="020B0004020202020204" pitchFamily="34" charset="0"/>
                <a:cs typeface="Times New Roman" panose="02020603050405020304" pitchFamily="18" charset="0"/>
              </a:rPr>
              <a:t> 2026</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01866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8A6F8E9-E6AA-FB06-32C4-C1001EEB73D3}"/>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75902" y="613391"/>
            <a:ext cx="3600000" cy="74485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6AB343F6-D7CF-6663-96A3-40D08B1D5936}"/>
              </a:ext>
            </a:extLst>
          </p:cNvPr>
          <p:cNvSpPr txBox="1"/>
          <p:nvPr/>
        </p:nvSpPr>
        <p:spPr>
          <a:xfrm>
            <a:off x="1264022" y="1358250"/>
            <a:ext cx="10058400" cy="1107996"/>
          </a:xfrm>
          <a:prstGeom prst="rect">
            <a:avLst/>
          </a:prstGeom>
          <a:noFill/>
        </p:spPr>
        <p:txBody>
          <a:bodyPr wrap="square">
            <a:spAutoFit/>
          </a:bodyPr>
          <a:lstStyle/>
          <a:p>
            <a:pPr algn="ct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ÂNGULOS NO POLÍGONO CONVEXO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1910" algn="ct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triângulo ABC,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B751DD1E-31C2-1B7B-A01E-CE21726F5123}"/>
              </a:ext>
            </a:extLst>
          </p:cNvPr>
          <p:cNvPicPr>
            <a:picLocks noChangeAspect="1"/>
          </p:cNvPicPr>
          <p:nvPr/>
        </p:nvPicPr>
        <p:blipFill>
          <a:blip r:embed="rId3"/>
          <a:srcRect r="49191" b="12448"/>
          <a:stretch/>
        </p:blipFill>
        <p:spPr>
          <a:xfrm>
            <a:off x="3576000" y="2531005"/>
            <a:ext cx="5040000" cy="2791350"/>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C6D9758-BF14-4C0C-6D48-5B908574227C}"/>
                  </a:ext>
                </a:extLst>
              </p:cNvPr>
              <p:cNvSpPr txBox="1"/>
              <p:nvPr/>
            </p:nvSpPr>
            <p:spPr>
              <a:xfrm>
                <a:off x="1264022" y="5387114"/>
                <a:ext cx="10291483" cy="1237775"/>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Observação: caso o ângulo interno e o ângulo externo sejam adjacentes são ditos suplementares, ou seja, a soma de suas medidas é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igual a 180°.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 ângulos </a:t>
                </a:r>
                <a14:m>
                  <m:oMath xmlns:m="http://schemas.openxmlformats.org/officeDocument/2006/math">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𝜸</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b="1" i="1" kern="100">
                        <a:solidFill>
                          <a:srgbClr val="FF00FF"/>
                        </a:solidFill>
                        <a:effectLst/>
                        <a:latin typeface="Cambria Math" panose="02040503050406030204" pitchFamily="18" charset="0"/>
                        <a:ea typeface="Aptos" panose="020B0004020202020204" pitchFamily="34" charset="0"/>
                        <a:cs typeface="Times New Roman" panose="02020603050405020304" pitchFamily="18" charset="0"/>
                      </a:rPr>
                      <m:t>𝜷</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citados anteriormente, são suplementares.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FC6D9758-BF14-4C0C-6D48-5B908574227C}"/>
                  </a:ext>
                </a:extLst>
              </p:cNvPr>
              <p:cNvSpPr txBox="1">
                <a:spLocks noRot="1" noChangeAspect="1" noMove="1" noResize="1" noEditPoints="1" noAdjustHandles="1" noChangeArrowheads="1" noChangeShapeType="1" noTextEdit="1"/>
              </p:cNvSpPr>
              <p:nvPr/>
            </p:nvSpPr>
            <p:spPr>
              <a:xfrm>
                <a:off x="1264022" y="5387114"/>
                <a:ext cx="10291483" cy="1237775"/>
              </a:xfrm>
              <a:prstGeom prst="rect">
                <a:avLst/>
              </a:prstGeom>
              <a:blipFill>
                <a:blip r:embed="rId4"/>
                <a:stretch>
                  <a:fillRect l="-770" t="-1970" r="-710" b="-8374"/>
                </a:stretch>
              </a:blipFill>
            </p:spPr>
            <p:txBody>
              <a:bodyPr/>
              <a:lstStyle/>
              <a:p>
                <a:r>
                  <a:rPr lang="pt-BR">
                    <a:noFill/>
                  </a:rPr>
                  <a:t> </a:t>
                </a:r>
              </a:p>
            </p:txBody>
          </p:sp>
        </mc:Fallback>
      </mc:AlternateContent>
    </p:spTree>
    <p:extLst>
      <p:ext uri="{BB962C8B-B14F-4D97-AF65-F5344CB8AC3E}">
        <p14:creationId xmlns:p14="http://schemas.microsoft.com/office/powerpoint/2010/main" val="1447785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22D9873-AD09-5D4C-FA92-BA66ED9769CD}"/>
                  </a:ext>
                </a:extLst>
              </p:cNvPr>
              <p:cNvSpPr txBox="1"/>
              <p:nvPr/>
            </p:nvSpPr>
            <p:spPr>
              <a:xfrm>
                <a:off x="134472" y="825846"/>
                <a:ext cx="5889810" cy="3816429"/>
              </a:xfrm>
              <a:prstGeom prst="rect">
                <a:avLst/>
              </a:prstGeom>
              <a:noFill/>
            </p:spPr>
            <p:txBody>
              <a:bodyPr wrap="square">
                <a:spAutoFit/>
              </a:bodyPr>
              <a:lstStyle/>
              <a:p>
                <a:pPr marL="285750" lvl="0" indent="-285750" algn="jus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Soma dos ângulos internos </a:t>
                </a:r>
                <a14:m>
                  <m:oMath xmlns:m="http://schemas.openxmlformats.org/officeDocument/2006/math">
                    <m:d>
                      <m:d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𝑺</m:t>
                            </m:r>
                          </m:e>
                          <m:sub>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𝒊</m:t>
                            </m:r>
                          </m:sub>
                        </m:sSub>
                      </m:e>
                    </m:d>
                  </m:oMath>
                </a14:m>
                <a:r>
                  <a:rPr lang="pt-PT"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de um polígono convexo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Partindo da definição de que a soma dos ângulos internos de qualquer triângulo é igual a 180°, temos que: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PT" sz="2200" b="1" i="1" kern="100" dirty="0">
                    <a:effectLst/>
                    <a:latin typeface="Arial Narrow" panose="020B0606020202030204" pitchFamily="34" charset="0"/>
                    <a:ea typeface="Times New Roman" panose="02020603050405020304" pitchFamily="18" charset="0"/>
                    <a:cs typeface="Times New Roman" panose="02020603050405020304" pitchFamily="18" charset="0"/>
                  </a:rPr>
                  <a:t>Para determinar a soma dos ângulos internos de um polígono, com mais de 3 lados, podemos dividi-lo em triângulos.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 Veja: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pPr>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No quadrilátero, temos 2 triângulos: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22D9873-AD09-5D4C-FA92-BA66ED9769CD}"/>
                  </a:ext>
                </a:extLst>
              </p:cNvPr>
              <p:cNvSpPr txBox="1">
                <a:spLocks noRot="1" noChangeAspect="1" noMove="1" noResize="1" noEditPoints="1" noAdjustHandles="1" noChangeArrowheads="1" noChangeShapeType="1" noTextEdit="1"/>
              </p:cNvSpPr>
              <p:nvPr/>
            </p:nvSpPr>
            <p:spPr>
              <a:xfrm>
                <a:off x="134472" y="825846"/>
                <a:ext cx="5889810" cy="3816429"/>
              </a:xfrm>
              <a:prstGeom prst="rect">
                <a:avLst/>
              </a:prstGeom>
              <a:blipFill>
                <a:blip r:embed="rId2"/>
                <a:stretch>
                  <a:fillRect l="-1346" t="-957" r="-2484" b="-2073"/>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E8CFFF44-EE18-D4F5-6D7F-950115B01B60}"/>
              </a:ext>
            </a:extLst>
          </p:cNvPr>
          <p:cNvPicPr>
            <a:picLocks noChangeAspect="1"/>
          </p:cNvPicPr>
          <p:nvPr/>
        </p:nvPicPr>
        <p:blipFill>
          <a:blip r:embed="rId3"/>
          <a:srcRect l="31390" r="31525" b="21175"/>
          <a:stretch/>
        </p:blipFill>
        <p:spPr>
          <a:xfrm>
            <a:off x="710118" y="4642275"/>
            <a:ext cx="4320000" cy="2033477"/>
          </a:xfrm>
          <a:prstGeom prst="rect">
            <a:avLst/>
          </a:prstGeom>
        </p:spPr>
      </p:pic>
      <p:sp>
        <p:nvSpPr>
          <p:cNvPr id="6" name="CaixaDeTexto 5">
            <a:extLst>
              <a:ext uri="{FF2B5EF4-FFF2-40B4-BE49-F238E27FC236}">
                <a16:creationId xmlns:a16="http://schemas.microsoft.com/office/drawing/2014/main" id="{5938DFD9-A9AA-C3B5-1E18-673AC830CDA8}"/>
              </a:ext>
            </a:extLst>
          </p:cNvPr>
          <p:cNvSpPr txBox="1"/>
          <p:nvPr/>
        </p:nvSpPr>
        <p:spPr>
          <a:xfrm>
            <a:off x="6096000" y="825846"/>
            <a:ext cx="6096000" cy="459100"/>
          </a:xfrm>
          <a:prstGeom prst="rect">
            <a:avLst/>
          </a:prstGeom>
          <a:noFill/>
        </p:spPr>
        <p:txBody>
          <a:bodyPr wrap="square">
            <a:spAutoFit/>
          </a:bodyPr>
          <a:lstStyle/>
          <a:p>
            <a:pPr marL="342900" lvl="0" indent="-342900">
              <a:lnSpc>
                <a:spcPct val="115000"/>
              </a:lnSpc>
              <a:spcAft>
                <a:spcPts val="800"/>
              </a:spcAft>
              <a:buFont typeface="Arial" panose="020B0604020202020204" pitchFamily="34" charset="0"/>
              <a:buChar char="•"/>
            </a:pPr>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No pentágono, temos 3 triângulos: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392AAADF-E18C-6A46-992F-CADED8DBCFBD}"/>
              </a:ext>
            </a:extLst>
          </p:cNvPr>
          <p:cNvPicPr>
            <a:picLocks noChangeAspect="1"/>
          </p:cNvPicPr>
          <p:nvPr/>
        </p:nvPicPr>
        <p:blipFill>
          <a:blip r:embed="rId4"/>
          <a:srcRect l="32725" r="30851" b="13151"/>
          <a:stretch/>
        </p:blipFill>
        <p:spPr>
          <a:xfrm>
            <a:off x="7276764" y="1293169"/>
            <a:ext cx="3600000" cy="2017030"/>
          </a:xfrm>
          <a:prstGeom prst="rect">
            <a:avLst/>
          </a:prstGeom>
        </p:spPr>
      </p:pic>
      <p:sp>
        <p:nvSpPr>
          <p:cNvPr id="2" name="CaixaDeTexto 1">
            <a:extLst>
              <a:ext uri="{FF2B5EF4-FFF2-40B4-BE49-F238E27FC236}">
                <a16:creationId xmlns:a16="http://schemas.microsoft.com/office/drawing/2014/main" id="{7056963A-B79D-831D-D41A-4F8873E3C640}"/>
              </a:ext>
            </a:extLst>
          </p:cNvPr>
          <p:cNvSpPr txBox="1"/>
          <p:nvPr/>
        </p:nvSpPr>
        <p:spPr>
          <a:xfrm>
            <a:off x="6096000" y="3220514"/>
            <a:ext cx="5961528" cy="1107996"/>
          </a:xfrm>
          <a:prstGeom prst="rect">
            <a:avLst/>
          </a:prstGeom>
          <a:noFill/>
        </p:spPr>
        <p:txBody>
          <a:bodyPr wrap="square">
            <a:spAutoFit/>
          </a:bodyPr>
          <a:lstStyle/>
          <a:p>
            <a:pPr algn="just">
              <a:spcAft>
                <a:spcPts val="800"/>
              </a:spcAft>
            </a:pPr>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Repetindo esse processo para todos os polígonos, obtemos a relação entre a quantidade de lados do polígono e a quantidade de triângulos: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C83AB402-5F0A-F0D0-2AF3-DBD3C436A770}"/>
              </a:ext>
            </a:extLst>
          </p:cNvPr>
          <p:cNvPicPr>
            <a:picLocks noChangeAspect="1"/>
          </p:cNvPicPr>
          <p:nvPr/>
        </p:nvPicPr>
        <p:blipFill>
          <a:blip r:embed="rId5"/>
          <a:srcRect l="24945" r="24790" b="15079"/>
          <a:stretch/>
        </p:blipFill>
        <p:spPr>
          <a:xfrm>
            <a:off x="6297528" y="4385934"/>
            <a:ext cx="5760000" cy="2357794"/>
          </a:xfrm>
          <a:prstGeom prst="rect">
            <a:avLst/>
          </a:prstGeom>
        </p:spPr>
      </p:pic>
    </p:spTree>
    <p:extLst>
      <p:ext uri="{BB962C8B-B14F-4D97-AF65-F5344CB8AC3E}">
        <p14:creationId xmlns:p14="http://schemas.microsoft.com/office/powerpoint/2010/main" val="1550086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465983C-44B5-AABE-0A2E-6AEA79D793BC}"/>
                  </a:ext>
                </a:extLst>
              </p:cNvPr>
              <p:cNvSpPr txBox="1"/>
              <p:nvPr/>
            </p:nvSpPr>
            <p:spPr>
              <a:xfrm>
                <a:off x="313763" y="911002"/>
                <a:ext cx="11304495" cy="1442896"/>
              </a:xfrm>
              <a:prstGeom prst="rect">
                <a:avLst/>
              </a:prstGeom>
              <a:noFill/>
            </p:spPr>
            <p:txBody>
              <a:bodyPr wrap="square">
                <a:spAutoFit/>
              </a:bodyPr>
              <a:lstStyle/>
              <a:p>
                <a:pPr algn="ctr">
                  <a:lnSpc>
                    <a:spcPct val="115000"/>
                  </a:lnSpc>
                  <a:spcAft>
                    <a:spcPts val="800"/>
                  </a:spcAft>
                </a:pPr>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Dessa forma, a soma dos ângulos internos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𝑺</m:t>
                            </m:r>
                          </m:e>
                          <m:sub>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𝒊</m:t>
                            </m:r>
                          </m:sub>
                        </m:sSub>
                      </m:e>
                    </m:d>
                  </m:oMath>
                </a14:m>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 é determinada pela fórmula: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𝑺</m:t>
                          </m:r>
                        </m:e>
                        <m:sub>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𝒊</m:t>
                          </m:r>
                        </m:sub>
                      </m:sSub>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PT"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𝒏</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2</m:t>
                          </m:r>
                        </m:e>
                      </m:d>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180</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Onde </a:t>
                </a:r>
                <a14:m>
                  <m:oMath xmlns:m="http://schemas.openxmlformats.org/officeDocument/2006/math">
                    <m:r>
                      <a:rPr lang="pt-PT"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PT" sz="2200" b="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PT" sz="2200" kern="100" dirty="0">
                    <a:effectLst/>
                    <a:latin typeface="Arial Narrow" panose="020B0606020202030204" pitchFamily="34" charset="0"/>
                    <a:ea typeface="Times New Roman" panose="02020603050405020304" pitchFamily="18" charset="0"/>
                    <a:cs typeface="Times New Roman" panose="02020603050405020304" pitchFamily="18" charset="0"/>
                  </a:rPr>
                  <a:t>é o número de lados do polígono.</a:t>
                </a:r>
                <a:r>
                  <a:rPr lang="pt-PT" sz="2200" b="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465983C-44B5-AABE-0A2E-6AEA79D793BC}"/>
                  </a:ext>
                </a:extLst>
              </p:cNvPr>
              <p:cNvSpPr txBox="1">
                <a:spLocks noRot="1" noChangeAspect="1" noMove="1" noResize="1" noEditPoints="1" noAdjustHandles="1" noChangeArrowheads="1" noChangeShapeType="1" noTextEdit="1"/>
              </p:cNvSpPr>
              <p:nvPr/>
            </p:nvSpPr>
            <p:spPr>
              <a:xfrm>
                <a:off x="313763" y="911002"/>
                <a:ext cx="11304495" cy="1442896"/>
              </a:xfrm>
              <a:prstGeom prst="rect">
                <a:avLst/>
              </a:prstGeom>
              <a:blipFill>
                <a:blip r:embed="rId2"/>
                <a:stretch>
                  <a:fillRect t="-1266" b="-717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7ED44AD-7078-5051-7D10-C870CE67D0EE}"/>
                  </a:ext>
                </a:extLst>
              </p:cNvPr>
              <p:cNvSpPr txBox="1"/>
              <p:nvPr/>
            </p:nvSpPr>
            <p:spPr>
              <a:xfrm>
                <a:off x="806823" y="3026583"/>
                <a:ext cx="7503459" cy="2920415"/>
              </a:xfrm>
              <a:prstGeom prst="rect">
                <a:avLst/>
              </a:prstGeom>
              <a:noFill/>
            </p:spPr>
            <p:txBody>
              <a:bodyPr wrap="square">
                <a:spAutoFit/>
              </a:bodyPr>
              <a:lstStyle/>
              <a:p>
                <a:pPr marL="457200">
                  <a:lnSpc>
                    <a:spcPct val="115000"/>
                  </a:lnSpc>
                  <a:spcAft>
                    <a:spcPts val="800"/>
                  </a:spcAft>
                </a:pPr>
                <a:r>
                  <a:rPr lang="pt-PT" sz="2200" b="1" kern="100" dirty="0">
                    <a:effectLst/>
                    <a:latin typeface="Arial Narrow" panose="020B0606020202030204" pitchFamily="34" charset="0"/>
                    <a:ea typeface="Aptos" panose="020B0004020202020204" pitchFamily="34" charset="0"/>
                    <a:cs typeface="Times New Roman" panose="02020603050405020304" pitchFamily="18" charset="0"/>
                  </a:rPr>
                  <a:t>Exemplos: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pPr>
                <a:r>
                  <a:rPr lang="pt-PT" sz="2200" kern="100" dirty="0">
                    <a:effectLst/>
                    <a:latin typeface="Arial Narrow" panose="020B0606020202030204" pitchFamily="34" charset="0"/>
                    <a:ea typeface="Aptos" panose="020B0004020202020204" pitchFamily="34" charset="0"/>
                    <a:cs typeface="Times New Roman" panose="02020603050405020304" pitchFamily="18" charset="0"/>
                  </a:rPr>
                  <a:t>1) Para o heptágono, temos </a:t>
                </a:r>
                <a14:m>
                  <m:oMath xmlns:m="http://schemas.openxmlformats.org/officeDocument/2006/math">
                    <m:r>
                      <a:rPr lang="pt-PT"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𝒏</m:t>
                    </m:r>
                    <m:r>
                      <a:rPr lang="pt-PT"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PT"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𝟕</m:t>
                    </m:r>
                  </m:oMath>
                </a14:m>
                <a:r>
                  <a:rPr lang="pt-PT" sz="2200" kern="100" dirty="0">
                    <a:effectLst/>
                    <a:latin typeface="Arial Narrow" panose="020B0606020202030204" pitchFamily="34" charset="0"/>
                    <a:ea typeface="Aptos" panose="020B0004020202020204" pitchFamily="34" charset="0"/>
                    <a:cs typeface="Times New Roman" panose="02020603050405020304" pitchFamily="18" charset="0"/>
                  </a:rPr>
                  <a:t>, 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pPr>
                <a:r>
                  <a:rPr lang="pt-BR" sz="2200" b="1" kern="100" dirty="0">
                    <a:solidFill>
                      <a:srgbClr val="BF4E14"/>
                    </a:solidFill>
                    <a:effectLst/>
                    <a:ea typeface="Aptos" panose="020B0004020202020204" pitchFamily="34" charset="0"/>
                    <a:cs typeface="Times New Roman" panose="02020603050405020304" pitchFamily="18" charset="0"/>
                  </a:rPr>
                  <a:t>	</a:t>
                </a:r>
                <a14:m>
                  <m:oMath xmlns:m="http://schemas.openxmlformats.org/officeDocument/2006/math">
                    <m:sSub>
                      <m:sSubPr>
                        <m:ctrlP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𝑺</m:t>
                        </m:r>
                      </m:e>
                      <m:sub>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𝒊</m:t>
                        </m:r>
                      </m:sub>
                    </m:sSub>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PT"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𝟕</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2</m:t>
                        </m:r>
                      </m:e>
                    </m:d>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180</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5</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180</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𝟗𝟎𝟎</m:t>
                    </m:r>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pPr>
                <a:r>
                  <a:rPr lang="pt-PT" sz="2200" kern="100" dirty="0">
                    <a:effectLst/>
                    <a:latin typeface="Arial Narrow" panose="020B0606020202030204" pitchFamily="34" charset="0"/>
                    <a:ea typeface="Aptos" panose="020B0004020202020204" pitchFamily="34" charset="0"/>
                    <a:cs typeface="Times New Roman" panose="02020603050405020304" pitchFamily="18" charset="0"/>
                  </a:rPr>
                  <a:t>2) Para o icoságono, temos </a:t>
                </a:r>
                <a14:m>
                  <m:oMath xmlns:m="http://schemas.openxmlformats.org/officeDocument/2006/math">
                    <m:r>
                      <a:rPr lang="pt-PT"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𝒏</m:t>
                    </m:r>
                    <m:r>
                      <a:rPr lang="pt-PT"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PT"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𝟐𝟎</m:t>
                    </m:r>
                  </m:oMath>
                </a14:m>
                <a:r>
                  <a:rPr lang="pt-PT" sz="2200" kern="100" dirty="0">
                    <a:effectLst/>
                    <a:latin typeface="Arial Narrow" panose="020B0606020202030204" pitchFamily="34" charset="0"/>
                    <a:ea typeface="Aptos" panose="020B0004020202020204" pitchFamily="34" charset="0"/>
                    <a:cs typeface="Times New Roman" panose="02020603050405020304" pitchFamily="18" charset="0"/>
                  </a:rPr>
                  <a:t>, 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b="1" kern="100" dirty="0">
                    <a:solidFill>
                      <a:srgbClr val="BF4E14"/>
                    </a:solidFill>
                    <a:effectLst/>
                    <a:ea typeface="Aptos" panose="020B0004020202020204" pitchFamily="34" charset="0"/>
                    <a:cs typeface="Times New Roman" panose="02020603050405020304" pitchFamily="18" charset="0"/>
                  </a:rPr>
                  <a:t>	</a:t>
                </a:r>
                <a14:m>
                  <m:oMath xmlns:m="http://schemas.openxmlformats.org/officeDocument/2006/math">
                    <m:sSub>
                      <m:sSubPr>
                        <m:ctrlP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𝑺</m:t>
                        </m:r>
                      </m:e>
                      <m:sub>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𝒊</m:t>
                        </m:r>
                      </m:sub>
                    </m:sSub>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PT"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𝟐𝟎</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2</m:t>
                        </m:r>
                      </m:e>
                    </m:d>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180</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18</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180</m:t>
                    </m:r>
                    <m:r>
                      <a:rPr lang="pt-PT"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𝟑𝟐𝟒𝟎</m:t>
                    </m:r>
                    <m:r>
                      <a:rPr lang="pt-PT"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7ED44AD-7078-5051-7D10-C870CE67D0EE}"/>
                  </a:ext>
                </a:extLst>
              </p:cNvPr>
              <p:cNvSpPr txBox="1">
                <a:spLocks noRot="1" noChangeAspect="1" noMove="1" noResize="1" noEditPoints="1" noAdjustHandles="1" noChangeArrowheads="1" noChangeShapeType="1" noTextEdit="1"/>
              </p:cNvSpPr>
              <p:nvPr/>
            </p:nvSpPr>
            <p:spPr>
              <a:xfrm>
                <a:off x="806823" y="3026583"/>
                <a:ext cx="7503459" cy="2920415"/>
              </a:xfrm>
              <a:prstGeom prst="rect">
                <a:avLst/>
              </a:prstGeom>
              <a:blipFill>
                <a:blip r:embed="rId3"/>
                <a:stretch>
                  <a:fillRect t="-833"/>
                </a:stretch>
              </a:blipFill>
            </p:spPr>
            <p:txBody>
              <a:bodyPr/>
              <a:lstStyle/>
              <a:p>
                <a:r>
                  <a:rPr lang="pt-BR">
                    <a:noFill/>
                  </a:rPr>
                  <a:t> </a:t>
                </a:r>
              </a:p>
            </p:txBody>
          </p:sp>
        </mc:Fallback>
      </mc:AlternateContent>
    </p:spTree>
    <p:extLst>
      <p:ext uri="{BB962C8B-B14F-4D97-AF65-F5344CB8AC3E}">
        <p14:creationId xmlns:p14="http://schemas.microsoft.com/office/powerpoint/2010/main" val="12107828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36203AA0-C6D4-8232-2D8C-77C23EE46B7D}"/>
                  </a:ext>
                </a:extLst>
              </p:cNvPr>
              <p:cNvSpPr txBox="1"/>
              <p:nvPr/>
            </p:nvSpPr>
            <p:spPr>
              <a:xfrm>
                <a:off x="0" y="1033124"/>
                <a:ext cx="5997388" cy="3467552"/>
              </a:xfrm>
              <a:prstGeom prst="rect">
                <a:avLst/>
              </a:prstGeom>
              <a:no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Valor do ângulo interno </a:t>
                </a:r>
                <a14:m>
                  <m:oMath xmlns:m="http://schemas.openxmlformats.org/officeDocument/2006/math">
                    <m:d>
                      <m:d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𝒂</m:t>
                            </m:r>
                          </m:e>
                          <m:sub>
                            <m:r>
                              <a:rPr lang="pt-PT"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𝒊</m:t>
                            </m:r>
                          </m:sub>
                        </m:sSub>
                      </m:e>
                    </m:d>
                  </m:oMath>
                </a14:m>
                <a:r>
                  <a:rPr lang="pt-PT"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de um polígono regular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Sabemos que um polígono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regular</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possui a medida de seus lados e a medida dos seus ângulos internos são iguais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Dessa forma,</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medida de cada ângulo interno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𝒂</m:t>
                            </m:r>
                          </m:e>
                          <m:sub>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𝒊</m:t>
                            </m:r>
                          </m:sub>
                        </m:sSub>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 um polígono regular é calculada por: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𝒂</m:t>
                          </m:r>
                        </m:e>
                        <m:sub>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𝒊</m:t>
                          </m:r>
                        </m:sub>
                      </m:sSub>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𝑺</m:t>
                              </m:r>
                            </m:e>
                            <m:sub>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𝒊</m:t>
                              </m:r>
                            </m:sub>
                          </m:sSub>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𝒏</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36203AA0-C6D4-8232-2D8C-77C23EE46B7D}"/>
                  </a:ext>
                </a:extLst>
              </p:cNvPr>
              <p:cNvSpPr txBox="1">
                <a:spLocks noRot="1" noChangeAspect="1" noMove="1" noResize="1" noEditPoints="1" noAdjustHandles="1" noChangeArrowheads="1" noChangeShapeType="1" noTextEdit="1"/>
              </p:cNvSpPr>
              <p:nvPr/>
            </p:nvSpPr>
            <p:spPr>
              <a:xfrm>
                <a:off x="0" y="1033124"/>
                <a:ext cx="5997388" cy="3467552"/>
              </a:xfrm>
              <a:prstGeom prst="rect">
                <a:avLst/>
              </a:prstGeom>
              <a:blipFill>
                <a:blip r:embed="rId2"/>
                <a:stretch>
                  <a:fillRect l="-1321" t="-703" r="-1321"/>
                </a:stretch>
              </a:blipFill>
            </p:spPr>
            <p:txBody>
              <a:bodyPr/>
              <a:lstStyle/>
              <a:p>
                <a:r>
                  <a:rPr lang="pt-BR">
                    <a:noFill/>
                  </a:rPr>
                  <a:t> </a:t>
                </a:r>
              </a:p>
            </p:txBody>
          </p:sp>
        </mc:Fallback>
      </mc:AlternateContent>
      <p:sp>
        <p:nvSpPr>
          <p:cNvPr id="3" name="CaixaDeTexto 2">
            <a:extLst>
              <a:ext uri="{FF2B5EF4-FFF2-40B4-BE49-F238E27FC236}">
                <a16:creationId xmlns:a16="http://schemas.microsoft.com/office/drawing/2014/main" id="{8ADD49B2-37A7-694D-49BE-EC1D056A619F}"/>
              </a:ext>
            </a:extLst>
          </p:cNvPr>
          <p:cNvSpPr txBox="1"/>
          <p:nvPr/>
        </p:nvSpPr>
        <p:spPr>
          <a:xfrm>
            <a:off x="80683" y="4411499"/>
            <a:ext cx="3426173" cy="1549142"/>
          </a:xfrm>
          <a:prstGeom prst="rect">
            <a:avLst/>
          </a:prstGeom>
          <a:noFill/>
        </p:spPr>
        <p:txBody>
          <a:bodyPr wrap="square">
            <a:spAutoFit/>
          </a:bodyPr>
          <a:lstStyle/>
          <a:p>
            <a:pPr algn="just">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o valor de cada ângulo interno de um octógono regular?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Uma imagem contendo luz, fio, tráfego, pássaro&#10;&#10;Descrição gerada automaticamente">
            <a:extLst>
              <a:ext uri="{FF2B5EF4-FFF2-40B4-BE49-F238E27FC236}">
                <a16:creationId xmlns:a16="http://schemas.microsoft.com/office/drawing/2014/main" id="{79421738-B42D-EEAF-7BFB-69F25E6A176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Effect>
                      <a14:brightnessContrast contrast="40000"/>
                    </a14:imgEffect>
                  </a14:imgLayer>
                </a14:imgProps>
              </a:ext>
            </a:extLst>
          </a:blip>
          <a:srcRect l="943"/>
          <a:stretch/>
        </p:blipFill>
        <p:spPr bwMode="auto">
          <a:xfrm>
            <a:off x="3645812" y="4411499"/>
            <a:ext cx="2351576" cy="235039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D11799B7-79DB-1C98-0CF6-36D7CB7AE044}"/>
                  </a:ext>
                </a:extLst>
              </p:cNvPr>
              <p:cNvSpPr txBox="1"/>
              <p:nvPr/>
            </p:nvSpPr>
            <p:spPr>
              <a:xfrm>
                <a:off x="6136343" y="1000265"/>
                <a:ext cx="5997388" cy="5683607"/>
              </a:xfrm>
              <a:prstGeom prst="rect">
                <a:avLst/>
              </a:prstGeom>
              <a:noFill/>
            </p:spPr>
            <p:txBody>
              <a:bodyPr wrap="square">
                <a:spAutoFit/>
              </a:bodyPr>
              <a:lstStyle/>
              <a:p>
                <a:pPr>
                  <a:spcAft>
                    <a:spcPts val="1200"/>
                  </a:spcAft>
                </a:pPr>
                <a:r>
                  <a:rPr lang="pt-BR" sz="2200" i="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Primeiro, deve-se encontrar a soma dos ângulos internos </a:t>
                </a: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𝑺</m:t>
                            </m:r>
                          </m:e>
                          <m:sub>
                            <m:r>
                              <a:rPr lang="pt-PT"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𝒊</m:t>
                            </m:r>
                          </m:sub>
                        </m:sSub>
                      </m:e>
                    </m:d>
                  </m:oMath>
                </a14:m>
                <a:r>
                  <a:rPr lang="pt-PT"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No caso do </a:t>
                </a: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octógono</a:t>
                </a:r>
                <a:r>
                  <a:rPr lang="pt-PT"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14:m>
                  <m:oMathPara xmlns:m="http://schemas.openxmlformats.org/officeDocument/2006/math">
                    <m:oMathParaPr>
                      <m:jc m:val="centerGroup"/>
                    </m:oMathParaPr>
                    <m:oMath xmlns:m="http://schemas.openxmlformats.org/officeDocument/2006/math">
                      <m:sSub>
                        <m:sSub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𝑆</m:t>
                          </m:r>
                        </m:e>
                        <m:sub>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𝑖</m:t>
                          </m:r>
                        </m:sub>
                      </m:sSub>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𝑛</m:t>
                          </m:r>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e>
                      </m:d>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14:m>
                  <m:oMathPara xmlns:m="http://schemas.openxmlformats.org/officeDocument/2006/math">
                    <m:oMathParaPr>
                      <m:jc m:val="centerGroup"/>
                    </m:oMathParaPr>
                    <m:oMath xmlns:m="http://schemas.openxmlformats.org/officeDocument/2006/math">
                      <m:sSub>
                        <m:sSub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𝑆</m:t>
                          </m:r>
                        </m:e>
                        <m:sub>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𝑖</m:t>
                          </m:r>
                        </m:sub>
                      </m:sSub>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8−2</m:t>
                          </m:r>
                        </m:e>
                      </m:d>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14:m>
                  <m:oMathPara xmlns:m="http://schemas.openxmlformats.org/officeDocument/2006/math">
                    <m:oMathParaPr>
                      <m:jc m:val="centerGroup"/>
                    </m:oMathParaPr>
                    <m:oMath xmlns:m="http://schemas.openxmlformats.org/officeDocument/2006/math">
                      <m:sSub>
                        <m:sSub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𝑆</m:t>
                          </m:r>
                        </m:e>
                        <m:sub>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𝑖</m:t>
                          </m:r>
                        </m:sub>
                      </m:sSub>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=6∙180°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14:m>
                  <m:oMathPara xmlns:m="http://schemas.openxmlformats.org/officeDocument/2006/math">
                    <m:oMathParaPr>
                      <m:jc m:val="centerGroup"/>
                    </m:oMathParaPr>
                    <m:oMath xmlns:m="http://schemas.openxmlformats.org/officeDocument/2006/math">
                      <m:sSub>
                        <m:sSub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𝑆</m:t>
                          </m:r>
                        </m:e>
                        <m:sub>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𝑖</m:t>
                          </m:r>
                        </m:sub>
                      </m:sSub>
                      <m:r>
                        <a:rPr lang="pt-PT"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todos os oito ângulos são congruentes, cada ângulo interno (</a:t>
                </a:r>
                <a14:m>
                  <m:oMath xmlns:m="http://schemas.openxmlformats.org/officeDocument/2006/math">
                    <m:sSub>
                      <m:sSub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𝒂</m:t>
                        </m:r>
                      </m:e>
                      <m:sub>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𝒊</m:t>
                        </m:r>
                      </m:sub>
                    </m:sSub>
                  </m:oMath>
                </a14:m>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pode ser determinado por: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12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𝑖</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𝑆</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𝑖</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𝑖</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1080°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=135°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Logo, cada ângulo interno do octógono regular mede 135°.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D11799B7-79DB-1C98-0CF6-36D7CB7AE044}"/>
                  </a:ext>
                </a:extLst>
              </p:cNvPr>
              <p:cNvSpPr txBox="1">
                <a:spLocks noRot="1" noChangeAspect="1" noMove="1" noResize="1" noEditPoints="1" noAdjustHandles="1" noChangeArrowheads="1" noChangeShapeType="1" noTextEdit="1"/>
              </p:cNvSpPr>
              <p:nvPr/>
            </p:nvSpPr>
            <p:spPr>
              <a:xfrm>
                <a:off x="6136343" y="1000265"/>
                <a:ext cx="5997388" cy="5683607"/>
              </a:xfrm>
              <a:prstGeom prst="rect">
                <a:avLst/>
              </a:prstGeom>
              <a:blipFill>
                <a:blip r:embed="rId5"/>
                <a:stretch>
                  <a:fillRect l="-1322" t="-858" r="-2442" b="-1395"/>
                </a:stretch>
              </a:blipFill>
            </p:spPr>
            <p:txBody>
              <a:bodyPr/>
              <a:lstStyle/>
              <a:p>
                <a:r>
                  <a:rPr lang="pt-BR">
                    <a:noFill/>
                  </a:rPr>
                  <a:t> </a:t>
                </a:r>
              </a:p>
            </p:txBody>
          </p:sp>
        </mc:Fallback>
      </mc:AlternateContent>
    </p:spTree>
    <p:extLst>
      <p:ext uri="{BB962C8B-B14F-4D97-AF65-F5344CB8AC3E}">
        <p14:creationId xmlns:p14="http://schemas.microsoft.com/office/powerpoint/2010/main" val="3706708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BCFDD8C-B1A2-D669-99E5-6E64C7DEDEE1}"/>
              </a:ext>
            </a:extLst>
          </p:cNvPr>
          <p:cNvSpPr txBox="1"/>
          <p:nvPr/>
        </p:nvSpPr>
        <p:spPr>
          <a:xfrm>
            <a:off x="1" y="848381"/>
            <a:ext cx="6096000" cy="1651734"/>
          </a:xfrm>
          <a:prstGeom prst="rect">
            <a:avLst/>
          </a:prstGeom>
          <a:noFill/>
        </p:spPr>
        <p:txBody>
          <a:bodyPr wrap="square">
            <a:spAutoFit/>
          </a:bodyPr>
          <a:lstStyle/>
          <a:p>
            <a:pPr marL="285750" lvl="0" indent="-285750" algn="just">
              <a:spcAft>
                <a:spcPts val="800"/>
              </a:spcAft>
              <a:buFont typeface="Arial" panose="020B0604020202020204" pitchFamily="34" charset="0"/>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Soma dos ângulos externos de um polígono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convexo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os polígonos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10;&#10;Descrição gerada automaticamente com confiança baixa">
            <a:extLst>
              <a:ext uri="{FF2B5EF4-FFF2-40B4-BE49-F238E27FC236}">
                <a16:creationId xmlns:a16="http://schemas.microsoft.com/office/drawing/2014/main" id="{EDBAB23A-DB55-67D3-A55D-2A303A0C1BE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200000"/>
                    </a14:imgEffect>
                  </a14:imgLayer>
                </a14:imgProps>
              </a:ext>
            </a:extLst>
          </a:blip>
          <a:srcRect l="3972" t="9368" r="8690" b="8003"/>
          <a:stretch/>
        </p:blipFill>
        <p:spPr bwMode="auto">
          <a:xfrm>
            <a:off x="1164607" y="2583161"/>
            <a:ext cx="1620000" cy="1515220"/>
          </a:xfrm>
          <a:prstGeom prst="rect">
            <a:avLst/>
          </a:prstGeom>
          <a:ln>
            <a:noFill/>
          </a:ln>
          <a:extLst>
            <a:ext uri="{53640926-AAD7-44D8-BBD7-CCE9431645EC}">
              <a14:shadowObscured xmlns:a14="http://schemas.microsoft.com/office/drawing/2010/main"/>
            </a:ext>
          </a:extLst>
        </p:spPr>
      </p:pic>
      <p:pic>
        <p:nvPicPr>
          <p:cNvPr id="6" name="Imagem 5" descr="Gráfico&#10;&#10;Descrição gerada automaticamente">
            <a:extLst>
              <a:ext uri="{FF2B5EF4-FFF2-40B4-BE49-F238E27FC236}">
                <a16:creationId xmlns:a16="http://schemas.microsoft.com/office/drawing/2014/main" id="{7FEDC7E3-C0A3-02B2-79FF-EEDAC78867B1}"/>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Effect>
                      <a14:brightnessContrast contrast="-20000"/>
                    </a14:imgEffect>
                  </a14:imgLayer>
                </a14:imgProps>
              </a:ext>
            </a:extLst>
          </a:blip>
          <a:srcRect l="7788" t="7746" r="6705" b="6356"/>
          <a:stretch/>
        </p:blipFill>
        <p:spPr bwMode="auto">
          <a:xfrm>
            <a:off x="3320190" y="2500115"/>
            <a:ext cx="1620000" cy="1598266"/>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EE2478F5-3F72-107E-28F2-1AE7860BBBEC}"/>
                  </a:ext>
                </a:extLst>
              </p:cNvPr>
              <p:cNvSpPr txBox="1"/>
              <p:nvPr/>
            </p:nvSpPr>
            <p:spPr>
              <a:xfrm>
                <a:off x="136713" y="4262110"/>
                <a:ext cx="5959287" cy="2179571"/>
              </a:xfrm>
              <a:prstGeom prst="rect">
                <a:avLst/>
              </a:prstGeom>
              <a:noFill/>
            </p:spPr>
            <p:txBody>
              <a:bodyPr wrap="square">
                <a:spAutoFit/>
              </a:bodyPr>
              <a:lstStyle/>
              <a:p>
                <a:pPr algn="just">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Note que, no triângulo os ângulos </a:t>
                </a:r>
                <a14:m>
                  <m:oMath xmlns:m="http://schemas.openxmlformats.org/officeDocument/2006/math">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𝒂</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𝒃</m:t>
                        </m:r>
                      </m:e>
                    </m:acc>
                  </m:oMath>
                </a14:m>
                <a:r>
                  <a:rPr lang="pt-BR" sz="2200" b="1"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200" b="1"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𝒄</m:t>
                        </m:r>
                      </m:e>
                    </m:acc>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são ângulos externos. Assim como, no quadrado, os ângulos </a:t>
                </a:r>
                <a14:m>
                  <m:oMath xmlns:m="http://schemas.openxmlformats.org/officeDocument/2006/math">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𝒆</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𝒇</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𝒈</m:t>
                        </m:r>
                      </m:e>
                    </m:acc>
                  </m:oMath>
                </a14:m>
                <a:r>
                  <a:rPr lang="pt-BR" sz="2200" b="1"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200" b="1"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𝒉</m:t>
                        </m:r>
                      </m:e>
                    </m:acc>
                  </m:oMath>
                </a14:m>
                <a:r>
                  <a:rPr lang="pt-BR" sz="2200" b="1"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também</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são ângulos externos. E podemos determinar suas medidas, sabendo que todo ângulo externo é suplementar ao seu ângulo interno adjacente. Dessa forma, temos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EE2478F5-3F72-107E-28F2-1AE7860BBBEC}"/>
                  </a:ext>
                </a:extLst>
              </p:cNvPr>
              <p:cNvSpPr txBox="1">
                <a:spLocks noRot="1" noChangeAspect="1" noMove="1" noResize="1" noEditPoints="1" noAdjustHandles="1" noChangeArrowheads="1" noChangeShapeType="1" noTextEdit="1"/>
              </p:cNvSpPr>
              <p:nvPr/>
            </p:nvSpPr>
            <p:spPr>
              <a:xfrm>
                <a:off x="136713" y="4262110"/>
                <a:ext cx="5959287" cy="2179571"/>
              </a:xfrm>
              <a:prstGeom prst="rect">
                <a:avLst/>
              </a:prstGeom>
              <a:blipFill>
                <a:blip r:embed="rId6"/>
                <a:stretch>
                  <a:fillRect l="-1329" t="-1117" r="-8078" b="-4469"/>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6E64FA55-4E08-4AA4-7A47-A1F50C1B8A19}"/>
              </a:ext>
            </a:extLst>
          </p:cNvPr>
          <p:cNvPicPr>
            <a:picLocks noChangeAspect="1"/>
          </p:cNvPicPr>
          <p:nvPr/>
        </p:nvPicPr>
        <p:blipFill>
          <a:blip r:embed="rId7"/>
          <a:srcRect l="29912" r="30853" b="26063"/>
          <a:stretch/>
        </p:blipFill>
        <p:spPr>
          <a:xfrm>
            <a:off x="7279956" y="911134"/>
            <a:ext cx="3671718" cy="1058801"/>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BBE06EEA-0166-597D-4AF4-33ED23DC9270}"/>
                  </a:ext>
                </a:extLst>
              </p:cNvPr>
              <p:cNvSpPr txBox="1"/>
              <p:nvPr/>
            </p:nvSpPr>
            <p:spPr>
              <a:xfrm>
                <a:off x="6116001" y="2125997"/>
                <a:ext cx="5999628" cy="4108497"/>
              </a:xfrm>
              <a:prstGeom prst="rect">
                <a:avLst/>
              </a:prstGeom>
              <a:noFill/>
            </p:spPr>
            <p:txBody>
              <a:bodyPr wrap="square">
                <a:spAutoFit/>
              </a:bodyPr>
              <a:lstStyle/>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os ângulos externos de um polígono regular são congruentes, concluímos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 xmlns:m="http://schemas.openxmlformats.org/officeDocument/2006/math">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𝒂</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𝒃</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 </m:t>
                    </m:r>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𝒄</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𝟏𝟐𝟎</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b="1"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a:t>
                </a:r>
                <a:r>
                  <a:rPr lang="pt-BR" sz="2200" b="1" kern="100" dirty="0">
                    <a:solidFill>
                      <a:srgbClr val="47D459"/>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𝒆</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𝒇</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m:t>
                    </m:r>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𝒈</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 ≡ </m:t>
                    </m:r>
                    <m:acc>
                      <m:accPr>
                        <m:chr m:val="̂"/>
                        <m:ctrlP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𝒉</m:t>
                        </m:r>
                      </m:e>
                    </m:acc>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𝟗𝟎</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Perceba que em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ambos os casos, a soma dos ângulos externos, é igual a 360°, ou seja,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𝒂</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𝒄</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=360°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𝒆</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𝒇</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𝒈</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Aptos" panose="020B0004020202020204" pitchFamily="34" charset="0"/>
                              <a:cs typeface="Times New Roman" panose="02020603050405020304" pitchFamily="18" charset="0"/>
                            </a:rPr>
                            <m:t>𝒉</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=360°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Assim, definimos: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spcAft>
                    <a:spcPts val="800"/>
                  </a:spcAft>
                </a:pPr>
                <a:r>
                  <a:rPr lang="pt-BR" sz="2200" b="1" i="1" kern="100" dirty="0">
                    <a:solidFill>
                      <a:srgbClr val="3A7C22"/>
                    </a:solidFill>
                    <a:effectLst/>
                    <a:latin typeface="Arial Narrow" panose="020B0606020202030204" pitchFamily="34" charset="0"/>
                    <a:ea typeface="Aptos" panose="020B0004020202020204" pitchFamily="34" charset="0"/>
                    <a:cs typeface="Times New Roman" panose="02020603050405020304" pitchFamily="18" charset="0"/>
                  </a:rPr>
                  <a:t>A soma das medidas dos ângulos externos de um polígono qualquer é sempre igual a</a:t>
                </a:r>
                <a:r>
                  <a:rPr lang="pt-BR" sz="2200" b="1" i="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 360°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BBE06EEA-0166-597D-4AF4-33ED23DC9270}"/>
                  </a:ext>
                </a:extLst>
              </p:cNvPr>
              <p:cNvSpPr txBox="1">
                <a:spLocks noRot="1" noChangeAspect="1" noMove="1" noResize="1" noEditPoints="1" noAdjustHandles="1" noChangeArrowheads="1" noChangeShapeType="1" noTextEdit="1"/>
              </p:cNvSpPr>
              <p:nvPr/>
            </p:nvSpPr>
            <p:spPr>
              <a:xfrm>
                <a:off x="6116001" y="2125997"/>
                <a:ext cx="5999628" cy="4108497"/>
              </a:xfrm>
              <a:prstGeom prst="rect">
                <a:avLst/>
              </a:prstGeom>
              <a:blipFill>
                <a:blip r:embed="rId8"/>
                <a:stretch>
                  <a:fillRect l="-1321" t="-593" b="-1780"/>
                </a:stretch>
              </a:blipFill>
            </p:spPr>
            <p:txBody>
              <a:bodyPr/>
              <a:lstStyle/>
              <a:p>
                <a:r>
                  <a:rPr lang="pt-BR">
                    <a:noFill/>
                  </a:rPr>
                  <a:t> </a:t>
                </a:r>
              </a:p>
            </p:txBody>
          </p:sp>
        </mc:Fallback>
      </mc:AlternateContent>
    </p:spTree>
    <p:extLst>
      <p:ext uri="{BB962C8B-B14F-4D97-AF65-F5344CB8AC3E}">
        <p14:creationId xmlns:p14="http://schemas.microsoft.com/office/powerpoint/2010/main" val="11946747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3A2BCF4-88CA-3D97-FE04-5367FA69F736}"/>
              </a:ext>
            </a:extLst>
          </p:cNvPr>
          <p:cNvSpPr txBox="1"/>
          <p:nvPr/>
        </p:nvSpPr>
        <p:spPr>
          <a:xfrm>
            <a:off x="0" y="1112337"/>
            <a:ext cx="6096000" cy="3492238"/>
          </a:xfrm>
          <a:prstGeom prst="rect">
            <a:avLst/>
          </a:prstGeom>
          <a:noFill/>
        </p:spPr>
        <p:txBody>
          <a:bodyPr wrap="square">
            <a:spAutoFit/>
          </a:bodyPr>
          <a:lstStyle/>
          <a:p>
            <a:pPr algn="ctr">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CONSTRUÇÃO DE POLÍGONOS REGULARES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b="1" kern="0" dirty="0">
                <a:effectLst/>
                <a:highlight>
                  <a:srgbClr val="FFFF00"/>
                </a:highligh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 construção geométrica de polígonos regulares pode parecer, à primeira vista, um desafio puramente artístico, mas, na verdade, ela é regida por uma lógica matemática extremamente rigorosa e sequencial.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Esse processo está representado por meio do fluxograma apresentado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C88B0EB9-3B12-2ADD-CD2D-E9E9BDC6A99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26936" y="828888"/>
            <a:ext cx="3600000" cy="4800265"/>
          </a:xfrm>
          <a:prstGeom prst="rect">
            <a:avLst/>
          </a:prstGeom>
          <a:noFill/>
          <a:ln>
            <a:noFill/>
          </a:ln>
        </p:spPr>
      </p:pic>
      <p:sp>
        <p:nvSpPr>
          <p:cNvPr id="6" name="CaixaDeTexto 5">
            <a:extLst>
              <a:ext uri="{FF2B5EF4-FFF2-40B4-BE49-F238E27FC236}">
                <a16:creationId xmlns:a16="http://schemas.microsoft.com/office/drawing/2014/main" id="{AAE5DE9E-7094-57F9-DC51-22750663621D}"/>
              </a:ext>
            </a:extLst>
          </p:cNvPr>
          <p:cNvSpPr txBox="1"/>
          <p:nvPr/>
        </p:nvSpPr>
        <p:spPr>
          <a:xfrm>
            <a:off x="6158766" y="5750004"/>
            <a:ext cx="6136340" cy="1107996"/>
          </a:xfrm>
          <a:prstGeom prst="rect">
            <a:avLst/>
          </a:prstGeom>
          <a:noFill/>
        </p:spPr>
        <p:txBody>
          <a:bodyPr wrap="square">
            <a:spAutoFit/>
          </a:bodyPr>
          <a:lstStyle/>
          <a:p>
            <a:pPr algn="just"/>
            <a:r>
              <a:rPr lang="pt-BR" sz="2200" kern="0" dirty="0">
                <a:effectLst/>
                <a:latin typeface="Arial Narrow" panose="020B0606020202030204" pitchFamily="34" charset="0"/>
                <a:ea typeface="Aptos" panose="020B0004020202020204" pitchFamily="34" charset="0"/>
                <a:cs typeface="ArialNarrow"/>
              </a:rPr>
              <a:t>Ao seguir esse caminho passo a passo, nós dividimos uma tarefa que parecia difícil em etapas bem simples, até a obtenção da figura fechada.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53165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BCD94F8-E7A4-AEF5-F8AE-3C0D72D71964}"/>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0" y="717176"/>
            <a:ext cx="3600000" cy="91460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74C5790F-9E58-0062-B1DB-D2F8030979A0}"/>
              </a:ext>
            </a:extLst>
          </p:cNvPr>
          <p:cNvSpPr txBox="1"/>
          <p:nvPr/>
        </p:nvSpPr>
        <p:spPr>
          <a:xfrm>
            <a:off x="125506" y="1552812"/>
            <a:ext cx="5970494" cy="5078313"/>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Calcule a soma dos ângulos internos dos seguintes polígonos.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Octógono.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Dodecágono.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Eneágono.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156082"/>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Calcule a soma dos ângulos internos dos polígonos que possuem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11 lados.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13 lados.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22 lados.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10 lados.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BA858CE-E064-ED1D-7833-21FBDCF528B5}"/>
                  </a:ext>
                </a:extLst>
              </p:cNvPr>
              <p:cNvSpPr txBox="1"/>
              <p:nvPr/>
            </p:nvSpPr>
            <p:spPr>
              <a:xfrm>
                <a:off x="6096000" y="783347"/>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Calcule a medida de cada ângulo interno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𝑖</m:t>
                            </m:r>
                          </m:sub>
                        </m:sSub>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externo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𝑒</m:t>
                            </m:r>
                          </m:sub>
                        </m:sSub>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dos polígonos regulares,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FBA858CE-E064-ED1D-7833-21FBDCF528B5}"/>
                  </a:ext>
                </a:extLst>
              </p:cNvPr>
              <p:cNvSpPr txBox="1">
                <a:spLocks noRot="1" noChangeAspect="1" noMove="1" noResize="1" noEditPoints="1" noAdjustHandles="1" noChangeArrowheads="1" noChangeShapeType="1" noTextEdit="1"/>
              </p:cNvSpPr>
              <p:nvPr/>
            </p:nvSpPr>
            <p:spPr>
              <a:xfrm>
                <a:off x="6096000" y="783347"/>
                <a:ext cx="6096000" cy="848437"/>
              </a:xfrm>
              <a:prstGeom prst="rect">
                <a:avLst/>
              </a:prstGeom>
              <a:blipFill>
                <a:blip r:embed="rId3"/>
                <a:stretch>
                  <a:fillRect l="-1300" t="-3597" r="-1300" b="-12950"/>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ADE52AEA-331C-1B09-B9BA-914315C79626}"/>
              </a:ext>
            </a:extLst>
          </p:cNvPr>
          <p:cNvPicPr>
            <a:picLocks noChangeAspect="1"/>
          </p:cNvPicPr>
          <p:nvPr/>
        </p:nvPicPr>
        <p:blipFill>
          <a:blip r:embed="rId4"/>
          <a:srcRect r="63784" b="22848"/>
          <a:stretch/>
        </p:blipFill>
        <p:spPr>
          <a:xfrm>
            <a:off x="6279786" y="1851837"/>
            <a:ext cx="5384214" cy="2522939"/>
          </a:xfrm>
          <a:prstGeom prst="rect">
            <a:avLst/>
          </a:prstGeom>
        </p:spPr>
      </p:pic>
    </p:spTree>
    <p:extLst>
      <p:ext uri="{BB962C8B-B14F-4D97-AF65-F5344CB8AC3E}">
        <p14:creationId xmlns:p14="http://schemas.microsoft.com/office/powerpoint/2010/main" val="33526764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28F4B01A-23D4-75F1-FBF4-BCB866D58C25}"/>
              </a:ext>
            </a:extLst>
          </p:cNvPr>
          <p:cNvPicPr>
            <a:picLocks noChangeAspect="1"/>
          </p:cNvPicPr>
          <p:nvPr/>
        </p:nvPicPr>
        <p:blipFill>
          <a:blip r:embed="rId2"/>
          <a:stretch>
            <a:fillRect/>
          </a:stretch>
        </p:blipFill>
        <p:spPr>
          <a:xfrm>
            <a:off x="3695634" y="770219"/>
            <a:ext cx="5040000" cy="2239095"/>
          </a:xfrm>
          <a:prstGeom prst="rect">
            <a:avLst/>
          </a:prstGeom>
        </p:spPr>
      </p:pic>
      <p:sp>
        <p:nvSpPr>
          <p:cNvPr id="3" name="CaixaDeTexto 2">
            <a:extLst>
              <a:ext uri="{FF2B5EF4-FFF2-40B4-BE49-F238E27FC236}">
                <a16:creationId xmlns:a16="http://schemas.microsoft.com/office/drawing/2014/main" id="{205C449F-B047-9547-79E3-30F24B45786F}"/>
              </a:ext>
            </a:extLst>
          </p:cNvPr>
          <p:cNvSpPr txBox="1"/>
          <p:nvPr/>
        </p:nvSpPr>
        <p:spPr>
          <a:xfrm>
            <a:off x="874192" y="3208447"/>
            <a:ext cx="6907171" cy="882806"/>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Observe o triângulo equilátero e um ângulo externo a ele.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Forma&#10;&#10;Descrição gerada automaticamente">
            <a:extLst>
              <a:ext uri="{FF2B5EF4-FFF2-40B4-BE49-F238E27FC236}">
                <a16:creationId xmlns:a16="http://schemas.microsoft.com/office/drawing/2014/main" id="{A779BC92-9CC1-EAA7-CE6E-75BC5AEB391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l="1258" t="2179" b="2977"/>
          <a:stretch/>
        </p:blipFill>
        <p:spPr bwMode="auto">
          <a:xfrm>
            <a:off x="337567" y="4091253"/>
            <a:ext cx="4619915" cy="2561638"/>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506BF03C-923D-B20C-6D99-81F1DD26095B}"/>
                  </a:ext>
                </a:extLst>
              </p:cNvPr>
              <p:cNvSpPr txBox="1"/>
              <p:nvPr/>
            </p:nvSpPr>
            <p:spPr>
              <a:xfrm>
                <a:off x="5051745" y="4623107"/>
                <a:ext cx="6094476" cy="1862048"/>
              </a:xfrm>
              <a:prstGeom prst="rect">
                <a:avLst/>
              </a:prstGeom>
              <a:noFill/>
            </p:spPr>
            <p:txBody>
              <a:bodyPr wrap="square">
                <a:spAutoFit/>
              </a:bodyPr>
              <a:lstStyle/>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Qual é o valor do ângulo </a:t>
                </a:r>
                <a14:m>
                  <m:oMath xmlns:m="http://schemas.openxmlformats.org/officeDocument/2006/math">
                    <m:r>
                      <a:rPr lang="pt-BR" sz="2300" i="1" kern="100">
                        <a:effectLst/>
                        <a:latin typeface="Cambria Math" panose="02040503050406030204" pitchFamily="18" charset="0"/>
                        <a:ea typeface="Aptos" panose="020B0004020202020204" pitchFamily="34" charset="0"/>
                        <a:cs typeface="Times New Roman" panose="02020603050405020304" pitchFamily="18" charset="0"/>
                      </a:rPr>
                      <m:t>𝛽</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60°</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70°</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120°</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180°</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506BF03C-923D-B20C-6D99-81F1DD26095B}"/>
                  </a:ext>
                </a:extLst>
              </p:cNvPr>
              <p:cNvSpPr txBox="1">
                <a:spLocks noRot="1" noChangeAspect="1" noMove="1" noResize="1" noEditPoints="1" noAdjustHandles="1" noChangeArrowheads="1" noChangeShapeType="1" noTextEdit="1"/>
              </p:cNvSpPr>
              <p:nvPr/>
            </p:nvSpPr>
            <p:spPr>
              <a:xfrm>
                <a:off x="5051745" y="4623107"/>
                <a:ext cx="6094476" cy="1862048"/>
              </a:xfrm>
              <a:prstGeom prst="rect">
                <a:avLst/>
              </a:prstGeom>
              <a:blipFill>
                <a:blip r:embed="rId5"/>
                <a:stretch>
                  <a:fillRect l="-1502" t="-2941" b="-6536"/>
                </a:stretch>
              </a:blipFill>
            </p:spPr>
            <p:txBody>
              <a:bodyPr/>
              <a:lstStyle/>
              <a:p>
                <a:r>
                  <a:rPr lang="pt-BR">
                    <a:noFill/>
                  </a:rPr>
                  <a:t> </a:t>
                </a:r>
              </a:p>
            </p:txBody>
          </p:sp>
        </mc:Fallback>
      </mc:AlternateContent>
    </p:spTree>
    <p:extLst>
      <p:ext uri="{BB962C8B-B14F-4D97-AF65-F5344CB8AC3E}">
        <p14:creationId xmlns:p14="http://schemas.microsoft.com/office/powerpoint/2010/main" val="7000649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AE54842-E434-A1D6-2DEF-67C19F66B71C}"/>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0" y="620450"/>
            <a:ext cx="3600000" cy="75030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B0960AB-0911-1D63-43E9-496458470F4E}"/>
                  </a:ext>
                </a:extLst>
              </p:cNvPr>
              <p:cNvSpPr txBox="1"/>
              <p:nvPr/>
            </p:nvSpPr>
            <p:spPr>
              <a:xfrm>
                <a:off x="0" y="1370752"/>
                <a:ext cx="6096000" cy="839204"/>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Considere um quadrado pequeno em que todos os lados medem exatamente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1</m:t>
                    </m:r>
                    <m:r>
                      <a:rPr lang="pt-BR" sz="2200" i="1">
                        <a:solidFill>
                          <a:srgbClr val="000000"/>
                        </a:solidFill>
                        <a:effectLst/>
                        <a:latin typeface="Cambria Math" panose="02040503050406030204" pitchFamily="18" charset="0"/>
                        <a:ea typeface="Times New Roman" panose="02020603050405020304" pitchFamily="18" charset="0"/>
                      </a:rPr>
                      <m:t>𝑐𝑚</m:t>
                    </m:r>
                  </m:oMath>
                </a14:m>
                <a:r>
                  <a:rPr lang="pt-BR" sz="2200" dirty="0">
                    <a:solidFill>
                      <a:srgbClr val="000000"/>
                    </a:solidFill>
                    <a:effectLst/>
                    <a:latin typeface="Arial Narrow" panose="020B0606020202030204" pitchFamily="34" charset="0"/>
                    <a:ea typeface="Times New Roman" panose="02020603050405020304" pitchFamily="18" charset="0"/>
                  </a:rPr>
                  <a:t>, como na figura a seguir:</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B0960AB-0911-1D63-43E9-496458470F4E}"/>
                  </a:ext>
                </a:extLst>
              </p:cNvPr>
              <p:cNvSpPr txBox="1">
                <a:spLocks noRot="1" noChangeAspect="1" noMove="1" noResize="1" noEditPoints="1" noAdjustHandles="1" noChangeArrowheads="1" noChangeShapeType="1" noTextEdit="1"/>
              </p:cNvSpPr>
              <p:nvPr/>
            </p:nvSpPr>
            <p:spPr>
              <a:xfrm>
                <a:off x="0" y="1370752"/>
                <a:ext cx="6096000" cy="839204"/>
              </a:xfrm>
              <a:prstGeom prst="rect">
                <a:avLst/>
              </a:prstGeom>
              <a:blipFill>
                <a:blip r:embed="rId3"/>
                <a:stretch>
                  <a:fillRect l="-1300" t="-2899" r="-1300" b="-13768"/>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BCFD89C4-6BEA-5177-E36C-DF244513A965}"/>
              </a:ext>
            </a:extLst>
          </p:cNvPr>
          <p:cNvPicPr>
            <a:picLocks noChangeAspect="1"/>
          </p:cNvPicPr>
          <p:nvPr/>
        </p:nvPicPr>
        <p:blipFill rotWithShape="1">
          <a:blip r:embed="rId4"/>
          <a:srcRect t="3902" b="4404"/>
          <a:stretch/>
        </p:blipFill>
        <p:spPr bwMode="auto">
          <a:xfrm>
            <a:off x="2521135" y="2209956"/>
            <a:ext cx="1235077" cy="110131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873F61B0-4769-0F96-CD36-4A5B9FBAF595}"/>
                  </a:ext>
                </a:extLst>
              </p:cNvPr>
              <p:cNvSpPr txBox="1"/>
              <p:nvPr/>
            </p:nvSpPr>
            <p:spPr>
              <a:xfrm>
                <a:off x="0" y="3278102"/>
                <a:ext cx="6024282" cy="3477875"/>
              </a:xfrm>
              <a:prstGeom prst="rect">
                <a:avLst/>
              </a:prstGeom>
              <a:noFill/>
            </p:spPr>
            <p:txBody>
              <a:bodyPr wrap="square">
                <a:spAutoFit/>
              </a:bodyPr>
              <a:lstStyle/>
              <a:p>
                <a:pPr algn="just"/>
                <a:r>
                  <a:rPr lang="pt-BR" sz="2200" dirty="0">
                    <a:solidFill>
                      <a:srgbClr val="000000"/>
                    </a:solidFill>
                    <a:effectLst/>
                    <a:latin typeface="Arial Narrow" panose="020B0606020202030204" pitchFamily="34" charset="0"/>
                    <a:ea typeface="Times New Roman" panose="02020603050405020304" pitchFamily="18" charset="0"/>
                  </a:rPr>
                  <a:t>O espaço ocupado pela cor alaranjada dentro do quadradinho é o que definimos como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1</m:t>
                    </m:r>
                    <m:r>
                      <a:rPr lang="pt-BR" sz="2200" i="1">
                        <a:solidFill>
                          <a:srgbClr val="000000"/>
                        </a:solidFill>
                        <a:effectLst/>
                        <a:latin typeface="Cambria Math" panose="02040503050406030204" pitchFamily="18" charset="0"/>
                        <a:ea typeface="Times New Roman" panose="02020603050405020304" pitchFamily="18" charset="0"/>
                      </a:rPr>
                      <m:t>𝑐𝑚</m:t>
                    </m:r>
                    <m:r>
                      <a:rPr lang="pt-BR" sz="2200" i="1">
                        <a:solidFill>
                          <a:srgbClr val="000000"/>
                        </a:solidFill>
                        <a:effectLst/>
                        <a:latin typeface="Cambria Math" panose="02040503050406030204" pitchFamily="18" charset="0"/>
                        <a:ea typeface="Times New Roman" panose="02020603050405020304" pitchFamily="18" charset="0"/>
                      </a:rPr>
                      <m:t>²</m:t>
                    </m:r>
                  </m:oMath>
                </a14:m>
                <a:r>
                  <a:rPr lang="pt-BR" sz="2200" dirty="0">
                    <a:solidFill>
                      <a:srgbClr val="000000"/>
                    </a:solidFill>
                    <a:effectLst/>
                    <a:latin typeface="Arial Narrow" panose="020B0606020202030204" pitchFamily="34" charset="0"/>
                    <a:ea typeface="Times New Roman" panose="02020603050405020304" pitchFamily="18" charset="0"/>
                  </a:rPr>
                  <a:t> (</a:t>
                </a:r>
                <a:r>
                  <a:rPr lang="pt-BR" sz="2200" i="1" dirty="0">
                    <a:solidFill>
                      <a:srgbClr val="000000"/>
                    </a:solidFill>
                    <a:effectLst/>
                    <a:latin typeface="Arial Narrow" panose="020B0606020202030204" pitchFamily="34" charset="0"/>
                    <a:ea typeface="Times New Roman" panose="02020603050405020304" pitchFamily="18" charset="0"/>
                  </a:rPr>
                  <a:t>lê-se: um centímetro quadrado</a:t>
                </a:r>
                <a:r>
                  <a:rPr lang="pt-BR" sz="2200" dirty="0">
                    <a:solidFill>
                      <a:srgbClr val="000000"/>
                    </a:solidFill>
                    <a:effectLst/>
                    <a:latin typeface="Arial Narrow" panose="020B0606020202030204" pitchFamily="34" charset="0"/>
                    <a:ea typeface="Times New Roman" panose="02020603050405020304" pitchFamily="18" charset="0"/>
                  </a:rPr>
                  <a:t>). Ele será a nossa unidade de medida. E assim, medir a área de qualquer outra figura será, basicamente, descobrir quantos desses quadradinhos cabem dentro dela. </a:t>
                </a:r>
                <a:endParaRPr lang="pt-BR" sz="2200" dirty="0">
                  <a:effectLst/>
                  <a:latin typeface="Times New Roman" panose="02020603050405020304" pitchFamily="18" charset="0"/>
                  <a:ea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Times New Roman" panose="02020603050405020304" pitchFamily="18" charset="0"/>
                  </a:rPr>
                  <a:t>Partindo disso, vamos considerar um retângulo cujos lados medem 2 cm e 3 cm. Se desenharmos linhas internas espaçadas em 1cm na vertical e horizontal, como na figura a seguir: </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873F61B0-4769-0F96-CD36-4A5B9FBAF595}"/>
                  </a:ext>
                </a:extLst>
              </p:cNvPr>
              <p:cNvSpPr txBox="1">
                <a:spLocks noRot="1" noChangeAspect="1" noMove="1" noResize="1" noEditPoints="1" noAdjustHandles="1" noChangeArrowheads="1" noChangeShapeType="1" noTextEdit="1"/>
              </p:cNvSpPr>
              <p:nvPr/>
            </p:nvSpPr>
            <p:spPr>
              <a:xfrm>
                <a:off x="0" y="3278102"/>
                <a:ext cx="6024282" cy="3477875"/>
              </a:xfrm>
              <a:prstGeom prst="rect">
                <a:avLst/>
              </a:prstGeom>
              <a:blipFill>
                <a:blip r:embed="rId5"/>
                <a:stretch>
                  <a:fillRect l="-1316" t="-1053" r="-1316" b="-2632"/>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85CDF6B7-665E-4AE5-F49A-CD8E9B028160}"/>
              </a:ext>
            </a:extLst>
          </p:cNvPr>
          <p:cNvPicPr>
            <a:picLocks noChangeAspect="1"/>
          </p:cNvPicPr>
          <p:nvPr/>
        </p:nvPicPr>
        <p:blipFill>
          <a:blip r:embed="rId6"/>
          <a:stretch>
            <a:fillRect/>
          </a:stretch>
        </p:blipFill>
        <p:spPr>
          <a:xfrm>
            <a:off x="7871432" y="787891"/>
            <a:ext cx="2520000" cy="1794125"/>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03F60B33-BC99-E1AD-EE8B-5B0EB5F0E768}"/>
                  </a:ext>
                </a:extLst>
              </p:cNvPr>
              <p:cNvSpPr txBox="1"/>
              <p:nvPr/>
            </p:nvSpPr>
            <p:spPr>
              <a:xfrm>
                <a:off x="6096000" y="2582016"/>
                <a:ext cx="6070865" cy="3816429"/>
              </a:xfrm>
              <a:prstGeom prst="rect">
                <a:avLst/>
              </a:prstGeom>
              <a:noFill/>
            </p:spPr>
            <p:txBody>
              <a:bodyPr wrap="square">
                <a:spAutoFit/>
              </a:bodyPr>
              <a:lstStyle/>
              <a:p>
                <a:pPr algn="just"/>
                <a:r>
                  <a:rPr lang="pt-BR" sz="2200" dirty="0">
                    <a:solidFill>
                      <a:srgbClr val="000000"/>
                    </a:solidFill>
                    <a:effectLst/>
                    <a:latin typeface="Arial Narrow" panose="020B0606020202030204" pitchFamily="34" charset="0"/>
                    <a:ea typeface="Times New Roman" panose="02020603050405020304" pitchFamily="18" charset="0"/>
                  </a:rPr>
                  <a:t>Observamos que cabem exatamente 6 quadradinhos de 1 cm² dentro do retângulo. </a:t>
                </a:r>
                <a:endParaRPr lang="pt-BR" sz="2200" dirty="0">
                  <a:effectLst/>
                  <a:latin typeface="Times New Roman" panose="02020603050405020304" pitchFamily="18" charset="0"/>
                  <a:ea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Times New Roman" panose="02020603050405020304" pitchFamily="18" charset="0"/>
                  </a:rPr>
                  <a:t>Desse modo, a área deste retângulo é igual a 6 cm²</a:t>
                </a:r>
                <a:r>
                  <a:rPr lang="pt-BR" sz="2200" b="1" dirty="0">
                    <a:solidFill>
                      <a:srgbClr val="000000"/>
                    </a:solidFill>
                    <a:effectLst/>
                    <a:latin typeface="Arial Narrow" panose="020B0606020202030204" pitchFamily="34" charset="0"/>
                    <a:ea typeface="Times New Roman" panose="02020603050405020304" pitchFamily="18" charset="0"/>
                  </a:rPr>
                  <a:t>.</a:t>
                </a:r>
                <a:endParaRPr lang="pt-BR" sz="2200" dirty="0">
                  <a:effectLst/>
                  <a:latin typeface="Times New Roman" panose="02020603050405020304" pitchFamily="18" charset="0"/>
                  <a:ea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Times New Roman" panose="02020603050405020304" pitchFamily="18" charset="0"/>
                  </a:rPr>
                  <a:t>Em resumo, esse método de contar quadradinhos funciona muito bem para qualquer retângulo com medidas inteiras. No entanto, fazer esse desenho seria trabalhoso demais em figuras muito grandes.</a:t>
                </a:r>
                <a:endParaRPr lang="pt-BR" sz="2200" dirty="0">
                  <a:effectLst/>
                  <a:latin typeface="Times New Roman" panose="02020603050405020304" pitchFamily="18" charset="0"/>
                  <a:ea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Times New Roman" panose="02020603050405020304" pitchFamily="18" charset="0"/>
                  </a:rPr>
                  <a:t>Perceba que, para encontrar a área do retângulo de 3 cm por 2 cm, bastou multiplicar a medida de seus lados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3×2=6)</m:t>
                    </m:r>
                  </m:oMath>
                </a14:m>
                <a:r>
                  <a:rPr lang="pt-BR" sz="2200" dirty="0">
                    <a:solidFill>
                      <a:srgbClr val="000000"/>
                    </a:solidFill>
                    <a:effectLst/>
                    <a:latin typeface="Arial Narrow" panose="020B0606020202030204" pitchFamily="34" charset="0"/>
                    <a:ea typeface="Times New Roman" panose="02020603050405020304" pitchFamily="18" charset="0"/>
                  </a:rPr>
                  <a:t>. Essa multiplicação nos dá exatamente o total de quadradinhos dentro dele.</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03F60B33-BC99-E1AD-EE8B-5B0EB5F0E768}"/>
                  </a:ext>
                </a:extLst>
              </p:cNvPr>
              <p:cNvSpPr txBox="1">
                <a:spLocks noRot="1" noChangeAspect="1" noMove="1" noResize="1" noEditPoints="1" noAdjustHandles="1" noChangeArrowheads="1" noChangeShapeType="1" noTextEdit="1"/>
              </p:cNvSpPr>
              <p:nvPr/>
            </p:nvSpPr>
            <p:spPr>
              <a:xfrm>
                <a:off x="6096000" y="2582016"/>
                <a:ext cx="6070865" cy="3816429"/>
              </a:xfrm>
              <a:prstGeom prst="rect">
                <a:avLst/>
              </a:prstGeom>
              <a:blipFill>
                <a:blip r:embed="rId7"/>
                <a:stretch>
                  <a:fillRect l="-1305" t="-958" r="-2410" b="-2236"/>
                </a:stretch>
              </a:blipFill>
            </p:spPr>
            <p:txBody>
              <a:bodyPr/>
              <a:lstStyle/>
              <a:p>
                <a:r>
                  <a:rPr lang="pt-BR">
                    <a:noFill/>
                  </a:rPr>
                  <a:t> </a:t>
                </a:r>
              </a:p>
            </p:txBody>
          </p:sp>
        </mc:Fallback>
      </mc:AlternateContent>
    </p:spTree>
    <p:extLst>
      <p:ext uri="{BB962C8B-B14F-4D97-AF65-F5344CB8AC3E}">
        <p14:creationId xmlns:p14="http://schemas.microsoft.com/office/powerpoint/2010/main" val="3580311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AB8CC7A-1091-8359-EF8E-0C1F794FC50C}"/>
                  </a:ext>
                </a:extLst>
              </p:cNvPr>
              <p:cNvSpPr txBox="1"/>
              <p:nvPr/>
            </p:nvSpPr>
            <p:spPr>
              <a:xfrm>
                <a:off x="0" y="858681"/>
                <a:ext cx="6096000" cy="3857082"/>
              </a:xfrm>
              <a:prstGeom prst="rect">
                <a:avLst/>
              </a:prstGeom>
              <a:noFill/>
            </p:spPr>
            <p:txBody>
              <a:bodyPr wrap="square">
                <a:spAutoFit/>
              </a:bodyPr>
              <a:lstStyle/>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Sendo assim, podemos usar essa mesma regra multiplicativa para calcular a área de qualquer retângulo:</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300" i="1">
                          <a:solidFill>
                            <a:srgbClr val="000000"/>
                          </a:solidFill>
                          <a:effectLst/>
                          <a:latin typeface="Cambria Math" panose="02040503050406030204" pitchFamily="18" charset="0"/>
                          <a:ea typeface="Times New Roman" panose="02020603050405020304" pitchFamily="18" charset="0"/>
                        </a:rPr>
                        <m:t>Á</m:t>
                      </m:r>
                      <m:r>
                        <a:rPr lang="pt-BR" sz="2300" i="1">
                          <a:solidFill>
                            <a:srgbClr val="000000"/>
                          </a:solidFill>
                          <a:effectLst/>
                          <a:latin typeface="Cambria Math" panose="02040503050406030204" pitchFamily="18" charset="0"/>
                          <a:ea typeface="Times New Roman" panose="02020603050405020304" pitchFamily="18" charset="0"/>
                        </a:rPr>
                        <m:t>𝑟𝑒𝑎</m:t>
                      </m:r>
                      <m:r>
                        <a:rPr lang="pt-BR" sz="2300" i="1">
                          <a:solidFill>
                            <a:srgbClr val="000000"/>
                          </a:solidFill>
                          <a:effectLst/>
                          <a:latin typeface="Cambria Math" panose="02040503050406030204" pitchFamily="18" charset="0"/>
                          <a:ea typeface="Times New Roman" panose="02020603050405020304" pitchFamily="18" charset="0"/>
                        </a:rPr>
                        <m:t>=</m:t>
                      </m:r>
                      <m:r>
                        <a:rPr lang="pt-BR" sz="2300" i="1">
                          <a:solidFill>
                            <a:srgbClr val="000000"/>
                          </a:solidFill>
                          <a:effectLst/>
                          <a:latin typeface="Cambria Math" panose="02040503050406030204" pitchFamily="18" charset="0"/>
                          <a:ea typeface="Times New Roman" panose="02020603050405020304" pitchFamily="18" charset="0"/>
                        </a:rPr>
                        <m:t>𝑏𝑎𝑠𝑒</m:t>
                      </m:r>
                      <m:r>
                        <a:rPr lang="pt-BR" sz="2300" i="1">
                          <a:solidFill>
                            <a:srgbClr val="000000"/>
                          </a:solidFill>
                          <a:effectLst/>
                          <a:latin typeface="Cambria Math" panose="02040503050406030204" pitchFamily="18" charset="0"/>
                          <a:ea typeface="Times New Roman" panose="02020603050405020304" pitchFamily="18" charset="0"/>
                        </a:rPr>
                        <m:t>×</m:t>
                      </m:r>
                      <m:r>
                        <a:rPr lang="pt-BR" sz="2300" i="1">
                          <a:solidFill>
                            <a:srgbClr val="000000"/>
                          </a:solidFill>
                          <a:effectLst/>
                          <a:latin typeface="Cambria Math" panose="02040503050406030204" pitchFamily="18" charset="0"/>
                          <a:ea typeface="Times New Roman" panose="02020603050405020304" pitchFamily="18" charset="0"/>
                        </a:rPr>
                        <m:t>𝑎𝑙𝑡𝑢𝑟𝑎</m:t>
                      </m:r>
                    </m:oMath>
                  </m:oMathPara>
                </a14:m>
                <a:endParaRPr lang="pt-BR" sz="23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300" i="1">
                              <a:solidFill>
                                <a:srgbClr val="000000"/>
                              </a:solidFill>
                              <a:effectLst/>
                              <a:latin typeface="Cambria Math" panose="02040503050406030204" pitchFamily="18" charset="0"/>
                              <a:ea typeface="Times New Roman" panose="02020603050405020304" pitchFamily="18" charset="0"/>
                            </a:rPr>
                          </m:ctrlPr>
                        </m:sSubPr>
                        <m:e>
                          <m:r>
                            <a:rPr lang="pt-BR" sz="2300" i="1">
                              <a:solidFill>
                                <a:srgbClr val="000000"/>
                              </a:solidFill>
                              <a:effectLst/>
                              <a:latin typeface="Cambria Math" panose="02040503050406030204" pitchFamily="18" charset="0"/>
                              <a:ea typeface="Times New Roman" panose="02020603050405020304" pitchFamily="18" charset="0"/>
                            </a:rPr>
                            <m:t>𝐴</m:t>
                          </m:r>
                        </m:e>
                        <m:sub>
                          <m:r>
                            <a:rPr lang="pt-BR" sz="2300" i="1">
                              <a:solidFill>
                                <a:srgbClr val="000000"/>
                              </a:solidFill>
                              <a:effectLst/>
                              <a:latin typeface="Cambria Math" panose="02040503050406030204" pitchFamily="18" charset="0"/>
                              <a:ea typeface="Times New Roman" panose="02020603050405020304" pitchFamily="18" charset="0"/>
                            </a:rPr>
                            <m:t>𝑟𝑒𝑡</m:t>
                          </m:r>
                          <m:r>
                            <a:rPr lang="pt-BR" sz="2300" i="1">
                              <a:solidFill>
                                <a:srgbClr val="000000"/>
                              </a:solidFill>
                              <a:effectLst/>
                              <a:latin typeface="Cambria Math" panose="02040503050406030204" pitchFamily="18" charset="0"/>
                              <a:ea typeface="Times New Roman" panose="02020603050405020304" pitchFamily="18" charset="0"/>
                            </a:rPr>
                            <m:t>â</m:t>
                          </m:r>
                          <m:r>
                            <a:rPr lang="pt-BR" sz="2300" i="1">
                              <a:solidFill>
                                <a:srgbClr val="000000"/>
                              </a:solidFill>
                              <a:effectLst/>
                              <a:latin typeface="Cambria Math" panose="02040503050406030204" pitchFamily="18" charset="0"/>
                              <a:ea typeface="Times New Roman" panose="02020603050405020304" pitchFamily="18" charset="0"/>
                            </a:rPr>
                            <m:t>𝑛𝑔𝑢𝑙𝑜</m:t>
                          </m:r>
                        </m:sub>
                      </m:sSub>
                      <m:r>
                        <a:rPr lang="pt-BR" sz="2300" i="1">
                          <a:solidFill>
                            <a:srgbClr val="000000"/>
                          </a:solidFill>
                          <a:effectLst/>
                          <a:latin typeface="Cambria Math" panose="02040503050406030204" pitchFamily="18" charset="0"/>
                          <a:ea typeface="Times New Roman" panose="02020603050405020304" pitchFamily="18" charset="0"/>
                        </a:rPr>
                        <m:t>=</m:t>
                      </m:r>
                      <m:r>
                        <a:rPr lang="pt-BR" sz="2300" i="1">
                          <a:solidFill>
                            <a:srgbClr val="000000"/>
                          </a:solidFill>
                          <a:effectLst/>
                          <a:latin typeface="Cambria Math" panose="02040503050406030204" pitchFamily="18" charset="0"/>
                          <a:ea typeface="Times New Roman" panose="02020603050405020304" pitchFamily="18" charset="0"/>
                        </a:rPr>
                        <m:t>𝑏</m:t>
                      </m:r>
                      <m:r>
                        <a:rPr lang="pt-BR" sz="2300" i="1">
                          <a:solidFill>
                            <a:srgbClr val="000000"/>
                          </a:solidFill>
                          <a:effectLst/>
                          <a:latin typeface="Cambria Math" panose="02040503050406030204" pitchFamily="18" charset="0"/>
                          <a:ea typeface="Times New Roman" panose="02020603050405020304" pitchFamily="18" charset="0"/>
                        </a:rPr>
                        <m:t>∙</m:t>
                      </m:r>
                      <m:r>
                        <a:rPr lang="pt-BR" sz="2300" i="1">
                          <a:solidFill>
                            <a:srgbClr val="000000"/>
                          </a:solidFill>
                          <a:effectLst/>
                          <a:latin typeface="Cambria Math" panose="02040503050406030204" pitchFamily="18" charset="0"/>
                          <a:ea typeface="Times New Roman" panose="02020603050405020304" pitchFamily="18" charset="0"/>
                        </a:rPr>
                        <m:t>h</m:t>
                      </m:r>
                    </m:oMath>
                  </m:oMathPara>
                </a14:m>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b="1" dirty="0">
                    <a:solidFill>
                      <a:srgbClr val="000000"/>
                    </a:solidFill>
                    <a:effectLst/>
                    <a:latin typeface="Arial Narrow" panose="020B0606020202030204" pitchFamily="34" charset="0"/>
                    <a:ea typeface="Times New Roman" panose="02020603050405020304" pitchFamily="18" charset="0"/>
                  </a:rPr>
                  <a:t> </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Como o quadrado é um retângulo, cujos lados (</a:t>
                </a:r>
                <a14:m>
                  <m:oMath xmlns:m="http://schemas.openxmlformats.org/officeDocument/2006/math">
                    <m:r>
                      <a:rPr lang="pt-BR" sz="2300" i="1">
                        <a:solidFill>
                          <a:srgbClr val="000000"/>
                        </a:solidFill>
                        <a:effectLst/>
                        <a:latin typeface="Cambria Math" panose="02040503050406030204" pitchFamily="18" charset="0"/>
                        <a:ea typeface="Times New Roman" panose="02020603050405020304" pitchFamily="18" charset="0"/>
                      </a:rPr>
                      <m:t>𝑙</m:t>
                    </m:r>
                  </m:oMath>
                </a14:m>
                <a:r>
                  <a:rPr lang="pt-BR" sz="2300" dirty="0">
                    <a:solidFill>
                      <a:srgbClr val="000000"/>
                    </a:solidFill>
                    <a:effectLst/>
                    <a:latin typeface="Arial Narrow" panose="020B0606020202030204" pitchFamily="34" charset="0"/>
                    <a:ea typeface="Times New Roman" panose="02020603050405020304" pitchFamily="18" charset="0"/>
                  </a:rPr>
                  <a:t>) têm a mesma medida, temos:</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300" b="1" i="1">
                              <a:solidFill>
                                <a:srgbClr val="000000"/>
                              </a:solidFill>
                              <a:effectLst/>
                              <a:latin typeface="Cambria Math" panose="02040503050406030204" pitchFamily="18" charset="0"/>
                              <a:ea typeface="Times New Roman" panose="02020603050405020304" pitchFamily="18" charset="0"/>
                            </a:rPr>
                          </m:ctrlPr>
                        </m:sSubPr>
                        <m:e>
                          <m:r>
                            <a:rPr lang="pt-BR" sz="2300" b="1" i="1">
                              <a:solidFill>
                                <a:srgbClr val="000000"/>
                              </a:solidFill>
                              <a:effectLst/>
                              <a:latin typeface="Cambria Math" panose="02040503050406030204" pitchFamily="18" charset="0"/>
                              <a:ea typeface="Times New Roman" panose="02020603050405020304" pitchFamily="18" charset="0"/>
                            </a:rPr>
                            <m:t>𝑨</m:t>
                          </m:r>
                        </m:e>
                        <m:sub>
                          <m:r>
                            <a:rPr lang="pt-BR" sz="2300" b="1" i="1">
                              <a:solidFill>
                                <a:srgbClr val="000000"/>
                              </a:solidFill>
                              <a:effectLst/>
                              <a:latin typeface="Cambria Math" panose="02040503050406030204" pitchFamily="18" charset="0"/>
                              <a:ea typeface="Times New Roman" panose="02020603050405020304" pitchFamily="18" charset="0"/>
                            </a:rPr>
                            <m:t>𝒒𝒖𝒂𝒅𝒓𝒂𝒅𝒐</m:t>
                          </m:r>
                        </m:sub>
                      </m:sSub>
                      <m:r>
                        <a:rPr lang="pt-BR" sz="2300" b="1" i="1">
                          <a:solidFill>
                            <a:srgbClr val="000000"/>
                          </a:solidFill>
                          <a:effectLst/>
                          <a:latin typeface="Cambria Math" panose="02040503050406030204" pitchFamily="18" charset="0"/>
                          <a:ea typeface="Times New Roman" panose="02020603050405020304" pitchFamily="18" charset="0"/>
                        </a:rPr>
                        <m:t>=</m:t>
                      </m:r>
                      <m:r>
                        <a:rPr lang="pt-BR" sz="2300" b="1" i="1">
                          <a:solidFill>
                            <a:srgbClr val="000000"/>
                          </a:solidFill>
                          <a:effectLst/>
                          <a:latin typeface="Cambria Math" panose="02040503050406030204" pitchFamily="18" charset="0"/>
                          <a:ea typeface="Times New Roman" panose="02020603050405020304" pitchFamily="18" charset="0"/>
                        </a:rPr>
                        <m:t>𝒍</m:t>
                      </m:r>
                      <m:r>
                        <a:rPr lang="pt-BR" sz="2300" b="1" i="1">
                          <a:solidFill>
                            <a:srgbClr val="000000"/>
                          </a:solidFill>
                          <a:effectLst/>
                          <a:latin typeface="Cambria Math" panose="02040503050406030204" pitchFamily="18" charset="0"/>
                          <a:ea typeface="Times New Roman" panose="02020603050405020304" pitchFamily="18" charset="0"/>
                        </a:rPr>
                        <m:t>×</m:t>
                      </m:r>
                      <m:r>
                        <a:rPr lang="pt-BR" sz="2300" b="1" i="1">
                          <a:solidFill>
                            <a:srgbClr val="000000"/>
                          </a:solidFill>
                          <a:effectLst/>
                          <a:latin typeface="Cambria Math" panose="02040503050406030204" pitchFamily="18" charset="0"/>
                          <a:ea typeface="Times New Roman" panose="02020603050405020304" pitchFamily="18" charset="0"/>
                        </a:rPr>
                        <m:t>𝒍</m:t>
                      </m:r>
                      <m:r>
                        <a:rPr lang="pt-BR" sz="2300" b="1" i="1">
                          <a:solidFill>
                            <a:srgbClr val="000000"/>
                          </a:solidFill>
                          <a:effectLst/>
                          <a:latin typeface="Cambria Math" panose="02040503050406030204" pitchFamily="18" charset="0"/>
                          <a:ea typeface="Times New Roman" panose="02020603050405020304" pitchFamily="18" charset="0"/>
                        </a:rPr>
                        <m:t>=</m:t>
                      </m:r>
                      <m:sSup>
                        <m:sSupPr>
                          <m:ctrlPr>
                            <a:rPr lang="pt-BR" sz="2300" b="1" i="1">
                              <a:solidFill>
                                <a:srgbClr val="000000"/>
                              </a:solidFill>
                              <a:effectLst/>
                              <a:latin typeface="Cambria Math" panose="02040503050406030204" pitchFamily="18" charset="0"/>
                              <a:ea typeface="Times New Roman" panose="02020603050405020304" pitchFamily="18" charset="0"/>
                            </a:rPr>
                          </m:ctrlPr>
                        </m:sSupPr>
                        <m:e>
                          <m:r>
                            <a:rPr lang="pt-BR" sz="2300" b="1" i="1">
                              <a:solidFill>
                                <a:srgbClr val="000000"/>
                              </a:solidFill>
                              <a:effectLst/>
                              <a:latin typeface="Cambria Math" panose="02040503050406030204" pitchFamily="18" charset="0"/>
                              <a:ea typeface="Times New Roman" panose="02020603050405020304" pitchFamily="18" charset="0"/>
                            </a:rPr>
                            <m:t>𝒍</m:t>
                          </m:r>
                        </m:e>
                        <m:sup>
                          <m:r>
                            <a:rPr lang="pt-BR" sz="2300" b="1" i="1">
                              <a:solidFill>
                                <a:srgbClr val="000000"/>
                              </a:solidFill>
                              <a:effectLst/>
                              <a:latin typeface="Cambria Math" panose="02040503050406030204" pitchFamily="18" charset="0"/>
                              <a:ea typeface="Times New Roman" panose="02020603050405020304" pitchFamily="18" charset="0"/>
                            </a:rPr>
                            <m:t>𝟐</m:t>
                          </m:r>
                        </m:sup>
                      </m:sSup>
                    </m:oMath>
                  </m:oMathPara>
                </a14:m>
                <a:endParaRPr lang="pt-BR" sz="2300" dirty="0">
                  <a:effectLst/>
                  <a:latin typeface="Times New Roman" panose="02020603050405020304" pitchFamily="18" charset="0"/>
                  <a:ea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AB8CC7A-1091-8359-EF8E-0C1F794FC50C}"/>
                  </a:ext>
                </a:extLst>
              </p:cNvPr>
              <p:cNvSpPr txBox="1">
                <a:spLocks noRot="1" noChangeAspect="1" noMove="1" noResize="1" noEditPoints="1" noAdjustHandles="1" noChangeArrowheads="1" noChangeShapeType="1" noTextEdit="1"/>
              </p:cNvSpPr>
              <p:nvPr/>
            </p:nvSpPr>
            <p:spPr>
              <a:xfrm>
                <a:off x="0" y="858681"/>
                <a:ext cx="6096000" cy="3857082"/>
              </a:xfrm>
              <a:prstGeom prst="rect">
                <a:avLst/>
              </a:prstGeom>
              <a:blipFill>
                <a:blip r:embed="rId2"/>
                <a:stretch>
                  <a:fillRect l="-1400" t="-790" r="-1400"/>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D011BFF0-8B84-84DA-6796-0C9C2E07F7AA}"/>
              </a:ext>
            </a:extLst>
          </p:cNvPr>
          <p:cNvPicPr>
            <a:picLocks noChangeAspect="1"/>
          </p:cNvPicPr>
          <p:nvPr/>
        </p:nvPicPr>
        <p:blipFill>
          <a:blip r:embed="rId3"/>
          <a:stretch>
            <a:fillRect/>
          </a:stretch>
        </p:blipFill>
        <p:spPr>
          <a:xfrm>
            <a:off x="6168002" y="858681"/>
            <a:ext cx="5889252" cy="4296025"/>
          </a:xfrm>
          <a:prstGeom prst="rect">
            <a:avLst/>
          </a:prstGeom>
        </p:spPr>
      </p:pic>
    </p:spTree>
    <p:extLst>
      <p:ext uri="{BB962C8B-B14F-4D97-AF65-F5344CB8AC3E}">
        <p14:creationId xmlns:p14="http://schemas.microsoft.com/office/powerpoint/2010/main" val="6753673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17D4D358-D55F-6AD4-D39A-3A0BBF224E47}"/>
              </a:ext>
            </a:extLst>
          </p:cNvPr>
          <p:cNvSpPr txBox="1"/>
          <p:nvPr/>
        </p:nvSpPr>
        <p:spPr>
          <a:xfrm>
            <a:off x="60054" y="830084"/>
            <a:ext cx="5966010" cy="2221634"/>
          </a:xfrm>
          <a:prstGeom prst="rect">
            <a:avLst/>
          </a:prstGeom>
          <a:no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Área de Paralelogramos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 cálculo para determinada a área de quadriláteros é geralmente associada à frase </a:t>
            </a:r>
            <a:r>
              <a:rPr lang="pt-BR" sz="220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“base vezes altura”</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o que é verdade apenas para os paralelogramos.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361716F7-F502-2862-6F5F-530C2EC2F636}"/>
              </a:ext>
            </a:extLst>
          </p:cNvPr>
          <p:cNvPicPr>
            <a:picLocks noChangeAspect="1"/>
          </p:cNvPicPr>
          <p:nvPr/>
        </p:nvPicPr>
        <p:blipFill rotWithShape="1">
          <a:blip r:embed="rId2">
            <a:extLst>
              <a:ext uri="{28A0092B-C50C-407E-A947-70E740481C1C}">
                <a14:useLocalDpi xmlns:a14="http://schemas.microsoft.com/office/drawing/2010/main" val="0"/>
              </a:ext>
            </a:extLst>
          </a:blip>
          <a:srcRect l="1499" b="4130"/>
          <a:stretch/>
        </p:blipFill>
        <p:spPr bwMode="auto">
          <a:xfrm>
            <a:off x="534628" y="3348318"/>
            <a:ext cx="4980784" cy="258631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8B8A9ED2-2B76-DEF4-3695-1BAF13E6435A}"/>
                  </a:ext>
                </a:extLst>
              </p:cNvPr>
              <p:cNvSpPr txBox="1"/>
              <p:nvPr/>
            </p:nvSpPr>
            <p:spPr>
              <a:xfrm>
                <a:off x="6096000" y="830084"/>
                <a:ext cx="6035946" cy="3976217"/>
              </a:xfrm>
              <a:prstGeom prst="rect">
                <a:avLst/>
              </a:prstGeom>
              <a:noFill/>
            </p:spPr>
            <p:txBody>
              <a:bodyPr wrap="square">
                <a:spAutoFit/>
              </a:bodyPr>
              <a:lstStyle/>
              <a:p>
                <a:pPr algn="just"/>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Observe que, prolongando o segmento </a:t>
                </a:r>
                <a14:m>
                  <m:oMath xmlns:m="http://schemas.openxmlformats.org/officeDocument/2006/math">
                    <m:bar>
                      <m:barPr>
                        <m:pos m:val="top"/>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bar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𝐴𝐵</m:t>
                        </m:r>
                      </m:e>
                    </m:ba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até o ponto </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𝐸</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e traçando o segmento </a:t>
                </a:r>
                <a14:m>
                  <m:oMath xmlns:m="http://schemas.openxmlformats.org/officeDocument/2006/math">
                    <m:bar>
                      <m:barPr>
                        <m:pos m:val="top"/>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bar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𝐶𝐸</m:t>
                        </m:r>
                      </m:e>
                    </m:ba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bar>
                      <m:barPr>
                        <m:pos m:val="top"/>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bar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𝐷𝐻</m:t>
                        </m:r>
                      </m:e>
                    </m:ba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perpendiculares a</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bar>
                      <m:barPr>
                        <m:pos m:val="top"/>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bar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𝐴𝐵</m:t>
                        </m:r>
                      </m:e>
                    </m:ba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obtemos o retângulo </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𝐷𝐶𝐸𝐻</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Como os triângulos </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𝐴𝐷𝐻</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e</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𝐵𝐶𝐸</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são congruentes (pois </a:t>
                </a:r>
                <a14:m>
                  <m:oMath xmlns:m="http://schemas.openxmlformats.org/officeDocument/2006/math">
                    <m:bar>
                      <m:barPr>
                        <m:pos m:val="top"/>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bar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𝐴𝐷</m:t>
                        </m:r>
                      </m:e>
                    </m:ba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bar>
                      <m:barPr>
                        <m:pos m:val="top"/>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bar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𝐵𝐶</m:t>
                        </m:r>
                      </m:e>
                    </m:ba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bar>
                      <m:barPr>
                        <m:pos m:val="top"/>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bar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𝐴𝐻</m:t>
                        </m:r>
                      </m:e>
                    </m:ba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bar>
                      <m:barPr>
                        <m:pos m:val="top"/>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bar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𝐵𝐸</m:t>
                        </m:r>
                      </m:e>
                    </m:ba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h</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h</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ocupam áreas equivalentes.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Generalizando, a á</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rea do paralelogramo é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𝒃</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𝒉</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Onde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𝒃</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a medida da base do paralelogramo e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𝒉</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a medida da altura.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8B8A9ED2-2B76-DEF4-3695-1BAF13E6435A}"/>
                  </a:ext>
                </a:extLst>
              </p:cNvPr>
              <p:cNvSpPr txBox="1">
                <a:spLocks noRot="1" noChangeAspect="1" noMove="1" noResize="1" noEditPoints="1" noAdjustHandles="1" noChangeArrowheads="1" noChangeShapeType="1" noTextEdit="1"/>
              </p:cNvSpPr>
              <p:nvPr/>
            </p:nvSpPr>
            <p:spPr>
              <a:xfrm>
                <a:off x="6096000" y="830084"/>
                <a:ext cx="6035946" cy="3976217"/>
              </a:xfrm>
              <a:prstGeom prst="rect">
                <a:avLst/>
              </a:prstGeom>
              <a:blipFill>
                <a:blip r:embed="rId3"/>
                <a:stretch>
                  <a:fillRect l="-1313" r="-1313" b="-2147"/>
                </a:stretch>
              </a:blipFill>
            </p:spPr>
            <p:txBody>
              <a:bodyPr/>
              <a:lstStyle/>
              <a:p>
                <a:r>
                  <a:rPr lang="pt-BR">
                    <a:noFill/>
                  </a:rPr>
                  <a:t> </a:t>
                </a:r>
              </a:p>
            </p:txBody>
          </p:sp>
        </mc:Fallback>
      </mc:AlternateContent>
    </p:spTree>
    <p:extLst>
      <p:ext uri="{BB962C8B-B14F-4D97-AF65-F5344CB8AC3E}">
        <p14:creationId xmlns:p14="http://schemas.microsoft.com/office/powerpoint/2010/main" val="30850294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E21391D-AB55-1719-6896-E2F99369C492}"/>
                  </a:ext>
                </a:extLst>
              </p:cNvPr>
              <p:cNvSpPr txBox="1"/>
              <p:nvPr/>
            </p:nvSpPr>
            <p:spPr>
              <a:xfrm>
                <a:off x="0" y="818675"/>
                <a:ext cx="6096000" cy="1341073"/>
              </a:xfrm>
              <a:prstGeom prst="rect">
                <a:avLst/>
              </a:prstGeom>
              <a:no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Área do Triângulo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na figura seguir, o paralelogramo </a:t>
                </a: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ABCD</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base </a:t>
                </a:r>
                <a14:m>
                  <m:oMath xmlns:m="http://schemas.openxmlformats.org/officeDocument/2006/math">
                    <m:acc>
                      <m:accPr>
                        <m:chr m:val="̅"/>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𝐴𝐵</m:t>
                        </m:r>
                      </m:e>
                    </m:acc>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altura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h</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E21391D-AB55-1719-6896-E2F99369C492}"/>
                  </a:ext>
                </a:extLst>
              </p:cNvPr>
              <p:cNvSpPr txBox="1">
                <a:spLocks noRot="1" noChangeAspect="1" noMove="1" noResize="1" noEditPoints="1" noAdjustHandles="1" noChangeArrowheads="1" noChangeShapeType="1" noTextEdit="1"/>
              </p:cNvSpPr>
              <p:nvPr/>
            </p:nvSpPr>
            <p:spPr>
              <a:xfrm>
                <a:off x="0" y="818675"/>
                <a:ext cx="6096000" cy="1341073"/>
              </a:xfrm>
              <a:prstGeom prst="rect">
                <a:avLst/>
              </a:prstGeom>
              <a:blipFill>
                <a:blip r:embed="rId2"/>
                <a:stretch>
                  <a:fillRect l="-1300" t="-1818" r="-1300" b="-8182"/>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5ADE64C5-A28A-4CEE-7D15-AE26067681CD}"/>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b="3251"/>
          <a:stretch/>
        </p:blipFill>
        <p:spPr bwMode="auto">
          <a:xfrm>
            <a:off x="368567" y="2192807"/>
            <a:ext cx="5358863" cy="273379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29A41DB-43A6-37F6-2641-2688C053C349}"/>
                  </a:ext>
                </a:extLst>
              </p:cNvPr>
              <p:cNvSpPr txBox="1"/>
              <p:nvPr/>
            </p:nvSpPr>
            <p:spPr>
              <a:xfrm>
                <a:off x="-20171" y="4959659"/>
                <a:ext cx="6136340" cy="1627112"/>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Note, que o paralelogramo </a:t>
                </a: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ABCD</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formado pelo triângulo </a:t>
                </a: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ABD</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pelo triângulo </a:t>
                </a:r>
                <a14:m>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BCD</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por isso, sua área é a soma das áreas </a:t>
                </a:r>
                <a14:m>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ABD</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BCD</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Observe ainda, que os triângulos</a:t>
                </a:r>
                <a:r>
                  <a:rPr lang="pt-BR" sz="2200" kern="100" dirty="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29A41DB-43A6-37F6-2641-2688C053C349}"/>
                  </a:ext>
                </a:extLst>
              </p:cNvPr>
              <p:cNvSpPr txBox="1">
                <a:spLocks noRot="1" noChangeAspect="1" noMove="1" noResize="1" noEditPoints="1" noAdjustHandles="1" noChangeArrowheads="1" noChangeShapeType="1" noTextEdit="1"/>
              </p:cNvSpPr>
              <p:nvPr/>
            </p:nvSpPr>
            <p:spPr>
              <a:xfrm>
                <a:off x="-20171" y="4959659"/>
                <a:ext cx="6136340" cy="1627112"/>
              </a:xfrm>
              <a:prstGeom prst="rect">
                <a:avLst/>
              </a:prstGeom>
              <a:blipFill>
                <a:blip r:embed="rId5"/>
                <a:stretch>
                  <a:fillRect l="-1292" t="-1498" r="-1392" b="-599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DD594EB-7B11-9320-4D83-D852D47BBEAE}"/>
                  </a:ext>
                </a:extLst>
              </p:cNvPr>
              <p:cNvSpPr txBox="1"/>
              <p:nvPr/>
            </p:nvSpPr>
            <p:spPr>
              <a:xfrm>
                <a:off x="5951443" y="1084785"/>
                <a:ext cx="5923429" cy="1141082"/>
              </a:xfrm>
              <a:prstGeom prst="rect">
                <a:avLst/>
              </a:prstGeom>
              <a:noFill/>
            </p:spPr>
            <p:txBody>
              <a:bodyPr wrap="square">
                <a:spAutoFit/>
              </a:bodyPr>
              <a:lstStyle/>
              <a:p>
                <a:pPr algn="just"/>
                <a14:m>
                  <m:oMathPara xmlns:m="http://schemas.openxmlformats.org/officeDocument/2006/math">
                    <m:oMathParaPr>
                      <m:jc m:val="centerGroup"/>
                    </m:oMathParaPr>
                    <m:oMath xmlns:m="http://schemas.openxmlformats.org/officeDocument/2006/math">
                      <m:r>
                        <a:rPr lang="pt-BR" sz="2200"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Á</m:t>
                      </m:r>
                      <m:r>
                        <m:rPr>
                          <m:sty m:val="p"/>
                        </m:rPr>
                        <a:rPr lang="pt-BR" sz="2200"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rea</m:t>
                      </m:r>
                      <m:r>
                        <a:rPr lang="pt-BR" sz="2200"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ABCD</m:t>
                          </m:r>
                        </m:e>
                      </m:d>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Á</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rea</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ABD</m:t>
                          </m:r>
                        </m:e>
                      </m:d>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Á</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rea</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BCD</m:t>
                          </m:r>
                        </m:e>
                      </m:d>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Á</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rea</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ABCD</m:t>
                          </m:r>
                        </m:e>
                      </m:d>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Á</m:t>
                      </m:r>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rea</m:t>
                          </m:r>
                        </m:e>
                        <m:sub>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ABD</m:t>
                          </m:r>
                        </m:sub>
                      </m:sSub>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Á</m:t>
                      </m:r>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rea</m:t>
                          </m:r>
                        </m:e>
                        <m:sub>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BCD</m:t>
                          </m:r>
                        </m:sub>
                      </m:sSub>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Á</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rea</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
                        <m:d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ABCD</m:t>
                          </m:r>
                        </m:e>
                      </m:d>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2∙</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Á</m:t>
                      </m:r>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rea</m:t>
                          </m:r>
                        </m:e>
                        <m:sub>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6DD594EB-7B11-9320-4D83-D852D47BBEAE}"/>
                  </a:ext>
                </a:extLst>
              </p:cNvPr>
              <p:cNvSpPr txBox="1">
                <a:spLocks noRot="1" noChangeAspect="1" noMove="1" noResize="1" noEditPoints="1" noAdjustHandles="1" noChangeArrowheads="1" noChangeShapeType="1" noTextEdit="1"/>
              </p:cNvSpPr>
              <p:nvPr/>
            </p:nvSpPr>
            <p:spPr>
              <a:xfrm>
                <a:off x="5951443" y="1084785"/>
                <a:ext cx="5923429" cy="1141082"/>
              </a:xfrm>
              <a:prstGeom prst="rect">
                <a:avLst/>
              </a:prstGeom>
              <a:blipFill>
                <a:blip r:embed="rId6"/>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BE967037-3E35-06B2-D235-6C326DD45E32}"/>
                  </a:ext>
                </a:extLst>
              </p:cNvPr>
              <p:cNvSpPr txBox="1"/>
              <p:nvPr/>
            </p:nvSpPr>
            <p:spPr>
              <a:xfrm>
                <a:off x="6162118" y="2763951"/>
                <a:ext cx="6096000" cy="4500206"/>
              </a:xfrm>
              <a:prstGeom prst="rect">
                <a:avLst/>
              </a:prstGeom>
              <a:noFill/>
            </p:spPr>
            <p:txBody>
              <a:bodyPr wrap="square">
                <a:spAutoFit/>
              </a:bodyPr>
              <a:lstStyle/>
              <a:p>
                <a:pPr>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sabemos, a área do paralelogramo é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𝒃</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𝒉</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então: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h</m:t>
                      </m:r>
                      <m:r>
                        <a:rPr lang="pt-BR" sz="22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2∙Á</m:t>
                      </m:r>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rea</m:t>
                          </m:r>
                        </m:e>
                        <m:sub>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Á</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𝑟𝑒</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𝑏h</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 resumo, concluímos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A área de um triângulo de base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𝒃</m:t>
                    </m:r>
                  </m:oMath>
                </a14:m>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 e altura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𝒉</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oMath>
                </a14:m>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é igual 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m:t>
                          </m:r>
                        </m:e>
                        <m:sub>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𝒕𝒓𝒊</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â</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𝒏𝒈𝒖𝒍𝒐</m:t>
                          </m:r>
                        </m:sub>
                      </m:sSub>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𝒃</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𝒉</m:t>
                          </m:r>
                        </m:num>
                        <m:den>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BE967037-3E35-06B2-D235-6C326DD45E32}"/>
                  </a:ext>
                </a:extLst>
              </p:cNvPr>
              <p:cNvSpPr txBox="1">
                <a:spLocks noRot="1" noChangeAspect="1" noMove="1" noResize="1" noEditPoints="1" noAdjustHandles="1" noChangeArrowheads="1" noChangeShapeType="1" noTextEdit="1"/>
              </p:cNvSpPr>
              <p:nvPr/>
            </p:nvSpPr>
            <p:spPr>
              <a:xfrm>
                <a:off x="6162118" y="2763951"/>
                <a:ext cx="6096000" cy="4500206"/>
              </a:xfrm>
              <a:prstGeom prst="rect">
                <a:avLst/>
              </a:prstGeom>
              <a:blipFill>
                <a:blip r:embed="rId7"/>
                <a:stretch>
                  <a:fillRect l="-1300" t="-406" r="-700"/>
                </a:stretch>
              </a:blipFill>
            </p:spPr>
            <p:txBody>
              <a:bodyPr/>
              <a:lstStyle/>
              <a:p>
                <a:r>
                  <a:rPr lang="pt-BR">
                    <a:noFill/>
                  </a:rPr>
                  <a:t> </a:t>
                </a:r>
              </a:p>
            </p:txBody>
          </p:sp>
        </mc:Fallback>
      </mc:AlternateContent>
    </p:spTree>
    <p:extLst>
      <p:ext uri="{BB962C8B-B14F-4D97-AF65-F5344CB8AC3E}">
        <p14:creationId xmlns:p14="http://schemas.microsoft.com/office/powerpoint/2010/main" val="23785008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8D4E5C2-CFB7-D7F5-97DF-1332D5E91775}"/>
              </a:ext>
            </a:extLst>
          </p:cNvPr>
          <p:cNvSpPr txBox="1"/>
          <p:nvPr/>
        </p:nvSpPr>
        <p:spPr>
          <a:xfrm>
            <a:off x="-300319" y="637477"/>
            <a:ext cx="6010837" cy="459036"/>
          </a:xfrm>
          <a:prstGeom prst="rect">
            <a:avLst/>
          </a:prstGeom>
          <a:noFill/>
        </p:spPr>
        <p:txBody>
          <a:bodyPr wrap="square">
            <a:spAutoFit/>
          </a:bodyPr>
          <a:lstStyle/>
          <a:p>
            <a:pPr marL="457200">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Determine a área do triângulo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F873354C-E845-E9F3-CA0C-D67B841D2EE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14"/>
          <a:stretch/>
        </p:blipFill>
        <p:spPr bwMode="auto">
          <a:xfrm>
            <a:off x="5710518" y="637477"/>
            <a:ext cx="4436268" cy="232087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FEC6F09-7306-F92F-B915-48B71F9279CC}"/>
                  </a:ext>
                </a:extLst>
              </p:cNvPr>
              <p:cNvSpPr txBox="1"/>
              <p:nvPr/>
            </p:nvSpPr>
            <p:spPr>
              <a:xfrm>
                <a:off x="121023" y="2412405"/>
                <a:ext cx="11949953" cy="4309257"/>
              </a:xfrm>
              <a:prstGeom prst="rect">
                <a:avLst/>
              </a:prstGeom>
              <a:noFill/>
            </p:spPr>
            <p:txBody>
              <a:bodyPr wrap="square">
                <a:spAutoFit/>
              </a:bodyPr>
              <a:lstStyle/>
              <a:p>
                <a:pPr algn="just">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Temos que a base desse triângulo mede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𝑐𝑚</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e a altura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𝑐𝑚</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Utilizando a expressão que calcula a área do triângulo,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𝑏</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h</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5</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𝑐</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Portanto, a área desse triângulo é 10,5 cm².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3FEC6F09-7306-F92F-B915-48B71F9279CC}"/>
                  </a:ext>
                </a:extLst>
              </p:cNvPr>
              <p:cNvSpPr txBox="1">
                <a:spLocks noRot="1" noChangeAspect="1" noMove="1" noResize="1" noEditPoints="1" noAdjustHandles="1" noChangeArrowheads="1" noChangeShapeType="1" noTextEdit="1"/>
              </p:cNvSpPr>
              <p:nvPr/>
            </p:nvSpPr>
            <p:spPr>
              <a:xfrm>
                <a:off x="121023" y="2412405"/>
                <a:ext cx="11949953" cy="4309257"/>
              </a:xfrm>
              <a:prstGeom prst="rect">
                <a:avLst/>
              </a:prstGeom>
              <a:blipFill>
                <a:blip r:embed="rId3"/>
                <a:stretch>
                  <a:fillRect l="-663" t="-1132" r="-663" b="-1697"/>
                </a:stretch>
              </a:blipFill>
            </p:spPr>
            <p:txBody>
              <a:bodyPr/>
              <a:lstStyle/>
              <a:p>
                <a:r>
                  <a:rPr lang="pt-BR">
                    <a:noFill/>
                  </a:rPr>
                  <a:t> </a:t>
                </a:r>
              </a:p>
            </p:txBody>
          </p:sp>
        </mc:Fallback>
      </mc:AlternateContent>
    </p:spTree>
    <p:extLst>
      <p:ext uri="{BB962C8B-B14F-4D97-AF65-F5344CB8AC3E}">
        <p14:creationId xmlns:p14="http://schemas.microsoft.com/office/powerpoint/2010/main" val="33476096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8DE48774-E73C-CE49-991E-5922F2077258}"/>
              </a:ext>
            </a:extLst>
          </p:cNvPr>
          <p:cNvSpPr txBox="1"/>
          <p:nvPr/>
        </p:nvSpPr>
        <p:spPr>
          <a:xfrm>
            <a:off x="-1" y="653248"/>
            <a:ext cx="11259671" cy="1442959"/>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Área do Losango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losango é um paralelogramo com a medida de todos os lados iguais e com ângulos opostos congruentes.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losango EFGH: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7AE14E61-814E-240E-DAE6-8A29023A36D1}"/>
              </a:ext>
            </a:extLst>
          </p:cNvPr>
          <p:cNvPicPr>
            <a:picLocks noChangeAspect="1"/>
          </p:cNvPicPr>
          <p:nvPr/>
        </p:nvPicPr>
        <p:blipFill>
          <a:blip r:embed="rId2"/>
          <a:stretch>
            <a:fillRect/>
          </a:stretch>
        </p:blipFill>
        <p:spPr>
          <a:xfrm>
            <a:off x="3445051" y="1737616"/>
            <a:ext cx="5427835" cy="3190311"/>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D281DCCC-ED0F-2106-A1B3-93260662E386}"/>
                  </a:ext>
                </a:extLst>
              </p:cNvPr>
              <p:cNvSpPr txBox="1"/>
              <p:nvPr/>
            </p:nvSpPr>
            <p:spPr>
              <a:xfrm>
                <a:off x="0" y="4927927"/>
                <a:ext cx="11994776" cy="181318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Onde a medida </a:t>
                </a:r>
                <a14:m>
                  <m:oMath xmlns:m="http://schemas.openxmlformats.org/officeDocument/2006/math">
                    <m:r>
                      <a:rPr lang="pt-BR" sz="22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𝑫</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a diagonal maior e a medida</a:t>
                </a:r>
                <a:r>
                  <a:rPr lang="pt-BR" sz="2200" b="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𝒅</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a diagonal menor.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a área do losango é determinada por: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𝑫</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𝒅</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D281DCCC-ED0F-2106-A1B3-93260662E386}"/>
                  </a:ext>
                </a:extLst>
              </p:cNvPr>
              <p:cNvSpPr txBox="1">
                <a:spLocks noRot="1" noChangeAspect="1" noMove="1" noResize="1" noEditPoints="1" noAdjustHandles="1" noChangeArrowheads="1" noChangeShapeType="1" noTextEdit="1"/>
              </p:cNvSpPr>
              <p:nvPr/>
            </p:nvSpPr>
            <p:spPr>
              <a:xfrm>
                <a:off x="0" y="4927927"/>
                <a:ext cx="11994776" cy="1813189"/>
              </a:xfrm>
              <a:prstGeom prst="rect">
                <a:avLst/>
              </a:prstGeom>
              <a:blipFill>
                <a:blip r:embed="rId3"/>
                <a:stretch>
                  <a:fillRect l="-661" t="-1007" r="-661"/>
                </a:stretch>
              </a:blipFill>
            </p:spPr>
            <p:txBody>
              <a:bodyPr/>
              <a:lstStyle/>
              <a:p>
                <a:r>
                  <a:rPr lang="pt-BR">
                    <a:noFill/>
                  </a:rPr>
                  <a:t> </a:t>
                </a:r>
              </a:p>
            </p:txBody>
          </p:sp>
        </mc:Fallback>
      </mc:AlternateContent>
    </p:spTree>
    <p:extLst>
      <p:ext uri="{BB962C8B-B14F-4D97-AF65-F5344CB8AC3E}">
        <p14:creationId xmlns:p14="http://schemas.microsoft.com/office/powerpoint/2010/main" val="38664033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ixaDeTexto 16">
            <a:extLst>
              <a:ext uri="{FF2B5EF4-FFF2-40B4-BE49-F238E27FC236}">
                <a16:creationId xmlns:a16="http://schemas.microsoft.com/office/drawing/2014/main" id="{4AFCB01B-CA5A-94BF-6A34-4E922599C975}"/>
              </a:ext>
            </a:extLst>
          </p:cNvPr>
          <p:cNvSpPr txBox="1"/>
          <p:nvPr/>
        </p:nvSpPr>
        <p:spPr>
          <a:xfrm>
            <a:off x="0" y="691598"/>
            <a:ext cx="6096000" cy="1651734"/>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Área do Trapézio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O trapézio é um quadrilátero com </a:t>
            </a:r>
            <a:r>
              <a:rPr lang="pt-BR" sz="2200" u="sng"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um par de lados paralelos</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Observe o trapézio,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8" name="Imagem 17">
            <a:extLst>
              <a:ext uri="{FF2B5EF4-FFF2-40B4-BE49-F238E27FC236}">
                <a16:creationId xmlns:a16="http://schemas.microsoft.com/office/drawing/2014/main" id="{9A492AC2-E928-167B-9FCA-200E229B6912}"/>
              </a:ext>
            </a:extLst>
          </p:cNvPr>
          <p:cNvPicPr>
            <a:picLocks noChangeAspect="1"/>
          </p:cNvPicPr>
          <p:nvPr/>
        </p:nvPicPr>
        <p:blipFill>
          <a:blip r:embed="rId2"/>
          <a:stretch>
            <a:fillRect/>
          </a:stretch>
        </p:blipFill>
        <p:spPr>
          <a:xfrm>
            <a:off x="1608000" y="2343332"/>
            <a:ext cx="2880000" cy="1607245"/>
          </a:xfrm>
          <a:prstGeom prst="rect">
            <a:avLst/>
          </a:prstGeom>
        </p:spPr>
      </p:pic>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2D0C75D2-CE07-40D4-6A1E-B7857F667B04}"/>
                  </a:ext>
                </a:extLst>
              </p:cNvPr>
              <p:cNvSpPr txBox="1"/>
              <p:nvPr/>
            </p:nvSpPr>
            <p:spPr>
              <a:xfrm>
                <a:off x="-20170" y="4096259"/>
                <a:ext cx="6136340" cy="2564805"/>
              </a:xfrm>
              <a:prstGeom prst="rect">
                <a:avLst/>
              </a:prstGeom>
              <a:noFill/>
            </p:spPr>
            <p:txBody>
              <a:bodyPr wrap="square">
                <a:spAutoFit/>
              </a:bodyPr>
              <a:lstStyle/>
              <a:p>
                <a:pPr algn="just">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Onde </a:t>
                </a:r>
                <a14:m>
                  <m:oMath xmlns:m="http://schemas.openxmlformats.org/officeDocument/2006/math">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𝑩</m:t>
                    </m:r>
                  </m:oMath>
                </a14:m>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é a medida da base maior,</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𝒃</m:t>
                    </m:r>
                  </m:oMath>
                </a14:m>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é a medida da base menor</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𝒉</m:t>
                    </m:r>
                  </m:oMath>
                </a14:m>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é a medida da altura do trapézio.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Na figura apresentada há uma diagonal pontilhada que divide o trapézio em dois triângulos, com alturas de mesma medida, mas, bases de medidas distintas </a:t>
                </a:r>
                <a14:m>
                  <m:oMath xmlns:m="http://schemas.openxmlformats.org/officeDocument/2006/math">
                    <m:d>
                      <m:dPr>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𝑩</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e</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𝒃</m:t>
                        </m:r>
                      </m:e>
                    </m:d>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Assim, a área do trapézio é dada pela soma das áreas dos triângulos (</a:t>
                </a:r>
                <a14:m>
                  <m:oMath xmlns:m="http://schemas.openxmlformats.org/officeDocument/2006/math">
                    <m:sSub>
                      <m:sSub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ou seja,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20" name="CaixaDeTexto 19">
                <a:extLst>
                  <a:ext uri="{FF2B5EF4-FFF2-40B4-BE49-F238E27FC236}">
                    <a16:creationId xmlns:a16="http://schemas.microsoft.com/office/drawing/2014/main" id="{2D0C75D2-CE07-40D4-6A1E-B7857F667B04}"/>
                  </a:ext>
                </a:extLst>
              </p:cNvPr>
              <p:cNvSpPr txBox="1">
                <a:spLocks noRot="1" noChangeAspect="1" noMove="1" noResize="1" noEditPoints="1" noAdjustHandles="1" noChangeArrowheads="1" noChangeShapeType="1" noTextEdit="1"/>
              </p:cNvSpPr>
              <p:nvPr/>
            </p:nvSpPr>
            <p:spPr>
              <a:xfrm>
                <a:off x="-20170" y="4096259"/>
                <a:ext cx="6136340" cy="2564805"/>
              </a:xfrm>
              <a:prstGeom prst="rect">
                <a:avLst/>
              </a:prstGeom>
              <a:blipFill>
                <a:blip r:embed="rId3"/>
                <a:stretch>
                  <a:fillRect l="-1292" t="-1425" r="-1392" b="-356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1" name="CaixaDeTexto 20">
                <a:extLst>
                  <a:ext uri="{FF2B5EF4-FFF2-40B4-BE49-F238E27FC236}">
                    <a16:creationId xmlns:a16="http://schemas.microsoft.com/office/drawing/2014/main" id="{0397D0DD-89F3-174D-F78A-8D552831FA63}"/>
                  </a:ext>
                </a:extLst>
              </p:cNvPr>
              <p:cNvSpPr txBox="1"/>
              <p:nvPr/>
            </p:nvSpPr>
            <p:spPr>
              <a:xfrm>
                <a:off x="6116170" y="815031"/>
                <a:ext cx="5824819" cy="2803653"/>
              </a:xfrm>
              <a:prstGeom prst="rect">
                <a:avLst/>
              </a:prstGeom>
              <a:noFill/>
            </p:spPr>
            <p:txBody>
              <a:bodyPr wrap="square">
                <a:spAutoFit/>
              </a:bodyPr>
              <a:lstStyle/>
              <a:p>
                <a:pPr algn="just">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𝑡𝑟𝑎𝑝</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é</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𝑧𝑖𝑜</m:t>
                          </m:r>
                        </m:sub>
                      </m:sSub>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𝑡𝑟𝑎𝑝</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é</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𝑧𝑖𝑜</m:t>
                          </m:r>
                        </m:sub>
                      </m:sSub>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𝑩</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𝑡𝑟𝑎𝑝</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é</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𝑧𝑖𝑜</m:t>
                          </m:r>
                        </m:sub>
                      </m:sSub>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𝑩</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𝒃</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𝑡𝑟𝑎𝑝</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é</m:t>
                          </m:r>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𝑧𝑖𝑜</m:t>
                          </m:r>
                        </m:sub>
                      </m:sSub>
                      <m: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d>
                            <m:dPr>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𝑩</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𝒃</m:t>
                              </m:r>
                            </m:e>
                          </m:d>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21" name="CaixaDeTexto 20">
                <a:extLst>
                  <a:ext uri="{FF2B5EF4-FFF2-40B4-BE49-F238E27FC236}">
                    <a16:creationId xmlns:a16="http://schemas.microsoft.com/office/drawing/2014/main" id="{0397D0DD-89F3-174D-F78A-8D552831FA63}"/>
                  </a:ext>
                </a:extLst>
              </p:cNvPr>
              <p:cNvSpPr txBox="1">
                <a:spLocks noRot="1" noChangeAspect="1" noMove="1" noResize="1" noEditPoints="1" noAdjustHandles="1" noChangeArrowheads="1" noChangeShapeType="1" noTextEdit="1"/>
              </p:cNvSpPr>
              <p:nvPr/>
            </p:nvSpPr>
            <p:spPr>
              <a:xfrm>
                <a:off x="6116170" y="815031"/>
                <a:ext cx="5824819" cy="2803653"/>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3" name="CaixaDeTexto 22">
                <a:extLst>
                  <a:ext uri="{FF2B5EF4-FFF2-40B4-BE49-F238E27FC236}">
                    <a16:creationId xmlns:a16="http://schemas.microsoft.com/office/drawing/2014/main" id="{F7B81DCA-5814-60A4-AD23-2E8950305C00}"/>
                  </a:ext>
                </a:extLst>
              </p:cNvPr>
              <p:cNvSpPr txBox="1"/>
              <p:nvPr/>
            </p:nvSpPr>
            <p:spPr>
              <a:xfrm>
                <a:off x="6116170" y="3618684"/>
                <a:ext cx="6075830" cy="1732077"/>
              </a:xfrm>
              <a:prstGeom prst="rect">
                <a:avLst/>
              </a:prstGeom>
              <a:noFill/>
            </p:spPr>
            <p:txBody>
              <a:bodyPr wrap="square">
                <a:spAutoFit/>
              </a:bodyPr>
              <a:lstStyle/>
              <a:p>
                <a:pPr>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Assim, a área do trapézio é determinada por:</a:t>
                </a:r>
              </a:p>
              <a:p>
                <a:pPr>
                  <a:spcAft>
                    <a:spcPts val="800"/>
                  </a:spcAft>
                </a:pPr>
                <a:endPar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endParaRPr>
              </a:p>
              <a:p>
                <a:pPr>
                  <a:spcAft>
                    <a:spcPts val="800"/>
                  </a:spcAft>
                </a:pPr>
                <a14:m>
                  <m:oMathPara xmlns:m="http://schemas.openxmlformats.org/officeDocument/2006/math">
                    <m:oMathParaPr>
                      <m:jc m:val="centerGroup"/>
                    </m:oMathParaPr>
                    <m:oMath xmlns:m="http://schemas.openxmlformats.org/officeDocument/2006/math">
                      <m:sSub>
                        <m:sSubPr>
                          <m:ctrlPr>
                            <a:rPr lang="pt-BR" sz="2200" i="1"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pt-BR" sz="2200" i="0"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A</m:t>
                          </m:r>
                        </m:e>
                        <m:sub>
                          <m:r>
                            <m:rPr>
                              <m:sty m:val="p"/>
                            </m:rPr>
                            <a:rPr lang="pt-BR" sz="2200" i="0"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trap</m:t>
                          </m:r>
                          <m:r>
                            <a:rPr lang="pt-BR" sz="2200" i="0"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é</m:t>
                          </m:r>
                          <m:r>
                            <m:rPr>
                              <m:sty m:val="p"/>
                            </m:rPr>
                            <a:rPr lang="pt-BR" sz="2200" i="0"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zio</m:t>
                          </m:r>
                        </m:sub>
                      </m:sSub>
                      <m:r>
                        <a:rPr lang="pt-BR" sz="2200" i="0"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d>
                            <m:dPr>
                              <m:ctrlPr>
                                <a:rPr lang="pt-BR" sz="22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0" kern="100" smtClea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𝐁</m:t>
                              </m:r>
                              <m:r>
                                <a:rPr lang="pt-BR" sz="2200" i="0" kern="100" smtClean="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0" kern="100" smtClean="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𝐛</m:t>
                              </m:r>
                            </m:e>
                          </m:d>
                          <m:r>
                            <a:rPr lang="pt-BR" sz="2200" i="0" kern="100" smtClean="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pt-BR" sz="2200" i="0" kern="100" smtClean="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0" kern="100" smtClean="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23" name="CaixaDeTexto 22">
                <a:extLst>
                  <a:ext uri="{FF2B5EF4-FFF2-40B4-BE49-F238E27FC236}">
                    <a16:creationId xmlns:a16="http://schemas.microsoft.com/office/drawing/2014/main" id="{F7B81DCA-5814-60A4-AD23-2E8950305C00}"/>
                  </a:ext>
                </a:extLst>
              </p:cNvPr>
              <p:cNvSpPr txBox="1">
                <a:spLocks noRot="1" noChangeAspect="1" noMove="1" noResize="1" noEditPoints="1" noAdjustHandles="1" noChangeArrowheads="1" noChangeShapeType="1" noTextEdit="1"/>
              </p:cNvSpPr>
              <p:nvPr/>
            </p:nvSpPr>
            <p:spPr>
              <a:xfrm>
                <a:off x="6116170" y="3618684"/>
                <a:ext cx="6075830" cy="1732077"/>
              </a:xfrm>
              <a:prstGeom prst="rect">
                <a:avLst/>
              </a:prstGeom>
              <a:blipFill>
                <a:blip r:embed="rId5"/>
                <a:stretch>
                  <a:fillRect l="-1304" t="-2113"/>
                </a:stretch>
              </a:blipFill>
            </p:spPr>
            <p:txBody>
              <a:bodyPr/>
              <a:lstStyle/>
              <a:p>
                <a:r>
                  <a:rPr lang="pt-BR">
                    <a:noFill/>
                  </a:rPr>
                  <a:t> </a:t>
                </a:r>
              </a:p>
            </p:txBody>
          </p:sp>
        </mc:Fallback>
      </mc:AlternateContent>
    </p:spTree>
    <p:extLst>
      <p:ext uri="{BB962C8B-B14F-4D97-AF65-F5344CB8AC3E}">
        <p14:creationId xmlns:p14="http://schemas.microsoft.com/office/powerpoint/2010/main" val="13933398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C7A2DE2-2E97-E75E-C97D-2863D714B1D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661969"/>
            <a:ext cx="3600000" cy="84855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90B0F563-7285-BE2B-F1A1-749B6B65C805}"/>
              </a:ext>
            </a:extLst>
          </p:cNvPr>
          <p:cNvSpPr txBox="1"/>
          <p:nvPr/>
        </p:nvSpPr>
        <p:spPr>
          <a:xfrm>
            <a:off x="0" y="1334365"/>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Calcule a medida da área delimitada por cada quadrilátero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DA820217-0FC9-06F3-B119-21234FC392A7}"/>
              </a:ext>
            </a:extLst>
          </p:cNvPr>
          <p:cNvPicPr>
            <a:picLocks noChangeAspect="1"/>
          </p:cNvPicPr>
          <p:nvPr/>
        </p:nvPicPr>
        <p:blipFill>
          <a:blip r:embed="rId3"/>
          <a:srcRect r="57417"/>
          <a:stretch/>
        </p:blipFill>
        <p:spPr>
          <a:xfrm>
            <a:off x="342720" y="2336919"/>
            <a:ext cx="4320000" cy="4400306"/>
          </a:xfrm>
          <a:prstGeom prst="rect">
            <a:avLst/>
          </a:prstGeom>
        </p:spPr>
      </p:pic>
      <p:sp>
        <p:nvSpPr>
          <p:cNvPr id="7" name="CaixaDeTexto 6">
            <a:extLst>
              <a:ext uri="{FF2B5EF4-FFF2-40B4-BE49-F238E27FC236}">
                <a16:creationId xmlns:a16="http://schemas.microsoft.com/office/drawing/2014/main" id="{7304B1B4-F28B-3B3E-AE82-8CB683EEEADC}"/>
              </a:ext>
            </a:extLst>
          </p:cNvPr>
          <p:cNvSpPr txBox="1"/>
          <p:nvPr/>
        </p:nvSpPr>
        <p:spPr>
          <a:xfrm>
            <a:off x="6096000" y="856727"/>
            <a:ext cx="6024282"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Calcule a medida da área de cada região,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BBEB52C5-0287-E82E-F41F-5C825C14228F}"/>
              </a:ext>
            </a:extLst>
          </p:cNvPr>
          <p:cNvPicPr>
            <a:picLocks noChangeAspect="1"/>
          </p:cNvPicPr>
          <p:nvPr/>
        </p:nvPicPr>
        <p:blipFill>
          <a:blip r:embed="rId4"/>
          <a:srcRect r="71560"/>
          <a:stretch/>
        </p:blipFill>
        <p:spPr>
          <a:xfrm>
            <a:off x="6438721" y="1510522"/>
            <a:ext cx="3600000" cy="4231103"/>
          </a:xfrm>
          <a:prstGeom prst="rect">
            <a:avLst/>
          </a:prstGeom>
        </p:spPr>
      </p:pic>
    </p:spTree>
    <p:extLst>
      <p:ext uri="{BB962C8B-B14F-4D97-AF65-F5344CB8AC3E}">
        <p14:creationId xmlns:p14="http://schemas.microsoft.com/office/powerpoint/2010/main" val="6788501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F5FB3D-118E-034C-5AB2-F923272AA427}"/>
              </a:ext>
            </a:extLst>
          </p:cNvPr>
          <p:cNvSpPr txBox="1"/>
          <p:nvPr/>
        </p:nvSpPr>
        <p:spPr>
          <a:xfrm>
            <a:off x="0" y="758565"/>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Calcule a área de cada polígono a seguir.</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C67D60EB-6163-CA88-6777-7776A195CE82}"/>
              </a:ext>
            </a:extLst>
          </p:cNvPr>
          <p:cNvPicPr>
            <a:picLocks noChangeAspect="1"/>
          </p:cNvPicPr>
          <p:nvPr/>
        </p:nvPicPr>
        <p:blipFill>
          <a:blip r:embed="rId2"/>
          <a:srcRect r="70363" b="53816"/>
          <a:stretch/>
        </p:blipFill>
        <p:spPr>
          <a:xfrm>
            <a:off x="369614" y="1396966"/>
            <a:ext cx="3600000" cy="4064067"/>
          </a:xfrm>
          <a:prstGeom prst="rect">
            <a:avLst/>
          </a:prstGeom>
        </p:spPr>
      </p:pic>
      <p:pic>
        <p:nvPicPr>
          <p:cNvPr id="5" name="Imagem 4">
            <a:extLst>
              <a:ext uri="{FF2B5EF4-FFF2-40B4-BE49-F238E27FC236}">
                <a16:creationId xmlns:a16="http://schemas.microsoft.com/office/drawing/2014/main" id="{478320F2-363D-592A-38FC-80AB03DC555B}"/>
              </a:ext>
            </a:extLst>
          </p:cNvPr>
          <p:cNvPicPr>
            <a:picLocks noChangeAspect="1"/>
          </p:cNvPicPr>
          <p:nvPr/>
        </p:nvPicPr>
        <p:blipFill>
          <a:blip r:embed="rId2"/>
          <a:srcRect t="45985" r="70363" b="6348"/>
          <a:stretch/>
        </p:blipFill>
        <p:spPr>
          <a:xfrm>
            <a:off x="6331144" y="885712"/>
            <a:ext cx="3600000" cy="4194605"/>
          </a:xfrm>
          <a:prstGeom prst="rect">
            <a:avLst/>
          </a:prstGeom>
        </p:spPr>
      </p:pic>
    </p:spTree>
    <p:extLst>
      <p:ext uri="{BB962C8B-B14F-4D97-AF65-F5344CB8AC3E}">
        <p14:creationId xmlns:p14="http://schemas.microsoft.com/office/powerpoint/2010/main" val="27377684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A1B6E3B-DCE6-3234-9B92-26F7C210DDFC}"/>
              </a:ext>
            </a:extLst>
          </p:cNvPr>
          <p:cNvPicPr>
            <a:picLocks noChangeAspect="1"/>
          </p:cNvPicPr>
          <p:nvPr/>
        </p:nvPicPr>
        <p:blipFill>
          <a:blip r:embed="rId2"/>
          <a:stretch>
            <a:fillRect/>
          </a:stretch>
        </p:blipFill>
        <p:spPr>
          <a:xfrm>
            <a:off x="3756000" y="624603"/>
            <a:ext cx="4680000" cy="2077518"/>
          </a:xfrm>
          <a:prstGeom prst="rect">
            <a:avLst/>
          </a:prstGeom>
        </p:spPr>
      </p:pic>
      <p:sp>
        <p:nvSpPr>
          <p:cNvPr id="5" name="CaixaDeTexto 4">
            <a:extLst>
              <a:ext uri="{FF2B5EF4-FFF2-40B4-BE49-F238E27FC236}">
                <a16:creationId xmlns:a16="http://schemas.microsoft.com/office/drawing/2014/main" id="{7748F04A-B785-3DF4-2CCA-8237D7741C8A}"/>
              </a:ext>
            </a:extLst>
          </p:cNvPr>
          <p:cNvSpPr txBox="1"/>
          <p:nvPr/>
        </p:nvSpPr>
        <p:spPr>
          <a:xfrm>
            <a:off x="3334871" y="2702121"/>
            <a:ext cx="6096000" cy="369742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dono de um sítio decidiu fazer uma horta em uma região retangular do seu terreno medidas de 15 metros de comprimento e 6 metros de largura.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Qual será a área total dessa horta?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21 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36 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42 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90 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845799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DA9969D-8A79-AB62-92F1-6958FB947CB5}"/>
              </a:ext>
            </a:extLst>
          </p:cNvPr>
          <p:cNvSpPr txBox="1"/>
          <p:nvPr/>
        </p:nvSpPr>
        <p:spPr>
          <a:xfrm>
            <a:off x="-49306" y="1516993"/>
            <a:ext cx="6096000" cy="5273238"/>
          </a:xfrm>
          <a:prstGeom prst="rect">
            <a:avLst/>
          </a:prstGeom>
          <a:noFill/>
        </p:spPr>
        <p:txBody>
          <a:bodyPr wrap="square">
            <a:spAutoFit/>
          </a:bodyPr>
          <a:lstStyle/>
          <a:p>
            <a:pPr algn="ctr">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RESOLUÇÃO DE PROBLEMAS ENVOLVENDO O CÁLCULO DE ÁREAS DE FIGURAS PLANAS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Você já viu que calcular a área de uma figura plana nada mais é do que medir a superfície que ela ocupa no espaço bidimensional. No dia a dia, essa habilidade se traduz em responder a perguntas práticas, como a quantidade de tinta necessária para pintar uma parede, o tamanho de um lote de terra ou o espaço disponível para organizar os móveis em uma sala. No entanto, os desafios matemáticos raramente se limitam a aplicar fórmulas prontas em desenhos perfeitos; resolver problemas de áreas exige, acima de tudo, a capacidade de interpretar enunciados, converter unidades de medida e decompor formas complexas em figuras geométricas simples e conhecidas.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DF37E0DE-8215-A0DD-61CC-1D13171EC5EC}"/>
              </a:ext>
            </a:extLst>
          </p:cNvPr>
          <p:cNvSpPr txBox="1"/>
          <p:nvPr/>
        </p:nvSpPr>
        <p:spPr>
          <a:xfrm>
            <a:off x="6046694" y="569099"/>
            <a:ext cx="6145306" cy="6288901"/>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solucionar qualquer problema desse tipo sem se perder nos números, o segredo está em seguir uma estratégia clara em quatro etapas: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Primeiro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interprete o enunciado e faça um esboço rápido da situação para visualizar o que está sendo pedido;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Segundo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padronize as unidades de medida, garantindo que todas as dimensões estejam na mesma grandeza (como tudo em metros ou tudo em centímetros) antes de iniciar as contas;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Terceiro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 a forma for irregular, utilize a decomposição, dividindo o desenho maior em figuras mais simples (como retângulos e triângulos) para somar ou subtrair suas áreas depois;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Quarto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aplique as fórmulas específicas correspondentes a cada parte, consolidando os cálculos para chegar ao resultado final na unidade quadrada correta (cm², m², etc.).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0DD34A59-DFE8-88DC-6F7D-D2CE1E2C77EC}"/>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0" y="569099"/>
            <a:ext cx="3600000" cy="74213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661071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31046DDA-E1E4-2E40-82B4-947C052C2BDE}"/>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0" y="654386"/>
            <a:ext cx="2880000" cy="1201800"/>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7322F16-069A-699A-B7A3-35AA2143EA0B}"/>
              </a:ext>
            </a:extLst>
          </p:cNvPr>
          <p:cNvSpPr txBox="1"/>
          <p:nvPr/>
        </p:nvSpPr>
        <p:spPr>
          <a:xfrm>
            <a:off x="0" y="1757596"/>
            <a:ext cx="6096000" cy="2903359"/>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artesã está criando uma placa decorativa retangular de madeira para uma loja de paisagismo. A placa, terá um detalhe especial: um entalhe central em formato de losango que será preenchido com resina branca, enquanto a parte externa (em marrom) será pintada de verniz fosco. A figura, seguir, é um esboço de como será a peça.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47F43AC8-5784-3E2F-A7C7-32216F485853}"/>
              </a:ext>
            </a:extLst>
          </p:cNvPr>
          <p:cNvPicPr>
            <a:picLocks noChangeAspect="1"/>
          </p:cNvPicPr>
          <p:nvPr/>
        </p:nvPicPr>
        <p:blipFill>
          <a:blip r:embed="rId3"/>
          <a:stretch>
            <a:fillRect/>
          </a:stretch>
        </p:blipFill>
        <p:spPr>
          <a:xfrm>
            <a:off x="1968000" y="4569627"/>
            <a:ext cx="2451600" cy="2282897"/>
          </a:xfrm>
          <a:prstGeom prst="rect">
            <a:avLst/>
          </a:prstGeom>
        </p:spPr>
      </p:pic>
      <p:sp>
        <p:nvSpPr>
          <p:cNvPr id="7" name="CaixaDeTexto 6">
            <a:extLst>
              <a:ext uri="{FF2B5EF4-FFF2-40B4-BE49-F238E27FC236}">
                <a16:creationId xmlns:a16="http://schemas.microsoft.com/office/drawing/2014/main" id="{89DE27D2-0FB5-468E-71E5-4F7CB1C3047E}"/>
              </a:ext>
            </a:extLst>
          </p:cNvPr>
          <p:cNvSpPr txBox="1"/>
          <p:nvPr/>
        </p:nvSpPr>
        <p:spPr>
          <a:xfrm>
            <a:off x="6096000" y="885731"/>
            <a:ext cx="6096000" cy="543905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Observando as medidas apresentadas no esboço e sabendo que as pontas laterais do losango tocam exatamente as bordas do retângulo, qual é a área da região marrom que deverá ser pintada com o verniz fosco?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O problema pede que seja </a:t>
            </a: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determinada</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 área da região marrom, apresentada no esboço da peça.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Note que, a região </a:t>
            </a: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marrom</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é o que </a:t>
            </a: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sobra</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do quadrado ao retirar o losango central. Dessa forma, é preciso calcular a área do quadrado completo, a área do losango central e, por fim, subtrair da área do quadrado a área do losango.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207139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AE3B68C-69FC-3C10-A0FD-610C6D61EFE7}"/>
                  </a:ext>
                </a:extLst>
              </p:cNvPr>
              <p:cNvSpPr txBox="1"/>
              <p:nvPr/>
            </p:nvSpPr>
            <p:spPr>
              <a:xfrm>
                <a:off x="71718" y="835726"/>
                <a:ext cx="6024282" cy="5186548"/>
              </a:xfrm>
              <a:prstGeom prst="rect">
                <a:avLst/>
              </a:prstGeom>
              <a:noFill/>
            </p:spPr>
            <p:txBody>
              <a:bodyPr wrap="square">
                <a:spAutoFit/>
              </a:bodyPr>
              <a:lstStyle/>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Calculando a área do quadrado,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solidFill>
                                <a:srgbClr val="000000"/>
                              </a:solidFill>
                              <a:effectLst/>
                              <a:latin typeface="Cambria Math" panose="02040503050406030204" pitchFamily="18" charset="0"/>
                              <a:ea typeface="Times New Roman" panose="02020603050405020304" pitchFamily="18" charset="0"/>
                            </a:rPr>
                          </m:ctrlPr>
                        </m:sSubPr>
                        <m:e>
                          <m:r>
                            <a:rPr lang="pt-BR" sz="2200" i="1">
                              <a:solidFill>
                                <a:srgbClr val="000000"/>
                              </a:solidFill>
                              <a:effectLst/>
                              <a:latin typeface="Cambria Math" panose="02040503050406030204" pitchFamily="18" charset="0"/>
                              <a:ea typeface="Times New Roman" panose="02020603050405020304" pitchFamily="18" charset="0"/>
                            </a:rPr>
                            <m:t>𝐴</m:t>
                          </m:r>
                        </m:e>
                        <m:sub>
                          <m:r>
                            <a:rPr lang="pt-BR" sz="2200" i="1">
                              <a:solidFill>
                                <a:srgbClr val="000000"/>
                              </a:solidFill>
                              <a:effectLst/>
                              <a:latin typeface="Cambria Math" panose="02040503050406030204" pitchFamily="18" charset="0"/>
                              <a:ea typeface="Times New Roman" panose="02020603050405020304" pitchFamily="18" charset="0"/>
                            </a:rPr>
                            <m:t>𝑞𝑢𝑎𝑑𝑟𝑎𝑑𝑜</m:t>
                          </m:r>
                        </m:sub>
                      </m:sSub>
                      <m:r>
                        <a:rPr lang="pt-BR" sz="2200" i="1">
                          <a:solidFill>
                            <a:srgbClr val="000000"/>
                          </a:solidFill>
                          <a:effectLst/>
                          <a:latin typeface="Cambria Math" panose="02040503050406030204" pitchFamily="18" charset="0"/>
                          <a:ea typeface="Times New Roman" panose="02020603050405020304" pitchFamily="18" charset="0"/>
                        </a:rPr>
                        <m:t>=</m:t>
                      </m:r>
                      <m:sSup>
                        <m:sSupPr>
                          <m:ctrlPr>
                            <a:rPr lang="pt-BR" sz="2200" i="1">
                              <a:solidFill>
                                <a:srgbClr val="000000"/>
                              </a:solidFill>
                              <a:effectLst/>
                              <a:latin typeface="Cambria Math" panose="02040503050406030204" pitchFamily="18" charset="0"/>
                              <a:ea typeface="Times New Roman" panose="02020603050405020304" pitchFamily="18" charset="0"/>
                            </a:rPr>
                          </m:ctrlPr>
                        </m:sSupPr>
                        <m:e>
                          <m:r>
                            <a:rPr lang="pt-BR" sz="2200" i="1">
                              <a:solidFill>
                                <a:srgbClr val="000000"/>
                              </a:solidFill>
                              <a:effectLst/>
                              <a:latin typeface="Cambria Math" panose="02040503050406030204" pitchFamily="18" charset="0"/>
                              <a:ea typeface="Times New Roman" panose="02020603050405020304" pitchFamily="18" charset="0"/>
                            </a:rPr>
                            <m:t>𝑙</m:t>
                          </m:r>
                        </m:e>
                        <m:sup>
                          <m:r>
                            <a:rPr lang="pt-BR" sz="2200" i="1">
                              <a:solidFill>
                                <a:srgbClr val="000000"/>
                              </a:solidFill>
                              <a:effectLst/>
                              <a:latin typeface="Cambria Math" panose="02040503050406030204" pitchFamily="18" charset="0"/>
                              <a:ea typeface="Times New Roman" panose="02020603050405020304" pitchFamily="18" charset="0"/>
                            </a:rPr>
                            <m:t>2</m:t>
                          </m:r>
                        </m:sup>
                      </m:sSup>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solidFill>
                                <a:srgbClr val="000000"/>
                              </a:solidFill>
                              <a:effectLst/>
                              <a:latin typeface="Cambria Math" panose="02040503050406030204" pitchFamily="18" charset="0"/>
                              <a:ea typeface="Times New Roman" panose="02020603050405020304" pitchFamily="18" charset="0"/>
                            </a:rPr>
                          </m:ctrlPr>
                        </m:sSubPr>
                        <m:e>
                          <m:r>
                            <a:rPr lang="pt-BR" sz="2200" i="1">
                              <a:solidFill>
                                <a:srgbClr val="000000"/>
                              </a:solidFill>
                              <a:effectLst/>
                              <a:latin typeface="Cambria Math" panose="02040503050406030204" pitchFamily="18" charset="0"/>
                              <a:ea typeface="Times New Roman" panose="02020603050405020304" pitchFamily="18" charset="0"/>
                            </a:rPr>
                            <m:t>𝐴</m:t>
                          </m:r>
                        </m:e>
                        <m:sub>
                          <m:r>
                            <a:rPr lang="pt-BR" sz="2200" i="1">
                              <a:solidFill>
                                <a:srgbClr val="000000"/>
                              </a:solidFill>
                              <a:effectLst/>
                              <a:latin typeface="Cambria Math" panose="02040503050406030204" pitchFamily="18" charset="0"/>
                              <a:ea typeface="Times New Roman" panose="02020603050405020304" pitchFamily="18" charset="0"/>
                            </a:rPr>
                            <m:t>𝑞𝑢𝑎𝑑𝑟𝑎𝑑𝑜</m:t>
                          </m:r>
                        </m:sub>
                      </m:sSub>
                      <m:r>
                        <a:rPr lang="pt-BR" sz="2200" i="1">
                          <a:solidFill>
                            <a:srgbClr val="000000"/>
                          </a:solidFill>
                          <a:effectLst/>
                          <a:latin typeface="Cambria Math" panose="02040503050406030204" pitchFamily="18" charset="0"/>
                          <a:ea typeface="Times New Roman" panose="02020603050405020304" pitchFamily="18" charset="0"/>
                        </a:rPr>
                        <m:t>=</m:t>
                      </m:r>
                      <m:sSup>
                        <m:sSupPr>
                          <m:ctrlPr>
                            <a:rPr lang="pt-BR" sz="2200" i="1">
                              <a:solidFill>
                                <a:srgbClr val="000000"/>
                              </a:solidFill>
                              <a:effectLst/>
                              <a:latin typeface="Cambria Math" panose="02040503050406030204" pitchFamily="18" charset="0"/>
                              <a:ea typeface="Times New Roman" panose="02020603050405020304" pitchFamily="18" charset="0"/>
                            </a:rPr>
                          </m:ctrlPr>
                        </m:sSupPr>
                        <m:e>
                          <m:r>
                            <a:rPr lang="pt-BR" sz="2200" i="1">
                              <a:solidFill>
                                <a:srgbClr val="000000"/>
                              </a:solidFill>
                              <a:effectLst/>
                              <a:latin typeface="Cambria Math" panose="02040503050406030204" pitchFamily="18" charset="0"/>
                              <a:ea typeface="Times New Roman" panose="02020603050405020304" pitchFamily="18" charset="0"/>
                            </a:rPr>
                            <m:t>4</m:t>
                          </m:r>
                        </m:e>
                        <m:sup>
                          <m:r>
                            <a:rPr lang="pt-BR" sz="2200" i="1">
                              <a:solidFill>
                                <a:srgbClr val="000000"/>
                              </a:solidFill>
                              <a:effectLst/>
                              <a:latin typeface="Cambria Math" panose="02040503050406030204" pitchFamily="18" charset="0"/>
                              <a:ea typeface="Times New Roman" panose="02020603050405020304" pitchFamily="18" charset="0"/>
                            </a:rPr>
                            <m:t>2</m:t>
                          </m:r>
                        </m:sup>
                      </m:sSup>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solidFill>
                                <a:srgbClr val="000000"/>
                              </a:solidFill>
                              <a:effectLst/>
                              <a:latin typeface="Cambria Math" panose="02040503050406030204" pitchFamily="18" charset="0"/>
                              <a:ea typeface="Times New Roman" panose="02020603050405020304" pitchFamily="18" charset="0"/>
                            </a:rPr>
                          </m:ctrlPr>
                        </m:sSubPr>
                        <m:e>
                          <m:r>
                            <a:rPr lang="pt-BR" sz="2200" i="1">
                              <a:solidFill>
                                <a:srgbClr val="000000"/>
                              </a:solidFill>
                              <a:effectLst/>
                              <a:latin typeface="Cambria Math" panose="02040503050406030204" pitchFamily="18" charset="0"/>
                              <a:ea typeface="Times New Roman" panose="02020603050405020304" pitchFamily="18" charset="0"/>
                            </a:rPr>
                            <m:t>𝐴</m:t>
                          </m:r>
                        </m:e>
                        <m:sub>
                          <m:r>
                            <a:rPr lang="pt-BR" sz="2200" i="1">
                              <a:solidFill>
                                <a:srgbClr val="000000"/>
                              </a:solidFill>
                              <a:effectLst/>
                              <a:latin typeface="Cambria Math" panose="02040503050406030204" pitchFamily="18" charset="0"/>
                              <a:ea typeface="Times New Roman" panose="02020603050405020304" pitchFamily="18" charset="0"/>
                            </a:rPr>
                            <m:t>𝑞𝑢𝑎𝑑𝑟𝑎𝑑𝑜</m:t>
                          </m:r>
                        </m:sub>
                      </m:sSub>
                      <m:r>
                        <a:rPr lang="pt-BR" sz="2200" i="1">
                          <a:solidFill>
                            <a:srgbClr val="000000"/>
                          </a:solidFill>
                          <a:effectLst/>
                          <a:latin typeface="Cambria Math" panose="02040503050406030204" pitchFamily="18" charset="0"/>
                          <a:ea typeface="Times New Roman" panose="02020603050405020304" pitchFamily="18" charset="0"/>
                        </a:rPr>
                        <m:t>=16 </m:t>
                      </m:r>
                      <m:r>
                        <a:rPr lang="pt-BR" sz="2200" i="1">
                          <a:solidFill>
                            <a:srgbClr val="000000"/>
                          </a:solidFill>
                          <a:effectLst/>
                          <a:latin typeface="Cambria Math" panose="02040503050406030204" pitchFamily="18" charset="0"/>
                          <a:ea typeface="Times New Roman" panose="02020603050405020304" pitchFamily="18" charset="0"/>
                        </a:rPr>
                        <m:t>𝑐</m:t>
                      </m:r>
                      <m:sSup>
                        <m:sSupPr>
                          <m:ctrlPr>
                            <a:rPr lang="pt-BR" sz="2200" i="1">
                              <a:solidFill>
                                <a:srgbClr val="000000"/>
                              </a:solidFill>
                              <a:effectLst/>
                              <a:latin typeface="Cambria Math" panose="02040503050406030204" pitchFamily="18" charset="0"/>
                              <a:ea typeface="Times New Roman" panose="02020603050405020304" pitchFamily="18" charset="0"/>
                            </a:rPr>
                          </m:ctrlPr>
                        </m:sSupPr>
                        <m:e>
                          <m:r>
                            <a:rPr lang="pt-BR" sz="2200" i="1">
                              <a:solidFill>
                                <a:srgbClr val="000000"/>
                              </a:solidFill>
                              <a:effectLst/>
                              <a:latin typeface="Cambria Math" panose="02040503050406030204" pitchFamily="18" charset="0"/>
                              <a:ea typeface="Times New Roman" panose="02020603050405020304" pitchFamily="18" charset="0"/>
                            </a:rPr>
                            <m:t>𝑚</m:t>
                          </m:r>
                        </m:e>
                        <m:sup>
                          <m:r>
                            <a:rPr lang="pt-BR" sz="2200" i="1">
                              <a:solidFill>
                                <a:srgbClr val="000000"/>
                              </a:solidFill>
                              <a:effectLst/>
                              <a:latin typeface="Cambria Math" panose="02040503050406030204" pitchFamily="18" charset="0"/>
                              <a:ea typeface="Times New Roman" panose="02020603050405020304" pitchFamily="18" charset="0"/>
                            </a:rPr>
                            <m:t>2</m:t>
                          </m:r>
                        </m:sup>
                      </m:sSup>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i="1" dirty="0">
                    <a:solidFill>
                      <a:srgbClr val="000000"/>
                    </a:solidFill>
                    <a:effectLst/>
                    <a:latin typeface="Arial Narrow" panose="020B0606020202030204" pitchFamily="34" charset="0"/>
                    <a:ea typeface="Times New Roman" panose="02020603050405020304" pitchFamily="18" charset="0"/>
                  </a:rPr>
                  <a:t>Calculando a área do losango, temos:</a:t>
                </a:r>
                <a:endParaRPr lang="pt-BR" sz="2200" dirty="0">
                  <a:effectLst/>
                  <a:latin typeface="Times New Roman" panose="02020603050405020304" pitchFamily="18" charset="0"/>
                  <a:ea typeface="Times New Roman" panose="02020603050405020304" pitchFamily="18" charset="0"/>
                </a:endParaRPr>
              </a:p>
              <a:p>
                <a:pPr marL="457200"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𝐷</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𝑑</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Times New Roman" panose="02020603050405020304" pitchFamily="18" charset="0"/>
                            </a:rPr>
                          </m:ctrlPr>
                        </m:sSubPr>
                        <m:e>
                          <m:r>
                            <a:rPr lang="pt-BR" sz="2200" i="1">
                              <a:solidFill>
                                <a:srgbClr val="000000"/>
                              </a:solidFill>
                              <a:effectLst/>
                              <a:latin typeface="Cambria Math" panose="02040503050406030204" pitchFamily="18" charset="0"/>
                              <a:ea typeface="Times New Roman" panose="02020603050405020304" pitchFamily="18" charset="0"/>
                            </a:rPr>
                            <m:t>𝐴</m:t>
                          </m:r>
                        </m:e>
                        <m:sub>
                          <m:r>
                            <a:rPr lang="pt-BR" sz="2200" i="1">
                              <a:solidFill>
                                <a:srgbClr val="000000"/>
                              </a:solidFill>
                              <a:effectLst/>
                              <a:latin typeface="Cambria Math" panose="02040503050406030204" pitchFamily="18" charset="0"/>
                              <a:ea typeface="Times New Roman" panose="02020603050405020304" pitchFamily="18" charset="0"/>
                            </a:rPr>
                            <m:t>𝑙𝑜𝑠𝑎𝑛𝑔𝑜</m:t>
                          </m:r>
                        </m:sub>
                      </m:sSub>
                      <m:r>
                        <a:rPr lang="pt-BR" sz="2200" i="1">
                          <a:solidFill>
                            <a:srgbClr val="000000"/>
                          </a:solidFill>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solidFill>
                                <a:srgbClr val="000000"/>
                              </a:solidFill>
                              <a:effectLst/>
                              <a:latin typeface="Cambria Math" panose="02040503050406030204" pitchFamily="18" charset="0"/>
                              <a:ea typeface="Times New Roman" panose="02020603050405020304" pitchFamily="18" charset="0"/>
                            </a:rPr>
                            <m:t>4∙2</m:t>
                          </m:r>
                        </m:num>
                        <m:den>
                          <m:r>
                            <a:rPr lang="pt-BR" sz="2200" i="1">
                              <a:solidFill>
                                <a:srgbClr val="000000"/>
                              </a:solidFill>
                              <a:effectLst/>
                              <a:latin typeface="Cambria Math" panose="02040503050406030204" pitchFamily="18" charset="0"/>
                              <a:ea typeface="Times New Roman" panose="02020603050405020304" pitchFamily="18" charset="0"/>
                            </a:rPr>
                            <m:t>2</m:t>
                          </m:r>
                        </m:den>
                      </m:f>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𝑐</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𝑚</m:t>
                          </m:r>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AE3B68C-69FC-3C10-A0FD-610C6D61EFE7}"/>
                  </a:ext>
                </a:extLst>
              </p:cNvPr>
              <p:cNvSpPr txBox="1">
                <a:spLocks noRot="1" noChangeAspect="1" noMove="1" noResize="1" noEditPoints="1" noAdjustHandles="1" noChangeArrowheads="1" noChangeShapeType="1" noTextEdit="1"/>
              </p:cNvSpPr>
              <p:nvPr/>
            </p:nvSpPr>
            <p:spPr>
              <a:xfrm>
                <a:off x="71718" y="835726"/>
                <a:ext cx="6024282" cy="5186548"/>
              </a:xfrm>
              <a:prstGeom prst="rect">
                <a:avLst/>
              </a:prstGeom>
              <a:blipFill>
                <a:blip r:embed="rId2"/>
                <a:stretch>
                  <a:fillRect l="-1316" t="-47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57EFBAA-4973-4C05-3894-68426DA3A85E}"/>
                  </a:ext>
                </a:extLst>
              </p:cNvPr>
              <p:cNvSpPr txBox="1"/>
              <p:nvPr/>
            </p:nvSpPr>
            <p:spPr>
              <a:xfrm>
                <a:off x="6096000" y="835726"/>
                <a:ext cx="5932394" cy="2847896"/>
              </a:xfrm>
              <a:prstGeom prst="rect">
                <a:avLst/>
              </a:prstGeom>
              <a:noFill/>
            </p:spPr>
            <p:txBody>
              <a:bodyPr wrap="square">
                <a:spAutoFit/>
              </a:bodyPr>
              <a:lstStyle/>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Agora, subtraindo a área do losango da área total: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𝑚𝑎𝑟𝑟𝑜𝑚</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𝑞𝑢𝑎𝑑𝑟𝑎𝑑𝑜</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𝑚𝑎𝑟𝑟𝑜𝑚</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16−4</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𝑚𝑎𝑟𝑟𝑜𝑚</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Portanto, a área da região marrom que será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pintada com o verniz fosco é de 12 cm².</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57EFBAA-4973-4C05-3894-68426DA3A85E}"/>
                  </a:ext>
                </a:extLst>
              </p:cNvPr>
              <p:cNvSpPr txBox="1">
                <a:spLocks noRot="1" noChangeAspect="1" noMove="1" noResize="1" noEditPoints="1" noAdjustHandles="1" noChangeArrowheads="1" noChangeShapeType="1" noTextEdit="1"/>
              </p:cNvSpPr>
              <p:nvPr/>
            </p:nvSpPr>
            <p:spPr>
              <a:xfrm>
                <a:off x="6096000" y="835726"/>
                <a:ext cx="5932394" cy="2847896"/>
              </a:xfrm>
              <a:prstGeom prst="rect">
                <a:avLst/>
              </a:prstGeom>
              <a:blipFill>
                <a:blip r:embed="rId3"/>
                <a:stretch>
                  <a:fillRect l="-1336" t="-857" r="-2261" b="-3212"/>
                </a:stretch>
              </a:blipFill>
            </p:spPr>
            <p:txBody>
              <a:bodyPr/>
              <a:lstStyle/>
              <a:p>
                <a:r>
                  <a:rPr lang="pt-BR">
                    <a:noFill/>
                  </a:rPr>
                  <a:t> </a:t>
                </a:r>
              </a:p>
            </p:txBody>
          </p:sp>
        </mc:Fallback>
      </mc:AlternateContent>
    </p:spTree>
    <p:extLst>
      <p:ext uri="{BB962C8B-B14F-4D97-AF65-F5344CB8AC3E}">
        <p14:creationId xmlns:p14="http://schemas.microsoft.com/office/powerpoint/2010/main" val="4041379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D8C42B4-6FED-65C5-614E-F1604D81D017}"/>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0" y="691234"/>
            <a:ext cx="3600000" cy="91079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60AC2105-FE0B-250A-734C-9E19A6DA3A63}"/>
              </a:ext>
            </a:extLst>
          </p:cNvPr>
          <p:cNvSpPr txBox="1"/>
          <p:nvPr/>
        </p:nvSpPr>
        <p:spPr>
          <a:xfrm>
            <a:off x="0" y="1602031"/>
            <a:ext cx="6096000" cy="201644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Para determinar a quantidade de cerâmica necessária para cobrir a fachada de uma residência, um pedreiro precisa calcular a área total da superfície. A imagem, a seguir, apresenta as medidas dessa fachada, na qual a região pintada de verde será revestida com o material.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F10BC884-C11A-FC87-9806-C687F1A7D2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8000" y="3618480"/>
            <a:ext cx="2880000" cy="2099534"/>
          </a:xfrm>
          <a:prstGeom prst="rect">
            <a:avLst/>
          </a:prstGeom>
          <a:noFill/>
        </p:spPr>
      </p:pic>
      <p:sp>
        <p:nvSpPr>
          <p:cNvPr id="7" name="CaixaDeTexto 6">
            <a:extLst>
              <a:ext uri="{FF2B5EF4-FFF2-40B4-BE49-F238E27FC236}">
                <a16:creationId xmlns:a16="http://schemas.microsoft.com/office/drawing/2014/main" id="{20147643-9E62-32A7-8031-55793B242161}"/>
              </a:ext>
            </a:extLst>
          </p:cNvPr>
          <p:cNvSpPr txBox="1"/>
          <p:nvPr/>
        </p:nvSpPr>
        <p:spPr>
          <a:xfrm>
            <a:off x="0" y="5634929"/>
            <a:ext cx="6136340" cy="8484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área total, em metros quadrados, que receberá esse revestimento?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5C3F26EF-907D-A218-A97B-F301860490BD}"/>
              </a:ext>
            </a:extLst>
          </p:cNvPr>
          <p:cNvSpPr txBox="1"/>
          <p:nvPr/>
        </p:nvSpPr>
        <p:spPr>
          <a:xfrm>
            <a:off x="6096000" y="788475"/>
            <a:ext cx="6096000" cy="1627112"/>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15. (ENEM 2023 – Adaptada)</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planta baixa de um clube, a piscina é representada por um quadrado cuja área real mede 400 m². Ao redor dessa piscina, será construída uma calçada, de largura constante igual a 5 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Diagrama&#10;&#10;Descrição gerada automaticamente">
            <a:extLst>
              <a:ext uri="{FF2B5EF4-FFF2-40B4-BE49-F238E27FC236}">
                <a16:creationId xmlns:a16="http://schemas.microsoft.com/office/drawing/2014/main" id="{F7BEBD2C-F192-9D4B-B623-C23EBD81DD8D}"/>
              </a:ext>
            </a:extLst>
          </p:cNvPr>
          <p:cNvPicPr>
            <a:picLocks noChangeAspect="1"/>
          </p:cNvPicPr>
          <p:nvPr/>
        </p:nvPicPr>
        <p:blipFill>
          <a:blip r:embed="rId4"/>
          <a:stretch>
            <a:fillRect/>
          </a:stretch>
        </p:blipFill>
        <p:spPr>
          <a:xfrm>
            <a:off x="7884000" y="2415587"/>
            <a:ext cx="2520000" cy="1845728"/>
          </a:xfrm>
          <a:prstGeom prst="rect">
            <a:avLst/>
          </a:prstGeom>
        </p:spPr>
      </p:pic>
      <p:sp>
        <p:nvSpPr>
          <p:cNvPr id="12" name="CaixaDeTexto 11">
            <a:extLst>
              <a:ext uri="{FF2B5EF4-FFF2-40B4-BE49-F238E27FC236}">
                <a16:creationId xmlns:a16="http://schemas.microsoft.com/office/drawing/2014/main" id="{04B456AC-F8EE-7B4A-166D-B54F61F9175F}"/>
              </a:ext>
            </a:extLst>
          </p:cNvPr>
          <p:cNvSpPr txBox="1"/>
          <p:nvPr/>
        </p:nvSpPr>
        <p:spPr>
          <a:xfrm>
            <a:off x="6136340" y="4261315"/>
            <a:ext cx="6096000" cy="2462213"/>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é a medida dos lados desta piscina?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é a medida do lado externo da calçada?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é a área total do terreno (calçada e piscina)?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Escreva um procedimento para calcular a área da calçada.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Qual é a área da calçada?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488927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59F689F-9FE6-4F94-E4C8-CD790061682E}"/>
              </a:ext>
            </a:extLst>
          </p:cNvPr>
          <p:cNvPicPr>
            <a:picLocks noChangeAspect="1"/>
          </p:cNvPicPr>
          <p:nvPr/>
        </p:nvPicPr>
        <p:blipFill>
          <a:blip r:embed="rId2"/>
          <a:stretch>
            <a:fillRect/>
          </a:stretch>
        </p:blipFill>
        <p:spPr>
          <a:xfrm>
            <a:off x="3396000" y="596875"/>
            <a:ext cx="5400000" cy="2234928"/>
          </a:xfrm>
          <a:prstGeom prst="rect">
            <a:avLst/>
          </a:prstGeom>
        </p:spPr>
      </p:pic>
      <p:sp>
        <p:nvSpPr>
          <p:cNvPr id="5" name="CaixaDeTexto 4">
            <a:extLst>
              <a:ext uri="{FF2B5EF4-FFF2-40B4-BE49-F238E27FC236}">
                <a16:creationId xmlns:a16="http://schemas.microsoft.com/office/drawing/2014/main" id="{FF218203-811E-A7EC-5C9D-4BC7BA13E852}"/>
              </a:ext>
            </a:extLst>
          </p:cNvPr>
          <p:cNvSpPr txBox="1"/>
          <p:nvPr/>
        </p:nvSpPr>
        <p:spPr>
          <a:xfrm>
            <a:off x="941294" y="2786395"/>
            <a:ext cx="8606118" cy="475643"/>
          </a:xfrm>
          <a:prstGeom prst="rect">
            <a:avLst/>
          </a:prstGeom>
          <a:noFill/>
        </p:spPr>
        <p:txBody>
          <a:bodyPr wrap="square">
            <a:spAutoFit/>
          </a:bodyPr>
          <a:lstStyle/>
          <a:p>
            <a:pPr marL="457200">
              <a:lnSpc>
                <a:spcPct val="115000"/>
              </a:lnSpc>
              <a:spcAft>
                <a:spcPts val="800"/>
              </a:spcAft>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Na malha quadriculada, a seguir, cada quadrado vale 1 cm².</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DF672B81-33A6-E5AE-DA6E-3B1262D339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412" y="3595963"/>
            <a:ext cx="4639694" cy="2920531"/>
          </a:xfrm>
          <a:prstGeom prst="rect">
            <a:avLst/>
          </a:prstGeom>
          <a:noFill/>
        </p:spPr>
      </p:pic>
      <p:sp>
        <p:nvSpPr>
          <p:cNvPr id="8" name="CaixaDeTexto 7">
            <a:extLst>
              <a:ext uri="{FF2B5EF4-FFF2-40B4-BE49-F238E27FC236}">
                <a16:creationId xmlns:a16="http://schemas.microsoft.com/office/drawing/2014/main" id="{C02963E6-F3C4-EC98-3204-C25A8F11B91C}"/>
              </a:ext>
            </a:extLst>
          </p:cNvPr>
          <p:cNvSpPr txBox="1"/>
          <p:nvPr/>
        </p:nvSpPr>
        <p:spPr>
          <a:xfrm>
            <a:off x="5087471" y="3496443"/>
            <a:ext cx="6096000" cy="1862048"/>
          </a:xfrm>
          <a:prstGeom prst="rect">
            <a:avLst/>
          </a:prstGeom>
          <a:noFill/>
        </p:spPr>
        <p:txBody>
          <a:bodyPr wrap="square">
            <a:spAutoFit/>
          </a:bodyPr>
          <a:lstStyle/>
          <a:p>
            <a:pPr marL="457200"/>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área da figura desenhada, em cm², mede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23.</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24.</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25.</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 26.</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94370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DA32748-365E-BC8F-64F6-E624DBB77435}"/>
              </a:ext>
            </a:extLst>
          </p:cNvPr>
          <p:cNvPicPr>
            <a:picLocks noChangeAspect="1"/>
          </p:cNvPicPr>
          <p:nvPr/>
        </p:nvPicPr>
        <p:blipFill>
          <a:blip r:embed="rId2"/>
          <a:stretch>
            <a:fillRect/>
          </a:stretch>
        </p:blipFill>
        <p:spPr>
          <a:xfrm>
            <a:off x="0" y="698798"/>
            <a:ext cx="3600000" cy="438192"/>
          </a:xfrm>
          <a:prstGeom prst="rect">
            <a:avLst/>
          </a:prstGeom>
        </p:spPr>
      </p:pic>
      <p:pic>
        <p:nvPicPr>
          <p:cNvPr id="3" name="Imagem 2">
            <a:extLst>
              <a:ext uri="{FF2B5EF4-FFF2-40B4-BE49-F238E27FC236}">
                <a16:creationId xmlns:a16="http://schemas.microsoft.com/office/drawing/2014/main" id="{04422FF8-C3E8-1B67-3E93-C2D79A46D2F1}"/>
              </a:ext>
            </a:extLst>
          </p:cNvPr>
          <p:cNvPicPr>
            <a:picLocks noChangeAspect="1"/>
          </p:cNvPicPr>
          <p:nvPr/>
        </p:nvPicPr>
        <p:blipFill rotWithShape="1">
          <a:blip r:embed="rId3">
            <a:extLst>
              <a:ext uri="{28A0092B-C50C-407E-A947-70E740481C1C}">
                <a14:useLocalDpi xmlns:a14="http://schemas.microsoft.com/office/drawing/2010/main" val="0"/>
              </a:ext>
            </a:extLst>
          </a:blip>
          <a:srcRect l="799" r="3034"/>
          <a:stretch>
            <a:fillRect/>
          </a:stretch>
        </p:blipFill>
        <p:spPr bwMode="auto">
          <a:xfrm>
            <a:off x="0" y="1098540"/>
            <a:ext cx="3600000" cy="78931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209FEFD0-5E27-C1C6-FDC8-FD990C1BC19D}"/>
              </a:ext>
            </a:extLst>
          </p:cNvPr>
          <p:cNvSpPr txBox="1"/>
          <p:nvPr/>
        </p:nvSpPr>
        <p:spPr>
          <a:xfrm>
            <a:off x="0" y="1887855"/>
            <a:ext cx="6096000" cy="3139321"/>
          </a:xfrm>
          <a:prstGeom prst="rect">
            <a:avLst/>
          </a:prstGeom>
          <a:noFill/>
        </p:spPr>
        <p:txBody>
          <a:bodyPr wrap="square">
            <a:spAutoFit/>
          </a:bodyPr>
          <a:lstStyle/>
          <a:p>
            <a:pPr algn="ct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INTRODUÇÃO A ESTATÍSTICA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Estatística estuda a coleta, organização, análise, interpretação e apresentação de dados, permitindo que cientistas, pesquisadores e tomadores de decisão possam identificar padrões, validar teorias e fazer escolhas em áreas como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Econômia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Medicina, Ciências Sociais, estudos ambientes, dentre outras. Veja a manchete,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21C6196F-B4C8-6F24-34A8-0A251AB8ED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08000" y="4928565"/>
            <a:ext cx="2880000" cy="1532903"/>
          </a:xfrm>
          <a:prstGeom prst="rect">
            <a:avLst/>
          </a:prstGeom>
          <a:noFill/>
        </p:spPr>
      </p:pic>
      <p:sp>
        <p:nvSpPr>
          <p:cNvPr id="8" name="CaixaDeTexto 7">
            <a:extLst>
              <a:ext uri="{FF2B5EF4-FFF2-40B4-BE49-F238E27FC236}">
                <a16:creationId xmlns:a16="http://schemas.microsoft.com/office/drawing/2014/main" id="{5EE439E9-5B87-4E62-C7D9-EF537D248C48}"/>
              </a:ext>
            </a:extLst>
          </p:cNvPr>
          <p:cNvSpPr txBox="1"/>
          <p:nvPr/>
        </p:nvSpPr>
        <p:spPr>
          <a:xfrm>
            <a:off x="0" y="6315274"/>
            <a:ext cx="6136340" cy="292388"/>
          </a:xfrm>
          <a:prstGeom prst="rect">
            <a:avLst/>
          </a:prstGeom>
          <a:noFill/>
        </p:spPr>
        <p:txBody>
          <a:bodyPr wrap="square">
            <a:spAutoFit/>
          </a:bodyPr>
          <a:lstStyle/>
          <a:p>
            <a:pPr algn="just">
              <a:lnSpc>
                <a:spcPct val="115000"/>
              </a:lnSpc>
              <a:spcAft>
                <a:spcPts val="800"/>
              </a:spcAft>
            </a:pPr>
            <a:r>
              <a:rPr lang="pt-BR" sz="1200" kern="1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https://g1.globo.com/ciencia/noticia/2026/03/20/pesquisa-felicidade-brasil.ghtml</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3A4CC3D1-B75C-2D4E-8EA7-E9FCEEB2D32A}"/>
              </a:ext>
            </a:extLst>
          </p:cNvPr>
          <p:cNvSpPr txBox="1"/>
          <p:nvPr/>
        </p:nvSpPr>
        <p:spPr>
          <a:xfrm>
            <a:off x="6096000" y="747083"/>
            <a:ext cx="6024282" cy="6052939"/>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comum, ao assistirmos à TV ou ao acessarmos sites e Redes sociais, nos depararmos com manchetes de notícias que contêm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dados estatísticos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isto é, números que ajudam na compreensão de determinada informação.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objetivo da Estatística é tirar conclusões a respeito de uma </a:t>
            </a:r>
            <a:r>
              <a:rPr lang="pt-BR" sz="2200" b="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população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que pode ser </a:t>
            </a:r>
            <a:r>
              <a:rPr lang="pt-BR" sz="2200" u="sng" kern="100" dirty="0">
                <a:effectLst/>
                <a:uFill>
                  <a:solidFill>
                    <a:srgbClr val="7030A0"/>
                  </a:solidFill>
                </a:uFill>
                <a:latin typeface="Arial Narrow" panose="020B0606020202030204" pitchFamily="34" charset="0"/>
                <a:ea typeface="Aptos" panose="020B0004020202020204" pitchFamily="34" charset="0"/>
                <a:cs typeface="Times New Roman" panose="02020603050405020304" pitchFamily="18" charset="0"/>
              </a:rPr>
              <a:t>um grupo inteiro de pessoas, objetos ou informações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Para isso, é realizada uma coleta de dados a partir da observação de </a:t>
            </a:r>
            <a:r>
              <a:rPr lang="pt-BR" sz="2200" u="sng" kern="100" dirty="0">
                <a:effectLst/>
                <a:uFill>
                  <a:solidFill>
                    <a:srgbClr val="BF4E14"/>
                  </a:solidFill>
                </a:uFill>
                <a:latin typeface="Arial Narrow" panose="020B0606020202030204" pitchFamily="34" charset="0"/>
                <a:ea typeface="Aptos" panose="020B0004020202020204" pitchFamily="34" charset="0"/>
                <a:cs typeface="Times New Roman" panose="02020603050405020304" pitchFamily="18" charset="0"/>
              </a:rPr>
              <a:t>uma pequena parte desse grupo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chamada de </a:t>
            </a:r>
            <a:r>
              <a:rPr lang="pt-BR" sz="2200" b="1" kern="100" dirty="0">
                <a:solidFill>
                  <a:srgbClr val="BF4E14"/>
                </a:solidFill>
                <a:effectLst/>
                <a:latin typeface="Arial Narrow" panose="020B0606020202030204" pitchFamily="34" charset="0"/>
                <a:ea typeface="Aptos" panose="020B0004020202020204" pitchFamily="34" charset="0"/>
                <a:cs typeface="Times New Roman" panose="02020603050405020304" pitchFamily="18" charset="0"/>
              </a:rPr>
              <a:t>amostra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que deve representar bem a população inteira.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manchete anterior, a pesquisa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conlui</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sobre a população mundial e classifica os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brasilerios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como a 7ª população mais feliz do mundo. No entanto, a pesquisa foi realizada apenas com </a:t>
            </a:r>
            <a:r>
              <a:rPr lang="pt-BR" sz="2200" b="1" kern="100" dirty="0">
                <a:solidFill>
                  <a:srgbClr val="BF4E14"/>
                </a:solidFill>
                <a:effectLst/>
                <a:latin typeface="Arial Narrow" panose="020B0606020202030204" pitchFamily="34" charset="0"/>
                <a:ea typeface="Aptos" panose="020B0004020202020204" pitchFamily="34" charset="0"/>
                <a:cs typeface="Times New Roman" panose="02020603050405020304" pitchFamily="18" charset="0"/>
              </a:rPr>
              <a:t>23 mil pessoas no mundo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ou seja, essa é a amostra da pesquisa, enquanto a </a:t>
            </a:r>
            <a:r>
              <a:rPr lang="pt-BR" sz="2200" b="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população mundial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a população da pesquisa.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795574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FE8C8AE-4C02-8EAE-4F6A-C681CF292E47}"/>
              </a:ext>
            </a:extLst>
          </p:cNvPr>
          <p:cNvSpPr txBox="1"/>
          <p:nvPr/>
        </p:nvSpPr>
        <p:spPr>
          <a:xfrm>
            <a:off x="0" y="748161"/>
            <a:ext cx="6096000" cy="4596130"/>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Estatística, uma característica ou quantidade que pode ser medida, observada ou controlada em um estudo ou experimento é representada por uma variável. Por exemplo, a idade de cada estudante é uma variável da população de estudantes. Outros exemplos são: a altura, o peso, a intenção de voto (numa certa eleição), o local de moradia e a quantidade de pessoas infectadas por certo vírus em um dado momento.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 variáveis são classificadas em dois tipos: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qualitativa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quantitativa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Isso porque existem diferentes técnicas de análise e de visualização dos dados coletados. Além disso, a interpretação dos resultados pode variar, dependendo da natureza da variável em estudo.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0679562-90B8-9C2C-8E08-BB7C9038F601}"/>
              </a:ext>
            </a:extLst>
          </p:cNvPr>
          <p:cNvSpPr txBox="1"/>
          <p:nvPr/>
        </p:nvSpPr>
        <p:spPr>
          <a:xfrm>
            <a:off x="6096000" y="748161"/>
            <a:ext cx="6096000" cy="6052939"/>
          </a:xfrm>
          <a:prstGeom prst="rect">
            <a:avLst/>
          </a:prstGeom>
          <a:noFill/>
        </p:spPr>
        <p:txBody>
          <a:bodyPr wrap="square">
            <a:spAutoFit/>
          </a:bodyPr>
          <a:lstStyle/>
          <a:p>
            <a:pPr marL="342900" lvl="0" indent="-342900" algn="just">
              <a:spcAft>
                <a:spcPts val="800"/>
              </a:spcAf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Classificação das variáveis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Uma variável qualitativa (ou categórica) descreve uma característica com base em categorias que não precisam possuir uma ordem específica. Por exemplo, o gênero, a cor dos olhos, o estado civil e a classe social.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Wingdings" panose="05000000000000000000" pitchFamily="2"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variável quantitativa (ou numérica) representa uma quantidade numérica e podem ser subdivididas em dois tipos: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variáveis contínuas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podem assumir qualquer valor numérico dentro de um dado intervalo de números reais. Por exemplo: altura, peso e temperatura.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variáveis discretas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podem assumir apenas valores distintos e separados. Normalmente ela assume valores inteiros. Por exemplo, o número de filhos ou o número de acidentes em uma estrada, em um determinado dia.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993512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951D578-1905-5D66-2E6F-1A1AD0D6D8F7}"/>
              </a:ext>
            </a:extLst>
          </p:cNvPr>
          <p:cNvSpPr txBox="1"/>
          <p:nvPr/>
        </p:nvSpPr>
        <p:spPr>
          <a:xfrm>
            <a:off x="0" y="905747"/>
            <a:ext cx="5988424" cy="4168321"/>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exemplos de variáveis quantitativas: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gerente de um restaurante por quilo decide registrar o peso de refeições, com até 1 quilo, no momento em que o cliente passar pelo caixa.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45720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Neste caso, a variável estudada é o peso da refeição (em quilogramas)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alguns valores registrados foram: 0,425 kg, 0,680 kg, 0,512 kg, 0,712 kg. Os valores registrados são classificados como </a:t>
            </a:r>
            <a:r>
              <a:rPr lang="pt-BR" sz="2200" b="1"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variáveis</a:t>
            </a:r>
            <a:r>
              <a:rPr lang="pt-BR" sz="2200"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contínuas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pois </a:t>
            </a:r>
            <a:r>
              <a:rPr lang="pt-BR" sz="2200" u="sng" kern="100" dirty="0">
                <a:effectLst/>
                <a:uFill>
                  <a:solidFill>
                    <a:srgbClr val="0000FF"/>
                  </a:solidFill>
                </a:uFill>
                <a:latin typeface="Arial Narrow" panose="020B0606020202030204" pitchFamily="34" charset="0"/>
                <a:ea typeface="Aptos" panose="020B0004020202020204" pitchFamily="34" charset="0"/>
                <a:cs typeface="Times New Roman" panose="02020603050405020304" pitchFamily="18" charset="0"/>
              </a:rPr>
              <a:t>podem assumir qualquer valor</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inclusive não inteiro, entre 0 e 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FCDE6F3-36E9-9271-D7A3-E907284337C1}"/>
              </a:ext>
            </a:extLst>
          </p:cNvPr>
          <p:cNvSpPr txBox="1"/>
          <p:nvPr/>
        </p:nvSpPr>
        <p:spPr>
          <a:xfrm>
            <a:off x="6203578" y="869933"/>
            <a:ext cx="5916704" cy="250837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Uma escola realizou uma pesquisa para saber quantos livros cada aluno leu durante o semestre. Os resultados foram registrado com números inteiros, como: 0, 1, 2, 3, ou mais livros.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Essa pesquisa utilizou </a:t>
            </a:r>
            <a:r>
              <a:rPr lang="pt-BR" sz="2200" b="1" kern="100" dirty="0">
                <a:solidFill>
                  <a:srgbClr val="FF00FF"/>
                </a:solidFill>
                <a:effectLst/>
                <a:latin typeface="Arial Narrow" panose="020B0606020202030204" pitchFamily="34" charset="0"/>
                <a:ea typeface="Aptos" panose="020B0004020202020204" pitchFamily="34" charset="0"/>
                <a:cs typeface="Times New Roman" panose="02020603050405020304" pitchFamily="18" charset="0"/>
              </a:rPr>
              <a:t>variáveis discretas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pois </a:t>
            </a:r>
            <a:r>
              <a:rPr lang="pt-BR" sz="2200" u="sng" kern="100" dirty="0">
                <a:effectLst/>
                <a:uFill>
                  <a:solidFill>
                    <a:srgbClr val="FF00FF"/>
                  </a:solidFill>
                </a:uFill>
                <a:latin typeface="Arial Narrow" panose="020B0606020202030204" pitchFamily="34" charset="0"/>
                <a:ea typeface="Aptos" panose="020B0004020202020204" pitchFamily="34" charset="0"/>
                <a:cs typeface="Times New Roman" panose="02020603050405020304" pitchFamily="18" charset="0"/>
              </a:rPr>
              <a:t>assumem valores inteiros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282682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240FA8D-7939-0BB9-3FD2-EADF0583A7E2}"/>
              </a:ext>
            </a:extLst>
          </p:cNvPr>
          <p:cNvSpPr txBox="1"/>
          <p:nvPr/>
        </p:nvSpPr>
        <p:spPr>
          <a:xfrm>
            <a:off x="0" y="821084"/>
            <a:ext cx="6024282" cy="4270913"/>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Frequência absoluta e relativa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frequência é uma medida que descreve a forma como os dados são distribuídos em um conjunto de observações.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a:t>
            </a:r>
            <a:r>
              <a:rPr lang="pt-BR" sz="2200" b="1" kern="100" dirty="0">
                <a:solidFill>
                  <a:srgbClr val="3A7C22"/>
                </a:solidFill>
                <a:effectLst/>
                <a:latin typeface="Arial Narrow" panose="020B0606020202030204" pitchFamily="34" charset="0"/>
                <a:ea typeface="Aptos" panose="020B0004020202020204" pitchFamily="34" charset="0"/>
                <a:cs typeface="Times New Roman" panose="02020603050405020304" pitchFamily="18" charset="0"/>
              </a:rPr>
              <a:t>frequência absoluta</a:t>
            </a:r>
            <a:r>
              <a:rPr lang="pt-BR" sz="2200" kern="100" dirty="0">
                <a:solidFill>
                  <a:srgbClr val="3A7C22"/>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a quantidade de vezes que um dado aparece em uma lista.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3: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Durante uma aula, o professor perguntou aos alunos qual o tempo médio, em horas, que eles costumam usar o celular por dia. As respostas obtidas foram: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3CFA8538-F1C6-42AB-CB73-C7B17092E7E2}"/>
              </a:ext>
            </a:extLst>
          </p:cNvPr>
          <p:cNvPicPr>
            <a:picLocks noChangeAspect="1"/>
          </p:cNvPicPr>
          <p:nvPr/>
        </p:nvPicPr>
        <p:blipFill>
          <a:blip r:embed="rId2"/>
          <a:srcRect l="33266" r="33266" b="37985"/>
          <a:stretch/>
        </p:blipFill>
        <p:spPr>
          <a:xfrm>
            <a:off x="681317" y="5091997"/>
            <a:ext cx="4426659" cy="1230114"/>
          </a:xfrm>
          <a:prstGeom prst="rect">
            <a:avLst/>
          </a:prstGeom>
        </p:spPr>
      </p:pic>
      <p:sp>
        <p:nvSpPr>
          <p:cNvPr id="6" name="CaixaDeTexto 5">
            <a:extLst>
              <a:ext uri="{FF2B5EF4-FFF2-40B4-BE49-F238E27FC236}">
                <a16:creationId xmlns:a16="http://schemas.microsoft.com/office/drawing/2014/main" id="{12825356-2253-28CC-6773-D4E7831AB4C5}"/>
              </a:ext>
            </a:extLst>
          </p:cNvPr>
          <p:cNvSpPr txBox="1"/>
          <p:nvPr/>
        </p:nvSpPr>
        <p:spPr>
          <a:xfrm>
            <a:off x="6096000" y="561107"/>
            <a:ext cx="6024280" cy="4021614"/>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lista apresenta os dados de forma aleatória, então, para facili</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t</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ar a análise, podemos organizar os dados listando a </a:t>
            </a:r>
            <a:r>
              <a:rPr lang="pt-BR" sz="2200" u="sng" kern="100" dirty="0">
                <a:effectLst/>
                <a:uFill>
                  <a:solidFill>
                    <a:srgbClr val="3A7C22"/>
                  </a:solidFill>
                </a:uFill>
                <a:latin typeface="Arial Narrow" panose="020B0606020202030204" pitchFamily="34" charset="0"/>
                <a:ea typeface="Times New Roman" panose="02020603050405020304" pitchFamily="18" charset="0"/>
                <a:cs typeface="Times New Roman" panose="02020603050405020304" pitchFamily="18" charset="0"/>
              </a:rPr>
              <a:t>quantidade de vezes que cada dado aparece no quadro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seja, a </a:t>
            </a:r>
            <a:r>
              <a:rPr lang="pt-BR" sz="2200"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frequência absoluta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tempo médio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hora aparece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vezes na lista;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tempo médio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horas aparece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5</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vezes na lista;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tempo médio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horas aparece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5</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vezes na lista;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tempo médio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4</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horas aparece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4</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vezes na lista;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tempo médio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5</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horas aparece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vezes na lista;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tempo médio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horas aparece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vez na lista.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Agora, representamos essa contagem em uma tabela.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A1558292-D2C2-E35C-A35B-CFD4A9DA4039}"/>
              </a:ext>
            </a:extLst>
          </p:cNvPr>
          <p:cNvPicPr>
            <a:picLocks noChangeAspect="1"/>
          </p:cNvPicPr>
          <p:nvPr/>
        </p:nvPicPr>
        <p:blipFill>
          <a:blip r:embed="rId3"/>
          <a:srcRect l="36216" r="35599" b="12953"/>
          <a:stretch/>
        </p:blipFill>
        <p:spPr>
          <a:xfrm>
            <a:off x="8208140" y="4568671"/>
            <a:ext cx="1800000" cy="2289329"/>
          </a:xfrm>
          <a:prstGeom prst="rect">
            <a:avLst/>
          </a:prstGeom>
        </p:spPr>
      </p:pic>
    </p:spTree>
    <p:extLst>
      <p:ext uri="{BB962C8B-B14F-4D97-AF65-F5344CB8AC3E}">
        <p14:creationId xmlns:p14="http://schemas.microsoft.com/office/powerpoint/2010/main" val="10788189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3EE57EA-861C-A19F-ED6A-213D75289E1F}"/>
                  </a:ext>
                </a:extLst>
              </p:cNvPr>
              <p:cNvSpPr txBox="1"/>
              <p:nvPr/>
            </p:nvSpPr>
            <p:spPr>
              <a:xfrm>
                <a:off x="161365" y="1133946"/>
                <a:ext cx="5755341" cy="2209772"/>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a </a:t>
                </a:r>
                <a:r>
                  <a:rPr lang="pt-BR" sz="2200" b="1" kern="100" dirty="0">
                    <a:solidFill>
                      <a:srgbClr val="BF4E14"/>
                    </a:solidFill>
                    <a:effectLst/>
                    <a:latin typeface="Arial Narrow" panose="020B0606020202030204" pitchFamily="34" charset="0"/>
                    <a:ea typeface="Aptos" panose="020B0004020202020204" pitchFamily="34" charset="0"/>
                    <a:cs typeface="Times New Roman" panose="02020603050405020304" pitchFamily="18" charset="0"/>
                  </a:rPr>
                  <a:t>frequência relativa</a:t>
                </a:r>
                <a:r>
                  <a:rPr lang="pt-BR" sz="2200" kern="100" dirty="0">
                    <a:solidFill>
                      <a:srgbClr val="BF4E14"/>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a porcentagem que representa a distribuição de um dado, sendo calculada pela razão entre a frequência absoluta e o total de dados observados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𝑓𝑟𝑒𝑞𝑢</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ê</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𝑛𝑐𝑖𝑎</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𝑎𝑏𝑠𝑜𝑙𝑢𝑡𝑎</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𝑡𝑜𝑡𝑎𝑙</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𝑑𝑒</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𝑑𝑎𝑑𝑜𝑠</m:t>
                            </m:r>
                          </m:den>
                        </m:f>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 resultado é multiplicado por 100 para obtermos a porcentagem.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3EE57EA-861C-A19F-ED6A-213D75289E1F}"/>
                  </a:ext>
                </a:extLst>
              </p:cNvPr>
              <p:cNvSpPr txBox="1">
                <a:spLocks noRot="1" noChangeAspect="1" noMove="1" noResize="1" noEditPoints="1" noAdjustHandles="1" noChangeArrowheads="1" noChangeShapeType="1" noTextEdit="1"/>
              </p:cNvSpPr>
              <p:nvPr/>
            </p:nvSpPr>
            <p:spPr>
              <a:xfrm>
                <a:off x="161365" y="1133946"/>
                <a:ext cx="5755341" cy="2209772"/>
              </a:xfrm>
              <a:prstGeom prst="rect">
                <a:avLst/>
              </a:prstGeom>
              <a:blipFill>
                <a:blip r:embed="rId2"/>
                <a:stretch>
                  <a:fillRect l="-1376" t="-1377" r="-1270" b="-4408"/>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D5C4BE09-74A6-DC64-4C12-4B5FBF24E7F9}"/>
              </a:ext>
            </a:extLst>
          </p:cNvPr>
          <p:cNvSpPr txBox="1"/>
          <p:nvPr/>
        </p:nvSpPr>
        <p:spPr>
          <a:xfrm>
            <a:off x="6096000" y="823377"/>
            <a:ext cx="6096000" cy="8484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Veja a continuação do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3</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agora, construindo a tabela de frequência relativa.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997F5B56-480D-A04F-31BE-AE6CA32E65C5}"/>
              </a:ext>
            </a:extLst>
          </p:cNvPr>
          <p:cNvPicPr>
            <a:picLocks noChangeAspect="1"/>
          </p:cNvPicPr>
          <p:nvPr/>
        </p:nvPicPr>
        <p:blipFill>
          <a:blip r:embed="rId3"/>
          <a:srcRect l="19388" r="19658" b="11658"/>
          <a:stretch/>
        </p:blipFill>
        <p:spPr>
          <a:xfrm>
            <a:off x="7117976" y="1671814"/>
            <a:ext cx="4052047" cy="2931459"/>
          </a:xfrm>
          <a:prstGeom prst="rect">
            <a:avLst/>
          </a:prstGeom>
        </p:spPr>
      </p:pic>
      <p:sp>
        <p:nvSpPr>
          <p:cNvPr id="8" name="CaixaDeTexto 7">
            <a:extLst>
              <a:ext uri="{FF2B5EF4-FFF2-40B4-BE49-F238E27FC236}">
                <a16:creationId xmlns:a16="http://schemas.microsoft.com/office/drawing/2014/main" id="{8278CB47-A02F-423C-7DB3-AC6D2DFF629B}"/>
              </a:ext>
            </a:extLst>
          </p:cNvPr>
          <p:cNvSpPr txBox="1"/>
          <p:nvPr/>
        </p:nvSpPr>
        <p:spPr>
          <a:xfrm>
            <a:off x="6096000" y="4841655"/>
            <a:ext cx="5952564" cy="1627112"/>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os dados postos na tabela de frequência, podemos fazer algumas análise mais rapidamente, como por exemplo, dizer que metade da turma passa um tempo médio de 2 e 3 horas no celular por dia.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131600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E889ADD-807A-BFE6-B604-2B4105474E45}"/>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626110"/>
            <a:ext cx="3600000" cy="84855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BFCC6E40-E61B-4C4E-CA0E-E4099B23ADA2}"/>
              </a:ext>
            </a:extLst>
          </p:cNvPr>
          <p:cNvSpPr txBox="1"/>
          <p:nvPr/>
        </p:nvSpPr>
        <p:spPr>
          <a:xfrm>
            <a:off x="0" y="1474663"/>
            <a:ext cx="6096000" cy="5345053"/>
          </a:xfrm>
          <a:prstGeom prst="rect">
            <a:avLst/>
          </a:prstGeom>
          <a:noFill/>
        </p:spPr>
        <p:txBody>
          <a:bodyPr wrap="square">
            <a:spAutoFit/>
          </a:bodyPr>
          <a:lstStyle/>
          <a:p>
            <a:pPr algn="just">
              <a:spcAft>
                <a:spcPts val="800"/>
              </a:spcAft>
              <a:tabLst>
                <a:tab pos="5715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cada situação, identifique: a população, a amostra e o objetivo da pesquisa.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57150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Em uma escola, foi realizada uma pesquisa com 80 estudantes para saber o esporte favorito dos estudantes.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57150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Uma prefeitura aplicou uma pesquisa com 200 moradores para verificar a opinião sobre o transporte público.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57150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Um supermercado pesquisou entre 100 consumidores sobre a qualidade do atendimento no estabelecimento.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57150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Uma empresa entrevistou 100 funcionários para entender sua percepção sobre a segurança no ambiente de trabalho.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57150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Um aplicativo de música perguntou a 500 usuários qual gênero musical eles mais escutam.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09921502-6DC2-38AE-2FA7-7E1470F06D1E}"/>
              </a:ext>
            </a:extLst>
          </p:cNvPr>
          <p:cNvSpPr txBox="1"/>
          <p:nvPr/>
        </p:nvSpPr>
        <p:spPr>
          <a:xfrm>
            <a:off x="6096000" y="756518"/>
            <a:ext cx="6136340" cy="6063198"/>
          </a:xfrm>
          <a:prstGeom prst="rect">
            <a:avLst/>
          </a:prstGeom>
          <a:noFill/>
        </p:spPr>
        <p:txBody>
          <a:bodyPr wrap="square">
            <a:spAutoFit/>
          </a:bodyPr>
          <a:lstStyle/>
          <a:p>
            <a:pPr algn="just">
              <a:tabLst>
                <a:tab pos="5715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Classifique as variáveis em Qualitativa (I), Quantitativa discreta (II) ou Quantitativa contínua (III):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Número de irmãos: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Cor dos olhos: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Profissão: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Quantidade de livros lidos por mês: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Nacionalidade: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Temperatura corporal: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g) Gênero musical favorito: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h) Tempo de corrida: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 Cor do cabelo: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j) Quantidade de animais de estimação: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k) Estado civil: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 Tipo sanguíneo: (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373416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D111BB7-7085-A324-F93A-7A0CD4D476DF}"/>
              </a:ext>
            </a:extLst>
          </p:cNvPr>
          <p:cNvSpPr txBox="1"/>
          <p:nvPr/>
        </p:nvSpPr>
        <p:spPr>
          <a:xfrm>
            <a:off x="0" y="780644"/>
            <a:ext cx="6096000" cy="162711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3.</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Uma plataforma de streaming realizou uma pesquisa para descobrir quantos episódios de séries os jovens assistem por semana. Os resultados foram distribuídos no quadro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9262232C-BB62-5F94-59EE-A1B441F9DED1}"/>
              </a:ext>
            </a:extLst>
          </p:cNvPr>
          <p:cNvPicPr>
            <a:picLocks noChangeAspect="1"/>
          </p:cNvPicPr>
          <p:nvPr/>
        </p:nvPicPr>
        <p:blipFill>
          <a:blip r:embed="rId2"/>
          <a:srcRect l="33278" r="32739" b="27210"/>
          <a:stretch/>
        </p:blipFill>
        <p:spPr>
          <a:xfrm>
            <a:off x="1608000" y="2461685"/>
            <a:ext cx="2880000" cy="967315"/>
          </a:xfrm>
          <a:prstGeom prst="rect">
            <a:avLst/>
          </a:prstGeom>
        </p:spPr>
      </p:pic>
      <p:sp>
        <p:nvSpPr>
          <p:cNvPr id="6" name="CaixaDeTexto 5">
            <a:extLst>
              <a:ext uri="{FF2B5EF4-FFF2-40B4-BE49-F238E27FC236}">
                <a16:creationId xmlns:a16="http://schemas.microsoft.com/office/drawing/2014/main" id="{5019EA92-7ED8-0144-85D0-8F2E561392E9}"/>
              </a:ext>
            </a:extLst>
          </p:cNvPr>
          <p:cNvSpPr txBox="1"/>
          <p:nvPr/>
        </p:nvSpPr>
        <p:spPr>
          <a:xfrm>
            <a:off x="100853" y="3482929"/>
            <a:ext cx="5995147" cy="2221634"/>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partir dos dados apresentados: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Construa uma tabela de frequência absoluta.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Com base, na tabela de frequência, qual a maior quantidade de episódios de séries os jovens assistem por semana?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D19DC6E5-FB0D-16BD-F562-5A316445F867}"/>
              </a:ext>
            </a:extLst>
          </p:cNvPr>
          <p:cNvSpPr txBox="1"/>
          <p:nvPr/>
        </p:nvSpPr>
        <p:spPr>
          <a:xfrm>
            <a:off x="6055660" y="780644"/>
            <a:ext cx="6136340" cy="123777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4.</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Um festival de culinária regional realizado em Goiás promoveu uma pesquisa para descobrir qual comida típica goiana era a preferida dos visitantes. As respostas foram: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69E59359-76F1-93A4-1919-FCE711081010}"/>
              </a:ext>
            </a:extLst>
          </p:cNvPr>
          <p:cNvPicPr>
            <a:picLocks noChangeAspect="1"/>
          </p:cNvPicPr>
          <p:nvPr/>
        </p:nvPicPr>
        <p:blipFill>
          <a:blip r:embed="rId3"/>
          <a:srcRect l="25210" r="25709" b="16955"/>
          <a:stretch/>
        </p:blipFill>
        <p:spPr>
          <a:xfrm>
            <a:off x="6891619" y="1946699"/>
            <a:ext cx="4248000" cy="2574104"/>
          </a:xfrm>
          <a:prstGeom prst="rect">
            <a:avLst/>
          </a:prstGeom>
        </p:spPr>
      </p:pic>
      <p:sp>
        <p:nvSpPr>
          <p:cNvPr id="11" name="CaixaDeTexto 10">
            <a:extLst>
              <a:ext uri="{FF2B5EF4-FFF2-40B4-BE49-F238E27FC236}">
                <a16:creationId xmlns:a16="http://schemas.microsoft.com/office/drawing/2014/main" id="{88A163FA-FE08-4A39-3039-7AE96964938E}"/>
              </a:ext>
            </a:extLst>
          </p:cNvPr>
          <p:cNvSpPr txBox="1"/>
          <p:nvPr/>
        </p:nvSpPr>
        <p:spPr>
          <a:xfrm>
            <a:off x="6096000" y="4473456"/>
            <a:ext cx="6176682" cy="2462213"/>
          </a:xfrm>
          <a:prstGeom prst="rect">
            <a:avLst/>
          </a:prstGeom>
          <a:noFill/>
        </p:spPr>
        <p:txBody>
          <a:bodyPr wrap="square">
            <a:spAutoFit/>
          </a:bodyPr>
          <a:lstStyle/>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melhor interpretar o resultado dessa pesquisa, faça o que se pede.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Construa a tabela de frequência absoluta.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Calcule a frequência relativa para cada comida típica.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Segundo a pesquisa aplicada pelo festival de culinária regional, qual foi a comida típica preferida entre os visitantes?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269646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E594486-3085-8BF8-CD90-7D9348CE4E94}"/>
              </a:ext>
            </a:extLst>
          </p:cNvPr>
          <p:cNvSpPr txBox="1"/>
          <p:nvPr/>
        </p:nvSpPr>
        <p:spPr>
          <a:xfrm>
            <a:off x="0" y="766895"/>
            <a:ext cx="6096000" cy="2405787"/>
          </a:xfrm>
          <a:prstGeom prst="rect">
            <a:avLst/>
          </a:prstGeom>
          <a:noFill/>
        </p:spPr>
        <p:txBody>
          <a:bodyPr wrap="square">
            <a:spAutoFit/>
          </a:bodyPr>
          <a:lstStyle/>
          <a:p>
            <a:pPr algn="just">
              <a:lnSpc>
                <a:spcPct val="115000"/>
              </a:lnSpc>
              <a:spcAft>
                <a:spcPts val="800"/>
              </a:spcAft>
              <a:tabLst>
                <a:tab pos="59055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5.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Chapada dos Veadeiros é um dos destinos turísticos mais famosos de Goiás. Um guia turístico da região de Alto Paraíso de Goiás anotou, durante um sábado de sol, a quantidade de cachoeiras que cada grupo de turistas visitou durante a sua estadia no Parque. Ele entrevistou 25 grupos. E registrou os dados no quadro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FC65AEE-A457-E4BA-D026-2D3AF3A56065}"/>
              </a:ext>
            </a:extLst>
          </p:cNvPr>
          <p:cNvPicPr>
            <a:picLocks noChangeAspect="1"/>
          </p:cNvPicPr>
          <p:nvPr/>
        </p:nvPicPr>
        <p:blipFill>
          <a:blip r:embed="rId2"/>
          <a:srcRect l="30952" r="31574" b="22372"/>
          <a:stretch/>
        </p:blipFill>
        <p:spPr>
          <a:xfrm>
            <a:off x="977153" y="3322660"/>
            <a:ext cx="4132730" cy="1648609"/>
          </a:xfrm>
          <a:prstGeom prst="rect">
            <a:avLst/>
          </a:prstGeom>
        </p:spPr>
      </p:pic>
      <p:sp>
        <p:nvSpPr>
          <p:cNvPr id="6" name="CaixaDeTexto 5">
            <a:extLst>
              <a:ext uri="{FF2B5EF4-FFF2-40B4-BE49-F238E27FC236}">
                <a16:creationId xmlns:a16="http://schemas.microsoft.com/office/drawing/2014/main" id="{043933FD-C1A5-C331-EE87-E3B884713F61}"/>
              </a:ext>
            </a:extLst>
          </p:cNvPr>
          <p:cNvSpPr txBox="1"/>
          <p:nvPr/>
        </p:nvSpPr>
        <p:spPr>
          <a:xfrm>
            <a:off x="6096000" y="766895"/>
            <a:ext cx="6096000" cy="3102901"/>
          </a:xfrm>
          <a:prstGeom prst="rect">
            <a:avLst/>
          </a:prstGeom>
          <a:noFill/>
        </p:spPr>
        <p:txBody>
          <a:bodyPr wrap="square">
            <a:spAutoFit/>
          </a:bodyPr>
          <a:lstStyle/>
          <a:p>
            <a:pPr algn="just">
              <a:lnSpc>
                <a:spcPct val="115000"/>
              </a:lnSpc>
              <a:spcAft>
                <a:spcPts val="800"/>
              </a:spcAf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Sobre essa pesquisa,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a variável utilizada na pesquisa e qual é a sua classificação?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Monte a tabela de frequência absoluta e relativa para os dados obtidos.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Baseado na tabela que você construiu, qual foi o comportamento da maioria dos grupos de turistas?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535588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5D57A4E-94FF-F44E-3E75-63F119A3B16F}"/>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0" y="631320"/>
            <a:ext cx="3600000" cy="74485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158C9FB0-2D38-CFED-C8B7-A530FEB613BE}"/>
              </a:ext>
            </a:extLst>
          </p:cNvPr>
          <p:cNvSpPr txBox="1"/>
          <p:nvPr/>
        </p:nvSpPr>
        <p:spPr>
          <a:xfrm>
            <a:off x="80682" y="1553296"/>
            <a:ext cx="6015318" cy="4021614"/>
          </a:xfrm>
          <a:prstGeom prst="rect">
            <a:avLst/>
          </a:prstGeom>
          <a:noFill/>
        </p:spPr>
        <p:txBody>
          <a:bodyPr wrap="square">
            <a:spAutoFit/>
          </a:bodyPr>
          <a:lstStyle/>
          <a:p>
            <a:pPr algn="just">
              <a:spcAft>
                <a:spcPts val="800"/>
              </a:spcAf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 tabelas e gráficos são ferramentas utilizadas para organizar informações sobre diversos assuntos do mundo e que são expostos nos meios de comunicação. O objetivo do seu uso é a apresentação organizada da informação para que seja acessada e compreendida de forma rápida.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tabelas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apresentam os dados em linhas e colunas, permitindo uma leitura clara e estruturada.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seguir, veja um exemplo de tabela que apresenta os dados populacionais dos estados do centro-oeste, segundo o IBGE, com mês de referência julho de 2025.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D6A5BCFD-420A-62C2-98FE-E140324A5455}"/>
              </a:ext>
            </a:extLst>
          </p:cNvPr>
          <p:cNvPicPr>
            <a:picLocks noChangeAspect="1"/>
          </p:cNvPicPr>
          <p:nvPr/>
        </p:nvPicPr>
        <p:blipFill>
          <a:blip r:embed="rId3"/>
          <a:srcRect l="32110" r="32326" b="13950"/>
          <a:stretch/>
        </p:blipFill>
        <p:spPr>
          <a:xfrm>
            <a:off x="7288306" y="1003749"/>
            <a:ext cx="3370729" cy="2211880"/>
          </a:xfrm>
          <a:prstGeom prst="rect">
            <a:avLst/>
          </a:prstGeom>
        </p:spPr>
      </p:pic>
      <p:sp>
        <p:nvSpPr>
          <p:cNvPr id="7" name="CaixaDeTexto 6">
            <a:extLst>
              <a:ext uri="{FF2B5EF4-FFF2-40B4-BE49-F238E27FC236}">
                <a16:creationId xmlns:a16="http://schemas.microsoft.com/office/drawing/2014/main" id="{C0A3AC1B-3947-42DA-E5D9-E7EE81619A16}"/>
              </a:ext>
            </a:extLst>
          </p:cNvPr>
          <p:cNvSpPr txBox="1"/>
          <p:nvPr/>
        </p:nvSpPr>
        <p:spPr>
          <a:xfrm>
            <a:off x="6096000" y="3086664"/>
            <a:ext cx="6015318" cy="1785104"/>
          </a:xfrm>
          <a:prstGeom prst="rect">
            <a:avLst/>
          </a:prstGeom>
          <a:noFill/>
        </p:spPr>
        <p:txBody>
          <a:bodyPr wrap="square">
            <a:spAutoFit/>
          </a:bodyPr>
          <a:lstStyle/>
          <a:p>
            <a:pPr algn="just">
              <a:spcAft>
                <a:spcPts val="800"/>
              </a:spcAf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Os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gráficos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transformam os dados apresentados nas tabelas em representações visuais, facilitando a comparação e a interpretação das informações. Veja agora, os dados da tabela anterior apresentados visualmente em um gráfico: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9066ADB5-5F34-72E3-0288-3737E293140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32487" y="4838645"/>
            <a:ext cx="3240000" cy="1941523"/>
          </a:xfrm>
          <a:prstGeom prst="rect">
            <a:avLst/>
          </a:prstGeom>
          <a:noFill/>
        </p:spPr>
      </p:pic>
    </p:spTree>
    <p:extLst>
      <p:ext uri="{BB962C8B-B14F-4D97-AF65-F5344CB8AC3E}">
        <p14:creationId xmlns:p14="http://schemas.microsoft.com/office/powerpoint/2010/main" val="22172711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95DAD6B-82DB-6320-A07D-6310FB545CE0}"/>
              </a:ext>
            </a:extLst>
          </p:cNvPr>
          <p:cNvSpPr txBox="1"/>
          <p:nvPr/>
        </p:nvSpPr>
        <p:spPr>
          <a:xfrm>
            <a:off x="0" y="859065"/>
            <a:ext cx="6096000" cy="5139869"/>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Ao analisar uma tabela/quadro ou observar um gráfico, conseguimos identificar tendências, perceber diferenças, comparar quantidades e tirar conclusões importantes. Por esse motivo, aprender a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ler, interpretar e construir gráficos e tabelas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uma habilidade fundamental não apenas para os estudos de Matemática, mas também para compreender situações do nosso cotidiano.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Ainda, para auxiliar a leitura e interpretação de gráficos ou tabelas, devem ser indicados os seguintes elementos: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SzPts val="1100"/>
              <a:buFont typeface="Arial" panose="020B0604020202020204" pitchFamily="34" charset="0"/>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Título: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evidencia a que informação o gráfico ou tabela faz referência;</a:t>
            </a:r>
            <a:endParaRPr lang="pt-BR" sz="2200" kern="100" dirty="0">
              <a:effectLst/>
              <a:latin typeface="Aptos" panose="020B0004020202020204" pitchFamily="34" charset="0"/>
              <a:ea typeface="Wingdings" panose="05000000000000000000" pitchFamily="2" charset="2"/>
              <a:cs typeface="Wingdings" panose="05000000000000000000" pitchFamily="2" charset="2"/>
            </a:endParaRPr>
          </a:p>
          <a:p>
            <a:pPr marL="342900" lvl="0" indent="-342900" algn="just">
              <a:spcAft>
                <a:spcPts val="800"/>
              </a:spcAft>
              <a:buSzPts val="1100"/>
              <a:buFont typeface="Arial" panose="020B0604020202020204" pitchFamily="34" charset="0"/>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Dados: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o quantitativo da pesquisa, eles representam o resultado da pesquisa através de valores;</a:t>
            </a:r>
            <a:endParaRPr lang="pt-BR" sz="2200" kern="100" dirty="0">
              <a:effectLst/>
              <a:latin typeface="Aptos" panose="020B0004020202020204" pitchFamily="34" charset="0"/>
              <a:ea typeface="Wingdings" panose="05000000000000000000" pitchFamily="2" charset="2"/>
              <a:cs typeface="Wingdings" panose="05000000000000000000" pitchFamily="2" charset="2"/>
            </a:endParaRPr>
          </a:p>
        </p:txBody>
      </p:sp>
      <p:sp>
        <p:nvSpPr>
          <p:cNvPr id="5" name="CaixaDeTexto 4">
            <a:extLst>
              <a:ext uri="{FF2B5EF4-FFF2-40B4-BE49-F238E27FC236}">
                <a16:creationId xmlns:a16="http://schemas.microsoft.com/office/drawing/2014/main" id="{CB81834D-BB1C-DD26-06EF-FED517382D89}"/>
              </a:ext>
            </a:extLst>
          </p:cNvPr>
          <p:cNvSpPr txBox="1"/>
          <p:nvPr/>
        </p:nvSpPr>
        <p:spPr>
          <a:xfrm>
            <a:off x="6096000" y="787347"/>
            <a:ext cx="5970494" cy="2226250"/>
          </a:xfrm>
          <a:prstGeom prst="rect">
            <a:avLst/>
          </a:prstGeom>
          <a:noFill/>
        </p:spPr>
        <p:txBody>
          <a:bodyPr wrap="square">
            <a:spAutoFit/>
          </a:bodyPr>
          <a:lstStyle/>
          <a:p>
            <a:pPr marL="342900" lvl="0" indent="-342900" algn="just">
              <a:spcAft>
                <a:spcPts val="800"/>
              </a:spcAft>
              <a:buSzPts val="1100"/>
              <a:buFont typeface="Arial" panose="020B0604020202020204" pitchFamily="34" charset="0"/>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Legendas: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é um elemento visual que explica o significado de cores, símbolos, linhas ou padrões utilizados para representar diferentes conjuntos de dados;</a:t>
            </a:r>
            <a:endParaRPr lang="pt-BR" sz="2200" kern="100" dirty="0">
              <a:effectLst/>
              <a:latin typeface="Aptos" panose="020B0004020202020204" pitchFamily="34" charset="0"/>
              <a:ea typeface="Wingdings" panose="05000000000000000000" pitchFamily="2" charset="2"/>
              <a:cs typeface="Wingdings" panose="05000000000000000000" pitchFamily="2" charset="2"/>
            </a:endParaRPr>
          </a:p>
          <a:p>
            <a:pPr marL="342900" lvl="0" indent="-342900" algn="just">
              <a:spcAft>
                <a:spcPts val="800"/>
              </a:spcAft>
              <a:buSzPts val="1100"/>
              <a:buFont typeface="Arial" panose="020B0604020202020204" pitchFamily="34" charset="0"/>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Fonte:</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indica de onde as informações foram retiradas, juntamente com o ano de publicação. </a:t>
            </a:r>
            <a:endParaRPr lang="pt-BR" sz="2200" kern="100" dirty="0">
              <a:effectLst/>
              <a:latin typeface="Aptos" panose="020B0004020202020204" pitchFamily="34"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25372930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090FC39B-D594-FF87-DF0D-89A369E5343A}"/>
              </a:ext>
            </a:extLst>
          </p:cNvPr>
          <p:cNvSpPr txBox="1"/>
          <p:nvPr/>
        </p:nvSpPr>
        <p:spPr>
          <a:xfrm>
            <a:off x="134469" y="637950"/>
            <a:ext cx="11609295"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esses elementos em um quadro e um gráfico, com dados, divulgados pelo IBGE, da produção de milho e soja por mesorregião goiana, em 2024: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773C12F6-3A65-DFFA-41D7-EBED4031CC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4636" y="1999061"/>
            <a:ext cx="5867078" cy="3836963"/>
          </a:xfrm>
          <a:prstGeom prst="rect">
            <a:avLst/>
          </a:prstGeom>
          <a:noFill/>
        </p:spPr>
      </p:pic>
      <p:pic>
        <p:nvPicPr>
          <p:cNvPr id="3" name="Imagem 2">
            <a:extLst>
              <a:ext uri="{FF2B5EF4-FFF2-40B4-BE49-F238E27FC236}">
                <a16:creationId xmlns:a16="http://schemas.microsoft.com/office/drawing/2014/main" id="{AAA2B760-B8EC-F2E2-8DF7-3C5AE7615D6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3012" y="1826638"/>
            <a:ext cx="5626411" cy="3836962"/>
          </a:xfrm>
          <a:prstGeom prst="rect">
            <a:avLst/>
          </a:prstGeom>
          <a:noFill/>
        </p:spPr>
      </p:pic>
    </p:spTree>
    <p:extLst>
      <p:ext uri="{BB962C8B-B14F-4D97-AF65-F5344CB8AC3E}">
        <p14:creationId xmlns:p14="http://schemas.microsoft.com/office/powerpoint/2010/main" val="39453173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56C15A-F67C-7442-C2DC-06669DA09A67}"/>
              </a:ext>
            </a:extLst>
          </p:cNvPr>
          <p:cNvSpPr txBox="1"/>
          <p:nvPr/>
        </p:nvSpPr>
        <p:spPr>
          <a:xfrm>
            <a:off x="672353" y="1929412"/>
            <a:ext cx="10363199" cy="2800767"/>
          </a:xfrm>
          <a:prstGeom prst="rect">
            <a:avLst/>
          </a:prstGeom>
          <a:noFill/>
        </p:spPr>
        <p:txBody>
          <a:bodyPr wrap="square">
            <a:spAutoFit/>
          </a:bodyPr>
          <a:lstStyle/>
          <a:p>
            <a:pPr marL="285750" lvl="0" indent="-285750" algn="just">
              <a:buFont typeface="Arial" panose="020B0604020202020204" pitchFamily="34" charset="0"/>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Gráfico de Linhas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utilizado quando se pretende analisar o comportamento de uma varável ao longo do tempo. Ele é construído por meio da ligação de pontos ordenados por segmentos de reta, facilitando a visualização de tendências, variações e comportamentos ao longo do tempo. Além disso, permite comparar simultaneamente duas ou mais variáveis, representadas por linhas distintas. Sua estrutura é composta por dois eixos perpendiculares: o eixo horizontal, geralmente utilizado para representar o tempo, e o eixo vertical, destinado aos valores observados. Também pode incluir marcadores, grades e legendas, que auxiliam na leitura e interpretação precisa dos dados.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30668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1552F0A-247C-819B-7599-6740E54DB297}"/>
              </a:ext>
            </a:extLst>
          </p:cNvPr>
          <p:cNvSpPr txBox="1"/>
          <p:nvPr/>
        </p:nvSpPr>
        <p:spPr>
          <a:xfrm>
            <a:off x="89648" y="608170"/>
            <a:ext cx="11107270" cy="1549142"/>
          </a:xfrm>
          <a:prstGeom prst="rect">
            <a:avLst/>
          </a:prstGeom>
          <a:noFill/>
        </p:spPr>
        <p:txBody>
          <a:bodyPr wrap="square">
            <a:spAutoFit/>
          </a:bodyPr>
          <a:lstStyle/>
          <a:p>
            <a:pPr algn="just">
              <a:spcAft>
                <a:spcPts val="800"/>
              </a:spcAft>
              <a:tabLst>
                <a:tab pos="59055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tabela, a seguir, apresenta os dados coletados pelo IBGE, referentes a criação de bovinos no Estado de Goiás durante os anos de 2021 até 2024. A quantidade da criação de bovinos é expressa em “cabeças de gado”.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EFBEB332-1BE0-6AD9-611E-48FF79AAA1A5}"/>
              </a:ext>
            </a:extLst>
          </p:cNvPr>
          <p:cNvPicPr>
            <a:picLocks noChangeAspect="1"/>
          </p:cNvPicPr>
          <p:nvPr/>
        </p:nvPicPr>
        <p:blipFill>
          <a:blip r:embed="rId2"/>
          <a:srcRect l="22221" r="22084" b="23271"/>
          <a:stretch/>
        </p:blipFill>
        <p:spPr>
          <a:xfrm>
            <a:off x="3697941" y="2040136"/>
            <a:ext cx="4796117" cy="788775"/>
          </a:xfrm>
          <a:prstGeom prst="rect">
            <a:avLst/>
          </a:prstGeom>
        </p:spPr>
      </p:pic>
      <p:sp>
        <p:nvSpPr>
          <p:cNvPr id="8" name="CaixaDeTexto 7">
            <a:extLst>
              <a:ext uri="{FF2B5EF4-FFF2-40B4-BE49-F238E27FC236}">
                <a16:creationId xmlns:a16="http://schemas.microsoft.com/office/drawing/2014/main" id="{C05218A3-0AF1-B748-3E3E-562BBBFA876D}"/>
              </a:ext>
            </a:extLst>
          </p:cNvPr>
          <p:cNvSpPr txBox="1"/>
          <p:nvPr/>
        </p:nvSpPr>
        <p:spPr>
          <a:xfrm>
            <a:off x="161365" y="2862341"/>
            <a:ext cx="11600329" cy="769441"/>
          </a:xfrm>
          <a:prstGeom prst="rect">
            <a:avLst/>
          </a:prstGeom>
          <a:noFill/>
        </p:spPr>
        <p:txBody>
          <a:bodyPr wrap="square">
            <a:spAutoFit/>
          </a:bodyPr>
          <a:lstStyle/>
          <a:p>
            <a:pPr algn="just">
              <a:spcAft>
                <a:spcPts val="800"/>
              </a:spcAf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uma melhor visualização desses dados, construímos um gráfico de linhas, visto que temos os dados compreendidos em um período.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86D95AE4-147B-4040-A2CC-FAC8F547B14B}"/>
              </a:ext>
            </a:extLst>
          </p:cNvPr>
          <p:cNvPicPr>
            <a:picLocks noChangeAspect="1"/>
          </p:cNvPicPr>
          <p:nvPr/>
        </p:nvPicPr>
        <p:blipFill rotWithShape="1">
          <a:blip r:embed="rId3">
            <a:extLst>
              <a:ext uri="{28A0092B-C50C-407E-A947-70E740481C1C}">
                <a14:useLocalDpi xmlns:a14="http://schemas.microsoft.com/office/drawing/2010/main" val="0"/>
              </a:ext>
            </a:extLst>
          </a:blip>
          <a:srcRect r="2573" b="12726"/>
          <a:stretch/>
        </p:blipFill>
        <p:spPr bwMode="auto">
          <a:xfrm>
            <a:off x="336917" y="3613310"/>
            <a:ext cx="5217459" cy="3175444"/>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0DB34BC4-CF92-07EE-E7BD-BB3C1A20F80D}"/>
              </a:ext>
            </a:extLst>
          </p:cNvPr>
          <p:cNvSpPr txBox="1"/>
          <p:nvPr/>
        </p:nvSpPr>
        <p:spPr>
          <a:xfrm>
            <a:off x="5729928" y="4464726"/>
            <a:ext cx="6300707" cy="1785104"/>
          </a:xfrm>
          <a:prstGeom prst="rect">
            <a:avLst/>
          </a:prstGeom>
          <a:noFill/>
        </p:spPr>
        <p:txBody>
          <a:bodyPr wrap="square">
            <a:spAutoFit/>
          </a:bodyPr>
          <a:lstStyle/>
          <a:p>
            <a:pPr algn="just">
              <a:tabLst>
                <a:tab pos="5905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Pelo gráfico de linha, podemos compreender o comportamento da criação de bovinos no estado de Goiás e interpretar que em 2022 foi o ano de maior criação e nos anos seguintes houve uma queda na quantidade de animais bovinos no estado.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651361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F44C03C-7A62-B01E-4A34-FB0547197840}"/>
              </a:ext>
            </a:extLst>
          </p:cNvPr>
          <p:cNvSpPr txBox="1"/>
          <p:nvPr/>
        </p:nvSpPr>
        <p:spPr>
          <a:xfrm>
            <a:off x="457199" y="923878"/>
            <a:ext cx="10659035" cy="1887696"/>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Gráfico de barras e colunas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utilizado para representar a comparação entre duas ou mais categorias de informação.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Nesse tipo de gráfico, os dados são representados por barras horizontais ou verticais (colunas) com comprimento proporcional ao valor apresentado.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 barras devem possuir a mesma largura e a distância entre elas deve ser a mesma.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8A6FF1C-E503-244A-2ACB-7578E5617FE2}"/>
              </a:ext>
            </a:extLst>
          </p:cNvPr>
          <p:cNvSpPr txBox="1"/>
          <p:nvPr/>
        </p:nvSpPr>
        <p:spPr>
          <a:xfrm>
            <a:off x="457199" y="2661251"/>
            <a:ext cx="6096000" cy="459036"/>
          </a:xfrm>
          <a:prstGeom prst="rect">
            <a:avLst/>
          </a:prstGeom>
          <a:noFill/>
        </p:spPr>
        <p:txBody>
          <a:bodyPr wrap="square">
            <a:spAutoFit/>
          </a:bodyPr>
          <a:lstStyle/>
          <a:p>
            <a:pPr marR="90170" algn="just">
              <a:lnSpc>
                <a:spcPct val="115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gráfico de colunas,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43C58625-48DB-1AE2-E9F9-741B2AC2C15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4254" y="3104477"/>
            <a:ext cx="4987662" cy="3332230"/>
          </a:xfrm>
          <a:prstGeom prst="rect">
            <a:avLst/>
          </a:prstGeom>
          <a:noFill/>
        </p:spPr>
      </p:pic>
      <p:sp>
        <p:nvSpPr>
          <p:cNvPr id="8" name="CaixaDeTexto 7">
            <a:extLst>
              <a:ext uri="{FF2B5EF4-FFF2-40B4-BE49-F238E27FC236}">
                <a16:creationId xmlns:a16="http://schemas.microsoft.com/office/drawing/2014/main" id="{62C91F76-402F-6548-693D-C6B6663E9D30}"/>
              </a:ext>
            </a:extLst>
          </p:cNvPr>
          <p:cNvSpPr txBox="1"/>
          <p:nvPr/>
        </p:nvSpPr>
        <p:spPr>
          <a:xfrm>
            <a:off x="5880847" y="3851315"/>
            <a:ext cx="6163233" cy="1785104"/>
          </a:xfrm>
          <a:prstGeom prst="rect">
            <a:avLst/>
          </a:prstGeom>
          <a:noFill/>
        </p:spPr>
        <p:txBody>
          <a:bodyPr wrap="square">
            <a:spAutoFit/>
          </a:bodyPr>
          <a:lstStyle/>
          <a:p>
            <a:pPr algn="just">
              <a:tabLst>
                <a:tab pos="42481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Analisando o gráfico, podemos perceber que a produção de soja é maior que a de milho em todas as mesorregiões de Goiás. Além disso, também é possível verificar que a região que mais produziu milho encontra-se no Sul Goiano.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DF1C53DE-D9B7-4360-706F-2B499EFCD660}"/>
              </a:ext>
            </a:extLst>
          </p:cNvPr>
          <p:cNvSpPr txBox="1"/>
          <p:nvPr/>
        </p:nvSpPr>
        <p:spPr>
          <a:xfrm>
            <a:off x="457198" y="6420896"/>
            <a:ext cx="5024717" cy="425758"/>
          </a:xfrm>
          <a:prstGeom prst="rect">
            <a:avLst/>
          </a:prstGeom>
          <a:noFill/>
        </p:spPr>
        <p:txBody>
          <a:bodyPr wrap="square">
            <a:spAutoFit/>
          </a:bodyPr>
          <a:lstStyle/>
          <a:p>
            <a:pPr algn="ctr">
              <a:lnSpc>
                <a:spcPct val="115000"/>
              </a:lnSpc>
              <a:spcAft>
                <a:spcPts val="800"/>
              </a:spcAft>
              <a:tabLst>
                <a:tab pos="590550" algn="l"/>
              </a:tabLst>
            </a:pP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Fonte: IBGE (2024)</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590281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6996CDD-ECF4-EF46-5B6C-B76B2BD078EC}"/>
              </a:ext>
            </a:extLst>
          </p:cNvPr>
          <p:cNvSpPr txBox="1"/>
          <p:nvPr/>
        </p:nvSpPr>
        <p:spPr>
          <a:xfrm>
            <a:off x="143434" y="733730"/>
            <a:ext cx="9377083" cy="392415"/>
          </a:xfrm>
          <a:prstGeom prst="rect">
            <a:avLst/>
          </a:prstGeom>
          <a:noFill/>
        </p:spPr>
        <p:txBody>
          <a:bodyPr wrap="square">
            <a:spAutoFit/>
          </a:bodyPr>
          <a:lstStyle/>
          <a:p>
            <a:pPr algn="just">
              <a:lnSpc>
                <a:spcPct val="115000"/>
              </a:lnSpc>
              <a:spcAft>
                <a:spcPts val="800"/>
              </a:spcAft>
              <a:tabLst>
                <a:tab pos="4248150" algn="l"/>
              </a:tabLs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Agora observe os mesmos dados apresentados em um gráfico de barras horizontais: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1EDD9AC-16D8-A794-63D1-ACE702DBBE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9988" y="1206069"/>
            <a:ext cx="6472024" cy="5478744"/>
          </a:xfrm>
          <a:prstGeom prst="rect">
            <a:avLst/>
          </a:prstGeom>
          <a:noFill/>
        </p:spPr>
      </p:pic>
    </p:spTree>
    <p:extLst>
      <p:ext uri="{BB962C8B-B14F-4D97-AF65-F5344CB8AC3E}">
        <p14:creationId xmlns:p14="http://schemas.microsoft.com/office/powerpoint/2010/main" val="6259887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8BEB17-CDC7-1726-7BEF-56E0045D343F}"/>
              </a:ext>
            </a:extLst>
          </p:cNvPr>
          <p:cNvSpPr txBox="1"/>
          <p:nvPr/>
        </p:nvSpPr>
        <p:spPr>
          <a:xfrm>
            <a:off x="286871" y="735215"/>
            <a:ext cx="11107270" cy="3005951"/>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Gráfico de Setores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424815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utilizado para representar dados que expressam as partes de um todo. Sua construção consiste na divisão de um círculo em setores, cada um correspondente a uma categoria da pesquisa. O tamanho de cada setor é proporcional à participação dessa categoria em relação ao total, de modo que a soma de todos os setores corresponde a 100% dos dados representados.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424815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Exemplo: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gráfico, a seguir, apresenta o percentual de criação de bovinos em cada mesorregião goiana no ano de 2024. O efetivo de rebanho bovino no estado de Goiás em 2024 foi de 23 216 460 cabeças de gado.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35708F8F-EE41-B886-AC41-A8C19DA83584}"/>
              </a:ext>
            </a:extLst>
          </p:cNvPr>
          <p:cNvPicPr>
            <a:picLocks noChangeAspect="1"/>
          </p:cNvPicPr>
          <p:nvPr/>
        </p:nvPicPr>
        <p:blipFill rotWithShape="1">
          <a:blip r:embed="rId2">
            <a:extLst>
              <a:ext uri="{28A0092B-C50C-407E-A947-70E740481C1C}">
                <a14:useLocalDpi xmlns:a14="http://schemas.microsoft.com/office/drawing/2010/main" val="0"/>
              </a:ext>
            </a:extLst>
          </a:blip>
          <a:srcRect b="12088"/>
          <a:stretch/>
        </p:blipFill>
        <p:spPr bwMode="auto">
          <a:xfrm>
            <a:off x="382906" y="3731465"/>
            <a:ext cx="4063588" cy="2617363"/>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34A4106F-DC3D-11B3-EFAC-E55EF7CEBB3E}"/>
              </a:ext>
            </a:extLst>
          </p:cNvPr>
          <p:cNvSpPr txBox="1"/>
          <p:nvPr/>
        </p:nvSpPr>
        <p:spPr>
          <a:xfrm>
            <a:off x="4634753" y="5237005"/>
            <a:ext cx="7557247" cy="1107996"/>
          </a:xfrm>
          <a:prstGeom prst="rect">
            <a:avLst/>
          </a:prstGeom>
          <a:noFill/>
        </p:spPr>
        <p:txBody>
          <a:bodyPr wrap="square">
            <a:spAutoFit/>
          </a:bodyPr>
          <a:lstStyle/>
          <a:p>
            <a:pPr algn="just">
              <a:spcAft>
                <a:spcPts val="800"/>
              </a:spcAft>
              <a:tabLst>
                <a:tab pos="42481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Pelo gráfico, entendemos que a maior fatia corresponde a mesorregião com a maior criação de bovinos em 2024, que é a mesorregião do Sul Goiano.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701EBB11-99A7-B625-205D-4FE9678B213C}"/>
              </a:ext>
            </a:extLst>
          </p:cNvPr>
          <p:cNvSpPr txBox="1"/>
          <p:nvPr/>
        </p:nvSpPr>
        <p:spPr>
          <a:xfrm>
            <a:off x="382907" y="6345001"/>
            <a:ext cx="4063588" cy="392415"/>
          </a:xfrm>
          <a:prstGeom prst="rect">
            <a:avLst/>
          </a:prstGeom>
          <a:noFill/>
        </p:spPr>
        <p:txBody>
          <a:bodyPr wrap="square">
            <a:spAutoFit/>
          </a:bodyPr>
          <a:lstStyle/>
          <a:p>
            <a:pPr algn="ctr">
              <a:lnSpc>
                <a:spcPct val="115000"/>
              </a:lnSpc>
              <a:spcAft>
                <a:spcPts val="800"/>
              </a:spcAft>
              <a:tabLst>
                <a:tab pos="590550" algn="l"/>
              </a:tabLst>
            </a:pPr>
            <a:r>
              <a:rPr lang="pt-BR" kern="100" dirty="0">
                <a:effectLst/>
                <a:latin typeface="Arial Narrow" panose="020B0606020202030204" pitchFamily="34" charset="0"/>
                <a:ea typeface="Times New Roman" panose="02020603050405020304" pitchFamily="18" charset="0"/>
                <a:cs typeface="Times New Roman" panose="02020603050405020304" pitchFamily="18" charset="0"/>
              </a:rPr>
              <a:t>Fonte: IBGE (2024)</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035137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A03F674-0D20-765F-887F-94B694F04B0B}"/>
              </a:ext>
            </a:extLst>
          </p:cNvPr>
          <p:cNvSpPr txBox="1"/>
          <p:nvPr/>
        </p:nvSpPr>
        <p:spPr>
          <a:xfrm>
            <a:off x="134470" y="635117"/>
            <a:ext cx="11851341" cy="1990288"/>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Infográficos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42481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uma combinação de textos curtos com elementos visuais para transmitir ideias complexas de forma rápida, clara e atraente.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tabLst>
                <a:tab pos="424815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Exemplo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gráfico, a seguir, apresenta a frota de motocicletas no Brasil, por região do país, segundo a Secretaria Nacional de Trânsito (SENATRAN).</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10A5FD6-598B-CD17-6DA4-D52AF12F6BC2}"/>
              </a:ext>
            </a:extLst>
          </p:cNvPr>
          <p:cNvPicPr>
            <a:picLocks noChangeAspect="1"/>
          </p:cNvPicPr>
          <p:nvPr/>
        </p:nvPicPr>
        <p:blipFill rotWithShape="1">
          <a:blip r:embed="rId2">
            <a:extLst>
              <a:ext uri="{28A0092B-C50C-407E-A947-70E740481C1C}">
                <a14:useLocalDpi xmlns:a14="http://schemas.microsoft.com/office/drawing/2010/main" val="0"/>
              </a:ext>
            </a:extLst>
          </a:blip>
          <a:srcRect l="1084" r="1455" b="13497"/>
          <a:stretch/>
        </p:blipFill>
        <p:spPr bwMode="auto">
          <a:xfrm>
            <a:off x="259976" y="2746734"/>
            <a:ext cx="5303193" cy="3564419"/>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FDA6CD3F-9E89-2738-D4FE-D423F5F3CFA7}"/>
              </a:ext>
            </a:extLst>
          </p:cNvPr>
          <p:cNvSpPr txBox="1"/>
          <p:nvPr/>
        </p:nvSpPr>
        <p:spPr>
          <a:xfrm>
            <a:off x="5818094" y="3663236"/>
            <a:ext cx="6167717" cy="2405787"/>
          </a:xfrm>
          <a:prstGeom prst="rect">
            <a:avLst/>
          </a:prstGeom>
          <a:noFill/>
        </p:spPr>
        <p:txBody>
          <a:bodyPr wrap="square">
            <a:spAutoFit/>
          </a:bodyPr>
          <a:lstStyle/>
          <a:p>
            <a:pPr algn="just">
              <a:lnSpc>
                <a:spcPct val="115000"/>
              </a:lnSpc>
              <a:spcAft>
                <a:spcPts val="800"/>
              </a:spcAft>
              <a:tabLst>
                <a:tab pos="424815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Perceba que o infográfico tem um apelo visual que prende a atenção e facilita na compreensão das informações. Nesse caso, podemos interpretar que, no ano de 2025, a maior frota de motocicletas era na região Nordeste. A legenda indica que cada moto representa um total de 500 000 unidades.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CB0665C9-78FF-0972-C5B3-42728C272A0F}"/>
              </a:ext>
            </a:extLst>
          </p:cNvPr>
          <p:cNvSpPr txBox="1"/>
          <p:nvPr/>
        </p:nvSpPr>
        <p:spPr>
          <a:xfrm>
            <a:off x="952783" y="6262153"/>
            <a:ext cx="3917578" cy="392415"/>
          </a:xfrm>
          <a:prstGeom prst="rect">
            <a:avLst/>
          </a:prstGeom>
          <a:noFill/>
        </p:spPr>
        <p:txBody>
          <a:bodyPr wrap="square">
            <a:spAutoFit/>
          </a:bodyPr>
          <a:lstStyle/>
          <a:p>
            <a:pPr algn="ctr">
              <a:lnSpc>
                <a:spcPct val="115000"/>
              </a:lnSpc>
              <a:spcAft>
                <a:spcPts val="800"/>
              </a:spcAft>
              <a:tabLst>
                <a:tab pos="590550" algn="l"/>
              </a:tabLst>
            </a:pPr>
            <a:r>
              <a:rPr lang="pt-BR" kern="100" dirty="0">
                <a:effectLst/>
                <a:latin typeface="Arial Narrow" panose="020B0606020202030204" pitchFamily="34" charset="0"/>
                <a:ea typeface="Times New Roman" panose="02020603050405020304" pitchFamily="18" charset="0"/>
                <a:cs typeface="Times New Roman" panose="02020603050405020304" pitchFamily="18" charset="0"/>
              </a:rPr>
              <a:t>Fonte: SENATRAN (2025)</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931985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E281565-0019-0F9A-C66A-0F03BEFD92BD}"/>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0" y="582706"/>
            <a:ext cx="3600000" cy="91460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DC957D6A-2543-7478-43D3-8ECF291675F0}"/>
              </a:ext>
            </a:extLst>
          </p:cNvPr>
          <p:cNvSpPr txBox="1"/>
          <p:nvPr/>
        </p:nvSpPr>
        <p:spPr>
          <a:xfrm>
            <a:off x="62753" y="1688166"/>
            <a:ext cx="5889812" cy="291874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Relacione os tipos de gráfico a sua devida descrição.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Gráficos de linhas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Gráficos de barras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Gráficos de setores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Infográficos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27E9807F-86DF-3C9C-B494-91C589E1AEEC}"/>
              </a:ext>
            </a:extLst>
          </p:cNvPr>
          <p:cNvSpPr txBox="1"/>
          <p:nvPr/>
        </p:nvSpPr>
        <p:spPr>
          <a:xfrm>
            <a:off x="6131860" y="261322"/>
            <a:ext cx="6042211" cy="6596678"/>
          </a:xfrm>
          <a:prstGeom prst="rect">
            <a:avLst/>
          </a:prstGeom>
          <a:noFill/>
        </p:spPr>
        <p:txBody>
          <a:bodyPr wrap="square">
            <a:spAutoFit/>
          </a:bodyPr>
          <a:lstStyle/>
          <a:p>
            <a:pPr algn="just">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São usados para comparar os dados de uma determinada amostra e podem apresentar duas ou mais categorias de informações. A variação dos dados é apresentada na posição horizontal ou vertical.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São usados para demonstrar a variação dos dados ao longo do tempo. É indicado para demonstrar evoluções (ou regressões) que ocorrem em sequência, para que o comportamento dos fenômenos e suas transformações sejam observados.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Apresenta os dados com um grande apelo visual, combinando elementos gráficos, cores, ícones, figuras e pequenos textos, que facilitam a compreensão da informação.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 É recomendado para visualização de informações de apenas uma categoria e expressa uma relação de proporcionalidade entre os dados, em que a soma de todos eles compõe um todo.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704444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7FF05A4-5B39-2FA1-2B8C-C24B2A39105B}"/>
              </a:ext>
            </a:extLst>
          </p:cNvPr>
          <p:cNvSpPr txBox="1"/>
          <p:nvPr/>
        </p:nvSpPr>
        <p:spPr>
          <a:xfrm>
            <a:off x="0" y="749600"/>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7.</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Observe a tabela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2DEA2EB4-9AA6-12DF-D455-678D2814082A}"/>
              </a:ext>
            </a:extLst>
          </p:cNvPr>
          <p:cNvPicPr>
            <a:picLocks noChangeAspect="1"/>
          </p:cNvPicPr>
          <p:nvPr/>
        </p:nvPicPr>
        <p:blipFill>
          <a:blip r:embed="rId2"/>
          <a:srcRect l="28423" r="27884" b="9962"/>
          <a:stretch/>
        </p:blipFill>
        <p:spPr>
          <a:xfrm>
            <a:off x="1247999" y="1208636"/>
            <a:ext cx="4167589" cy="3427778"/>
          </a:xfrm>
          <a:prstGeom prst="rect">
            <a:avLst/>
          </a:prstGeom>
        </p:spPr>
      </p:pic>
      <p:sp>
        <p:nvSpPr>
          <p:cNvPr id="6" name="CaixaDeTexto 5">
            <a:extLst>
              <a:ext uri="{FF2B5EF4-FFF2-40B4-BE49-F238E27FC236}">
                <a16:creationId xmlns:a16="http://schemas.microsoft.com/office/drawing/2014/main" id="{DFE8883C-A4D1-4976-42D7-9351153024E2}"/>
              </a:ext>
            </a:extLst>
          </p:cNvPr>
          <p:cNvSpPr txBox="1"/>
          <p:nvPr/>
        </p:nvSpPr>
        <p:spPr>
          <a:xfrm>
            <a:off x="1353671" y="4636414"/>
            <a:ext cx="3872754" cy="392415"/>
          </a:xfrm>
          <a:prstGeom prst="rect">
            <a:avLst/>
          </a:prstGeom>
          <a:noFill/>
        </p:spPr>
        <p:txBody>
          <a:bodyPr wrap="square">
            <a:spAutoFit/>
          </a:bodyPr>
          <a:lstStyle/>
          <a:p>
            <a:pPr algn="ctr">
              <a:lnSpc>
                <a:spcPct val="115000"/>
              </a:lnSpc>
              <a:spcAft>
                <a:spcPts val="800"/>
              </a:spcAft>
            </a:pPr>
            <a:r>
              <a:rPr lang="pt-BR" kern="100" dirty="0">
                <a:effectLst/>
                <a:latin typeface="Arial Narrow" panose="020B0606020202030204" pitchFamily="34" charset="0"/>
                <a:ea typeface="Times New Roman" panose="02020603050405020304" pitchFamily="18" charset="0"/>
                <a:cs typeface="Times New Roman" panose="02020603050405020304" pitchFamily="18" charset="0"/>
              </a:rPr>
              <a:t>Fonte: IBGE (Censo 2022)</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C7045485-D51A-51A6-66A9-D9AB2A28D77E}"/>
              </a:ext>
            </a:extLst>
          </p:cNvPr>
          <p:cNvSpPr txBox="1"/>
          <p:nvPr/>
        </p:nvSpPr>
        <p:spPr>
          <a:xfrm>
            <a:off x="129988" y="5028829"/>
            <a:ext cx="5986182" cy="144295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Agora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é o título da tabela?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Qual é a fonte da tabela?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2A5981FD-F951-9B5E-36A3-A1DC8DE14B98}"/>
              </a:ext>
            </a:extLst>
          </p:cNvPr>
          <p:cNvSpPr txBox="1"/>
          <p:nvPr/>
        </p:nvSpPr>
        <p:spPr>
          <a:xfrm>
            <a:off x="6116170" y="816516"/>
            <a:ext cx="6075830" cy="2119042"/>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 forma como os dados foram apresentados na tabela, facilita a compreensão? O que pode ser feito para melhorar a organização dos dados na tabela?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Qual o tipo de gráfico que melhor representaria os dados dessa tabela?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456909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BACFA1C-7362-86B2-1273-C54ECAFC6E12}"/>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0" y="575626"/>
            <a:ext cx="3600000" cy="75030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76667658-1582-56B0-CC09-D8A3917A3B2B}"/>
              </a:ext>
            </a:extLst>
          </p:cNvPr>
          <p:cNvSpPr txBox="1"/>
          <p:nvPr/>
        </p:nvSpPr>
        <p:spPr>
          <a:xfrm>
            <a:off x="0" y="1481578"/>
            <a:ext cx="6051177" cy="4557658"/>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ETAPAS DE UMA PESQUISA ESTATÍSTICA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Uma pesquisa estatística é aplicada com o objetivo de conhecer uma característica de determinada população, como idade, condição social, estado civil ou autodeclaração de raça. E para que esse objetivo seja alcançado é necessário seguir uma sequência de etapas que precisam ser bem executadas. As etapas de uma pesquisa estatística são: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Planejamento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Coleta e organização dos dados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Interpretação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Divulgação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Cada uma delas será detalhada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BE235BF3-7BD5-4843-13A1-3A5354E315FA}"/>
              </a:ext>
            </a:extLst>
          </p:cNvPr>
          <p:cNvSpPr txBox="1"/>
          <p:nvPr/>
        </p:nvSpPr>
        <p:spPr>
          <a:xfrm>
            <a:off x="6051177" y="797201"/>
            <a:ext cx="6140823" cy="6186309"/>
          </a:xfrm>
          <a:prstGeom prst="rect">
            <a:avLst/>
          </a:prstGeom>
          <a:noFill/>
        </p:spPr>
        <p:txBody>
          <a:bodyPr wrap="square">
            <a:spAutoFit/>
          </a:bodyPr>
          <a:lstStyle/>
          <a:p>
            <a:pPr marL="342900" lvl="0" indent="-342900" algn="just">
              <a:buFont typeface="+mj-lt"/>
              <a:buAutoNum type="arabicPeriod"/>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Planejamento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planejamento é o ponto de partida de uma pesquisa estatística. É nessa etapa que se tomam decisões cruciais para garantir o sucesso do estudo. Para isso, é necessário realizar as seguintes 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SzPts val="1000"/>
              <a:buFont typeface="Symbol" panose="05050102010706020507" pitchFamily="18" charset="2"/>
              <a:buChar char=""/>
            </a:pPr>
            <a:r>
              <a:rPr lang="pt-BR" sz="2200" b="1" kern="100" dirty="0">
                <a:solidFill>
                  <a:srgbClr val="FF33CC"/>
                </a:solidFill>
                <a:effectLst/>
                <a:latin typeface="Arial Narrow" panose="020B0606020202030204" pitchFamily="34" charset="0"/>
                <a:ea typeface="Times New Roman" panose="02020603050405020304" pitchFamily="18" charset="0"/>
                <a:cs typeface="Times New Roman" panose="02020603050405020304" pitchFamily="18" charset="0"/>
              </a:rPr>
              <a:t>Definir o tema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ser pesquisado;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pt-BR" sz="2200" b="1" kern="100" dirty="0">
                <a:solidFill>
                  <a:srgbClr val="FF33CC"/>
                </a:solidFill>
                <a:effectLst/>
                <a:latin typeface="Arial Narrow" panose="020B0606020202030204" pitchFamily="34" charset="0"/>
                <a:ea typeface="Times New Roman" panose="02020603050405020304" pitchFamily="18" charset="0"/>
                <a:cs typeface="Times New Roman" panose="02020603050405020304" pitchFamily="18" charset="0"/>
              </a:rPr>
              <a:t>Decidir o tipo de abordagem</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determinando se a pesquisa será realizada com toda a população (pesquisa censitária) ou apenas com uma parte dela (pesquisa amostral);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pt-BR" sz="2200" b="1" kern="100" dirty="0">
                <a:solidFill>
                  <a:srgbClr val="FF33CC"/>
                </a:solidFill>
                <a:effectLst/>
                <a:latin typeface="Arial Narrow" panose="020B0606020202030204" pitchFamily="34" charset="0"/>
                <a:ea typeface="Times New Roman" panose="02020603050405020304" pitchFamily="18" charset="0"/>
                <a:cs typeface="Times New Roman" panose="02020603050405020304" pitchFamily="18" charset="0"/>
              </a:rPr>
              <a:t>Delimitar o público-alvo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estabelecendo critérios como a faixa etária ou o grupo específico que será estudado;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pt-BR" sz="2200" b="1" kern="100" dirty="0">
                <a:solidFill>
                  <a:srgbClr val="FF33CC"/>
                </a:solidFill>
                <a:effectLst/>
                <a:latin typeface="Arial Narrow" panose="020B0606020202030204" pitchFamily="34" charset="0"/>
                <a:ea typeface="Times New Roman" panose="02020603050405020304" pitchFamily="18" charset="0"/>
                <a:cs typeface="Times New Roman" panose="02020603050405020304" pitchFamily="18" charset="0"/>
              </a:rPr>
              <a:t>Elaborar o questionário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o instrumento de coleta de dados;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pt-BR" sz="2200" b="1" kern="100" dirty="0">
                <a:solidFill>
                  <a:srgbClr val="FF33CC"/>
                </a:solidFill>
                <a:effectLst/>
                <a:latin typeface="Arial Narrow" panose="020B0606020202030204" pitchFamily="34" charset="0"/>
                <a:ea typeface="Times New Roman" panose="02020603050405020304" pitchFamily="18" charset="0"/>
                <a:cs typeface="Times New Roman" panose="02020603050405020304" pitchFamily="18" charset="0"/>
              </a:rPr>
              <a:t>Definir a logística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escolhendo como os dados serão coletados (digital ou presencialmente) e onde as entrevistas irão ocorrer.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433170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747007C-B65D-B130-69BF-37D45C232054}"/>
              </a:ext>
            </a:extLst>
          </p:cNvPr>
          <p:cNvSpPr txBox="1"/>
          <p:nvPr/>
        </p:nvSpPr>
        <p:spPr>
          <a:xfrm>
            <a:off x="0" y="833627"/>
            <a:ext cx="6096000" cy="4270913"/>
          </a:xfrm>
          <a:prstGeom prst="rect">
            <a:avLst/>
          </a:prstGeom>
          <a:noFill/>
        </p:spPr>
        <p:txBody>
          <a:bodyPr wrap="square">
            <a:spAutoFit/>
          </a:bodyPr>
          <a:lstStyle/>
          <a:p>
            <a:pPr lvl="0"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 Coleta e organização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Essa etapa compreende a execução prática de tudo o que foi planejado anteriormente. Ela se divide em dois momentos essenciais: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solidFill>
                  <a:srgbClr val="FF33CC"/>
                </a:solidFill>
                <a:effectLst/>
                <a:latin typeface="Arial Narrow" panose="020B0606020202030204" pitchFamily="34" charset="0"/>
                <a:ea typeface="Times New Roman" panose="02020603050405020304" pitchFamily="18" charset="0"/>
                <a:cs typeface="Times New Roman" panose="02020603050405020304" pitchFamily="18" charset="0"/>
              </a:rPr>
              <a:t>A coleta de dados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acontece por meio da aplicação do questionário junto ao público-alvo definido;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solidFill>
                  <a:srgbClr val="FF33CC"/>
                </a:solidFill>
                <a:effectLst/>
                <a:latin typeface="Arial Narrow" panose="020B0606020202030204" pitchFamily="34" charset="0"/>
                <a:ea typeface="Times New Roman" panose="02020603050405020304" pitchFamily="18" charset="0"/>
                <a:cs typeface="Times New Roman" panose="02020603050405020304" pitchFamily="18" charset="0"/>
              </a:rPr>
              <a:t>A organização dos dados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ocorre logo após a coleta, utilizando planilhas eletrônicas ou físicas para estruturar as informações em tabelas e gráficos.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C756FFF-BDD0-ADEC-7660-46CCA34F70C0}"/>
              </a:ext>
            </a:extLst>
          </p:cNvPr>
          <p:cNvSpPr txBox="1"/>
          <p:nvPr/>
        </p:nvSpPr>
        <p:spPr>
          <a:xfrm>
            <a:off x="6096000" y="833627"/>
            <a:ext cx="6096000" cy="4844403"/>
          </a:xfrm>
          <a:prstGeom prst="rect">
            <a:avLst/>
          </a:prstGeom>
          <a:noFill/>
        </p:spPr>
        <p:txBody>
          <a:bodyPr wrap="square">
            <a:spAutoFit/>
          </a:bodyPr>
          <a:lstStyle/>
          <a:p>
            <a:pPr lvl="0"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3. Interpretação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É o momento em que os dados coletados são estudados e ganham significado a partir do contexto do objetivo da pesquisa definido na etapa de planejamento. Nessa etapa, em algumas situações, é possível realizar previsões de tendência e identificar padrões de comportamento do grupo estudado. Mais do que apenas olhar para os números, interpretar significa traduzir o que os gráficos e tabelas estão revelando sobre a realidade social pesquisada, transformando dados brutos em conclusões claras e fundamentadas que respondam à pergunta inicial do projeto.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838685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7FFCB7-F48F-DF1F-F2F1-A039222D61FA}"/>
              </a:ext>
            </a:extLst>
          </p:cNvPr>
          <p:cNvSpPr txBox="1"/>
          <p:nvPr/>
        </p:nvSpPr>
        <p:spPr>
          <a:xfrm>
            <a:off x="0" y="788804"/>
            <a:ext cx="5997388" cy="4844403"/>
          </a:xfrm>
          <a:prstGeom prst="rect">
            <a:avLst/>
          </a:prstGeom>
          <a:noFill/>
        </p:spPr>
        <p:txBody>
          <a:bodyPr wrap="square">
            <a:spAutoFit/>
          </a:bodyPr>
          <a:lstStyle/>
          <a:p>
            <a:pPr lvl="0"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4. Divulgação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finalização de uma pesquisa estatística ocorre com a divulgação dos resultados obtidos, ou seja, com a comunicação das conclusões aos interessados e à comunidade. Essa apresentação deve ser feita de forma clara e acessível, utilizando recursos como relatórios escritos, cartazes, apresentações digitais ou sites. Nessa etapa, é fundamental que os responsáveis pela pesquisa combinem textos explicativos com as tabelas e gráficos construídos, garantindo que o público compreenda não apenas os números, mas o impacto social real dos dados levantados.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8E6036D4-66F2-E5F1-3F56-88D7D8783628}"/>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6096000" y="788804"/>
            <a:ext cx="3600000" cy="914608"/>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F26EB957-36C6-A353-38B9-84B43FB12FAB}"/>
              </a:ext>
            </a:extLst>
          </p:cNvPr>
          <p:cNvSpPr txBox="1"/>
          <p:nvPr/>
        </p:nvSpPr>
        <p:spPr>
          <a:xfrm>
            <a:off x="6096000" y="1569537"/>
            <a:ext cx="5997388" cy="1446550"/>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8.</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Uma turma realizou um estudo sobre o consumo de frutas na escola. Relacione cada ação da turma à sua respectiva etapa da pesquisa, numerando a segunda coluna de acordo com a primeira: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C7FD1B5D-8B65-5688-3E38-17C2D3F1B1A7}"/>
              </a:ext>
            </a:extLst>
          </p:cNvPr>
          <p:cNvPicPr>
            <a:picLocks noChangeAspect="1"/>
          </p:cNvPicPr>
          <p:nvPr/>
        </p:nvPicPr>
        <p:blipFill>
          <a:blip r:embed="rId3"/>
          <a:srcRect l="24917" r="25187" b="11127"/>
          <a:stretch/>
        </p:blipFill>
        <p:spPr>
          <a:xfrm>
            <a:off x="6351508" y="3016087"/>
            <a:ext cx="4903186" cy="3599866"/>
          </a:xfrm>
          <a:prstGeom prst="rect">
            <a:avLst/>
          </a:prstGeom>
        </p:spPr>
      </p:pic>
    </p:spTree>
    <p:extLst>
      <p:ext uri="{BB962C8B-B14F-4D97-AF65-F5344CB8AC3E}">
        <p14:creationId xmlns:p14="http://schemas.microsoft.com/office/powerpoint/2010/main" val="30532109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00B07D6-8489-5F5B-C18D-5C6AED053C01}"/>
              </a:ext>
            </a:extLst>
          </p:cNvPr>
          <p:cNvSpPr txBox="1"/>
          <p:nvPr/>
        </p:nvSpPr>
        <p:spPr>
          <a:xfrm>
            <a:off x="0" y="708724"/>
            <a:ext cx="6096000" cy="5919569"/>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9.</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Analise as afirmações sobre a pesquisa que uma escola fez para descobrir a quantidade de lixo reciclável descartado incorretamente e marque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V</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para Verdadeiro ou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F</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para Falso: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Entrevistar todos os funcionários da escola para saber a opinião deles configura uma pesquisa amostral na etapa de planejamento.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Entregar o questionário impresso para os estudantes responderem na hora do intervalo é um exemplo prático da etapa de Coleta.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Descobrir um padrão ou uma tendência de comportamento nos dados gerados faz parte da etapa de Interpretação.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Não é necessário divulgar os resultados dessa pesquisa, pois os estudante podem sozinhos entender o comportamento de todo grupo.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86F2EA4-58AA-560B-8B00-7D868076791D}"/>
              </a:ext>
            </a:extLst>
          </p:cNvPr>
          <p:cNvSpPr txBox="1"/>
          <p:nvPr/>
        </p:nvSpPr>
        <p:spPr>
          <a:xfrm>
            <a:off x="6096000" y="708724"/>
            <a:ext cx="6015318" cy="4168321"/>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Lucas e Mariana finalizaram uma tabela de dados sobre como os alunos chegam à escola (ônibus, carro, a pé ou bicicleta). Mariana olhou para a tabela pronta na planilha eletrônica e disse: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"Pronto, terminamos a nossa pesquisa!"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Lucas discordou e disse que a pesquisa ainda não estava concluída.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Com base nas etapas de uma pesquisa estatística, explique quem está correto (Lucas ou Mariana) e justifique sua resposta.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361915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5135DF4-DC67-6976-B74F-A9774B14C6E1}"/>
              </a:ext>
            </a:extLst>
          </p:cNvPr>
          <p:cNvSpPr txBox="1"/>
          <p:nvPr/>
        </p:nvSpPr>
        <p:spPr>
          <a:xfrm>
            <a:off x="0" y="812130"/>
            <a:ext cx="6096000" cy="523374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Uma equipe de estudantes do 7º ano fez um excelente planejamento para pesquisar o nível de satisfação dos alunos com a convivência nos intervalos. Eles coletaram os dados com muita dedicação. Porém, na hora de digitar as respostas na planilha eletrônica, misturaram as respostas de meninos e meninas na mesma coluna, perderam três questionários e esqueceram de colocar título nos gráficos gerados. Como consequência, ninguém na escola conseguiu entender o relatório final que colaram no mural.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Aponte em qual etapa específica a equipe falhou e explique de que forma essa falha prejudicou o resultado final do projeto.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988317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B4B2025-4F6F-A88E-5828-86E05F1C2FEE}"/>
              </a:ext>
            </a:extLst>
          </p:cNvPr>
          <p:cNvPicPr>
            <a:picLocks noChangeAspect="1"/>
          </p:cNvPicPr>
          <p:nvPr/>
        </p:nvPicPr>
        <p:blipFill>
          <a:blip r:embed="rId2"/>
          <a:stretch>
            <a:fillRect/>
          </a:stretch>
        </p:blipFill>
        <p:spPr>
          <a:xfrm>
            <a:off x="4242546" y="563264"/>
            <a:ext cx="4029637" cy="1571844"/>
          </a:xfrm>
          <a:prstGeom prst="rect">
            <a:avLst/>
          </a:prstGeom>
        </p:spPr>
      </p:pic>
      <p:sp>
        <p:nvSpPr>
          <p:cNvPr id="7" name="CaixaDeTexto 6">
            <a:extLst>
              <a:ext uri="{FF2B5EF4-FFF2-40B4-BE49-F238E27FC236}">
                <a16:creationId xmlns:a16="http://schemas.microsoft.com/office/drawing/2014/main" id="{599F439E-1D20-ABCE-B57F-440FE83D7FA0}"/>
              </a:ext>
            </a:extLst>
          </p:cNvPr>
          <p:cNvSpPr txBox="1"/>
          <p:nvPr/>
        </p:nvSpPr>
        <p:spPr>
          <a:xfrm>
            <a:off x="197224" y="2000194"/>
            <a:ext cx="11869269" cy="2785891"/>
          </a:xfrm>
          <a:prstGeom prst="rect">
            <a:avLst/>
          </a:prstGeom>
          <a:noFill/>
        </p:spPr>
        <p:txBody>
          <a:bodyPr wrap="square">
            <a:spAutoFit/>
          </a:bodyPr>
          <a:lstStyle/>
          <a:p>
            <a:pPr algn="just">
              <a:lnSpc>
                <a:spcPct val="115000"/>
              </a:lnSpc>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Item 1.</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Os alunos do 7º ano estão na etapa de planejamento de uma pesquisa sobre os hábitos de leitura da escola. A escola possui, ao todo, 400 alunos matriculados, que são a população-alvo da pesquisa. Para garantir que a pesquisa seja confiável, sem precisar entrevistar todo mundo, o professor de Matemática ajudou a turma a planejar uma pesquisa amostral, definindo que a amostra ideal deveria corresponder a exatamente 25% da população total da escola.</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 tabela, a seguir, mostra o planejamento da quantidade de alunos que a turma conseguiu entrevistar até o momento, divididos por ano:</a:t>
            </a:r>
            <a:endParaRPr lang="pt-BR" sz="2200" dirty="0">
              <a:effectLst/>
              <a:latin typeface="Times New Roman" panose="02020603050405020304" pitchFamily="18" charset="0"/>
              <a:ea typeface="Times New Roman" panose="02020603050405020304" pitchFamily="18" charset="0"/>
            </a:endParaRPr>
          </a:p>
        </p:txBody>
      </p:sp>
      <p:pic>
        <p:nvPicPr>
          <p:cNvPr id="2" name="Imagem 1">
            <a:extLst>
              <a:ext uri="{FF2B5EF4-FFF2-40B4-BE49-F238E27FC236}">
                <a16:creationId xmlns:a16="http://schemas.microsoft.com/office/drawing/2014/main" id="{9E70861F-1CB3-787B-63D4-447F2C4E9701}"/>
              </a:ext>
            </a:extLst>
          </p:cNvPr>
          <p:cNvPicPr>
            <a:picLocks noChangeAspect="1"/>
          </p:cNvPicPr>
          <p:nvPr/>
        </p:nvPicPr>
        <p:blipFill>
          <a:blip r:embed="rId3"/>
          <a:srcRect l="30344" r="30851" b="18237"/>
          <a:stretch/>
        </p:blipFill>
        <p:spPr>
          <a:xfrm>
            <a:off x="109634" y="4821945"/>
            <a:ext cx="3925055" cy="1952886"/>
          </a:xfrm>
          <a:prstGeom prst="rect">
            <a:avLst/>
          </a:prstGeom>
        </p:spPr>
      </p:pic>
      <p:sp>
        <p:nvSpPr>
          <p:cNvPr id="4" name="CaixaDeTexto 3">
            <a:extLst>
              <a:ext uri="{FF2B5EF4-FFF2-40B4-BE49-F238E27FC236}">
                <a16:creationId xmlns:a16="http://schemas.microsoft.com/office/drawing/2014/main" id="{1F618767-B570-83CC-5853-7A1407E78B2C}"/>
              </a:ext>
            </a:extLst>
          </p:cNvPr>
          <p:cNvSpPr txBox="1"/>
          <p:nvPr/>
        </p:nvSpPr>
        <p:spPr>
          <a:xfrm>
            <a:off x="3947098" y="4651173"/>
            <a:ext cx="8047678" cy="2123658"/>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que o planejamento da amostra seja cumprido com sucesso, quantos alunos a turma ainda precisa entrevistar?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 10 alunos</a:t>
            </a:r>
            <a:endParaRPr lang="pt-BR" sz="2200" dirty="0">
              <a:effectLst/>
              <a:latin typeface="Times New Roman" panose="02020603050405020304" pitchFamily="18" charset="0"/>
              <a:ea typeface="Times New Roman" panose="02020603050405020304" pitchFamily="18" charset="0"/>
            </a:endParaRPr>
          </a:p>
          <a:p>
            <a:pPr algn="just"/>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(B) 20 alunos</a:t>
            </a:r>
            <a:endParaRPr lang="pt-BR" sz="2200" dirty="0">
              <a:effectLst/>
              <a:latin typeface="Times New Roman" panose="02020603050405020304" pitchFamily="18" charset="0"/>
              <a:ea typeface="Times New Roman" panose="02020603050405020304" pitchFamily="18" charset="0"/>
            </a:endParaRPr>
          </a:p>
          <a:p>
            <a:pPr algn="just"/>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(C) 90 alunos</a:t>
            </a:r>
            <a:endParaRPr lang="pt-BR" sz="2200" dirty="0">
              <a:effectLst/>
              <a:latin typeface="Times New Roman" panose="02020603050405020304" pitchFamily="18" charset="0"/>
              <a:ea typeface="Times New Roman" panose="02020603050405020304" pitchFamily="18" charset="0"/>
            </a:endParaRPr>
          </a:p>
          <a:p>
            <a:pPr algn="just"/>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(D) 100 alunos</a:t>
            </a:r>
            <a:endParaRPr lang="pt-BR"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04484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B92A78-6910-A2D1-C81A-C820DAB11E36}"/>
              </a:ext>
            </a:extLst>
          </p:cNvPr>
          <p:cNvSpPr txBox="1"/>
          <p:nvPr/>
        </p:nvSpPr>
        <p:spPr>
          <a:xfrm>
            <a:off x="0" y="1443025"/>
            <a:ext cx="12097871" cy="5254772"/>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ANÁLISE E INTERPRETAÇÃO DE GRÁFICOS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Análise e Interpretação de Gráficos é o momento em que investigamos os resultados da pesquisa, que foram apresentados visualmente, para extrair conclusões, identificar padrões e compreender a realidade social que foi pesquisada.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Embora pareçam sinônimos, analisar e interpretar, são ações diferentes e complementares: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Analisar (Ler o gráfico):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o ato de localizar as informações explícitas. Significa identificar qual é a barra mais alta, qual é a menor fatia da pizza, ler os números nos eixos e associar as legendas.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Interpretar (Dar significado aos dados):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ir além do que está escrito. Significa cruzar as informações do gráfico com o objetivo do projeto e com a realidade social. É responder a perguntas como: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“Por que esse dado se comportou assim?”</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“Qual tendência ou comportamento esse gráfico revela?”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“Que decisão podemos tomar a partir disso?”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31946009-FBC7-36EF-71C7-D90377573BC4}"/>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94129" y="700888"/>
            <a:ext cx="3600000" cy="74213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707295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4E18DB46-9F6B-A423-8841-C93DA154CC4D}"/>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0" y="501987"/>
            <a:ext cx="2880000" cy="1201800"/>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62B08071-FF8B-FBB4-8D17-724FDD529701}"/>
              </a:ext>
            </a:extLst>
          </p:cNvPr>
          <p:cNvSpPr txBox="1"/>
          <p:nvPr/>
        </p:nvSpPr>
        <p:spPr>
          <a:xfrm>
            <a:off x="80682" y="1559401"/>
            <a:ext cx="12030636" cy="1107996"/>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Imagine que uma turma do 7º ano realizou uma pesquisa amostral com 50 estudantes para mapear o principal canal que eles utilizam para se informar sobre notícias e temas sociais. Eles organizaram os dados e geraram o gráfico de setores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448BCBD8-7750-EEDA-79A5-D2321EF406E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212" y="2761201"/>
            <a:ext cx="4902374" cy="3291672"/>
          </a:xfrm>
          <a:prstGeom prst="rect">
            <a:avLst/>
          </a:prstGeom>
          <a:noFill/>
        </p:spPr>
      </p:pic>
      <p:sp>
        <p:nvSpPr>
          <p:cNvPr id="7" name="CaixaDeTexto 6">
            <a:extLst>
              <a:ext uri="{FF2B5EF4-FFF2-40B4-BE49-F238E27FC236}">
                <a16:creationId xmlns:a16="http://schemas.microsoft.com/office/drawing/2014/main" id="{9E5764CE-6F59-1746-9E90-88B6DAB2CEC8}"/>
              </a:ext>
            </a:extLst>
          </p:cNvPr>
          <p:cNvSpPr txBox="1"/>
          <p:nvPr/>
        </p:nvSpPr>
        <p:spPr>
          <a:xfrm>
            <a:off x="5200115" y="2569254"/>
            <a:ext cx="6880411" cy="4360168"/>
          </a:xfrm>
          <a:prstGeom prst="rect">
            <a:avLst/>
          </a:prstGeom>
          <a:noFill/>
        </p:spPr>
        <p:txBody>
          <a:bodyPr wrap="square">
            <a:spAutoFit/>
          </a:bodyPr>
          <a:lstStyle/>
          <a:p>
            <a:pPr algn="just">
              <a:spcAft>
                <a:spcPts val="800"/>
              </a:spcAft>
              <a:tabLst>
                <a:tab pos="45720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Fazendo a leitura analítica e interpretativa: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Arial" panose="020B0604020202020204" pitchFamily="34" charset="0"/>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Análise (Leitura direta):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 meio mais utilizado são as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Redes Sociais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indicado pela maior fatia do gráfico, correspondente a 46%. O meio menos utilizado são as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Conversas com a Família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representado na menor fatia do gráfico, correspondente a 9%.</a:t>
            </a:r>
            <a:endParaRPr lang="pt-BR" sz="2200" kern="100" dirty="0">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just">
              <a:spcAft>
                <a:spcPts val="800"/>
              </a:spcAft>
              <a:buFont typeface="Arial" panose="020B0604020202020204" pitchFamily="34" charset="0"/>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Interpretação (Significado social):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gráfico revela uma forte tendência de digitalização no consumo de informação dos jovens. Quase metade da amostra pesquisada utiliza redes sociais como principal fonte. Isso nos acende um alerta crítico para a necessidade de debater se a fonte de informação utilizada é confiável ou não.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357578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7C3EB54-CB45-3B42-1813-C391231EACCE}"/>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0" y="529869"/>
            <a:ext cx="3600000" cy="91079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286CED8E-E12F-1DC0-73FA-3C0BC1447FE9}"/>
              </a:ext>
            </a:extLst>
          </p:cNvPr>
          <p:cNvSpPr txBox="1"/>
          <p:nvPr/>
        </p:nvSpPr>
        <p:spPr>
          <a:xfrm>
            <a:off x="0" y="1323342"/>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12.</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Observe o gráfico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C32080D3-E4D9-37BB-5EA8-36130710F2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8000" y="1853609"/>
            <a:ext cx="3060000" cy="2203624"/>
          </a:xfrm>
          <a:prstGeom prst="rect">
            <a:avLst/>
          </a:prstGeom>
          <a:noFill/>
        </p:spPr>
      </p:pic>
      <p:sp>
        <p:nvSpPr>
          <p:cNvPr id="7" name="CaixaDeTexto 6">
            <a:extLst>
              <a:ext uri="{FF2B5EF4-FFF2-40B4-BE49-F238E27FC236}">
                <a16:creationId xmlns:a16="http://schemas.microsoft.com/office/drawing/2014/main" id="{E66E8947-E1B8-1878-56C7-AE3DF0A6BDB1}"/>
              </a:ext>
            </a:extLst>
          </p:cNvPr>
          <p:cNvSpPr txBox="1"/>
          <p:nvPr/>
        </p:nvSpPr>
        <p:spPr>
          <a:xfrm>
            <a:off x="8965" y="3967586"/>
            <a:ext cx="6096000" cy="2800767"/>
          </a:xfrm>
          <a:prstGeom prst="rect">
            <a:avLst/>
          </a:prstGeom>
          <a:noFill/>
        </p:spPr>
        <p:txBody>
          <a:bodyPr wrap="square">
            <a:spAutoFit/>
          </a:bodyPr>
          <a:lstStyle/>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Agora,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dia da semana houve o maior número de livros emprestados?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Quantos livros foram emprestados na terça-feira?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Qual é o total de livros emprestados nos dias apresentados no gráfico?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Em quais dias, o número de livros emprestados foi menor que 90?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D90CE295-4A56-5FF2-D2CE-812FC0AE27D7}"/>
              </a:ext>
            </a:extLst>
          </p:cNvPr>
          <p:cNvSpPr txBox="1"/>
          <p:nvPr/>
        </p:nvSpPr>
        <p:spPr>
          <a:xfrm>
            <a:off x="6104965" y="846406"/>
            <a:ext cx="613634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13.</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Observe e analise o gráfico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2D4063F6-67BE-00EC-624C-4EFEC2E17816}"/>
              </a:ext>
            </a:extLst>
          </p:cNvPr>
          <p:cNvPicPr>
            <a:picLocks noChangeAspect="1"/>
          </p:cNvPicPr>
          <p:nvPr/>
        </p:nvPicPr>
        <p:blipFill rotWithShape="1">
          <a:blip r:embed="rId4">
            <a:extLst>
              <a:ext uri="{28A0092B-C50C-407E-A947-70E740481C1C}">
                <a14:useLocalDpi xmlns:a14="http://schemas.microsoft.com/office/drawing/2010/main" val="0"/>
              </a:ext>
            </a:extLst>
          </a:blip>
          <a:srcRect t="8784" b="13923"/>
          <a:stretch/>
        </p:blipFill>
        <p:spPr bwMode="auto">
          <a:xfrm>
            <a:off x="7373135" y="1323342"/>
            <a:ext cx="3600000" cy="2483513"/>
          </a:xfrm>
          <a:prstGeom prst="rect">
            <a:avLst/>
          </a:prstGeom>
          <a:noFill/>
          <a:ln>
            <a:noFill/>
          </a:ln>
          <a:extLst>
            <a:ext uri="{53640926-AAD7-44D8-BBD7-CCE9431645EC}">
              <a14:shadowObscured xmlns:a14="http://schemas.microsoft.com/office/drawing/2010/main"/>
            </a:ext>
          </a:extLst>
        </p:spPr>
      </p:pic>
      <p:sp>
        <p:nvSpPr>
          <p:cNvPr id="12" name="CaixaDeTexto 11">
            <a:extLst>
              <a:ext uri="{FF2B5EF4-FFF2-40B4-BE49-F238E27FC236}">
                <a16:creationId xmlns:a16="http://schemas.microsoft.com/office/drawing/2014/main" id="{DB849250-5A3F-CB69-80E5-3589CC2D83C4}"/>
              </a:ext>
            </a:extLst>
          </p:cNvPr>
          <p:cNvSpPr txBox="1"/>
          <p:nvPr/>
        </p:nvSpPr>
        <p:spPr>
          <a:xfrm>
            <a:off x="6199095" y="3967586"/>
            <a:ext cx="5831540" cy="2328843"/>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Em qual dia houve a menor quantidade de clientes atendidos?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Qual foi o total de clientes atendidos durante os dias apresentados no gráfico?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Qual é a diferença entre o dia com mais cliente atendidos e o dia com menos clientes atendidos?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321611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D4651D6-927A-6EBD-1FE8-5BD53941582B}"/>
              </a:ext>
            </a:extLst>
          </p:cNvPr>
          <p:cNvPicPr>
            <a:picLocks noChangeAspect="1"/>
          </p:cNvPicPr>
          <p:nvPr/>
        </p:nvPicPr>
        <p:blipFill>
          <a:blip r:embed="rId2"/>
          <a:srcRect t="5189" b="-1"/>
          <a:stretch/>
        </p:blipFill>
        <p:spPr>
          <a:xfrm>
            <a:off x="3936000" y="564772"/>
            <a:ext cx="4320000" cy="1885844"/>
          </a:xfrm>
          <a:prstGeom prst="rect">
            <a:avLst/>
          </a:prstGeom>
        </p:spPr>
      </p:pic>
      <p:sp>
        <p:nvSpPr>
          <p:cNvPr id="5" name="CaixaDeTexto 4">
            <a:extLst>
              <a:ext uri="{FF2B5EF4-FFF2-40B4-BE49-F238E27FC236}">
                <a16:creationId xmlns:a16="http://schemas.microsoft.com/office/drawing/2014/main" id="{BE0A5EE8-381C-4168-5B2C-769EDC5E44EB}"/>
              </a:ext>
            </a:extLst>
          </p:cNvPr>
          <p:cNvSpPr txBox="1"/>
          <p:nvPr/>
        </p:nvSpPr>
        <p:spPr>
          <a:xfrm>
            <a:off x="161364" y="2340498"/>
            <a:ext cx="11698942" cy="769441"/>
          </a:xfrm>
          <a:prstGeom prst="rect">
            <a:avLst/>
          </a:prstGeom>
          <a:noFill/>
        </p:spPr>
        <p:txBody>
          <a:bodyPr wrap="square">
            <a:spAutoFit/>
          </a:bodyPr>
          <a:lstStyle/>
          <a:p>
            <a:pPr algn="just"/>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 gráfico, a seguir, apresenta a quantidade de frangos abatidos no estado de Goiás durante o primeiro trimestre dos anos de 2023 a 2026.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F9C82782-812F-451D-C1BE-AD87911A2BB8}"/>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65246" y="3199585"/>
            <a:ext cx="4845903" cy="3228109"/>
          </a:xfrm>
          <a:prstGeom prst="rect">
            <a:avLst/>
          </a:prstGeom>
          <a:noFill/>
        </p:spPr>
      </p:pic>
      <p:sp>
        <p:nvSpPr>
          <p:cNvPr id="8" name="CaixaDeTexto 7">
            <a:extLst>
              <a:ext uri="{FF2B5EF4-FFF2-40B4-BE49-F238E27FC236}">
                <a16:creationId xmlns:a16="http://schemas.microsoft.com/office/drawing/2014/main" id="{83323556-EE47-1116-5844-17203A89ABC3}"/>
              </a:ext>
            </a:extLst>
          </p:cNvPr>
          <p:cNvSpPr txBox="1"/>
          <p:nvPr/>
        </p:nvSpPr>
        <p:spPr>
          <a:xfrm>
            <a:off x="5154706" y="3038219"/>
            <a:ext cx="6974046" cy="3816429"/>
          </a:xfrm>
          <a:prstGeom prst="rect">
            <a:avLst/>
          </a:prstGeom>
          <a:noFill/>
        </p:spPr>
        <p:txBody>
          <a:bodyPr wrap="square">
            <a:spAutoFit/>
          </a:bodyPr>
          <a:lstStyle/>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Com base nas informações apresentadas no gráfico, podemos afirmar que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 quantidade de frangos abatidos no estado de Goiás aumentou de forma contínua, ano após ano, durante todo o período mostrado.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o primeiro trimestre de 2024 registrou o maior número de abates de frangos em comparação com os outros anos.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o recorde de abates ocorreu no primeiro trimestre de 2026, superando a marca de 135 milhões de frangos.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entre o primeiro trimestre de 2023 e o primeiro trimestre de 2024, houve um aumento no número de frangos abatidos.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086834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ersonalizar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1455</TotalTime>
  <Words>10197</Words>
  <Application>Microsoft Office PowerPoint</Application>
  <PresentationFormat>Widescreen</PresentationFormat>
  <Paragraphs>671</Paragraphs>
  <Slides>91</Slides>
  <Notes>0</Notes>
  <HiddenSlides>0</HiddenSlides>
  <MMClips>0</MMClips>
  <ScaleCrop>false</ScaleCrop>
  <HeadingPairs>
    <vt:vector size="6" baseType="variant">
      <vt:variant>
        <vt:lpstr>Fontes usadas</vt:lpstr>
      </vt:variant>
      <vt:variant>
        <vt:i4>11</vt:i4>
      </vt:variant>
      <vt:variant>
        <vt:lpstr>Tema</vt:lpstr>
      </vt:variant>
      <vt:variant>
        <vt:i4>2</vt:i4>
      </vt:variant>
      <vt:variant>
        <vt:lpstr>Títulos de slides</vt:lpstr>
      </vt:variant>
      <vt:variant>
        <vt:i4>91</vt:i4>
      </vt:variant>
    </vt:vector>
  </HeadingPairs>
  <TitlesOfParts>
    <vt:vector size="104" baseType="lpstr">
      <vt:lpstr>Aptos</vt:lpstr>
      <vt:lpstr>Aptos Display</vt:lpstr>
      <vt:lpstr>Arial</vt:lpstr>
      <vt:lpstr>Arial Narrow</vt:lpstr>
      <vt:lpstr>Calibri</vt:lpstr>
      <vt:lpstr>Calibri Light</vt:lpstr>
      <vt:lpstr>Cambria Math</vt:lpstr>
      <vt:lpstr>Symbol</vt:lpstr>
      <vt:lpstr>Times New Roman</vt:lpstr>
      <vt:lpstr>Verdana</vt:lpstr>
      <vt:lpstr>Wingdings</vt:lpstr>
      <vt:lpstr>Tema do Office</vt:lpstr>
      <vt:lpstr>Personalizar design</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60</cp:revision>
  <dcterms:created xsi:type="dcterms:W3CDTF">2024-02-02T11:27:21Z</dcterms:created>
  <dcterms:modified xsi:type="dcterms:W3CDTF">2026-09-25T12:39:18Z</dcterms:modified>
</cp:coreProperties>
</file>