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6" r:id="rId3"/>
    <p:sldId id="260" r:id="rId4"/>
    <p:sldId id="259" r:id="rId5"/>
    <p:sldId id="261" r:id="rId6"/>
    <p:sldId id="262" r:id="rId7"/>
    <p:sldId id="264" r:id="rId8"/>
    <p:sldId id="265" r:id="rId9"/>
    <p:sldId id="263" r:id="rId10"/>
    <p:sldId id="266" r:id="rId11"/>
    <p:sldId id="267" r:id="rId12"/>
    <p:sldId id="268" r:id="rId13"/>
    <p:sldId id="269" r:id="rId14"/>
    <p:sldId id="270" r:id="rId15"/>
    <p:sldId id="271" r:id="rId16"/>
    <p:sldId id="272" r:id="rId17"/>
    <p:sldId id="273" r:id="rId18"/>
    <p:sldId id="274" r:id="rId19"/>
    <p:sldId id="279" r:id="rId20"/>
    <p:sldId id="276" r:id="rId21"/>
    <p:sldId id="280" r:id="rId22"/>
    <p:sldId id="277" r:id="rId23"/>
    <p:sldId id="281" r:id="rId24"/>
    <p:sldId id="283" r:id="rId25"/>
    <p:sldId id="284" r:id="rId26"/>
    <p:sldId id="282"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0" r:id="rId42"/>
    <p:sldId id="301" r:id="rId43"/>
    <p:sldId id="303" r:id="rId44"/>
    <p:sldId id="304" r:id="rId45"/>
    <p:sldId id="305" r:id="rId46"/>
    <p:sldId id="307" r:id="rId47"/>
    <p:sldId id="308" r:id="rId48"/>
    <p:sldId id="302" r:id="rId49"/>
    <p:sldId id="309" r:id="rId50"/>
    <p:sldId id="306" r:id="rId51"/>
    <p:sldId id="310" r:id="rId52"/>
    <p:sldId id="311" r:id="rId53"/>
    <p:sldId id="312" r:id="rId54"/>
    <p:sldId id="313" r:id="rId55"/>
    <p:sldId id="315" r:id="rId56"/>
    <p:sldId id="316" r:id="rId57"/>
    <p:sldId id="317" r:id="rId58"/>
    <p:sldId id="318" r:id="rId59"/>
    <p:sldId id="319" r:id="rId60"/>
    <p:sldId id="320" r:id="rId61"/>
    <p:sldId id="321" r:id="rId62"/>
    <p:sldId id="322" r:id="rId63"/>
    <p:sldId id="323" r:id="rId64"/>
    <p:sldId id="314" r:id="rId65"/>
    <p:sldId id="324" r:id="rId66"/>
    <p:sldId id="325" r:id="rId67"/>
    <p:sldId id="326" r:id="rId68"/>
    <p:sldId id="327" r:id="rId69"/>
    <p:sldId id="328" r:id="rId70"/>
    <p:sldId id="329" r:id="rId71"/>
    <p:sldId id="330" r:id="rId72"/>
    <p:sldId id="332" r:id="rId73"/>
    <p:sldId id="333" r:id="rId74"/>
    <p:sldId id="331" r:id="rId75"/>
    <p:sldId id="334" r:id="rId76"/>
    <p:sldId id="335" r:id="rId77"/>
    <p:sldId id="336" r:id="rId78"/>
    <p:sldId id="337" r:id="rId79"/>
    <p:sldId id="338" r:id="rId80"/>
    <p:sldId id="339" r:id="rId81"/>
    <p:sldId id="340" r:id="rId82"/>
    <p:sldId id="341" r:id="rId83"/>
    <p:sldId id="342" r:id="rId84"/>
    <p:sldId id="343" r:id="rId85"/>
    <p:sldId id="344" r:id="rId86"/>
    <p:sldId id="346" r:id="rId87"/>
    <p:sldId id="257" r:id="rId8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2"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viewProps" Target="viewProp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cxnSp>
        <p:nvCxnSpPr>
          <p:cNvPr id="18" name="Conector reto 17">
            <a:extLst>
              <a:ext uri="{FF2B5EF4-FFF2-40B4-BE49-F238E27FC236}">
                <a16:creationId xmlns:a16="http://schemas.microsoft.com/office/drawing/2014/main" id="{550C0EDA-8A41-6C25-13D0-57E06B664E52}"/>
              </a:ext>
            </a:extLst>
          </p:cNvPr>
          <p:cNvCxnSpPr/>
          <p:nvPr userDrawn="1"/>
        </p:nvCxnSpPr>
        <p:spPr>
          <a:xfrm>
            <a:off x="6096000" y="916620"/>
            <a:ext cx="0" cy="5477522"/>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04174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FDD84A-B1EA-F58E-227A-B2A63AB434C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160FE-3F97-7C0C-B598-E95688C34E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89132B4-85F4-78AD-E168-42FA36E0809D}"/>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F7A796A7-93D6-4B20-EE2E-D9F3CFC9C66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BA62F08-1693-CAA7-F302-A425D778D313}"/>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577337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DB2267-8504-3698-E2DC-69051EA3465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D1A4AC0-646A-DBB0-FDB0-81576462239D}"/>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76464FB-2059-B664-0D11-BE8ABD2E3927}"/>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40C7667E-2098-3B2F-6CE6-779B7C235F1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70F43D-7FFA-DABE-8151-57B6E4CCF0E5}"/>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440188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4DFB82-BCAB-AD88-61CD-E2D14C4412F2}"/>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6AD5B13E-B61E-534A-D75C-9F58BC93A5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A9FC082-2C2E-FF1E-F575-3115EA20FD02}"/>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206C1D26-0892-6C48-C0D7-F1BA9D73EF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97BCDCC-7FF9-3BD7-9811-55FFD3AE4B0B}"/>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2164454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9D2F8-CF19-A126-8C2B-35C2F52B2B2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30936E6D-C9E6-BB5D-AE4F-8D6E16FF8F93}"/>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A0AD6B4-8E3C-61EE-A0AB-F8D0E30CBD5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2C80752-B4F6-1B23-9E86-63FA10254C10}"/>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6" name="Espaço Reservado para Rodapé 5">
            <a:extLst>
              <a:ext uri="{FF2B5EF4-FFF2-40B4-BE49-F238E27FC236}">
                <a16:creationId xmlns:a16="http://schemas.microsoft.com/office/drawing/2014/main" id="{1B51340A-EF6A-30B7-C95D-03611BFDB5F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98DF69C-33C1-5657-4076-7BF487FADAD2}"/>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837402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40B136-DD7D-5242-B8B5-4E037F9C4CE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0849A4E-862F-1E26-DBF1-E2B1E1AC37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456BE45-38B1-7081-1189-C13252A11E0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823F87D7-0C60-FAA2-E70B-D881CC3DA8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94DB2EFB-D9D5-8B47-1143-A7A10FE9C19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FA35F1-2E0D-E310-935E-0AEA49A805AF}"/>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8" name="Espaço Reservado para Rodapé 7">
            <a:extLst>
              <a:ext uri="{FF2B5EF4-FFF2-40B4-BE49-F238E27FC236}">
                <a16:creationId xmlns:a16="http://schemas.microsoft.com/office/drawing/2014/main" id="{6DCDFCE4-06F5-286C-5980-32AF111BCC9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1F4FFE77-0621-3752-4899-9053F895F058}"/>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755038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35351-E54F-35CB-9CC5-81D5B7C6E161}"/>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7538AC8-16DC-2BD6-49A6-92A98CC5C469}"/>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4" name="Espaço Reservado para Rodapé 3">
            <a:extLst>
              <a:ext uri="{FF2B5EF4-FFF2-40B4-BE49-F238E27FC236}">
                <a16:creationId xmlns:a16="http://schemas.microsoft.com/office/drawing/2014/main" id="{CF7900B7-0A14-1353-8FE7-090233CC6A3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0EEFEBE-0F32-3A33-0146-EF84C8CA44B0}"/>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102252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E5F384B-42CA-E5D8-D825-0966FD2BF5A2}"/>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3" name="Espaço Reservado para Rodapé 2">
            <a:extLst>
              <a:ext uri="{FF2B5EF4-FFF2-40B4-BE49-F238E27FC236}">
                <a16:creationId xmlns:a16="http://schemas.microsoft.com/office/drawing/2014/main" id="{40AB8CD9-43A0-6E23-FCF3-073665A56A1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A64EEE23-5FA3-83A4-69B5-40F1AD0316EC}"/>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153708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E4CF67-B046-0940-D172-D1CEB9E55C21}"/>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9E1D283-C4C1-5721-BEC3-53687D58FB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C49A48CD-9D52-5C7A-7105-F9492E3844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18208D0-996F-8A28-ED4C-7051CD05DA81}"/>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6" name="Espaço Reservado para Rodapé 5">
            <a:extLst>
              <a:ext uri="{FF2B5EF4-FFF2-40B4-BE49-F238E27FC236}">
                <a16:creationId xmlns:a16="http://schemas.microsoft.com/office/drawing/2014/main" id="{6D794C9C-4D5D-5AC2-D8F2-7E7DF85C42E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A435CE5-AAAE-9A85-9DBE-F9E7C28A2523}"/>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633650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62F308-6B43-5535-C113-AB1E0FF0376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7A51C45-E8A6-666A-4A5A-50DD7260C5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FF63936-1B4A-9E21-0114-C1C2468D30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8D747C6-6CA8-335F-1EEC-D31F5F1D2993}"/>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A8562C8-5DE5-B96E-A5F7-FC77C2FAA98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5E146B7-35F5-AA9C-1AAC-C97190FD7D05}"/>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81689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AD1CA9-D664-4723-F671-5E0E48FB0010}"/>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38C55D84-E5B8-199D-70C1-4ABA5F5A9641}"/>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2A68E09-6510-337F-DE98-AD4804DF3B71}"/>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3FD2CB97-C46B-F72A-16A9-330755E79A9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0FBDC38-EDA1-B009-292F-461F4E9C5370}"/>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18530436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6F5D548-189E-71CD-6DC5-BF93BD10D673}"/>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72560B2-A641-DAF0-1B12-DCAA9693E2AB}"/>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D14A392-B55B-DD21-8541-926343367BB7}"/>
              </a:ext>
            </a:extLst>
          </p:cNvPr>
          <p:cNvSpPr>
            <a:spLocks noGrp="1"/>
          </p:cNvSpPr>
          <p:nvPr>
            <p:ph type="dt" sz="half" idx="10"/>
          </p:nvPr>
        </p:nvSpPr>
        <p:spPr/>
        <p:txBody>
          <a:body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11C6DD0-BB15-2384-9202-9D61966D25C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7B2FC15-C65B-A393-A371-50112A450C02}"/>
              </a:ext>
            </a:extLst>
          </p:cNvPr>
          <p:cNvSpPr>
            <a:spLocks noGrp="1"/>
          </p:cNvSpPr>
          <p:nvPr>
            <p:ph type="sldNum" sz="quarter" idx="12"/>
          </p:nvPr>
        </p:nvSpPr>
        <p:spPr/>
        <p:txBody>
          <a:bodyPr/>
          <a:lstStyle/>
          <a:p>
            <a:fld id="{BBE27C78-D059-4E16-8600-F1D041383B18}" type="slidenum">
              <a:rPr lang="pt-BR" smtClean="0"/>
              <a:t>‹nº›</a:t>
            </a:fld>
            <a:endParaRPr lang="pt-BR"/>
          </a:p>
        </p:txBody>
      </p:sp>
    </p:spTree>
    <p:extLst>
      <p:ext uri="{BB962C8B-B14F-4D97-AF65-F5344CB8AC3E}">
        <p14:creationId xmlns:p14="http://schemas.microsoft.com/office/powerpoint/2010/main" val="3237303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60"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BEC9C2DA-20E9-4FD3-EDF0-015F043610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3564EBA-01F9-69AA-64D4-2BA3039F6E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FD6AD98-C60A-8923-C516-5CFEABC757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67A878-DE0F-408F-8D2F-9A51F5D34FDF}" type="datetimeFigureOut">
              <a:rPr lang="pt-BR" smtClean="0"/>
              <a:t>25/09/2026</a:t>
            </a:fld>
            <a:endParaRPr lang="pt-BR"/>
          </a:p>
        </p:txBody>
      </p:sp>
      <p:sp>
        <p:nvSpPr>
          <p:cNvPr id="5" name="Espaço Reservado para Rodapé 4">
            <a:extLst>
              <a:ext uri="{FF2B5EF4-FFF2-40B4-BE49-F238E27FC236}">
                <a16:creationId xmlns:a16="http://schemas.microsoft.com/office/drawing/2014/main" id="{E96E325A-D20A-8321-8D68-6EBF940924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8692361F-43D4-AE65-2AD9-3184FB1719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E27C78-D059-4E16-8600-F1D041383B18}" type="slidenum">
              <a:rPr lang="pt-BR" smtClean="0"/>
              <a:t>‹nº›</a:t>
            </a:fld>
            <a:endParaRPr lang="pt-BR"/>
          </a:p>
        </p:txBody>
      </p:sp>
    </p:spTree>
    <p:extLst>
      <p:ext uri="{BB962C8B-B14F-4D97-AF65-F5344CB8AC3E}">
        <p14:creationId xmlns:p14="http://schemas.microsoft.com/office/powerpoint/2010/main" val="18699330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0.emf"/><Relationship Id="rId5" Type="http://schemas.openxmlformats.org/officeDocument/2006/relationships/image" Target="../media/image21.png"/><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24.emf"/><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54.emf"/></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7.png"/><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0.png"/><Relationship Id="rId7" Type="http://schemas.openxmlformats.org/officeDocument/2006/relationships/image" Target="../media/image72.png"/><Relationship Id="rId2" Type="http://schemas.openxmlformats.org/officeDocument/2006/relationships/image" Target="../media/image69.png"/><Relationship Id="rId1" Type="http://schemas.openxmlformats.org/officeDocument/2006/relationships/slideLayout" Target="../slideLayouts/slideLayout6.xml"/><Relationship Id="rId6" Type="http://schemas.openxmlformats.org/officeDocument/2006/relationships/image" Target="../media/image71.png"/><Relationship Id="rId5" Type="http://schemas.openxmlformats.org/officeDocument/2006/relationships/image" Target="../media/image75.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emf"/><Relationship Id="rId1" Type="http://schemas.openxmlformats.org/officeDocument/2006/relationships/slideLayout" Target="../slideLayouts/slideLayout6.xml"/><Relationship Id="rId5" Type="http://schemas.openxmlformats.org/officeDocument/2006/relationships/image" Target="../media/image82.png"/><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8" Type="http://schemas.openxmlformats.org/officeDocument/2006/relationships/image" Target="../media/image84.emf"/><Relationship Id="rId3" Type="http://schemas.openxmlformats.org/officeDocument/2006/relationships/image" Target="../media/image79.png"/><Relationship Id="rId7" Type="http://schemas.openxmlformats.org/officeDocument/2006/relationships/image" Target="../media/image83.emf"/><Relationship Id="rId2" Type="http://schemas.openxmlformats.org/officeDocument/2006/relationships/image" Target="../media/image77.png"/><Relationship Id="rId1" Type="http://schemas.openxmlformats.org/officeDocument/2006/relationships/slideLayout" Target="../slideLayouts/slideLayout6.xml"/><Relationship Id="rId6" Type="http://schemas.openxmlformats.org/officeDocument/2006/relationships/image" Target="../media/image82.emf"/><Relationship Id="rId11" Type="http://schemas.openxmlformats.org/officeDocument/2006/relationships/image" Target="../media/image87.emf"/><Relationship Id="rId5" Type="http://schemas.openxmlformats.org/officeDocument/2006/relationships/image" Target="../media/image81.emf"/><Relationship Id="rId10" Type="http://schemas.openxmlformats.org/officeDocument/2006/relationships/image" Target="../media/image86.png"/><Relationship Id="rId4" Type="http://schemas.openxmlformats.org/officeDocument/2006/relationships/image" Target="../media/image80.svg"/><Relationship Id="rId9" Type="http://schemas.openxmlformats.org/officeDocument/2006/relationships/image" Target="../media/image85.emf"/></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94.png"/><Relationship Id="rId4" Type="http://schemas.microsoft.com/office/2007/relationships/hdphoto" Target="../media/hdphoto3.wdp"/></Relationships>
</file>

<file path=ppt/slides/_rels/slide42.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10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4.png"/><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10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118.png"/></Relationships>
</file>

<file path=ppt/slides/_rels/slide6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emf"/><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em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129.png"/><Relationship Id="rId2" Type="http://schemas.openxmlformats.org/officeDocument/2006/relationships/image" Target="../media/image126.png"/><Relationship Id="rId1" Type="http://schemas.openxmlformats.org/officeDocument/2006/relationships/slideLayout" Target="../slideLayouts/slideLayout6.xml"/><Relationship Id="rId6" Type="http://schemas.openxmlformats.org/officeDocument/2006/relationships/image" Target="../media/image128.emf"/><Relationship Id="rId5" Type="http://schemas.microsoft.com/office/2007/relationships/hdphoto" Target="../media/hdphoto5.wdp"/><Relationship Id="rId4" Type="http://schemas.openxmlformats.org/officeDocument/2006/relationships/image" Target="../media/image127.png"/></Relationships>
</file>

<file path=ppt/slides/_rels/slide71.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146.emf"/></Relationships>
</file>

<file path=ppt/slides/_rels/slide83.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4D28A7C-1281-04DB-2DFA-3965038B3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179317" y="496023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MATEMÁTICA</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2766940" y="4115152"/>
            <a:ext cx="4206483" cy="646331"/>
          </a:xfrm>
          <a:prstGeom prst="rect">
            <a:avLst/>
          </a:prstGeom>
          <a:noFill/>
        </p:spPr>
        <p:txBody>
          <a:bodyPr wrap="square" rtlCol="0">
            <a:spAutoFit/>
          </a:bodyPr>
          <a:lstStyle/>
          <a:p>
            <a:r>
              <a:rPr lang="pt-BR" sz="3600" b="1" dirty="0">
                <a:solidFill>
                  <a:schemeClr val="bg1"/>
                </a:solidFill>
                <a:ea typeface="Verdana" panose="020B0604030504040204" pitchFamily="34" charset="0"/>
                <a:cs typeface="ADLaM Display" panose="02010000000000000000" pitchFamily="2" charset="0"/>
              </a:rPr>
              <a:t>6º ANO</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C43DEF9-1809-53C9-2AC1-E4E1C40A7E40}"/>
              </a:ext>
            </a:extLst>
          </p:cNvPr>
          <p:cNvPicPr>
            <a:picLocks noChangeAspect="1"/>
          </p:cNvPicPr>
          <p:nvPr/>
        </p:nvPicPr>
        <p:blipFill>
          <a:blip r:embed="rId2"/>
          <a:srcRect t="-1" r="339" b="6216"/>
          <a:stretch>
            <a:fillRect/>
          </a:stretch>
        </p:blipFill>
        <p:spPr>
          <a:xfrm>
            <a:off x="53788" y="598038"/>
            <a:ext cx="3600000" cy="465976"/>
          </a:xfrm>
          <a:prstGeom prst="rect">
            <a:avLst/>
          </a:prstGeom>
        </p:spPr>
      </p:pic>
      <p:pic>
        <p:nvPicPr>
          <p:cNvPr id="5" name="Imagem 4">
            <a:extLst>
              <a:ext uri="{FF2B5EF4-FFF2-40B4-BE49-F238E27FC236}">
                <a16:creationId xmlns:a16="http://schemas.microsoft.com/office/drawing/2014/main" id="{37FDF755-239A-71E4-64B2-2370800B8329}"/>
              </a:ext>
            </a:extLst>
          </p:cNvPr>
          <p:cNvPicPr>
            <a:picLocks noChangeAspect="1"/>
          </p:cNvPicPr>
          <p:nvPr/>
        </p:nvPicPr>
        <p:blipFill rotWithShape="1">
          <a:blip r:embed="rId3">
            <a:extLst>
              <a:ext uri="{28A0092B-C50C-407E-A947-70E740481C1C}">
                <a14:useLocalDpi xmlns:a14="http://schemas.microsoft.com/office/drawing/2010/main" val="0"/>
              </a:ext>
            </a:extLst>
          </a:blip>
          <a:srcRect l="799" r="3034"/>
          <a:stretch>
            <a:fillRect/>
          </a:stretch>
        </p:blipFill>
        <p:spPr bwMode="auto">
          <a:xfrm>
            <a:off x="53788" y="1064014"/>
            <a:ext cx="3600000" cy="789315"/>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F951F2D7-01BB-61D2-53F6-4BCE5CE7C559}"/>
              </a:ext>
            </a:extLst>
          </p:cNvPr>
          <p:cNvSpPr txBox="1"/>
          <p:nvPr/>
        </p:nvSpPr>
        <p:spPr>
          <a:xfrm>
            <a:off x="53788" y="1760319"/>
            <a:ext cx="6042212" cy="2610971"/>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Imagine que quatro amigos saíram para comer uma pizza e concordaram em comer quantidades iguais. Isso significa que a pizza foi dividida em quatro partes iguais e que cada amigo comeu uma fatia.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Vamos visualizar essa divisão: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97F537B6-3C06-C124-852A-8A6119DCB92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1722982" y="4247579"/>
            <a:ext cx="3055206" cy="2484915"/>
          </a:xfrm>
          <a:prstGeom prst="rect">
            <a:avLst/>
          </a:prstGeom>
        </p:spPr>
      </p:pic>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153A1183-8D05-7EBF-4204-D6AE291F00CE}"/>
                  </a:ext>
                </a:extLst>
              </p:cNvPr>
              <p:cNvSpPr txBox="1"/>
              <p:nvPr/>
            </p:nvSpPr>
            <p:spPr>
              <a:xfrm>
                <a:off x="6104965" y="831026"/>
                <a:ext cx="5972735" cy="446590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quantidade que cada amigo comeu dessa pizza é representada por </a:t>
                </a:r>
                <a14:m>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𝟏</m:t>
                        </m:r>
                      </m:num>
                      <m:den>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𝟒</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uma fração temos o </a:t>
                </a:r>
                <a14:m>
                  <m:oMath xmlns:m="http://schemas.openxmlformats.org/officeDocument/2006/math">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𝐧𝐮𝐦𝐞𝐫𝐚𝐝𝐨𝐫</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representa a parte utilizada, e o </a:t>
                </a:r>
                <a14:m>
                  <m:oMath xmlns:m="http://schemas.openxmlformats.org/officeDocument/2006/math">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𝐝𝐞𝐧𝐨𝐦𝐢𝐧𝐚𝐝𝐨𝐫</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que é o total de partes em que o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todo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foi dividido.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𝐚</m:t>
                          </m:r>
                        </m:num>
                        <m:den>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𝐛</m:t>
                          </m:r>
                          <m:r>
                            <a:rPr lang="pt-BR" sz="2200" b="1" kern="100">
                              <a:effectLst/>
                              <a:latin typeface="Cambria Math" panose="02040503050406030204" pitchFamily="18" charset="0"/>
                              <a:ea typeface="Aptos" panose="020B0004020202020204" pitchFamily="34" charset="0"/>
                              <a:cs typeface="Times New Roman" panose="02020603050405020304" pitchFamily="18" charset="0"/>
                            </a:rPr>
                            <m:t> </m:t>
                          </m:r>
                        </m:den>
                      </m:f>
                      <m:m>
                        <m:mPr>
                          <m:mcs>
                            <m:mc>
                              <m:mcPr>
                                <m:count m:val="1"/>
                                <m:mcJc m:val="center"/>
                              </m:mcPr>
                            </m:mc>
                          </m:mcs>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mPr>
                        <m:m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𝐧𝐮𝐦𝐞𝐫𝐚𝐝𝐨𝐫</m:t>
                            </m:r>
                            <m:r>
                              <a:rPr lang="pt-BR" sz="2200" b="1" kern="100">
                                <a:solidFill>
                                  <a:srgbClr val="BF4E14"/>
                                </a:solidFill>
                                <a:effectLst/>
                                <a:latin typeface="Cambria Math" panose="02040503050406030204" pitchFamily="18" charset="0"/>
                                <a:ea typeface="Aptos" panose="020B0004020202020204" pitchFamily="34" charset="0"/>
                                <a:cs typeface="Times New Roman" panose="02020603050405020304" pitchFamily="18" charset="0"/>
                              </a:rPr>
                              <m:t>     </m:t>
                            </m:r>
                          </m:e>
                        </m:mr>
                        <m:mr>
                          <m:e>
                            <m:r>
                              <a:rPr lang="pt-BR" sz="2200" b="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70C0"/>
                                </a:solidFill>
                                <a:effectLst/>
                                <a:latin typeface="Cambria Math" panose="02040503050406030204" pitchFamily="18" charset="0"/>
                                <a:ea typeface="Aptos" panose="020B0004020202020204" pitchFamily="34" charset="0"/>
                                <a:cs typeface="Times New Roman" panose="02020603050405020304" pitchFamily="18" charset="0"/>
                              </a:rPr>
                              <m:t>𝐝𝐞𝐧𝐨𝐦𝐢𝐧𝐚𝐝𝐨𝐫</m:t>
                            </m:r>
                          </m:e>
                        </m:mr>
                      </m:m>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Uma fração </a:t>
                </a:r>
                <a14:m>
                  <m:oMath xmlns:m="http://schemas.openxmlformats.org/officeDocument/2006/math">
                    <m:f>
                      <m:f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𝒂</m:t>
                        </m:r>
                      </m:num>
                      <m:den>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𝒃</m:t>
                        </m:r>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equivalente à operação de divisão, ou seja, dividir um </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todo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 </a:t>
                </a:r>
                <a14:m>
                  <m:oMath xmlns:m="http://schemas.openxmlformats.org/officeDocument/2006/math">
                    <m:r>
                      <a:rPr lang="pt-BR" sz="2200" b="1" i="1" kern="100">
                        <a:solidFill>
                          <a:srgbClr val="0B769F"/>
                        </a:solidFill>
                        <a:effectLst/>
                        <a:latin typeface="Cambria Math" panose="02040503050406030204" pitchFamily="18" charset="0"/>
                        <a:ea typeface="Times New Roman" panose="02020603050405020304" pitchFamily="18" charset="0"/>
                        <a:cs typeface="Times New Roman" panose="02020603050405020304" pitchFamily="18" charset="0"/>
                      </a:rPr>
                      <m:t>𝒃</m:t>
                    </m:r>
                  </m:oMath>
                </a14:m>
                <a:r>
                  <a:rPr lang="pt-BR" sz="2200" kern="100" dirty="0">
                    <a:solidFill>
                      <a:srgbClr val="0B769F"/>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partes</a:t>
                </a:r>
                <a:r>
                  <a:rPr lang="pt-BR" sz="2200" kern="100" dirty="0">
                    <a:solidFill>
                      <a:srgbClr val="0B769F"/>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utilizar uma quantidade </a:t>
                </a:r>
                <a14:m>
                  <m:oMath xmlns:m="http://schemas.openxmlformats.org/officeDocument/2006/math">
                    <m:r>
                      <a:rPr lang="pt-BR" sz="2200" b="1" i="1" kern="100">
                        <a:solidFill>
                          <a:srgbClr val="BF4E14"/>
                        </a:solidFill>
                        <a:effectLst/>
                        <a:latin typeface="Cambria Math" panose="02040503050406030204" pitchFamily="18" charset="0"/>
                        <a:ea typeface="Times New Roman" panose="02020603050405020304" pitchFamily="18" charset="0"/>
                        <a:cs typeface="Times New Roman" panose="02020603050405020304" pitchFamily="18" charset="0"/>
                      </a:rPr>
                      <m:t>𝒂</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dessas partes.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153A1183-8D05-7EBF-4204-D6AE291F00CE}"/>
                  </a:ext>
                </a:extLst>
              </p:cNvPr>
              <p:cNvSpPr txBox="1">
                <a:spLocks noRot="1" noChangeAspect="1" noMove="1" noResize="1" noEditPoints="1" noAdjustHandles="1" noChangeArrowheads="1" noChangeShapeType="1" noTextEdit="1"/>
              </p:cNvSpPr>
              <p:nvPr/>
            </p:nvSpPr>
            <p:spPr>
              <a:xfrm>
                <a:off x="6104965" y="831026"/>
                <a:ext cx="5972735" cy="4465903"/>
              </a:xfrm>
              <a:prstGeom prst="rect">
                <a:avLst/>
              </a:prstGeom>
              <a:blipFill>
                <a:blip r:embed="rId6"/>
                <a:stretch>
                  <a:fillRect l="-1327" t="-409" r="-1327" b="-1637"/>
                </a:stretch>
              </a:blipFill>
            </p:spPr>
            <p:txBody>
              <a:bodyPr/>
              <a:lstStyle/>
              <a:p>
                <a:r>
                  <a:rPr lang="pt-BR">
                    <a:noFill/>
                  </a:rPr>
                  <a:t> </a:t>
                </a:r>
              </a:p>
            </p:txBody>
          </p:sp>
        </mc:Fallback>
      </mc:AlternateContent>
    </p:spTree>
    <p:extLst>
      <p:ext uri="{BB962C8B-B14F-4D97-AF65-F5344CB8AC3E}">
        <p14:creationId xmlns:p14="http://schemas.microsoft.com/office/powerpoint/2010/main" val="3396532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ixaDeTexto 8">
            <a:extLst>
              <a:ext uri="{FF2B5EF4-FFF2-40B4-BE49-F238E27FC236}">
                <a16:creationId xmlns:a16="http://schemas.microsoft.com/office/drawing/2014/main" id="{853B190A-1966-C0DD-250B-FF2209E4F557}"/>
              </a:ext>
            </a:extLst>
          </p:cNvPr>
          <p:cNvSpPr txBox="1"/>
          <p:nvPr/>
        </p:nvSpPr>
        <p:spPr>
          <a:xfrm>
            <a:off x="224118" y="989044"/>
            <a:ext cx="10363200" cy="951030"/>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Vamos considerar as partes coloridas nas figuras, a seguir, e representá-las na forma fracionária.</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10" name="Imagem 9">
            <a:extLst>
              <a:ext uri="{FF2B5EF4-FFF2-40B4-BE49-F238E27FC236}">
                <a16:creationId xmlns:a16="http://schemas.microsoft.com/office/drawing/2014/main" id="{A19B6ADD-65AC-789B-8295-E8E6A0F504CD}"/>
              </a:ext>
            </a:extLst>
          </p:cNvPr>
          <p:cNvPicPr>
            <a:picLocks noChangeAspect="1"/>
          </p:cNvPicPr>
          <p:nvPr/>
        </p:nvPicPr>
        <p:blipFill>
          <a:blip r:embed="rId2"/>
          <a:srcRect l="38962" t="-5535" r="39040" b="67944"/>
          <a:stretch/>
        </p:blipFill>
        <p:spPr>
          <a:xfrm>
            <a:off x="0" y="2436495"/>
            <a:ext cx="6202295" cy="2987152"/>
          </a:xfrm>
          <a:prstGeom prst="rect">
            <a:avLst/>
          </a:prstGeom>
        </p:spPr>
      </p:pic>
      <p:pic>
        <p:nvPicPr>
          <p:cNvPr id="3" name="Imagem 2">
            <a:extLst>
              <a:ext uri="{FF2B5EF4-FFF2-40B4-BE49-F238E27FC236}">
                <a16:creationId xmlns:a16="http://schemas.microsoft.com/office/drawing/2014/main" id="{8CA4F6B3-95FB-CA8D-8D06-B29CD5AC9D76}"/>
              </a:ext>
            </a:extLst>
          </p:cNvPr>
          <p:cNvPicPr>
            <a:picLocks noChangeAspect="1"/>
          </p:cNvPicPr>
          <p:nvPr/>
        </p:nvPicPr>
        <p:blipFill>
          <a:blip r:embed="rId2"/>
          <a:srcRect l="39445" t="36487" r="38812" b="14169"/>
          <a:stretch/>
        </p:blipFill>
        <p:spPr>
          <a:xfrm>
            <a:off x="6473951" y="2499249"/>
            <a:ext cx="4572001" cy="2924398"/>
          </a:xfrm>
          <a:prstGeom prst="rect">
            <a:avLst/>
          </a:prstGeom>
        </p:spPr>
      </p:pic>
    </p:spTree>
    <p:extLst>
      <p:ext uri="{BB962C8B-B14F-4D97-AF65-F5344CB8AC3E}">
        <p14:creationId xmlns:p14="http://schemas.microsoft.com/office/powerpoint/2010/main" val="2406231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2296FED-E770-FCA2-1E3A-9C7E20ED4A42}"/>
              </a:ext>
            </a:extLst>
          </p:cNvPr>
          <p:cNvSpPr txBox="1"/>
          <p:nvPr/>
        </p:nvSpPr>
        <p:spPr>
          <a:xfrm>
            <a:off x="259976" y="700162"/>
            <a:ext cx="11698942" cy="2148280"/>
          </a:xfrm>
          <a:prstGeom prst="rect">
            <a:avLst/>
          </a:prstGeom>
          <a:noFill/>
        </p:spPr>
        <p:txBody>
          <a:bodyPr wrap="square">
            <a:spAutoFit/>
          </a:bodyPr>
          <a:lstStyle/>
          <a:p>
            <a:pPr algn="ctr">
              <a:lnSpc>
                <a:spcPct val="115000"/>
              </a:lnSpc>
              <a:spcAft>
                <a:spcPts val="800"/>
              </a:spcAft>
            </a:pPr>
            <a:r>
              <a:rPr lang="pt-BR" sz="28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NÚMEROS DECIMAIS </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800" kern="100" dirty="0">
                <a:effectLst/>
                <a:latin typeface="Arial Narrow" panose="020B0606020202030204" pitchFamily="34" charset="0"/>
                <a:ea typeface="Aptos" panose="020B0004020202020204" pitchFamily="34" charset="0"/>
                <a:cs typeface="Times New Roman" panose="02020603050405020304" pitchFamily="18" charset="0"/>
              </a:rPr>
              <a:t>Os </a:t>
            </a:r>
            <a:r>
              <a:rPr lang="pt-BR" sz="2800" b="1" kern="100" dirty="0">
                <a:effectLst/>
                <a:latin typeface="Arial Narrow" panose="020B0606020202030204" pitchFamily="34" charset="0"/>
                <a:ea typeface="Aptos" panose="020B0004020202020204" pitchFamily="34" charset="0"/>
                <a:cs typeface="Times New Roman" panose="02020603050405020304" pitchFamily="18" charset="0"/>
              </a:rPr>
              <a:t>números decimais</a:t>
            </a:r>
            <a:r>
              <a:rPr lang="pt-BR" sz="2800" kern="100" dirty="0">
                <a:effectLst/>
                <a:latin typeface="Arial Narrow" panose="020B0606020202030204" pitchFamily="34" charset="0"/>
                <a:ea typeface="Aptos" panose="020B0004020202020204" pitchFamily="34" charset="0"/>
                <a:cs typeface="Times New Roman" panose="02020603050405020304" pitchFamily="18" charset="0"/>
              </a:rPr>
              <a:t> possuem uma parte </a:t>
            </a:r>
            <a:r>
              <a:rPr lang="pt-BR" sz="2800" b="1" kern="100" dirty="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inteira</a:t>
            </a:r>
            <a:r>
              <a:rPr lang="pt-BR" sz="2800" kern="100" dirty="0">
                <a:solidFill>
                  <a:srgbClr val="A02B93"/>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800" kern="100" dirty="0">
                <a:effectLst/>
                <a:latin typeface="Arial Narrow" panose="020B0606020202030204" pitchFamily="34" charset="0"/>
                <a:ea typeface="Aptos" panose="020B0004020202020204" pitchFamily="34" charset="0"/>
                <a:cs typeface="Times New Roman" panose="02020603050405020304" pitchFamily="18" charset="0"/>
              </a:rPr>
              <a:t>e uma parte não inteira</a:t>
            </a:r>
            <a:r>
              <a:rPr lang="pt-BR" sz="28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800" kern="100" dirty="0">
                <a:effectLst/>
                <a:latin typeface="Arial Narrow" panose="020B0606020202030204" pitchFamily="34" charset="0"/>
                <a:ea typeface="Aptos" panose="020B0004020202020204" pitchFamily="34" charset="0"/>
                <a:cs typeface="Times New Roman" panose="02020603050405020304" pitchFamily="18" charset="0"/>
              </a:rPr>
              <a:t>(menor que a unidade), chamada de </a:t>
            </a:r>
            <a:r>
              <a:rPr lang="pt-BR" sz="2800" b="1" kern="100" dirty="0">
                <a:solidFill>
                  <a:srgbClr val="00B050"/>
                </a:solidFill>
                <a:effectLst/>
                <a:latin typeface="Arial Narrow" panose="020B0606020202030204" pitchFamily="34" charset="0"/>
                <a:ea typeface="Aptos" panose="020B0004020202020204" pitchFamily="34" charset="0"/>
                <a:cs typeface="Times New Roman" panose="02020603050405020304" pitchFamily="18" charset="0"/>
              </a:rPr>
              <a:t>parte decimal</a:t>
            </a:r>
            <a:r>
              <a:rPr lang="pt-BR" sz="2800" kern="100" dirty="0">
                <a:effectLst/>
                <a:latin typeface="Arial Narrow" panose="020B0606020202030204" pitchFamily="34" charset="0"/>
                <a:ea typeface="Aptos" panose="020B0004020202020204" pitchFamily="34" charset="0"/>
                <a:cs typeface="Times New Roman" panose="02020603050405020304" pitchFamily="18" charset="0"/>
              </a:rPr>
              <a:t>. A parte inteira e a parte decimal são separadas por uma vírgula. </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A8354B07-092F-C89B-40E6-16639B331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5739" y="3364232"/>
            <a:ext cx="5685849" cy="2793606"/>
          </a:xfrm>
          <a:prstGeom prst="rect">
            <a:avLst/>
          </a:prstGeom>
        </p:spPr>
      </p:pic>
    </p:spTree>
    <p:extLst>
      <p:ext uri="{BB962C8B-B14F-4D97-AF65-F5344CB8AC3E}">
        <p14:creationId xmlns:p14="http://schemas.microsoft.com/office/powerpoint/2010/main" val="221362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9BF80C0-778D-E36F-3877-108984C0A000}"/>
              </a:ext>
            </a:extLst>
          </p:cNvPr>
          <p:cNvSpPr txBox="1"/>
          <p:nvPr/>
        </p:nvSpPr>
        <p:spPr>
          <a:xfrm>
            <a:off x="0" y="728946"/>
            <a:ext cx="6096000" cy="162711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Existe uma relação entre os números decimais e os números fracionários, de modo que é possível representar um na forma do outro.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seguir, as frações decimais cujos denominadores são 1, 10 e 100.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87A5A31-C5E8-CDB3-8595-5A2A34E2B487}"/>
              </a:ext>
            </a:extLst>
          </p:cNvPr>
          <p:cNvPicPr>
            <a:picLocks noChangeAspect="1"/>
          </p:cNvPicPr>
          <p:nvPr/>
        </p:nvPicPr>
        <p:blipFill>
          <a:blip r:embed="rId2"/>
          <a:srcRect r="46089" b="8000"/>
          <a:stretch/>
        </p:blipFill>
        <p:spPr>
          <a:xfrm>
            <a:off x="701308" y="2263758"/>
            <a:ext cx="5040000" cy="4594242"/>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C62F1C0-346E-A3EB-DB91-1D54F41DB264}"/>
                  </a:ext>
                </a:extLst>
              </p:cNvPr>
              <p:cNvSpPr txBox="1"/>
              <p:nvPr/>
            </p:nvSpPr>
            <p:spPr>
              <a:xfrm>
                <a:off x="6096000" y="728946"/>
                <a:ext cx="5979459" cy="5341014"/>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Então, a escrita de um número decimal na forma fracionária é feita como os exemplos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número </a:t>
                </a:r>
                <a14:m>
                  <m:oMath xmlns:m="http://schemas.openxmlformats.org/officeDocument/2006/math">
                    <m:r>
                      <a:rPr lang="pt-BR" sz="22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𝟑</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Aptos" panose="020B0004020202020204" pitchFamily="34" charset="0"/>
                        <a:cs typeface="Times New Roman" panose="02020603050405020304" pitchFamily="18" charset="0"/>
                      </a:rPr>
                      <m:t>𝟔</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possui </a:t>
                </a:r>
                <a:r>
                  <a:rPr lang="pt-BR" sz="2200" b="1"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3 inteiros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6 décimos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 a fração correspondente é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36</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 </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 ou seja, trinta e seis décimos.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número </a:t>
                </a:r>
                <a14:m>
                  <m:oMath xmlns:m="http://schemas.openxmlformats.org/officeDocument/2006/math">
                    <m:r>
                      <a:rPr lang="pt-BR" sz="2200" b="1"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𝟐𝟑</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possui </a:t>
                </a:r>
                <a:r>
                  <a:rPr lang="pt-BR" sz="2200" b="1"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1 inteiro</a:t>
                </a:r>
                <a:r>
                  <a:rPr lang="pt-BR" sz="2200"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23 centésimos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 a fração correspondente é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123</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seja, cento e vinte e três centésimos.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número </a:t>
                </a:r>
                <a14:m>
                  <m:oMath xmlns:m="http://schemas.openxmlformats.org/officeDocument/2006/math">
                    <m:r>
                      <a:rPr lang="pt-BR" sz="2200" b="1" i="1" kern="100">
                        <a:solidFill>
                          <a:srgbClr val="A02B9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solidFill>
                          <a:srgbClr val="00B050"/>
                        </a:solidFill>
                        <a:effectLst/>
                        <a:latin typeface="Cambria Math" panose="02040503050406030204" pitchFamily="18" charset="0"/>
                        <a:ea typeface="Times New Roman" panose="02020603050405020304" pitchFamily="18" charset="0"/>
                        <a:cs typeface="Times New Roman" panose="02020603050405020304" pitchFamily="18" charset="0"/>
                      </a:rPr>
                      <m:t>𝟑𝟒𝟓</m:t>
                    </m:r>
                  </m:oMath>
                </a14:m>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possui </a:t>
                </a:r>
                <a:r>
                  <a:rPr lang="pt-BR" sz="2200" b="1"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2 inteiros</a:t>
                </a:r>
                <a:r>
                  <a:rPr lang="pt-BR" sz="2200" kern="100" dirty="0">
                    <a:solidFill>
                      <a:srgbClr val="A02B93"/>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a:t>
                </a:r>
                <a:r>
                  <a:rPr lang="pt-BR" sz="2200" b="1" kern="100" dirty="0">
                    <a:solidFill>
                      <a:srgbClr val="00B050"/>
                    </a:solidFill>
                    <a:effectLst/>
                    <a:latin typeface="Arial Narrow" panose="020B0606020202030204" pitchFamily="34" charset="0"/>
                    <a:ea typeface="Times New Roman" panose="02020603050405020304" pitchFamily="18" charset="0"/>
                    <a:cs typeface="Times New Roman" panose="02020603050405020304" pitchFamily="18" charset="0"/>
                  </a:rPr>
                  <a:t>345 milésimos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assim, a fração correspondente é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2345</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1000 </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seja, dois mil trezentos e quarenta e cinco milésimos.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C62F1C0-346E-A3EB-DB91-1D54F41DB264}"/>
                  </a:ext>
                </a:extLst>
              </p:cNvPr>
              <p:cNvSpPr txBox="1">
                <a:spLocks noRot="1" noChangeAspect="1" noMove="1" noResize="1" noEditPoints="1" noAdjustHandles="1" noChangeArrowheads="1" noChangeShapeType="1" noTextEdit="1"/>
              </p:cNvSpPr>
              <p:nvPr/>
            </p:nvSpPr>
            <p:spPr>
              <a:xfrm>
                <a:off x="6096000" y="728946"/>
                <a:ext cx="5979459" cy="5341014"/>
              </a:xfrm>
              <a:prstGeom prst="rect">
                <a:avLst/>
              </a:prstGeom>
              <a:blipFill>
                <a:blip r:embed="rId3"/>
                <a:stretch>
                  <a:fillRect l="-1325" t="-457" r="-1325" b="-1256"/>
                </a:stretch>
              </a:blipFill>
            </p:spPr>
            <p:txBody>
              <a:bodyPr/>
              <a:lstStyle/>
              <a:p>
                <a:r>
                  <a:rPr lang="pt-BR">
                    <a:noFill/>
                  </a:rPr>
                  <a:t> </a:t>
                </a:r>
              </a:p>
            </p:txBody>
          </p:sp>
        </mc:Fallback>
      </mc:AlternateContent>
    </p:spTree>
    <p:extLst>
      <p:ext uri="{BB962C8B-B14F-4D97-AF65-F5344CB8AC3E}">
        <p14:creationId xmlns:p14="http://schemas.microsoft.com/office/powerpoint/2010/main" val="38266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785B841-AF6D-DBD8-B294-F2EE5022D180}"/>
                  </a:ext>
                </a:extLst>
              </p:cNvPr>
              <p:cNvSpPr txBox="1"/>
              <p:nvPr/>
            </p:nvSpPr>
            <p:spPr>
              <a:xfrm>
                <a:off x="242047" y="596041"/>
                <a:ext cx="11636187" cy="3326616"/>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Note que, quando representamos um número decimal na forma de fração decimal, a quantidade de casas decimais corresponde ao expoente da potência de base dez do denominador. Ou seja: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m:t>
                          </m:r>
                        </m:num>
                        <m:den>
                          <m:sSup>
                            <m:sSup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𝟏</m:t>
                              </m:r>
                            </m:sup>
                          </m:sSup>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=0,</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𝟒</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7</m:t>
                          </m:r>
                        </m:num>
                        <m:den>
                          <m:sSup>
                            <m:sSup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𝟐</m:t>
                              </m:r>
                            </m:sup>
                          </m:sSup>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7</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𝟎𝟎</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 0,</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𝟎𝟕</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45</m:t>
                          </m:r>
                        </m:num>
                        <m:den>
                          <m:sSup>
                            <m:sSup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sSupPr>
                            <m:e>
                              <m:r>
                                <a:rPr lang="pt-BR" sz="2400" i="1" kern="100">
                                  <a:effectLst/>
                                  <a:latin typeface="Cambria Math" panose="02040503050406030204" pitchFamily="18" charset="0"/>
                                  <a:ea typeface="Aptos" panose="020B0004020202020204" pitchFamily="34" charset="0"/>
                                  <a:cs typeface="Times New Roman" panose="02020603050405020304" pitchFamily="18" charset="0"/>
                                </a:rPr>
                                <m:t>10</m:t>
                              </m:r>
                            </m:e>
                            <m:sup>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𝟑</m:t>
                              </m:r>
                            </m:sup>
                          </m:sSup>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45</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4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400" i="1" kern="100">
                              <a:effectLst/>
                              <a:latin typeface="Cambria Math" panose="02040503050406030204" pitchFamily="18" charset="0"/>
                              <a:ea typeface="Aptos" panose="020B0004020202020204" pitchFamily="34" charset="0"/>
                              <a:cs typeface="Times New Roman" panose="02020603050405020304" pitchFamily="18" charset="0"/>
                            </a:rPr>
                            <m:t>45</m:t>
                          </m:r>
                        </m:num>
                        <m:den>
                          <m:r>
                            <a:rPr lang="pt-BR" sz="2400" i="1" kern="100">
                              <a:effectLst/>
                              <a:latin typeface="Cambria Math" panose="02040503050406030204" pitchFamily="18" charset="0"/>
                              <a:ea typeface="Aptos" panose="020B0004020202020204" pitchFamily="34" charset="0"/>
                              <a:cs typeface="Times New Roman" panose="02020603050405020304" pitchFamily="18" charset="0"/>
                            </a:rPr>
                            <m:t> 1</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𝟎𝟎𝟎</m:t>
                          </m:r>
                          <m:r>
                            <a:rPr lang="pt-BR" sz="2400" i="1" kern="100">
                              <a:effectLst/>
                              <a:latin typeface="Cambria Math" panose="02040503050406030204" pitchFamily="18" charset="0"/>
                              <a:ea typeface="Aptos" panose="020B0004020202020204" pitchFamily="34" charset="0"/>
                              <a:cs typeface="Times New Roman" panose="02020603050405020304" pitchFamily="18" charset="0"/>
                            </a:rPr>
                            <m:t> </m:t>
                          </m:r>
                        </m:den>
                      </m:f>
                      <m:r>
                        <a:rPr lang="pt-BR" sz="2400" i="1" kern="100">
                          <a:effectLst/>
                          <a:latin typeface="Cambria Math" panose="02040503050406030204" pitchFamily="18" charset="0"/>
                          <a:ea typeface="Aptos" panose="020B0004020202020204" pitchFamily="34" charset="0"/>
                          <a:cs typeface="Times New Roman" panose="02020603050405020304" pitchFamily="18" charset="0"/>
                        </a:rPr>
                        <m:t>=0,</m:t>
                      </m:r>
                      <m:r>
                        <a:rPr lang="pt-BR" sz="2400" b="1" i="1" kern="100">
                          <a:solidFill>
                            <a:srgbClr val="A02B93"/>
                          </a:solidFill>
                          <a:effectLst/>
                          <a:latin typeface="Cambria Math" panose="02040503050406030204" pitchFamily="18" charset="0"/>
                          <a:ea typeface="Aptos" panose="020B0004020202020204" pitchFamily="34" charset="0"/>
                          <a:cs typeface="Times New Roman" panose="02020603050405020304" pitchFamily="18" charset="0"/>
                        </a:rPr>
                        <m:t>𝟎𝟒𝟓</m:t>
                      </m:r>
                    </m:oMath>
                  </m:oMathPara>
                </a14:m>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785B841-AF6D-DBD8-B294-F2EE5022D180}"/>
                  </a:ext>
                </a:extLst>
              </p:cNvPr>
              <p:cNvSpPr txBox="1">
                <a:spLocks noRot="1" noChangeAspect="1" noMove="1" noResize="1" noEditPoints="1" noAdjustHandles="1" noChangeArrowheads="1" noChangeShapeType="1" noTextEdit="1"/>
              </p:cNvSpPr>
              <p:nvPr/>
            </p:nvSpPr>
            <p:spPr>
              <a:xfrm>
                <a:off x="242047" y="596041"/>
                <a:ext cx="11636187" cy="3326616"/>
              </a:xfrm>
              <a:prstGeom prst="rect">
                <a:avLst/>
              </a:prstGeom>
              <a:blipFill>
                <a:blip r:embed="rId2"/>
                <a:stretch>
                  <a:fillRect l="-838" t="-1284" r="-786"/>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EFB4133E-3DE5-FA13-53D8-FB81A7F85E0C}"/>
              </a:ext>
            </a:extLst>
          </p:cNvPr>
          <p:cNvSpPr txBox="1"/>
          <p:nvPr/>
        </p:nvSpPr>
        <p:spPr>
          <a:xfrm>
            <a:off x="1210234" y="4265502"/>
            <a:ext cx="1593476" cy="486928"/>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Exemplos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B9A0CB98-A033-945A-616B-794F8951D682}"/>
              </a:ext>
            </a:extLst>
          </p:cNvPr>
          <p:cNvPicPr>
            <a:picLocks noChangeAspect="1"/>
          </p:cNvPicPr>
          <p:nvPr/>
        </p:nvPicPr>
        <p:blipFill>
          <a:blip r:embed="rId3"/>
          <a:srcRect r="57417" b="23028"/>
          <a:stretch/>
        </p:blipFill>
        <p:spPr>
          <a:xfrm>
            <a:off x="2803710" y="4885764"/>
            <a:ext cx="6581386" cy="1873624"/>
          </a:xfrm>
          <a:prstGeom prst="rect">
            <a:avLst/>
          </a:prstGeom>
        </p:spPr>
      </p:pic>
    </p:spTree>
    <p:extLst>
      <p:ext uri="{BB962C8B-B14F-4D97-AF65-F5344CB8AC3E}">
        <p14:creationId xmlns:p14="http://schemas.microsoft.com/office/powerpoint/2010/main" val="167079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B1B20E22-A577-5840-AEF2-21E6F266CFFA}"/>
              </a:ext>
            </a:extLst>
          </p:cNvPr>
          <p:cNvSpPr txBox="1"/>
          <p:nvPr/>
        </p:nvSpPr>
        <p:spPr>
          <a:xfrm>
            <a:off x="71718" y="653124"/>
            <a:ext cx="11923058" cy="1672253"/>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Vejamos agora, como representar uma fração na forma decimal. Lembre-se que, toda fração representa uma divisão do numerador pelo denominador, realizando essa operação determinamos o valor da fração que pode ser inteiro ou decimal.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Exemplos: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a:extLst>
              <a:ext uri="{FF2B5EF4-FFF2-40B4-BE49-F238E27FC236}">
                <a16:creationId xmlns:a16="http://schemas.microsoft.com/office/drawing/2014/main" id="{7EAE720B-5183-D01D-B7DC-5B36614D56E9}"/>
              </a:ext>
            </a:extLst>
          </p:cNvPr>
          <p:cNvPicPr>
            <a:picLocks noChangeAspect="1"/>
          </p:cNvPicPr>
          <p:nvPr/>
        </p:nvPicPr>
        <p:blipFill>
          <a:blip r:embed="rId2"/>
          <a:srcRect r="56338" b="59078"/>
          <a:stretch/>
        </p:blipFill>
        <p:spPr>
          <a:xfrm>
            <a:off x="71716" y="2376278"/>
            <a:ext cx="5626843" cy="3943840"/>
          </a:xfrm>
          <a:prstGeom prst="rect">
            <a:avLst/>
          </a:prstGeom>
        </p:spPr>
      </p:pic>
      <p:pic>
        <p:nvPicPr>
          <p:cNvPr id="4" name="Imagem 3">
            <a:extLst>
              <a:ext uri="{FF2B5EF4-FFF2-40B4-BE49-F238E27FC236}">
                <a16:creationId xmlns:a16="http://schemas.microsoft.com/office/drawing/2014/main" id="{09E217F1-BA22-BE22-20E5-EE879BEA2489}"/>
              </a:ext>
            </a:extLst>
          </p:cNvPr>
          <p:cNvPicPr>
            <a:picLocks noChangeAspect="1"/>
          </p:cNvPicPr>
          <p:nvPr/>
        </p:nvPicPr>
        <p:blipFill>
          <a:blip r:embed="rId2"/>
          <a:srcRect t="42004" r="56338" b="6395"/>
          <a:stretch/>
        </p:blipFill>
        <p:spPr>
          <a:xfrm>
            <a:off x="6127031" y="1722796"/>
            <a:ext cx="5626842" cy="4972954"/>
          </a:xfrm>
          <a:prstGeom prst="rect">
            <a:avLst/>
          </a:prstGeom>
        </p:spPr>
      </p:pic>
    </p:spTree>
    <p:extLst>
      <p:ext uri="{BB962C8B-B14F-4D97-AF65-F5344CB8AC3E}">
        <p14:creationId xmlns:p14="http://schemas.microsoft.com/office/powerpoint/2010/main" val="3333733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3EAF140F-BBC4-1BEA-77C9-989EB941046A}"/>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653004"/>
            <a:ext cx="3600000" cy="848553"/>
          </a:xfrm>
          <a:prstGeom prst="rect">
            <a:avLst/>
          </a:prstGeom>
          <a:noFill/>
          <a:ln>
            <a:noFill/>
          </a:ln>
          <a:extLst>
            <a:ext uri="{53640926-AAD7-44D8-BBD7-CCE9431645EC}">
              <a14:shadowObscured xmlns:a14="http://schemas.microsoft.com/office/drawing/2010/main"/>
            </a:ext>
          </a:extLst>
        </p:spPr>
      </p:pic>
      <p:sp>
        <p:nvSpPr>
          <p:cNvPr id="12" name="CaixaDeTexto 11">
            <a:extLst>
              <a:ext uri="{FF2B5EF4-FFF2-40B4-BE49-F238E27FC236}">
                <a16:creationId xmlns:a16="http://schemas.microsoft.com/office/drawing/2014/main" id="{0D526E1B-0876-F239-A5EB-8DFBE11792C4}"/>
              </a:ext>
            </a:extLst>
          </p:cNvPr>
          <p:cNvSpPr txBox="1"/>
          <p:nvPr/>
        </p:nvSpPr>
        <p:spPr>
          <a:xfrm>
            <a:off x="0" y="1379189"/>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os retângulos de mesmo tamanho, a seguir, que foram divididos igualmente.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a:extLst>
              <a:ext uri="{FF2B5EF4-FFF2-40B4-BE49-F238E27FC236}">
                <a16:creationId xmlns:a16="http://schemas.microsoft.com/office/drawing/2014/main" id="{033AAE2E-B902-045D-9682-33E979C4AFB8}"/>
              </a:ext>
            </a:extLst>
          </p:cNvPr>
          <p:cNvPicPr>
            <a:picLocks noChangeAspect="1"/>
          </p:cNvPicPr>
          <p:nvPr/>
        </p:nvPicPr>
        <p:blipFill>
          <a:blip r:embed="rId3"/>
          <a:stretch>
            <a:fillRect/>
          </a:stretch>
        </p:blipFill>
        <p:spPr>
          <a:xfrm>
            <a:off x="1608000" y="2227626"/>
            <a:ext cx="2880000" cy="1643899"/>
          </a:xfrm>
          <a:prstGeom prst="rect">
            <a:avLst/>
          </a:prstGeom>
        </p:spPr>
      </p:pic>
      <p:sp>
        <p:nvSpPr>
          <p:cNvPr id="15" name="CaixaDeTexto 14">
            <a:extLst>
              <a:ext uri="{FF2B5EF4-FFF2-40B4-BE49-F238E27FC236}">
                <a16:creationId xmlns:a16="http://schemas.microsoft.com/office/drawing/2014/main" id="{9F9BEB09-ADD5-E52C-E640-6C5957BC6010}"/>
              </a:ext>
            </a:extLst>
          </p:cNvPr>
          <p:cNvSpPr txBox="1"/>
          <p:nvPr/>
        </p:nvSpPr>
        <p:spPr>
          <a:xfrm>
            <a:off x="0" y="3871525"/>
            <a:ext cx="6136340" cy="2918748"/>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Considerando os dois retângulos, responda: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Em quantas partes cada retângulo foi dividido?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Quantas partes, do todo, foram coloridas de rosa?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Quantas partes, do todo, não foram coloridas?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Qual fração representa a parte colorida de rosa?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Qual fração representa a parte não colorida?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716BD580-EDFD-78BD-8BD2-9DF9471AEA30}"/>
              </a:ext>
            </a:extLst>
          </p:cNvPr>
          <p:cNvSpPr txBox="1"/>
          <p:nvPr/>
        </p:nvSpPr>
        <p:spPr>
          <a:xfrm>
            <a:off x="6055660" y="778553"/>
            <a:ext cx="6136340" cy="2396554"/>
          </a:xfrm>
          <a:prstGeom prst="rect">
            <a:avLst/>
          </a:prstGeom>
          <a:noFill/>
        </p:spPr>
        <p:txBody>
          <a:bodyPr wrap="square">
            <a:spAutoFit/>
          </a:bodyPr>
          <a:lstStyle/>
          <a:p>
            <a:pPr marL="41910" algn="just">
              <a:lnSpc>
                <a:spcPct val="115000"/>
              </a:lnSpc>
            </a:pPr>
            <a:r>
              <a:rPr lang="pt-BR" sz="2200" b="1"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2.</a:t>
            </a:r>
            <a:r>
              <a:rPr lang="pt-BR" sz="22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dirty="0">
                <a:solidFill>
                  <a:srgbClr val="000000"/>
                </a:solidFill>
                <a:effectLst/>
                <a:latin typeface="Arial Narrow" panose="020B0606020202030204" pitchFamily="34" charset="0"/>
                <a:ea typeface="Times New Roman" panose="02020603050405020304" pitchFamily="18" charset="0"/>
              </a:rPr>
              <a:t>No 1º dia do mês de outubro, o estoque de uma loja de bicicletas era composto por 35 bicicletas de aro 29. No décimo dia desse mesmo mês, verificou-se que os vendedores tinham realizado a venda de 12 bicicletas. </a:t>
            </a:r>
            <a:endParaRPr lang="pt-BR" sz="2200" dirty="0">
              <a:effectLst/>
              <a:latin typeface="Times New Roman" panose="02020603050405020304" pitchFamily="18" charset="0"/>
              <a:ea typeface="Times New Roman" panose="02020603050405020304" pitchFamily="18" charset="0"/>
            </a:endParaRPr>
          </a:p>
          <a:p>
            <a:pPr marL="41910" algn="just">
              <a:lnSpc>
                <a:spcPct val="115000"/>
              </a:lnSpc>
            </a:pPr>
            <a:r>
              <a:rPr lang="pt-BR" sz="2200" dirty="0">
                <a:solidFill>
                  <a:srgbClr val="000000"/>
                </a:solidFill>
                <a:effectLst/>
                <a:latin typeface="Arial Narrow" panose="020B0606020202030204" pitchFamily="34" charset="0"/>
                <a:ea typeface="Times New Roman" panose="02020603050405020304" pitchFamily="18" charset="0"/>
              </a:rPr>
              <a:t>Qual é a fração que representa o estoque dessa loja no décimo dia desse mês?</a:t>
            </a:r>
            <a:endParaRPr lang="pt-BR" sz="2200" dirty="0">
              <a:effectLst/>
              <a:latin typeface="Times New Roman" panose="02020603050405020304" pitchFamily="18" charset="0"/>
              <a:ea typeface="Times New Roman" panose="02020603050405020304" pitchFamily="18" charset="0"/>
            </a:endParaRPr>
          </a:p>
        </p:txBody>
      </p:sp>
      <p:sp>
        <p:nvSpPr>
          <p:cNvPr id="19" name="CaixaDeTexto 18">
            <a:extLst>
              <a:ext uri="{FF2B5EF4-FFF2-40B4-BE49-F238E27FC236}">
                <a16:creationId xmlns:a16="http://schemas.microsoft.com/office/drawing/2014/main" id="{ED9C63F0-8674-937F-324C-196352C03B84}"/>
              </a:ext>
            </a:extLst>
          </p:cNvPr>
          <p:cNvSpPr txBox="1"/>
          <p:nvPr/>
        </p:nvSpPr>
        <p:spPr>
          <a:xfrm>
            <a:off x="5670176" y="3316707"/>
            <a:ext cx="6521824" cy="459036"/>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Represente as frações na forma de número decimal.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0" name="Imagem 19">
            <a:extLst>
              <a:ext uri="{FF2B5EF4-FFF2-40B4-BE49-F238E27FC236}">
                <a16:creationId xmlns:a16="http://schemas.microsoft.com/office/drawing/2014/main" id="{F11394C9-699E-9D40-4D44-00667B56FBBA}"/>
              </a:ext>
            </a:extLst>
          </p:cNvPr>
          <p:cNvPicPr>
            <a:picLocks noChangeAspect="1"/>
          </p:cNvPicPr>
          <p:nvPr/>
        </p:nvPicPr>
        <p:blipFill>
          <a:blip r:embed="rId4"/>
          <a:srcRect r="66048" b="19820"/>
          <a:stretch/>
        </p:blipFill>
        <p:spPr>
          <a:xfrm>
            <a:off x="6136340" y="3917343"/>
            <a:ext cx="4138192" cy="2816146"/>
          </a:xfrm>
          <a:prstGeom prst="rect">
            <a:avLst/>
          </a:prstGeom>
        </p:spPr>
      </p:pic>
    </p:spTree>
    <p:extLst>
      <p:ext uri="{BB962C8B-B14F-4D97-AF65-F5344CB8AC3E}">
        <p14:creationId xmlns:p14="http://schemas.microsoft.com/office/powerpoint/2010/main" val="1432698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00A627-3C82-E4EE-6949-0B2332AEAAD6}"/>
              </a:ext>
            </a:extLst>
          </p:cNvPr>
          <p:cNvSpPr txBox="1"/>
          <p:nvPr/>
        </p:nvSpPr>
        <p:spPr>
          <a:xfrm>
            <a:off x="0" y="905001"/>
            <a:ext cx="6096000" cy="91717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Determine o número decimal representado por cada fração.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42144A92-3D6E-7F9C-E37E-4DA8738733F8}"/>
              </a:ext>
            </a:extLst>
          </p:cNvPr>
          <p:cNvPicPr>
            <a:picLocks noChangeAspect="1"/>
          </p:cNvPicPr>
          <p:nvPr/>
        </p:nvPicPr>
        <p:blipFill>
          <a:blip r:embed="rId2"/>
          <a:srcRect r="65778" b="13646"/>
          <a:stretch/>
        </p:blipFill>
        <p:spPr>
          <a:xfrm>
            <a:off x="64813" y="1864227"/>
            <a:ext cx="4970791" cy="3605915"/>
          </a:xfrm>
          <a:prstGeom prst="rect">
            <a:avLst/>
          </a:prstGeom>
        </p:spPr>
      </p:pic>
      <p:sp>
        <p:nvSpPr>
          <p:cNvPr id="6" name="CaixaDeTexto 5">
            <a:extLst>
              <a:ext uri="{FF2B5EF4-FFF2-40B4-BE49-F238E27FC236}">
                <a16:creationId xmlns:a16="http://schemas.microsoft.com/office/drawing/2014/main" id="{F6E28939-BE54-DDC4-9651-9ABA8E40295E}"/>
              </a:ext>
            </a:extLst>
          </p:cNvPr>
          <p:cNvSpPr txBox="1"/>
          <p:nvPr/>
        </p:nvSpPr>
        <p:spPr>
          <a:xfrm>
            <a:off x="6208059" y="905002"/>
            <a:ext cx="5983941"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Complete adequadamente o quadro com as diferentes representações de um número racional.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4092EA0A-45D9-A4C0-E509-FB89555F7A70}"/>
              </a:ext>
            </a:extLst>
          </p:cNvPr>
          <p:cNvPicPr>
            <a:picLocks noChangeAspect="1"/>
          </p:cNvPicPr>
          <p:nvPr/>
        </p:nvPicPr>
        <p:blipFill>
          <a:blip r:embed="rId3"/>
          <a:srcRect l="35570" r="35015" b="9866"/>
          <a:stretch/>
        </p:blipFill>
        <p:spPr>
          <a:xfrm>
            <a:off x="7400029" y="1810872"/>
            <a:ext cx="3600000" cy="4815189"/>
          </a:xfrm>
          <a:prstGeom prst="rect">
            <a:avLst/>
          </a:prstGeom>
        </p:spPr>
      </p:pic>
    </p:spTree>
    <p:extLst>
      <p:ext uri="{BB962C8B-B14F-4D97-AF65-F5344CB8AC3E}">
        <p14:creationId xmlns:p14="http://schemas.microsoft.com/office/powerpoint/2010/main" val="1805622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2FE569B-6579-F676-01CF-E43600FC68F4}"/>
              </a:ext>
            </a:extLst>
          </p:cNvPr>
          <p:cNvPicPr>
            <a:picLocks noChangeAspect="1"/>
          </p:cNvPicPr>
          <p:nvPr/>
        </p:nvPicPr>
        <p:blipFill>
          <a:blip r:embed="rId2"/>
          <a:stretch>
            <a:fillRect/>
          </a:stretch>
        </p:blipFill>
        <p:spPr>
          <a:xfrm>
            <a:off x="201291" y="744182"/>
            <a:ext cx="5760000" cy="2353846"/>
          </a:xfrm>
          <a:prstGeom prst="rect">
            <a:avLst/>
          </a:prstGeom>
        </p:spPr>
      </p:pic>
      <p:sp>
        <p:nvSpPr>
          <p:cNvPr id="8" name="CaixaDeTexto 7">
            <a:extLst>
              <a:ext uri="{FF2B5EF4-FFF2-40B4-BE49-F238E27FC236}">
                <a16:creationId xmlns:a16="http://schemas.microsoft.com/office/drawing/2014/main" id="{AED5B8F4-7E4A-9AD5-1BC5-2BDE07F853C4}"/>
              </a:ext>
            </a:extLst>
          </p:cNvPr>
          <p:cNvSpPr txBox="1"/>
          <p:nvPr/>
        </p:nvSpPr>
        <p:spPr>
          <a:xfrm>
            <a:off x="0" y="3098028"/>
            <a:ext cx="609600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2024 – Adaptada)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 número apresentado no quadro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331CADA5-C602-C819-4436-3515A1F575EF}"/>
              </a:ext>
            </a:extLst>
          </p:cNvPr>
          <p:cNvPicPr>
            <a:picLocks noChangeAspect="1"/>
          </p:cNvPicPr>
          <p:nvPr/>
        </p:nvPicPr>
        <p:blipFill>
          <a:blip r:embed="rId3"/>
          <a:stretch>
            <a:fillRect/>
          </a:stretch>
        </p:blipFill>
        <p:spPr>
          <a:xfrm>
            <a:off x="2776941" y="4059836"/>
            <a:ext cx="929398" cy="459101"/>
          </a:xfrm>
          <a:prstGeom prst="rect">
            <a:avLst/>
          </a:prstGeom>
        </p:spPr>
      </p:pic>
      <p:pic>
        <p:nvPicPr>
          <p:cNvPr id="11" name="Imagem 10">
            <a:extLst>
              <a:ext uri="{FF2B5EF4-FFF2-40B4-BE49-F238E27FC236}">
                <a16:creationId xmlns:a16="http://schemas.microsoft.com/office/drawing/2014/main" id="{9081ACC9-A729-9B56-655B-6747D5F39FCD}"/>
              </a:ext>
            </a:extLst>
          </p:cNvPr>
          <p:cNvPicPr>
            <a:picLocks noChangeAspect="1"/>
          </p:cNvPicPr>
          <p:nvPr/>
        </p:nvPicPr>
        <p:blipFill>
          <a:blip r:embed="rId4"/>
          <a:srcRect r="65374" b="26239"/>
          <a:stretch/>
        </p:blipFill>
        <p:spPr>
          <a:xfrm>
            <a:off x="0" y="5269046"/>
            <a:ext cx="4180655" cy="1490390"/>
          </a:xfrm>
          <a:prstGeom prst="rect">
            <a:avLst/>
          </a:prstGeom>
        </p:spPr>
      </p:pic>
      <p:sp>
        <p:nvSpPr>
          <p:cNvPr id="13" name="CaixaDeTexto 12">
            <a:extLst>
              <a:ext uri="{FF2B5EF4-FFF2-40B4-BE49-F238E27FC236}">
                <a16:creationId xmlns:a16="http://schemas.microsoft.com/office/drawing/2014/main" id="{2FA37723-CB41-D72F-AF21-5A661EF20A81}"/>
              </a:ext>
            </a:extLst>
          </p:cNvPr>
          <p:cNvSpPr txBox="1"/>
          <p:nvPr/>
        </p:nvSpPr>
        <p:spPr>
          <a:xfrm>
            <a:off x="0" y="4711305"/>
            <a:ext cx="6096000" cy="459100"/>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representação fracionária desse número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79780806-B3E1-0400-C4C0-904EDE4BF090}"/>
              </a:ext>
            </a:extLst>
          </p:cNvPr>
          <p:cNvSpPr txBox="1"/>
          <p:nvPr/>
        </p:nvSpPr>
        <p:spPr>
          <a:xfrm>
            <a:off x="6096000" y="830282"/>
            <a:ext cx="2510118"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Seja 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52A292B3-686D-85BB-AA81-E89C96BBC51D}"/>
                  </a:ext>
                </a:extLst>
              </p:cNvPr>
              <p:cNvSpPr txBox="1"/>
              <p:nvPr/>
            </p:nvSpPr>
            <p:spPr>
              <a:xfrm>
                <a:off x="6162581" y="1115945"/>
                <a:ext cx="5921843" cy="1190582"/>
              </a:xfrm>
              <a:prstGeom prst="rect">
                <a:avLst/>
              </a:prstGeom>
              <a:noFill/>
            </p:spPr>
            <p:txBody>
              <a:bodyPr wrap="square">
                <a:spAutoFit/>
              </a:bodyPr>
              <a:lstStyle/>
              <a:p>
                <a:pPr marL="457200">
                  <a:lnSpc>
                    <a:spcPct val="115000"/>
                  </a:lnSpc>
                </a:pPr>
                <a14:m>
                  <m:oMathPara xmlns:m="http://schemas.openxmlformats.org/officeDocument/2006/math">
                    <m:oMathParaPr>
                      <m:jc m:val="centerGroup"/>
                    </m:oMathParaPr>
                    <m:oMath xmlns:m="http://schemas.openxmlformats.org/officeDocument/2006/math">
                      <m:f>
                        <m:fPr>
                          <m:ctrlPr>
                            <a:rPr lang="pt-BR" sz="2200" b="1" i="1" kern="100" smtClean="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𝟗</m:t>
                          </m:r>
                        </m:num>
                        <m:den>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𝟓</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representação decimal desse número é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7" name="CaixaDeTexto 16">
                <a:extLst>
                  <a:ext uri="{FF2B5EF4-FFF2-40B4-BE49-F238E27FC236}">
                    <a16:creationId xmlns:a16="http://schemas.microsoft.com/office/drawing/2014/main" id="{52A292B3-686D-85BB-AA81-E89C96BBC51D}"/>
                  </a:ext>
                </a:extLst>
              </p:cNvPr>
              <p:cNvSpPr txBox="1">
                <a:spLocks noRot="1" noChangeAspect="1" noMove="1" noResize="1" noEditPoints="1" noAdjustHandles="1" noChangeArrowheads="1" noChangeShapeType="1" noTextEdit="1"/>
              </p:cNvSpPr>
              <p:nvPr/>
            </p:nvSpPr>
            <p:spPr>
              <a:xfrm>
                <a:off x="6162581" y="1115945"/>
                <a:ext cx="5921843" cy="1190582"/>
              </a:xfrm>
              <a:prstGeom prst="rect">
                <a:avLst/>
              </a:prstGeom>
              <a:blipFill>
                <a:blip r:embed="rId5"/>
                <a:stretch>
                  <a:fillRect l="-515" b="-9231"/>
                </a:stretch>
              </a:blipFill>
            </p:spPr>
            <p:txBody>
              <a:bodyPr/>
              <a:lstStyle/>
              <a:p>
                <a:r>
                  <a:rPr lang="pt-BR">
                    <a:noFill/>
                  </a:rPr>
                  <a:t> </a:t>
                </a:r>
              </a:p>
            </p:txBody>
          </p:sp>
        </mc:Fallback>
      </mc:AlternateContent>
      <p:pic>
        <p:nvPicPr>
          <p:cNvPr id="18" name="Imagem 17">
            <a:extLst>
              <a:ext uri="{FF2B5EF4-FFF2-40B4-BE49-F238E27FC236}">
                <a16:creationId xmlns:a16="http://schemas.microsoft.com/office/drawing/2014/main" id="{ACC924A2-510B-1EA4-D5AD-EFA89AE7A1EE}"/>
              </a:ext>
            </a:extLst>
          </p:cNvPr>
          <p:cNvPicPr>
            <a:picLocks noChangeAspect="1"/>
          </p:cNvPicPr>
          <p:nvPr/>
        </p:nvPicPr>
        <p:blipFill>
          <a:blip r:embed="rId6"/>
          <a:srcRect r="66487" b="34199"/>
          <a:stretch/>
        </p:blipFill>
        <p:spPr>
          <a:xfrm>
            <a:off x="6096000" y="2347333"/>
            <a:ext cx="5168807" cy="1237755"/>
          </a:xfrm>
          <a:prstGeom prst="rect">
            <a:avLst/>
          </a:prstGeom>
        </p:spPr>
      </p:pic>
    </p:spTree>
    <p:extLst>
      <p:ext uri="{BB962C8B-B14F-4D97-AF65-F5344CB8AC3E}">
        <p14:creationId xmlns:p14="http://schemas.microsoft.com/office/powerpoint/2010/main" val="16059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2E29D77-99EF-4F6C-BDC9-CABD6FC96612}"/>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0" y="595462"/>
            <a:ext cx="3600000" cy="74485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5B1E149-96C8-A1B2-9930-745A30848CD4}"/>
              </a:ext>
            </a:extLst>
          </p:cNvPr>
          <p:cNvSpPr txBox="1"/>
          <p:nvPr/>
        </p:nvSpPr>
        <p:spPr>
          <a:xfrm>
            <a:off x="0" y="1340321"/>
            <a:ext cx="6096000" cy="951030"/>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PORCENTAGEM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 a promoção estampada na vitrine de uma loja.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A9695A54-8E97-883C-1405-8868263BB6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8182" y="2291351"/>
            <a:ext cx="2159635" cy="2324100"/>
          </a:xfrm>
          <a:prstGeom prst="rect">
            <a:avLst/>
          </a:prstGeom>
          <a:noFill/>
          <a:ln>
            <a:noFill/>
          </a:ln>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169AB33-E549-EA9E-CF67-5C9887AE60D6}"/>
                  </a:ext>
                </a:extLst>
              </p:cNvPr>
              <p:cNvSpPr txBox="1"/>
              <p:nvPr/>
            </p:nvSpPr>
            <p:spPr>
              <a:xfrm>
                <a:off x="0" y="4902316"/>
                <a:ext cx="6096000" cy="1465529"/>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Observe que a</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promoção é indicada por um valor percentual, o qual lemos da seguinte forma: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20%→</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𝑣𝑖𝑛𝑡𝑒</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𝑝𝑜𝑟</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𝑐𝑒𝑛𝑡𝑜</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0169AB33-E549-EA9E-CF67-5C9887AE60D6}"/>
                  </a:ext>
                </a:extLst>
              </p:cNvPr>
              <p:cNvSpPr txBox="1">
                <a:spLocks noRot="1" noChangeAspect="1" noMove="1" noResize="1" noEditPoints="1" noAdjustHandles="1" noChangeArrowheads="1" noChangeShapeType="1" noTextEdit="1"/>
              </p:cNvSpPr>
              <p:nvPr/>
            </p:nvSpPr>
            <p:spPr>
              <a:xfrm>
                <a:off x="0" y="4902316"/>
                <a:ext cx="6096000" cy="1465529"/>
              </a:xfrm>
              <a:prstGeom prst="rect">
                <a:avLst/>
              </a:prstGeom>
              <a:blipFill>
                <a:blip r:embed="rId4"/>
                <a:stretch>
                  <a:fillRect l="-1300" t="-1660" r="-1300"/>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A32BBF92-1099-5017-8263-B0DD4A6AB620}"/>
              </a:ext>
            </a:extLst>
          </p:cNvPr>
          <p:cNvSpPr txBox="1"/>
          <p:nvPr/>
        </p:nvSpPr>
        <p:spPr>
          <a:xfrm>
            <a:off x="6095999" y="824456"/>
            <a:ext cx="6096000" cy="2119042"/>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Esse valor percentual é a representação de uma </a:t>
            </a: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fração centesimal</a:t>
            </a: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qual tem esse nome pois seu</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denominador é igual a 100. </a:t>
            </a: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Uma fração centesimal pode ser representada na forma percentual, fracionária ou decimal, observe: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D74C9302-2F5A-185A-03F0-F8098E00F9D4}"/>
              </a:ext>
            </a:extLst>
          </p:cNvPr>
          <p:cNvPicPr>
            <a:picLocks noChangeAspect="1"/>
          </p:cNvPicPr>
          <p:nvPr/>
        </p:nvPicPr>
        <p:blipFill>
          <a:blip r:embed="rId5"/>
          <a:srcRect l="28558" r="28828" b="25959"/>
          <a:stretch/>
        </p:blipFill>
        <p:spPr>
          <a:xfrm>
            <a:off x="6794892" y="3172859"/>
            <a:ext cx="4902848" cy="1365089"/>
          </a:xfrm>
          <a:prstGeom prst="rect">
            <a:avLst/>
          </a:prstGeom>
        </p:spPr>
      </p:pic>
      <p:sp>
        <p:nvSpPr>
          <p:cNvPr id="12" name="CaixaDeTexto 11">
            <a:extLst>
              <a:ext uri="{FF2B5EF4-FFF2-40B4-BE49-F238E27FC236}">
                <a16:creationId xmlns:a16="http://schemas.microsoft.com/office/drawing/2014/main" id="{7A70FEB7-E8BD-D7C1-769F-36E60CD6AF51}"/>
              </a:ext>
            </a:extLst>
          </p:cNvPr>
          <p:cNvSpPr txBox="1"/>
          <p:nvPr/>
        </p:nvSpPr>
        <p:spPr>
          <a:xfrm>
            <a:off x="6096000" y="4869163"/>
            <a:ext cx="6096000" cy="1237775"/>
          </a:xfrm>
          <a:prstGeom prst="rect">
            <a:avLst/>
          </a:prstGeom>
          <a:noFill/>
        </p:spPr>
        <p:txBody>
          <a:bodyPr wrap="square">
            <a:spAutoFit/>
          </a:bodyPr>
          <a:lstStyle/>
          <a:p>
            <a:pPr algn="ctr">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Note que, a representação percentual da fração centesimal é o seu numerador acrescido do símbolo % (</a:t>
            </a:r>
            <a:r>
              <a:rPr lang="pt-BR" sz="2200" i="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lê-se: por cento</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27112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6AAF58F-37BA-1563-ABB2-9A4D9B0BEEB0}"/>
              </a:ext>
            </a:extLst>
          </p:cNvPr>
          <p:cNvPicPr>
            <a:picLocks noChangeAspect="1"/>
          </p:cNvPicPr>
          <p:nvPr/>
        </p:nvPicPr>
        <p:blipFill>
          <a:blip r:embed="rId2"/>
          <a:stretch>
            <a:fillRect/>
          </a:stretch>
        </p:blipFill>
        <p:spPr>
          <a:xfrm>
            <a:off x="218660" y="837643"/>
            <a:ext cx="5821338" cy="3877792"/>
          </a:xfrm>
          <a:prstGeom prst="rect">
            <a:avLst/>
          </a:prstGeom>
        </p:spPr>
      </p:pic>
      <p:sp>
        <p:nvSpPr>
          <p:cNvPr id="5" name="CaixaDeTexto 4">
            <a:extLst>
              <a:ext uri="{FF2B5EF4-FFF2-40B4-BE49-F238E27FC236}">
                <a16:creationId xmlns:a16="http://schemas.microsoft.com/office/drawing/2014/main" id="{E2DB8DC0-9FF3-05EE-9008-0D15950D41CA}"/>
              </a:ext>
            </a:extLst>
          </p:cNvPr>
          <p:cNvSpPr txBox="1"/>
          <p:nvPr/>
        </p:nvSpPr>
        <p:spPr>
          <a:xfrm>
            <a:off x="6119271" y="851090"/>
            <a:ext cx="6009976" cy="1237775"/>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Além disso, como a porcentagem representa uma parte de um todo, podemos representá-las como pictogramas. Observe: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28B85D4D-5EBE-246A-74F5-DED70E61C8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0471" y="2213273"/>
            <a:ext cx="5040000" cy="1523262"/>
          </a:xfrm>
          <a:prstGeom prst="rect">
            <a:avLst/>
          </a:prstGeom>
          <a:noFill/>
        </p:spPr>
      </p:pic>
      <p:sp>
        <p:nvSpPr>
          <p:cNvPr id="8" name="CaixaDeTexto 7">
            <a:extLst>
              <a:ext uri="{FF2B5EF4-FFF2-40B4-BE49-F238E27FC236}">
                <a16:creationId xmlns:a16="http://schemas.microsoft.com/office/drawing/2014/main" id="{7C6E7A38-DEEA-CBAE-9BA6-000205400519}"/>
              </a:ext>
            </a:extLst>
          </p:cNvPr>
          <p:cNvSpPr txBox="1"/>
          <p:nvPr/>
        </p:nvSpPr>
        <p:spPr>
          <a:xfrm>
            <a:off x="6119271" y="4021083"/>
            <a:ext cx="6072729" cy="240578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diversas situações do cotidiano utilizamos a porcentagem. Ela é empregada para representar partes de um todo e aparece em promoções, descontos, juros, pesquisas, estatísticas e outras informações do nosso dia a dia. Compreender a porcentagem nos ajuda a interpretar e comparar dados com mais facilidade.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50972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EEACBA71-9D67-C133-5C51-F24C3C8B14E2}"/>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8965" y="654386"/>
            <a:ext cx="2160000" cy="901350"/>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7377E489-F2B9-4B34-29D6-AB3381E840E6}"/>
              </a:ext>
            </a:extLst>
          </p:cNvPr>
          <p:cNvSpPr txBox="1"/>
          <p:nvPr/>
        </p:nvSpPr>
        <p:spPr>
          <a:xfrm>
            <a:off x="8965" y="1438712"/>
            <a:ext cx="6096000" cy="1990288"/>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Veja a situação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Os estudantes do 6º ano devem eleger, por meio de uma votação, um representante da turma para participar do grêmio estudantil.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no quadro, o resultado da votação: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098DF492-27F6-3DE8-9383-37D15D858F62}"/>
              </a:ext>
            </a:extLst>
          </p:cNvPr>
          <p:cNvPicPr>
            <a:picLocks noChangeAspect="1"/>
          </p:cNvPicPr>
          <p:nvPr/>
        </p:nvPicPr>
        <p:blipFill>
          <a:blip r:embed="rId3"/>
          <a:srcRect l="35705" r="35840" b="18211"/>
          <a:stretch/>
        </p:blipFill>
        <p:spPr>
          <a:xfrm>
            <a:off x="1501129" y="3535308"/>
            <a:ext cx="3115694" cy="2260503"/>
          </a:xfrm>
          <a:prstGeom prst="rect">
            <a:avLst/>
          </a:prstGeom>
        </p:spPr>
      </p:pic>
      <p:sp>
        <p:nvSpPr>
          <p:cNvPr id="7" name="CaixaDeTexto 6">
            <a:extLst>
              <a:ext uri="{FF2B5EF4-FFF2-40B4-BE49-F238E27FC236}">
                <a16:creationId xmlns:a16="http://schemas.microsoft.com/office/drawing/2014/main" id="{67338995-24DE-C14F-C476-6E82D5CE864B}"/>
              </a:ext>
            </a:extLst>
          </p:cNvPr>
          <p:cNvSpPr txBox="1"/>
          <p:nvPr/>
        </p:nvSpPr>
        <p:spPr>
          <a:xfrm>
            <a:off x="8965" y="5980921"/>
            <a:ext cx="6087035" cy="769441"/>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compreender o resultado dessa votação, vamos indicar o percentual de voto de cada candidato.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F249AA67-25A5-0F4C-D6B2-452233B068BE}"/>
                  </a:ext>
                </a:extLst>
              </p:cNvPr>
              <p:cNvSpPr txBox="1"/>
              <p:nvPr/>
            </p:nvSpPr>
            <p:spPr>
              <a:xfrm>
                <a:off x="6104965" y="1089092"/>
                <a:ext cx="5997388" cy="2287742"/>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Fernanda recebeu 12 votos de um total de 60, isso corresponde 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partir disso, escrevemos a fração centesimal, utilizando equivalência de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F249AA67-25A5-0F4C-D6B2-452233B068BE}"/>
                  </a:ext>
                </a:extLst>
              </p:cNvPr>
              <p:cNvSpPr txBox="1">
                <a:spLocks noRot="1" noChangeAspect="1" noMove="1" noResize="1" noEditPoints="1" noAdjustHandles="1" noChangeArrowheads="1" noChangeShapeType="1" noTextEdit="1"/>
              </p:cNvSpPr>
              <p:nvPr/>
            </p:nvSpPr>
            <p:spPr>
              <a:xfrm>
                <a:off x="6104965" y="1089092"/>
                <a:ext cx="5997388" cy="2287742"/>
              </a:xfrm>
              <a:prstGeom prst="rect">
                <a:avLst/>
              </a:prstGeom>
              <a:blipFill>
                <a:blip r:embed="rId4"/>
                <a:stretch>
                  <a:fillRect l="-1321" t="-1600" r="-1321" b="-42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06E88B8F-1DFF-1CD2-675D-A95946CDA418}"/>
                  </a:ext>
                </a:extLst>
              </p:cNvPr>
              <p:cNvSpPr txBox="1"/>
              <p:nvPr/>
            </p:nvSpPr>
            <p:spPr>
              <a:xfrm>
                <a:off x="6140823" y="3416055"/>
                <a:ext cx="6131858" cy="1513107"/>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Simplificando a fração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÷12</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06E88B8F-1DFF-1CD2-675D-A95946CDA418}"/>
                  </a:ext>
                </a:extLst>
              </p:cNvPr>
              <p:cNvSpPr txBox="1">
                <a:spLocks noRot="1" noChangeAspect="1" noMove="1" noResize="1" noEditPoints="1" noAdjustHandles="1" noChangeArrowheads="1" noChangeShapeType="1" noTextEdit="1"/>
              </p:cNvSpPr>
              <p:nvPr/>
            </p:nvSpPr>
            <p:spPr>
              <a:xfrm>
                <a:off x="6140823" y="3416055"/>
                <a:ext cx="6131858" cy="1513107"/>
              </a:xfrm>
              <a:prstGeom prst="rect">
                <a:avLst/>
              </a:prstGeom>
              <a:blipFill>
                <a:blip r:embed="rId5"/>
                <a:stretch>
                  <a:fillRect l="-129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5567D7F9-B1E6-9517-2F14-318E4F2425C8}"/>
                  </a:ext>
                </a:extLst>
              </p:cNvPr>
              <p:cNvSpPr txBox="1"/>
              <p:nvPr/>
            </p:nvSpPr>
            <p:spPr>
              <a:xfrm>
                <a:off x="6096001" y="4886772"/>
                <a:ext cx="6096000" cy="1853071"/>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Agora, amplificando a fração </a:t>
                </a:r>
                <a14:m>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den>
                    </m:f>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para obter a fração centesimal: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sup>
                          </m:sSup>
                        </m:num>
                        <m:den>
                          <m:sSub>
                            <m:sSub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m:t>
                              </m:r>
                            </m:e>
                            <m:sub>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sub>
                          </m:sSub>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m:t>
                          </m:r>
                        </m:den>
                      </m:f>
                    </m:oMath>
                  </m:oMathPara>
                </a14:m>
                <a:endParaRPr lang="pt-BR" sz="2200" dirty="0"/>
              </a:p>
            </p:txBody>
          </p:sp>
        </mc:Choice>
        <mc:Fallback xmlns="">
          <p:sp>
            <p:nvSpPr>
              <p:cNvPr id="15" name="CaixaDeTexto 14">
                <a:extLst>
                  <a:ext uri="{FF2B5EF4-FFF2-40B4-BE49-F238E27FC236}">
                    <a16:creationId xmlns:a16="http://schemas.microsoft.com/office/drawing/2014/main" id="{5567D7F9-B1E6-9517-2F14-318E4F2425C8}"/>
                  </a:ext>
                </a:extLst>
              </p:cNvPr>
              <p:cNvSpPr txBox="1">
                <a:spLocks noRot="1" noChangeAspect="1" noMove="1" noResize="1" noEditPoints="1" noAdjustHandles="1" noChangeArrowheads="1" noChangeShapeType="1" noTextEdit="1"/>
              </p:cNvSpPr>
              <p:nvPr/>
            </p:nvSpPr>
            <p:spPr>
              <a:xfrm>
                <a:off x="6096001" y="4886772"/>
                <a:ext cx="6096000" cy="1853071"/>
              </a:xfrm>
              <a:prstGeom prst="rect">
                <a:avLst/>
              </a:prstGeom>
              <a:blipFill>
                <a:blip r:embed="rId6"/>
                <a:stretch>
                  <a:fillRect l="-1300" r="-1300"/>
                </a:stretch>
              </a:blipFill>
            </p:spPr>
            <p:txBody>
              <a:bodyPr/>
              <a:lstStyle/>
              <a:p>
                <a:r>
                  <a:rPr lang="pt-BR">
                    <a:noFill/>
                  </a:rPr>
                  <a:t> </a:t>
                </a:r>
              </a:p>
            </p:txBody>
          </p:sp>
        </mc:Fallback>
      </mc:AlternateContent>
    </p:spTree>
    <p:extLst>
      <p:ext uri="{BB962C8B-B14F-4D97-AF65-F5344CB8AC3E}">
        <p14:creationId xmlns:p14="http://schemas.microsoft.com/office/powerpoint/2010/main" val="334929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9152E21F-C9FF-AA83-9D93-2BA898D69D08}"/>
                  </a:ext>
                </a:extLst>
              </p:cNvPr>
              <p:cNvSpPr txBox="1"/>
              <p:nvPr/>
            </p:nvSpPr>
            <p:spPr>
              <a:xfrm>
                <a:off x="80681" y="757196"/>
                <a:ext cx="6172200" cy="1610634"/>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Portanto,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𝟐𝟎</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Assim, Fernanda recebeu 20% dos votos.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3" name="CaixaDeTexto 12">
                <a:extLst>
                  <a:ext uri="{FF2B5EF4-FFF2-40B4-BE49-F238E27FC236}">
                    <a16:creationId xmlns:a16="http://schemas.microsoft.com/office/drawing/2014/main" id="{9152E21F-C9FF-AA83-9D93-2BA898D69D08}"/>
                  </a:ext>
                </a:extLst>
              </p:cNvPr>
              <p:cNvSpPr txBox="1">
                <a:spLocks noRot="1" noChangeAspect="1" noMove="1" noResize="1" noEditPoints="1" noAdjustHandles="1" noChangeArrowheads="1" noChangeShapeType="1" noTextEdit="1"/>
              </p:cNvSpPr>
              <p:nvPr/>
            </p:nvSpPr>
            <p:spPr>
              <a:xfrm>
                <a:off x="80681" y="757196"/>
                <a:ext cx="6172200" cy="1610634"/>
              </a:xfrm>
              <a:prstGeom prst="rect">
                <a:avLst/>
              </a:prstGeom>
              <a:blipFill>
                <a:blip r:embed="rId2"/>
                <a:stretch>
                  <a:fillRect l="-1283" t="-3030" b="-6818"/>
                </a:stretch>
              </a:blipFill>
            </p:spPr>
            <p:txBody>
              <a:bodyPr/>
              <a:lstStyle/>
              <a:p>
                <a:r>
                  <a:rPr lang="pt-BR">
                    <a:noFill/>
                  </a:rPr>
                  <a:t> </a:t>
                </a:r>
              </a:p>
            </p:txBody>
          </p:sp>
        </mc:Fallback>
      </mc:AlternateContent>
      <p:sp>
        <p:nvSpPr>
          <p:cNvPr id="3" name="CaixaDeTexto 2">
            <a:extLst>
              <a:ext uri="{FF2B5EF4-FFF2-40B4-BE49-F238E27FC236}">
                <a16:creationId xmlns:a16="http://schemas.microsoft.com/office/drawing/2014/main" id="{9FBB3CF6-B3A6-4D41-DBA0-78EF259F451A}"/>
              </a:ext>
            </a:extLst>
          </p:cNvPr>
          <p:cNvSpPr txBox="1"/>
          <p:nvPr/>
        </p:nvSpPr>
        <p:spPr>
          <a:xfrm>
            <a:off x="0" y="2367830"/>
            <a:ext cx="6096000" cy="769441"/>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Seguindo esse mesmo processo, obtemos o percentual dos demais candidatos.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B03D5EC-3540-D168-0B2A-9E35324D7B58}"/>
              </a:ext>
            </a:extLst>
          </p:cNvPr>
          <p:cNvPicPr>
            <a:picLocks noChangeAspect="1"/>
          </p:cNvPicPr>
          <p:nvPr/>
        </p:nvPicPr>
        <p:blipFill>
          <a:blip r:embed="rId3"/>
          <a:srcRect r="57013" b="54759"/>
          <a:stretch/>
        </p:blipFill>
        <p:spPr>
          <a:xfrm>
            <a:off x="279227" y="3143034"/>
            <a:ext cx="5470265" cy="3209741"/>
          </a:xfrm>
          <a:prstGeom prst="rect">
            <a:avLst/>
          </a:prstGeom>
        </p:spPr>
      </p:pic>
      <p:pic>
        <p:nvPicPr>
          <p:cNvPr id="5" name="Imagem 4">
            <a:extLst>
              <a:ext uri="{FF2B5EF4-FFF2-40B4-BE49-F238E27FC236}">
                <a16:creationId xmlns:a16="http://schemas.microsoft.com/office/drawing/2014/main" id="{668B6DB9-2A4B-69A2-A4A3-CFF7113097CD}"/>
              </a:ext>
            </a:extLst>
          </p:cNvPr>
          <p:cNvPicPr>
            <a:picLocks noChangeAspect="1"/>
          </p:cNvPicPr>
          <p:nvPr/>
        </p:nvPicPr>
        <p:blipFill>
          <a:blip r:embed="rId3"/>
          <a:srcRect t="45709" r="57013" b="5121"/>
          <a:stretch/>
        </p:blipFill>
        <p:spPr>
          <a:xfrm>
            <a:off x="6963830" y="965725"/>
            <a:ext cx="4320000" cy="2755005"/>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DA59E0E-02C2-5A39-3E51-5ACCE57BD06A}"/>
                  </a:ext>
                </a:extLst>
              </p:cNvPr>
              <p:cNvSpPr txBox="1"/>
              <p:nvPr/>
            </p:nvSpPr>
            <p:spPr>
              <a:xfrm>
                <a:off x="6055660" y="3720730"/>
                <a:ext cx="6136340" cy="3005951"/>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Como a porcentagem representa uma parte de um todo, a soma das porcentagens de todos os candidatos deve ser igual a 100%, pois esse valor corresponde ao total de votos da eleição. Assim, ao somarmos os percentuais obtidos por cada candidato, encontramos: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𝟑𝟎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𝟏𝟓</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𝟐𝟓</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𝟏𝟎𝟎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Isso confirma que todos os votos foram considerados no resultado da votação.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CDA59E0E-02C2-5A39-3E51-5ACCE57BD06A}"/>
                  </a:ext>
                </a:extLst>
              </p:cNvPr>
              <p:cNvSpPr txBox="1">
                <a:spLocks noRot="1" noChangeAspect="1" noMove="1" noResize="1" noEditPoints="1" noAdjustHandles="1" noChangeArrowheads="1" noChangeShapeType="1" noTextEdit="1"/>
              </p:cNvSpPr>
              <p:nvPr/>
            </p:nvSpPr>
            <p:spPr>
              <a:xfrm>
                <a:off x="6055660" y="3720730"/>
                <a:ext cx="6136340" cy="3005951"/>
              </a:xfrm>
              <a:prstGeom prst="rect">
                <a:avLst/>
              </a:prstGeom>
              <a:blipFill>
                <a:blip r:embed="rId4"/>
                <a:stretch>
                  <a:fillRect l="-1291" t="-1014" r="-1291" b="-3043"/>
                </a:stretch>
              </a:blipFill>
            </p:spPr>
            <p:txBody>
              <a:bodyPr/>
              <a:lstStyle/>
              <a:p>
                <a:r>
                  <a:rPr lang="pt-BR">
                    <a:noFill/>
                  </a:rPr>
                  <a:t> </a:t>
                </a:r>
              </a:p>
            </p:txBody>
          </p:sp>
        </mc:Fallback>
      </mc:AlternateContent>
    </p:spTree>
    <p:extLst>
      <p:ext uri="{BB962C8B-B14F-4D97-AF65-F5344CB8AC3E}">
        <p14:creationId xmlns:p14="http://schemas.microsoft.com/office/powerpoint/2010/main" val="3568810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B333AEC-7C34-A4AE-24B8-70A036FFA32B}"/>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609600"/>
            <a:ext cx="3600000" cy="91460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D170B37-8F8E-74BB-C7D0-0829D526B44F}"/>
              </a:ext>
            </a:extLst>
          </p:cNvPr>
          <p:cNvSpPr txBox="1"/>
          <p:nvPr/>
        </p:nvSpPr>
        <p:spPr>
          <a:xfrm>
            <a:off x="-376517" y="1437158"/>
            <a:ext cx="6472517" cy="1627112"/>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fim de explicar o que é porcentagem, o professor Lucas dividiu um retângulo em 100 partes iguais, colorindo com várias cores, identificando cada cor com uma letra. Observe como ficou o retângulo.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7A19D45C-BC41-4C44-4FA8-A1A33F01EE16}"/>
              </a:ext>
            </a:extLst>
          </p:cNvPr>
          <p:cNvPicPr>
            <a:picLocks noChangeAspect="1"/>
          </p:cNvPicPr>
          <p:nvPr/>
        </p:nvPicPr>
        <p:blipFill>
          <a:blip r:embed="rId3"/>
          <a:srcRect l="30177" r="29906" b="12440"/>
          <a:stretch/>
        </p:blipFill>
        <p:spPr>
          <a:xfrm>
            <a:off x="503346" y="3025606"/>
            <a:ext cx="4825898" cy="3591707"/>
          </a:xfrm>
          <a:prstGeom prst="rect">
            <a:avLst/>
          </a:prstGeom>
        </p:spPr>
      </p:pic>
      <p:sp>
        <p:nvSpPr>
          <p:cNvPr id="7" name="CaixaDeTexto 6">
            <a:extLst>
              <a:ext uri="{FF2B5EF4-FFF2-40B4-BE49-F238E27FC236}">
                <a16:creationId xmlns:a16="http://schemas.microsoft.com/office/drawing/2014/main" id="{B8D16E7D-DE1C-6D1D-0E98-2DB590DB2304}"/>
              </a:ext>
            </a:extLst>
          </p:cNvPr>
          <p:cNvSpPr txBox="1"/>
          <p:nvPr/>
        </p:nvSpPr>
        <p:spPr>
          <a:xfrm>
            <a:off x="5634316" y="820080"/>
            <a:ext cx="6557683" cy="3139321"/>
          </a:xfrm>
          <a:prstGeom prst="rect">
            <a:avLst/>
          </a:prstGeom>
          <a:noFill/>
        </p:spPr>
        <p:txBody>
          <a:bodyPr wrap="square">
            <a:spAutoFit/>
          </a:bodyPr>
          <a:lstStyle/>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Escreva a fração correspondente a cada cor.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Escreva o percentual que cada cor (letra) representa.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Somando a porcentagem das cores amarela (A) e verde (D), obtemos qual porcentagem?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Somando a porcentagem das cores azul (B) e vermelho (C), obtemos qual porcentagem?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Como devemos representar, em porcentagem, a figura completa?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76FC770-DFE6-B516-45A5-4E307D165851}"/>
              </a:ext>
            </a:extLst>
          </p:cNvPr>
          <p:cNvSpPr txBox="1"/>
          <p:nvPr/>
        </p:nvSpPr>
        <p:spPr>
          <a:xfrm>
            <a:off x="6096000" y="4328328"/>
            <a:ext cx="6024282"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Escreva as porcentagens na forma de frações centesimais: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1E8FB93D-8F45-7BEE-ABF8-1544FC5882FC}"/>
              </a:ext>
            </a:extLst>
          </p:cNvPr>
          <p:cNvSpPr txBox="1"/>
          <p:nvPr/>
        </p:nvSpPr>
        <p:spPr>
          <a:xfrm>
            <a:off x="6100758" y="5157664"/>
            <a:ext cx="2129117" cy="1107996"/>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509D1328-5361-9AB3-6A0B-98DC98DA6123}"/>
              </a:ext>
            </a:extLst>
          </p:cNvPr>
          <p:cNvSpPr txBox="1"/>
          <p:nvPr/>
        </p:nvSpPr>
        <p:spPr>
          <a:xfrm>
            <a:off x="8620559" y="5176765"/>
            <a:ext cx="1866722" cy="1107996"/>
          </a:xfrm>
          <a:prstGeom prst="rect">
            <a:avLst/>
          </a:prstGeom>
          <a:noFill/>
        </p:spPr>
        <p:txBody>
          <a:bodyPr wrap="square">
            <a:spAutoFit/>
          </a:bodyPr>
          <a:lstStyle/>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132%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8,6%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27,5%</a:t>
            </a:r>
            <a:endParaRPr lang="pt-BR" sz="2200" dirty="0"/>
          </a:p>
        </p:txBody>
      </p:sp>
    </p:spTree>
    <p:extLst>
      <p:ext uri="{BB962C8B-B14F-4D97-AF65-F5344CB8AC3E}">
        <p14:creationId xmlns:p14="http://schemas.microsoft.com/office/powerpoint/2010/main" val="3654191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921F7136-466A-01F2-DE47-78381782EE9B}"/>
              </a:ext>
            </a:extLst>
          </p:cNvPr>
          <p:cNvSpPr txBox="1"/>
          <p:nvPr/>
        </p:nvSpPr>
        <p:spPr>
          <a:xfrm>
            <a:off x="-493058" y="850531"/>
            <a:ext cx="6302188" cy="848437"/>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Reescreva os números, a seguir, na forma de porcentagens: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33854436-6AE4-87F3-D474-0F9A92C761F9}"/>
              </a:ext>
            </a:extLst>
          </p:cNvPr>
          <p:cNvSpPr txBox="1"/>
          <p:nvPr/>
        </p:nvSpPr>
        <p:spPr>
          <a:xfrm>
            <a:off x="-116540" y="1599573"/>
            <a:ext cx="2102222" cy="1107996"/>
          </a:xfrm>
          <a:prstGeom prst="rect">
            <a:avLst/>
          </a:prstGeom>
          <a:noFill/>
        </p:spPr>
        <p:txBody>
          <a:bodyPr wrap="square">
            <a:spAutoFit/>
          </a:bodyPr>
          <a:lstStyle/>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0,03</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0,6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0,78</a:t>
            </a:r>
          </a:p>
        </p:txBody>
      </p:sp>
      <p:sp>
        <p:nvSpPr>
          <p:cNvPr id="11" name="CaixaDeTexto 10">
            <a:extLst>
              <a:ext uri="{FF2B5EF4-FFF2-40B4-BE49-F238E27FC236}">
                <a16:creationId xmlns:a16="http://schemas.microsoft.com/office/drawing/2014/main" id="{CCA8D92D-2B1F-0120-1F29-C9307791DDCF}"/>
              </a:ext>
            </a:extLst>
          </p:cNvPr>
          <p:cNvSpPr txBox="1"/>
          <p:nvPr/>
        </p:nvSpPr>
        <p:spPr>
          <a:xfrm>
            <a:off x="-493058" y="3194130"/>
            <a:ext cx="6302188" cy="848437"/>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 as porcentagens que cada fração representa: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7" name="Imagem 16">
            <a:extLst>
              <a:ext uri="{FF2B5EF4-FFF2-40B4-BE49-F238E27FC236}">
                <a16:creationId xmlns:a16="http://schemas.microsoft.com/office/drawing/2014/main" id="{BD2EFCFA-A3E0-B249-DE2F-40D11C19AA2F}"/>
              </a:ext>
            </a:extLst>
          </p:cNvPr>
          <p:cNvPicPr>
            <a:picLocks noChangeAspect="1"/>
          </p:cNvPicPr>
          <p:nvPr/>
        </p:nvPicPr>
        <p:blipFill>
          <a:blip r:embed="rId2"/>
          <a:stretch>
            <a:fillRect/>
          </a:stretch>
        </p:blipFill>
        <p:spPr>
          <a:xfrm>
            <a:off x="156881" y="4038779"/>
            <a:ext cx="4601831" cy="2496492"/>
          </a:xfrm>
          <a:prstGeom prst="rect">
            <a:avLst/>
          </a:prstGeom>
        </p:spPr>
      </p:pic>
      <p:sp>
        <p:nvSpPr>
          <p:cNvPr id="19" name="CaixaDeTexto 18">
            <a:extLst>
              <a:ext uri="{FF2B5EF4-FFF2-40B4-BE49-F238E27FC236}">
                <a16:creationId xmlns:a16="http://schemas.microsoft.com/office/drawing/2014/main" id="{D12838AA-5778-7788-BEC7-BB49951A53C8}"/>
              </a:ext>
            </a:extLst>
          </p:cNvPr>
          <p:cNvSpPr txBox="1"/>
          <p:nvPr/>
        </p:nvSpPr>
        <p:spPr>
          <a:xfrm>
            <a:off x="5661212" y="955273"/>
            <a:ext cx="6302188" cy="848437"/>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Para cada porcentagem, a seguir, encontre a fração irredutível correspondente: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 name="CaixaDeTexto 20">
            <a:extLst>
              <a:ext uri="{FF2B5EF4-FFF2-40B4-BE49-F238E27FC236}">
                <a16:creationId xmlns:a16="http://schemas.microsoft.com/office/drawing/2014/main" id="{EFA34FF8-BFFD-7291-C73D-B9B932DC4C6D}"/>
              </a:ext>
            </a:extLst>
          </p:cNvPr>
          <p:cNvSpPr txBox="1"/>
          <p:nvPr/>
        </p:nvSpPr>
        <p:spPr>
          <a:xfrm>
            <a:off x="6185647" y="1698968"/>
            <a:ext cx="6122893" cy="1237775"/>
          </a:xfrm>
          <a:prstGeom prst="rect">
            <a:avLst/>
          </a:prstGeom>
          <a:noFill/>
        </p:spPr>
        <p:txBody>
          <a:bodyPr wrap="square">
            <a:spAutoFit/>
          </a:bodyPr>
          <a:lstStyle/>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7" name="CaixaDeTexto 26">
            <a:extLst>
              <a:ext uri="{FF2B5EF4-FFF2-40B4-BE49-F238E27FC236}">
                <a16:creationId xmlns:a16="http://schemas.microsoft.com/office/drawing/2014/main" id="{CFCF748E-975A-0174-812E-51B7846EF391}"/>
              </a:ext>
            </a:extLst>
          </p:cNvPr>
          <p:cNvSpPr txBox="1"/>
          <p:nvPr/>
        </p:nvSpPr>
        <p:spPr>
          <a:xfrm>
            <a:off x="2956112" y="1599573"/>
            <a:ext cx="1882588" cy="1107996"/>
          </a:xfrm>
          <a:prstGeom prst="rect">
            <a:avLst/>
          </a:prstGeom>
          <a:noFill/>
        </p:spPr>
        <p:txBody>
          <a:bodyPr wrap="square">
            <a:spAutoFit/>
          </a:bodyPr>
          <a:lstStyle/>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2,4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3,75</a:t>
            </a:r>
            <a:endParaRPr lang="pt-BR" sz="2200" dirty="0"/>
          </a:p>
        </p:txBody>
      </p:sp>
      <mc:AlternateContent xmlns:mc="http://schemas.openxmlformats.org/markup-compatibility/2006" xmlns:a14="http://schemas.microsoft.com/office/drawing/2010/main">
        <mc:Choice Requires="a14">
          <p:sp>
            <p:nvSpPr>
              <p:cNvPr id="28" name="CaixaDeTexto 27">
                <a:extLst>
                  <a:ext uri="{FF2B5EF4-FFF2-40B4-BE49-F238E27FC236}">
                    <a16:creationId xmlns:a16="http://schemas.microsoft.com/office/drawing/2014/main" id="{55516A91-E58E-08A9-0CA7-06524161A6F4}"/>
                  </a:ext>
                </a:extLst>
              </p:cNvPr>
              <p:cNvSpPr txBox="1"/>
              <p:nvPr/>
            </p:nvSpPr>
            <p:spPr>
              <a:xfrm>
                <a:off x="5661212" y="3194130"/>
                <a:ext cx="6373906" cy="2016449"/>
              </a:xfrm>
              <a:prstGeom prst="rect">
                <a:avLst/>
              </a:prstGeom>
              <a:noFill/>
            </p:spPr>
            <p:txBody>
              <a:bodyPr wrap="square">
                <a:spAutoFit/>
              </a:bodyPr>
              <a:lstStyle/>
              <a:p>
                <a:pPr marL="457200"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Ricardo foi comprar uma bicicleta para seu filho no valor de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$ 1200,00</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Ao realizar o pagamento recebeu um desconto de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$ 300,00</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percentual que representa o desconto recebido por Ricardo?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28" name="CaixaDeTexto 27">
                <a:extLst>
                  <a:ext uri="{FF2B5EF4-FFF2-40B4-BE49-F238E27FC236}">
                    <a16:creationId xmlns:a16="http://schemas.microsoft.com/office/drawing/2014/main" id="{55516A91-E58E-08A9-0CA7-06524161A6F4}"/>
                  </a:ext>
                </a:extLst>
              </p:cNvPr>
              <p:cNvSpPr txBox="1">
                <a:spLocks noRot="1" noChangeAspect="1" noMove="1" noResize="1" noEditPoints="1" noAdjustHandles="1" noChangeArrowheads="1" noChangeShapeType="1" noTextEdit="1"/>
              </p:cNvSpPr>
              <p:nvPr/>
            </p:nvSpPr>
            <p:spPr>
              <a:xfrm>
                <a:off x="5661212" y="3194130"/>
                <a:ext cx="6373906" cy="2016449"/>
              </a:xfrm>
              <a:prstGeom prst="rect">
                <a:avLst/>
              </a:prstGeom>
              <a:blipFill>
                <a:blip r:embed="rId3"/>
                <a:stretch>
                  <a:fillRect t="-1511" r="-1244" b="-4532"/>
                </a:stretch>
              </a:blipFill>
            </p:spPr>
            <p:txBody>
              <a:bodyPr/>
              <a:lstStyle/>
              <a:p>
                <a:r>
                  <a:rPr lang="pt-BR">
                    <a:noFill/>
                  </a:rPr>
                  <a:t> </a:t>
                </a:r>
              </a:p>
            </p:txBody>
          </p:sp>
        </mc:Fallback>
      </mc:AlternateContent>
      <p:sp>
        <p:nvSpPr>
          <p:cNvPr id="29" name="CaixaDeTexto 28">
            <a:extLst>
              <a:ext uri="{FF2B5EF4-FFF2-40B4-BE49-F238E27FC236}">
                <a16:creationId xmlns:a16="http://schemas.microsoft.com/office/drawing/2014/main" id="{65E43CBA-07B5-40F8-0338-4523DA7383C4}"/>
              </a:ext>
            </a:extLst>
          </p:cNvPr>
          <p:cNvSpPr txBox="1"/>
          <p:nvPr/>
        </p:nvSpPr>
        <p:spPr>
          <a:xfrm>
            <a:off x="6225989" y="5109624"/>
            <a:ext cx="5697073" cy="1627112"/>
          </a:xfrm>
          <a:prstGeom prst="rect">
            <a:avLst/>
          </a:prstGeom>
          <a:noFill/>
        </p:spPr>
        <p:txBody>
          <a:bodyPr wrap="square">
            <a:spAutoFit/>
          </a:bodyPr>
          <a:lstStyle/>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30%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1" name="CaixaDeTexto 30">
            <a:extLst>
              <a:ext uri="{FF2B5EF4-FFF2-40B4-BE49-F238E27FC236}">
                <a16:creationId xmlns:a16="http://schemas.microsoft.com/office/drawing/2014/main" id="{CEC91A1C-71E5-F19B-1CAD-E902C2E6D9F5}"/>
              </a:ext>
            </a:extLst>
          </p:cNvPr>
          <p:cNvSpPr txBox="1"/>
          <p:nvPr/>
        </p:nvSpPr>
        <p:spPr>
          <a:xfrm>
            <a:off x="8290383" y="1729352"/>
            <a:ext cx="1568286" cy="848437"/>
          </a:xfrm>
          <a:prstGeom prst="rect">
            <a:avLst/>
          </a:prstGeom>
          <a:noFill/>
        </p:spPr>
        <p:txBody>
          <a:bodyPr wrap="square">
            <a:spAutoFit/>
          </a:bodyPr>
          <a:lstStyle/>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135%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16128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C1CBBB03-00B2-22A3-F51B-4027AC931136}"/>
              </a:ext>
            </a:extLst>
          </p:cNvPr>
          <p:cNvPicPr>
            <a:picLocks noChangeAspect="1"/>
          </p:cNvPicPr>
          <p:nvPr/>
        </p:nvPicPr>
        <p:blipFill>
          <a:blip r:embed="rId2"/>
          <a:stretch>
            <a:fillRect/>
          </a:stretch>
        </p:blipFill>
        <p:spPr>
          <a:xfrm>
            <a:off x="122991" y="721218"/>
            <a:ext cx="5973009" cy="2295845"/>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0929AA0A-9213-E31B-85EC-3BB5C7E35125}"/>
                  </a:ext>
                </a:extLst>
              </p:cNvPr>
              <p:cNvSpPr txBox="1"/>
              <p:nvPr/>
            </p:nvSpPr>
            <p:spPr>
              <a:xfrm>
                <a:off x="-143435" y="3017063"/>
                <a:ext cx="6096000" cy="3137269"/>
              </a:xfrm>
              <a:prstGeom prst="rect">
                <a:avLst/>
              </a:prstGeom>
              <a:noFill/>
            </p:spPr>
            <p:txBody>
              <a:bodyPr wrap="square">
                <a:spAutoFit/>
              </a:bodyPr>
              <a:lstStyle/>
              <a:p>
                <a:pPr marL="457200"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fração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14:m>
                  <m:oMathPara xmlns:m="http://schemas.openxmlformats.org/officeDocument/2006/math">
                    <m:oMathParaPr>
                      <m:jc m:val="centerGroup"/>
                    </m:oMathParaPr>
                    <m:oMath xmlns:m="http://schemas.openxmlformats.org/officeDocument/2006/math">
                      <m:f>
                        <m:f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𝟏𝟒</m:t>
                          </m:r>
                        </m:num>
                        <m:den>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𝟐𝟓</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porcentagem correspondente a esta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14%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39%</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56%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0929AA0A-9213-E31B-85EC-3BB5C7E35125}"/>
                  </a:ext>
                </a:extLst>
              </p:cNvPr>
              <p:cNvSpPr txBox="1">
                <a:spLocks noRot="1" noChangeAspect="1" noMove="1" noResize="1" noEditPoints="1" noAdjustHandles="1" noChangeArrowheads="1" noChangeShapeType="1" noTextEdit="1"/>
              </p:cNvSpPr>
              <p:nvPr/>
            </p:nvSpPr>
            <p:spPr>
              <a:xfrm>
                <a:off x="-143435" y="3017063"/>
                <a:ext cx="6096000" cy="3137269"/>
              </a:xfrm>
              <a:prstGeom prst="rect">
                <a:avLst/>
              </a:prstGeom>
              <a:blipFill>
                <a:blip r:embed="rId3"/>
                <a:stretch>
                  <a:fillRect t="-971" r="-900" b="-2718"/>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707CBB00-84BD-C882-03C9-FED55C8A2B1B}"/>
              </a:ext>
            </a:extLst>
          </p:cNvPr>
          <p:cNvSpPr txBox="1"/>
          <p:nvPr/>
        </p:nvSpPr>
        <p:spPr>
          <a:xfrm>
            <a:off x="5791200" y="883437"/>
            <a:ext cx="6167716" cy="459036"/>
          </a:xfrm>
          <a:prstGeom prst="rect">
            <a:avLst/>
          </a:prstGeom>
          <a:noFill/>
        </p:spPr>
        <p:txBody>
          <a:bodyPr wrap="square">
            <a:spAutoFit/>
          </a:bodyPr>
          <a:lstStyle/>
          <a:p>
            <a:pPr marL="457200"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número 0,05 corresponde 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9383C14C-30F0-B1E1-89B1-8A567AE2CF80}"/>
              </a:ext>
            </a:extLst>
          </p:cNvPr>
          <p:cNvSpPr txBox="1"/>
          <p:nvPr/>
        </p:nvSpPr>
        <p:spPr>
          <a:xfrm>
            <a:off x="8462683" y="1296481"/>
            <a:ext cx="2420470" cy="848437"/>
          </a:xfrm>
          <a:prstGeom prst="rect">
            <a:avLst/>
          </a:prstGeom>
          <a:noFill/>
        </p:spPr>
        <p:txBody>
          <a:bodyPr wrap="square">
            <a:spAutoFit/>
          </a:bodyPr>
          <a:lstStyle/>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0,5%.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0,05%.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3E761E63-986B-CA3D-E059-05C28E8C2013}"/>
              </a:ext>
            </a:extLst>
          </p:cNvPr>
          <p:cNvSpPr txBox="1"/>
          <p:nvPr/>
        </p:nvSpPr>
        <p:spPr>
          <a:xfrm>
            <a:off x="6705601" y="1296481"/>
            <a:ext cx="1676399" cy="848437"/>
          </a:xfrm>
          <a:prstGeom prst="rect">
            <a:avLst/>
          </a:prstGeom>
          <a:noFill/>
        </p:spPr>
        <p:txBody>
          <a:bodyPr wrap="square">
            <a:spAutoFit/>
          </a:bodyPr>
          <a:lstStyle/>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CaixaDeTexto 16">
            <a:extLst>
              <a:ext uri="{FF2B5EF4-FFF2-40B4-BE49-F238E27FC236}">
                <a16:creationId xmlns:a16="http://schemas.microsoft.com/office/drawing/2014/main" id="{132DDCFE-ED0E-21E4-E423-EE07974DC25C}"/>
              </a:ext>
            </a:extLst>
          </p:cNvPr>
          <p:cNvSpPr txBox="1"/>
          <p:nvPr/>
        </p:nvSpPr>
        <p:spPr>
          <a:xfrm>
            <a:off x="5791199" y="2755063"/>
            <a:ext cx="6277809" cy="848437"/>
          </a:xfrm>
          <a:prstGeom prst="rect">
            <a:avLst/>
          </a:prstGeom>
          <a:noFill/>
        </p:spPr>
        <p:txBody>
          <a:bodyPr wrap="square">
            <a:spAutoFit/>
          </a:bodyPr>
          <a:lstStyle/>
          <a:p>
            <a:pPr marL="45720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Geovana gosta muito de ler e possui sua própria biblioteca com 80 livros.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8" name="Imagem 17" descr="Imagem gerada">
            <a:extLst>
              <a:ext uri="{FF2B5EF4-FFF2-40B4-BE49-F238E27FC236}">
                <a16:creationId xmlns:a16="http://schemas.microsoft.com/office/drawing/2014/main" id="{F2114453-E28A-C98B-56E4-DD8B65D2A839}"/>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809" t="15840" r="4265" b="13509"/>
          <a:stretch>
            <a:fillRect/>
          </a:stretch>
        </p:blipFill>
        <p:spPr bwMode="auto">
          <a:xfrm>
            <a:off x="10647475" y="3249022"/>
            <a:ext cx="1080000" cy="1244835"/>
          </a:xfrm>
          <a:prstGeom prst="rect">
            <a:avLst/>
          </a:prstGeom>
          <a:noFill/>
          <a:ln>
            <a:noFill/>
          </a:ln>
          <a:extLst>
            <a:ext uri="{53640926-AAD7-44D8-BBD7-CCE9431645EC}">
              <a14:shadowObscured xmlns:a14="http://schemas.microsoft.com/office/drawing/2010/main"/>
            </a:ext>
          </a:extLst>
        </p:spPr>
      </p:pic>
      <p:sp>
        <p:nvSpPr>
          <p:cNvPr id="20" name="CaixaDeTexto 19">
            <a:extLst>
              <a:ext uri="{FF2B5EF4-FFF2-40B4-BE49-F238E27FC236}">
                <a16:creationId xmlns:a16="http://schemas.microsoft.com/office/drawing/2014/main" id="{AA482CC2-2D81-7FD7-A28A-BDAFBDB1384A}"/>
              </a:ext>
            </a:extLst>
          </p:cNvPr>
          <p:cNvSpPr txBox="1"/>
          <p:nvPr/>
        </p:nvSpPr>
        <p:spPr>
          <a:xfrm>
            <a:off x="5791199" y="4493857"/>
            <a:ext cx="6167716" cy="1237775"/>
          </a:xfrm>
          <a:prstGeom prst="rect">
            <a:avLst/>
          </a:prstGeom>
          <a:noFill/>
        </p:spPr>
        <p:txBody>
          <a:bodyPr wrap="square">
            <a:spAutoFit/>
          </a:bodyPr>
          <a:lstStyle/>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Dentre esses, há 24 livros do gênero ficção científica.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o percentual que esse gênero representa da biblioteca de Geovana?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2" name="CaixaDeTexto 21">
            <a:extLst>
              <a:ext uri="{FF2B5EF4-FFF2-40B4-BE49-F238E27FC236}">
                <a16:creationId xmlns:a16="http://schemas.microsoft.com/office/drawing/2014/main" id="{165B2810-E578-4BFB-3409-2FC112B210CB}"/>
              </a:ext>
            </a:extLst>
          </p:cNvPr>
          <p:cNvSpPr txBox="1"/>
          <p:nvPr/>
        </p:nvSpPr>
        <p:spPr>
          <a:xfrm>
            <a:off x="6931359" y="5637345"/>
            <a:ext cx="4796116" cy="848437"/>
          </a:xfrm>
          <a:prstGeom prst="rect">
            <a:avLst/>
          </a:prstGeom>
          <a:noFill/>
        </p:spPr>
        <p:txBody>
          <a:bodyPr wrap="square">
            <a:spAutoFit/>
          </a:bodyPr>
          <a:lstStyle/>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24%		(C) 30%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28%		(D) 56%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1604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F820989-B275-027B-6F9F-A320F03BA905}"/>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116541" y="736992"/>
            <a:ext cx="3600000" cy="75030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17E1F822-85E5-0740-AAEC-56E722E98400}"/>
              </a:ext>
            </a:extLst>
          </p:cNvPr>
          <p:cNvSpPr txBox="1"/>
          <p:nvPr/>
        </p:nvSpPr>
        <p:spPr>
          <a:xfrm>
            <a:off x="452717" y="1721276"/>
            <a:ext cx="11286565" cy="2513509"/>
          </a:xfrm>
          <a:prstGeom prst="rect">
            <a:avLst/>
          </a:prstGeom>
          <a:noFill/>
        </p:spPr>
        <p:txBody>
          <a:bodyPr wrap="square">
            <a:spAutoFit/>
          </a:bodyPr>
          <a:lstStyle/>
          <a:p>
            <a:pPr algn="ctr">
              <a:spcAft>
                <a:spcPts val="800"/>
              </a:spcAft>
            </a:pPr>
            <a:r>
              <a:rPr lang="pt-BR" sz="2400" b="1" kern="0" dirty="0">
                <a:effectLst/>
                <a:latin typeface="Arial Narrow" panose="020B0606020202030204" pitchFamily="34" charset="0"/>
                <a:ea typeface="Aptos" panose="020B0004020202020204" pitchFamily="34" charset="0"/>
                <a:cs typeface="ArialNarrow"/>
              </a:rPr>
              <a:t>PORCENTAGEM DE QUANTIDADE</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400" kern="0" dirty="0">
                <a:effectLst/>
                <a:latin typeface="Arial Narrow" panose="020B0606020202030204" pitchFamily="34" charset="0"/>
                <a:ea typeface="Aptos" panose="020B0004020202020204" pitchFamily="34" charset="0"/>
                <a:cs typeface="ArialNarrow"/>
              </a:rPr>
              <a:t>Calcular uma porcentagem de uma quantidade consiste em determinar o valor correspondente a essa porcentagem. Para realizar esse cálculo, lembre-se de que a porcentagem pode ser representada por uma fração de denominador 100. Assim, multiplicamos o numerador da fração pela quantidade apresentada e dividimos o resultado pelo denominador da fração centesimal.</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400" kern="0" dirty="0">
                <a:effectLst/>
                <a:latin typeface="Arial Narrow" panose="020B0606020202030204" pitchFamily="34" charset="0"/>
                <a:ea typeface="Aptos" panose="020B0004020202020204" pitchFamily="34" charset="0"/>
                <a:cs typeface="ArialNarrow"/>
              </a:rPr>
              <a:t>Vamos entender este conceito, com algumas situações.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13083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B7F0EAA-2F83-AB0E-B0ED-116ED63D353A}"/>
                  </a:ext>
                </a:extLst>
              </p:cNvPr>
              <p:cNvSpPr txBox="1"/>
              <p:nvPr/>
            </p:nvSpPr>
            <p:spPr>
              <a:xfrm>
                <a:off x="80683" y="676699"/>
                <a:ext cx="5952563" cy="6001708"/>
              </a:xfrm>
              <a:prstGeom prst="rect">
                <a:avLst/>
              </a:prstGeom>
              <a:noFill/>
            </p:spPr>
            <p:txBody>
              <a:bodyPr wrap="square">
                <a:spAutoFit/>
              </a:bodyPr>
              <a:lstStyle/>
              <a:p>
                <a:pPr algn="just">
                  <a:spcAft>
                    <a:spcPts val="800"/>
                  </a:spcAft>
                </a:pPr>
                <a:r>
                  <a:rPr lang="pt-BR" sz="2200" b="1" kern="0" dirty="0">
                    <a:effectLst/>
                    <a:latin typeface="Arial Narrow" panose="020B0606020202030204" pitchFamily="34" charset="0"/>
                    <a:ea typeface="Aptos" panose="020B0004020202020204" pitchFamily="34" charset="0"/>
                    <a:cs typeface="ArialNarrow"/>
                  </a:rPr>
                  <a:t>Situação 1: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Um levantamento feito em determinado município do estado de Goiás, constatou que 55% dos estudantes estão matriculados no período da manhã. Esse município possui 1600 estudantes, como podemos calcular a quantidade de estudantes que estudam pela manhã?</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Estamos procurando 55% de 1600 estudantes, então entendemos que: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r>
                  <a:rPr lang="pt-BR" sz="2200" i="1" kern="0" dirty="0">
                    <a:effectLst/>
                    <a:latin typeface="Arial Narrow" panose="020B0606020202030204" pitchFamily="34" charset="0"/>
                    <a:ea typeface="Aptos" panose="020B0004020202020204" pitchFamily="34" charset="0"/>
                    <a:cs typeface="ArialNarrow"/>
                  </a:rPr>
                  <a:t>“são 55 partes de um total de 100”.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Ou seja,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left"/>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55%=</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55</m:t>
                          </m:r>
                        </m:num>
                        <m:den>
                          <m:r>
                            <a:rPr lang="pt-BR" sz="2200" i="1" kern="0">
                              <a:effectLst/>
                              <a:latin typeface="Cambria Math" panose="02040503050406030204" pitchFamily="18" charset="0"/>
                              <a:ea typeface="Aptos" panose="020B0004020202020204" pitchFamily="34" charset="0"/>
                              <a:cs typeface="ArialNarrow"/>
                            </a:rPr>
                            <m:t>100</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 Portanto, calculando </a:t>
                </a:r>
                <a14:m>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55</m:t>
                        </m:r>
                      </m:num>
                      <m:den>
                        <m:r>
                          <a:rPr lang="pt-BR" sz="2200" i="1" kern="0">
                            <a:effectLst/>
                            <a:latin typeface="Cambria Math" panose="02040503050406030204" pitchFamily="18" charset="0"/>
                            <a:ea typeface="Aptos" panose="020B0004020202020204" pitchFamily="34" charset="0"/>
                            <a:cs typeface="ArialNarrow"/>
                          </a:rPr>
                          <m:t>100</m:t>
                        </m:r>
                      </m:den>
                    </m:f>
                  </m:oMath>
                </a14:m>
                <a:r>
                  <a:rPr lang="pt-BR" sz="2200" i="1" kern="0" dirty="0">
                    <a:effectLst/>
                    <a:latin typeface="Arial Narrow" panose="020B0606020202030204" pitchFamily="34" charset="0"/>
                    <a:ea typeface="Times New Roman" panose="02020603050405020304" pitchFamily="18" charset="0"/>
                    <a:cs typeface="ArialNarrow"/>
                  </a:rPr>
                  <a:t> de 1600, temos:</a:t>
                </a:r>
                <a:endParaRPr lang="pt-BR" sz="2200" kern="100" dirty="0">
                  <a:latin typeface="Aptos" panose="020B0004020202020204" pitchFamily="34" charset="0"/>
                  <a:ea typeface="Times New Roman" panose="02020603050405020304" pitchFamily="18"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B7F0EAA-2F83-AB0E-B0ED-116ED63D353A}"/>
                  </a:ext>
                </a:extLst>
              </p:cNvPr>
              <p:cNvSpPr txBox="1">
                <a:spLocks noRot="1" noChangeAspect="1" noMove="1" noResize="1" noEditPoints="1" noAdjustHandles="1" noChangeArrowheads="1" noChangeShapeType="1" noTextEdit="1"/>
              </p:cNvSpPr>
              <p:nvPr/>
            </p:nvSpPr>
            <p:spPr>
              <a:xfrm>
                <a:off x="80683" y="676699"/>
                <a:ext cx="5952563" cy="6001708"/>
              </a:xfrm>
              <a:prstGeom prst="rect">
                <a:avLst/>
              </a:prstGeom>
              <a:blipFill>
                <a:blip r:embed="rId2"/>
                <a:stretch>
                  <a:fillRect l="-1331" t="-914" r="-122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48836A7-AF1B-AEE7-4E39-05F2DF4F51BD}"/>
                  </a:ext>
                </a:extLst>
              </p:cNvPr>
              <p:cNvSpPr txBox="1"/>
              <p:nvPr/>
            </p:nvSpPr>
            <p:spPr>
              <a:xfrm>
                <a:off x="6095999" y="872776"/>
                <a:ext cx="6015317" cy="1956048"/>
              </a:xfrm>
              <a:prstGeom prst="rect">
                <a:avLst/>
              </a:prstGeom>
              <a:noFill/>
            </p:spPr>
            <p:txBody>
              <a:bodyPr wrap="square">
                <a:spAutoFit/>
              </a:bodyPr>
              <a:lstStyle/>
              <a:p>
                <a:pPr algn="just">
                  <a:spcAft>
                    <a:spcPts val="800"/>
                  </a:spcAft>
                </a:pPr>
                <a14:m>
                  <m:oMathPara xmlns:m="http://schemas.openxmlformats.org/officeDocument/2006/math">
                    <m:oMathParaPr>
                      <m:jc m:val="left"/>
                    </m:oMathParaPr>
                    <m:oMath xmlns:m="http://schemas.openxmlformats.org/officeDocument/2006/math">
                      <m:f>
                        <m:fPr>
                          <m:ctrlPr>
                            <a:rPr lang="pt-BR" sz="2200" i="1" kern="0" smtClea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55</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∙1600=</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55</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1600</m:t>
                          </m:r>
                        </m:num>
                        <m:den>
                          <m:r>
                            <a:rPr lang="pt-BR" sz="2200" i="1" kern="0">
                              <a:effectLst/>
                              <a:latin typeface="Cambria Math" panose="02040503050406030204" pitchFamily="18" charset="0"/>
                              <a:ea typeface="Aptos" panose="020B0004020202020204" pitchFamily="34" charset="0"/>
                              <a:cs typeface="ArialNarrow"/>
                            </a:rPr>
                            <m:t>1</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55∙1600</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i="1" kern="0">
                              <a:effectLst/>
                              <a:latin typeface="Cambria Math" panose="02040503050406030204" pitchFamily="18" charset="0"/>
                              <a:ea typeface="Times New Roman" panose="02020603050405020304" pitchFamily="18" charset="0"/>
                              <a:cs typeface="ArialNarrow"/>
                            </a:rPr>
                            <m:t>88 0</m:t>
                          </m:r>
                          <m:r>
                            <a:rPr lang="pt-BR" sz="2200" i="1" strike="sngStrike" kern="0">
                              <a:effectLst/>
                              <a:latin typeface="Cambria Math" panose="02040503050406030204" pitchFamily="18" charset="0"/>
                              <a:ea typeface="Times New Roman" panose="02020603050405020304" pitchFamily="18" charset="0"/>
                              <a:cs typeface="ArialNarrow"/>
                            </a:rPr>
                            <m:t>00</m:t>
                          </m:r>
                        </m:num>
                        <m:den>
                          <m:r>
                            <a:rPr lang="pt-BR" sz="2200" i="1" kern="0">
                              <a:effectLst/>
                              <a:latin typeface="Cambria Math" panose="02040503050406030204" pitchFamily="18" charset="0"/>
                              <a:ea typeface="Times New Roman" panose="02020603050405020304" pitchFamily="18" charset="0"/>
                              <a:cs typeface="ArialNarrow"/>
                            </a:rPr>
                            <m:t>1</m:t>
                          </m:r>
                          <m:r>
                            <a:rPr lang="pt-BR" sz="2200" i="1" strike="sngStrike" kern="0">
                              <a:effectLst/>
                              <a:latin typeface="Cambria Math" panose="02040503050406030204" pitchFamily="18" charset="0"/>
                              <a:ea typeface="Times New Roman" panose="02020603050405020304" pitchFamily="18" charset="0"/>
                              <a:cs typeface="ArialNarrow"/>
                            </a:rPr>
                            <m:t>00</m:t>
                          </m:r>
                        </m:den>
                      </m:f>
                      <m:r>
                        <a:rPr lang="pt-BR" sz="2200" i="1" kern="0">
                          <a:effectLst/>
                          <a:latin typeface="Cambria Math" panose="02040503050406030204" pitchFamily="18" charset="0"/>
                          <a:ea typeface="Times New Roman" panose="02020603050405020304" pitchFamily="18" charset="0"/>
                          <a:cs typeface="ArialNarrow"/>
                        </a:rPr>
                        <m:t>=880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 </a:t>
                </a: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Portanto, 880 estudantes estudam no período da manhã.</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48836A7-AF1B-AEE7-4E39-05F2DF4F51BD}"/>
                  </a:ext>
                </a:extLst>
              </p:cNvPr>
              <p:cNvSpPr txBox="1">
                <a:spLocks noRot="1" noChangeAspect="1" noMove="1" noResize="1" noEditPoints="1" noAdjustHandles="1" noChangeArrowheads="1" noChangeShapeType="1" noTextEdit="1"/>
              </p:cNvSpPr>
              <p:nvPr/>
            </p:nvSpPr>
            <p:spPr>
              <a:xfrm>
                <a:off x="6095999" y="872776"/>
                <a:ext cx="6015317" cy="1956048"/>
              </a:xfrm>
              <a:prstGeom prst="rect">
                <a:avLst/>
              </a:prstGeom>
              <a:blipFill>
                <a:blip r:embed="rId3"/>
                <a:stretch>
                  <a:fillRect l="-1317" r="-608" b="-5296"/>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5D3ABCD1-D449-8858-72B9-8C54432B3436}"/>
              </a:ext>
            </a:extLst>
          </p:cNvPr>
          <p:cNvPicPr>
            <a:picLocks noChangeAspect="1"/>
          </p:cNvPicPr>
          <p:nvPr/>
        </p:nvPicPr>
        <p:blipFill>
          <a:blip r:embed="rId4"/>
          <a:stretch>
            <a:fillRect/>
          </a:stretch>
        </p:blipFill>
        <p:spPr>
          <a:xfrm>
            <a:off x="6189295" y="3343836"/>
            <a:ext cx="5922021" cy="3112858"/>
          </a:xfrm>
          <a:prstGeom prst="rect">
            <a:avLst/>
          </a:prstGeom>
        </p:spPr>
      </p:pic>
    </p:spTree>
    <p:extLst>
      <p:ext uri="{BB962C8B-B14F-4D97-AF65-F5344CB8AC3E}">
        <p14:creationId xmlns:p14="http://schemas.microsoft.com/office/powerpoint/2010/main" val="826134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B5EE0DB-8B76-CA22-32E7-168F3B7888D2}"/>
                  </a:ext>
                </a:extLst>
              </p:cNvPr>
              <p:cNvSpPr txBox="1"/>
              <p:nvPr/>
            </p:nvSpPr>
            <p:spPr>
              <a:xfrm>
                <a:off x="367554" y="629098"/>
                <a:ext cx="10856258" cy="6015236"/>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Situação 2: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Vanessa foi comprar um perfume que custa R$ 160,00. Ao realizar o pagamento por PIX, ela recebeu um desconto de 15% sobre o preço do perfume. Qual é o valor do desconto e qual o valor pago por Vanessa?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Para calcular o valor do desconto, precisamos determinar 15% de 160 reais,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15</m:t>
                          </m:r>
                        </m:num>
                        <m:den>
                          <m:r>
                            <a:rPr lang="pt-BR" sz="2200" i="1" kern="0">
                              <a:effectLst/>
                              <a:latin typeface="Cambria Math" panose="02040503050406030204" pitchFamily="18" charset="0"/>
                              <a:ea typeface="Aptos" panose="020B0004020202020204" pitchFamily="34" charset="0"/>
                              <a:cs typeface="ArialNarrow"/>
                            </a:rPr>
                            <m:t> 100 </m:t>
                          </m:r>
                        </m:den>
                      </m:f>
                      <m:r>
                        <a:rPr lang="pt-BR" sz="2200" i="1" kern="0">
                          <a:effectLst/>
                          <a:latin typeface="Cambria Math" panose="02040503050406030204" pitchFamily="18" charset="0"/>
                          <a:ea typeface="Aptos" panose="020B0004020202020204" pitchFamily="34" charset="0"/>
                          <a:cs typeface="ArialNarrow"/>
                        </a:rPr>
                        <m:t>∙160=</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 15∙160 </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24</m:t>
                          </m:r>
                          <m:r>
                            <a:rPr lang="pt-BR" sz="2200" i="1" strike="sngStrike" kern="0">
                              <a:effectLst/>
                              <a:latin typeface="Cambria Math" panose="02040503050406030204" pitchFamily="18" charset="0"/>
                              <a:ea typeface="Aptos" panose="020B0004020202020204" pitchFamily="34" charset="0"/>
                              <a:cs typeface="ArialNarrow"/>
                            </a:rPr>
                            <m:t>00</m:t>
                          </m:r>
                        </m:num>
                        <m:den>
                          <m:r>
                            <a:rPr lang="pt-BR" sz="2200" i="1" kern="0">
                              <a:effectLst/>
                              <a:latin typeface="Cambria Math" panose="02040503050406030204" pitchFamily="18" charset="0"/>
                              <a:ea typeface="Aptos" panose="020B0004020202020204" pitchFamily="34" charset="0"/>
                              <a:cs typeface="ArialNarrow"/>
                            </a:rPr>
                            <m:t>1</m:t>
                          </m:r>
                          <m:r>
                            <a:rPr lang="pt-BR" sz="2200" i="1" strike="sngStrike" kern="0">
                              <a:effectLst/>
                              <a:latin typeface="Cambria Math" panose="02040503050406030204" pitchFamily="18" charset="0"/>
                              <a:ea typeface="Aptos" panose="020B0004020202020204" pitchFamily="34" charset="0"/>
                              <a:cs typeface="ArialNarrow"/>
                            </a:rPr>
                            <m:t>00</m:t>
                          </m:r>
                        </m:den>
                      </m:f>
                      <m:r>
                        <a:rPr lang="pt-BR" sz="2200" i="1" kern="0">
                          <a:effectLst/>
                          <a:latin typeface="Cambria Math" panose="02040503050406030204" pitchFamily="18" charset="0"/>
                          <a:ea typeface="Aptos" panose="020B0004020202020204" pitchFamily="34" charset="0"/>
                          <a:cs typeface="ArialNarrow"/>
                        </a:rPr>
                        <m:t>=24</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Sendo assim, o desconto é de R$ 24,00.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Agora, calculando o valor do perfume com o desconto,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160−24=</m:t>
                      </m:r>
                      <m:r>
                        <a:rPr lang="pt-BR" sz="2200" i="1" kern="0">
                          <a:effectLst/>
                          <a:latin typeface="Cambria Math" panose="02040503050406030204" pitchFamily="18" charset="0"/>
                          <a:ea typeface="Times New Roman" panose="02020603050405020304" pitchFamily="18" charset="0"/>
                          <a:cs typeface="ArialNarrow"/>
                        </a:rPr>
                        <m:t>136</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Portanto, o valor pago por Vanessa foi de R$ 136,00.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B5EE0DB-8B76-CA22-32E7-168F3B7888D2}"/>
                  </a:ext>
                </a:extLst>
              </p:cNvPr>
              <p:cNvSpPr txBox="1">
                <a:spLocks noRot="1" noChangeAspect="1" noMove="1" noResize="1" noEditPoints="1" noAdjustHandles="1" noChangeArrowheads="1" noChangeShapeType="1" noTextEdit="1"/>
              </p:cNvSpPr>
              <p:nvPr/>
            </p:nvSpPr>
            <p:spPr>
              <a:xfrm>
                <a:off x="367554" y="629098"/>
                <a:ext cx="10856258" cy="6015236"/>
              </a:xfrm>
              <a:prstGeom prst="rect">
                <a:avLst/>
              </a:prstGeom>
              <a:blipFill>
                <a:blip r:embed="rId2"/>
                <a:stretch>
                  <a:fillRect l="-730" t="-507" r="-730" b="-1013"/>
                </a:stretch>
              </a:blipFill>
            </p:spPr>
            <p:txBody>
              <a:bodyPr/>
              <a:lstStyle/>
              <a:p>
                <a:r>
                  <a:rPr lang="pt-BR">
                    <a:noFill/>
                  </a:rPr>
                  <a:t> </a:t>
                </a:r>
              </a:p>
            </p:txBody>
          </p:sp>
        </mc:Fallback>
      </mc:AlternateContent>
    </p:spTree>
    <p:extLst>
      <p:ext uri="{BB962C8B-B14F-4D97-AF65-F5344CB8AC3E}">
        <p14:creationId xmlns:p14="http://schemas.microsoft.com/office/powerpoint/2010/main" val="4195500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11EF94E-181E-144C-C24E-D2C8D5FB0ED1}"/>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0" y="681318"/>
            <a:ext cx="3600000" cy="91460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013EF3B-7F44-9172-957C-80A5A0F13BF7}"/>
              </a:ext>
            </a:extLst>
          </p:cNvPr>
          <p:cNvSpPr txBox="1"/>
          <p:nvPr/>
        </p:nvSpPr>
        <p:spPr>
          <a:xfrm>
            <a:off x="-412376" y="1595926"/>
            <a:ext cx="6508376" cy="769441"/>
          </a:xfrm>
          <a:prstGeom prst="rect">
            <a:avLst/>
          </a:prstGeom>
          <a:noFill/>
        </p:spPr>
        <p:txBody>
          <a:bodyPr wrap="square">
            <a:spAutoFit/>
          </a:bodyPr>
          <a:lstStyle/>
          <a:p>
            <a:pPr marL="457200"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representação de alguns percentuais de um total.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1F6EE6E3-07B7-79ED-8000-20DB5A8529E2}"/>
              </a:ext>
            </a:extLst>
          </p:cNvPr>
          <p:cNvPicPr>
            <a:picLocks noChangeAspect="1"/>
          </p:cNvPicPr>
          <p:nvPr/>
        </p:nvPicPr>
        <p:blipFill>
          <a:blip r:embed="rId3"/>
          <a:stretch>
            <a:fillRect/>
          </a:stretch>
        </p:blipFill>
        <p:spPr>
          <a:xfrm>
            <a:off x="508235" y="2368976"/>
            <a:ext cx="5079529" cy="2123658"/>
          </a:xfrm>
          <a:prstGeom prst="rect">
            <a:avLst/>
          </a:prstGeom>
        </p:spPr>
      </p:pic>
      <p:sp>
        <p:nvSpPr>
          <p:cNvPr id="7" name="CaixaDeTexto 6">
            <a:extLst>
              <a:ext uri="{FF2B5EF4-FFF2-40B4-BE49-F238E27FC236}">
                <a16:creationId xmlns:a16="http://schemas.microsoft.com/office/drawing/2014/main" id="{E35FE756-F59B-DD5F-309D-7DC794612979}"/>
              </a:ext>
            </a:extLst>
          </p:cNvPr>
          <p:cNvSpPr txBox="1"/>
          <p:nvPr/>
        </p:nvSpPr>
        <p:spPr>
          <a:xfrm>
            <a:off x="0" y="4601572"/>
            <a:ext cx="6096000" cy="1107996"/>
          </a:xfrm>
          <a:prstGeom prst="rect">
            <a:avLst/>
          </a:prstGeom>
          <a:noFill/>
        </p:spPr>
        <p:txBody>
          <a:bodyPr wrap="square">
            <a:spAutoFit/>
          </a:bodyPr>
          <a:lstStyle/>
          <a:p>
            <a:pPr marL="88900"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Sabendo que cada retângulo representa 1400 unidades, calcule o valor que cada percentual dado representa desse valor.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899A7CB6-A74D-EAD7-504C-43A4CD0066D3}"/>
              </a:ext>
            </a:extLst>
          </p:cNvPr>
          <p:cNvSpPr txBox="1"/>
          <p:nvPr/>
        </p:nvSpPr>
        <p:spPr>
          <a:xfrm>
            <a:off x="6096000" y="831166"/>
            <a:ext cx="5912224" cy="2016449"/>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 as porcentagens de cada quantidade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tabLst>
                <a:tab pos="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5% de 500.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tabLst>
                <a:tab pos="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b) 12% de 750.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tabLst>
                <a:tab pos="0" algn="l"/>
              </a:tabLs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 25% de 256.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999401F-1B35-3BFD-A972-9C0ECF00D3E8}"/>
              </a:ext>
            </a:extLst>
          </p:cNvPr>
          <p:cNvSpPr txBox="1"/>
          <p:nvPr/>
        </p:nvSpPr>
        <p:spPr>
          <a:xfrm>
            <a:off x="8560937" y="1568216"/>
            <a:ext cx="2326341" cy="1237775"/>
          </a:xfrm>
          <a:prstGeom prst="rect">
            <a:avLst/>
          </a:prstGeom>
          <a:noFill/>
        </p:spPr>
        <p:txBody>
          <a:bodyPr wrap="square">
            <a:spAutoFit/>
          </a:bodyPr>
          <a:lstStyle/>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50% de 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100% de 300.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 110% de 400.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71F8BB1F-3CD7-5B85-A0C6-6F92966E7FF7}"/>
              </a:ext>
            </a:extLst>
          </p:cNvPr>
          <p:cNvSpPr txBox="1"/>
          <p:nvPr/>
        </p:nvSpPr>
        <p:spPr>
          <a:xfrm>
            <a:off x="6096000" y="3031912"/>
            <a:ext cx="5912224" cy="2123658"/>
          </a:xfrm>
          <a:prstGeom prst="rect">
            <a:avLst/>
          </a:prstGeom>
          <a:noFill/>
        </p:spPr>
        <p:txBody>
          <a:bodyPr wrap="square">
            <a:spAutoFit/>
          </a:bodyPr>
          <a:lstStyle/>
          <a:p>
            <a:pPr marL="88900"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Ao realizar o censo em uma escola, constatou-se que há 500 alunos. Observe a distribuição dos alunos nas turmas dessa escola na tabela a seguir e, de acordo com o percentual indicado, complete a coluna do número de alunos correspondente em cada um dos anos indicados.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6A1665DF-194D-163C-4317-F079C0917565}"/>
              </a:ext>
            </a:extLst>
          </p:cNvPr>
          <p:cNvPicPr>
            <a:picLocks noChangeAspect="1"/>
          </p:cNvPicPr>
          <p:nvPr/>
        </p:nvPicPr>
        <p:blipFill>
          <a:blip r:embed="rId4"/>
          <a:stretch>
            <a:fillRect/>
          </a:stretch>
        </p:blipFill>
        <p:spPr>
          <a:xfrm>
            <a:off x="8195537" y="4849229"/>
            <a:ext cx="3362198" cy="2008771"/>
          </a:xfrm>
          <a:prstGeom prst="rect">
            <a:avLst/>
          </a:prstGeom>
        </p:spPr>
      </p:pic>
    </p:spTree>
    <p:extLst>
      <p:ext uri="{BB962C8B-B14F-4D97-AF65-F5344CB8AC3E}">
        <p14:creationId xmlns:p14="http://schemas.microsoft.com/office/powerpoint/2010/main" val="2210885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14663B6-82F2-629C-13F4-999118F7B04D}"/>
              </a:ext>
            </a:extLst>
          </p:cNvPr>
          <p:cNvSpPr txBox="1"/>
          <p:nvPr/>
        </p:nvSpPr>
        <p:spPr>
          <a:xfrm>
            <a:off x="0" y="917202"/>
            <a:ext cx="6096000" cy="525477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15. </a:t>
            </a:r>
            <a:r>
              <a:rPr lang="pt-BR" sz="2200" kern="0" dirty="0">
                <a:effectLst/>
                <a:latin typeface="Arial Narrow" panose="020B0606020202030204" pitchFamily="34" charset="0"/>
                <a:ea typeface="Aptos" panose="020B0004020202020204" pitchFamily="34" charset="0"/>
                <a:cs typeface="ArialNarrow"/>
              </a:rPr>
              <a:t>Alfredo está realizando o inventário do estoque de sua loja e observou que 32% das peças já estão reservadas para entrega. Sabendo que no estoque há 1200 peças no total,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Quantas peças estão reservadas para entrega?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b) Quantas peças restarão no estoque após as entregas?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EE0000"/>
                </a:solidFill>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ArialNarrow"/>
              </a:rPr>
              <a:t>16</a:t>
            </a:r>
            <a:r>
              <a:rPr lang="pt-BR" sz="2200" kern="0" dirty="0">
                <a:effectLst/>
                <a:latin typeface="Arial Narrow" panose="020B0606020202030204" pitchFamily="34" charset="0"/>
                <a:ea typeface="Times New Roman" panose="02020603050405020304" pitchFamily="18" charset="0"/>
                <a:cs typeface="ArialNarrow"/>
              </a:rPr>
              <a:t>. Uma padaria de bairro assou 120 pães logo no primeiro horário da manhã. Até as 9 horas, já haviam sido vendidos 75% dessa fornada. Quanto pães foram vendidos até as 9 horas?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solidFill>
                  <a:srgbClr val="EE0000"/>
                </a:solidFill>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1FE20088-C8BC-A6CB-C715-23658E6F22D5}"/>
              </a:ext>
            </a:extLst>
          </p:cNvPr>
          <p:cNvSpPr txBox="1"/>
          <p:nvPr/>
        </p:nvSpPr>
        <p:spPr>
          <a:xfrm>
            <a:off x="6055660" y="805246"/>
            <a:ext cx="6136340" cy="2016449"/>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ArialNarrow"/>
              </a:rPr>
              <a:t>17</a:t>
            </a:r>
            <a:r>
              <a:rPr lang="pt-BR" sz="2200" kern="0" dirty="0">
                <a:effectLst/>
                <a:latin typeface="Arial Narrow" panose="020B0606020202030204" pitchFamily="34" charset="0"/>
                <a:ea typeface="Times New Roman" panose="02020603050405020304" pitchFamily="18" charset="0"/>
                <a:cs typeface="ArialNarrow"/>
              </a:rPr>
              <a:t>. Para escolher um representante do 6º ano para compor o grêmio estudantil, foi realizada uma eleição com 80 estudantes. O representante escolhido, obteve 60% dos votos. Qual foi a quantidade de votos recebidos pelo estudante que venceu a eleição?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01141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C1CFF4E-1133-1D3B-DE33-51BB05B89988}"/>
              </a:ext>
            </a:extLst>
          </p:cNvPr>
          <p:cNvPicPr>
            <a:picLocks noChangeAspect="1"/>
          </p:cNvPicPr>
          <p:nvPr/>
        </p:nvPicPr>
        <p:blipFill>
          <a:blip r:embed="rId2"/>
          <a:stretch>
            <a:fillRect/>
          </a:stretch>
        </p:blipFill>
        <p:spPr>
          <a:xfrm>
            <a:off x="3085680" y="585063"/>
            <a:ext cx="6020640" cy="2353003"/>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81C2E5D-0AF0-41C2-E8DE-AC4EA3302431}"/>
                  </a:ext>
                </a:extLst>
              </p:cNvPr>
              <p:cNvSpPr txBox="1"/>
              <p:nvPr/>
            </p:nvSpPr>
            <p:spPr>
              <a:xfrm>
                <a:off x="2662517" y="3227405"/>
                <a:ext cx="6866965" cy="3040832"/>
              </a:xfrm>
              <a:prstGeom prst="rect">
                <a:avLst/>
              </a:prstGeom>
              <a:noFill/>
            </p:spPr>
            <p:txBody>
              <a:bodyPr wrap="square">
                <a:spAutoFit/>
              </a:bodyPr>
              <a:lstStyle/>
              <a:p>
                <a:pPr marL="457200" algn="just">
                  <a:lnSpc>
                    <a:spcPct val="115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Amanda recebeu uma mesada de </a:t>
                </a:r>
                <a14:m>
                  <m:oMath xmlns:m="http://schemas.openxmlformats.org/officeDocument/2006/math">
                    <m:r>
                      <m:rPr>
                        <m:sty m:val="p"/>
                      </m:rPr>
                      <a:rPr lang="pt-BR" sz="24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400" kern="100">
                        <a:effectLst/>
                        <a:latin typeface="Cambria Math" panose="02040503050406030204" pitchFamily="18" charset="0"/>
                        <a:ea typeface="Aptos" panose="020B0004020202020204" pitchFamily="34" charset="0"/>
                        <a:cs typeface="Times New Roman" panose="02020603050405020304" pitchFamily="18" charset="0"/>
                      </a:rPr>
                      <m:t>$ 300,00</m:t>
                    </m:r>
                  </m:oMath>
                </a14:m>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e guardou 30% dessa quantia.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Qual foi o valor guardado, em reais, por Amanda?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30,00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90,00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105,00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270,00</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81C2E5D-0AF0-41C2-E8DE-AC4EA3302431}"/>
                  </a:ext>
                </a:extLst>
              </p:cNvPr>
              <p:cNvSpPr txBox="1">
                <a:spLocks noRot="1" noChangeAspect="1" noMove="1" noResize="1" noEditPoints="1" noAdjustHandles="1" noChangeArrowheads="1" noChangeShapeType="1" noTextEdit="1"/>
              </p:cNvSpPr>
              <p:nvPr/>
            </p:nvSpPr>
            <p:spPr>
              <a:xfrm>
                <a:off x="2662517" y="3227405"/>
                <a:ext cx="6866965" cy="3040832"/>
              </a:xfrm>
              <a:prstGeom prst="rect">
                <a:avLst/>
              </a:prstGeom>
              <a:blipFill>
                <a:blip r:embed="rId3"/>
                <a:stretch>
                  <a:fillRect t="-1002" r="-266" b="-3407"/>
                </a:stretch>
              </a:blipFill>
            </p:spPr>
            <p:txBody>
              <a:bodyPr/>
              <a:lstStyle/>
              <a:p>
                <a:r>
                  <a:rPr lang="pt-BR">
                    <a:noFill/>
                  </a:rPr>
                  <a:t> </a:t>
                </a:r>
              </a:p>
            </p:txBody>
          </p:sp>
        </mc:Fallback>
      </mc:AlternateContent>
    </p:spTree>
    <p:extLst>
      <p:ext uri="{BB962C8B-B14F-4D97-AF65-F5344CB8AC3E}">
        <p14:creationId xmlns:p14="http://schemas.microsoft.com/office/powerpoint/2010/main" val="325044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8EA6258-4516-D2D1-437F-E10D93526C0B}"/>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89647" y="616323"/>
            <a:ext cx="3600000" cy="74213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5756CC3-CD5C-E471-DED1-E07CC0A99239}"/>
                  </a:ext>
                </a:extLst>
              </p:cNvPr>
              <p:cNvSpPr txBox="1"/>
              <p:nvPr/>
            </p:nvSpPr>
            <p:spPr>
              <a:xfrm>
                <a:off x="398929" y="1358460"/>
                <a:ext cx="11394141" cy="5384038"/>
              </a:xfrm>
              <a:prstGeom prst="rect">
                <a:avLst/>
              </a:prstGeom>
              <a:noFill/>
            </p:spPr>
            <p:txBody>
              <a:bodyPr wrap="square">
                <a:spAutoFit/>
              </a:bodyPr>
              <a:lstStyle/>
              <a:p>
                <a:pPr algn="ctr"/>
                <a:r>
                  <a:rPr lang="pt-BR" sz="2200" b="1" kern="0" dirty="0">
                    <a:effectLst/>
                    <a:latin typeface="Arial Narrow" panose="020B0606020202030204" pitchFamily="34" charset="0"/>
                    <a:ea typeface="Aptos" panose="020B0004020202020204" pitchFamily="34" charset="0"/>
                    <a:cs typeface="ArialNarrow"/>
                  </a:rPr>
                  <a:t>PROBLEMAS ENVOLVENDO PORCENTAGEM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Aptos" panose="020B0004020202020204" pitchFamily="34" charset="0"/>
                    <a:cs typeface="ArialNarrow"/>
                  </a:rPr>
                  <a:t>A partir do conhecimento adquirido sobre porcentagem conseguimos aplicar várias estratégias para resolver diversas situações. Vejamos alguns problemas e como resolvê-los.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O que fazer quando temos o </a:t>
                </a:r>
                <a:r>
                  <a:rPr lang="pt-BR" sz="2200" b="1" kern="0" dirty="0">
                    <a:solidFill>
                      <a:srgbClr val="BF4E14"/>
                    </a:solidFill>
                    <a:effectLst/>
                    <a:latin typeface="Arial Narrow" panose="020B0606020202030204" pitchFamily="34" charset="0"/>
                    <a:ea typeface="Aptos" panose="020B0004020202020204" pitchFamily="34" charset="0"/>
                    <a:cs typeface="ArialNarrow"/>
                  </a:rPr>
                  <a:t>todo</a:t>
                </a:r>
                <a:r>
                  <a:rPr lang="pt-BR" sz="2200" kern="0" dirty="0">
                    <a:effectLst/>
                    <a:latin typeface="Arial Narrow" panose="020B0606020202030204" pitchFamily="34" charset="0"/>
                    <a:ea typeface="Aptos" panose="020B0004020202020204" pitchFamily="34" charset="0"/>
                    <a:cs typeface="ArialNarrow"/>
                  </a:rPr>
                  <a:t>, </a:t>
                </a:r>
                <a:r>
                  <a:rPr lang="pt-BR" sz="2200" b="1" kern="0" dirty="0">
                    <a:solidFill>
                      <a:srgbClr val="0070C0"/>
                    </a:solidFill>
                    <a:effectLst/>
                    <a:latin typeface="Arial Narrow" panose="020B0606020202030204" pitchFamily="34" charset="0"/>
                    <a:ea typeface="Aptos" panose="020B0004020202020204" pitchFamily="34" charset="0"/>
                    <a:cs typeface="ArialNarrow"/>
                  </a:rPr>
                  <a:t>uma parte do todo</a:t>
                </a:r>
                <a:r>
                  <a:rPr lang="pt-BR" sz="2200" kern="0" dirty="0">
                    <a:effectLst/>
                    <a:latin typeface="Arial Narrow" panose="020B0606020202030204" pitchFamily="34" charset="0"/>
                    <a:ea typeface="Aptos" panose="020B0004020202020204" pitchFamily="34" charset="0"/>
                    <a:cs typeface="ArialNarrow"/>
                  </a:rPr>
                  <a:t> e precisamos saber o </a:t>
                </a:r>
                <a:r>
                  <a:rPr lang="pt-BR" sz="2200" b="1" kern="0" dirty="0">
                    <a:solidFill>
                      <a:srgbClr val="3A7C22"/>
                    </a:solidFill>
                    <a:effectLst/>
                    <a:latin typeface="Arial Narrow" panose="020B0606020202030204" pitchFamily="34" charset="0"/>
                    <a:ea typeface="Aptos" panose="020B0004020202020204" pitchFamily="34" charset="0"/>
                    <a:cs typeface="ArialNarrow"/>
                  </a:rPr>
                  <a:t>percentual</a:t>
                </a:r>
                <a:r>
                  <a:rPr lang="pt-BR" sz="2200" kern="0" dirty="0">
                    <a:effectLst/>
                    <a:latin typeface="Arial Narrow" panose="020B0606020202030204" pitchFamily="34" charset="0"/>
                    <a:ea typeface="Aptos" panose="020B0004020202020204" pitchFamily="34" charset="0"/>
                    <a:cs typeface="ArialNarrow"/>
                  </a:rPr>
                  <a:t> que essa parte representa?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b="1" kern="0" dirty="0">
                    <a:effectLst/>
                    <a:latin typeface="Arial Narrow" panose="020B0606020202030204" pitchFamily="34" charset="0"/>
                    <a:ea typeface="Aptos" panose="020B0004020202020204" pitchFamily="34" charset="0"/>
                    <a:cs typeface="ArialNarrow"/>
                  </a:rPr>
                  <a:t>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Aptos" panose="020B0004020202020204" pitchFamily="34" charset="0"/>
                    <a:cs typeface="ArialNarrow"/>
                  </a:rPr>
                  <a:t>Qual é a porcentagem que 10 representa de um total de 40?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Aptos" panose="020B0004020202020204" pitchFamily="34" charset="0"/>
                    <a:cs typeface="ArialNarrow"/>
                  </a:rPr>
                  <a:t>Nesta situação, temos que o </a:t>
                </a:r>
                <a:r>
                  <a:rPr lang="pt-BR" sz="2200" b="1" i="1" kern="0" dirty="0">
                    <a:solidFill>
                      <a:srgbClr val="BF4E14"/>
                    </a:solidFill>
                    <a:effectLst/>
                    <a:latin typeface="Arial Narrow" panose="020B0606020202030204" pitchFamily="34" charset="0"/>
                    <a:ea typeface="Aptos" panose="020B0004020202020204" pitchFamily="34" charset="0"/>
                    <a:cs typeface="ArialNarrow"/>
                  </a:rPr>
                  <a:t>todo</a:t>
                </a:r>
                <a:r>
                  <a:rPr lang="pt-BR" sz="2200" i="1" kern="0" dirty="0">
                    <a:effectLst/>
                    <a:latin typeface="Arial Narrow" panose="020B0606020202030204" pitchFamily="34" charset="0"/>
                    <a:ea typeface="Aptos" panose="020B0004020202020204" pitchFamily="34" charset="0"/>
                    <a:cs typeface="ArialNarrow"/>
                  </a:rPr>
                  <a:t> é 40 e 10 é </a:t>
                </a:r>
                <a:r>
                  <a:rPr lang="pt-BR" sz="2200" b="1" i="1" kern="0" dirty="0">
                    <a:solidFill>
                      <a:srgbClr val="0070C0"/>
                    </a:solidFill>
                    <a:effectLst/>
                    <a:latin typeface="Arial Narrow" panose="020B0606020202030204" pitchFamily="34" charset="0"/>
                    <a:ea typeface="Aptos" panose="020B0004020202020204" pitchFamily="34" charset="0"/>
                    <a:cs typeface="ArialNarrow"/>
                  </a:rPr>
                  <a:t>uma parte do todo</a:t>
                </a:r>
                <a:r>
                  <a:rPr lang="pt-BR" sz="2200"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Aptos" panose="020B0004020202020204" pitchFamily="34" charset="0"/>
                    <a:cs typeface="ArialNarrow"/>
                  </a:rPr>
                  <a:t>Assim, montando a fração </a:t>
                </a:r>
                <a14:m>
                  <m:oMath xmlns:m="http://schemas.openxmlformats.org/officeDocument/2006/math">
                    <m:f>
                      <m:fPr>
                        <m:ctrlPr>
                          <a:rPr lang="pt-BR" sz="2200" b="1"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𝑷𝒂𝒓𝒕𝒆</m:t>
                        </m:r>
                      </m:num>
                      <m:den>
                        <m:r>
                          <a:rPr lang="pt-BR" sz="2200" b="1" i="1" kern="0">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𝑻𝒐𝒅𝒐</m:t>
                        </m:r>
                        <m:r>
                          <a:rPr lang="pt-BR" sz="2200" b="1" i="1" kern="0">
                            <a:effectLst/>
                            <a:latin typeface="Cambria Math" panose="02040503050406030204" pitchFamily="18" charset="0"/>
                            <a:ea typeface="Aptos" panose="020B0004020202020204" pitchFamily="34" charset="0"/>
                            <a:cs typeface="ArialNarrow"/>
                          </a:rPr>
                          <m:t> </m:t>
                        </m:r>
                      </m:den>
                    </m:f>
                  </m:oMath>
                </a14:m>
                <a:r>
                  <a:rPr lang="pt-BR" sz="2200" b="1" i="1" kern="0" dirty="0">
                    <a:effectLst/>
                    <a:latin typeface="Arial Narrow" panose="020B0606020202030204" pitchFamily="34" charset="0"/>
                    <a:ea typeface="Times New Roman" panose="02020603050405020304" pitchFamily="18" charset="0"/>
                    <a:cs typeface="ArialNarrow"/>
                  </a:rPr>
                  <a:t> </a:t>
                </a:r>
                <a:r>
                  <a:rPr lang="pt-BR" sz="2200" i="1" kern="0" dirty="0">
                    <a:effectLst/>
                    <a:latin typeface="Arial Narrow" panose="020B0606020202030204" pitchFamily="34" charset="0"/>
                    <a:ea typeface="Times New Roman" panose="02020603050405020304" pitchFamily="18" charset="0"/>
                    <a:cs typeface="ArialNarrow"/>
                  </a:rPr>
                  <a:t>e encontrando a fração centesimal equivalente,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b="1"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𝑷𝒂𝒓𝒕𝒆</m:t>
                          </m:r>
                        </m:num>
                        <m:den>
                          <m:r>
                            <a:rPr lang="pt-BR" sz="2200" b="1" i="1" kern="0">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𝑻𝒐𝒅𝒐</m:t>
                          </m:r>
                          <m:r>
                            <a:rPr lang="pt-BR" sz="2200" b="1" i="1" kern="0">
                              <a:effectLst/>
                              <a:latin typeface="Cambria Math" panose="02040503050406030204" pitchFamily="18" charset="0"/>
                              <a:ea typeface="Aptos" panose="020B0004020202020204" pitchFamily="34" charset="0"/>
                              <a:cs typeface="ArialNarrow"/>
                            </a:rPr>
                            <m:t> </m:t>
                          </m:r>
                        </m:den>
                      </m:f>
                      <m:r>
                        <a:rPr lang="pt-BR" sz="2200" b="1" i="1" kern="0">
                          <a:effectLst/>
                          <a:latin typeface="Cambria Math" panose="02040503050406030204" pitchFamily="18" charset="0"/>
                          <a:ea typeface="Aptos" panose="020B0004020202020204" pitchFamily="34" charset="0"/>
                          <a:cs typeface="ArialNarrow"/>
                        </a:rPr>
                        <m:t>→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𝟏𝟎</m:t>
                          </m:r>
                        </m:num>
                        <m:den>
                          <m:r>
                            <a:rPr lang="pt-BR" sz="2200" i="1" kern="0">
                              <a:effectLst/>
                              <a:latin typeface="Cambria Math" panose="02040503050406030204" pitchFamily="18" charset="0"/>
                              <a:ea typeface="Aptos" panose="020B0004020202020204" pitchFamily="34" charset="0"/>
                              <a:cs typeface="ArialNarrow"/>
                            </a:rPr>
                            <m:t> </m:t>
                          </m:r>
                          <m:r>
                            <a:rPr lang="pt-BR" sz="2200" b="1" i="1" kern="0">
                              <a:solidFill>
                                <a:srgbClr val="BF4E14"/>
                              </a:solidFill>
                              <a:effectLst/>
                              <a:latin typeface="Cambria Math" panose="02040503050406030204" pitchFamily="18" charset="0"/>
                              <a:ea typeface="Aptos" panose="020B0004020202020204" pitchFamily="34" charset="0"/>
                              <a:cs typeface="ArialNarrow"/>
                            </a:rPr>
                            <m:t>𝟒𝟎</m:t>
                          </m:r>
                          <m:r>
                            <a:rPr lang="pt-BR" sz="2200" i="1" kern="0">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sSup>
                            <m:sSupPr>
                              <m:ctrlPr>
                                <a:rPr lang="pt-BR" sz="2200" i="1" kern="0">
                                  <a:effectLst/>
                                  <a:latin typeface="Cambria Math" panose="02040503050406030204" pitchFamily="18" charset="0"/>
                                  <a:ea typeface="Aptos" panose="020B0004020202020204" pitchFamily="34" charset="0"/>
                                  <a:cs typeface="ArialNarrow"/>
                                </a:rPr>
                              </m:ctrlPr>
                            </m:sSupPr>
                            <m:e>
                              <m:r>
                                <a:rPr lang="pt-BR" sz="2200" i="1" kern="0">
                                  <a:effectLst/>
                                  <a:latin typeface="Cambria Math" panose="02040503050406030204" pitchFamily="18" charset="0"/>
                                  <a:ea typeface="Aptos" panose="020B0004020202020204" pitchFamily="34" charset="0"/>
                                  <a:cs typeface="ArialNarrow"/>
                                </a:rPr>
                                <m:t>1</m:t>
                              </m:r>
                            </m:e>
                            <m:sup>
                              <m:r>
                                <a:rPr lang="pt-BR" sz="2200" i="1" kern="0">
                                  <a:effectLst/>
                                  <a:latin typeface="Cambria Math" panose="02040503050406030204" pitchFamily="18" charset="0"/>
                                  <a:ea typeface="Aptos" panose="020B0004020202020204" pitchFamily="34" charset="0"/>
                                  <a:cs typeface="ArialNarrow"/>
                                </a:rPr>
                                <m:t>×25</m:t>
                              </m:r>
                            </m:sup>
                          </m:sSup>
                        </m:num>
                        <m:den>
                          <m:r>
                            <a:rPr lang="pt-BR" sz="2200" i="1" kern="0">
                              <a:effectLst/>
                              <a:latin typeface="Cambria Math" panose="02040503050406030204" pitchFamily="18" charset="0"/>
                              <a:ea typeface="Aptos" panose="020B0004020202020204" pitchFamily="34" charset="0"/>
                              <a:cs typeface="ArialNarrow"/>
                            </a:rPr>
                            <m:t> </m:t>
                          </m:r>
                          <m:sSub>
                            <m:sSubPr>
                              <m:ctrlPr>
                                <a:rPr lang="pt-BR" sz="2200" i="1" kern="0">
                                  <a:effectLst/>
                                  <a:latin typeface="Cambria Math" panose="02040503050406030204" pitchFamily="18" charset="0"/>
                                  <a:ea typeface="Aptos" panose="020B0004020202020204" pitchFamily="34" charset="0"/>
                                  <a:cs typeface="ArialNarrow"/>
                                </a:rPr>
                              </m:ctrlPr>
                            </m:sSubPr>
                            <m:e>
                              <m:r>
                                <a:rPr lang="pt-BR" sz="2200" i="1" kern="0">
                                  <a:effectLst/>
                                  <a:latin typeface="Cambria Math" panose="02040503050406030204" pitchFamily="18" charset="0"/>
                                  <a:ea typeface="Aptos" panose="020B0004020202020204" pitchFamily="34" charset="0"/>
                                  <a:cs typeface="ArialNarrow"/>
                                </a:rPr>
                                <m:t>4</m:t>
                              </m:r>
                            </m:e>
                            <m:sub>
                              <m:r>
                                <a:rPr lang="pt-BR" sz="2200" i="1" kern="0">
                                  <a:effectLst/>
                                  <a:latin typeface="Cambria Math" panose="02040503050406030204" pitchFamily="18" charset="0"/>
                                  <a:ea typeface="Aptos" panose="020B0004020202020204" pitchFamily="34" charset="0"/>
                                  <a:cs typeface="ArialNarrow"/>
                                </a:rPr>
                                <m:t>×25</m:t>
                              </m:r>
                            </m:sub>
                          </m:sSub>
                          <m:r>
                            <a:rPr lang="pt-BR" sz="2200" i="1" kern="0">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Aptos" panose="020B0004020202020204" pitchFamily="34" charset="0"/>
                          <a:cs typeface="ArialNarrow"/>
                        </a:rPr>
                        <m:t>=</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25</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m:t>
                      </m:r>
                      <m:r>
                        <a:rPr lang="pt-BR" sz="2200" b="1" i="1" kern="0">
                          <a:solidFill>
                            <a:srgbClr val="3A7C22"/>
                          </a:solidFill>
                          <a:effectLst/>
                          <a:latin typeface="Cambria Math" panose="02040503050406030204" pitchFamily="18" charset="0"/>
                          <a:ea typeface="Aptos" panose="020B0004020202020204" pitchFamily="34" charset="0"/>
                          <a:cs typeface="ArialNarrow"/>
                        </a:rPr>
                        <m:t>𝟐𝟓</m:t>
                      </m:r>
                      <m:r>
                        <a:rPr lang="pt-BR" sz="2200" b="1" i="1" kern="0">
                          <a:solidFill>
                            <a:srgbClr val="3A7C22"/>
                          </a:solidFill>
                          <a:effectLst/>
                          <a:latin typeface="Cambria Math" panose="02040503050406030204" pitchFamily="18" charset="0"/>
                          <a:ea typeface="Aptos" panose="020B0004020202020204" pitchFamily="34" charset="0"/>
                          <a:cs typeface="ArialNarrow"/>
                        </a:rPr>
                        <m:t>%</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Portanto, concluímos que </a:t>
                </a:r>
                <a:r>
                  <a:rPr lang="pt-BR" sz="2200" b="1" i="1" kern="0" dirty="0">
                    <a:solidFill>
                      <a:srgbClr val="0070C0"/>
                    </a:solidFill>
                    <a:effectLst/>
                    <a:latin typeface="Arial Narrow" panose="020B0606020202030204" pitchFamily="34" charset="0"/>
                    <a:ea typeface="Times New Roman" panose="02020603050405020304" pitchFamily="18" charset="0"/>
                    <a:cs typeface="ArialNarrow"/>
                  </a:rPr>
                  <a:t>10</a:t>
                </a:r>
                <a:r>
                  <a:rPr lang="pt-BR" sz="2200" i="1" kern="0" dirty="0">
                    <a:effectLst/>
                    <a:latin typeface="Arial Narrow" panose="020B0606020202030204" pitchFamily="34" charset="0"/>
                    <a:ea typeface="Times New Roman" panose="02020603050405020304" pitchFamily="18" charset="0"/>
                    <a:cs typeface="ArialNarrow"/>
                  </a:rPr>
                  <a:t> representa </a:t>
                </a:r>
                <a:r>
                  <a:rPr lang="pt-BR" sz="2200" b="1" i="1" kern="0" dirty="0">
                    <a:solidFill>
                      <a:srgbClr val="3A7C22"/>
                    </a:solidFill>
                    <a:effectLst/>
                    <a:latin typeface="Arial Narrow" panose="020B0606020202030204" pitchFamily="34" charset="0"/>
                    <a:ea typeface="Times New Roman" panose="02020603050405020304" pitchFamily="18" charset="0"/>
                    <a:cs typeface="ArialNarrow"/>
                  </a:rPr>
                  <a:t>25%</a:t>
                </a:r>
                <a:r>
                  <a:rPr lang="pt-BR" sz="2200" i="1" kern="0" dirty="0">
                    <a:effectLst/>
                    <a:latin typeface="Arial Narrow" panose="020B0606020202030204" pitchFamily="34" charset="0"/>
                    <a:ea typeface="Times New Roman" panose="02020603050405020304" pitchFamily="18" charset="0"/>
                    <a:cs typeface="ArialNarrow"/>
                  </a:rPr>
                  <a:t> de </a:t>
                </a:r>
                <a:r>
                  <a:rPr lang="pt-BR" sz="2200" b="1" i="1" kern="0" dirty="0">
                    <a:solidFill>
                      <a:srgbClr val="BF4E14"/>
                    </a:solidFill>
                    <a:effectLst/>
                    <a:latin typeface="Arial Narrow" panose="020B0606020202030204" pitchFamily="34" charset="0"/>
                    <a:ea typeface="Times New Roman" panose="02020603050405020304" pitchFamily="18" charset="0"/>
                    <a:cs typeface="ArialNarrow"/>
                  </a:rPr>
                  <a:t>40</a:t>
                </a:r>
                <a:r>
                  <a:rPr lang="pt-BR" sz="2200" b="1"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5756CC3-CD5C-E471-DED1-E07CC0A99239}"/>
                  </a:ext>
                </a:extLst>
              </p:cNvPr>
              <p:cNvSpPr txBox="1">
                <a:spLocks noRot="1" noChangeAspect="1" noMove="1" noResize="1" noEditPoints="1" noAdjustHandles="1" noChangeArrowheads="1" noChangeShapeType="1" noTextEdit="1"/>
              </p:cNvSpPr>
              <p:nvPr/>
            </p:nvSpPr>
            <p:spPr>
              <a:xfrm>
                <a:off x="398929" y="1358460"/>
                <a:ext cx="11394141" cy="5384038"/>
              </a:xfrm>
              <a:prstGeom prst="rect">
                <a:avLst/>
              </a:prstGeom>
              <a:blipFill>
                <a:blip r:embed="rId3"/>
                <a:stretch>
                  <a:fillRect l="-695" t="-1019" r="-642" b="-1246"/>
                </a:stretch>
              </a:blipFill>
            </p:spPr>
            <p:txBody>
              <a:bodyPr/>
              <a:lstStyle/>
              <a:p>
                <a:r>
                  <a:rPr lang="pt-BR">
                    <a:noFill/>
                  </a:rPr>
                  <a:t> </a:t>
                </a:r>
              </a:p>
            </p:txBody>
          </p:sp>
        </mc:Fallback>
      </mc:AlternateContent>
    </p:spTree>
    <p:extLst>
      <p:ext uri="{BB962C8B-B14F-4D97-AF65-F5344CB8AC3E}">
        <p14:creationId xmlns:p14="http://schemas.microsoft.com/office/powerpoint/2010/main" val="3698992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27D735E-B39F-130A-6B22-52901A59D67C}"/>
                  </a:ext>
                </a:extLst>
              </p:cNvPr>
              <p:cNvSpPr txBox="1"/>
              <p:nvPr/>
            </p:nvSpPr>
            <p:spPr>
              <a:xfrm>
                <a:off x="0" y="872309"/>
                <a:ext cx="6096000" cy="5622950"/>
              </a:xfrm>
              <a:prstGeom prst="rect">
                <a:avLst/>
              </a:prstGeom>
              <a:noFill/>
            </p:spPr>
            <p:txBody>
              <a:bodyPr wrap="square">
                <a:spAutoFit/>
              </a:bodyPr>
              <a:lstStyle/>
              <a:p>
                <a:pPr marL="342900" lvl="0" indent="-342900" algn="just">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O que fazer quando temos </a:t>
                </a:r>
                <a:r>
                  <a:rPr lang="pt-BR" sz="2200" b="1" kern="0" dirty="0">
                    <a:solidFill>
                      <a:srgbClr val="0070C0"/>
                    </a:solidFill>
                    <a:effectLst/>
                    <a:latin typeface="Arial Narrow" panose="020B0606020202030204" pitchFamily="34" charset="0"/>
                    <a:ea typeface="Aptos" panose="020B0004020202020204" pitchFamily="34" charset="0"/>
                    <a:cs typeface="ArialNarrow"/>
                  </a:rPr>
                  <a:t>uma parte do todo</a:t>
                </a:r>
                <a:r>
                  <a:rPr lang="pt-BR" sz="2200" kern="0" dirty="0">
                    <a:effectLst/>
                    <a:latin typeface="Arial Narrow" panose="020B0606020202030204" pitchFamily="34" charset="0"/>
                    <a:ea typeface="Aptos" panose="020B0004020202020204" pitchFamily="34" charset="0"/>
                    <a:cs typeface="ArialNarrow"/>
                  </a:rPr>
                  <a:t>, o </a:t>
                </a:r>
                <a:r>
                  <a:rPr lang="pt-BR" sz="2200" b="1" kern="0" dirty="0">
                    <a:solidFill>
                      <a:srgbClr val="3A7C22"/>
                    </a:solidFill>
                    <a:effectLst/>
                    <a:latin typeface="Arial Narrow" panose="020B0606020202030204" pitchFamily="34" charset="0"/>
                    <a:ea typeface="Aptos" panose="020B0004020202020204" pitchFamily="34" charset="0"/>
                    <a:cs typeface="ArialNarrow"/>
                  </a:rPr>
                  <a:t>percentual</a:t>
                </a:r>
                <a:r>
                  <a:rPr lang="pt-BR" sz="2200" kern="0" dirty="0">
                    <a:effectLst/>
                    <a:latin typeface="Arial Narrow" panose="020B0606020202030204" pitchFamily="34" charset="0"/>
                    <a:ea typeface="Aptos" panose="020B0004020202020204" pitchFamily="34" charset="0"/>
                    <a:cs typeface="ArialNarrow"/>
                  </a:rPr>
                  <a:t> que essa parte representa, e queremos saber o valor do </a:t>
                </a:r>
                <a:r>
                  <a:rPr lang="pt-BR" sz="2200" b="1" kern="0" dirty="0">
                    <a:solidFill>
                      <a:srgbClr val="BF4E14"/>
                    </a:solidFill>
                    <a:effectLst/>
                    <a:latin typeface="Arial Narrow" panose="020B0606020202030204" pitchFamily="34" charset="0"/>
                    <a:ea typeface="Aptos" panose="020B0004020202020204" pitchFamily="34" charset="0"/>
                    <a:cs typeface="ArialNarrow"/>
                  </a:rPr>
                  <a:t>todo</a:t>
                </a:r>
                <a:r>
                  <a:rPr lang="pt-BR" sz="2200"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b="1" kern="0" dirty="0">
                    <a:effectLst/>
                    <a:latin typeface="Arial Narrow" panose="020B0606020202030204" pitchFamily="34" charset="0"/>
                    <a:ea typeface="Aptos" panose="020B0004020202020204" pitchFamily="34" charset="0"/>
                    <a:cs typeface="ArialNarrow"/>
                  </a:rPr>
                  <a:t>Exemplo:</a:t>
                </a: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Aptos" panose="020B0004020202020204" pitchFamily="34" charset="0"/>
                    <a:cs typeface="ArialNarrow"/>
                  </a:rPr>
                  <a:t>6 é 30% de um determinado valor. Qual valor é esse?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Podemos resolver isso utilizando frações equivalentes em que o denominador da fração correspondente é o </a:t>
                </a:r>
                <a:r>
                  <a:rPr lang="pt-BR" sz="2200" i="1" kern="0" dirty="0">
                    <a:solidFill>
                      <a:srgbClr val="000000"/>
                    </a:solidFill>
                    <a:effectLst/>
                    <a:latin typeface="Arial Narrow" panose="020B0606020202030204" pitchFamily="34" charset="0"/>
                    <a:ea typeface="Aptos" panose="020B0004020202020204" pitchFamily="34" charset="0"/>
                    <a:cs typeface="ArialNarrow"/>
                  </a:rPr>
                  <a:t>todo</a:t>
                </a:r>
                <a:r>
                  <a:rPr lang="pt-BR" sz="2200" i="1" kern="0" dirty="0">
                    <a:effectLst/>
                    <a:latin typeface="Arial Narrow" panose="020B0606020202030204" pitchFamily="34" charset="0"/>
                    <a:ea typeface="Aptos" panose="020B0004020202020204" pitchFamily="34" charset="0"/>
                    <a:cs typeface="ArialNarrow"/>
                  </a:rPr>
                  <a:t>,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b="1" i="1" kern="0">
                              <a:solidFill>
                                <a:srgbClr val="0070C0"/>
                              </a:solidFill>
                              <a:effectLst/>
                              <a:latin typeface="Cambria Math" panose="02040503050406030204" pitchFamily="18" charset="0"/>
                              <a:ea typeface="Aptos" panose="020B0004020202020204" pitchFamily="34" charset="0"/>
                              <a:cs typeface="ArialNarrow"/>
                            </a:rPr>
                            <m:t>𝟔</m:t>
                          </m:r>
                        </m:num>
                        <m:den>
                          <m:r>
                            <a:rPr lang="pt-BR" sz="2200" i="1" kern="0">
                              <a:effectLst/>
                              <a:latin typeface="Cambria Math" panose="02040503050406030204" pitchFamily="18" charset="0"/>
                              <a:ea typeface="Aptos" panose="020B0004020202020204" pitchFamily="34" charset="0"/>
                              <a:cs typeface="ArialNarrow"/>
                            </a:rPr>
                            <m:t> </m:t>
                          </m:r>
                          <m:borderBox>
                            <m:borderBoxPr>
                              <m:ctrlPr>
                                <a:rPr lang="pt-BR" sz="2200" i="1" kern="0">
                                  <a:effectLst/>
                                  <a:latin typeface="Cambria Math" panose="02040503050406030204" pitchFamily="18" charset="0"/>
                                  <a:ea typeface="Aptos" panose="020B0004020202020204" pitchFamily="34" charset="0"/>
                                  <a:cs typeface="ArialNarrow"/>
                                </a:rPr>
                              </m:ctrlPr>
                            </m:borderBoxPr>
                            <m:e>
                              <m:r>
                                <a:rPr lang="pt-BR" sz="2200" i="1" kern="0">
                                  <a:solidFill>
                                    <a:srgbClr val="BF4E14"/>
                                  </a:solidFill>
                                  <a:effectLst/>
                                  <a:latin typeface="Cambria Math" panose="02040503050406030204" pitchFamily="18" charset="0"/>
                                  <a:ea typeface="Aptos" panose="020B0004020202020204" pitchFamily="34" charset="0"/>
                                  <a:cs typeface="ArialNarrow"/>
                                </a:rPr>
                                <m:t>?</m:t>
                              </m:r>
                            </m:e>
                          </m:borderBox>
                          <m:r>
                            <a:rPr lang="pt-BR" sz="2200" i="1" kern="0">
                              <a:effectLst/>
                              <a:latin typeface="Cambria Math" panose="02040503050406030204" pitchFamily="18" charset="0"/>
                              <a:ea typeface="Aptos" panose="020B0004020202020204" pitchFamily="34" charset="0"/>
                              <a:cs typeface="ArialNarrow"/>
                            </a:rPr>
                            <m:t> </m:t>
                          </m:r>
                        </m:den>
                      </m:f>
                      <m:r>
                        <a:rPr lang="pt-BR" sz="2200" i="1" kern="0">
                          <a:effectLst/>
                          <a:latin typeface="Cambria Math" panose="02040503050406030204" pitchFamily="18" charset="0"/>
                          <a:ea typeface="Times New Roman" panose="02020603050405020304" pitchFamily="18" charset="0"/>
                          <a:cs typeface="ArialNarrow"/>
                        </a:rPr>
                        <m:t>=</m:t>
                      </m:r>
                      <m:f>
                        <m:fPr>
                          <m:ctrlPr>
                            <a:rPr lang="pt-BR" sz="2200" i="1" kern="0">
                              <a:effectLst/>
                              <a:latin typeface="Cambria Math" panose="02040503050406030204" pitchFamily="18" charset="0"/>
                              <a:ea typeface="Times New Roman" panose="02020603050405020304" pitchFamily="18" charset="0"/>
                              <a:cs typeface="ArialNarrow"/>
                            </a:rPr>
                          </m:ctrlPr>
                        </m:fPr>
                        <m:num>
                          <m:r>
                            <a:rPr lang="pt-BR" sz="2200" b="1" i="1" kern="0">
                              <a:solidFill>
                                <a:srgbClr val="3A7C22"/>
                              </a:solidFill>
                              <a:effectLst/>
                              <a:latin typeface="Cambria Math" panose="02040503050406030204" pitchFamily="18" charset="0"/>
                              <a:ea typeface="Times New Roman" panose="02020603050405020304" pitchFamily="18" charset="0"/>
                              <a:cs typeface="ArialNarrow"/>
                            </a:rPr>
                            <m:t>𝟑𝟎</m:t>
                          </m:r>
                        </m:num>
                        <m:den>
                          <m:r>
                            <a:rPr lang="pt-BR" sz="2200" i="1" kern="0">
                              <a:solidFill>
                                <a:srgbClr val="000000"/>
                              </a:solidFill>
                              <a:effectLst/>
                              <a:latin typeface="Cambria Math" panose="02040503050406030204" pitchFamily="18" charset="0"/>
                              <a:ea typeface="Times New Roman" panose="02020603050405020304" pitchFamily="18" charset="0"/>
                              <a:cs typeface="ArialNarrow"/>
                            </a:rPr>
                            <m:t>100</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Repare que 30% equivalem a 6 e o número desconhecido equivale a 100% (o todo).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Nesse caso, utilizamos a equivalência entre as frações.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27D735E-B39F-130A-6B22-52901A59D67C}"/>
                  </a:ext>
                </a:extLst>
              </p:cNvPr>
              <p:cNvSpPr txBox="1">
                <a:spLocks noRot="1" noChangeAspect="1" noMove="1" noResize="1" noEditPoints="1" noAdjustHandles="1" noChangeArrowheads="1" noChangeShapeType="1" noTextEdit="1"/>
              </p:cNvSpPr>
              <p:nvPr/>
            </p:nvSpPr>
            <p:spPr>
              <a:xfrm>
                <a:off x="0" y="872309"/>
                <a:ext cx="6096000" cy="5622950"/>
              </a:xfrm>
              <a:prstGeom prst="rect">
                <a:avLst/>
              </a:prstGeom>
              <a:blipFill>
                <a:blip r:embed="rId2"/>
                <a:stretch>
                  <a:fillRect l="-1300" t="-868" r="-1300" b="-119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89619D57-BFD6-4A2B-9B45-2E7C8B9C9853}"/>
                  </a:ext>
                </a:extLst>
              </p:cNvPr>
              <p:cNvSpPr txBox="1"/>
              <p:nvPr/>
            </p:nvSpPr>
            <p:spPr>
              <a:xfrm>
                <a:off x="6096000" y="817901"/>
                <a:ext cx="6096000" cy="2611099"/>
              </a:xfrm>
              <a:prstGeom prst="rect">
                <a:avLst/>
              </a:prstGeom>
              <a:noFill/>
            </p:spPr>
            <p:txBody>
              <a:bodyPr wrap="square">
                <a:spAutoFit/>
              </a:bodyPr>
              <a:lstStyle/>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Perceba que ao dividir 30 por 5 obtemos 6, então dividimos também o denominador da segunda fração por 5 para obter o valor desconhecido. Assim, </a:t>
                </a:r>
                <a:r>
                  <a:rPr lang="pt-BR" sz="2200" b="1" i="1" kern="0" dirty="0">
                    <a:solidFill>
                      <a:srgbClr val="3A7C22"/>
                    </a:solidFill>
                    <a:effectLst/>
                    <a:latin typeface="Arial Narrow" panose="020B0606020202030204" pitchFamily="34" charset="0"/>
                    <a:ea typeface="Times New Roman" panose="02020603050405020304" pitchFamily="18" charset="0"/>
                    <a:cs typeface="ArialNarrow"/>
                  </a:rPr>
                  <a:t>30</a:t>
                </a:r>
                <a:r>
                  <a:rPr lang="pt-BR" sz="2200" i="1" kern="0" dirty="0">
                    <a:effectLst/>
                    <a:latin typeface="Arial Narrow" panose="020B0606020202030204" pitchFamily="34" charset="0"/>
                    <a:ea typeface="Times New Roman" panose="02020603050405020304" pitchFamily="18" charset="0"/>
                    <a:cs typeface="ArialNarrow"/>
                  </a:rPr>
                  <a:t> dividido por 5 é </a:t>
                </a:r>
                <a:r>
                  <a:rPr lang="pt-BR" sz="2200" b="1" i="1" kern="0" dirty="0">
                    <a:solidFill>
                      <a:srgbClr val="0070C0"/>
                    </a:solidFill>
                    <a:effectLst/>
                    <a:latin typeface="Arial Narrow" panose="020B0606020202030204" pitchFamily="34" charset="0"/>
                    <a:ea typeface="Times New Roman" panose="02020603050405020304" pitchFamily="18" charset="0"/>
                    <a:cs typeface="ArialNarrow"/>
                  </a:rPr>
                  <a:t>6</a:t>
                </a:r>
                <a:r>
                  <a:rPr lang="pt-BR" sz="2200" i="1" kern="0" dirty="0">
                    <a:effectLst/>
                    <a:latin typeface="Arial Narrow" panose="020B0606020202030204" pitchFamily="34" charset="0"/>
                    <a:ea typeface="Times New Roman" panose="02020603050405020304" pitchFamily="18" charset="0"/>
                    <a:cs typeface="ArialNarrow"/>
                  </a:rPr>
                  <a:t>, então dividindo 100 por 5,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100÷5=</m:t>
                      </m:r>
                      <m:r>
                        <a:rPr lang="pt-BR" sz="2200" b="1" i="1" kern="0">
                          <a:solidFill>
                            <a:srgbClr val="BF4E14"/>
                          </a:solidFill>
                          <a:effectLst/>
                          <a:latin typeface="Cambria Math" panose="02040503050406030204" pitchFamily="18" charset="0"/>
                          <a:ea typeface="Aptos" panose="020B0004020202020204" pitchFamily="34" charset="0"/>
                          <a:cs typeface="ArialNarrow"/>
                        </a:rPr>
                        <m:t>𝟐𝟎</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Logo,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89619D57-BFD6-4A2B-9B45-2E7C8B9C9853}"/>
                  </a:ext>
                </a:extLst>
              </p:cNvPr>
              <p:cNvSpPr txBox="1">
                <a:spLocks noRot="1" noChangeAspect="1" noMove="1" noResize="1" noEditPoints="1" noAdjustHandles="1" noChangeArrowheads="1" noChangeShapeType="1" noTextEdit="1"/>
              </p:cNvSpPr>
              <p:nvPr/>
            </p:nvSpPr>
            <p:spPr>
              <a:xfrm>
                <a:off x="6096000" y="817901"/>
                <a:ext cx="6096000" cy="2611099"/>
              </a:xfrm>
              <a:prstGeom prst="rect">
                <a:avLst/>
              </a:prstGeom>
              <a:blipFill>
                <a:blip r:embed="rId3"/>
                <a:stretch>
                  <a:fillRect l="-1300" t="-932" r="-1300" b="-3497"/>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4F722DAE-EB2E-BF33-1B3B-39B0E8517030}"/>
              </a:ext>
            </a:extLst>
          </p:cNvPr>
          <p:cNvPicPr>
            <a:picLocks noChangeAspect="1"/>
          </p:cNvPicPr>
          <p:nvPr/>
        </p:nvPicPr>
        <p:blipFill>
          <a:blip r:embed="rId4"/>
          <a:srcRect l="42178" r="43527" b="22383"/>
          <a:stretch/>
        </p:blipFill>
        <p:spPr>
          <a:xfrm>
            <a:off x="8266134" y="3321423"/>
            <a:ext cx="1597866" cy="2263516"/>
          </a:xfrm>
          <a:prstGeom prst="rect">
            <a:avLst/>
          </a:prstGeom>
        </p:spPr>
      </p:pic>
      <p:sp>
        <p:nvSpPr>
          <p:cNvPr id="11" name="CaixaDeTexto 10">
            <a:extLst>
              <a:ext uri="{FF2B5EF4-FFF2-40B4-BE49-F238E27FC236}">
                <a16:creationId xmlns:a16="http://schemas.microsoft.com/office/drawing/2014/main" id="{CC912C4E-EEBA-A8D3-6D21-B0011FABFD96}"/>
              </a:ext>
            </a:extLst>
          </p:cNvPr>
          <p:cNvSpPr txBox="1"/>
          <p:nvPr/>
        </p:nvSpPr>
        <p:spPr>
          <a:xfrm>
            <a:off x="6096000" y="5604082"/>
            <a:ext cx="6176682" cy="872034"/>
          </a:xfrm>
          <a:prstGeom prst="rect">
            <a:avLst/>
          </a:prstGeom>
          <a:noFill/>
        </p:spPr>
        <p:txBody>
          <a:bodyPr wrap="square">
            <a:spAutoFit/>
          </a:bodyPr>
          <a:lstStyle/>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Portanto, o valor do todo é </a:t>
            </a:r>
            <a:r>
              <a:rPr lang="pt-BR" sz="2200" b="1" i="1" kern="0" dirty="0">
                <a:solidFill>
                  <a:srgbClr val="BF4E14"/>
                </a:solidFill>
                <a:effectLst/>
                <a:latin typeface="Arial Narrow" panose="020B0606020202030204" pitchFamily="34" charset="0"/>
                <a:ea typeface="Aptos" panose="020B0004020202020204" pitchFamily="34" charset="0"/>
                <a:cs typeface="ArialNarrow"/>
              </a:rPr>
              <a:t>20</a:t>
            </a:r>
            <a:r>
              <a:rPr lang="pt-BR" sz="2200" b="1"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Aptos" panose="020B0004020202020204" pitchFamily="34" charset="0"/>
                <a:cs typeface="ArialNarrow"/>
              </a:rPr>
              <a:t>Em outras palavras, </a:t>
            </a:r>
            <a:r>
              <a:rPr lang="pt-BR" sz="2200" b="1" i="1" kern="0" dirty="0">
                <a:solidFill>
                  <a:srgbClr val="0070C0"/>
                </a:solidFill>
                <a:effectLst/>
                <a:latin typeface="Arial Narrow" panose="020B0606020202030204" pitchFamily="34" charset="0"/>
                <a:ea typeface="Times New Roman" panose="02020603050405020304" pitchFamily="18" charset="0"/>
                <a:cs typeface="ArialNarrow"/>
              </a:rPr>
              <a:t>6</a:t>
            </a:r>
            <a:r>
              <a:rPr lang="pt-BR" sz="2200" i="1" kern="0" dirty="0">
                <a:effectLst/>
                <a:latin typeface="Arial Narrow" panose="020B0606020202030204" pitchFamily="34" charset="0"/>
                <a:ea typeface="Aptos" panose="020B0004020202020204" pitchFamily="34" charset="0"/>
                <a:cs typeface="ArialNarrow"/>
              </a:rPr>
              <a:t> representa </a:t>
            </a:r>
            <a:r>
              <a:rPr lang="pt-BR" sz="2200" b="1" i="1" kern="0" dirty="0">
                <a:solidFill>
                  <a:srgbClr val="3A7C22"/>
                </a:solidFill>
                <a:effectLst/>
                <a:latin typeface="Arial Narrow" panose="020B0606020202030204" pitchFamily="34" charset="0"/>
                <a:ea typeface="Times New Roman" panose="02020603050405020304" pitchFamily="18" charset="0"/>
                <a:cs typeface="ArialNarrow"/>
              </a:rPr>
              <a:t>30%</a:t>
            </a:r>
            <a:r>
              <a:rPr lang="pt-BR" sz="2200" i="1" kern="0" dirty="0">
                <a:effectLst/>
                <a:latin typeface="Arial Narrow" panose="020B0606020202030204" pitchFamily="34" charset="0"/>
                <a:ea typeface="Aptos" panose="020B0004020202020204" pitchFamily="34" charset="0"/>
                <a:cs typeface="ArialNarrow"/>
              </a:rPr>
              <a:t> de </a:t>
            </a:r>
            <a:r>
              <a:rPr lang="pt-BR" sz="2200" b="1" i="1" kern="0" dirty="0">
                <a:solidFill>
                  <a:srgbClr val="BF4E14"/>
                </a:solidFill>
                <a:effectLst/>
                <a:latin typeface="Arial Narrow" panose="020B0606020202030204" pitchFamily="34" charset="0"/>
                <a:ea typeface="Aptos" panose="020B0004020202020204" pitchFamily="34" charset="0"/>
                <a:cs typeface="ArialNarrow"/>
              </a:rPr>
              <a:t>20</a:t>
            </a:r>
            <a:r>
              <a:rPr lang="pt-BR" sz="2200" b="1"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93614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28A56B9-5A0D-AB0B-98C3-E4C2632C3216}"/>
                  </a:ext>
                </a:extLst>
              </p:cNvPr>
              <p:cNvSpPr txBox="1"/>
              <p:nvPr/>
            </p:nvSpPr>
            <p:spPr>
              <a:xfrm>
                <a:off x="125505" y="906750"/>
                <a:ext cx="5970495" cy="5143331"/>
              </a:xfrm>
              <a:prstGeom prst="rect">
                <a:avLst/>
              </a:prstGeom>
              <a:noFill/>
            </p:spPr>
            <p:txBody>
              <a:bodyPr wrap="square">
                <a:spAutoFit/>
              </a:bodyPr>
              <a:lstStyle/>
              <a:p>
                <a:pPr marL="342900" lvl="0" indent="-342900" algn="just">
                  <a:lnSpc>
                    <a:spcPct val="115000"/>
                  </a:lnSpc>
                  <a:spcAft>
                    <a:spcPts val="800"/>
                  </a:spcAft>
                  <a:buFont typeface="Symbol" panose="05050102010706020507" pitchFamily="18" charset="2"/>
                  <a:buChar char=""/>
                </a:pPr>
                <a:r>
                  <a:rPr lang="pt-BR" sz="2200" kern="0" dirty="0">
                    <a:effectLst/>
                    <a:latin typeface="Arial Narrow" panose="020B0606020202030204" pitchFamily="34" charset="0"/>
                    <a:ea typeface="Aptos" panose="020B0004020202020204" pitchFamily="34" charset="0"/>
                    <a:cs typeface="ArialNarrow"/>
                  </a:rPr>
                  <a:t>O que fazer quando temos o </a:t>
                </a:r>
                <a:r>
                  <a:rPr lang="pt-BR" sz="2200" b="1" kern="0" dirty="0">
                    <a:solidFill>
                      <a:srgbClr val="BF4E14"/>
                    </a:solidFill>
                    <a:effectLst/>
                    <a:latin typeface="Arial Narrow" panose="020B0606020202030204" pitchFamily="34" charset="0"/>
                    <a:ea typeface="Aptos" panose="020B0004020202020204" pitchFamily="34" charset="0"/>
                    <a:cs typeface="ArialNarrow"/>
                  </a:rPr>
                  <a:t>todo</a:t>
                </a:r>
                <a:r>
                  <a:rPr lang="pt-BR" sz="2200" kern="0" dirty="0">
                    <a:effectLst/>
                    <a:latin typeface="Arial Narrow" panose="020B0606020202030204" pitchFamily="34" charset="0"/>
                    <a:ea typeface="Aptos" panose="020B0004020202020204" pitchFamily="34" charset="0"/>
                    <a:cs typeface="ArialNarrow"/>
                  </a:rPr>
                  <a:t>, o </a:t>
                </a:r>
                <a:r>
                  <a:rPr lang="pt-BR" sz="2200" b="1" kern="0" dirty="0">
                    <a:solidFill>
                      <a:srgbClr val="3A7C22"/>
                    </a:solidFill>
                    <a:effectLst/>
                    <a:latin typeface="Arial Narrow" panose="020B0606020202030204" pitchFamily="34" charset="0"/>
                    <a:ea typeface="Aptos" panose="020B0004020202020204" pitchFamily="34" charset="0"/>
                    <a:cs typeface="ArialNarrow"/>
                  </a:rPr>
                  <a:t>percentual,</a:t>
                </a:r>
                <a:r>
                  <a:rPr lang="pt-BR" sz="2200" kern="0" dirty="0">
                    <a:effectLst/>
                    <a:latin typeface="Arial Narrow" panose="020B0606020202030204" pitchFamily="34" charset="0"/>
                    <a:ea typeface="Aptos" panose="020B0004020202020204" pitchFamily="34" charset="0"/>
                    <a:cs typeface="ArialNarrow"/>
                  </a:rPr>
                  <a:t> que representa uma parte, e queremos saber o </a:t>
                </a:r>
                <a:r>
                  <a:rPr lang="pt-BR" sz="2200" b="1" kern="0" dirty="0">
                    <a:solidFill>
                      <a:srgbClr val="0070C0"/>
                    </a:solidFill>
                    <a:effectLst/>
                    <a:latin typeface="Arial Narrow" panose="020B0606020202030204" pitchFamily="34" charset="0"/>
                    <a:ea typeface="Aptos" panose="020B0004020202020204" pitchFamily="34" charset="0"/>
                    <a:cs typeface="ArialNarrow"/>
                  </a:rPr>
                  <a:t>valor da parte</a:t>
                </a:r>
                <a:r>
                  <a:rPr lang="pt-BR" sz="2200" kern="0" dirty="0">
                    <a:solidFill>
                      <a:srgbClr val="0070C0"/>
                    </a:solidFill>
                    <a:effectLst/>
                    <a:latin typeface="Arial Narrow" panose="020B0606020202030204" pitchFamily="34" charset="0"/>
                    <a:ea typeface="Aptos" panose="020B0004020202020204" pitchFamily="34" charset="0"/>
                    <a:cs typeface="ArialNarrow"/>
                  </a:rPr>
                  <a:t> </a:t>
                </a:r>
                <a:r>
                  <a:rPr lang="pt-BR" sz="2200" kern="0" dirty="0">
                    <a:effectLst/>
                    <a:latin typeface="Arial Narrow" panose="020B0606020202030204" pitchFamily="34" charset="0"/>
                    <a:ea typeface="Aptos" panose="020B0004020202020204" pitchFamily="34" charset="0"/>
                    <a:cs typeface="ArialNarrow"/>
                  </a:rPr>
                  <a:t>desse percentual?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Exemplo:</a:t>
                </a: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Quanto é 12% de 60?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Multiplicando a fração que representa </a:t>
                </a:r>
                <a:r>
                  <a:rPr lang="pt-BR" sz="2200" b="1" i="1" kern="0" dirty="0">
                    <a:solidFill>
                      <a:srgbClr val="3A7C22"/>
                    </a:solidFill>
                    <a:effectLst/>
                    <a:latin typeface="Arial Narrow" panose="020B0606020202030204" pitchFamily="34" charset="0"/>
                    <a:ea typeface="Aptos" panose="020B0004020202020204" pitchFamily="34" charset="0"/>
                    <a:cs typeface="ArialNarrow"/>
                  </a:rPr>
                  <a:t>12%</a:t>
                </a:r>
                <a:r>
                  <a:rPr lang="pt-BR" sz="2200" i="1" kern="0" dirty="0">
                    <a:effectLst/>
                    <a:latin typeface="Arial Narrow" panose="020B0606020202030204" pitchFamily="34" charset="0"/>
                    <a:ea typeface="Aptos" panose="020B0004020202020204" pitchFamily="34" charset="0"/>
                    <a:cs typeface="ArialNarrow"/>
                  </a:rPr>
                  <a:t> por </a:t>
                </a:r>
                <a:r>
                  <a:rPr lang="pt-BR" sz="2200" b="1" i="1" kern="0" dirty="0">
                    <a:solidFill>
                      <a:srgbClr val="BF4E14"/>
                    </a:solidFill>
                    <a:effectLst/>
                    <a:latin typeface="Arial Narrow" panose="020B0606020202030204" pitchFamily="34" charset="0"/>
                    <a:ea typeface="Aptos" panose="020B0004020202020204" pitchFamily="34" charset="0"/>
                    <a:cs typeface="ArialNarrow"/>
                  </a:rPr>
                  <a:t>60</a:t>
                </a:r>
                <a:r>
                  <a:rPr lang="pt-BR" sz="2200" i="1" kern="0" dirty="0">
                    <a:effectLst/>
                    <a:latin typeface="Arial Narrow" panose="020B0606020202030204" pitchFamily="34" charset="0"/>
                    <a:ea typeface="Aptos" panose="020B0004020202020204" pitchFamily="34" charset="0"/>
                    <a:cs typeface="ArialNarrow"/>
                  </a:rPr>
                  <a:t>,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12</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∙60 =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12∙60</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 = </m:t>
                      </m:r>
                      <m:f>
                        <m:fPr>
                          <m:ctrlPr>
                            <a:rPr lang="pt-BR" sz="2200" i="1" kern="0">
                              <a:effectLst/>
                              <a:latin typeface="Cambria Math" panose="02040503050406030204" pitchFamily="18" charset="0"/>
                              <a:ea typeface="Aptos" panose="020B0004020202020204" pitchFamily="34" charset="0"/>
                              <a:cs typeface="ArialNarrow"/>
                            </a:rPr>
                          </m:ctrlPr>
                        </m:fPr>
                        <m:num>
                          <m:r>
                            <a:rPr lang="pt-BR" sz="2200" i="1" kern="0">
                              <a:effectLst/>
                              <a:latin typeface="Cambria Math" panose="02040503050406030204" pitchFamily="18" charset="0"/>
                              <a:ea typeface="Aptos" panose="020B0004020202020204" pitchFamily="34" charset="0"/>
                              <a:cs typeface="ArialNarrow"/>
                            </a:rPr>
                            <m:t>720</m:t>
                          </m:r>
                        </m:num>
                        <m:den>
                          <m:r>
                            <a:rPr lang="pt-BR" sz="2200" i="1" kern="0">
                              <a:effectLst/>
                              <a:latin typeface="Cambria Math" panose="02040503050406030204" pitchFamily="18" charset="0"/>
                              <a:ea typeface="Aptos" panose="020B0004020202020204" pitchFamily="34" charset="0"/>
                              <a:cs typeface="ArialNarrow"/>
                            </a:rPr>
                            <m:t>100</m:t>
                          </m:r>
                        </m:den>
                      </m:f>
                      <m:r>
                        <a:rPr lang="pt-BR" sz="2200" i="1" kern="0">
                          <a:effectLst/>
                          <a:latin typeface="Cambria Math" panose="02040503050406030204" pitchFamily="18" charset="0"/>
                          <a:ea typeface="Aptos" panose="020B0004020202020204" pitchFamily="34" charset="0"/>
                          <a:cs typeface="ArialNarrow"/>
                        </a:rPr>
                        <m:t> = </m:t>
                      </m:r>
                      <m:r>
                        <a:rPr lang="pt-BR" sz="2200" b="1" i="1" kern="0">
                          <a:solidFill>
                            <a:srgbClr val="0070C0"/>
                          </a:solidFill>
                          <a:effectLst/>
                          <a:latin typeface="Cambria Math" panose="02040503050406030204" pitchFamily="18" charset="0"/>
                          <a:ea typeface="Aptos" panose="020B0004020202020204" pitchFamily="34" charset="0"/>
                          <a:cs typeface="ArialNarrow"/>
                        </a:rPr>
                        <m:t>𝟕</m:t>
                      </m:r>
                      <m:r>
                        <a:rPr lang="pt-BR" sz="2200" b="1" i="1" kern="0">
                          <a:solidFill>
                            <a:srgbClr val="0070C0"/>
                          </a:solidFill>
                          <a:effectLst/>
                          <a:latin typeface="Cambria Math" panose="02040503050406030204" pitchFamily="18" charset="0"/>
                          <a:ea typeface="Aptos" panose="020B0004020202020204" pitchFamily="34" charset="0"/>
                          <a:cs typeface="ArialNarrow"/>
                        </a:rPr>
                        <m:t>,</m:t>
                      </m:r>
                      <m:r>
                        <a:rPr lang="pt-BR" sz="2200" b="1" i="1" kern="0">
                          <a:solidFill>
                            <a:srgbClr val="0070C0"/>
                          </a:solidFill>
                          <a:effectLst/>
                          <a:latin typeface="Cambria Math" panose="02040503050406030204" pitchFamily="18" charset="0"/>
                          <a:ea typeface="Aptos" panose="020B0004020202020204" pitchFamily="34" charset="0"/>
                          <a:cs typeface="ArialNarrow"/>
                        </a:rPr>
                        <m:t>𝟐</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Dessa forma, </a:t>
                </a:r>
                <a:r>
                  <a:rPr lang="pt-BR" sz="2200" b="1" i="1" kern="0" dirty="0">
                    <a:solidFill>
                      <a:srgbClr val="0070C0"/>
                    </a:solidFill>
                    <a:effectLst/>
                    <a:latin typeface="Arial Narrow" panose="020B0606020202030204" pitchFamily="34" charset="0"/>
                    <a:ea typeface="Aptos" panose="020B0004020202020204" pitchFamily="34" charset="0"/>
                    <a:cs typeface="ArialNarrow"/>
                  </a:rPr>
                  <a:t>7,2 </a:t>
                </a:r>
                <a:r>
                  <a:rPr lang="pt-BR" sz="2200" i="1" kern="0" dirty="0">
                    <a:effectLst/>
                    <a:latin typeface="Arial Narrow" panose="020B0606020202030204" pitchFamily="34" charset="0"/>
                    <a:ea typeface="Aptos" panose="020B0004020202020204" pitchFamily="34" charset="0"/>
                    <a:cs typeface="ArialNarrow"/>
                  </a:rPr>
                  <a:t>é </a:t>
                </a:r>
                <a:r>
                  <a:rPr lang="pt-BR" sz="2200" b="1" i="1" kern="0" dirty="0">
                    <a:solidFill>
                      <a:srgbClr val="3A7C22"/>
                    </a:solidFill>
                    <a:effectLst/>
                    <a:latin typeface="Arial Narrow" panose="020B0606020202030204" pitchFamily="34" charset="0"/>
                    <a:ea typeface="Aptos" panose="020B0004020202020204" pitchFamily="34" charset="0"/>
                    <a:cs typeface="ArialNarrow"/>
                  </a:rPr>
                  <a:t>12%</a:t>
                </a:r>
                <a:r>
                  <a:rPr lang="pt-BR" sz="2200" i="1" kern="0" dirty="0">
                    <a:effectLst/>
                    <a:latin typeface="Arial Narrow" panose="020B0606020202030204" pitchFamily="34" charset="0"/>
                    <a:ea typeface="Aptos" panose="020B0004020202020204" pitchFamily="34" charset="0"/>
                    <a:cs typeface="ArialNarrow"/>
                  </a:rPr>
                  <a:t> de </a:t>
                </a:r>
                <a:r>
                  <a:rPr lang="pt-BR" sz="2200" b="1" i="1" kern="0" dirty="0">
                    <a:solidFill>
                      <a:srgbClr val="BF4E14"/>
                    </a:solidFill>
                    <a:effectLst/>
                    <a:latin typeface="Arial Narrow" panose="020B0606020202030204" pitchFamily="34" charset="0"/>
                    <a:ea typeface="Aptos" panose="020B0004020202020204" pitchFamily="34" charset="0"/>
                    <a:cs typeface="ArialNarrow"/>
                  </a:rPr>
                  <a:t>60</a:t>
                </a:r>
                <a:r>
                  <a:rPr lang="pt-BR" sz="2200" b="1"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28A56B9-5A0D-AB0B-98C3-E4C2632C3216}"/>
                  </a:ext>
                </a:extLst>
              </p:cNvPr>
              <p:cNvSpPr txBox="1">
                <a:spLocks noRot="1" noChangeAspect="1" noMove="1" noResize="1" noEditPoints="1" noAdjustHandles="1" noChangeArrowheads="1" noChangeShapeType="1" noTextEdit="1"/>
              </p:cNvSpPr>
              <p:nvPr/>
            </p:nvSpPr>
            <p:spPr>
              <a:xfrm>
                <a:off x="125505" y="906750"/>
                <a:ext cx="5970495" cy="5143331"/>
              </a:xfrm>
              <a:prstGeom prst="rect">
                <a:avLst/>
              </a:prstGeom>
              <a:blipFill>
                <a:blip r:embed="rId2"/>
                <a:stretch>
                  <a:fillRect l="-1430" t="-712" r="-1328" b="-1305"/>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47F45088-0555-CAC7-BE4C-3CE02CF908ED}"/>
              </a:ext>
            </a:extLst>
          </p:cNvPr>
          <p:cNvPicPr>
            <a:picLocks noChangeAspect="1"/>
          </p:cNvPicPr>
          <p:nvPr/>
        </p:nvPicPr>
        <p:blipFill>
          <a:blip r:embed="rId3"/>
          <a:stretch>
            <a:fillRect/>
          </a:stretch>
        </p:blipFill>
        <p:spPr>
          <a:xfrm>
            <a:off x="6248400" y="906750"/>
            <a:ext cx="5818095" cy="3071954"/>
          </a:xfrm>
          <a:prstGeom prst="rect">
            <a:avLst/>
          </a:prstGeom>
        </p:spPr>
      </p:pic>
    </p:spTree>
    <p:extLst>
      <p:ext uri="{BB962C8B-B14F-4D97-AF65-F5344CB8AC3E}">
        <p14:creationId xmlns:p14="http://schemas.microsoft.com/office/powerpoint/2010/main" val="2194283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944975A-1603-D8DC-6F98-3CD49FD429DB}"/>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0" y="547799"/>
            <a:ext cx="3600000" cy="91079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22B6508-55CD-6F9A-4566-F8B60A29D543}"/>
              </a:ext>
            </a:extLst>
          </p:cNvPr>
          <p:cNvSpPr txBox="1"/>
          <p:nvPr/>
        </p:nvSpPr>
        <p:spPr>
          <a:xfrm>
            <a:off x="0" y="1327491"/>
            <a:ext cx="6096000" cy="1446550"/>
          </a:xfrm>
          <a:prstGeom prst="rect">
            <a:avLst/>
          </a:prstGeom>
          <a:noFill/>
        </p:spPr>
        <p:txBody>
          <a:bodyPr wrap="square">
            <a:spAutoFit/>
          </a:bodyPr>
          <a:lstStyle/>
          <a:p>
            <a:pPr algn="just">
              <a:spcAft>
                <a:spcPts val="800"/>
              </a:spcAft>
            </a:pPr>
            <a:r>
              <a:rPr lang="pt-BR" sz="2200" b="1" kern="0" dirty="0">
                <a:effectLst/>
                <a:latin typeface="Arial Narrow" panose="020B0606020202030204" pitchFamily="34" charset="0"/>
                <a:ea typeface="Aptos" panose="020B0004020202020204" pitchFamily="34" charset="0"/>
                <a:cs typeface="ArialNarrow"/>
              </a:rPr>
              <a:t>18. </a:t>
            </a:r>
            <a:r>
              <a:rPr lang="pt-BR" sz="2200" kern="0" dirty="0">
                <a:effectLst/>
                <a:latin typeface="Arial Narrow" panose="020B0606020202030204" pitchFamily="34" charset="0"/>
                <a:ea typeface="Aptos" panose="020B0004020202020204" pitchFamily="34" charset="0"/>
                <a:cs typeface="ArialNarrow"/>
              </a:rPr>
              <a:t>Heitor construiu uma roleta com números de 1 a 40, em que os números primos estão nas casas coloridas em verde, os números pares nas casas em vermelho e o restante nas casas em preto.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Gráfico, Gráfico de explosão solar&#10;&#10;O conteúdo gerado por IA pode estar incorreto.">
            <a:extLst>
              <a:ext uri="{FF2B5EF4-FFF2-40B4-BE49-F238E27FC236}">
                <a16:creationId xmlns:a16="http://schemas.microsoft.com/office/drawing/2014/main" id="{80154470-341F-11A7-C420-912C5BCA0C23}"/>
              </a:ext>
            </a:extLst>
          </p:cNvPr>
          <p:cNvPicPr>
            <a:picLocks noChangeAspect="1"/>
          </p:cNvPicPr>
          <p:nvPr/>
        </p:nvPicPr>
        <p:blipFill rotWithShape="1">
          <a:blip r:embed="rId3"/>
          <a:srcRect t="1612" r="1254"/>
          <a:stretch>
            <a:fillRect/>
          </a:stretch>
        </p:blipFill>
        <p:spPr bwMode="auto">
          <a:xfrm>
            <a:off x="1138816" y="2774041"/>
            <a:ext cx="3818369" cy="3823983"/>
          </a:xfrm>
          <a:prstGeom prst="rect">
            <a:avLst/>
          </a:prstGeom>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B22B7BCA-0BCC-8198-3F02-56EC3F5207D3}"/>
              </a:ext>
            </a:extLst>
          </p:cNvPr>
          <p:cNvSpPr txBox="1"/>
          <p:nvPr/>
        </p:nvSpPr>
        <p:spPr>
          <a:xfrm>
            <a:off x="6096000" y="781957"/>
            <a:ext cx="5988424" cy="3984168"/>
          </a:xfrm>
          <a:prstGeom prst="rect">
            <a:avLst/>
          </a:prstGeom>
          <a:noFill/>
        </p:spPr>
        <p:txBody>
          <a:bodyPr wrap="square">
            <a:spAutoFit/>
          </a:bodyPr>
          <a:lstStyle/>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Qual é a porcentagem que os números primos representam dessa roleta?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b) Qual é a porcentagem que os números pares representam dessa roleta?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 Qual é a porcentagem que os números pares e primos representam dessa roleta?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d) Qual é a porcentagem que os números múltiplos de 5 representam dessa roleta?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51336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4483647-40E0-2E56-5C75-8844E0102E19}"/>
              </a:ext>
            </a:extLst>
          </p:cNvPr>
          <p:cNvSpPr txBox="1"/>
          <p:nvPr/>
        </p:nvSpPr>
        <p:spPr>
          <a:xfrm>
            <a:off x="0" y="753749"/>
            <a:ext cx="6096000" cy="1446550"/>
          </a:xfrm>
          <a:prstGeom prst="rect">
            <a:avLst/>
          </a:prstGeom>
          <a:noFill/>
        </p:spPr>
        <p:txBody>
          <a:bodyPr wrap="square">
            <a:spAutoFit/>
          </a:bodyPr>
          <a:lstStyle/>
          <a:p>
            <a:pPr algn="just">
              <a:spcAft>
                <a:spcPts val="800"/>
              </a:spcAft>
            </a:pPr>
            <a:r>
              <a:rPr lang="pt-BR" sz="2200" b="1" kern="0" dirty="0">
                <a:effectLst/>
                <a:latin typeface="Arial Narrow" panose="020B0606020202030204" pitchFamily="34" charset="0"/>
                <a:ea typeface="Aptos" panose="020B0004020202020204" pitchFamily="34" charset="0"/>
                <a:cs typeface="ArialNarrow"/>
              </a:rPr>
              <a:t>19.</a:t>
            </a:r>
            <a:r>
              <a:rPr lang="pt-BR" sz="2200" kern="0" dirty="0">
                <a:effectLst/>
                <a:latin typeface="Arial Narrow" panose="020B0606020202030204" pitchFamily="34" charset="0"/>
                <a:ea typeface="Aptos" panose="020B0004020202020204" pitchFamily="34" charset="0"/>
                <a:cs typeface="ArialNarrow"/>
              </a:rPr>
              <a:t> Um professor de educação física decidiu fazer uma pesquisa em sua escola sobre a modalidade de esporte favorito de seus estudantes e obteve os seguintes resultados.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E1B9A78-676D-6073-8BB3-6029CD90B5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4559" y="2099528"/>
            <a:ext cx="3997677" cy="3126896"/>
          </a:xfrm>
          <a:prstGeom prst="rect">
            <a:avLst/>
          </a:prstGeom>
          <a:noFill/>
        </p:spPr>
      </p:pic>
      <p:sp>
        <p:nvSpPr>
          <p:cNvPr id="6" name="CaixaDeTexto 5">
            <a:extLst>
              <a:ext uri="{FF2B5EF4-FFF2-40B4-BE49-F238E27FC236}">
                <a16:creationId xmlns:a16="http://schemas.microsoft.com/office/drawing/2014/main" id="{33D72721-A419-1125-2F3C-A19D113C8C27}"/>
              </a:ext>
            </a:extLst>
          </p:cNvPr>
          <p:cNvSpPr txBox="1"/>
          <p:nvPr/>
        </p:nvSpPr>
        <p:spPr>
          <a:xfrm>
            <a:off x="0" y="5368482"/>
            <a:ext cx="6136340" cy="1107996"/>
          </a:xfrm>
          <a:prstGeom prst="rect">
            <a:avLst/>
          </a:prstGeom>
          <a:noFill/>
        </p:spPr>
        <p:txBody>
          <a:bodyPr wrap="square">
            <a:spAutoFit/>
          </a:bodyPr>
          <a:lstStyle/>
          <a:p>
            <a:pPr algn="just">
              <a:spcAft>
                <a:spcPts val="800"/>
              </a:spcAft>
            </a:pPr>
            <a:r>
              <a:rPr lang="pt-BR" sz="2200" kern="0" dirty="0">
                <a:effectLst/>
                <a:latin typeface="Arial Narrow" panose="020B0606020202030204" pitchFamily="34" charset="0"/>
                <a:ea typeface="Aptos" panose="020B0004020202020204" pitchFamily="34" charset="0"/>
                <a:cs typeface="ArialNarrow"/>
              </a:rPr>
              <a:t>Sabendo que há 300 estudantes na escola, determine a quantidade de estudantes em cada modalidade apresentada.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6F672B6A-A82F-94AE-D6CC-83C789E5071A}"/>
              </a:ext>
            </a:extLst>
          </p:cNvPr>
          <p:cNvSpPr txBox="1"/>
          <p:nvPr/>
        </p:nvSpPr>
        <p:spPr>
          <a:xfrm>
            <a:off x="6096000" y="810824"/>
            <a:ext cx="6096000" cy="4557658"/>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20.</a:t>
            </a:r>
            <a:r>
              <a:rPr lang="pt-BR" sz="2200" kern="0" dirty="0">
                <a:effectLst/>
                <a:latin typeface="Arial Narrow" panose="020B0606020202030204" pitchFamily="34" charset="0"/>
                <a:ea typeface="Aptos" panose="020B0004020202020204" pitchFamily="34" charset="0"/>
                <a:cs typeface="ArialNarrow"/>
              </a:rPr>
              <a:t> Segundo pesquisa da Fundação Oswaldo Cruz (Fiocruz), em 2024, sete a cada dez brasileiros sofrem com distúrbios do sono. A dificuldade para adormecer ou manter o sono pode impactar tanto na saúde física quanto a mental da pessoa, causando falta de concentração, fadiga, alteração no humor, sonolência diurna, entre outros sintomas.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Sabendo que a população brasileira, em 2024, era de 212 milhões, qual era o número de pessoas que sofriam com distúrbios do sono, segundo essa pesquisa?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26971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86E80BA-185C-1370-075A-91C1A1F1ACE6}"/>
              </a:ext>
            </a:extLst>
          </p:cNvPr>
          <p:cNvSpPr txBox="1"/>
          <p:nvPr/>
        </p:nvSpPr>
        <p:spPr>
          <a:xfrm>
            <a:off x="0" y="847979"/>
            <a:ext cx="6096000" cy="2119042"/>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21. </a:t>
            </a:r>
            <a:r>
              <a:rPr lang="pt-BR" sz="2200" kern="0" dirty="0">
                <a:effectLst/>
                <a:latin typeface="Arial Narrow" panose="020B0606020202030204" pitchFamily="34" charset="0"/>
                <a:ea typeface="Aptos" panose="020B0004020202020204" pitchFamily="34" charset="0"/>
                <a:cs typeface="ArialNarrow"/>
              </a:rPr>
              <a:t>O preço da mensalidade de uma assinatura de TV era 170 reais. E, em determinado mês, sofreu um aumento de 10% sobre o valor inicial.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Qual foi o aumento no preço da mensalidade dessa assinatura de TV?</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BA1190D-78DC-52A9-3E9C-0CCD295D98F5}"/>
              </a:ext>
            </a:extLst>
          </p:cNvPr>
          <p:cNvPicPr>
            <a:picLocks noChangeAspect="1"/>
          </p:cNvPicPr>
          <p:nvPr/>
        </p:nvPicPr>
        <p:blipFill>
          <a:blip r:embed="rId2"/>
          <a:srcRect r="62676" b="38913"/>
          <a:stretch/>
        </p:blipFill>
        <p:spPr>
          <a:xfrm>
            <a:off x="-1" y="3070416"/>
            <a:ext cx="5271153" cy="891984"/>
          </a:xfrm>
          <a:prstGeom prst="rect">
            <a:avLst/>
          </a:prstGeom>
        </p:spPr>
      </p:pic>
      <p:sp>
        <p:nvSpPr>
          <p:cNvPr id="6" name="CaixaDeTexto 5">
            <a:extLst>
              <a:ext uri="{FF2B5EF4-FFF2-40B4-BE49-F238E27FC236}">
                <a16:creationId xmlns:a16="http://schemas.microsoft.com/office/drawing/2014/main" id="{F72545EF-E5B6-F308-3940-575E5D8A48BD}"/>
              </a:ext>
            </a:extLst>
          </p:cNvPr>
          <p:cNvSpPr txBox="1"/>
          <p:nvPr/>
        </p:nvSpPr>
        <p:spPr>
          <a:xfrm>
            <a:off x="6096000" y="744584"/>
            <a:ext cx="6096000" cy="2897716"/>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22. (SAEGO – Formativa 2025) </a:t>
            </a:r>
            <a:r>
              <a:rPr lang="pt-BR" sz="2200" kern="0" dirty="0">
                <a:effectLst/>
                <a:latin typeface="Arial Narrow" panose="020B0606020202030204" pitchFamily="34" charset="0"/>
                <a:ea typeface="Aptos" panose="020B0004020202020204" pitchFamily="34" charset="0"/>
                <a:cs typeface="ArialNarrow"/>
              </a:rPr>
              <a:t>Uma escola possuía 750 estudantes matriculados no início do ano letivo de 2024. No início do ano letivo de 2025, a quantidade de estudantes matriculados aumentou 20% em relação ao início do ano letivo anterior.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Quantos estudantes matriculados havia nessa escola no início do ano letivo de 2025?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AEDF2E4D-8EFB-DBE0-BB57-79125BB772F8}"/>
              </a:ext>
            </a:extLst>
          </p:cNvPr>
          <p:cNvPicPr>
            <a:picLocks noChangeAspect="1"/>
          </p:cNvPicPr>
          <p:nvPr/>
        </p:nvPicPr>
        <p:blipFill>
          <a:blip r:embed="rId3"/>
          <a:srcRect r="87711" b="42826"/>
          <a:stretch/>
        </p:blipFill>
        <p:spPr>
          <a:xfrm>
            <a:off x="6096000" y="3671823"/>
            <a:ext cx="2160000" cy="1039051"/>
          </a:xfrm>
          <a:prstGeom prst="rect">
            <a:avLst/>
          </a:prstGeom>
        </p:spPr>
      </p:pic>
      <p:pic>
        <p:nvPicPr>
          <p:cNvPr id="2" name="Imagem 1">
            <a:extLst>
              <a:ext uri="{FF2B5EF4-FFF2-40B4-BE49-F238E27FC236}">
                <a16:creationId xmlns:a16="http://schemas.microsoft.com/office/drawing/2014/main" id="{FACB5FEF-3204-303C-CDD0-38FC684F47C5}"/>
              </a:ext>
            </a:extLst>
          </p:cNvPr>
          <p:cNvPicPr>
            <a:picLocks noChangeAspect="1"/>
          </p:cNvPicPr>
          <p:nvPr/>
        </p:nvPicPr>
        <p:blipFill>
          <a:blip r:embed="rId3"/>
          <a:srcRect l="24239" t="-1590" r="63472" b="44416"/>
          <a:stretch/>
        </p:blipFill>
        <p:spPr>
          <a:xfrm>
            <a:off x="6122895" y="4625784"/>
            <a:ext cx="2160000" cy="1039051"/>
          </a:xfrm>
          <a:prstGeom prst="rect">
            <a:avLst/>
          </a:prstGeom>
        </p:spPr>
      </p:pic>
    </p:spTree>
    <p:extLst>
      <p:ext uri="{BB962C8B-B14F-4D97-AF65-F5344CB8AC3E}">
        <p14:creationId xmlns:p14="http://schemas.microsoft.com/office/powerpoint/2010/main" val="1692595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04C7BC-7A3B-0D27-3F09-D59337955381}"/>
              </a:ext>
            </a:extLst>
          </p:cNvPr>
          <p:cNvSpPr txBox="1"/>
          <p:nvPr/>
        </p:nvSpPr>
        <p:spPr>
          <a:xfrm>
            <a:off x="89647" y="892802"/>
            <a:ext cx="6006353" cy="4373505"/>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23. </a:t>
            </a:r>
            <a:r>
              <a:rPr lang="pt-BR" sz="2200" kern="0" dirty="0">
                <a:effectLst/>
                <a:latin typeface="Arial Narrow" panose="020B0606020202030204" pitchFamily="34" charset="0"/>
                <a:ea typeface="Aptos" panose="020B0004020202020204" pitchFamily="34" charset="0"/>
                <a:cs typeface="ArialNarrow"/>
              </a:rPr>
              <a:t>Beatriz possui uma loja especializada em roupas de academia e está fazendo uma promoção em seu estoque. Desse estoque, ela colocou 112 peças em promoção, o que representa 28% do estoque total.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Sabendo disso,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Qual é o total de peças de roupa no estoque da loja de Beatriz?</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b) Qual é a porcentagem de peças de roupa que não estão em promoção?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 Quantas peças de roupa não estão em promoção?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00D882D-3A4B-AAED-9407-AD0A5BBC733E}"/>
              </a:ext>
            </a:extLst>
          </p:cNvPr>
          <p:cNvSpPr txBox="1"/>
          <p:nvPr/>
        </p:nvSpPr>
        <p:spPr>
          <a:xfrm>
            <a:off x="89647" y="5653061"/>
            <a:ext cx="6006353" cy="1107996"/>
          </a:xfrm>
          <a:prstGeom prst="rect">
            <a:avLst/>
          </a:prstGeom>
          <a:noFill/>
        </p:spPr>
        <p:txBody>
          <a:bodyPr wrap="square">
            <a:spAutoFit/>
          </a:bodyPr>
          <a:lstStyle/>
          <a:p>
            <a:pPr algn="just"/>
            <a:r>
              <a:rPr lang="pt-BR" sz="2200" b="1" kern="0" dirty="0">
                <a:effectLst/>
                <a:latin typeface="Arial Narrow" panose="020B0606020202030204" pitchFamily="34" charset="0"/>
                <a:ea typeface="Aptos" panose="020B0004020202020204" pitchFamily="34" charset="0"/>
                <a:cs typeface="ArialNarrow"/>
              </a:rPr>
              <a:t>24.</a:t>
            </a:r>
            <a:r>
              <a:rPr lang="pt-BR" sz="2200" kern="0" dirty="0">
                <a:effectLst/>
                <a:latin typeface="Arial Narrow" panose="020B0606020202030204" pitchFamily="34" charset="0"/>
                <a:ea typeface="Aptos" panose="020B0004020202020204" pitchFamily="34" charset="0"/>
                <a:cs typeface="ArialNarrow"/>
              </a:rPr>
              <a:t> Observe a tabela que representa a distribuição de ração para capivaras e ariranhas presentes no zoológico de uma cidade.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F4525EA5-6042-5661-009A-1D21DD5424B1}"/>
              </a:ext>
            </a:extLst>
          </p:cNvPr>
          <p:cNvPicPr>
            <a:picLocks noChangeAspect="1"/>
          </p:cNvPicPr>
          <p:nvPr/>
        </p:nvPicPr>
        <p:blipFill>
          <a:blip r:embed="rId2"/>
          <a:srcRect l="25322" r="25322" b="7488"/>
          <a:stretch/>
        </p:blipFill>
        <p:spPr>
          <a:xfrm>
            <a:off x="7055224" y="873096"/>
            <a:ext cx="4094258" cy="4229361"/>
          </a:xfrm>
          <a:prstGeom prst="rect">
            <a:avLst/>
          </a:prstGeom>
        </p:spPr>
      </p:pic>
      <p:sp>
        <p:nvSpPr>
          <p:cNvPr id="8" name="CaixaDeTexto 7">
            <a:extLst>
              <a:ext uri="{FF2B5EF4-FFF2-40B4-BE49-F238E27FC236}">
                <a16:creationId xmlns:a16="http://schemas.microsoft.com/office/drawing/2014/main" id="{1800F03B-8750-8664-526B-9E73112C48E9}"/>
              </a:ext>
            </a:extLst>
          </p:cNvPr>
          <p:cNvSpPr txBox="1"/>
          <p:nvPr/>
        </p:nvSpPr>
        <p:spPr>
          <a:xfrm>
            <a:off x="6121863" y="5086067"/>
            <a:ext cx="5980490" cy="1785104"/>
          </a:xfrm>
          <a:prstGeom prst="rect">
            <a:avLst/>
          </a:prstGeom>
          <a:noFill/>
        </p:spPr>
        <p:txBody>
          <a:bodyPr wrap="square">
            <a:spAutoFit/>
          </a:bodyPr>
          <a:lstStyle/>
          <a:p>
            <a:pPr algn="just"/>
            <a:r>
              <a:rPr lang="pt-BR" sz="2200" kern="0" dirty="0">
                <a:effectLst/>
                <a:latin typeface="Arial Narrow" panose="020B0606020202030204" pitchFamily="34" charset="0"/>
                <a:ea typeface="Aptos" panose="020B0004020202020204" pitchFamily="34" charset="0"/>
                <a:cs typeface="ArialNarrow"/>
              </a:rPr>
              <a:t>Sabendo disso, determine: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Aptos" panose="020B0004020202020204" pitchFamily="34" charset="0"/>
                <a:cs typeface="ArialNarrow"/>
              </a:rPr>
              <a:t>a)  A quantidade de ração, em quilogramas, que as Ariranhas receberão.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Aptos" panose="020B0004020202020204" pitchFamily="34" charset="0"/>
                <a:cs typeface="ArialNarrow"/>
              </a:rPr>
              <a:t>b) A quantidade total de ração, em quilogramas, comprada para esses dois animais.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3156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5668CF2-C4DE-7EB2-D675-74ADDE77DE20}"/>
              </a:ext>
            </a:extLst>
          </p:cNvPr>
          <p:cNvSpPr txBox="1"/>
          <p:nvPr/>
        </p:nvSpPr>
        <p:spPr>
          <a:xfrm>
            <a:off x="-289560" y="3429000"/>
            <a:ext cx="6096000" cy="2800767"/>
          </a:xfrm>
          <a:prstGeom prst="rect">
            <a:avLst/>
          </a:prstGeom>
          <a:noFill/>
        </p:spPr>
        <p:txBody>
          <a:bodyPr wrap="square">
            <a:spAutoFit/>
          </a:bodyPr>
          <a:lstStyle/>
          <a:p>
            <a:pPr marL="457200"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uma viagem de metrô, havia 280 passageiros. Nessa viagem, 35% dos passageiros eram brasileiros.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Quantos passageiros nessa viagem eram brasileiros?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28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35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98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135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999A8CD-7FEF-17CF-9B8A-18297DEE48E8}"/>
              </a:ext>
            </a:extLst>
          </p:cNvPr>
          <p:cNvSpPr txBox="1"/>
          <p:nvPr/>
        </p:nvSpPr>
        <p:spPr>
          <a:xfrm>
            <a:off x="5806440" y="882023"/>
            <a:ext cx="6096000" cy="5847755"/>
          </a:xfrm>
          <a:prstGeom prst="rect">
            <a:avLst/>
          </a:prstGeom>
          <a:noFill/>
        </p:spPr>
        <p:txBody>
          <a:bodyPr wrap="square">
            <a:spAutoFit/>
          </a:bodyPr>
          <a:lstStyle/>
          <a:p>
            <a:pPr marL="457200"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Otávio recebe uma comissão de 25% sobre o valor de cada produto que vende. Em um determinado dia, ele vendeu um produto que custa R$ 1500,00.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quantia, em reais, que Otávio recebeu de comissão pela venda desse produto?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R$ 25,00 		(C) R$ 375,00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(B) R$ 60,00 </a:t>
            </a:r>
            <a:r>
              <a:rPr lang="pt-BR" sz="2200" kern="100" dirty="0">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R$ 750,00</a:t>
            </a:r>
          </a:p>
          <a:p>
            <a:pPr marL="457200"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Roberto está realizando uma obra em sua casa, e a previsão é que esta obra custe o total de R$ 7500,00. Até o momento, ele já gastou R$ 3000,00.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Qual é a porcentagem do custo total da obra, que ainda falta para completá-la?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30%		(C) 40%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(B) 35%</a:t>
            </a:r>
            <a:r>
              <a:rPr lang="pt-BR" sz="2200" kern="100" dirty="0">
                <a:latin typeface="Aptos" panose="020B000402020202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60%</a:t>
            </a:r>
            <a:endParaRPr lang="pt-BR" sz="2200" dirty="0"/>
          </a:p>
        </p:txBody>
      </p:sp>
      <p:pic>
        <p:nvPicPr>
          <p:cNvPr id="7" name="Imagem 6">
            <a:extLst>
              <a:ext uri="{FF2B5EF4-FFF2-40B4-BE49-F238E27FC236}">
                <a16:creationId xmlns:a16="http://schemas.microsoft.com/office/drawing/2014/main" id="{B0D2BC4D-4F5D-DF8F-73CC-0A1B8BA0D175}"/>
              </a:ext>
            </a:extLst>
          </p:cNvPr>
          <p:cNvPicPr>
            <a:picLocks noChangeAspect="1"/>
          </p:cNvPicPr>
          <p:nvPr/>
        </p:nvPicPr>
        <p:blipFill>
          <a:blip r:embed="rId2"/>
          <a:stretch>
            <a:fillRect/>
          </a:stretch>
        </p:blipFill>
        <p:spPr>
          <a:xfrm>
            <a:off x="12373" y="580271"/>
            <a:ext cx="5963482" cy="2295845"/>
          </a:xfrm>
          <a:prstGeom prst="rect">
            <a:avLst/>
          </a:prstGeom>
        </p:spPr>
      </p:pic>
    </p:spTree>
    <p:extLst>
      <p:ext uri="{BB962C8B-B14F-4D97-AF65-F5344CB8AC3E}">
        <p14:creationId xmlns:p14="http://schemas.microsoft.com/office/powerpoint/2010/main" val="117710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FAC3934-94CE-649A-0B79-325EC7F602A7}"/>
              </a:ext>
            </a:extLst>
          </p:cNvPr>
          <p:cNvPicPr>
            <a:picLocks noChangeAspect="1"/>
          </p:cNvPicPr>
          <p:nvPr/>
        </p:nvPicPr>
        <p:blipFill>
          <a:blip r:embed="rId2"/>
          <a:stretch>
            <a:fillRect/>
          </a:stretch>
        </p:blipFill>
        <p:spPr>
          <a:xfrm>
            <a:off x="0" y="665035"/>
            <a:ext cx="3600000" cy="440573"/>
          </a:xfrm>
          <a:prstGeom prst="rect">
            <a:avLst/>
          </a:prstGeom>
        </p:spPr>
      </p:pic>
      <p:pic>
        <p:nvPicPr>
          <p:cNvPr id="3" name="Imagem 2">
            <a:extLst>
              <a:ext uri="{FF2B5EF4-FFF2-40B4-BE49-F238E27FC236}">
                <a16:creationId xmlns:a16="http://schemas.microsoft.com/office/drawing/2014/main" id="{7FB99B55-DC38-27B6-2197-BBE8957D86ED}"/>
              </a:ext>
            </a:extLst>
          </p:cNvPr>
          <p:cNvPicPr>
            <a:picLocks noChangeAspect="1"/>
          </p:cNvPicPr>
          <p:nvPr/>
        </p:nvPicPr>
        <p:blipFill rotWithShape="1">
          <a:blip r:embed="rId3">
            <a:extLst>
              <a:ext uri="{28A0092B-C50C-407E-A947-70E740481C1C}">
                <a14:useLocalDpi xmlns:a14="http://schemas.microsoft.com/office/drawing/2010/main" val="0"/>
              </a:ext>
            </a:extLst>
          </a:blip>
          <a:srcRect l="799" r="3034"/>
          <a:stretch>
            <a:fillRect/>
          </a:stretch>
        </p:blipFill>
        <p:spPr bwMode="auto">
          <a:xfrm>
            <a:off x="0" y="1105608"/>
            <a:ext cx="3600000" cy="78931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5BA1DAFF-6241-089E-7DDB-A9CEDCD6B35C}"/>
              </a:ext>
            </a:extLst>
          </p:cNvPr>
          <p:cNvSpPr txBox="1"/>
          <p:nvPr/>
        </p:nvSpPr>
        <p:spPr>
          <a:xfrm>
            <a:off x="1524" y="1894923"/>
            <a:ext cx="6094476" cy="3785652"/>
          </a:xfrm>
          <a:prstGeom prst="rect">
            <a:avLst/>
          </a:prstGeom>
          <a:noFill/>
        </p:spPr>
        <p:txBody>
          <a:bodyPr wrap="square">
            <a:spAutoFit/>
          </a:bodyPr>
          <a:lstStyle/>
          <a:p>
            <a:pPr algn="ctr">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INTRODUÇÃO A IDEIA DE RAZÃO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Wingdings" panose="05000000000000000000" pitchFamily="2"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Escala </a:t>
            </a:r>
            <a:r>
              <a:rPr lang="pt-BR" sz="2200" b="1"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Cuisenaire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As Barras de </a:t>
            </a:r>
            <a:r>
              <a:rPr lang="pt-BR" sz="2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Cuisenaire</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são um recurso pedagógico composto por um conjunto de barras coloridas, desenvolvido pelo professor belga Georges </a:t>
            </a:r>
            <a:r>
              <a:rPr lang="pt-BR" sz="22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Cuisenaire</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na década de 1940. Elas permitem representar as relações entre diferentes números, favorecendo a compreensão de frações e razões de forma concreta e visual.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Gráfico, Gráfico de barras&#10;&#10;O conteúdo gerado por IA pode estar incorreto.">
            <a:extLst>
              <a:ext uri="{FF2B5EF4-FFF2-40B4-BE49-F238E27FC236}">
                <a16:creationId xmlns:a16="http://schemas.microsoft.com/office/drawing/2014/main" id="{66D28255-7D06-0A24-991A-ED2592E200F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tretch>
            <a:fillRect/>
          </a:stretch>
        </p:blipFill>
        <p:spPr>
          <a:xfrm>
            <a:off x="6798310" y="2058431"/>
            <a:ext cx="4320000" cy="2741138"/>
          </a:xfrm>
          <a:prstGeom prst="rect">
            <a:avLst/>
          </a:prstGeom>
        </p:spPr>
      </p:pic>
      <p:sp>
        <p:nvSpPr>
          <p:cNvPr id="8" name="CaixaDeTexto 7">
            <a:extLst>
              <a:ext uri="{FF2B5EF4-FFF2-40B4-BE49-F238E27FC236}">
                <a16:creationId xmlns:a16="http://schemas.microsoft.com/office/drawing/2014/main" id="{9B193072-6F15-AF9E-D069-273D6F3F8767}"/>
              </a:ext>
            </a:extLst>
          </p:cNvPr>
          <p:cNvSpPr txBox="1"/>
          <p:nvPr/>
        </p:nvSpPr>
        <p:spPr>
          <a:xfrm>
            <a:off x="6096000" y="4696854"/>
            <a:ext cx="6135624" cy="392415"/>
          </a:xfrm>
          <a:prstGeom prst="rect">
            <a:avLst/>
          </a:prstGeom>
          <a:noFill/>
        </p:spPr>
        <p:txBody>
          <a:bodyPr wrap="square">
            <a:spAutoFit/>
          </a:bodyPr>
          <a:lstStyle/>
          <a:p>
            <a:pPr algn="ctr">
              <a:lnSpc>
                <a:spcPct val="115000"/>
              </a:lnSpc>
              <a:spcAft>
                <a:spcPts val="800"/>
              </a:spcAft>
            </a:pPr>
            <a:r>
              <a:rPr lang="pt-BR" sz="18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Representação da escala </a:t>
            </a:r>
            <a:r>
              <a:rPr lang="pt-BR" sz="1800" kern="100" dirty="0" err="1">
                <a:solidFill>
                  <a:srgbClr val="000000"/>
                </a:solidFill>
                <a:effectLst/>
                <a:latin typeface="Arial Narrow" panose="020B0606020202030204" pitchFamily="34" charset="0"/>
                <a:ea typeface="Aptos" panose="020B0004020202020204" pitchFamily="34" charset="0"/>
                <a:cs typeface="Arial" panose="020B0604020202020204" pitchFamily="34" charset="0"/>
              </a:rPr>
              <a:t>Cuisenaire</a:t>
            </a:r>
            <a:endParaRPr lang="pt-BR"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67538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C8B332-C92E-8099-ED69-8052DE85B5EE}"/>
              </a:ext>
            </a:extLst>
          </p:cNvPr>
          <p:cNvSpPr txBox="1"/>
          <p:nvPr/>
        </p:nvSpPr>
        <p:spPr>
          <a:xfrm>
            <a:off x="13554" y="774171"/>
            <a:ext cx="6082446" cy="1340367"/>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Veja alguns exemplos de aplicação: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Arial" panose="020B0604020202020204" pitchFamily="34" charset="0"/>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Tomando as barras “1” e “4” e encaixando a barra “1” na barra “4”,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Desenho de uma janela&#10;&#10;O conteúdo gerado por IA pode estar incorreto.">
            <a:extLst>
              <a:ext uri="{FF2B5EF4-FFF2-40B4-BE49-F238E27FC236}">
                <a16:creationId xmlns:a16="http://schemas.microsoft.com/office/drawing/2014/main" id="{72D07994-5BB7-6AFD-EE1F-6AC2FC0D4D40}"/>
              </a:ext>
            </a:extLst>
          </p:cNvPr>
          <p:cNvPicPr>
            <a:picLocks noChangeAspect="1"/>
          </p:cNvPicPr>
          <p:nvPr/>
        </p:nvPicPr>
        <p:blipFill>
          <a:blip r:embed="rId2"/>
          <a:stretch>
            <a:fillRect/>
          </a:stretch>
        </p:blipFill>
        <p:spPr>
          <a:xfrm rot="5400000">
            <a:off x="2822823" y="1439722"/>
            <a:ext cx="540000" cy="1889633"/>
          </a:xfrm>
          <a:prstGeom prst="rect">
            <a:avLst/>
          </a:prstGeom>
        </p:spPr>
      </p:pic>
      <p:sp>
        <p:nvSpPr>
          <p:cNvPr id="6" name="CaixaDeTexto 5">
            <a:extLst>
              <a:ext uri="{FF2B5EF4-FFF2-40B4-BE49-F238E27FC236}">
                <a16:creationId xmlns:a16="http://schemas.microsoft.com/office/drawing/2014/main" id="{9D446783-994D-DDBA-38B2-5E5AD479216D}"/>
              </a:ext>
            </a:extLst>
          </p:cNvPr>
          <p:cNvSpPr txBox="1"/>
          <p:nvPr/>
        </p:nvSpPr>
        <p:spPr>
          <a:xfrm>
            <a:off x="0" y="4025924"/>
            <a:ext cx="6096000" cy="769441"/>
          </a:xfrm>
          <a:prstGeom prst="rect">
            <a:avLst/>
          </a:prstGeom>
          <a:noFill/>
        </p:spPr>
        <p:txBody>
          <a:bodyPr wrap="square">
            <a:spAutoFit/>
          </a:bodyPr>
          <a:lstStyle/>
          <a:p>
            <a:pPr marL="342900" indent="-342900" algn="just">
              <a:spcAft>
                <a:spcPts val="800"/>
              </a:spcAft>
              <a:buFont typeface="Arial" panose="020B0604020202020204" pitchFamily="34" charset="0"/>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Tomando as barras “2” e “4” e encaixando a barra “2” na barra “4”,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descr="Forma, Retângulo&#10;&#10;O conteúdo gerado por IA pode estar incorreto.">
            <a:extLst>
              <a:ext uri="{FF2B5EF4-FFF2-40B4-BE49-F238E27FC236}">
                <a16:creationId xmlns:a16="http://schemas.microsoft.com/office/drawing/2014/main" id="{08B83297-D2CE-E53D-F07B-5BF18B8A6D7F}"/>
              </a:ext>
            </a:extLst>
          </p:cNvPr>
          <p:cNvPicPr>
            <a:picLocks noChangeAspect="1"/>
          </p:cNvPicPr>
          <p:nvPr/>
        </p:nvPicPr>
        <p:blipFill>
          <a:blip r:embed="rId3"/>
          <a:stretch>
            <a:fillRect/>
          </a:stretch>
        </p:blipFill>
        <p:spPr>
          <a:xfrm rot="5400000">
            <a:off x="2798276" y="4149347"/>
            <a:ext cx="540000" cy="1938725"/>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8D6EDC5B-2A34-C106-800C-30F3463BD3CA}"/>
                  </a:ext>
                </a:extLst>
              </p:cNvPr>
              <p:cNvSpPr txBox="1"/>
              <p:nvPr/>
            </p:nvSpPr>
            <p:spPr>
              <a:xfrm>
                <a:off x="24813" y="5388709"/>
                <a:ext cx="6086928" cy="848437"/>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Dessa forma, temos “duas partes em quatro” ou, em forma de razão,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2 :4</m:t>
                    </m:r>
                  </m:oMath>
                </a14:m>
                <a:r>
                  <a:rPr lang="pt-BR" sz="22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(lê-se: dois para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quatro</a:t>
                </a:r>
                <a:r>
                  <a:rPr lang="pt-BR" sz="22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8D6EDC5B-2A34-C106-800C-30F3463BD3CA}"/>
                  </a:ext>
                </a:extLst>
              </p:cNvPr>
              <p:cNvSpPr txBox="1">
                <a:spLocks noRot="1" noChangeAspect="1" noMove="1" noResize="1" noEditPoints="1" noAdjustHandles="1" noChangeArrowheads="1" noChangeShapeType="1" noTextEdit="1"/>
              </p:cNvSpPr>
              <p:nvPr/>
            </p:nvSpPr>
            <p:spPr>
              <a:xfrm>
                <a:off x="24813" y="5388709"/>
                <a:ext cx="6086928" cy="848437"/>
              </a:xfrm>
              <a:prstGeom prst="rect">
                <a:avLst/>
              </a:prstGeom>
              <a:blipFill>
                <a:blip r:embed="rId4"/>
                <a:stretch>
                  <a:fillRect l="-1301" t="-2878" r="-1201" b="-1295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A1010BEB-525B-A283-58C7-833D1F469551}"/>
                  </a:ext>
                </a:extLst>
              </p:cNvPr>
              <p:cNvSpPr txBox="1"/>
              <p:nvPr/>
            </p:nvSpPr>
            <p:spPr>
              <a:xfrm>
                <a:off x="13554" y="2707882"/>
                <a:ext cx="6109446" cy="769441"/>
              </a:xfrm>
              <a:prstGeom prst="rect">
                <a:avLst/>
              </a:prstGeom>
              <a:noFill/>
            </p:spPr>
            <p:txBody>
              <a:bodyPr wrap="square">
                <a:spAutoFit/>
              </a:bodyPr>
              <a:lstStyle/>
              <a:p>
                <a:pPr algn="just">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Dessa forma, temos “uma parte em quatro” ou, em forma de razão,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1 :4</m:t>
                    </m:r>
                  </m:oMath>
                </a14:m>
                <a:r>
                  <a:rPr lang="pt-BR" sz="22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(lê-se: um para quatro).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A1010BEB-525B-A283-58C7-833D1F469551}"/>
                  </a:ext>
                </a:extLst>
              </p:cNvPr>
              <p:cNvSpPr txBox="1">
                <a:spLocks noRot="1" noChangeAspect="1" noMove="1" noResize="1" noEditPoints="1" noAdjustHandles="1" noChangeArrowheads="1" noChangeShapeType="1" noTextEdit="1"/>
              </p:cNvSpPr>
              <p:nvPr/>
            </p:nvSpPr>
            <p:spPr>
              <a:xfrm>
                <a:off x="13554" y="2707882"/>
                <a:ext cx="6109446" cy="769441"/>
              </a:xfrm>
              <a:prstGeom prst="rect">
                <a:avLst/>
              </a:prstGeom>
              <a:blipFill>
                <a:blip r:embed="rId5"/>
                <a:stretch>
                  <a:fillRect l="-1297" t="-4762" r="-1297" b="-15079"/>
                </a:stretch>
              </a:blipFill>
            </p:spPr>
            <p:txBody>
              <a:bodyPr/>
              <a:lstStyle/>
              <a:p>
                <a:r>
                  <a:rPr lang="pt-BR">
                    <a:noFill/>
                  </a:rPr>
                  <a:t> </a:t>
                </a:r>
              </a:p>
            </p:txBody>
          </p:sp>
        </mc:Fallback>
      </mc:AlternateContent>
      <p:sp>
        <p:nvSpPr>
          <p:cNvPr id="13" name="CaixaDeTexto 12">
            <a:extLst>
              <a:ext uri="{FF2B5EF4-FFF2-40B4-BE49-F238E27FC236}">
                <a16:creationId xmlns:a16="http://schemas.microsoft.com/office/drawing/2014/main" id="{804D0849-3759-CA07-764E-6574014E4163}"/>
              </a:ext>
            </a:extLst>
          </p:cNvPr>
          <p:cNvSpPr txBox="1"/>
          <p:nvPr/>
        </p:nvSpPr>
        <p:spPr>
          <a:xfrm>
            <a:off x="6123000" y="824605"/>
            <a:ext cx="5979352" cy="848437"/>
          </a:xfrm>
          <a:prstGeom prst="rect">
            <a:avLst/>
          </a:prstGeom>
          <a:noFill/>
        </p:spPr>
        <p:txBody>
          <a:bodyPr wrap="square">
            <a:spAutoFit/>
          </a:bodyPr>
          <a:lstStyle/>
          <a:p>
            <a:pPr marL="342900" lvl="0" indent="-342900" algn="just">
              <a:lnSpc>
                <a:spcPct val="115000"/>
              </a:lnSpc>
              <a:spcAft>
                <a:spcPts val="800"/>
              </a:spcAft>
              <a:buFont typeface="Arial" panose="020B0604020202020204" pitchFamily="34" charset="0"/>
              <a:buChar char="•"/>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Tomando as barras “3” e “4” e encaixando a barra “3” na barra “4”, obtemos: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descr="Forma, Retângulo&#10;&#10;O conteúdo gerado por IA pode estar incorreto.">
            <a:extLst>
              <a:ext uri="{FF2B5EF4-FFF2-40B4-BE49-F238E27FC236}">
                <a16:creationId xmlns:a16="http://schemas.microsoft.com/office/drawing/2014/main" id="{259331D6-9E25-6A89-0336-1C216367782D}"/>
              </a:ext>
            </a:extLst>
          </p:cNvPr>
          <p:cNvPicPr>
            <a:picLocks noChangeAspect="1"/>
          </p:cNvPicPr>
          <p:nvPr/>
        </p:nvPicPr>
        <p:blipFill>
          <a:blip r:embed="rId6"/>
          <a:stretch>
            <a:fillRect/>
          </a:stretch>
        </p:blipFill>
        <p:spPr>
          <a:xfrm rot="5400000">
            <a:off x="8806423" y="1101694"/>
            <a:ext cx="587306" cy="2025688"/>
          </a:xfrm>
          <a:prstGeom prst="rect">
            <a:avLst/>
          </a:prstGeom>
        </p:spPr>
      </p:pic>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327F716E-B7BC-5676-B613-C849B407F12C}"/>
                  </a:ext>
                </a:extLst>
              </p:cNvPr>
              <p:cNvSpPr txBox="1"/>
              <p:nvPr/>
            </p:nvSpPr>
            <p:spPr>
              <a:xfrm>
                <a:off x="6203577" y="2580563"/>
                <a:ext cx="5988423" cy="848437"/>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Dessa forma, temos “três partes em quatro” ou, em forma de razão,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Arial" panose="020B0604020202020204" pitchFamily="34" charset="0"/>
                      </a:rPr>
                      <m:t>3 :4</m:t>
                    </m:r>
                  </m:oMath>
                </a14:m>
                <a:r>
                  <a:rPr lang="pt-BR" sz="22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(lê-se: três para </a:t>
                </a:r>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quatro</a:t>
                </a:r>
                <a:r>
                  <a:rPr lang="pt-BR" sz="2200" kern="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6" name="CaixaDeTexto 15">
                <a:extLst>
                  <a:ext uri="{FF2B5EF4-FFF2-40B4-BE49-F238E27FC236}">
                    <a16:creationId xmlns:a16="http://schemas.microsoft.com/office/drawing/2014/main" id="{327F716E-B7BC-5676-B613-C849B407F12C}"/>
                  </a:ext>
                </a:extLst>
              </p:cNvPr>
              <p:cNvSpPr txBox="1">
                <a:spLocks noRot="1" noChangeAspect="1" noMove="1" noResize="1" noEditPoints="1" noAdjustHandles="1" noChangeArrowheads="1" noChangeShapeType="1" noTextEdit="1"/>
              </p:cNvSpPr>
              <p:nvPr/>
            </p:nvSpPr>
            <p:spPr>
              <a:xfrm>
                <a:off x="6203577" y="2580563"/>
                <a:ext cx="5988423" cy="848437"/>
              </a:xfrm>
              <a:prstGeom prst="rect">
                <a:avLst/>
              </a:prstGeom>
              <a:blipFill>
                <a:blip r:embed="rId7"/>
                <a:stretch>
                  <a:fillRect l="-1324" t="-2143" r="-1324" b="-1285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3D2FF43A-13CD-08D3-3605-931C908F2407}"/>
                  </a:ext>
                </a:extLst>
              </p:cNvPr>
              <p:cNvSpPr txBox="1"/>
              <p:nvPr/>
            </p:nvSpPr>
            <p:spPr>
              <a:xfrm>
                <a:off x="6123000" y="3613777"/>
                <a:ext cx="5898775" cy="3009863"/>
              </a:xfrm>
              <a:prstGeom prst="rect">
                <a:avLst/>
              </a:prstGeom>
              <a:noFill/>
            </p:spPr>
            <p:txBody>
              <a:bodyPr wrap="square">
                <a:spAutoFit/>
              </a:bodyPr>
              <a:lstStyle/>
              <a:p>
                <a:pPr marL="342900" lvl="0" indent="-342900">
                  <a:buFont typeface="Symbol" panose="05050102010706020507" pitchFamily="18" charset="2"/>
                  <a:buChar char=""/>
                </a:pPr>
                <a:r>
                  <a:rPr lang="pt-BR" sz="22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O que essas razões representam?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razão é uma relação entre valores que podem ser representados por uma fração,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1 :4 → </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1</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 4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2 :4 → </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2</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 4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Arial" panose="020B0604020202020204" pitchFamily="34" charset="0"/>
                        </a:rPr>
                        <m:t>3 :4 → </m:t>
                      </m:r>
                      <m:f>
                        <m:fPr>
                          <m:ctrlPr>
                            <a:rPr lang="pt-BR" sz="2200" i="1" kern="100">
                              <a:effectLst/>
                              <a:latin typeface="Cambria Math" panose="02040503050406030204" pitchFamily="18" charset="0"/>
                              <a:ea typeface="Aptos" panose="020B0004020202020204" pitchFamily="34" charset="0"/>
                              <a:cs typeface="Arial" panose="020B0604020202020204" pitchFamily="34" charset="0"/>
                            </a:rPr>
                          </m:ctrlPr>
                        </m:fPr>
                        <m:num>
                          <m:r>
                            <a:rPr lang="pt-BR" sz="2200" i="1" kern="100">
                              <a:effectLst/>
                              <a:latin typeface="Cambria Math" panose="02040503050406030204" pitchFamily="18" charset="0"/>
                              <a:ea typeface="Aptos" panose="020B0004020202020204" pitchFamily="34" charset="0"/>
                              <a:cs typeface="Arial" panose="020B0604020202020204" pitchFamily="34" charset="0"/>
                            </a:rPr>
                            <m:t>3</m:t>
                          </m:r>
                        </m:num>
                        <m:den>
                          <m:r>
                            <a:rPr lang="pt-BR" sz="2200" i="1" kern="100">
                              <a:effectLst/>
                              <a:latin typeface="Cambria Math" panose="02040503050406030204" pitchFamily="18" charset="0"/>
                              <a:ea typeface="Aptos" panose="020B0004020202020204" pitchFamily="34" charset="0"/>
                              <a:cs typeface="Arial" panose="020B0604020202020204" pitchFamily="34" charset="0"/>
                            </a:rPr>
                            <m:t> 4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18" name="CaixaDeTexto 17">
                <a:extLst>
                  <a:ext uri="{FF2B5EF4-FFF2-40B4-BE49-F238E27FC236}">
                    <a16:creationId xmlns:a16="http://schemas.microsoft.com/office/drawing/2014/main" id="{3D2FF43A-13CD-08D3-3605-931C908F2407}"/>
                  </a:ext>
                </a:extLst>
              </p:cNvPr>
              <p:cNvSpPr txBox="1">
                <a:spLocks noRot="1" noChangeAspect="1" noMove="1" noResize="1" noEditPoints="1" noAdjustHandles="1" noChangeArrowheads="1" noChangeShapeType="1" noTextEdit="1"/>
              </p:cNvSpPr>
              <p:nvPr/>
            </p:nvSpPr>
            <p:spPr>
              <a:xfrm>
                <a:off x="6123000" y="3613777"/>
                <a:ext cx="5898775" cy="3009863"/>
              </a:xfrm>
              <a:prstGeom prst="rect">
                <a:avLst/>
              </a:prstGeom>
              <a:blipFill>
                <a:blip r:embed="rId8"/>
                <a:stretch>
                  <a:fillRect l="-1343" t="-2024" r="-1343"/>
                </a:stretch>
              </a:blipFill>
            </p:spPr>
            <p:txBody>
              <a:bodyPr/>
              <a:lstStyle/>
              <a:p>
                <a:r>
                  <a:rPr lang="pt-BR">
                    <a:noFill/>
                  </a:rPr>
                  <a:t> </a:t>
                </a:r>
              </a:p>
            </p:txBody>
          </p:sp>
        </mc:Fallback>
      </mc:AlternateContent>
    </p:spTree>
    <p:extLst>
      <p:ext uri="{BB962C8B-B14F-4D97-AF65-F5344CB8AC3E}">
        <p14:creationId xmlns:p14="http://schemas.microsoft.com/office/powerpoint/2010/main" val="2975227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F97F34F-571B-344D-BED9-2FA887944A9D}"/>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697828"/>
            <a:ext cx="3600000" cy="84855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4BD0972-B649-BA05-FFE5-1AEE522BCEBF}"/>
              </a:ext>
            </a:extLst>
          </p:cNvPr>
          <p:cNvSpPr txBox="1"/>
          <p:nvPr/>
        </p:nvSpPr>
        <p:spPr>
          <a:xfrm>
            <a:off x="0" y="1628711"/>
            <a:ext cx="6096000" cy="510909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1.</a:t>
            </a:r>
            <a:r>
              <a:rPr lang="pt-BR" sz="2200" kern="100" dirty="0">
                <a:effectLst/>
                <a:latin typeface="Arial Narrow" panose="020B0606020202030204" pitchFamily="34" charset="0"/>
                <a:ea typeface="Aptos" panose="020B0004020202020204" pitchFamily="34" charset="0"/>
                <a:cs typeface="Arial" panose="020B0604020202020204" pitchFamily="34" charset="0"/>
              </a:rPr>
              <a:t> De acordo com a escala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Cuisenaire</a:t>
            </a:r>
            <a:r>
              <a:rPr lang="pt-BR" sz="2200" kern="100" dirty="0">
                <a:effectLst/>
                <a:latin typeface="Arial Narrow" panose="020B0606020202030204" pitchFamily="34" charset="0"/>
                <a:ea typeface="Aptos" panose="020B0004020202020204" pitchFamily="34" charset="0"/>
                <a:cs typeface="Arial" panose="020B0604020202020204" pitchFamily="34" charset="0"/>
              </a:rPr>
              <a:t>, responda: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a) Quantas barras “1” são necessárias para formar a barra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b) Quantas barras “2” são necessárias para formar a barra “4”?</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c) Quantas barras “3” são necessárias para formar a barra “9”?</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d) Quantas barras “5” são necessárias para formar a barra “10”?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e) Quantas barras “4” e “2” são necessárias para formar a barra “10”?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f) Quantas barras “3” e “1” são necessárias para formar a barra “8”?</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AE24A04-F168-9FD5-0229-D790259AF8EC}"/>
              </a:ext>
            </a:extLst>
          </p:cNvPr>
          <p:cNvSpPr txBox="1"/>
          <p:nvPr/>
        </p:nvSpPr>
        <p:spPr>
          <a:xfrm>
            <a:off x="6096000" y="874454"/>
            <a:ext cx="6033247" cy="510909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2.</a:t>
            </a:r>
            <a:r>
              <a:rPr lang="pt-BR" sz="2200" kern="100" dirty="0">
                <a:effectLst/>
                <a:latin typeface="Arial Narrow" panose="020B0606020202030204" pitchFamily="34" charset="0"/>
                <a:ea typeface="Aptos" panose="020B0004020202020204" pitchFamily="34" charset="0"/>
                <a:cs typeface="Arial" panose="020B0604020202020204" pitchFamily="34" charset="0"/>
              </a:rPr>
              <a:t> Utilizando a escala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Cuisenaire</a:t>
            </a:r>
            <a:r>
              <a:rPr lang="pt-BR" sz="2200" kern="100" dirty="0">
                <a:effectLst/>
                <a:latin typeface="Arial Narrow" panose="020B0606020202030204" pitchFamily="34" charset="0"/>
                <a:ea typeface="Aptos" panose="020B0004020202020204" pitchFamily="34" charset="0"/>
                <a:cs typeface="Arial" panose="020B0604020202020204" pitchFamily="34" charset="0"/>
              </a:rPr>
              <a:t>,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a) A barra “3” pode ser formada por quais e quantas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b) A barra “5” pode ser formada por quais e quantas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c) A barra “6” pode ser formada por quais e quantas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d) A barra “7” pode ser formada por quais e quantas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e) A barra “8” pode ser formada por quais e quantas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f) A barra “10” pode ser formada por quais e quantas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93832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91B31ED-10CB-8039-D5C5-983DA1F29422}"/>
              </a:ext>
            </a:extLst>
          </p:cNvPr>
          <p:cNvSpPr txBox="1"/>
          <p:nvPr/>
        </p:nvSpPr>
        <p:spPr>
          <a:xfrm>
            <a:off x="0" y="805447"/>
            <a:ext cx="6096000" cy="1107996"/>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Arial" panose="020B0604020202020204" pitchFamily="34" charset="0"/>
              </a:rPr>
              <a:t>3.</a:t>
            </a:r>
            <a:r>
              <a:rPr lang="pt-BR" sz="2200" kern="100" dirty="0">
                <a:effectLst/>
                <a:latin typeface="Arial Narrow" panose="020B0606020202030204" pitchFamily="34" charset="0"/>
                <a:ea typeface="Aptos" panose="020B0004020202020204" pitchFamily="34" charset="0"/>
                <a:cs typeface="Arial" panose="020B0604020202020204" pitchFamily="34" charset="0"/>
              </a:rPr>
              <a:t> Paulo construiu uma nova escala usando vários tamanhos de barras da escala </a:t>
            </a:r>
            <a:r>
              <a:rPr lang="pt-BR" sz="2200" kern="100" dirty="0" err="1">
                <a:effectLst/>
                <a:latin typeface="Arial Narrow" panose="020B0606020202030204" pitchFamily="34" charset="0"/>
                <a:ea typeface="Aptos" panose="020B0004020202020204" pitchFamily="34" charset="0"/>
                <a:cs typeface="Arial" panose="020B0604020202020204" pitchFamily="34" charset="0"/>
              </a:rPr>
              <a:t>Cuisenaire</a:t>
            </a:r>
            <a:r>
              <a:rPr lang="pt-BR" sz="2200" kern="100" dirty="0">
                <a:effectLst/>
                <a:latin typeface="Arial Narrow" panose="020B0606020202030204" pitchFamily="34" charset="0"/>
                <a:ea typeface="Aptos" panose="020B0004020202020204" pitchFamily="34" charset="0"/>
                <a:cs typeface="Arial" panose="020B0604020202020204" pitchFamily="34" charset="0"/>
              </a:rPr>
              <a:t>. Observe um exemplo feito por ele: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D86BB19-6683-4450-9209-7F4209BDCC44}"/>
              </a:ext>
            </a:extLst>
          </p:cNvPr>
          <p:cNvPicPr>
            <a:picLocks noChangeAspect="1"/>
          </p:cNvPicPr>
          <p:nvPr/>
        </p:nvPicPr>
        <p:blipFill>
          <a:blip r:embed="rId2"/>
          <a:srcRect l="34491" r="34492" b="36393"/>
          <a:stretch/>
        </p:blipFill>
        <p:spPr>
          <a:xfrm>
            <a:off x="1248000" y="1913443"/>
            <a:ext cx="3600000" cy="951182"/>
          </a:xfrm>
          <a:prstGeom prst="rect">
            <a:avLst/>
          </a:prstGeom>
        </p:spPr>
      </p:pic>
      <p:sp>
        <p:nvSpPr>
          <p:cNvPr id="6" name="CaixaDeTexto 5">
            <a:extLst>
              <a:ext uri="{FF2B5EF4-FFF2-40B4-BE49-F238E27FC236}">
                <a16:creationId xmlns:a16="http://schemas.microsoft.com/office/drawing/2014/main" id="{7A1CE756-027A-43F0-357E-91E3A2F3AAE3}"/>
              </a:ext>
            </a:extLst>
          </p:cNvPr>
          <p:cNvSpPr txBox="1"/>
          <p:nvPr/>
        </p:nvSpPr>
        <p:spPr>
          <a:xfrm>
            <a:off x="73960" y="3125216"/>
            <a:ext cx="6136340"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A partir disso, elaborou alguns desafios como: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4649CD15-9741-078F-81FD-4D531573E8E8}"/>
              </a:ext>
            </a:extLst>
          </p:cNvPr>
          <p:cNvPicPr>
            <a:picLocks noChangeAspect="1"/>
          </p:cNvPicPr>
          <p:nvPr/>
        </p:nvPicPr>
        <p:blipFill>
          <a:blip r:embed="rId3"/>
          <a:srcRect r="40874" b="12290"/>
          <a:stretch/>
        </p:blipFill>
        <p:spPr>
          <a:xfrm>
            <a:off x="1068000" y="3664610"/>
            <a:ext cx="3960000" cy="823576"/>
          </a:xfrm>
          <a:prstGeom prst="rect">
            <a:avLst/>
          </a:prstGeom>
        </p:spPr>
      </p:pic>
      <p:sp>
        <p:nvSpPr>
          <p:cNvPr id="9" name="CaixaDeTexto 8">
            <a:extLst>
              <a:ext uri="{FF2B5EF4-FFF2-40B4-BE49-F238E27FC236}">
                <a16:creationId xmlns:a16="http://schemas.microsoft.com/office/drawing/2014/main" id="{3225ED35-0ECA-53CC-CCED-1C1774ADBB21}"/>
              </a:ext>
            </a:extLst>
          </p:cNvPr>
          <p:cNvSpPr txBox="1"/>
          <p:nvPr/>
        </p:nvSpPr>
        <p:spPr>
          <a:xfrm>
            <a:off x="-40340" y="4468302"/>
            <a:ext cx="6136340"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Observe graficamente este desafio: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1530F97D-0D47-848A-D061-5D26F2457C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05100" y="5118604"/>
            <a:ext cx="3274060" cy="780415"/>
          </a:xfrm>
          <a:prstGeom prst="rect">
            <a:avLst/>
          </a:prstGeom>
          <a:noFill/>
        </p:spPr>
      </p:pic>
      <p:sp>
        <p:nvSpPr>
          <p:cNvPr id="12" name="CaixaDeTexto 11">
            <a:extLst>
              <a:ext uri="{FF2B5EF4-FFF2-40B4-BE49-F238E27FC236}">
                <a16:creationId xmlns:a16="http://schemas.microsoft.com/office/drawing/2014/main" id="{65004945-0E9D-B37E-BF10-52AF101485A9}"/>
              </a:ext>
            </a:extLst>
          </p:cNvPr>
          <p:cNvSpPr txBox="1"/>
          <p:nvPr/>
        </p:nvSpPr>
        <p:spPr>
          <a:xfrm>
            <a:off x="6096000" y="807975"/>
            <a:ext cx="3121959" cy="459100"/>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Algebricamente,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AB5E60E8-0607-A637-E7D7-4BEFA57C3046}"/>
              </a:ext>
            </a:extLst>
          </p:cNvPr>
          <p:cNvSpPr txBox="1"/>
          <p:nvPr/>
        </p:nvSpPr>
        <p:spPr>
          <a:xfrm>
            <a:off x="6096000" y="2303607"/>
            <a:ext cx="6154270" cy="4329390"/>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Agora, responda:</a:t>
            </a:r>
            <a:r>
              <a:rPr lang="pt-BR" sz="22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a) Para obter uma barra “12”, tendo uma barra “8”,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b) Para obter uma barra “10”, tendo duas barras “2”,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c) Para obter uma barra “21”, tendo uma barra “13”,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d) Para obter uma barra “25”, tendo duas barras “9”,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Arial" panose="020B0604020202020204" pitchFamily="34" charset="0"/>
              </a:rPr>
              <a:t>e) Para obter uma barra “25”, tendo duas barras “7”, ele precisará de uma barra ___</a:t>
            </a:r>
            <a:r>
              <a:rPr lang="pt-BR" sz="2200" b="1" kern="100" dirty="0">
                <a:effectLst/>
                <a:latin typeface="Arial Narrow" panose="020B0606020202030204" pitchFamily="34" charset="0"/>
                <a:ea typeface="Aptos" panose="020B0004020202020204" pitchFamily="34" charset="0"/>
                <a:cs typeface="Arial" panose="020B0604020202020204" pitchFamily="34"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6" name="CaixaDeTexto 15">
                <a:extLst>
                  <a:ext uri="{FF2B5EF4-FFF2-40B4-BE49-F238E27FC236}">
                    <a16:creationId xmlns:a16="http://schemas.microsoft.com/office/drawing/2014/main" id="{711D2C72-307D-CA8D-9F5F-6D59E26D4EED}"/>
                  </a:ext>
                </a:extLst>
              </p:cNvPr>
              <p:cNvSpPr txBox="1"/>
              <p:nvPr/>
            </p:nvSpPr>
            <p:spPr>
              <a:xfrm>
                <a:off x="6107206" y="1267075"/>
                <a:ext cx="6221506" cy="7280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limLow>
                        <m:limLowPr>
                          <m:ctrlPr>
                            <a:rPr lang="pt-BR" sz="1800" i="1" kern="100" smtClean="0">
                              <a:effectLst/>
                              <a:latin typeface="Cambria Math" panose="02040503050406030204" pitchFamily="18" charset="0"/>
                              <a:ea typeface="Aptos" panose="020B0004020202020204" pitchFamily="34" charset="0"/>
                              <a:cs typeface="Arial" panose="020B0604020202020204" pitchFamily="34" charset="0"/>
                            </a:rPr>
                          </m:ctrlPr>
                        </m:limLowPr>
                        <m:e>
                          <m:groupChr>
                            <m:groupChrPr>
                              <m:chr m:val="⏟"/>
                              <m:ctrlPr>
                                <a:rPr lang="pt-BR" sz="1800" i="1" kern="100">
                                  <a:effectLst/>
                                  <a:latin typeface="Cambria Math" panose="02040503050406030204" pitchFamily="18" charset="0"/>
                                  <a:ea typeface="Aptos" panose="020B0004020202020204" pitchFamily="34" charset="0"/>
                                  <a:cs typeface="Arial" panose="020B0604020202020204" pitchFamily="34" charset="0"/>
                                </a:rPr>
                              </m:ctrlPr>
                            </m:groupChrPr>
                            <m:e>
                              <m:r>
                                <a:rPr lang="pt-BR" sz="1800" i="1" kern="100">
                                  <a:effectLst/>
                                  <a:latin typeface="Cambria Math" panose="02040503050406030204" pitchFamily="18" charset="0"/>
                                  <a:ea typeface="Aptos" panose="020B0004020202020204" pitchFamily="34" charset="0"/>
                                  <a:cs typeface="Arial" panose="020B0604020202020204" pitchFamily="34" charset="0"/>
                                </a:rPr>
                                <m:t> 20 </m:t>
                              </m:r>
                            </m:e>
                          </m:groupChr>
                        </m:e>
                        <m:lim>
                          <m:r>
                            <a:rPr lang="pt-BR" sz="1800" i="1" kern="100">
                              <a:effectLst/>
                              <a:latin typeface="Cambria Math" panose="02040503050406030204" pitchFamily="18" charset="0"/>
                              <a:ea typeface="Aptos" panose="020B0004020202020204" pitchFamily="34" charset="0"/>
                              <a:cs typeface="Arial" panose="020B0604020202020204" pitchFamily="34" charset="0"/>
                            </a:rPr>
                            <m:t>𝑏𝑎𝑟𝑟𝑎</m:t>
                          </m:r>
                          <m:r>
                            <a:rPr lang="pt-BR" sz="1800" i="1" kern="100">
                              <a:effectLst/>
                              <a:latin typeface="Cambria Math" panose="02040503050406030204" pitchFamily="18" charset="0"/>
                              <a:ea typeface="Aptos" panose="020B0004020202020204" pitchFamily="34" charset="0"/>
                              <a:cs typeface="Arial" panose="020B0604020202020204" pitchFamily="34" charset="0"/>
                            </a:rPr>
                            <m:t> </m:t>
                          </m:r>
                          <m:r>
                            <a:rPr lang="pt-BR" sz="1800" kern="100">
                              <a:effectLst/>
                              <a:latin typeface="Cambria Math" panose="02040503050406030204" pitchFamily="18" charset="0"/>
                              <a:ea typeface="Aptos" panose="020B0004020202020204" pitchFamily="34" charset="0"/>
                              <a:cs typeface="Arial" panose="020B0604020202020204" pitchFamily="34" charset="0"/>
                            </a:rPr>
                            <m:t>“20”</m:t>
                          </m:r>
                        </m:lim>
                      </m:limLow>
                      <m:r>
                        <a:rPr lang="pt-BR" sz="1800" i="1" kern="100">
                          <a:effectLst/>
                          <a:latin typeface="Cambria Math" panose="02040503050406030204" pitchFamily="18" charset="0"/>
                          <a:ea typeface="Aptos" panose="020B0004020202020204" pitchFamily="34" charset="0"/>
                          <a:cs typeface="Arial" panose="020B0604020202020204" pitchFamily="34" charset="0"/>
                        </a:rPr>
                        <m:t>=</m:t>
                      </m:r>
                      <m:limLow>
                        <m:limLowPr>
                          <m:ctrlPr>
                            <a:rPr lang="pt-BR" sz="1800" i="1" kern="100">
                              <a:effectLst/>
                              <a:latin typeface="Cambria Math" panose="02040503050406030204" pitchFamily="18" charset="0"/>
                              <a:ea typeface="Aptos" panose="020B0004020202020204" pitchFamily="34" charset="0"/>
                              <a:cs typeface="Arial" panose="020B0604020202020204" pitchFamily="34" charset="0"/>
                            </a:rPr>
                          </m:ctrlPr>
                        </m:limLowPr>
                        <m:e>
                          <m:groupChr>
                            <m:groupChrPr>
                              <m:chr m:val="⏟"/>
                              <m:ctrlPr>
                                <a:rPr lang="pt-BR" sz="1800" i="1" kern="100">
                                  <a:effectLst/>
                                  <a:latin typeface="Cambria Math" panose="02040503050406030204" pitchFamily="18" charset="0"/>
                                  <a:ea typeface="Aptos" panose="020B0004020202020204" pitchFamily="34" charset="0"/>
                                  <a:cs typeface="Arial" panose="020B0604020202020204" pitchFamily="34" charset="0"/>
                                </a:rPr>
                              </m:ctrlPr>
                            </m:groupChrPr>
                            <m:e>
                              <m:r>
                                <a:rPr lang="pt-BR" sz="1800" i="1" kern="100">
                                  <a:effectLst/>
                                  <a:latin typeface="Cambria Math" panose="02040503050406030204" pitchFamily="18" charset="0"/>
                                  <a:ea typeface="Aptos" panose="020B0004020202020204" pitchFamily="34" charset="0"/>
                                  <a:cs typeface="Arial" panose="020B0604020202020204" pitchFamily="34" charset="0"/>
                                </a:rPr>
                                <m:t> 16 </m:t>
                              </m:r>
                            </m:e>
                          </m:groupChr>
                        </m:e>
                        <m:lim>
                          <m:eqArr>
                            <m:eqArrPr>
                              <m:ctrlPr>
                                <a:rPr lang="pt-BR" sz="1800" i="1" kern="100">
                                  <a:effectLst/>
                                  <a:latin typeface="Cambria Math" panose="02040503050406030204" pitchFamily="18" charset="0"/>
                                  <a:ea typeface="Aptos" panose="020B0004020202020204" pitchFamily="34" charset="0"/>
                                  <a:cs typeface="Arial" panose="020B0604020202020204" pitchFamily="34" charset="0"/>
                                </a:rPr>
                              </m:ctrlPr>
                            </m:eqArrPr>
                            <m:e>
                              <m:r>
                                <a:rPr lang="pt-BR" sz="1800" i="1" kern="100">
                                  <a:effectLst/>
                                  <a:latin typeface="Cambria Math" panose="02040503050406030204" pitchFamily="18" charset="0"/>
                                  <a:ea typeface="Aptos" panose="020B0004020202020204" pitchFamily="34" charset="0"/>
                                  <a:cs typeface="Arial" panose="020B0604020202020204" pitchFamily="34" charset="0"/>
                                </a:rPr>
                                <m:t>𝑑𝑢𝑎𝑠</m:t>
                              </m:r>
                              <m:r>
                                <a:rPr lang="pt-BR" sz="1800" i="1" kern="100">
                                  <a:effectLst/>
                                  <a:latin typeface="Cambria Math" panose="02040503050406030204" pitchFamily="18" charset="0"/>
                                  <a:ea typeface="Aptos" panose="020B0004020202020204" pitchFamily="34" charset="0"/>
                                  <a:cs typeface="Arial" panose="020B0604020202020204" pitchFamily="34" charset="0"/>
                                </a:rPr>
                                <m:t> </m:t>
                              </m:r>
                            </m:e>
                            <m:e>
                              <m:r>
                                <a:rPr lang="pt-BR" sz="1800" i="1" kern="100">
                                  <a:effectLst/>
                                  <a:latin typeface="Cambria Math" panose="02040503050406030204" pitchFamily="18" charset="0"/>
                                  <a:ea typeface="Aptos" panose="020B0004020202020204" pitchFamily="34" charset="0"/>
                                  <a:cs typeface="Arial" panose="020B0604020202020204" pitchFamily="34" charset="0"/>
                                </a:rPr>
                                <m:t>𝑏𝑎𝑟𝑟𝑎𝑠</m:t>
                              </m:r>
                              <m:r>
                                <a:rPr lang="pt-BR" sz="1800" i="1" kern="100">
                                  <a:effectLst/>
                                  <a:latin typeface="Cambria Math" panose="02040503050406030204" pitchFamily="18" charset="0"/>
                                  <a:ea typeface="Aptos" panose="020B0004020202020204" pitchFamily="34" charset="0"/>
                                  <a:cs typeface="Arial" panose="020B0604020202020204" pitchFamily="34" charset="0"/>
                                </a:rPr>
                                <m:t> </m:t>
                              </m:r>
                              <m:r>
                                <a:rPr lang="pt-BR" sz="1800" kern="100">
                                  <a:effectLst/>
                                  <a:latin typeface="Cambria Math" panose="02040503050406030204" pitchFamily="18" charset="0"/>
                                  <a:ea typeface="Aptos" panose="020B0004020202020204" pitchFamily="34" charset="0"/>
                                  <a:cs typeface="Arial" panose="020B0604020202020204" pitchFamily="34" charset="0"/>
                                </a:rPr>
                                <m:t>“8”</m:t>
                              </m:r>
                            </m:e>
                          </m:eqArr>
                        </m:lim>
                      </m:limLow>
                      <m:r>
                        <a:rPr lang="pt-BR" sz="1800" i="1" kern="100">
                          <a:effectLst/>
                          <a:latin typeface="Cambria Math" panose="02040503050406030204" pitchFamily="18" charset="0"/>
                          <a:ea typeface="Aptos" panose="020B0004020202020204" pitchFamily="34" charset="0"/>
                          <a:cs typeface="Arial" panose="020B0604020202020204" pitchFamily="34" charset="0"/>
                        </a:rPr>
                        <m:t>+</m:t>
                      </m:r>
                      <m:limLow>
                        <m:limLowPr>
                          <m:ctrlPr>
                            <a:rPr lang="pt-BR" sz="1800" i="1" kern="100">
                              <a:effectLst/>
                              <a:latin typeface="Cambria Math" panose="02040503050406030204" pitchFamily="18" charset="0"/>
                              <a:ea typeface="Aptos" panose="020B0004020202020204" pitchFamily="34" charset="0"/>
                              <a:cs typeface="Arial" panose="020B0604020202020204" pitchFamily="34" charset="0"/>
                            </a:rPr>
                          </m:ctrlPr>
                        </m:limLowPr>
                        <m:e>
                          <m:groupChr>
                            <m:groupChrPr>
                              <m:chr m:val="⏟"/>
                              <m:ctrlPr>
                                <a:rPr lang="pt-BR" sz="1800" i="1" kern="100">
                                  <a:effectLst/>
                                  <a:latin typeface="Cambria Math" panose="02040503050406030204" pitchFamily="18" charset="0"/>
                                  <a:ea typeface="Aptos" panose="020B0004020202020204" pitchFamily="34" charset="0"/>
                                  <a:cs typeface="Arial" panose="020B0604020202020204" pitchFamily="34" charset="0"/>
                                </a:rPr>
                              </m:ctrlPr>
                            </m:groupChrPr>
                            <m:e>
                              <m:r>
                                <a:rPr lang="pt-BR" sz="1800" i="1" kern="100">
                                  <a:effectLst/>
                                  <a:latin typeface="Cambria Math" panose="02040503050406030204" pitchFamily="18" charset="0"/>
                                  <a:ea typeface="Aptos" panose="020B0004020202020204" pitchFamily="34" charset="0"/>
                                  <a:cs typeface="Arial" panose="020B0604020202020204" pitchFamily="34" charset="0"/>
                                </a:rPr>
                                <m:t> 4 </m:t>
                              </m:r>
                            </m:e>
                          </m:groupChr>
                        </m:e>
                        <m:lim>
                          <m:r>
                            <a:rPr lang="pt-BR" sz="1800" i="1" kern="100">
                              <a:effectLst/>
                              <a:latin typeface="Cambria Math" panose="02040503050406030204" pitchFamily="18" charset="0"/>
                              <a:ea typeface="Aptos" panose="020B0004020202020204" pitchFamily="34" charset="0"/>
                              <a:cs typeface="Arial" panose="020B0604020202020204" pitchFamily="34" charset="0"/>
                            </a:rPr>
                            <m:t>𝑏𝑎𝑟𝑟𝑎</m:t>
                          </m:r>
                          <m:r>
                            <a:rPr lang="pt-BR" sz="1800" i="1" kern="100">
                              <a:effectLst/>
                              <a:latin typeface="Cambria Math" panose="02040503050406030204" pitchFamily="18" charset="0"/>
                              <a:ea typeface="Aptos" panose="020B0004020202020204" pitchFamily="34" charset="0"/>
                              <a:cs typeface="Arial" panose="020B0604020202020204" pitchFamily="34" charset="0"/>
                            </a:rPr>
                            <m:t> </m:t>
                          </m:r>
                          <m:r>
                            <a:rPr lang="pt-BR" sz="1800" kern="100">
                              <a:effectLst/>
                              <a:latin typeface="Cambria Math" panose="02040503050406030204" pitchFamily="18" charset="0"/>
                              <a:ea typeface="Aptos" panose="020B0004020202020204" pitchFamily="34" charset="0"/>
                              <a:cs typeface="Arial" panose="020B0604020202020204" pitchFamily="34" charset="0"/>
                            </a:rPr>
                            <m:t>“4”</m:t>
                          </m:r>
                        </m:lim>
                      </m:limLow>
                    </m:oMath>
                  </m:oMathPara>
                </a14:m>
                <a:endParaRPr lang="pt-BR" dirty="0"/>
              </a:p>
            </p:txBody>
          </p:sp>
        </mc:Choice>
        <mc:Fallback xmlns="">
          <p:sp>
            <p:nvSpPr>
              <p:cNvPr id="16" name="CaixaDeTexto 15">
                <a:extLst>
                  <a:ext uri="{FF2B5EF4-FFF2-40B4-BE49-F238E27FC236}">
                    <a16:creationId xmlns:a16="http://schemas.microsoft.com/office/drawing/2014/main" id="{711D2C72-307D-CA8D-9F5F-6D59E26D4EED}"/>
                  </a:ext>
                </a:extLst>
              </p:cNvPr>
              <p:cNvSpPr txBox="1">
                <a:spLocks noRot="1" noChangeAspect="1" noMove="1" noResize="1" noEditPoints="1" noAdjustHandles="1" noChangeArrowheads="1" noChangeShapeType="1" noTextEdit="1"/>
              </p:cNvSpPr>
              <p:nvPr/>
            </p:nvSpPr>
            <p:spPr>
              <a:xfrm>
                <a:off x="6107206" y="1267075"/>
                <a:ext cx="6221506" cy="728020"/>
              </a:xfrm>
              <a:prstGeom prst="rect">
                <a:avLst/>
              </a:prstGeom>
              <a:blipFill>
                <a:blip r:embed="rId5"/>
                <a:stretch>
                  <a:fillRect b="-1681"/>
                </a:stretch>
              </a:blipFill>
            </p:spPr>
            <p:txBody>
              <a:bodyPr/>
              <a:lstStyle/>
              <a:p>
                <a:r>
                  <a:rPr lang="pt-BR">
                    <a:noFill/>
                  </a:rPr>
                  <a:t> </a:t>
                </a:r>
              </a:p>
            </p:txBody>
          </p:sp>
        </mc:Fallback>
      </mc:AlternateContent>
    </p:spTree>
    <p:extLst>
      <p:ext uri="{BB962C8B-B14F-4D97-AF65-F5344CB8AC3E}">
        <p14:creationId xmlns:p14="http://schemas.microsoft.com/office/powerpoint/2010/main" val="2502098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2042EEE-F315-A603-B352-388A520AAC50}"/>
              </a:ext>
            </a:extLst>
          </p:cNvPr>
          <p:cNvPicPr>
            <a:picLocks noChangeAspect="1"/>
          </p:cNvPicPr>
          <p:nvPr/>
        </p:nvPicPr>
        <p:blipFill>
          <a:blip r:embed="rId2"/>
          <a:srcRect r="3653"/>
          <a:stretch/>
        </p:blipFill>
        <p:spPr>
          <a:xfrm>
            <a:off x="77585" y="726543"/>
            <a:ext cx="5910838" cy="2267266"/>
          </a:xfrm>
          <a:prstGeom prst="rect">
            <a:avLst/>
          </a:prstGeom>
        </p:spPr>
      </p:pic>
      <p:sp>
        <p:nvSpPr>
          <p:cNvPr id="12" name="CaixaDeTexto 11">
            <a:extLst>
              <a:ext uri="{FF2B5EF4-FFF2-40B4-BE49-F238E27FC236}">
                <a16:creationId xmlns:a16="http://schemas.microsoft.com/office/drawing/2014/main" id="{6BBBB26E-6320-1EF0-EFEE-96D3CE29ACCE}"/>
              </a:ext>
            </a:extLst>
          </p:cNvPr>
          <p:cNvSpPr txBox="1"/>
          <p:nvPr/>
        </p:nvSpPr>
        <p:spPr>
          <a:xfrm>
            <a:off x="-14997" y="2699291"/>
            <a:ext cx="6110997" cy="1733808"/>
          </a:xfrm>
          <a:prstGeom prst="rect">
            <a:avLst/>
          </a:prstGeom>
          <a:noFill/>
        </p:spPr>
        <p:txBody>
          <a:bodyPr wrap="square">
            <a:spAutoFit/>
          </a:bodyPr>
          <a:lstStyle/>
          <a:p>
            <a:pPr marL="457200" algn="just"/>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Font typeface="Symbol" panose="05050102010706020507" pitchFamily="18" charset="2"/>
              <a:buChar char=""/>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a situação a seguir para responder aos </a:t>
            </a:r>
            <a:r>
              <a:rPr lang="pt-BR" sz="20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itens 1 e 2:</a:t>
            </a:r>
            <a:endParaRPr lang="pt-BR" sz="2000" b="1" kern="100" dirty="0">
              <a:latin typeface="Aptos" panose="020B0004020202020204" pitchFamily="34" charset="0"/>
              <a:ea typeface="Aptos" panose="020B0004020202020204" pitchFamily="34" charset="0"/>
              <a:cs typeface="Times New Roman" panose="02020603050405020304" pitchFamily="18" charset="0"/>
            </a:endParaRPr>
          </a:p>
          <a:p>
            <a:pPr lvl="0" algn="just">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no quadro a seguir, uma igualdade em que </a:t>
            </a:r>
            <a:r>
              <a:rPr lang="pt-BR" sz="20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o                  	</a:t>
            </a:r>
            <a:r>
              <a:rPr lang="pt-BR" sz="20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representa um número natural.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Gráfico 4" descr="Sol com preenchimento sólido">
            <a:extLst>
              <a:ext uri="{FF2B5EF4-FFF2-40B4-BE49-F238E27FC236}">
                <a16:creationId xmlns:a16="http://schemas.microsoft.com/office/drawing/2014/main" id="{A06E0368-CC19-77C8-91CB-2761F2E2E6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06343" y="4086897"/>
            <a:ext cx="396000" cy="396000"/>
          </a:xfrm>
          <a:prstGeom prst="rect">
            <a:avLst/>
          </a:prstGeom>
        </p:spPr>
      </p:pic>
      <p:pic>
        <p:nvPicPr>
          <p:cNvPr id="15" name="Imagem 14">
            <a:extLst>
              <a:ext uri="{FF2B5EF4-FFF2-40B4-BE49-F238E27FC236}">
                <a16:creationId xmlns:a16="http://schemas.microsoft.com/office/drawing/2014/main" id="{C10764DA-2DD4-2D0A-FEC7-11EC19E1302C}"/>
              </a:ext>
            </a:extLst>
          </p:cNvPr>
          <p:cNvPicPr>
            <a:picLocks noChangeAspect="1"/>
          </p:cNvPicPr>
          <p:nvPr/>
        </p:nvPicPr>
        <p:blipFill>
          <a:blip r:embed="rId5"/>
          <a:srcRect l="39726" r="38023" b="45905"/>
          <a:stretch/>
        </p:blipFill>
        <p:spPr>
          <a:xfrm>
            <a:off x="1780501" y="4376022"/>
            <a:ext cx="2520000" cy="561803"/>
          </a:xfrm>
          <a:prstGeom prst="rect">
            <a:avLst/>
          </a:prstGeom>
        </p:spPr>
      </p:pic>
      <p:pic>
        <p:nvPicPr>
          <p:cNvPr id="19" name="Imagem 18">
            <a:extLst>
              <a:ext uri="{FF2B5EF4-FFF2-40B4-BE49-F238E27FC236}">
                <a16:creationId xmlns:a16="http://schemas.microsoft.com/office/drawing/2014/main" id="{403829DB-4EF4-02A1-881C-99EBF66E1815}"/>
              </a:ext>
            </a:extLst>
          </p:cNvPr>
          <p:cNvPicPr>
            <a:picLocks noChangeAspect="1"/>
          </p:cNvPicPr>
          <p:nvPr/>
        </p:nvPicPr>
        <p:blipFill>
          <a:blip r:embed="rId6"/>
          <a:srcRect r="48216" b="-5701"/>
          <a:stretch/>
        </p:blipFill>
        <p:spPr>
          <a:xfrm>
            <a:off x="160501" y="5229047"/>
            <a:ext cx="5760000" cy="455522"/>
          </a:xfrm>
          <a:prstGeom prst="rect">
            <a:avLst/>
          </a:prstGeom>
        </p:spPr>
      </p:pic>
      <p:pic>
        <p:nvPicPr>
          <p:cNvPr id="20" name="Imagem 19">
            <a:extLst>
              <a:ext uri="{FF2B5EF4-FFF2-40B4-BE49-F238E27FC236}">
                <a16:creationId xmlns:a16="http://schemas.microsoft.com/office/drawing/2014/main" id="{92F1E4E9-4AF5-1175-748A-BDFFAA47D494}"/>
              </a:ext>
            </a:extLst>
          </p:cNvPr>
          <p:cNvPicPr>
            <a:picLocks noChangeAspect="1"/>
          </p:cNvPicPr>
          <p:nvPr/>
        </p:nvPicPr>
        <p:blipFill>
          <a:blip r:embed="rId7"/>
          <a:srcRect r="72116" b="41175"/>
          <a:stretch/>
        </p:blipFill>
        <p:spPr>
          <a:xfrm>
            <a:off x="909920" y="5733773"/>
            <a:ext cx="3600000" cy="914085"/>
          </a:xfrm>
          <a:prstGeom prst="rect">
            <a:avLst/>
          </a:prstGeom>
        </p:spPr>
      </p:pic>
      <p:pic>
        <p:nvPicPr>
          <p:cNvPr id="21" name="Imagem 20">
            <a:extLst>
              <a:ext uri="{FF2B5EF4-FFF2-40B4-BE49-F238E27FC236}">
                <a16:creationId xmlns:a16="http://schemas.microsoft.com/office/drawing/2014/main" id="{B18EEE57-B4AA-C463-DFFC-B1C9A4107385}"/>
              </a:ext>
            </a:extLst>
          </p:cNvPr>
          <p:cNvPicPr>
            <a:picLocks noChangeAspect="1"/>
          </p:cNvPicPr>
          <p:nvPr/>
        </p:nvPicPr>
        <p:blipFill>
          <a:blip r:embed="rId8"/>
          <a:srcRect t="-1" r="51753" b="-5350"/>
          <a:stretch/>
        </p:blipFill>
        <p:spPr>
          <a:xfrm>
            <a:off x="6295285" y="990285"/>
            <a:ext cx="5760000" cy="781400"/>
          </a:xfrm>
          <a:prstGeom prst="rect">
            <a:avLst/>
          </a:prstGeom>
        </p:spPr>
      </p:pic>
      <p:pic>
        <p:nvPicPr>
          <p:cNvPr id="22" name="Imagem 21">
            <a:extLst>
              <a:ext uri="{FF2B5EF4-FFF2-40B4-BE49-F238E27FC236}">
                <a16:creationId xmlns:a16="http://schemas.microsoft.com/office/drawing/2014/main" id="{8657A608-264D-4F66-B3BE-955EB8CA0602}"/>
              </a:ext>
            </a:extLst>
          </p:cNvPr>
          <p:cNvPicPr>
            <a:picLocks noChangeAspect="1"/>
          </p:cNvPicPr>
          <p:nvPr/>
        </p:nvPicPr>
        <p:blipFill>
          <a:blip r:embed="rId9"/>
          <a:srcRect r="64578" b="24443"/>
          <a:stretch/>
        </p:blipFill>
        <p:spPr>
          <a:xfrm>
            <a:off x="7015285" y="1722379"/>
            <a:ext cx="4320000" cy="1550575"/>
          </a:xfrm>
          <a:prstGeom prst="rect">
            <a:avLst/>
          </a:prstGeom>
        </p:spPr>
      </p:pic>
      <p:sp>
        <p:nvSpPr>
          <p:cNvPr id="24" name="CaixaDeTexto 23">
            <a:extLst>
              <a:ext uri="{FF2B5EF4-FFF2-40B4-BE49-F238E27FC236}">
                <a16:creationId xmlns:a16="http://schemas.microsoft.com/office/drawing/2014/main" id="{DB0BDECF-9206-2FAD-CE0A-5B471FFB2DE3}"/>
              </a:ext>
            </a:extLst>
          </p:cNvPr>
          <p:cNvSpPr txBox="1"/>
          <p:nvPr/>
        </p:nvSpPr>
        <p:spPr>
          <a:xfrm>
            <a:off x="5759825" y="3567704"/>
            <a:ext cx="5983940" cy="459036"/>
          </a:xfrm>
          <a:prstGeom prst="rect">
            <a:avLst/>
          </a:prstGeom>
          <a:noFill/>
        </p:spPr>
        <p:txBody>
          <a:bodyPr wrap="square">
            <a:spAutoFit/>
          </a:bodyPr>
          <a:lstStyle/>
          <a:p>
            <a:pPr marL="457200"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Item 3. </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Observe a figura dividida em partes iguais.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5" name="Imagem 24" descr="Forma, Quadrado&#10;&#10;O conteúdo gerado por IA pode estar incorreto.">
            <a:extLst>
              <a:ext uri="{FF2B5EF4-FFF2-40B4-BE49-F238E27FC236}">
                <a16:creationId xmlns:a16="http://schemas.microsoft.com/office/drawing/2014/main" id="{DB33D9B7-37B3-6931-CA1E-E4B40A039B50}"/>
              </a:ext>
            </a:extLst>
          </p:cNvPr>
          <p:cNvPicPr>
            <a:picLocks noChangeAspect="1"/>
          </p:cNvPicPr>
          <p:nvPr/>
        </p:nvPicPr>
        <p:blipFill>
          <a:blip r:embed="rId10"/>
          <a:stretch>
            <a:fillRect/>
          </a:stretch>
        </p:blipFill>
        <p:spPr>
          <a:xfrm>
            <a:off x="7735285" y="4068132"/>
            <a:ext cx="2880000" cy="389217"/>
          </a:xfrm>
          <a:prstGeom prst="rect">
            <a:avLst/>
          </a:prstGeom>
        </p:spPr>
      </p:pic>
      <p:sp>
        <p:nvSpPr>
          <p:cNvPr id="27" name="CaixaDeTexto 26">
            <a:extLst>
              <a:ext uri="{FF2B5EF4-FFF2-40B4-BE49-F238E27FC236}">
                <a16:creationId xmlns:a16="http://schemas.microsoft.com/office/drawing/2014/main" id="{9FAEDAEF-B4D8-A10E-BB0E-45C78B00852E}"/>
              </a:ext>
            </a:extLst>
          </p:cNvPr>
          <p:cNvSpPr txBox="1"/>
          <p:nvPr/>
        </p:nvSpPr>
        <p:spPr>
          <a:xfrm>
            <a:off x="5761082" y="4470934"/>
            <a:ext cx="6136340" cy="848437"/>
          </a:xfrm>
          <a:prstGeom prst="rect">
            <a:avLst/>
          </a:prstGeom>
          <a:noFill/>
        </p:spPr>
        <p:txBody>
          <a:bodyPr wrap="square">
            <a:spAutoFit/>
          </a:bodyPr>
          <a:lstStyle/>
          <a:p>
            <a:pPr marL="457200" algn="just">
              <a:lnSpc>
                <a:spcPct val="115000"/>
              </a:lnSpc>
              <a:spcAft>
                <a:spcPts val="800"/>
              </a:spcAft>
            </a:pP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a razão entre a parte colorida e a parte não colorida?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8" name="Imagem 27">
            <a:extLst>
              <a:ext uri="{FF2B5EF4-FFF2-40B4-BE49-F238E27FC236}">
                <a16:creationId xmlns:a16="http://schemas.microsoft.com/office/drawing/2014/main" id="{8889B615-EC6D-D3BA-554D-C6B4BA88B6E5}"/>
              </a:ext>
            </a:extLst>
          </p:cNvPr>
          <p:cNvPicPr>
            <a:picLocks noChangeAspect="1"/>
          </p:cNvPicPr>
          <p:nvPr/>
        </p:nvPicPr>
        <p:blipFill>
          <a:blip r:embed="rId11"/>
          <a:srcRect r="68071" b="30937"/>
          <a:stretch/>
        </p:blipFill>
        <p:spPr>
          <a:xfrm>
            <a:off x="7107668" y="5297903"/>
            <a:ext cx="4320000" cy="1139623"/>
          </a:xfrm>
          <a:prstGeom prst="rect">
            <a:avLst/>
          </a:prstGeom>
        </p:spPr>
      </p:pic>
    </p:spTree>
    <p:extLst>
      <p:ext uri="{BB962C8B-B14F-4D97-AF65-F5344CB8AC3E}">
        <p14:creationId xmlns:p14="http://schemas.microsoft.com/office/powerpoint/2010/main" val="755255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5FEFDF5-A85F-62F9-12C7-D9EF8AD8C995}"/>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75901" y="568567"/>
            <a:ext cx="3600000" cy="74485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0FA8E2F-C98D-9066-0435-5262B37C2CEC}"/>
              </a:ext>
            </a:extLst>
          </p:cNvPr>
          <p:cNvSpPr txBox="1"/>
          <p:nvPr/>
        </p:nvSpPr>
        <p:spPr>
          <a:xfrm>
            <a:off x="1201271" y="1859495"/>
            <a:ext cx="9789458" cy="3881575"/>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RAZÃO E PORCENTAGEM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Você já percebeu que muitas informações são apresentadas comparando quantidades? Em uma pesquisa de opinião, em uma receita culinária, em um mapa ou em uma promoção, é comum relacionar uma quantidade com outra. Ao longo deste tópico, você analisará essas situações para compreender como essas comparações podem ser representadas por meio da razão e da porcentagem.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relação existente entre duas grandezas é o que chamamos de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razão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qual é representada por uma 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48381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F9619CF-9125-BECC-ED16-EDD7FDD1F1B3}"/>
                  </a:ext>
                </a:extLst>
              </p:cNvPr>
              <p:cNvSpPr txBox="1"/>
              <p:nvPr/>
            </p:nvSpPr>
            <p:spPr>
              <a:xfrm>
                <a:off x="0" y="932353"/>
                <a:ext cx="6033247" cy="471558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Situação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família de Jonas há muitas pessoas canhotas (que utilizam preferencialmente a mão esquerda). Ele percebeu que, para cada 1 canhoto, há 3 destros (mão direita).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Podemos expressar a razão entre a quantidade de pessoas canhotas e destras na família de Jonas. Observe: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1 :3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𝑜𝑢</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Lê-se: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um para três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um terço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F9619CF-9125-BECC-ED16-EDD7FDD1F1B3}"/>
                  </a:ext>
                </a:extLst>
              </p:cNvPr>
              <p:cNvSpPr txBox="1">
                <a:spLocks noRot="1" noChangeAspect="1" noMove="1" noResize="1" noEditPoints="1" noAdjustHandles="1" noChangeArrowheads="1" noChangeShapeType="1" noTextEdit="1"/>
              </p:cNvSpPr>
              <p:nvPr/>
            </p:nvSpPr>
            <p:spPr>
              <a:xfrm>
                <a:off x="0" y="932353"/>
                <a:ext cx="6033247" cy="4715586"/>
              </a:xfrm>
              <a:prstGeom prst="rect">
                <a:avLst/>
              </a:prstGeom>
              <a:blipFill>
                <a:blip r:embed="rId2"/>
                <a:stretch>
                  <a:fillRect l="-1313" t="-647" r="-1313" b="-155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45053DE-4577-BCE7-3133-CA48352F8FAD}"/>
                  </a:ext>
                </a:extLst>
              </p:cNvPr>
              <p:cNvSpPr txBox="1"/>
              <p:nvPr/>
            </p:nvSpPr>
            <p:spPr>
              <a:xfrm>
                <a:off x="6096000" y="932353"/>
                <a:ext cx="6096000" cy="403950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Situação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receita de certo tipo de bebida são colocadas 2 partes de suco concentrado para cada 3 partes de água.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Podemos expressar a razão existente entre o suco concentrado e a água, desta bebida. Observe: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 :3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𝑜𝑢</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3 </m:t>
                          </m:r>
                        </m:den>
                      </m:f>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Lê-se: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dois para três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ou “</a:t>
                </a:r>
                <a:r>
                  <a:rPr lang="pt-BR" sz="2200" i="1" kern="100" dirty="0">
                    <a:effectLst/>
                    <a:latin typeface="Arial Narrow" panose="020B0606020202030204" pitchFamily="34" charset="0"/>
                    <a:ea typeface="Aptos" panose="020B0004020202020204" pitchFamily="34" charset="0"/>
                    <a:cs typeface="Times New Roman" panose="02020603050405020304" pitchFamily="18" charset="0"/>
                  </a:rPr>
                  <a:t>dois terços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645053DE-4577-BCE7-3133-CA48352F8FAD}"/>
                  </a:ext>
                </a:extLst>
              </p:cNvPr>
              <p:cNvSpPr txBox="1">
                <a:spLocks noRot="1" noChangeAspect="1" noMove="1" noResize="1" noEditPoints="1" noAdjustHandles="1" noChangeArrowheads="1" noChangeShapeType="1" noTextEdit="1"/>
              </p:cNvSpPr>
              <p:nvPr/>
            </p:nvSpPr>
            <p:spPr>
              <a:xfrm>
                <a:off x="6096000" y="932353"/>
                <a:ext cx="6096000" cy="4039504"/>
              </a:xfrm>
              <a:prstGeom prst="rect">
                <a:avLst/>
              </a:prstGeom>
              <a:blipFill>
                <a:blip r:embed="rId3"/>
                <a:stretch>
                  <a:fillRect l="-1300" t="-754" r="-1300"/>
                </a:stretch>
              </a:blipFill>
            </p:spPr>
            <p:txBody>
              <a:bodyPr/>
              <a:lstStyle/>
              <a:p>
                <a:r>
                  <a:rPr lang="pt-BR">
                    <a:noFill/>
                  </a:rPr>
                  <a:t> </a:t>
                </a:r>
              </a:p>
            </p:txBody>
          </p:sp>
        </mc:Fallback>
      </mc:AlternateContent>
    </p:spTree>
    <p:extLst>
      <p:ext uri="{BB962C8B-B14F-4D97-AF65-F5344CB8AC3E}">
        <p14:creationId xmlns:p14="http://schemas.microsoft.com/office/powerpoint/2010/main" val="3901657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75A4D87B-C590-C90F-09D5-976CCCFD6A41}"/>
              </a:ext>
            </a:extLst>
          </p:cNvPr>
          <p:cNvSpPr txBox="1"/>
          <p:nvPr/>
        </p:nvSpPr>
        <p:spPr>
          <a:xfrm>
            <a:off x="0" y="800074"/>
            <a:ext cx="6096000" cy="1107996"/>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Como a razão é expressa na forma fracionária, é possível calcular </a:t>
            </a:r>
            <a:r>
              <a:rPr lang="pt-BR" sz="2200" b="1" u="sng" kern="100" dirty="0">
                <a:effectLst/>
                <a:latin typeface="Arial Narrow" panose="020B0606020202030204" pitchFamily="34" charset="0"/>
                <a:ea typeface="Aptos" panose="020B0004020202020204" pitchFamily="34" charset="0"/>
                <a:cs typeface="Times New Roman" panose="02020603050405020304" pitchFamily="18" charset="0"/>
              </a:rPr>
              <a:t>porcentagens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relacionadas a situações em que dois valores estão sendo relacionados.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8EFE4ED-8851-AECD-91E0-48A8DEE99E12}"/>
                  </a:ext>
                </a:extLst>
              </p:cNvPr>
              <p:cNvSpPr txBox="1"/>
              <p:nvPr/>
            </p:nvSpPr>
            <p:spPr>
              <a:xfrm>
                <a:off x="0" y="2183549"/>
                <a:ext cx="6096000" cy="4459298"/>
              </a:xfrm>
              <a:prstGeom prst="rect">
                <a:avLst/>
              </a:prstGeom>
              <a:noFill/>
            </p:spPr>
            <p:txBody>
              <a:bodyPr wrap="square">
                <a:spAutoFit/>
              </a:bodyPr>
              <a:lstStyle/>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Situação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O percentual de pessoas canhotas em relação ao total de pessoas da família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família de Jonas, para cada 1 canhoto existem 3 destros.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Isso significa que, a cada 4 pessoas da família (1 canhoto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3 destros), uma é canhota.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Desta forma, devemos considerar que nosso todo é 4,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4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=25%</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Assim, podemos dizer que 25% da família de Jonas é canhota.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8EFE4ED-8851-AECD-91E0-48A8DEE99E12}"/>
                  </a:ext>
                </a:extLst>
              </p:cNvPr>
              <p:cNvSpPr txBox="1">
                <a:spLocks noRot="1" noChangeAspect="1" noMove="1" noResize="1" noEditPoints="1" noAdjustHandles="1" noChangeArrowheads="1" noChangeShapeType="1" noTextEdit="1"/>
              </p:cNvSpPr>
              <p:nvPr/>
            </p:nvSpPr>
            <p:spPr>
              <a:xfrm>
                <a:off x="0" y="2183549"/>
                <a:ext cx="6096000" cy="4459298"/>
              </a:xfrm>
              <a:prstGeom prst="rect">
                <a:avLst/>
              </a:prstGeom>
              <a:blipFill>
                <a:blip r:embed="rId2"/>
                <a:stretch>
                  <a:fillRect l="-1300" t="-1230" r="-1300" b="-163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9C592541-773F-BE9E-C4A6-5970E2FF035C}"/>
                  </a:ext>
                </a:extLst>
              </p:cNvPr>
              <p:cNvSpPr txBox="1"/>
              <p:nvPr/>
            </p:nvSpPr>
            <p:spPr>
              <a:xfrm>
                <a:off x="6096000" y="800074"/>
                <a:ext cx="6096000" cy="5068054"/>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Situação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u="sng" kern="100" dirty="0">
                    <a:effectLst/>
                    <a:latin typeface="Arial Narrow" panose="020B0606020202030204" pitchFamily="34" charset="0"/>
                    <a:ea typeface="Aptos" panose="020B0004020202020204" pitchFamily="34" charset="0"/>
                    <a:cs typeface="Times New Roman" panose="02020603050405020304" pitchFamily="18" charset="0"/>
                  </a:rPr>
                  <a:t>O percentual de suco concentrado em relação à mistura total</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Na mistura, temos 2 partes de suco concentrado e 3 partes de água, formando 5 partes no total.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Isso significa que, a cada 5 partes da bebida, 2 são de suco concentrado.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Desta forma devemos considerar que o nosso todo é 5, ou seja: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 </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40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=40%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Assim, podemos dizer que a bebida é composta por 40% de suco concentrado.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9C592541-773F-BE9E-C4A6-5970E2FF035C}"/>
                  </a:ext>
                </a:extLst>
              </p:cNvPr>
              <p:cNvSpPr txBox="1">
                <a:spLocks noRot="1" noChangeAspect="1" noMove="1" noResize="1" noEditPoints="1" noAdjustHandles="1" noChangeArrowheads="1" noChangeShapeType="1" noTextEdit="1"/>
              </p:cNvSpPr>
              <p:nvPr/>
            </p:nvSpPr>
            <p:spPr>
              <a:xfrm>
                <a:off x="6096000" y="800074"/>
                <a:ext cx="6096000" cy="5068054"/>
              </a:xfrm>
              <a:prstGeom prst="rect">
                <a:avLst/>
              </a:prstGeom>
              <a:blipFill>
                <a:blip r:embed="rId3"/>
                <a:stretch>
                  <a:fillRect l="-1300" t="-1082" r="-1300" b="-1322"/>
                </a:stretch>
              </a:blipFill>
            </p:spPr>
            <p:txBody>
              <a:bodyPr/>
              <a:lstStyle/>
              <a:p>
                <a:r>
                  <a:rPr lang="pt-BR">
                    <a:noFill/>
                  </a:rPr>
                  <a:t> </a:t>
                </a:r>
              </a:p>
            </p:txBody>
          </p:sp>
        </mc:Fallback>
      </mc:AlternateContent>
    </p:spTree>
    <p:extLst>
      <p:ext uri="{BB962C8B-B14F-4D97-AF65-F5344CB8AC3E}">
        <p14:creationId xmlns:p14="http://schemas.microsoft.com/office/powerpoint/2010/main" val="1317833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6D4981FB-0815-1FA6-733E-F005D24F13F4}"/>
              </a:ext>
            </a:extLst>
          </p:cNvPr>
          <p:cNvPicPr>
            <a:picLocks noChangeAspect="1"/>
          </p:cNvPicPr>
          <p:nvPr/>
        </p:nvPicPr>
        <p:blipFill>
          <a:blip r:embed="rId2"/>
          <a:srcRect r="50000" b="7325"/>
          <a:stretch/>
        </p:blipFill>
        <p:spPr>
          <a:xfrm>
            <a:off x="3104326" y="668407"/>
            <a:ext cx="5983348" cy="6010298"/>
          </a:xfrm>
          <a:prstGeom prst="rect">
            <a:avLst/>
          </a:prstGeom>
        </p:spPr>
      </p:pic>
    </p:spTree>
    <p:extLst>
      <p:ext uri="{BB962C8B-B14F-4D97-AF65-F5344CB8AC3E}">
        <p14:creationId xmlns:p14="http://schemas.microsoft.com/office/powerpoint/2010/main" val="738617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B05B73A-7607-CFAF-7970-A251173D8393}"/>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457200"/>
            <a:ext cx="3600000" cy="91460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FC5E41FC-DD38-D677-419C-16084D2AAE44}"/>
              </a:ext>
            </a:extLst>
          </p:cNvPr>
          <p:cNvSpPr txBox="1"/>
          <p:nvPr/>
        </p:nvSpPr>
        <p:spPr>
          <a:xfrm>
            <a:off x="0" y="1371808"/>
            <a:ext cx="6096000"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pizza pedida por Marcelo: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descr="Imagem gerada">
            <a:extLst>
              <a:ext uri="{FF2B5EF4-FFF2-40B4-BE49-F238E27FC236}">
                <a16:creationId xmlns:a16="http://schemas.microsoft.com/office/drawing/2014/main" id="{D0238ECB-E7E6-2178-EE86-CAABC0C0E2F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13312" r="14314"/>
          <a:stretch>
            <a:fillRect/>
          </a:stretch>
        </p:blipFill>
        <p:spPr bwMode="auto">
          <a:xfrm>
            <a:off x="2148205" y="1916459"/>
            <a:ext cx="1799590" cy="1657985"/>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E2654037-DBBB-C270-59FA-109C87344DDD}"/>
              </a:ext>
            </a:extLst>
          </p:cNvPr>
          <p:cNvSpPr txBox="1"/>
          <p:nvPr/>
        </p:nvSpPr>
        <p:spPr>
          <a:xfrm>
            <a:off x="0" y="3922577"/>
            <a:ext cx="6136340" cy="2872581"/>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 pizza foi repartida em quantos pedaços?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Determine a quantidade de pedaços de cada sabor.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Determine a porcentagem que cada sabor representa em relação ao todo.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Escreva a razão entre os sabores com menor e maior quantidade de pedaços.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99021C87-376B-8E0D-3D11-EA70A19D6EB8}"/>
              </a:ext>
            </a:extLst>
          </p:cNvPr>
          <p:cNvSpPr txBox="1"/>
          <p:nvPr/>
        </p:nvSpPr>
        <p:spPr>
          <a:xfrm>
            <a:off x="2015938" y="3574444"/>
            <a:ext cx="2104463" cy="261610"/>
          </a:xfrm>
          <a:prstGeom prst="rect">
            <a:avLst/>
          </a:prstGeom>
          <a:noFill/>
        </p:spPr>
        <p:txBody>
          <a:bodyPr wrap="square">
            <a:spAutoFit/>
          </a:bodyPr>
          <a:lstStyle/>
          <a:p>
            <a:pPr algn="ctr">
              <a:spcAft>
                <a:spcPts val="800"/>
              </a:spcAft>
            </a:pPr>
            <a:r>
              <a:rPr lang="pt-BR" sz="1100" b="1" kern="100" dirty="0">
                <a:effectLst/>
                <a:latin typeface="Arial Narrow" panose="020B0606020202030204" pitchFamily="34" charset="0"/>
                <a:ea typeface="Aptos" panose="020B0004020202020204" pitchFamily="34" charset="0"/>
                <a:cs typeface="Times New Roman" panose="02020603050405020304" pitchFamily="18" charset="0"/>
              </a:rPr>
              <a:t>Pizza sabor: calabresa e brigadeiro</a:t>
            </a:r>
            <a:endParaRPr lang="pt-BR"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3C5A48AF-CCF2-D1C5-DDFE-A659AE3987CA}"/>
              </a:ext>
            </a:extLst>
          </p:cNvPr>
          <p:cNvSpPr txBox="1"/>
          <p:nvPr/>
        </p:nvSpPr>
        <p:spPr>
          <a:xfrm>
            <a:off x="6136340" y="831885"/>
            <a:ext cx="605566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mosaico desenhado por João na aula de matemática: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2" name="Imagem 11">
            <a:extLst>
              <a:ext uri="{FF2B5EF4-FFF2-40B4-BE49-F238E27FC236}">
                <a16:creationId xmlns:a16="http://schemas.microsoft.com/office/drawing/2014/main" id="{0F63F5D7-5CB7-80B2-87D3-71104A0EEB5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24170" y="1601326"/>
            <a:ext cx="2880000" cy="1735403"/>
          </a:xfrm>
          <a:prstGeom prst="rect">
            <a:avLst/>
          </a:prstGeom>
          <a:noFill/>
        </p:spPr>
      </p:pic>
      <p:sp>
        <p:nvSpPr>
          <p:cNvPr id="14" name="CaixaDeTexto 13">
            <a:extLst>
              <a:ext uri="{FF2B5EF4-FFF2-40B4-BE49-F238E27FC236}">
                <a16:creationId xmlns:a16="http://schemas.microsoft.com/office/drawing/2014/main" id="{54BCA5A7-7DE0-DC0B-D819-98305C6674B7}"/>
              </a:ext>
            </a:extLst>
          </p:cNvPr>
          <p:cNvSpPr txBox="1"/>
          <p:nvPr/>
        </p:nvSpPr>
        <p:spPr>
          <a:xfrm>
            <a:off x="6136340" y="3693059"/>
            <a:ext cx="6055660" cy="2769989"/>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Determine: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 porcentagem que representa a quantidade de triângulos de cor branca do mosaico.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 porcentagem que representa a quantidade de triângulos de cor verde do mosaico.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 razão entre a quantidade de triângulos verdes em relação aos triângulos brancos.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037967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16DDE2A-A316-2BF4-7FD3-4CE5393393B0}"/>
              </a:ext>
            </a:extLst>
          </p:cNvPr>
          <p:cNvSpPr txBox="1"/>
          <p:nvPr/>
        </p:nvSpPr>
        <p:spPr>
          <a:xfrm>
            <a:off x="161365" y="947297"/>
            <a:ext cx="6096000" cy="459036"/>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6.</a:t>
            </a:r>
            <a:r>
              <a:rPr lang="pt-BR" sz="2200" kern="0" dirty="0">
                <a:effectLst/>
                <a:latin typeface="Arial Narrow" panose="020B0606020202030204" pitchFamily="34" charset="0"/>
                <a:ea typeface="Aptos" panose="020B0004020202020204" pitchFamily="34" charset="0"/>
                <a:cs typeface="ArialNarrow"/>
              </a:rPr>
              <a:t> Observa a representação de um todo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3403A35-3C8C-8EFD-E363-DF0BB2853155}"/>
              </a:ext>
            </a:extLst>
          </p:cNvPr>
          <p:cNvPicPr>
            <a:picLocks noChangeAspect="1"/>
          </p:cNvPicPr>
          <p:nvPr/>
        </p:nvPicPr>
        <p:blipFill>
          <a:blip r:embed="rId2"/>
          <a:srcRect l="35166" r="35705" b="42405"/>
          <a:stretch/>
        </p:blipFill>
        <p:spPr>
          <a:xfrm>
            <a:off x="2313388" y="1643583"/>
            <a:ext cx="6131133" cy="1242301"/>
          </a:xfrm>
          <a:prstGeom prst="rect">
            <a:avLst/>
          </a:prstGeom>
        </p:spPr>
      </p:pic>
      <p:sp>
        <p:nvSpPr>
          <p:cNvPr id="6" name="CaixaDeTexto 5">
            <a:extLst>
              <a:ext uri="{FF2B5EF4-FFF2-40B4-BE49-F238E27FC236}">
                <a16:creationId xmlns:a16="http://schemas.microsoft.com/office/drawing/2014/main" id="{84100485-0CAA-E233-220B-4FDF6E9DF31F}"/>
              </a:ext>
            </a:extLst>
          </p:cNvPr>
          <p:cNvSpPr txBox="1"/>
          <p:nvPr/>
        </p:nvSpPr>
        <p:spPr>
          <a:xfrm>
            <a:off x="295836" y="3197140"/>
            <a:ext cx="8346141" cy="2713563"/>
          </a:xfrm>
          <a:prstGeom prst="rect">
            <a:avLst/>
          </a:prstGeom>
          <a:noFill/>
        </p:spPr>
        <p:txBody>
          <a:bodyPr wrap="square">
            <a:spAutoFit/>
          </a:bodyPr>
          <a:lstStyle/>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O número 100 foi dividido, igualmente, entre todas as partes desta representação. Agora,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a) A parte colorida ficou com qual quantidade de 100?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b) A parte não colorida ficou com qual quantidade de 100?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c) Escreva a razão, em fração irredutível, entre os valores destinados às partes coloridas e não coloridas. O que essa razão significa?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1013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2E92385-54D8-ABF4-28C7-F25E6D2C453F}"/>
              </a:ext>
            </a:extLst>
          </p:cNvPr>
          <p:cNvSpPr txBox="1"/>
          <p:nvPr/>
        </p:nvSpPr>
        <p:spPr>
          <a:xfrm>
            <a:off x="1864659" y="1690258"/>
            <a:ext cx="8462682" cy="4622804"/>
          </a:xfrm>
          <a:prstGeom prst="rect">
            <a:avLst/>
          </a:prstGeom>
          <a:noFill/>
        </p:spPr>
        <p:txBody>
          <a:bodyPr wrap="square">
            <a:spAutoFit/>
          </a:bodyPr>
          <a:lstStyle/>
          <a:p>
            <a:pPr algn="ctr">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PARTILHA DE QUANTIDADE EM PARTES DESIGUAIS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Em algumas situações, uma quantidade não é dividida em partes iguais, por exemplo, quando uma pessoa trabalhou mais que a outra. Nesses casos, a divisão deve respeitar uma razão previamente estabelecida entre as partes. Esse tipo de divisão é chamado de partilha em partes desiguais, a qual é um </a:t>
            </a:r>
            <a:r>
              <a:rPr lang="pt-BR" sz="2400" kern="0" dirty="0">
                <a:effectLst/>
                <a:latin typeface="Arial Narrow" panose="020B0606020202030204" pitchFamily="34" charset="0"/>
                <a:ea typeface="Aptos" panose="020B0004020202020204" pitchFamily="34" charset="0"/>
                <a:cs typeface="ArialNarrow"/>
              </a:rPr>
              <a:t>conceito matemático que envolve a divisão de um total em “pedaços” que não são iguais entre si, mas são proporcionais ao todo.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400" kern="0" dirty="0">
                <a:effectLst/>
                <a:latin typeface="Arial Narrow" panose="020B0606020202030204" pitchFamily="34" charset="0"/>
                <a:ea typeface="Aptos" panose="020B0004020202020204" pitchFamily="34" charset="0"/>
                <a:cs typeface="ArialNarrow"/>
              </a:rPr>
              <a:t>Vamos entender melhor, estudando algumas situações.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078561D-328C-4E74-06D2-C9AB2506A83A}"/>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0" y="614344"/>
            <a:ext cx="3600000" cy="74213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27098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767336F-D36B-1F0F-5510-2F37E1DF4064}"/>
                  </a:ext>
                </a:extLst>
              </p:cNvPr>
              <p:cNvSpPr txBox="1"/>
              <p:nvPr/>
            </p:nvSpPr>
            <p:spPr>
              <a:xfrm>
                <a:off x="125506" y="788894"/>
                <a:ext cx="11940988" cy="5519460"/>
              </a:xfrm>
              <a:prstGeom prst="rect">
                <a:avLst/>
              </a:prstGeom>
              <a:noFill/>
            </p:spPr>
            <p:txBody>
              <a:bodyPr wrap="square">
                <a:spAutoFit/>
              </a:bodyPr>
              <a:lstStyle/>
              <a:p>
                <a:pPr algn="just">
                  <a:spcAft>
                    <a:spcPts val="800"/>
                  </a:spcAft>
                </a:pPr>
                <a:r>
                  <a:rPr lang="pt-BR" sz="2200" b="1" kern="0" dirty="0">
                    <a:effectLst/>
                    <a:latin typeface="Arial Narrow" panose="020B0606020202030204" pitchFamily="34" charset="0"/>
                    <a:ea typeface="Aptos" panose="020B0004020202020204" pitchFamily="34" charset="0"/>
                    <a:cs typeface="ArialNarrow"/>
                  </a:rPr>
                  <a:t>Exemplo 1:</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0" dirty="0">
                    <a:effectLst/>
                    <a:latin typeface="Arial Narrow" panose="020B0606020202030204" pitchFamily="34" charset="0"/>
                    <a:ea typeface="Times New Roman" panose="02020603050405020304" pitchFamily="18" charset="0"/>
                    <a:cs typeface="ArialNarrow"/>
                  </a:rPr>
                  <a:t>Dona Marta pagou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$ 150,00</m:t>
                    </m:r>
                  </m:oMath>
                </a14:m>
                <a:r>
                  <a:rPr lang="pt-BR" sz="2200" kern="0" dirty="0">
                    <a:effectLst/>
                    <a:latin typeface="Arial Narrow" panose="020B0606020202030204" pitchFamily="34" charset="0"/>
                    <a:ea typeface="Times New Roman" panose="02020603050405020304" pitchFamily="18" charset="0"/>
                    <a:cs typeface="ArialNarrow"/>
                  </a:rPr>
                  <a:t> para dois ajudantes, João e Carlos, que pintaram o muro da sua casa. O João trabalhou o dia todo enquanto Carlos trabalhou só meio período. Por isso, combinaram que João recebe 3 partes do pagamento e Carlos recebe 2 partes. Qual valor que cada trabalhador receberá?</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u="sng" kern="0" dirty="0">
                    <a:effectLst/>
                    <a:latin typeface="Arial Narrow" panose="020B0606020202030204" pitchFamily="34" charset="0"/>
                    <a:ea typeface="Times New Roman" panose="02020603050405020304" pitchFamily="18" charset="0"/>
                    <a:cs typeface="ArialNarrow"/>
                  </a:rPr>
                  <a:t>Resolução</a:t>
                </a:r>
                <a:r>
                  <a:rPr lang="pt-BR" sz="2200"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Como João receberá 3 partes e Carlos 2 partes, então temos o total de 5 partes em que o pagamento será dividido.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Calculando o valor de 1 parte,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150÷5=30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Assim, cada parte corresponde a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$ 30,00</m:t>
                    </m:r>
                  </m:oMath>
                </a14:m>
                <a:r>
                  <a:rPr lang="pt-BR" sz="2200"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Agora, calculando quanto cada trabalhador receberá:</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João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→3×30=90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Carlos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→2×30=60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i="1" kern="0" dirty="0">
                    <a:effectLst/>
                    <a:latin typeface="Arial Narrow" panose="020B0606020202030204" pitchFamily="34" charset="0"/>
                    <a:ea typeface="Times New Roman" panose="02020603050405020304" pitchFamily="18" charset="0"/>
                    <a:cs typeface="ArialNarrow"/>
                  </a:rPr>
                  <a:t>Portanto, João recebera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$ 90,00</m:t>
                    </m:r>
                  </m:oMath>
                </a14:m>
                <a:r>
                  <a:rPr lang="pt-BR" sz="2200" i="1" kern="0" dirty="0">
                    <a:effectLst/>
                    <a:latin typeface="Arial Narrow" panose="020B0606020202030204" pitchFamily="34" charset="0"/>
                    <a:ea typeface="Times New Roman" panose="02020603050405020304" pitchFamily="18" charset="0"/>
                    <a:cs typeface="ArialNarrow"/>
                  </a:rPr>
                  <a:t> do pagamento e Carlos receberá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$ 60,00</m:t>
                    </m:r>
                  </m:oMath>
                </a14:m>
                <a:r>
                  <a:rPr lang="pt-BR" sz="2200" i="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A767336F-D36B-1F0F-5510-2F37E1DF4064}"/>
                  </a:ext>
                </a:extLst>
              </p:cNvPr>
              <p:cNvSpPr txBox="1">
                <a:spLocks noRot="1" noChangeAspect="1" noMove="1" noResize="1" noEditPoints="1" noAdjustHandles="1" noChangeArrowheads="1" noChangeShapeType="1" noTextEdit="1"/>
              </p:cNvSpPr>
              <p:nvPr/>
            </p:nvSpPr>
            <p:spPr>
              <a:xfrm>
                <a:off x="125506" y="788894"/>
                <a:ext cx="11940988" cy="5519460"/>
              </a:xfrm>
              <a:prstGeom prst="rect">
                <a:avLst/>
              </a:prstGeom>
              <a:blipFill>
                <a:blip r:embed="rId2"/>
                <a:stretch>
                  <a:fillRect l="-664" t="-883" r="-715" b="-1214"/>
                </a:stretch>
              </a:blipFill>
            </p:spPr>
            <p:txBody>
              <a:bodyPr/>
              <a:lstStyle/>
              <a:p>
                <a:r>
                  <a:rPr lang="pt-BR">
                    <a:noFill/>
                  </a:rPr>
                  <a:t> </a:t>
                </a:r>
              </a:p>
            </p:txBody>
          </p:sp>
        </mc:Fallback>
      </mc:AlternateContent>
    </p:spTree>
    <p:extLst>
      <p:ext uri="{BB962C8B-B14F-4D97-AF65-F5344CB8AC3E}">
        <p14:creationId xmlns:p14="http://schemas.microsoft.com/office/powerpoint/2010/main" val="3111194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98B3299-B0A4-1183-B2DF-8F7A42363E6E}"/>
                  </a:ext>
                </a:extLst>
              </p:cNvPr>
              <p:cNvSpPr txBox="1"/>
              <p:nvPr/>
            </p:nvSpPr>
            <p:spPr>
              <a:xfrm>
                <a:off x="76200" y="741033"/>
                <a:ext cx="11770659" cy="5847755"/>
              </a:xfrm>
              <a:prstGeom prst="rect">
                <a:avLst/>
              </a:prstGeom>
              <a:noFill/>
            </p:spPr>
            <p:txBody>
              <a:bodyPr wrap="square">
                <a:spAutoFit/>
              </a:bodyPr>
              <a:lstStyle/>
              <a:p>
                <a:pPr algn="just"/>
                <a:r>
                  <a:rPr lang="pt-BR" sz="2200" b="1" kern="0" dirty="0">
                    <a:effectLst/>
                    <a:latin typeface="Arial Narrow" panose="020B0606020202030204" pitchFamily="34" charset="0"/>
                    <a:ea typeface="Times New Roman" panose="02020603050405020304" pitchFamily="18" charset="0"/>
                    <a:cs typeface="ArialNarrow"/>
                  </a:rPr>
                  <a:t>Exemplo 2:</a:t>
                </a:r>
                <a:r>
                  <a:rPr lang="pt-BR" sz="2200"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Times New Roman" panose="02020603050405020304" pitchFamily="18" charset="0"/>
                    <a:cs typeface="ArialNarrow"/>
                  </a:rPr>
                  <a:t>Uma empresa obteve um lucro de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$ 48 000,00</m:t>
                    </m:r>
                  </m:oMath>
                </a14:m>
                <a:r>
                  <a:rPr lang="pt-BR" sz="2200" kern="0" dirty="0">
                    <a:effectLst/>
                    <a:latin typeface="Arial Narrow" panose="020B0606020202030204" pitchFamily="34" charset="0"/>
                    <a:ea typeface="Times New Roman" panose="02020603050405020304" pitchFamily="18" charset="0"/>
                    <a:cs typeface="ArialNarrow"/>
                  </a:rPr>
                  <a:t> no último semestre. De acordo com o contrato social, esse valor será dividido entre os três sócios na razão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 : 3 : 7</m:t>
                    </m:r>
                  </m:oMath>
                </a14:m>
                <a:r>
                  <a:rPr lang="pt-BR" sz="2200" kern="0" dirty="0">
                    <a:effectLst/>
                    <a:latin typeface="Arial Narrow" panose="020B0606020202030204" pitchFamily="34" charset="0"/>
                    <a:ea typeface="Times New Roman" panose="02020603050405020304" pitchFamily="18" charset="0"/>
                    <a:cs typeface="ArialNarrow"/>
                  </a:rPr>
                  <a:t>, correspondente à participação de cada um na empresa.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Times New Roman" panose="02020603050405020304" pitchFamily="18" charset="0"/>
                    <a:cs typeface="ArialNarrow"/>
                  </a:rPr>
                  <a:t>Quanto cada sócio receberá?</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u="sng" kern="0" dirty="0">
                    <a:effectLst/>
                    <a:latin typeface="Arial Narrow" panose="020B0606020202030204" pitchFamily="34" charset="0"/>
                    <a:ea typeface="Times New Roman" panose="02020603050405020304" pitchFamily="18" charset="0"/>
                    <a:cs typeface="ArialNarrow"/>
                  </a:rPr>
                  <a:t>Resolução</a:t>
                </a:r>
                <a:r>
                  <a:rPr lang="pt-BR" sz="2200"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Times New Roman" panose="02020603050405020304" pitchFamily="18" charset="0"/>
                    <a:cs typeface="ArialNarrow"/>
                  </a:rPr>
                  <a:t>A razão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 : 3 : 7</m:t>
                    </m:r>
                  </m:oMath>
                </a14:m>
                <a:r>
                  <a:rPr lang="pt-BR" sz="2200" kern="0" dirty="0">
                    <a:effectLst/>
                    <a:latin typeface="Arial Narrow" panose="020B0606020202030204" pitchFamily="34" charset="0"/>
                    <a:ea typeface="Times New Roman" panose="02020603050405020304" pitchFamily="18" charset="0"/>
                    <a:cs typeface="ArialNarrow"/>
                  </a:rPr>
                  <a:t>, significa que um sócio recebe 2 partes, outro sócio recebe 3 partes e outro sócio recebe 7 partes, ou seja, temos 12 partes no total para partilhar o lucro.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Times New Roman" panose="02020603050405020304" pitchFamily="18" charset="0"/>
                    <a:cs typeface="ArialNarrow"/>
                  </a:rPr>
                  <a:t>Calculando o valor correspondente a uma parte, temos: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48 000÷12=4000</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Assim, cada parte corresponde a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$ 4000,00</m:t>
                    </m:r>
                  </m:oMath>
                </a14:m>
                <a:r>
                  <a:rPr lang="pt-BR" sz="2200" i="1" kern="0" dirty="0">
                    <a:effectLst/>
                    <a:latin typeface="Arial Narrow" panose="020B0606020202030204" pitchFamily="34" charset="0"/>
                    <a:ea typeface="Times New Roman" panose="02020603050405020304" pitchFamily="18"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Agora, calculando quanto cada sócio irá receber: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Sócio 1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→2×4000=8000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Sócio 2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→3×4000=12 000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i="1" kern="0" dirty="0">
                    <a:effectLst/>
                    <a:latin typeface="Arial Narrow" panose="020B0606020202030204" pitchFamily="34" charset="0"/>
                    <a:ea typeface="Times New Roman" panose="02020603050405020304" pitchFamily="18" charset="0"/>
                    <a:cs typeface="ArialNarrow"/>
                  </a:rPr>
                  <a:t>Sócio 3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→7×4000=28 000</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0" dirty="0">
                    <a:effectLst/>
                    <a:latin typeface="Arial Narrow" panose="020B0606020202030204" pitchFamily="34" charset="0"/>
                    <a:ea typeface="Times New Roman" panose="02020603050405020304" pitchFamily="18" charset="0"/>
                    <a:cs typeface="ArialNarrow"/>
                  </a:rPr>
                  <a:t>Portanto, o sócio 1 receberá R$ 8000,00, o sócio 2 receberá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$ 12 000,00</m:t>
                    </m:r>
                  </m:oMath>
                </a14:m>
                <a:r>
                  <a:rPr lang="pt-BR" sz="2200" kern="0" dirty="0">
                    <a:effectLst/>
                    <a:latin typeface="Arial Narrow" panose="020B0606020202030204" pitchFamily="34" charset="0"/>
                    <a:ea typeface="Times New Roman" panose="02020603050405020304" pitchFamily="18" charset="0"/>
                    <a:cs typeface="ArialNarrow"/>
                  </a:rPr>
                  <a:t> e o sócio 3 receberá </a:t>
                </a:r>
                <a14:m>
                  <m:oMath xmlns:m="http://schemas.openxmlformats.org/officeDocument/2006/math">
                    <m:r>
                      <m:rPr>
                        <m:sty m:val="p"/>
                      </m:rPr>
                      <a:rPr lang="pt-BR" sz="2200" kern="0">
                        <a:effectLst/>
                        <a:latin typeface="Cambria Math" panose="02040503050406030204" pitchFamily="18" charset="0"/>
                        <a:ea typeface="Times New Roman" panose="02020603050405020304" pitchFamily="18" charset="0"/>
                        <a:cs typeface="ArialNarrow"/>
                      </a:rPr>
                      <m:t>R</m:t>
                    </m:r>
                    <m:r>
                      <a:rPr lang="pt-BR" sz="2200" kern="0">
                        <a:effectLst/>
                        <a:latin typeface="Cambria Math" panose="02040503050406030204" pitchFamily="18" charset="0"/>
                        <a:ea typeface="Times New Roman" panose="02020603050405020304" pitchFamily="18" charset="0"/>
                        <a:cs typeface="ArialNarrow"/>
                      </a:rPr>
                      <m:t>$ 28 000,00</m:t>
                    </m:r>
                  </m:oMath>
                </a14:m>
                <a:r>
                  <a:rPr lang="pt-BR" sz="2200" kern="0" dirty="0">
                    <a:effectLst/>
                    <a:latin typeface="Arial Narrow" panose="020B0606020202030204" pitchFamily="34" charset="0"/>
                    <a:ea typeface="Times New Roman" panose="02020603050405020304" pitchFamily="18" charset="0"/>
                    <a:cs typeface="ArialNarrow"/>
                  </a:rPr>
                  <a:t>. </a:t>
                </a:r>
                <a:r>
                  <a:rPr lang="pt-BR" sz="2200" i="1" kern="0" dirty="0">
                    <a:effectLst/>
                    <a:latin typeface="Arial Narrow" panose="020B0606020202030204" pitchFamily="34" charset="0"/>
                    <a:ea typeface="Times New Roman" panose="02020603050405020304" pitchFamily="18" charset="0"/>
                    <a:cs typeface="ArialNarrow"/>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698B3299-B0A4-1183-B2DF-8F7A42363E6E}"/>
                  </a:ext>
                </a:extLst>
              </p:cNvPr>
              <p:cNvSpPr txBox="1">
                <a:spLocks noRot="1" noChangeAspect="1" noMove="1" noResize="1" noEditPoints="1" noAdjustHandles="1" noChangeArrowheads="1" noChangeShapeType="1" noTextEdit="1"/>
              </p:cNvSpPr>
              <p:nvPr/>
            </p:nvSpPr>
            <p:spPr>
              <a:xfrm>
                <a:off x="76200" y="741033"/>
                <a:ext cx="11770659" cy="5847755"/>
              </a:xfrm>
              <a:prstGeom prst="rect">
                <a:avLst/>
              </a:prstGeom>
              <a:blipFill>
                <a:blip r:embed="rId2"/>
                <a:stretch>
                  <a:fillRect l="-674" t="-938" r="-674" b="-1043"/>
                </a:stretch>
              </a:blipFill>
            </p:spPr>
            <p:txBody>
              <a:bodyPr/>
              <a:lstStyle/>
              <a:p>
                <a:r>
                  <a:rPr lang="pt-BR">
                    <a:noFill/>
                  </a:rPr>
                  <a:t> </a:t>
                </a:r>
              </a:p>
            </p:txBody>
          </p:sp>
        </mc:Fallback>
      </mc:AlternateContent>
    </p:spTree>
    <p:extLst>
      <p:ext uri="{BB962C8B-B14F-4D97-AF65-F5344CB8AC3E}">
        <p14:creationId xmlns:p14="http://schemas.microsoft.com/office/powerpoint/2010/main" val="1255813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798D138-87D7-9F07-78EE-6C846A51A20C}"/>
                  </a:ext>
                </a:extLst>
              </p:cNvPr>
              <p:cNvSpPr txBox="1"/>
              <p:nvPr/>
            </p:nvSpPr>
            <p:spPr>
              <a:xfrm>
                <a:off x="197223" y="953833"/>
                <a:ext cx="10425953" cy="4784002"/>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Narrow"/>
                  </a:rPr>
                  <a:t>Exemplo 3: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Aptos" panose="020B0004020202020204" pitchFamily="34" charset="0"/>
                    <a:cs typeface="ArialNarrow"/>
                  </a:rPr>
                  <a:t>Rita utiliza 45 quilogramas (kg) de arroz para fazer duas receitas distintas, na razão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 :3</m:t>
                    </m:r>
                  </m:oMath>
                </a14:m>
                <a:r>
                  <a:rPr lang="pt-BR" sz="2200" kern="0" dirty="0">
                    <a:effectLst/>
                    <a:latin typeface="Arial Narrow" panose="020B0606020202030204" pitchFamily="34" charset="0"/>
                    <a:ea typeface="Times New Roman" panose="02020603050405020304" pitchFamily="18" charset="0"/>
                    <a:cs typeface="ArialNarrow"/>
                  </a:rPr>
                  <a:t>. Quantos quilos de arroz serão utilizados em cada receita?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u="sng" kern="0" dirty="0">
                    <a:effectLst/>
                    <a:latin typeface="Arial Narrow" panose="020B0606020202030204" pitchFamily="34" charset="0"/>
                    <a:ea typeface="Aptos" panose="020B0004020202020204" pitchFamily="34" charset="0"/>
                    <a:cs typeface="ArialNarrow"/>
                  </a:rPr>
                  <a:t>Resolução</a:t>
                </a:r>
                <a:r>
                  <a:rPr lang="pt-BR" sz="2200" i="1" kern="0" dirty="0">
                    <a:effectLst/>
                    <a:latin typeface="Arial Narrow" panose="020B0606020202030204" pitchFamily="34" charset="0"/>
                    <a:ea typeface="Aptos" panose="020B0004020202020204" pitchFamily="34" charset="0"/>
                    <a:cs typeface="ArialNarrow"/>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Observe que teremos 5 partes ao total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(2+3)</m:t>
                    </m:r>
                  </m:oMath>
                </a14:m>
                <a:r>
                  <a:rPr lang="pt-BR" sz="2200" i="1" kern="0" dirty="0">
                    <a:effectLst/>
                    <a:latin typeface="Arial Narrow" panose="020B0606020202030204" pitchFamily="34" charset="0"/>
                    <a:ea typeface="Aptos" panose="020B0004020202020204" pitchFamily="34" charset="0"/>
                    <a:cs typeface="ArialNarrow"/>
                  </a:rPr>
                  <a:t>. Assim, cada parte corresponde 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45÷5=9</m:t>
                      </m:r>
                    </m:oMath>
                  </m:oMathPara>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Como cada parte tem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9</m:t>
                    </m:r>
                  </m:oMath>
                </a14:m>
                <a:r>
                  <a:rPr lang="pt-BR" sz="2200" i="1" kern="0" dirty="0">
                    <a:effectLst/>
                    <a:latin typeface="Arial Narrow" panose="020B0606020202030204" pitchFamily="34" charset="0"/>
                    <a:ea typeface="Times New Roman" panose="02020603050405020304" pitchFamily="18" charset="0"/>
                    <a:cs typeface="ArialNarrow"/>
                  </a:rPr>
                  <a:t> kg, então cada receita terá:</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Receita 1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→2×9=18</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Times New Roman" panose="02020603050405020304" pitchFamily="18" charset="0"/>
                    <a:cs typeface="ArialNarrow"/>
                  </a:rPr>
                  <a:t>Receita 1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ArialNarrow"/>
                      </a:rPr>
                      <m:t>→3×9=27</m:t>
                    </m:r>
                  </m:oMath>
                </a14:m>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i="1" kern="0" dirty="0">
                    <a:effectLst/>
                    <a:latin typeface="Arial Narrow" panose="020B0606020202030204" pitchFamily="34" charset="0"/>
                    <a:ea typeface="Aptos" panose="020B0004020202020204" pitchFamily="34" charset="0"/>
                    <a:cs typeface="ArialNarrow"/>
                  </a:rPr>
                  <a:t>Portanto, uma receita terá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18</m:t>
                    </m:r>
                  </m:oMath>
                </a14:m>
                <a:r>
                  <a:rPr lang="pt-BR" sz="2200" i="1" kern="0" dirty="0">
                    <a:effectLst/>
                    <a:latin typeface="Arial Narrow" panose="020B0606020202030204" pitchFamily="34" charset="0"/>
                    <a:ea typeface="Aptos" panose="020B0004020202020204" pitchFamily="34" charset="0"/>
                    <a:cs typeface="ArialNarrow"/>
                  </a:rPr>
                  <a:t> kg de arroz e a outra </a:t>
                </a:r>
                <a14:m>
                  <m:oMath xmlns:m="http://schemas.openxmlformats.org/officeDocument/2006/math">
                    <m:r>
                      <a:rPr lang="pt-BR" sz="2200" i="1" kern="0">
                        <a:effectLst/>
                        <a:latin typeface="Cambria Math" panose="02040503050406030204" pitchFamily="18" charset="0"/>
                        <a:ea typeface="Aptos" panose="020B0004020202020204" pitchFamily="34" charset="0"/>
                        <a:cs typeface="ArialNarrow"/>
                      </a:rPr>
                      <m:t>27</m:t>
                    </m:r>
                  </m:oMath>
                </a14:m>
                <a:r>
                  <a:rPr lang="pt-BR" sz="2200" i="1" kern="0" dirty="0">
                    <a:effectLst/>
                    <a:latin typeface="Arial Narrow" panose="020B0606020202030204" pitchFamily="34" charset="0"/>
                    <a:ea typeface="Aptos" panose="020B0004020202020204" pitchFamily="34" charset="0"/>
                    <a:cs typeface="ArialNarrow"/>
                  </a:rPr>
                  <a:t> kg.</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798D138-87D7-9F07-78EE-6C846A51A20C}"/>
                  </a:ext>
                </a:extLst>
              </p:cNvPr>
              <p:cNvSpPr txBox="1">
                <a:spLocks noRot="1" noChangeAspect="1" noMove="1" noResize="1" noEditPoints="1" noAdjustHandles="1" noChangeArrowheads="1" noChangeShapeType="1" noTextEdit="1"/>
              </p:cNvSpPr>
              <p:nvPr/>
            </p:nvSpPr>
            <p:spPr>
              <a:xfrm>
                <a:off x="197223" y="953833"/>
                <a:ext cx="10425953" cy="4784002"/>
              </a:xfrm>
              <a:prstGeom prst="rect">
                <a:avLst/>
              </a:prstGeom>
              <a:blipFill>
                <a:blip r:embed="rId2"/>
                <a:stretch>
                  <a:fillRect l="-760" t="-510" r="-701" b="-1529"/>
                </a:stretch>
              </a:blipFill>
            </p:spPr>
            <p:txBody>
              <a:bodyPr/>
              <a:lstStyle/>
              <a:p>
                <a:r>
                  <a:rPr lang="pt-BR">
                    <a:noFill/>
                  </a:rPr>
                  <a:t> </a:t>
                </a:r>
              </a:p>
            </p:txBody>
          </p:sp>
        </mc:Fallback>
      </mc:AlternateContent>
    </p:spTree>
    <p:extLst>
      <p:ext uri="{BB962C8B-B14F-4D97-AF65-F5344CB8AC3E}">
        <p14:creationId xmlns:p14="http://schemas.microsoft.com/office/powerpoint/2010/main" val="12272347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621654B-4525-C020-00FD-9C13D9645B3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0" y="574693"/>
            <a:ext cx="3600000" cy="91079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75E1D82C-0F9D-B01C-66E8-6D49F6EB46E4}"/>
                  </a:ext>
                </a:extLst>
              </p:cNvPr>
              <p:cNvSpPr txBox="1"/>
              <p:nvPr/>
            </p:nvSpPr>
            <p:spPr>
              <a:xfrm>
                <a:off x="0" y="1708589"/>
                <a:ext cx="6015318" cy="427084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Duas costureiras compraram uma peça de tecido de 80 metros de comprimento e estão a repartindo na razão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3</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:5</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de acordo com a contribuição de cada uma para a compra. Determine a quantidade de tecido que cada costureira receberá nessa repartição.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Duas pessoas irão dividir </a:t>
                </a:r>
                <a14:m>
                  <m:oMath xmlns:m="http://schemas.openxmlformats.org/officeDocument/2006/math">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R</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$ 60,00</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modo que uma delas receberá o dobro da outra. Quanto reais cada pessoas receberá?</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75E1D82C-0F9D-B01C-66E8-6D49F6EB46E4}"/>
                  </a:ext>
                </a:extLst>
              </p:cNvPr>
              <p:cNvSpPr txBox="1">
                <a:spLocks noRot="1" noChangeAspect="1" noMove="1" noResize="1" noEditPoints="1" noAdjustHandles="1" noChangeArrowheads="1" noChangeShapeType="1" noTextEdit="1"/>
              </p:cNvSpPr>
              <p:nvPr/>
            </p:nvSpPr>
            <p:spPr>
              <a:xfrm>
                <a:off x="0" y="1708589"/>
                <a:ext cx="6015318" cy="4270849"/>
              </a:xfrm>
              <a:prstGeom prst="rect">
                <a:avLst/>
              </a:prstGeom>
              <a:blipFill>
                <a:blip r:embed="rId3"/>
                <a:stretch>
                  <a:fillRect l="-1317" t="-571" r="-131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F5F8E98-3D05-DD5B-4A75-6076053039A8}"/>
                  </a:ext>
                </a:extLst>
              </p:cNvPr>
              <p:cNvSpPr txBox="1"/>
              <p:nvPr/>
            </p:nvSpPr>
            <p:spPr>
              <a:xfrm>
                <a:off x="6104964" y="776970"/>
                <a:ext cx="6064622" cy="310290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9.</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Em uma turma de 40 estudantes, a razão de meninos para meninas é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 :3</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Determine: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 porcentagem de meninos desta turma.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 quantidade de meninas desta turma.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 razão entre as quantidades encontradas de meninos e meninas desta turma e a simplifique até a sua forma irredutível.</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AF5F8E98-3D05-DD5B-4A75-6076053039A8}"/>
                  </a:ext>
                </a:extLst>
              </p:cNvPr>
              <p:cNvSpPr txBox="1">
                <a:spLocks noRot="1" noChangeAspect="1" noMove="1" noResize="1" noEditPoints="1" noAdjustHandles="1" noChangeArrowheads="1" noChangeShapeType="1" noTextEdit="1"/>
              </p:cNvSpPr>
              <p:nvPr/>
            </p:nvSpPr>
            <p:spPr>
              <a:xfrm>
                <a:off x="6104964" y="776970"/>
                <a:ext cx="6064622" cy="3102901"/>
              </a:xfrm>
              <a:prstGeom prst="rect">
                <a:avLst/>
              </a:prstGeom>
              <a:blipFill>
                <a:blip r:embed="rId4"/>
                <a:stretch>
                  <a:fillRect l="-1307" t="-786" r="-1307" b="-2947"/>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4D275AB1-8638-CDFF-87F7-CE686EFF374B}"/>
              </a:ext>
            </a:extLst>
          </p:cNvPr>
          <p:cNvSpPr txBox="1"/>
          <p:nvPr/>
        </p:nvSpPr>
        <p:spPr>
          <a:xfrm>
            <a:off x="6096000" y="4209342"/>
            <a:ext cx="6064622" cy="2123658"/>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Luís e Carla farão uma viagem de 1600 quilômetros. Como é uma viagem muito longa, decidiram revezar na direção do veículo. Luís está mais acostumado com viagens longas e conduzirá o carro por um percurso três vezes maior que o de Carla. Por quantos quilômetros Carla conduzirá o veículo?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294208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42BAD4-8483-EBEC-B28F-5226532EBB1F}"/>
              </a:ext>
            </a:extLst>
          </p:cNvPr>
          <p:cNvSpPr txBox="1"/>
          <p:nvPr/>
        </p:nvSpPr>
        <p:spPr>
          <a:xfrm>
            <a:off x="89646" y="731033"/>
            <a:ext cx="11654119" cy="5780044"/>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11.</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Gabriel está fazendo uma dieta em que consome duas partes de proteína para três partes de carboidrato por refeição. Sabendo que Gabriel comeu 200 gramas de proteína em uma de suas refeições, responda: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a) Quantos gramas de carboidrato ele consumiu nesta refeição?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b) Quantos gramas, ao todo, ele consumiu nessa refeição?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c) Qual é a porcentagem que representa a quantidade de proteína que ele consumiu nesta refeição?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d) Qual é a porcentagem que representa a quantidade de carboidrato que ele consumiu nesta refeição?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12. (DESAFIO)</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Marcelo doará aos seus três filhos uma fazenda de 225 hectares. Para isso, ele decidiu que irá repartir a fazenda proporcionalmente à idade de seus filhos, que possuem 22, 25 e 28 anos. Quantos hectares cada filho ganhará de Marcelo?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102297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00EFA32-ED71-B52E-A19A-7FE5698DE10F}"/>
              </a:ext>
            </a:extLst>
          </p:cNvPr>
          <p:cNvPicPr>
            <a:picLocks noChangeAspect="1"/>
          </p:cNvPicPr>
          <p:nvPr/>
        </p:nvPicPr>
        <p:blipFill>
          <a:blip r:embed="rId2"/>
          <a:stretch>
            <a:fillRect/>
          </a:stretch>
        </p:blipFill>
        <p:spPr>
          <a:xfrm>
            <a:off x="433249" y="660955"/>
            <a:ext cx="5400000" cy="6113694"/>
          </a:xfrm>
          <a:prstGeom prst="rect">
            <a:avLst/>
          </a:prstGeom>
        </p:spPr>
      </p:pic>
      <p:pic>
        <p:nvPicPr>
          <p:cNvPr id="5" name="Imagem 4">
            <a:extLst>
              <a:ext uri="{FF2B5EF4-FFF2-40B4-BE49-F238E27FC236}">
                <a16:creationId xmlns:a16="http://schemas.microsoft.com/office/drawing/2014/main" id="{42D95C27-B96D-7685-5785-1A3EBEB25A14}"/>
              </a:ext>
            </a:extLst>
          </p:cNvPr>
          <p:cNvPicPr>
            <a:picLocks noChangeAspect="1"/>
          </p:cNvPicPr>
          <p:nvPr/>
        </p:nvPicPr>
        <p:blipFill>
          <a:blip r:embed="rId3"/>
          <a:stretch>
            <a:fillRect/>
          </a:stretch>
        </p:blipFill>
        <p:spPr>
          <a:xfrm>
            <a:off x="6358751" y="882995"/>
            <a:ext cx="5400000" cy="3931132"/>
          </a:xfrm>
          <a:prstGeom prst="rect">
            <a:avLst/>
          </a:prstGeom>
        </p:spPr>
      </p:pic>
    </p:spTree>
    <p:extLst>
      <p:ext uri="{BB962C8B-B14F-4D97-AF65-F5344CB8AC3E}">
        <p14:creationId xmlns:p14="http://schemas.microsoft.com/office/powerpoint/2010/main" val="3054753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E31BDA3-3B2F-A7FF-4EE7-BF8914203B56}"/>
              </a:ext>
            </a:extLst>
          </p:cNvPr>
          <p:cNvPicPr>
            <a:picLocks noChangeAspect="1"/>
          </p:cNvPicPr>
          <p:nvPr/>
        </p:nvPicPr>
        <p:blipFill>
          <a:blip r:embed="rId2"/>
          <a:stretch>
            <a:fillRect/>
          </a:stretch>
        </p:blipFill>
        <p:spPr>
          <a:xfrm>
            <a:off x="3080647" y="680035"/>
            <a:ext cx="5887272" cy="2324424"/>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B1D58E2-C882-4930-8DA7-B53323679A27}"/>
                  </a:ext>
                </a:extLst>
              </p:cNvPr>
              <p:cNvSpPr txBox="1"/>
              <p:nvPr/>
            </p:nvSpPr>
            <p:spPr>
              <a:xfrm>
                <a:off x="2537012" y="3004459"/>
                <a:ext cx="7117976" cy="3573799"/>
              </a:xfrm>
              <a:prstGeom prst="rect">
                <a:avLst/>
              </a:prstGeom>
              <a:noFill/>
            </p:spPr>
            <p:txBody>
              <a:bodyPr wrap="square">
                <a:spAutoFit/>
              </a:bodyPr>
              <a:lstStyle/>
              <a:p>
                <a:pPr marL="457200" algn="just">
                  <a:lnSpc>
                    <a:spcPct val="115000"/>
                  </a:lnSpc>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Isabela está organizando sua festa de aniversário em um salão que comporta 300 pessoas. A quantidade de crianças e adultos convidados segue a proporção </a:t>
                </a:r>
                <a14:m>
                  <m:oMath xmlns:m="http://schemas.openxmlformats.org/officeDocument/2006/math">
                    <m:r>
                      <a:rPr lang="pt-BR" sz="2200" i="1" kern="100">
                        <a:solidFill>
                          <a:srgbClr val="000000"/>
                        </a:solidFill>
                        <a:effectLst/>
                        <a:latin typeface="Cambria Math" panose="02040503050406030204" pitchFamily="18" charset="0"/>
                        <a:ea typeface="Aptos" panose="020B0004020202020204" pitchFamily="34" charset="0"/>
                        <a:cs typeface="Times New Roman" panose="02020603050405020304" pitchFamily="18" charset="0"/>
                      </a:rPr>
                      <m:t>3 :7</m:t>
                    </m:r>
                  </m:oMath>
                </a14:m>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Quantas crianças serão convidadas para o aniversário de Isabela?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90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100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180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210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B1D58E2-C882-4930-8DA7-B53323679A27}"/>
                  </a:ext>
                </a:extLst>
              </p:cNvPr>
              <p:cNvSpPr txBox="1">
                <a:spLocks noRot="1" noChangeAspect="1" noMove="1" noResize="1" noEditPoints="1" noAdjustHandles="1" noChangeArrowheads="1" noChangeShapeType="1" noTextEdit="1"/>
              </p:cNvSpPr>
              <p:nvPr/>
            </p:nvSpPr>
            <p:spPr>
              <a:xfrm>
                <a:off x="2537012" y="3004459"/>
                <a:ext cx="7117976" cy="3573799"/>
              </a:xfrm>
              <a:prstGeom prst="rect">
                <a:avLst/>
              </a:prstGeom>
              <a:blipFill>
                <a:blip r:embed="rId3"/>
                <a:stretch>
                  <a:fillRect t="-853" r="-1113" b="-2218"/>
                </a:stretch>
              </a:blipFill>
            </p:spPr>
            <p:txBody>
              <a:bodyPr/>
              <a:lstStyle/>
              <a:p>
                <a:r>
                  <a:rPr lang="pt-BR">
                    <a:noFill/>
                  </a:rPr>
                  <a:t> </a:t>
                </a:r>
              </a:p>
            </p:txBody>
          </p:sp>
        </mc:Fallback>
      </mc:AlternateContent>
    </p:spTree>
    <p:extLst>
      <p:ext uri="{BB962C8B-B14F-4D97-AF65-F5344CB8AC3E}">
        <p14:creationId xmlns:p14="http://schemas.microsoft.com/office/powerpoint/2010/main" val="29736959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DA32748-365E-BC8F-64F6-E624DBB77435}"/>
              </a:ext>
            </a:extLst>
          </p:cNvPr>
          <p:cNvPicPr>
            <a:picLocks noChangeAspect="1"/>
          </p:cNvPicPr>
          <p:nvPr/>
        </p:nvPicPr>
        <p:blipFill>
          <a:blip r:embed="rId2"/>
          <a:stretch>
            <a:fillRect/>
          </a:stretch>
        </p:blipFill>
        <p:spPr>
          <a:xfrm>
            <a:off x="0" y="662941"/>
            <a:ext cx="3600000" cy="438192"/>
          </a:xfrm>
          <a:prstGeom prst="rect">
            <a:avLst/>
          </a:prstGeom>
        </p:spPr>
      </p:pic>
      <p:pic>
        <p:nvPicPr>
          <p:cNvPr id="3" name="Imagem 2">
            <a:extLst>
              <a:ext uri="{FF2B5EF4-FFF2-40B4-BE49-F238E27FC236}">
                <a16:creationId xmlns:a16="http://schemas.microsoft.com/office/drawing/2014/main" id="{BC85FE66-A814-94BA-4061-4FE41A6AF894}"/>
              </a:ext>
            </a:extLst>
          </p:cNvPr>
          <p:cNvPicPr>
            <a:picLocks noChangeAspect="1"/>
          </p:cNvPicPr>
          <p:nvPr/>
        </p:nvPicPr>
        <p:blipFill rotWithShape="1">
          <a:blip r:embed="rId3">
            <a:extLst>
              <a:ext uri="{28A0092B-C50C-407E-A947-70E740481C1C}">
                <a14:useLocalDpi xmlns:a14="http://schemas.microsoft.com/office/drawing/2010/main" val="0"/>
              </a:ext>
            </a:extLst>
          </a:blip>
          <a:srcRect l="799" r="3034"/>
          <a:stretch>
            <a:fillRect/>
          </a:stretch>
        </p:blipFill>
        <p:spPr bwMode="auto">
          <a:xfrm>
            <a:off x="0" y="1101133"/>
            <a:ext cx="3600000" cy="78931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95FFCD6-A218-E051-0F61-F4401DE03335}"/>
              </a:ext>
            </a:extLst>
          </p:cNvPr>
          <p:cNvSpPr txBox="1"/>
          <p:nvPr/>
        </p:nvSpPr>
        <p:spPr>
          <a:xfrm>
            <a:off x="0" y="1632209"/>
            <a:ext cx="12192000" cy="2328843"/>
          </a:xfrm>
          <a:prstGeom prst="rect">
            <a:avLst/>
          </a:prstGeom>
          <a:noFill/>
        </p:spPr>
        <p:txBody>
          <a:bodyPr wrap="square">
            <a:spAutoFit/>
          </a:bodyPr>
          <a:lstStyle/>
          <a:p>
            <a:pPr algn="ctr">
              <a:spcAft>
                <a:spcPts val="800"/>
              </a:spcAft>
            </a:pPr>
            <a:r>
              <a:rPr lang="pt-BR" sz="2200" b="1" kern="100" dirty="0">
                <a:solidFill>
                  <a:srgbClr val="0D0D0D"/>
                </a:solidFill>
                <a:effectLst/>
                <a:latin typeface="Arial Narrow" panose="020B0606020202030204" pitchFamily="34" charset="0"/>
                <a:ea typeface="Aptos" panose="020B0004020202020204" pitchFamily="34" charset="0"/>
                <a:cs typeface="Times New Roman" panose="02020603050405020304" pitchFamily="18" charset="0"/>
              </a:rPr>
              <a:t>GRÁFICOS E TABELAS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No mundo em que vivemos, estamos cercados por informações numéricas: resultados de jogos, pesquisas de opinião, índices de economia, dados de saúde, clima, entre muitos outros. Para que possamos compreender essas informações de maneira mais rápida e organizada, utilizamos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tabelas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gráficos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As </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tabelas</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apresentam os dados em linhas e colunas, permitindo uma leitura clara e estruturada. Já os </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gráficos</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transformam esses dados em representações visuais, facilitando a comparação e a interpretação das informações</a:t>
            </a:r>
            <a:endParaRPr lang="pt-BR" sz="2200" dirty="0"/>
          </a:p>
        </p:txBody>
      </p:sp>
      <p:sp>
        <p:nvSpPr>
          <p:cNvPr id="7" name="CaixaDeTexto 6">
            <a:extLst>
              <a:ext uri="{FF2B5EF4-FFF2-40B4-BE49-F238E27FC236}">
                <a16:creationId xmlns:a16="http://schemas.microsoft.com/office/drawing/2014/main" id="{4BFB0EB8-D8A3-0C93-30E9-E9023D14B174}"/>
              </a:ext>
            </a:extLst>
          </p:cNvPr>
          <p:cNvSpPr txBox="1"/>
          <p:nvPr/>
        </p:nvSpPr>
        <p:spPr>
          <a:xfrm>
            <a:off x="-443753" y="4033092"/>
            <a:ext cx="10331824" cy="459036"/>
          </a:xfrm>
          <a:prstGeom prst="rect">
            <a:avLst/>
          </a:prstGeom>
          <a:noFill/>
        </p:spPr>
        <p:txBody>
          <a:bodyPr wrap="square">
            <a:spAutoFit/>
          </a:bodyPr>
          <a:lstStyle/>
          <a:p>
            <a:pPr indent="449580">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Exemplo: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os dados de uma pesquisa apresentados em uma tabela e um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2B3D94D5-B53D-22EA-4261-E07E1D8441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9929" y="4492128"/>
            <a:ext cx="2160000" cy="1971713"/>
          </a:xfrm>
          <a:prstGeom prst="rect">
            <a:avLst/>
          </a:prstGeom>
          <a:noFill/>
        </p:spPr>
      </p:pic>
      <p:pic>
        <p:nvPicPr>
          <p:cNvPr id="9" name="Imagem 8">
            <a:extLst>
              <a:ext uri="{FF2B5EF4-FFF2-40B4-BE49-F238E27FC236}">
                <a16:creationId xmlns:a16="http://schemas.microsoft.com/office/drawing/2014/main" id="{3A54D9FF-4452-F23E-DC2B-A01A1BE1145E}"/>
              </a:ext>
            </a:extLst>
          </p:cNvPr>
          <p:cNvPicPr>
            <a:picLocks noChangeAspect="1"/>
          </p:cNvPicPr>
          <p:nvPr/>
        </p:nvPicPr>
        <p:blipFill rotWithShape="1">
          <a:blip r:embed="rId5">
            <a:extLst>
              <a:ext uri="{28A0092B-C50C-407E-A947-70E740481C1C}">
                <a14:useLocalDpi xmlns:a14="http://schemas.microsoft.com/office/drawing/2010/main" val="0"/>
              </a:ext>
            </a:extLst>
          </a:blip>
          <a:srcRect b="17493"/>
          <a:stretch/>
        </p:blipFill>
        <p:spPr bwMode="auto">
          <a:xfrm>
            <a:off x="5183611" y="4457228"/>
            <a:ext cx="4957658" cy="2364416"/>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A1EEAE78-DE76-C1C2-E9EB-F6B769E7931A}"/>
              </a:ext>
            </a:extLst>
          </p:cNvPr>
          <p:cNvSpPr txBox="1"/>
          <p:nvPr/>
        </p:nvSpPr>
        <p:spPr>
          <a:xfrm>
            <a:off x="857542" y="6437235"/>
            <a:ext cx="2592387" cy="292388"/>
          </a:xfrm>
          <a:prstGeom prst="rect">
            <a:avLst/>
          </a:prstGeom>
          <a:noFill/>
        </p:spPr>
        <p:txBody>
          <a:bodyPr wrap="square">
            <a:spAutoFit/>
          </a:bodyPr>
          <a:lstStyle/>
          <a:p>
            <a:pPr indent="449580" algn="ctr">
              <a:lnSpc>
                <a:spcPct val="115000"/>
              </a:lnSpc>
              <a:spcAft>
                <a:spcPts val="800"/>
              </a:spcAft>
            </a:pPr>
            <a:r>
              <a:rPr lang="pt-BR" sz="1200" kern="100" dirty="0">
                <a:effectLst/>
                <a:latin typeface="Arial Narrow" panose="020B0606020202030204" pitchFamily="34" charset="0"/>
                <a:ea typeface="Times New Roman" panose="02020603050405020304" pitchFamily="18" charset="0"/>
                <a:cs typeface="Times New Roman" panose="02020603050405020304" pitchFamily="18" charset="0"/>
              </a:rPr>
              <a:t>Fonte: Dados fictícios</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6971A66D-E939-B2C5-A989-28603DA65F00}"/>
              </a:ext>
            </a:extLst>
          </p:cNvPr>
          <p:cNvSpPr txBox="1"/>
          <p:nvPr/>
        </p:nvSpPr>
        <p:spPr>
          <a:xfrm>
            <a:off x="9599613" y="6363814"/>
            <a:ext cx="2592387" cy="392415"/>
          </a:xfrm>
          <a:prstGeom prst="rect">
            <a:avLst/>
          </a:prstGeom>
          <a:noFill/>
        </p:spPr>
        <p:txBody>
          <a:bodyPr wrap="square">
            <a:spAutoFit/>
          </a:bodyPr>
          <a:lstStyle/>
          <a:p>
            <a:pPr indent="449580" algn="ctr">
              <a:lnSpc>
                <a:spcPct val="115000"/>
              </a:lnSpc>
              <a:spcAft>
                <a:spcPts val="800"/>
              </a:spcAft>
            </a:pPr>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Fonte: Dados fictícios</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817828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1AE54D6-FCE5-82AA-43D1-A0775CCC3C31}"/>
              </a:ext>
            </a:extLst>
          </p:cNvPr>
          <p:cNvSpPr txBox="1"/>
          <p:nvPr/>
        </p:nvSpPr>
        <p:spPr>
          <a:xfrm>
            <a:off x="358588" y="2158396"/>
            <a:ext cx="11663083" cy="2541208"/>
          </a:xfrm>
          <a:prstGeom prst="rect">
            <a:avLst/>
          </a:prstGeom>
          <a:noFill/>
        </p:spPr>
        <p:txBody>
          <a:bodyPr wrap="square">
            <a:spAutoFit/>
          </a:bodyPr>
          <a:lstStyle/>
          <a:p>
            <a:pPr algn="just">
              <a:lnSpc>
                <a:spcPct val="115000"/>
              </a:lnSpc>
              <a:spcAft>
                <a:spcPts val="800"/>
              </a:spcAft>
            </a:pPr>
            <a:r>
              <a:rPr lang="pt-BR" sz="2800" kern="100" dirty="0">
                <a:effectLst/>
                <a:latin typeface="Arial Narrow" panose="020B0606020202030204" pitchFamily="34" charset="0"/>
                <a:ea typeface="Times New Roman" panose="02020603050405020304" pitchFamily="18" charset="0"/>
                <a:cs typeface="Times New Roman" panose="02020603050405020304" pitchFamily="18" charset="0"/>
              </a:rPr>
              <a:t>Ao analisar uma tabela ou observar um gráfico, conseguimos identificar tendências, perceber diferenças, comparar quantidades e tirar conclusões importantes. Por esse motivo, aprender a </a:t>
            </a:r>
            <a:r>
              <a:rPr lang="pt-BR" sz="2800" b="1" kern="100" dirty="0">
                <a:effectLst/>
                <a:latin typeface="Arial Narrow" panose="020B0606020202030204" pitchFamily="34" charset="0"/>
                <a:ea typeface="Times New Roman" panose="02020603050405020304" pitchFamily="18" charset="0"/>
                <a:cs typeface="Times New Roman" panose="02020603050405020304" pitchFamily="18" charset="0"/>
              </a:rPr>
              <a:t>ler, interpretar e construir gráficos e tabelas</a:t>
            </a:r>
            <a:r>
              <a:rPr lang="pt-BR" sz="2800" kern="100" dirty="0">
                <a:effectLst/>
                <a:latin typeface="Arial Narrow" panose="020B0606020202030204" pitchFamily="34" charset="0"/>
                <a:ea typeface="Times New Roman" panose="02020603050405020304" pitchFamily="18" charset="0"/>
                <a:cs typeface="Times New Roman" panose="02020603050405020304" pitchFamily="18" charset="0"/>
              </a:rPr>
              <a:t> é uma habilidade fundamental não apenas para os estudos de Matemática, mas também para compreender situações do nosso cotidiano.</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28301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E7F30A-6FE4-A816-A7A0-38A10A572524}"/>
              </a:ext>
            </a:extLst>
          </p:cNvPr>
          <p:cNvSpPr txBox="1"/>
          <p:nvPr/>
        </p:nvSpPr>
        <p:spPr>
          <a:xfrm>
            <a:off x="0" y="784622"/>
            <a:ext cx="6096000" cy="5919569"/>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construir um gráfico ou uma tabela, além de coletar os dados e apresentá-los de forma organizada, é necessário indicar os elementos que o compõem. São eles: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Aft>
                <a:spcPts val="800"/>
              </a:spcAft>
              <a:buSzPts val="1100"/>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Título: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Indicam a que informação o gráfico ou tabela faz referência;</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a:p>
            <a:pPr marL="342900" lvl="0" indent="-342900" algn="just">
              <a:spcAft>
                <a:spcPts val="800"/>
              </a:spcAft>
              <a:buSzPts val="1100"/>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Fonte:</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As fontes indicam de onde as informações foram retiradas, juntamente com o ano de publicação;</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a:p>
            <a:pPr marL="342900" lvl="0" indent="-342900" algn="just">
              <a:spcAft>
                <a:spcPts val="800"/>
              </a:spcAft>
              <a:buSzPts val="1100"/>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Dados: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São usados para comparar as informações dadas, ou seja, representam as quantidades apresentadas, fazendo referência a tempo, local, déficit, valores etc.;</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a:p>
            <a:pPr marL="342900" lvl="0" indent="-342900" algn="just">
              <a:spcAft>
                <a:spcPts val="800"/>
              </a:spcAft>
              <a:buSzPts val="1100"/>
              <a:buFont typeface="Wingdings" panose="05000000000000000000" pitchFamily="2" charset="2"/>
              <a:buChar char=""/>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Legendas:</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São o suporte na leitura das informações apresentadas. Na maioria dos casos, o uso de cores destaca diferentes informações (nas tabelas são chamadas de cabeçalho).</a:t>
            </a:r>
            <a:endParaRPr lang="pt-BR" sz="2200" kern="100" dirty="0">
              <a:effectLst/>
              <a:latin typeface="Aptos" panose="020B0004020202020204" pitchFamily="34" charset="0"/>
              <a:ea typeface="Wingdings" panose="05000000000000000000" pitchFamily="2" charset="2"/>
              <a:cs typeface="Wingdings" panose="05000000000000000000" pitchFamily="2" charset="2"/>
            </a:endParaRPr>
          </a:p>
        </p:txBody>
      </p:sp>
      <p:sp>
        <p:nvSpPr>
          <p:cNvPr id="5" name="CaixaDeTexto 4">
            <a:extLst>
              <a:ext uri="{FF2B5EF4-FFF2-40B4-BE49-F238E27FC236}">
                <a16:creationId xmlns:a16="http://schemas.microsoft.com/office/drawing/2014/main" id="{6B29F633-ADB6-637D-D9B3-54F61A1A3F3C}"/>
              </a:ext>
            </a:extLst>
          </p:cNvPr>
          <p:cNvSpPr txBox="1"/>
          <p:nvPr/>
        </p:nvSpPr>
        <p:spPr>
          <a:xfrm>
            <a:off x="6096000" y="808675"/>
            <a:ext cx="6096000" cy="459100"/>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esses elementos na tabela e no gráfico,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AB688232-E114-7519-096E-827CB9E6E4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44000" y="1393201"/>
            <a:ext cx="3600000" cy="2351205"/>
          </a:xfrm>
          <a:prstGeom prst="rect">
            <a:avLst/>
          </a:prstGeom>
          <a:noFill/>
        </p:spPr>
      </p:pic>
      <p:pic>
        <p:nvPicPr>
          <p:cNvPr id="7" name="Imagem 6">
            <a:extLst>
              <a:ext uri="{FF2B5EF4-FFF2-40B4-BE49-F238E27FC236}">
                <a16:creationId xmlns:a16="http://schemas.microsoft.com/office/drawing/2014/main" id="{DCF107A5-8B82-352E-C469-11B628FDA9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57950" y="3964393"/>
            <a:ext cx="3726592" cy="2739798"/>
          </a:xfrm>
          <a:prstGeom prst="rect">
            <a:avLst/>
          </a:prstGeom>
          <a:noFill/>
        </p:spPr>
      </p:pic>
    </p:spTree>
    <p:extLst>
      <p:ext uri="{BB962C8B-B14F-4D97-AF65-F5344CB8AC3E}">
        <p14:creationId xmlns:p14="http://schemas.microsoft.com/office/powerpoint/2010/main" val="4976055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DA8BC93-3EDE-9AE6-6772-D795DCD848EF}"/>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0" y="563357"/>
            <a:ext cx="3600000" cy="848553"/>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0BD9F0E-BF6A-4F7F-5E61-AED706E86CB1}"/>
              </a:ext>
            </a:extLst>
          </p:cNvPr>
          <p:cNvSpPr txBox="1"/>
          <p:nvPr/>
        </p:nvSpPr>
        <p:spPr>
          <a:xfrm>
            <a:off x="0" y="1263314"/>
            <a:ext cx="3801035"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Observe a tabela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8F326DF-DE04-26E1-502D-A6CB5153E706}"/>
              </a:ext>
            </a:extLst>
          </p:cNvPr>
          <p:cNvPicPr>
            <a:picLocks noChangeAspect="1"/>
          </p:cNvPicPr>
          <p:nvPr/>
        </p:nvPicPr>
        <p:blipFill>
          <a:blip r:embed="rId3"/>
          <a:srcRect l="32064" r="32064" b="10298"/>
          <a:stretch/>
        </p:blipFill>
        <p:spPr>
          <a:xfrm>
            <a:off x="117951" y="1795230"/>
            <a:ext cx="4731955" cy="4709335"/>
          </a:xfrm>
          <a:prstGeom prst="rect">
            <a:avLst/>
          </a:prstGeom>
        </p:spPr>
      </p:pic>
      <p:sp>
        <p:nvSpPr>
          <p:cNvPr id="7" name="CaixaDeTexto 6">
            <a:extLst>
              <a:ext uri="{FF2B5EF4-FFF2-40B4-BE49-F238E27FC236}">
                <a16:creationId xmlns:a16="http://schemas.microsoft.com/office/drawing/2014/main" id="{D032180C-0085-331E-9645-AB99A69E4DF5}"/>
              </a:ext>
            </a:extLst>
          </p:cNvPr>
          <p:cNvSpPr txBox="1"/>
          <p:nvPr/>
        </p:nvSpPr>
        <p:spPr>
          <a:xfrm>
            <a:off x="798170" y="6465585"/>
            <a:ext cx="3371516" cy="392415"/>
          </a:xfrm>
          <a:prstGeom prst="rect">
            <a:avLst/>
          </a:prstGeom>
          <a:noFill/>
        </p:spPr>
        <p:txBody>
          <a:bodyPr wrap="square">
            <a:spAutoFit/>
          </a:bodyPr>
          <a:lstStyle/>
          <a:p>
            <a:pPr algn="ctr">
              <a:lnSpc>
                <a:spcPct val="115000"/>
              </a:lnSpc>
              <a:spcAft>
                <a:spcPts val="800"/>
              </a:spcAft>
            </a:pPr>
            <a:r>
              <a:rPr lang="pt-BR" kern="100" dirty="0">
                <a:effectLst/>
                <a:latin typeface="Arial Narrow" panose="020B0606020202030204" pitchFamily="34" charset="0"/>
                <a:ea typeface="Times New Roman" panose="02020603050405020304" pitchFamily="18" charset="0"/>
                <a:cs typeface="Times New Roman" panose="02020603050405020304" pitchFamily="18" charset="0"/>
              </a:rPr>
              <a:t>Fonte: IBGE, dados do Censo 2022. </a:t>
            </a:r>
            <a:endParaRPr lang="pt-BR"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6B6AEADD-7C2E-8489-3502-37ABEC49E0B8}"/>
              </a:ext>
            </a:extLst>
          </p:cNvPr>
          <p:cNvSpPr txBox="1"/>
          <p:nvPr/>
        </p:nvSpPr>
        <p:spPr>
          <a:xfrm>
            <a:off x="5235388" y="3102766"/>
            <a:ext cx="6087036" cy="3046988"/>
          </a:xfrm>
          <a:prstGeom prst="rect">
            <a:avLst/>
          </a:prstGeom>
          <a:noFill/>
        </p:spPr>
        <p:txBody>
          <a:bodyPr wrap="square">
            <a:spAutoFit/>
          </a:bodyPr>
          <a:lstStyle/>
          <a:p>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Responda: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a) Qual é o título da tabela?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b) Qual é a fonte da tabela?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c) Qual é a cidade mais populosa e a menos populosa dessa tabela?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400" kern="100" dirty="0">
                <a:effectLst/>
                <a:latin typeface="Arial Narrow" panose="020B0606020202030204" pitchFamily="34" charset="0"/>
                <a:ea typeface="Times New Roman" panose="02020603050405020304" pitchFamily="18" charset="0"/>
                <a:cs typeface="Times New Roman" panose="02020603050405020304" pitchFamily="18" charset="0"/>
              </a:rPr>
              <a:t>d) A forma como os dados foram apresentados na tabela, facilita a compreensão? O que pode ser feito para melhorar a organização dos dados na tabela?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060078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BF60A7-C058-5B66-AA30-B02B5C550266}"/>
              </a:ext>
            </a:extLst>
          </p:cNvPr>
          <p:cNvSpPr txBox="1"/>
          <p:nvPr/>
        </p:nvSpPr>
        <p:spPr>
          <a:xfrm>
            <a:off x="116541" y="726855"/>
            <a:ext cx="11860306"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 gráfico, a seguir, apresenta a quantidade de frangos abatidos no estado de Goiás durante o primeiro trimestre dos anos de 2023 a 2026.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A7E6FBD7-4AEB-4716-772F-B48DE53D08AF}"/>
              </a:ext>
            </a:extLst>
          </p:cNvPr>
          <p:cNvPicPr>
            <a:picLocks noChangeAspect="1"/>
          </p:cNvPicPr>
          <p:nvPr/>
        </p:nvPicPr>
        <p:blipFill rotWithShape="1">
          <a:blip r:embed="rId2">
            <a:extLst>
              <a:ext uri="{28A0092B-C50C-407E-A947-70E740481C1C}">
                <a14:useLocalDpi xmlns:a14="http://schemas.microsoft.com/office/drawing/2010/main" val="0"/>
              </a:ext>
            </a:extLst>
          </a:blip>
          <a:srcRect b="12741"/>
          <a:stretch/>
        </p:blipFill>
        <p:spPr bwMode="auto">
          <a:xfrm>
            <a:off x="116540" y="1717918"/>
            <a:ext cx="7160879" cy="4333257"/>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033011A-B0DE-4FFE-39CF-5C608EF6650C}"/>
              </a:ext>
            </a:extLst>
          </p:cNvPr>
          <p:cNvSpPr txBox="1"/>
          <p:nvPr/>
        </p:nvSpPr>
        <p:spPr>
          <a:xfrm>
            <a:off x="7413811" y="2136232"/>
            <a:ext cx="4661649" cy="232422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Qual é o título do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Qual é a fonte do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O gráfico apresenta dados de qual período?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78388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D13D6D-D113-6D06-1351-7934AE805E5C}"/>
              </a:ext>
            </a:extLst>
          </p:cNvPr>
          <p:cNvPicPr>
            <a:picLocks noChangeAspect="1"/>
          </p:cNvPicPr>
          <p:nvPr/>
        </p:nvPicPr>
        <p:blipFill>
          <a:blip r:embed="rId2"/>
          <a:stretch>
            <a:fillRect/>
          </a:stretch>
        </p:blipFill>
        <p:spPr>
          <a:xfrm>
            <a:off x="0" y="616087"/>
            <a:ext cx="5040000" cy="2202019"/>
          </a:xfrm>
          <a:prstGeom prst="rect">
            <a:avLst/>
          </a:prstGeom>
        </p:spPr>
      </p:pic>
      <p:sp>
        <p:nvSpPr>
          <p:cNvPr id="5" name="CaixaDeTexto 4">
            <a:extLst>
              <a:ext uri="{FF2B5EF4-FFF2-40B4-BE49-F238E27FC236}">
                <a16:creationId xmlns:a16="http://schemas.microsoft.com/office/drawing/2014/main" id="{C8A9D745-4E5E-BE9B-E515-8542AA3CBB8C}"/>
              </a:ext>
            </a:extLst>
          </p:cNvPr>
          <p:cNvSpPr txBox="1"/>
          <p:nvPr/>
        </p:nvSpPr>
        <p:spPr>
          <a:xfrm>
            <a:off x="528917" y="2757543"/>
            <a:ext cx="11501717"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Item 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professora fez uma pesquisa com seus alunos sobre quais cores eles mais gostam. Observe o resultado dessa pesquisa na tabela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EA6A63D7-B326-0A21-7467-C68124418147}"/>
              </a:ext>
            </a:extLst>
          </p:cNvPr>
          <p:cNvPicPr>
            <a:picLocks noChangeAspect="1"/>
          </p:cNvPicPr>
          <p:nvPr/>
        </p:nvPicPr>
        <p:blipFill rotWithShape="1">
          <a:blip r:embed="rId3"/>
          <a:srcRect l="-1" r="1136" b="4354"/>
          <a:stretch/>
        </p:blipFill>
        <p:spPr bwMode="auto">
          <a:xfrm>
            <a:off x="593275" y="3616631"/>
            <a:ext cx="5101055" cy="2703487"/>
          </a:xfrm>
          <a:prstGeom prst="rect">
            <a:avLst/>
          </a:prstGeom>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DEB2FF67-7226-C18F-A27E-4510160BDB95}"/>
              </a:ext>
            </a:extLst>
          </p:cNvPr>
          <p:cNvSpPr txBox="1"/>
          <p:nvPr/>
        </p:nvSpPr>
        <p:spPr>
          <a:xfrm>
            <a:off x="6017153" y="4016706"/>
            <a:ext cx="6112094" cy="1651734"/>
          </a:xfrm>
          <a:prstGeom prst="rect">
            <a:avLst/>
          </a:prstGeom>
          <a:noFill/>
        </p:spPr>
        <p:txBody>
          <a:bodyPr wrap="square">
            <a:spAutoFit/>
          </a:bodyPr>
          <a:lstStyle/>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acordo com essa tabela, qual é a cor que os alunos da Turma II mais gostam?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Amarelo.		(C) Verde.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Azul.			(D) Vermelho.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99584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7731EAE5-3086-12B7-8378-95E578361815}"/>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71718" y="595461"/>
            <a:ext cx="3600000" cy="744859"/>
          </a:xfrm>
          <a:prstGeom prst="rect">
            <a:avLst/>
          </a:prstGeom>
          <a:noFill/>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84A04337-32A1-DABE-0EDC-6510CCFA667C}"/>
              </a:ext>
            </a:extLst>
          </p:cNvPr>
          <p:cNvSpPr txBox="1"/>
          <p:nvPr/>
        </p:nvSpPr>
        <p:spPr>
          <a:xfrm>
            <a:off x="1" y="1340320"/>
            <a:ext cx="12192000" cy="5693866"/>
          </a:xfrm>
          <a:prstGeom prst="rect">
            <a:avLst/>
          </a:prstGeom>
          <a:noFill/>
        </p:spPr>
        <p:txBody>
          <a:bodyPr wrap="square">
            <a:spAutoFit/>
          </a:bodyPr>
          <a:lstStyle/>
          <a:p>
            <a:pPr algn="ct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TIPOS DE GRÁFICOS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200" b="1" u="none" strike="noStrike"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53340" lvl="0" indent="-342900" algn="just">
              <a:buFont typeface="Wingdings" panose="05000000000000000000" pitchFamily="2" charset="2"/>
              <a:buChar char=""/>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Gráfico de barras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53340" algn="just"/>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Nesse tipo de gráfico, os dados são apresentados por barras retangulares na horizontal, e o comprimento de cada barra é proporcional ao valor do dado apresentado.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53340" algn="just"/>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53340" algn="just"/>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Características: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53340" lvl="0" indent="-342900" algn="jus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Apresenta dois eixos: um vertical, que representa as categorias de dados, e um horizontal, que representa a quantidade;</a:t>
            </a:r>
          </a:p>
          <a:p>
            <a:pPr marL="342900" marR="53340" lvl="0" indent="-342900" algn="jus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dados são representados por barras horizontais, que indicam seus valores, ou seja, a quantidade de cada categoria;</a:t>
            </a:r>
            <a:endParaRPr lang="pt-B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53340" lvl="0" indent="-342900" algn="jus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largura das barras deve ser sempre a mesma, e o comprimento varia conforme as informações numéricas;</a:t>
            </a:r>
            <a:endParaRPr lang="pt-B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53340" lvl="0" indent="-342900" algn="jus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dispor os dados nas barras, seguimos sempre a mesma ordem;</a:t>
            </a:r>
            <a:endParaRPr lang="pt-B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53340" lvl="0" indent="-342900" algn="just">
              <a:buFont typeface="Symbol" panose="05050102010706020507" pitchFamily="18" charset="2"/>
              <a:buChar char=""/>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Facilita comparações entre categorias, especialmente quando acompanha gráficos de dupla entrada. </a:t>
            </a:r>
            <a:endParaRPr lang="pt-BR" sz="24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53340" lvl="0" indent="-342900" algn="just">
              <a:buFont typeface="Symbol" panose="05050102010706020507" pitchFamily="18" charset="2"/>
              <a:buChar char=""/>
            </a:pP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29351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5088ED6-F845-B2CB-1DCB-D629D636E122}"/>
              </a:ext>
            </a:extLst>
          </p:cNvPr>
          <p:cNvSpPr txBox="1"/>
          <p:nvPr/>
        </p:nvSpPr>
        <p:spPr>
          <a:xfrm>
            <a:off x="98612" y="776494"/>
            <a:ext cx="6096000" cy="459036"/>
          </a:xfrm>
          <a:prstGeom prst="rect">
            <a:avLst/>
          </a:prstGeom>
          <a:noFill/>
        </p:spPr>
        <p:txBody>
          <a:bodyPr wrap="square">
            <a:spAutoFit/>
          </a:bodyPr>
          <a:lstStyle/>
          <a:p>
            <a:pPr marR="53340" algn="just">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EF4DEF1-3680-70A9-5AEC-CA41FD7C29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4612" y="1349993"/>
            <a:ext cx="5760000" cy="4875996"/>
          </a:xfrm>
          <a:prstGeom prst="rect">
            <a:avLst/>
          </a:prstGeom>
          <a:noFill/>
        </p:spPr>
      </p:pic>
      <p:sp>
        <p:nvSpPr>
          <p:cNvPr id="6" name="CaixaDeTexto 5">
            <a:extLst>
              <a:ext uri="{FF2B5EF4-FFF2-40B4-BE49-F238E27FC236}">
                <a16:creationId xmlns:a16="http://schemas.microsoft.com/office/drawing/2014/main" id="{37A72A16-33B3-2A6E-6FB8-77FA4ECBE927}"/>
              </a:ext>
            </a:extLst>
          </p:cNvPr>
          <p:cNvSpPr txBox="1"/>
          <p:nvPr/>
        </p:nvSpPr>
        <p:spPr>
          <a:xfrm>
            <a:off x="3048000" y="6225989"/>
            <a:ext cx="6096000" cy="392415"/>
          </a:xfrm>
          <a:prstGeom prst="rect">
            <a:avLst/>
          </a:prstGeom>
          <a:noFill/>
        </p:spPr>
        <p:txBody>
          <a:bodyPr wrap="square">
            <a:spAutoFit/>
          </a:bodyPr>
          <a:lstStyle/>
          <a:p>
            <a:pPr marR="53340" algn="ctr">
              <a:lnSpc>
                <a:spcPct val="115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Fonte: IBGE, dados da Produção Agrícola Municipal, 2024. </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702173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BD715E-A508-1FAE-158A-E87B22664BF4}"/>
              </a:ext>
            </a:extLst>
          </p:cNvPr>
          <p:cNvSpPr txBox="1"/>
          <p:nvPr/>
        </p:nvSpPr>
        <p:spPr>
          <a:xfrm>
            <a:off x="161364" y="830047"/>
            <a:ext cx="11869271" cy="5070619"/>
          </a:xfrm>
          <a:prstGeom prst="rect">
            <a:avLst/>
          </a:prstGeom>
          <a:noFill/>
        </p:spPr>
        <p:txBody>
          <a:bodyPr wrap="square">
            <a:spAutoFit/>
          </a:bodyPr>
          <a:lstStyle/>
          <a:p>
            <a:pPr marL="342900" marR="53340" lvl="0" indent="-342900" algn="just">
              <a:lnSpc>
                <a:spcPct val="115000"/>
              </a:lnSpc>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Gráfico de colunas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53340"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um tipo de gráfico que possui barras retangulares na posição vertical. Geralmente, os dados são divididos em categorias e as colunas são organizadas em uma ordem que favoreça a análise.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53340"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53340" algn="just">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Características: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5334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Apresenta dois eixos: um horizontal, que representa as categorias e um vertical, que representa a quantidade;</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dados são representados por barras verticais, em geral acompanhadas de seus valores absolutos;</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largura das barras deve ser sempre a mesma, ao passo que a altura varia conforme as informações numéricas;</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5334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Geralmente, apresenta uma única categoria de informações, ou seja, acompanham, geralmente, dados de tabelas simples.</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6832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F724332-0803-49E9-79C4-5E000F481830}"/>
              </a:ext>
            </a:extLst>
          </p:cNvPr>
          <p:cNvSpPr txBox="1"/>
          <p:nvPr/>
        </p:nvSpPr>
        <p:spPr>
          <a:xfrm>
            <a:off x="0" y="597201"/>
            <a:ext cx="1595718" cy="459036"/>
          </a:xfrm>
          <a:prstGeom prst="rect">
            <a:avLst/>
          </a:prstGeom>
          <a:noFill/>
        </p:spPr>
        <p:txBody>
          <a:bodyPr wrap="square">
            <a:spAutoFit/>
          </a:bodyPr>
          <a:lstStyle/>
          <a:p>
            <a:pPr marL="90170" marR="90170">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6526793-B26A-DA7C-2B4B-4C7F8CAD4B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905" y="1343108"/>
            <a:ext cx="7847605" cy="4717033"/>
          </a:xfrm>
          <a:prstGeom prst="rect">
            <a:avLst/>
          </a:prstGeom>
          <a:noFill/>
        </p:spPr>
      </p:pic>
      <p:sp>
        <p:nvSpPr>
          <p:cNvPr id="6" name="CaixaDeTexto 5">
            <a:extLst>
              <a:ext uri="{FF2B5EF4-FFF2-40B4-BE49-F238E27FC236}">
                <a16:creationId xmlns:a16="http://schemas.microsoft.com/office/drawing/2014/main" id="{DC694CE3-67B0-C39F-24BD-25371B8BBB83}"/>
              </a:ext>
            </a:extLst>
          </p:cNvPr>
          <p:cNvSpPr txBox="1"/>
          <p:nvPr/>
        </p:nvSpPr>
        <p:spPr>
          <a:xfrm>
            <a:off x="3137647" y="6284502"/>
            <a:ext cx="6096000" cy="392415"/>
          </a:xfrm>
          <a:prstGeom prst="rect">
            <a:avLst/>
          </a:prstGeom>
          <a:noFill/>
        </p:spPr>
        <p:txBody>
          <a:bodyPr wrap="square">
            <a:spAutoFit/>
          </a:bodyPr>
          <a:lstStyle/>
          <a:p>
            <a:pPr algn="ctr">
              <a:lnSpc>
                <a:spcPct val="115000"/>
              </a:lnSpc>
              <a:spcAft>
                <a:spcPts val="800"/>
              </a:spcAft>
            </a:pPr>
            <a:r>
              <a:rPr lang="pt-BR" sz="1800" kern="100" dirty="0">
                <a:effectLst/>
                <a:latin typeface="Arial Narrow" panose="020B0606020202030204" pitchFamily="34" charset="0"/>
                <a:ea typeface="Times New Roman" panose="02020603050405020304" pitchFamily="18" charset="0"/>
                <a:cs typeface="Times New Roman" panose="02020603050405020304" pitchFamily="18" charset="0"/>
              </a:rPr>
              <a:t>Fonte: IBGE, dados do Censo 2022. </a:t>
            </a:r>
            <a:endParaRPr lang="pt-BR"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450291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96704BB-4795-F377-D9BA-6FDBA01F477F}"/>
              </a:ext>
            </a:extLst>
          </p:cNvPr>
          <p:cNvSpPr txBox="1"/>
          <p:nvPr/>
        </p:nvSpPr>
        <p:spPr>
          <a:xfrm>
            <a:off x="0" y="699022"/>
            <a:ext cx="12192000" cy="5459956"/>
          </a:xfrm>
          <a:prstGeom prst="rect">
            <a:avLst/>
          </a:prstGeom>
          <a:noFill/>
        </p:spPr>
        <p:txBody>
          <a:bodyPr wrap="square">
            <a:spAutoFit/>
          </a:bodyPr>
          <a:lstStyle/>
          <a:p>
            <a:pPr marL="342900" marR="90170" lvl="0" indent="-342900" algn="just">
              <a:lnSpc>
                <a:spcPct val="115000"/>
              </a:lnSpc>
              <a:spcAft>
                <a:spcPts val="800"/>
              </a:spcAft>
              <a:buFont typeface="Wingdings" panose="05000000000000000000" pitchFamily="2" charset="2"/>
              <a:buChar char=""/>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Gráfico de setores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Também chamado gráfico de pizza, o gráfico de setores consiste em um círculo subdividido em “fatias distintas”, partindo do centro, isto é, em setores. Esse tipo de gráfico geralmente apresenta valores percentuais (%), e o tamanho do setor corresponde a porcentagem que categoria representa de um todo. Assim, quanto maior o valor quantitativo de uma categoria, maior é o setor que essa categoria ocupa no círculo.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R="90170" algn="just">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Características: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8890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informações são sempre dispostas em formato circular;</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exposição dos dados é feita, geralmente, em valores percentuais. Nesse caso, a soma de todos os valores é 100%;</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Facilita a comparação entre as categorias, muitas vezes sem a necessidade de observar as porcentagens;</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Aft>
                <a:spcPts val="800"/>
              </a:spcAft>
              <a:buFont typeface="Symbol" panose="05050102010706020507" pitchFamily="18" charset="2"/>
              <a:buChar char=""/>
            </a:pPr>
            <a:r>
              <a:rPr lang="pt-BR" sz="2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é indicado para divisões em muitas categorias.</a:t>
            </a:r>
            <a:endParaRPr lang="pt-BR" sz="22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95415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9FA3D08-429D-2A08-54AF-3925461E892A}"/>
              </a:ext>
            </a:extLst>
          </p:cNvPr>
          <p:cNvSpPr txBox="1"/>
          <p:nvPr/>
        </p:nvSpPr>
        <p:spPr>
          <a:xfrm>
            <a:off x="168000" y="668918"/>
            <a:ext cx="6096000" cy="459036"/>
          </a:xfrm>
          <a:prstGeom prst="rect">
            <a:avLst/>
          </a:prstGeom>
          <a:noFill/>
        </p:spPr>
        <p:txBody>
          <a:bodyPr wrap="square">
            <a:spAutoFit/>
          </a:bodyPr>
          <a:lstStyle/>
          <a:p>
            <a:pPr marR="88900">
              <a:lnSpc>
                <a:spcPct val="115000"/>
              </a:lnSpc>
              <a:spcAft>
                <a:spcPts val="800"/>
              </a:spcAft>
            </a:pPr>
            <a:r>
              <a:rPr lang="pt-BR" sz="22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Exemplo: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pizza&#10;&#10;O conteúdo gerado por IA pode estar incorreto.">
            <a:extLst>
              <a:ext uri="{FF2B5EF4-FFF2-40B4-BE49-F238E27FC236}">
                <a16:creationId xmlns:a16="http://schemas.microsoft.com/office/drawing/2014/main" id="{6A331DC5-1B94-F763-ABBB-9851C03DD306}"/>
              </a:ext>
            </a:extLst>
          </p:cNvPr>
          <p:cNvPicPr>
            <a:picLocks noChangeAspect="1"/>
          </p:cNvPicPr>
          <p:nvPr/>
        </p:nvPicPr>
        <p:blipFill>
          <a:blip r:embed="rId2"/>
          <a:stretch>
            <a:fillRect/>
          </a:stretch>
        </p:blipFill>
        <p:spPr>
          <a:xfrm>
            <a:off x="2301600" y="993023"/>
            <a:ext cx="7326494" cy="5198822"/>
          </a:xfrm>
          <a:prstGeom prst="rect">
            <a:avLst/>
          </a:prstGeom>
        </p:spPr>
      </p:pic>
      <p:sp>
        <p:nvSpPr>
          <p:cNvPr id="6" name="CaixaDeTexto 5">
            <a:extLst>
              <a:ext uri="{FF2B5EF4-FFF2-40B4-BE49-F238E27FC236}">
                <a16:creationId xmlns:a16="http://schemas.microsoft.com/office/drawing/2014/main" id="{69F8BB1F-BD99-A9F3-D105-500935BD87B7}"/>
              </a:ext>
            </a:extLst>
          </p:cNvPr>
          <p:cNvSpPr txBox="1"/>
          <p:nvPr/>
        </p:nvSpPr>
        <p:spPr>
          <a:xfrm>
            <a:off x="3048000" y="6288414"/>
            <a:ext cx="6096000" cy="392352"/>
          </a:xfrm>
          <a:prstGeom prst="rect">
            <a:avLst/>
          </a:prstGeom>
          <a:noFill/>
        </p:spPr>
        <p:txBody>
          <a:bodyPr wrap="square">
            <a:spAutoFit/>
          </a:bodyPr>
          <a:lstStyle/>
          <a:p>
            <a:pPr marL="90170" marR="88900" algn="ctr">
              <a:lnSpc>
                <a:spcPct val="115000"/>
              </a:lnSpc>
              <a:spcAft>
                <a:spcPts val="800"/>
              </a:spcAft>
            </a:pPr>
            <a:r>
              <a:rPr lang="pt-BR" sz="18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Fonte Fictícia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969106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B8FEABB2-E918-2E30-D7B0-D9E6BB0509E2}"/>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0" y="555811"/>
            <a:ext cx="3600000" cy="914608"/>
          </a:xfrm>
          <a:prstGeom prst="rect">
            <a:avLst/>
          </a:prstGeom>
          <a:noFill/>
          <a:ln>
            <a:noFill/>
          </a:ln>
          <a:extLst>
            <a:ext uri="{53640926-AAD7-44D8-BBD7-CCE9431645EC}">
              <a14:shadowObscured xmlns:a14="http://schemas.microsoft.com/office/drawing/2010/main"/>
            </a:ext>
          </a:extLst>
        </p:spPr>
      </p:pic>
      <p:sp>
        <p:nvSpPr>
          <p:cNvPr id="15" name="CaixaDeTexto 14">
            <a:extLst>
              <a:ext uri="{FF2B5EF4-FFF2-40B4-BE49-F238E27FC236}">
                <a16:creationId xmlns:a16="http://schemas.microsoft.com/office/drawing/2014/main" id="{0801E13E-65BB-EC72-A023-E454A53FA9C3}"/>
              </a:ext>
            </a:extLst>
          </p:cNvPr>
          <p:cNvSpPr txBox="1"/>
          <p:nvPr/>
        </p:nvSpPr>
        <p:spPr>
          <a:xfrm>
            <a:off x="0" y="1406082"/>
            <a:ext cx="6096000" cy="1107996"/>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 quadro, a seguir, que apresenta a quantidade de perfumes vendidos por uma empresa no 1º semestre de 2026.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6" name="Imagem 15">
            <a:extLst>
              <a:ext uri="{FF2B5EF4-FFF2-40B4-BE49-F238E27FC236}">
                <a16:creationId xmlns:a16="http://schemas.microsoft.com/office/drawing/2014/main" id="{DA1A2577-F17E-D07F-B4F0-406EFF0E7E65}"/>
              </a:ext>
            </a:extLst>
          </p:cNvPr>
          <p:cNvPicPr>
            <a:picLocks noChangeAspect="1"/>
          </p:cNvPicPr>
          <p:nvPr/>
        </p:nvPicPr>
        <p:blipFill>
          <a:blip r:embed="rId3"/>
          <a:srcRect l="30234" r="29849" b="9934"/>
          <a:stretch/>
        </p:blipFill>
        <p:spPr>
          <a:xfrm>
            <a:off x="1407830" y="2478218"/>
            <a:ext cx="3240000" cy="2720068"/>
          </a:xfrm>
          <a:prstGeom prst="rect">
            <a:avLst/>
          </a:prstGeom>
        </p:spPr>
      </p:pic>
      <p:sp>
        <p:nvSpPr>
          <p:cNvPr id="18" name="CaixaDeTexto 17">
            <a:extLst>
              <a:ext uri="{FF2B5EF4-FFF2-40B4-BE49-F238E27FC236}">
                <a16:creationId xmlns:a16="http://schemas.microsoft.com/office/drawing/2014/main" id="{A1039833-90CA-5B5C-CEAE-41631688BD83}"/>
              </a:ext>
            </a:extLst>
          </p:cNvPr>
          <p:cNvSpPr txBox="1"/>
          <p:nvPr/>
        </p:nvSpPr>
        <p:spPr>
          <a:xfrm>
            <a:off x="-40340" y="5072896"/>
            <a:ext cx="6136340" cy="1785104"/>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nos dados apresentados na tabela,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tipo de perfume mais vendida no 1º semestre de 2026?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foi o tipo de perfume menos vendida no 1º semestre de 2026?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0" name="CaixaDeTexto 19">
            <a:extLst>
              <a:ext uri="{FF2B5EF4-FFF2-40B4-BE49-F238E27FC236}">
                <a16:creationId xmlns:a16="http://schemas.microsoft.com/office/drawing/2014/main" id="{03A30EC2-5F9F-C85D-4E8D-FE014EA3A9A8}"/>
              </a:ext>
            </a:extLst>
          </p:cNvPr>
          <p:cNvSpPr txBox="1"/>
          <p:nvPr/>
        </p:nvSpPr>
        <p:spPr>
          <a:xfrm>
            <a:off x="6037730" y="831885"/>
            <a:ext cx="6154270"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Houve tipos de perfume com a mesma quantidade de unidades vendidas? Se sim, quais?</a:t>
            </a: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Com base nos dados da tabela, construa um gráfico de colunas no espaço indicado.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1" name="Imagem 20">
            <a:extLst>
              <a:ext uri="{FF2B5EF4-FFF2-40B4-BE49-F238E27FC236}">
                <a16:creationId xmlns:a16="http://schemas.microsoft.com/office/drawing/2014/main" id="{E6ACEC5A-9338-053E-C505-67D4D1AB691A}"/>
              </a:ext>
            </a:extLst>
          </p:cNvPr>
          <p:cNvPicPr>
            <a:picLocks noChangeAspect="1"/>
          </p:cNvPicPr>
          <p:nvPr/>
        </p:nvPicPr>
        <p:blipFill rotWithShape="1">
          <a:blip r:embed="rId4">
            <a:extLst>
              <a:ext uri="{28A0092B-C50C-407E-A947-70E740481C1C}">
                <a14:useLocalDpi xmlns:a14="http://schemas.microsoft.com/office/drawing/2010/main" val="0"/>
              </a:ext>
            </a:extLst>
          </a:blip>
          <a:srcRect r="2479"/>
          <a:stretch/>
        </p:blipFill>
        <p:spPr bwMode="auto">
          <a:xfrm>
            <a:off x="6954865" y="2339945"/>
            <a:ext cx="4320000" cy="374229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71294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FD82E87-D224-F3E8-D65D-FF074FC5BF1F}"/>
              </a:ext>
            </a:extLst>
          </p:cNvPr>
          <p:cNvSpPr txBox="1"/>
          <p:nvPr/>
        </p:nvSpPr>
        <p:spPr>
          <a:xfrm>
            <a:off x="0" y="850271"/>
            <a:ext cx="609600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a seguir, a tabela de vendas anual de uma empresa que vende perfumes.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49A218C2-837C-4854-AE4B-1DE9D6CF9EE2}"/>
              </a:ext>
            </a:extLst>
          </p:cNvPr>
          <p:cNvPicPr>
            <a:picLocks noChangeAspect="1"/>
          </p:cNvPicPr>
          <p:nvPr/>
        </p:nvPicPr>
        <p:blipFill>
          <a:blip r:embed="rId2"/>
          <a:srcRect l="26670" r="26266" b="16816"/>
          <a:stretch/>
        </p:blipFill>
        <p:spPr>
          <a:xfrm>
            <a:off x="888000" y="1831858"/>
            <a:ext cx="4320000" cy="1815204"/>
          </a:xfrm>
          <a:prstGeom prst="rect">
            <a:avLst/>
          </a:prstGeom>
        </p:spPr>
      </p:pic>
      <p:sp>
        <p:nvSpPr>
          <p:cNvPr id="6" name="CaixaDeTexto 5">
            <a:extLst>
              <a:ext uri="{FF2B5EF4-FFF2-40B4-BE49-F238E27FC236}">
                <a16:creationId xmlns:a16="http://schemas.microsoft.com/office/drawing/2014/main" id="{FBA51134-6ECA-06B3-A83F-17BC6F2DBF4D}"/>
              </a:ext>
            </a:extLst>
          </p:cNvPr>
          <p:cNvSpPr txBox="1"/>
          <p:nvPr/>
        </p:nvSpPr>
        <p:spPr>
          <a:xfrm>
            <a:off x="0" y="3859209"/>
            <a:ext cx="6096000" cy="2769989"/>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a essência de perfume mais vendida no 1º semestre?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foi a essência de perfume mais vendida no 2º semestre?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foi o semestre em que houve maior número de vendas de perfumes em 2026?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1AD8AB49-5F94-8C6C-5F69-9137668917A9}"/>
              </a:ext>
            </a:extLst>
          </p:cNvPr>
          <p:cNvSpPr txBox="1"/>
          <p:nvPr/>
        </p:nvSpPr>
        <p:spPr>
          <a:xfrm>
            <a:off x="6096000" y="850271"/>
            <a:ext cx="6096000"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A partir dessas informações, construa um gráfico de barras no espaço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A5F24C2B-DE61-2CAD-3CDF-804B08DA44D5}"/>
              </a:ext>
            </a:extLst>
          </p:cNvPr>
          <p:cNvPicPr>
            <a:picLocks noChangeAspect="1"/>
          </p:cNvPicPr>
          <p:nvPr/>
        </p:nvPicPr>
        <p:blipFill rotWithShape="1">
          <a:blip r:embed="rId3">
            <a:extLst>
              <a:ext uri="{28A0092B-C50C-407E-A947-70E740481C1C}">
                <a14:useLocalDpi xmlns:a14="http://schemas.microsoft.com/office/drawing/2010/main" val="0"/>
              </a:ext>
            </a:extLst>
          </a:blip>
          <a:srcRect l="6724" r="2329"/>
          <a:stretch/>
        </p:blipFill>
        <p:spPr bwMode="auto">
          <a:xfrm>
            <a:off x="6264000" y="1831858"/>
            <a:ext cx="5760000" cy="366785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451892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3391755-8655-F498-94CD-36756D201A77}"/>
              </a:ext>
            </a:extLst>
          </p:cNvPr>
          <p:cNvSpPr txBox="1"/>
          <p:nvPr/>
        </p:nvSpPr>
        <p:spPr>
          <a:xfrm>
            <a:off x="-8965" y="834432"/>
            <a:ext cx="6104965" cy="1107996"/>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5.</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Uma empresa vendeu, durante um ano, o total de 5000 perfumes. Observe, a seguir, o quadro de vendas com a porcentagem dessas vendas.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5E6B8C2-EC04-FA77-78CB-F2FF567B06E8}"/>
              </a:ext>
            </a:extLst>
          </p:cNvPr>
          <p:cNvPicPr>
            <a:picLocks noChangeAspect="1"/>
          </p:cNvPicPr>
          <p:nvPr/>
        </p:nvPicPr>
        <p:blipFill>
          <a:blip r:embed="rId2"/>
          <a:srcRect l="33683" r="33548" b="15440"/>
          <a:stretch/>
        </p:blipFill>
        <p:spPr>
          <a:xfrm>
            <a:off x="1603517" y="1949648"/>
            <a:ext cx="2880000" cy="2102399"/>
          </a:xfrm>
          <a:prstGeom prst="rect">
            <a:avLst/>
          </a:prstGeom>
        </p:spPr>
      </p:pic>
      <p:sp>
        <p:nvSpPr>
          <p:cNvPr id="6" name="CaixaDeTexto 5">
            <a:extLst>
              <a:ext uri="{FF2B5EF4-FFF2-40B4-BE49-F238E27FC236}">
                <a16:creationId xmlns:a16="http://schemas.microsoft.com/office/drawing/2014/main" id="{39A34C62-F748-CA28-B185-347FBF06B7BA}"/>
              </a:ext>
            </a:extLst>
          </p:cNvPr>
          <p:cNvSpPr txBox="1"/>
          <p:nvPr/>
        </p:nvSpPr>
        <p:spPr>
          <a:xfrm>
            <a:off x="0" y="4044827"/>
            <a:ext cx="6096000" cy="1651734"/>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perfume mais vendido?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Houve algum tipo de perfume cuja quantidade vendida foi igual a outro? Justifique.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98C17A73-29A6-5BF6-314B-320DC3F24BAE}"/>
              </a:ext>
            </a:extLst>
          </p:cNvPr>
          <p:cNvSpPr txBox="1"/>
          <p:nvPr/>
        </p:nvSpPr>
        <p:spPr>
          <a:xfrm>
            <a:off x="6095999" y="809282"/>
            <a:ext cx="6033247"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A partir dessas informações, construa um gráfico de setores no espaço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m 8" descr="Forma&#10;&#10;O conteúdo gerado por IA pode estar incorreto.">
            <a:extLst>
              <a:ext uri="{FF2B5EF4-FFF2-40B4-BE49-F238E27FC236}">
                <a16:creationId xmlns:a16="http://schemas.microsoft.com/office/drawing/2014/main" id="{76913D3F-F0B5-29AE-BC2C-B2E05AF39CA2}"/>
              </a:ext>
            </a:extLst>
          </p:cNvPr>
          <p:cNvPicPr>
            <a:picLocks noChangeAspect="1"/>
          </p:cNvPicPr>
          <p:nvPr/>
        </p:nvPicPr>
        <p:blipFill>
          <a:blip r:embed="rId3"/>
          <a:stretch>
            <a:fillRect/>
          </a:stretch>
        </p:blipFill>
        <p:spPr>
          <a:xfrm>
            <a:off x="6592623" y="1981553"/>
            <a:ext cx="5040000" cy="3893167"/>
          </a:xfrm>
          <a:prstGeom prst="rect">
            <a:avLst/>
          </a:prstGeom>
        </p:spPr>
      </p:pic>
    </p:spTree>
    <p:extLst>
      <p:ext uri="{BB962C8B-B14F-4D97-AF65-F5344CB8AC3E}">
        <p14:creationId xmlns:p14="http://schemas.microsoft.com/office/powerpoint/2010/main" val="8432985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5F240D1-DC89-6743-85B4-EB83E2928A83}"/>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0" y="584590"/>
            <a:ext cx="3600000" cy="75030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341A6122-8322-63FF-B150-F708B9719D0C}"/>
              </a:ext>
            </a:extLst>
          </p:cNvPr>
          <p:cNvSpPr txBox="1"/>
          <p:nvPr/>
        </p:nvSpPr>
        <p:spPr>
          <a:xfrm>
            <a:off x="80682" y="1334892"/>
            <a:ext cx="12030636" cy="5254772"/>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ANÁLISE E INTERPRETAÇÃO DE GRÁFICOS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Análise e Interpretação de Gráficos é o momento em que investigamos os resultados da pesquisa, que foram apresentados visualmente, para extrair conclusões, identificar padrões e compreender a realidade social que foi pesquisada.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Embora pareçam sinônimos, analisar e interpretar, são ações diferentes e complementares: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Analisar (Ler o gráfico):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o ato de localizar as informações explícitas. Significa identificar qual é a barra mais alta, qual é a menor fatia da pizza, ler os números nos eixos e associar as legendas.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Interpretar (Dar significado aos dados):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É ir além do que está escrito. Significa cruzar as informações do gráfico com o objetivo do projeto e com a realidade social. É responder a perguntas como: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“Por que esse dado se comportou assim?”</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“Qual tendência ou comportamento esse gráfico revela?”</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“Que decisão podemos tomar a partir disso?”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180689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0B0A3749-DB60-86B5-1A89-41A4F4E4BF3A}"/>
              </a:ext>
            </a:extLst>
          </p:cNvPr>
          <p:cNvSpPr txBox="1"/>
          <p:nvPr/>
        </p:nvSpPr>
        <p:spPr>
          <a:xfrm>
            <a:off x="6096000" y="610136"/>
            <a:ext cx="6096000" cy="6247864"/>
          </a:xfrm>
          <a:prstGeom prst="rect">
            <a:avLst/>
          </a:prstGeom>
          <a:noFill/>
        </p:spPr>
        <p:txBody>
          <a:bodyPr wrap="square">
            <a:spAutoFit/>
          </a:bodyPr>
          <a:lstStyle/>
          <a:p>
            <a:pPr algn="just"/>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Fazendo a leitura analítica e interpretativa:</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pPr>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Análise (Leitura direta):</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O tipo de alimento mais consumido são os </a:t>
            </a:r>
            <a:r>
              <a:rPr lang="pt-BR" sz="2000" i="1" kern="100" dirty="0">
                <a:effectLst/>
                <a:latin typeface="Arial Narrow" panose="020B0606020202030204" pitchFamily="34" charset="0"/>
                <a:ea typeface="Times New Roman" panose="02020603050405020304" pitchFamily="18" charset="0"/>
                <a:cs typeface="Times New Roman" panose="02020603050405020304" pitchFamily="18" charset="0"/>
              </a:rPr>
              <a:t>Ultraprocessados</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(como salgadinhos de pacote e biscoitos recheados), indicados pela barra mais alta do gráfico, correspondendo a 20 estudantes (40% da amostra). A opção menos consumida são os </a:t>
            </a:r>
            <a:r>
              <a:rPr lang="pt-BR" sz="2000" i="1" kern="100" dirty="0">
                <a:effectLst/>
                <a:latin typeface="Arial Narrow" panose="020B0606020202030204" pitchFamily="34" charset="0"/>
                <a:ea typeface="Times New Roman" panose="02020603050405020304" pitchFamily="18" charset="0"/>
                <a:cs typeface="Times New Roman" panose="02020603050405020304" pitchFamily="18" charset="0"/>
              </a:rPr>
              <a:t>Sanduíches Naturais</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representados pela barra mais baixa, correspondendo a apenas 5 estudantes (10% da amostra). As </a:t>
            </a:r>
            <a:r>
              <a:rPr lang="pt-BR" sz="2000" i="1" kern="100" dirty="0">
                <a:effectLst/>
                <a:latin typeface="Arial Narrow" panose="020B0606020202030204" pitchFamily="34" charset="0"/>
                <a:ea typeface="Times New Roman" panose="02020603050405020304" pitchFamily="18" charset="0"/>
                <a:cs typeface="Times New Roman" panose="02020603050405020304" pitchFamily="18" charset="0"/>
              </a:rPr>
              <a:t>Frutas</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aparecem com 10 estudantes e os </a:t>
            </a:r>
            <a:r>
              <a:rPr lang="pt-BR" sz="2000" i="1" kern="100" dirty="0">
                <a:effectLst/>
                <a:latin typeface="Arial Narrow" panose="020B0606020202030204" pitchFamily="34" charset="0"/>
                <a:ea typeface="Times New Roman" panose="02020603050405020304" pitchFamily="18" charset="0"/>
                <a:cs typeface="Times New Roman" panose="02020603050405020304" pitchFamily="18" charset="0"/>
              </a:rPr>
              <a:t>Salgados assados/fritos</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com 15 estudantes.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indent="-179705" algn="just"/>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pPr>
            <a:r>
              <a:rPr lang="pt-BR" sz="2000" b="1" kern="100" dirty="0">
                <a:effectLst/>
                <a:latin typeface="Arial Narrow" panose="020B0606020202030204" pitchFamily="34" charset="0"/>
                <a:ea typeface="Times New Roman" panose="02020603050405020304" pitchFamily="18" charset="0"/>
                <a:cs typeface="Times New Roman" panose="02020603050405020304" pitchFamily="18" charset="0"/>
              </a:rPr>
              <a:t>Interpretação:</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O gráfico revela uma forte presença de alimentos de baixo valor nutricional na rotina escolar dos jovens dessa turma, visto que 70% da turma consome ultraprocessados e salgados durante o lanche. </a:t>
            </a:r>
            <a:r>
              <a:rPr lang="pt-BR" sz="2000" u="sng" kern="100" dirty="0">
                <a:effectLst/>
                <a:latin typeface="Arial Narrow" panose="020B0606020202030204" pitchFamily="34" charset="0"/>
                <a:ea typeface="Times New Roman" panose="02020603050405020304" pitchFamily="18" charset="0"/>
                <a:cs typeface="Times New Roman" panose="02020603050405020304" pitchFamily="18" charset="0"/>
              </a:rPr>
              <a:t>Isso nos acende um alerta para a educação alimentar e saúde infantil</a:t>
            </a:r>
            <a:r>
              <a:rPr lang="pt-BR" sz="2000" kern="100" dirty="0">
                <a:effectLst/>
                <a:latin typeface="Arial Narrow" panose="020B0606020202030204" pitchFamily="34" charset="0"/>
                <a:ea typeface="Times New Roman" panose="02020603050405020304" pitchFamily="18" charset="0"/>
                <a:cs typeface="Times New Roman" panose="02020603050405020304" pitchFamily="18" charset="0"/>
              </a:rPr>
              <a:t>: a necessidade de promover oficinas de nutrição e incentivar a cantina escolar a oferecer opções mais acessíveis de frutas e lanches naturais, combatendo o consumo diário de ultraprocessados entre os estudantes.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30114CE7-8C8D-7AC7-B204-DEA56FE5F6A2}"/>
              </a:ext>
            </a:extLst>
          </p:cNvPr>
          <p:cNvSpPr txBox="1"/>
          <p:nvPr/>
        </p:nvSpPr>
        <p:spPr>
          <a:xfrm>
            <a:off x="107576" y="1573666"/>
            <a:ext cx="6096000" cy="1323439"/>
          </a:xfrm>
          <a:prstGeom prst="rect">
            <a:avLst/>
          </a:prstGeom>
          <a:noFill/>
        </p:spPr>
        <p:txBody>
          <a:bodyPr wrap="square">
            <a:spAutoFit/>
          </a:bodyPr>
          <a:lstStyle/>
          <a:p>
            <a:pPr algn="just">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Imagine que uma turma do 6º ano realizou uma pesquisa amostral, com 50 estudantes, para mapear o principal tipo de alimento consumido no lanche da escola. Eles organizaram os dados e geraram o gráfico de barras a seguir:</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descr="Interface gráfica do usuário, Texto, Aplicativo&#10;&#10;O conteúdo gerado por IA pode estar incorreto.">
            <a:extLst>
              <a:ext uri="{FF2B5EF4-FFF2-40B4-BE49-F238E27FC236}">
                <a16:creationId xmlns:a16="http://schemas.microsoft.com/office/drawing/2014/main" id="{4C0CF01E-237A-2EA9-3717-82C4FA23209E}"/>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0" y="672316"/>
            <a:ext cx="2160000" cy="901350"/>
          </a:xfrm>
          <a:prstGeom prst="rect">
            <a:avLst/>
          </a:prstGeom>
          <a:noFill/>
          <a:ln>
            <a:noFill/>
          </a:ln>
          <a:extLst>
            <a:ext uri="{53640926-AAD7-44D8-BBD7-CCE9431645EC}">
              <a14:shadowObscured xmlns:a14="http://schemas.microsoft.com/office/drawing/2010/main"/>
            </a:ext>
          </a:extLst>
        </p:spPr>
      </p:pic>
      <p:pic>
        <p:nvPicPr>
          <p:cNvPr id="11" name="Imagem 10">
            <a:extLst>
              <a:ext uri="{FF2B5EF4-FFF2-40B4-BE49-F238E27FC236}">
                <a16:creationId xmlns:a16="http://schemas.microsoft.com/office/drawing/2014/main" id="{11F49634-DF94-7AC4-D94D-59FF6ED96E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5576" y="2897105"/>
            <a:ext cx="4320000" cy="3663665"/>
          </a:xfrm>
          <a:prstGeom prst="rect">
            <a:avLst/>
          </a:prstGeom>
          <a:noFill/>
        </p:spPr>
      </p:pic>
    </p:spTree>
    <p:extLst>
      <p:ext uri="{BB962C8B-B14F-4D97-AF65-F5344CB8AC3E}">
        <p14:creationId xmlns:p14="http://schemas.microsoft.com/office/powerpoint/2010/main" val="12512703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10122A3-1018-D1EB-CB13-6E56ABE23DCC}"/>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0" y="510988"/>
            <a:ext cx="3600000" cy="91460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03BE819-22C0-0DE5-0521-B8B0749E31E0}"/>
              </a:ext>
            </a:extLst>
          </p:cNvPr>
          <p:cNvSpPr txBox="1"/>
          <p:nvPr/>
        </p:nvSpPr>
        <p:spPr>
          <a:xfrm>
            <a:off x="0" y="1425596"/>
            <a:ext cx="6096000" cy="769441"/>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6.</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 gráfico contendo os dados da Associação Brasileira do Veículo Elétrico (ABVE).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747F818-398E-5D36-F047-B3AA46302581}"/>
              </a:ext>
            </a:extLst>
          </p:cNvPr>
          <p:cNvPicPr>
            <a:picLocks noChangeAspect="1"/>
          </p:cNvPicPr>
          <p:nvPr/>
        </p:nvPicPr>
        <p:blipFill rotWithShape="1">
          <a:blip r:embed="rId3">
            <a:extLst>
              <a:ext uri="{28A0092B-C50C-407E-A947-70E740481C1C}">
                <a14:useLocalDpi xmlns:a14="http://schemas.microsoft.com/office/drawing/2010/main" val="0"/>
              </a:ext>
            </a:extLst>
          </a:blip>
          <a:srcRect r="3296" b="7853"/>
          <a:stretch/>
        </p:blipFill>
        <p:spPr bwMode="auto">
          <a:xfrm>
            <a:off x="1428000" y="2495905"/>
            <a:ext cx="3600000" cy="3006296"/>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DEF5DEE2-03CA-5BEF-5939-E24F879236A1}"/>
              </a:ext>
            </a:extLst>
          </p:cNvPr>
          <p:cNvSpPr txBox="1"/>
          <p:nvPr/>
        </p:nvSpPr>
        <p:spPr>
          <a:xfrm>
            <a:off x="159830" y="5432404"/>
            <a:ext cx="6136340" cy="461665"/>
          </a:xfrm>
          <a:prstGeom prst="rect">
            <a:avLst/>
          </a:prstGeom>
          <a:noFill/>
        </p:spPr>
        <p:txBody>
          <a:bodyPr wrap="square">
            <a:spAutoFit/>
          </a:bodyPr>
          <a:lstStyle/>
          <a:p>
            <a:pPr algn="ct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Dados disponíveis em: https://abve.org.br/abve-data/ </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Acesso em 18 de ago. 2026</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E1EDD07-A84F-2944-BD2E-DEBE05BBA8E8}"/>
              </a:ext>
            </a:extLst>
          </p:cNvPr>
          <p:cNvSpPr txBox="1"/>
          <p:nvPr/>
        </p:nvSpPr>
        <p:spPr>
          <a:xfrm>
            <a:off x="6096000" y="861253"/>
            <a:ext cx="6015318" cy="3102901"/>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no gráfico, responda: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foi o mês em que foi vendido o maior número de carros elétricos no Brasil?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Qual foi o mês em que foi vendido o menor número de carros elétricos no Brasil?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é o total de carro 100% elétricos vendidos no Brasil, no 1º semestre de 2026.</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955008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69FB50-B9C6-C6BA-DAC4-A5129483313E}"/>
              </a:ext>
            </a:extLst>
          </p:cNvPr>
          <p:cNvSpPr txBox="1"/>
          <p:nvPr/>
        </p:nvSpPr>
        <p:spPr>
          <a:xfrm>
            <a:off x="0" y="695812"/>
            <a:ext cx="2483224" cy="45903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7.</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Observe o gráfico.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355B24C-8FD6-602E-24C1-E9078FEA0FD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544" y="1451684"/>
            <a:ext cx="5832504" cy="3505798"/>
          </a:xfrm>
          <a:prstGeom prst="rect">
            <a:avLst/>
          </a:prstGeom>
          <a:noFill/>
        </p:spPr>
      </p:pic>
      <p:sp>
        <p:nvSpPr>
          <p:cNvPr id="6" name="CaixaDeTexto 5">
            <a:extLst>
              <a:ext uri="{FF2B5EF4-FFF2-40B4-BE49-F238E27FC236}">
                <a16:creationId xmlns:a16="http://schemas.microsoft.com/office/drawing/2014/main" id="{24B824AD-1A9A-9FF4-FDE5-FAAD8F883280}"/>
              </a:ext>
            </a:extLst>
          </p:cNvPr>
          <p:cNvSpPr txBox="1"/>
          <p:nvPr/>
        </p:nvSpPr>
        <p:spPr>
          <a:xfrm>
            <a:off x="0" y="5210108"/>
            <a:ext cx="6136340" cy="392415"/>
          </a:xfrm>
          <a:prstGeom prst="rect">
            <a:avLst/>
          </a:prstGeom>
          <a:noFill/>
        </p:spPr>
        <p:txBody>
          <a:bodyPr wrap="square">
            <a:spAutoFit/>
          </a:bodyPr>
          <a:lstStyle/>
          <a:p>
            <a:pPr algn="ctr">
              <a:lnSpc>
                <a:spcPct val="115000"/>
              </a:lnSpc>
              <a:spcAft>
                <a:spcPts val="800"/>
              </a:spcAft>
            </a:pPr>
            <a:r>
              <a:rPr lang="pt-BR" sz="1800" kern="100" dirty="0">
                <a:effectLst/>
                <a:latin typeface="Arial Narrow" panose="020B0606020202030204" pitchFamily="34" charset="0"/>
                <a:ea typeface="Aptos" panose="020B0004020202020204" pitchFamily="34" charset="0"/>
                <a:cs typeface="Times New Roman" panose="02020603050405020304" pitchFamily="18" charset="0"/>
              </a:rPr>
              <a:t>Fonte fictícia</a:t>
            </a:r>
            <a:endParaRPr lang="pt-BR"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348DD022-C9B9-5C7D-D2C3-46E571AF9515}"/>
              </a:ext>
            </a:extLst>
          </p:cNvPr>
          <p:cNvSpPr txBox="1"/>
          <p:nvPr/>
        </p:nvSpPr>
        <p:spPr>
          <a:xfrm>
            <a:off x="6096000" y="933381"/>
            <a:ext cx="6076144" cy="4667945"/>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Considerando o gráfico apresentado,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alimento apresentou a mesma quantidade de produção nos dois semestres?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Quantos quilogramas de milho foram produzidos a mais no 2º semestre em relação ao 1º semestre?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Qual foi a diferença entre a quantidade de trigo produzida no 2º semestre e a quantidade de soja produzida no 1º semestre?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Qual foi a quantidade de alimentos produzidos em cada semestre?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Em qual semestre a cooperativa produziu a maior quantidade de alimentos?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04077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46BDA7-7CF1-60DC-9709-2E2CFFF3778B}"/>
              </a:ext>
            </a:extLst>
          </p:cNvPr>
          <p:cNvSpPr txBox="1"/>
          <p:nvPr/>
        </p:nvSpPr>
        <p:spPr>
          <a:xfrm>
            <a:off x="0" y="579271"/>
            <a:ext cx="6096000" cy="459036"/>
          </a:xfrm>
          <a:prstGeom prst="rect">
            <a:avLst/>
          </a:prstGeom>
          <a:noFill/>
        </p:spPr>
        <p:txBody>
          <a:bodyPr wrap="square">
            <a:spAutoFit/>
          </a:bodyPr>
          <a:lstStyle/>
          <a:p>
            <a:pPr algn="just">
              <a:lnSpc>
                <a:spcPct val="115000"/>
              </a:lnSpc>
              <a:spcAft>
                <a:spcPts val="800"/>
              </a:spcAft>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8.</a:t>
            </a:r>
            <a:r>
              <a:rPr lang="pt-BR" sz="22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Analise a reportagem.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Texto&#10;&#10;O conteúdo gerado por IA pode estar incorreto.">
            <a:extLst>
              <a:ext uri="{FF2B5EF4-FFF2-40B4-BE49-F238E27FC236}">
                <a16:creationId xmlns:a16="http://schemas.microsoft.com/office/drawing/2014/main" id="{3C4419DA-EF76-F13E-23C8-A48A146CAAF5}"/>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300000"/>
                    </a14:imgEffect>
                  </a14:imgLayer>
                </a14:imgProps>
              </a:ext>
            </a:extLst>
          </a:blip>
          <a:srcRect l="3828" t="8992"/>
          <a:stretch/>
        </p:blipFill>
        <p:spPr bwMode="auto">
          <a:xfrm>
            <a:off x="1804969" y="1255861"/>
            <a:ext cx="3167380" cy="598170"/>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8480D219-90E3-5F32-79D4-EA0754047B5D}"/>
              </a:ext>
            </a:extLst>
          </p:cNvPr>
          <p:cNvSpPr txBox="1"/>
          <p:nvPr/>
        </p:nvSpPr>
        <p:spPr>
          <a:xfrm>
            <a:off x="127187" y="1919077"/>
            <a:ext cx="5968813" cy="2780248"/>
          </a:xfrm>
          <a:prstGeom prst="rect">
            <a:avLst/>
          </a:prstGeom>
          <a:noFill/>
        </p:spPr>
        <p:txBody>
          <a:bodyPr wrap="square">
            <a:spAutoFit/>
          </a:bodyPr>
          <a:lstStyle/>
          <a:p>
            <a:pPr algn="just">
              <a:spcAft>
                <a:spcPts val="800"/>
              </a:spcAft>
            </a:pPr>
            <a:r>
              <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7ª edição da </a:t>
            </a:r>
            <a:r>
              <a:rPr lang="pt-BR" sz="2100" b="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Pesquisa Game Brasil</a:t>
            </a:r>
            <a:r>
              <a:rPr lang="pt-BR" sz="21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 (PGB), divulgada na reportagem, revelou que 69,8% das mulheres brasileiras têm o costume de jogar jogos eletrônicos.</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pesquisa ainda apontou que 23,3% preferem Games Hardcore, enquanto a maior parte, 76,7%, preferem Games Casuais.  </a:t>
            </a:r>
            <a:endParaRPr lang="pt-BR" sz="2100" dirty="0">
              <a:effectLst/>
              <a:latin typeface="Times New Roman" panose="02020603050405020304" pitchFamily="18" charset="0"/>
              <a:ea typeface="Times New Roman" panose="02020603050405020304" pitchFamily="18" charset="0"/>
            </a:endParaRPr>
          </a:p>
          <a:p>
            <a:pPr algn="just"/>
            <a:r>
              <a:rPr lang="pt-BR" sz="2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Pelo quinto ano consecutivo, o público feminino é maioria entre os jogadores do Brasil, totalizando 53,8% dos</a:t>
            </a:r>
            <a:endParaRPr lang="pt-BR" sz="2100" dirty="0">
              <a:effectLst/>
              <a:latin typeface="Times New Roman" panose="02020603050405020304" pitchFamily="18" charset="0"/>
              <a:ea typeface="Times New Roman" panose="02020603050405020304" pitchFamily="18" charset="0"/>
            </a:endParaRPr>
          </a:p>
        </p:txBody>
      </p:sp>
      <p:pic>
        <p:nvPicPr>
          <p:cNvPr id="7" name="Imagem 6" descr="Texto&#10;&#10;O conteúdo gerado por IA pode estar incorreto.">
            <a:extLst>
              <a:ext uri="{FF2B5EF4-FFF2-40B4-BE49-F238E27FC236}">
                <a16:creationId xmlns:a16="http://schemas.microsoft.com/office/drawing/2014/main" id="{947ED94E-AA7C-7533-DBFE-0627A54D9CB1}"/>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r="30661"/>
          <a:stretch/>
        </p:blipFill>
        <p:spPr bwMode="auto">
          <a:xfrm>
            <a:off x="2928919" y="4641012"/>
            <a:ext cx="3053080" cy="1966595"/>
          </a:xfrm>
          <a:prstGeom prst="rect">
            <a:avLst/>
          </a:prstGeom>
          <a:noFill/>
          <a:ln>
            <a:noFill/>
          </a:ln>
          <a:extLst>
            <a:ext uri="{53640926-AAD7-44D8-BBD7-CCE9431645EC}">
              <a14:shadowObscured xmlns:a14="http://schemas.microsoft.com/office/drawing/2010/main"/>
            </a:ext>
          </a:extLst>
        </p:spPr>
      </p:pic>
      <p:sp>
        <p:nvSpPr>
          <p:cNvPr id="9" name="CaixaDeTexto 8">
            <a:extLst>
              <a:ext uri="{FF2B5EF4-FFF2-40B4-BE49-F238E27FC236}">
                <a16:creationId xmlns:a16="http://schemas.microsoft.com/office/drawing/2014/main" id="{A4572544-370B-25F8-ACB9-10E970C8D7D8}"/>
              </a:ext>
            </a:extLst>
          </p:cNvPr>
          <p:cNvSpPr txBox="1"/>
          <p:nvPr/>
        </p:nvSpPr>
        <p:spPr>
          <a:xfrm>
            <a:off x="127187" y="4641012"/>
            <a:ext cx="2687731" cy="1384995"/>
          </a:xfrm>
          <a:prstGeom prst="rect">
            <a:avLst/>
          </a:prstGeom>
          <a:noFill/>
        </p:spPr>
        <p:txBody>
          <a:bodyPr wrap="square">
            <a:spAutoFit/>
          </a:bodyPr>
          <a:lstStyle/>
          <a:p>
            <a:pPr algn="just"/>
            <a:r>
              <a:rPr lang="pt-BR" sz="21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jogadores no país. É possível conferir um infográfico com as informações a seguir:</a:t>
            </a:r>
            <a:endParaRPr lang="pt-BR" sz="2100" dirty="0"/>
          </a:p>
        </p:txBody>
      </p:sp>
      <p:sp>
        <p:nvSpPr>
          <p:cNvPr id="11" name="CaixaDeTexto 10">
            <a:extLst>
              <a:ext uri="{FF2B5EF4-FFF2-40B4-BE49-F238E27FC236}">
                <a16:creationId xmlns:a16="http://schemas.microsoft.com/office/drawing/2014/main" id="{49496828-7168-A43D-EAB4-6739E8792284}"/>
              </a:ext>
            </a:extLst>
          </p:cNvPr>
          <p:cNvSpPr txBox="1"/>
          <p:nvPr/>
        </p:nvSpPr>
        <p:spPr>
          <a:xfrm>
            <a:off x="127188" y="5946202"/>
            <a:ext cx="2801732" cy="824906"/>
          </a:xfrm>
          <a:prstGeom prst="rect">
            <a:avLst/>
          </a:prstGeom>
          <a:noFill/>
        </p:spPr>
        <p:txBody>
          <a:bodyPr wrap="square">
            <a:spAutoFit/>
          </a:bodyPr>
          <a:lstStyle/>
          <a:p>
            <a:pPr algn="just">
              <a:lnSpc>
                <a:spcPct val="115000"/>
              </a:lnSpc>
              <a:spcAft>
                <a:spcPts val="800"/>
              </a:spcAft>
            </a:pPr>
            <a:r>
              <a:rPr lang="pt-BR" sz="10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https://jovemnerd.com.br/</a:t>
            </a:r>
            <a:r>
              <a:rPr lang="pt-BR" sz="105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nerdbunker</a:t>
            </a:r>
            <a:r>
              <a:rPr lang="pt-BR" sz="10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/698-das-mulheres-brasileiras-jogam-jogos-eletronicos-aponta-pesquisa/. Acesso em: 18 ago. 2026 (adaptado).</a:t>
            </a:r>
            <a:endParaRPr lang="pt-B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263C66E8-8854-6161-7C51-E4E8E226B82A}"/>
              </a:ext>
            </a:extLst>
          </p:cNvPr>
          <p:cNvSpPr txBox="1"/>
          <p:nvPr/>
        </p:nvSpPr>
        <p:spPr>
          <a:xfrm>
            <a:off x="6055660" y="808789"/>
            <a:ext cx="6136340" cy="814069"/>
          </a:xfrm>
          <a:prstGeom prst="rect">
            <a:avLst/>
          </a:prstGeom>
          <a:noFill/>
        </p:spPr>
        <p:txBody>
          <a:bodyPr wrap="square">
            <a:spAutoFit/>
          </a:bodyPr>
          <a:lstStyle/>
          <a:p>
            <a:pPr algn="just">
              <a:lnSpc>
                <a:spcPct val="115000"/>
              </a:lnSpc>
              <a:spcAft>
                <a:spcPts val="800"/>
              </a:spcAft>
            </a:pPr>
            <a:r>
              <a:rPr lang="pt-BR" sz="21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seguir, há uma tabela e um gráfico que relacionam os dados apresentados no texto. Complete-os corretamente. </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Imagem 13">
            <a:extLst>
              <a:ext uri="{FF2B5EF4-FFF2-40B4-BE49-F238E27FC236}">
                <a16:creationId xmlns:a16="http://schemas.microsoft.com/office/drawing/2014/main" id="{169B1E90-F497-82C1-331D-972DDF588797}"/>
              </a:ext>
            </a:extLst>
          </p:cNvPr>
          <p:cNvPicPr>
            <a:picLocks noChangeAspect="1"/>
          </p:cNvPicPr>
          <p:nvPr/>
        </p:nvPicPr>
        <p:blipFill>
          <a:blip r:embed="rId6"/>
          <a:srcRect l="28963" r="28558" b="21184"/>
          <a:stretch/>
        </p:blipFill>
        <p:spPr>
          <a:xfrm>
            <a:off x="6963830" y="1622858"/>
            <a:ext cx="4320000" cy="1885308"/>
          </a:xfrm>
          <a:prstGeom prst="rect">
            <a:avLst/>
          </a:prstGeom>
        </p:spPr>
      </p:pic>
      <p:pic>
        <p:nvPicPr>
          <p:cNvPr id="15" name="Imagem 14" descr="Gráfico, Gráfico de barras&#10;&#10;O conteúdo gerado por IA pode estar incorreto.">
            <a:extLst>
              <a:ext uri="{FF2B5EF4-FFF2-40B4-BE49-F238E27FC236}">
                <a16:creationId xmlns:a16="http://schemas.microsoft.com/office/drawing/2014/main" id="{18C18580-85A7-BDED-D696-5C4DBFF047DA}"/>
              </a:ext>
            </a:extLst>
          </p:cNvPr>
          <p:cNvPicPr>
            <a:picLocks noChangeAspect="1"/>
          </p:cNvPicPr>
          <p:nvPr/>
        </p:nvPicPr>
        <p:blipFill>
          <a:blip r:embed="rId7"/>
          <a:stretch>
            <a:fillRect/>
          </a:stretch>
        </p:blipFill>
        <p:spPr>
          <a:xfrm>
            <a:off x="6963830" y="3672601"/>
            <a:ext cx="4320000" cy="2706949"/>
          </a:xfrm>
          <a:prstGeom prst="rect">
            <a:avLst/>
          </a:prstGeom>
        </p:spPr>
      </p:pic>
    </p:spTree>
    <p:extLst>
      <p:ext uri="{BB962C8B-B14F-4D97-AF65-F5344CB8AC3E}">
        <p14:creationId xmlns:p14="http://schemas.microsoft.com/office/powerpoint/2010/main" val="3825488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8027051-77E3-D56A-8FEB-6F8FF964EE41}"/>
              </a:ext>
            </a:extLst>
          </p:cNvPr>
          <p:cNvSpPr txBox="1"/>
          <p:nvPr/>
        </p:nvSpPr>
        <p:spPr>
          <a:xfrm>
            <a:off x="179294" y="2269612"/>
            <a:ext cx="11833412" cy="4462760"/>
          </a:xfrm>
          <a:prstGeom prst="rect">
            <a:avLst/>
          </a:prstGeom>
          <a:noFill/>
        </p:spPr>
        <p:txBody>
          <a:bodyPr wrap="square">
            <a:spAutoFit/>
          </a:bodyPr>
          <a:lstStyle/>
          <a:p>
            <a:pPr>
              <a:spcAft>
                <a:spcPts val="800"/>
              </a:spcAft>
            </a:pPr>
            <a:r>
              <a:rPr lang="pt-BR" sz="16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Entre 09 e 17 de janeiro, 12 pesquisadores percorreram 950 km do rio, entre Peru, Colômbia e Brasil</a:t>
            </a: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1600" i="1"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Por WWF</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16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Um grupo de cientistas da Iniciativa dos Botos da América do Sul (SARDI, da sigla em inglês) fez uma expedição para mapear os botos cor-de-rosa e cinza, em um trecho do rio Amazonas entre Peru, Colômbia e Brasil. Os 12 pesquisadores registraram 926 desses cetáceos, alertando para uma quantidade menor na zona brasileira.</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 As principais ameaças aos animais são ferimentos causados </a:t>
            </a:r>
            <a:r>
              <a:rPr lang="pt-BR" sz="2000" kern="100" dirty="0">
                <a:effectLst/>
                <a:latin typeface="Arial" panose="020B0604020202020204" pitchFamily="34" charset="0"/>
                <a:ea typeface="Aptos" panose="020B0004020202020204" pitchFamily="34" charset="0"/>
                <a:cs typeface="Times New Roman" panose="02020603050405020304" pitchFamily="18" charset="0"/>
              </a:rPr>
              <a:t>​​</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por h</a:t>
            </a:r>
            <a:r>
              <a:rPr lang="pt-BR" sz="2000" kern="100" dirty="0">
                <a:effectLst/>
                <a:latin typeface="Arial Narrow" panose="020B0606020202030204" pitchFamily="34" charset="0"/>
                <a:ea typeface="Aptos" panose="020B0004020202020204" pitchFamily="34" charset="0"/>
                <a:cs typeface="Arial Narrow" panose="020B0606020202030204" pitchFamily="34" charset="0"/>
              </a:rPr>
              <a:t>é</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lices de embarcações.</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 expedição científica durou nove dias e percorreu um trecho de 950 quilômetros do rio Amazonas, passando por Peru, Colômbia e Brasil. Os cientistas registraram 484 botos cor-de-rosa </a:t>
            </a:r>
            <a:r>
              <a:rPr lang="pt-BR" sz="2000" kern="100" dirty="0">
                <a:effectLst/>
                <a:latin typeface="Arial Narrow" panose="020B0606020202030204" pitchFamily="34" charset="0"/>
                <a:ea typeface="Aptos" panose="020B0004020202020204" pitchFamily="34" charset="0"/>
                <a:cs typeface="Times New Roman" panose="02020603050405020304" pitchFamily="18" charset="0"/>
              </a:rPr>
              <a:t>e 442 botos cinza.</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000" kern="1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Parte do objetivo dos cientistas que participaram da viagem era contabilizar os cetáceos para realização de análises estatísticas sobre as tendências desses animais na região. Ou seja, saber se o número de botos permanece estável, diminui ou aumenta ao longo do tempo.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a:p>
            <a:pPr algn="r">
              <a:spcAft>
                <a:spcPts val="800"/>
              </a:spcAft>
            </a:pPr>
            <a:r>
              <a:rPr lang="pt-BR" sz="1600" kern="100" dirty="0">
                <a:effectLst/>
                <a:latin typeface="Arial Narrow" panose="020B0606020202030204" pitchFamily="34" charset="0"/>
                <a:ea typeface="Aptos" panose="020B0004020202020204" pitchFamily="34" charset="0"/>
                <a:cs typeface="Times New Roman" panose="02020603050405020304" pitchFamily="18" charset="0"/>
              </a:rPr>
              <a:t>Disponível em: https://www.wwf.org.br/?75202/Mais-de-900-botos-rastreados-ao-longo-do-rio-Amazonas. Acesso em: 18 ago. 2026 (adaptado).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61A6DE73-AD2B-AF7F-718A-472F0994DE99}"/>
              </a:ext>
            </a:extLst>
          </p:cNvPr>
          <p:cNvSpPr txBox="1"/>
          <p:nvPr/>
        </p:nvSpPr>
        <p:spPr>
          <a:xfrm>
            <a:off x="0" y="661260"/>
            <a:ext cx="6096000" cy="400110"/>
          </a:xfrm>
          <a:prstGeom prst="rect">
            <a:avLst/>
          </a:prstGeom>
          <a:noFill/>
        </p:spPr>
        <p:txBody>
          <a:bodyPr wrap="square">
            <a:spAutoFit/>
          </a:bodyPr>
          <a:lstStyle/>
          <a:p>
            <a:r>
              <a:rPr lang="pt-BR" sz="2000" b="1" dirty="0">
                <a:effectLst/>
                <a:latin typeface="Arial Narrow" panose="020B0606020202030204" pitchFamily="34" charset="0"/>
                <a:ea typeface="Aptos" panose="020B0004020202020204" pitchFamily="34" charset="0"/>
                <a:cs typeface="Times New Roman" panose="02020603050405020304" pitchFamily="18" charset="0"/>
              </a:rPr>
              <a:t>9.</a:t>
            </a:r>
            <a:r>
              <a:rPr lang="pt-BR" sz="2000" dirty="0">
                <a:effectLst/>
                <a:latin typeface="Arial Narrow" panose="020B0606020202030204" pitchFamily="34" charset="0"/>
                <a:ea typeface="Aptos" panose="020B0004020202020204" pitchFamily="34" charset="0"/>
                <a:cs typeface="Times New Roman" panose="02020603050405020304" pitchFamily="18" charset="0"/>
              </a:rPr>
              <a:t> Leia a reportagem a seguir:</a:t>
            </a:r>
            <a:endParaRPr lang="pt-BR" sz="2000" dirty="0"/>
          </a:p>
        </p:txBody>
      </p:sp>
      <p:sp>
        <p:nvSpPr>
          <p:cNvPr id="5" name="CaixaDeTexto 4">
            <a:extLst>
              <a:ext uri="{FF2B5EF4-FFF2-40B4-BE49-F238E27FC236}">
                <a16:creationId xmlns:a16="http://schemas.microsoft.com/office/drawing/2014/main" id="{D6A51F7C-1CEC-6DF2-1FFD-1777B3841B9A}"/>
              </a:ext>
            </a:extLst>
          </p:cNvPr>
          <p:cNvSpPr txBox="1"/>
          <p:nvPr/>
        </p:nvSpPr>
        <p:spPr>
          <a:xfrm>
            <a:off x="0" y="1486970"/>
            <a:ext cx="6122894" cy="425694"/>
          </a:xfrm>
          <a:prstGeom prst="rect">
            <a:avLst/>
          </a:prstGeom>
          <a:noFill/>
        </p:spPr>
        <p:txBody>
          <a:bodyPr wrap="square">
            <a:spAutoFit/>
          </a:bodyPr>
          <a:lstStyle/>
          <a:p>
            <a:pPr algn="ctr">
              <a:lnSpc>
                <a:spcPct val="115000"/>
              </a:lnSpc>
              <a:spcAft>
                <a:spcPts val="800"/>
              </a:spcAft>
            </a:pPr>
            <a:r>
              <a:rPr lang="pt-BR" sz="2000" b="1" kern="100" dirty="0">
                <a:effectLst/>
                <a:latin typeface="Arial Narrow" panose="020B0606020202030204" pitchFamily="34" charset="0"/>
                <a:ea typeface="Aptos" panose="020B0004020202020204" pitchFamily="34" charset="0"/>
                <a:cs typeface="Times New Roman" panose="02020603050405020304" pitchFamily="18" charset="0"/>
              </a:rPr>
              <a:t>Mais de 900 botos rastreados ao longo do Rio Amazonas</a:t>
            </a:r>
            <a:endParaRPr lang="pt-BR"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descr="Pessoas dentro de barco na água&#10;&#10;O conteúdo gerado por IA pode estar incorreto.">
            <a:extLst>
              <a:ext uri="{FF2B5EF4-FFF2-40B4-BE49-F238E27FC236}">
                <a16:creationId xmlns:a16="http://schemas.microsoft.com/office/drawing/2014/main" id="{E8B8BE81-219F-CDA0-258D-0DD9A32A07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26188" y="964522"/>
            <a:ext cx="3821789" cy="2094131"/>
          </a:xfrm>
          <a:prstGeom prst="rect">
            <a:avLst/>
          </a:prstGeom>
          <a:noFill/>
          <a:ln>
            <a:noFill/>
          </a:ln>
        </p:spPr>
      </p:pic>
    </p:spTree>
    <p:extLst>
      <p:ext uri="{BB962C8B-B14F-4D97-AF65-F5344CB8AC3E}">
        <p14:creationId xmlns:p14="http://schemas.microsoft.com/office/powerpoint/2010/main" val="31986849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9694840-6BDB-25E8-AE6B-A0EF4B99608F}"/>
              </a:ext>
            </a:extLst>
          </p:cNvPr>
          <p:cNvSpPr txBox="1"/>
          <p:nvPr/>
        </p:nvSpPr>
        <p:spPr>
          <a:xfrm>
            <a:off x="170329" y="637209"/>
            <a:ext cx="11797553"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Considerando o texto, complete o gráfico e o quadro, a seguir, relacionando-os corretamente com os dados apresentados na reportagem.</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CBAFE7F-95FC-562B-FA01-18C289DCEC07}"/>
              </a:ext>
            </a:extLst>
          </p:cNvPr>
          <p:cNvPicPr>
            <a:picLocks noChangeAspect="1"/>
          </p:cNvPicPr>
          <p:nvPr/>
        </p:nvPicPr>
        <p:blipFill>
          <a:blip r:embed="rId2"/>
          <a:srcRect l="35705" r="35705" b="31287"/>
          <a:stretch/>
        </p:blipFill>
        <p:spPr>
          <a:xfrm>
            <a:off x="170329" y="1726693"/>
            <a:ext cx="6153624" cy="2078444"/>
          </a:xfrm>
          <a:prstGeom prst="rect">
            <a:avLst/>
          </a:prstGeom>
        </p:spPr>
      </p:pic>
      <p:pic>
        <p:nvPicPr>
          <p:cNvPr id="5" name="Imagem 4" descr="Gráfico&#10;&#10;O conteúdo gerado por IA pode estar incorreto.">
            <a:extLst>
              <a:ext uri="{FF2B5EF4-FFF2-40B4-BE49-F238E27FC236}">
                <a16:creationId xmlns:a16="http://schemas.microsoft.com/office/drawing/2014/main" id="{87200B91-6CB1-79B0-00E8-75E8526C18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79839" y="4046184"/>
            <a:ext cx="6488043" cy="2675602"/>
          </a:xfrm>
          <a:prstGeom prst="rect">
            <a:avLst/>
          </a:prstGeom>
          <a:noFill/>
          <a:ln>
            <a:noFill/>
          </a:ln>
        </p:spPr>
      </p:pic>
    </p:spTree>
    <p:extLst>
      <p:ext uri="{BB962C8B-B14F-4D97-AF65-F5344CB8AC3E}">
        <p14:creationId xmlns:p14="http://schemas.microsoft.com/office/powerpoint/2010/main" val="1670362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0FC896A5-50A7-727D-1F42-22E7820764EB}"/>
              </a:ext>
            </a:extLst>
          </p:cNvPr>
          <p:cNvPicPr>
            <a:picLocks noChangeAspect="1"/>
          </p:cNvPicPr>
          <p:nvPr/>
        </p:nvPicPr>
        <p:blipFill>
          <a:blip r:embed="rId2"/>
          <a:stretch>
            <a:fillRect/>
          </a:stretch>
        </p:blipFill>
        <p:spPr>
          <a:xfrm>
            <a:off x="421769" y="755124"/>
            <a:ext cx="5400000" cy="2017391"/>
          </a:xfrm>
          <a:prstGeom prst="rect">
            <a:avLst/>
          </a:prstGeom>
        </p:spPr>
      </p:pic>
      <p:sp>
        <p:nvSpPr>
          <p:cNvPr id="10" name="CaixaDeTexto 9">
            <a:extLst>
              <a:ext uri="{FF2B5EF4-FFF2-40B4-BE49-F238E27FC236}">
                <a16:creationId xmlns:a16="http://schemas.microsoft.com/office/drawing/2014/main" id="{935A884A-5CBB-CB15-81EE-89B34A76FCD4}"/>
              </a:ext>
            </a:extLst>
          </p:cNvPr>
          <p:cNvSpPr txBox="1"/>
          <p:nvPr/>
        </p:nvSpPr>
        <p:spPr>
          <a:xfrm>
            <a:off x="-197223" y="2772515"/>
            <a:ext cx="6096000" cy="3415550"/>
          </a:xfrm>
          <a:prstGeom prst="rect">
            <a:avLst/>
          </a:prstGeom>
          <a:noFill/>
        </p:spPr>
        <p:txBody>
          <a:bodyPr wrap="square">
            <a:spAutoFit/>
          </a:bodyPr>
          <a:lstStyle/>
          <a:p>
            <a:pPr marL="457200" algn="just">
              <a:lnSpc>
                <a:spcPct val="115000"/>
              </a:lnSpc>
              <a:spcAft>
                <a:spcPts val="800"/>
              </a:spcAft>
            </a:pPr>
            <a:r>
              <a:rPr lang="pt-BR" sz="2100" b="1" kern="100" dirty="0">
                <a:effectLst/>
                <a:latin typeface="Arial Narrow" panose="020B0606020202030204" pitchFamily="34" charset="0"/>
                <a:ea typeface="Aptos" panose="020B0004020202020204" pitchFamily="34" charset="0"/>
                <a:cs typeface="Times New Roman" panose="02020603050405020304" pitchFamily="18" charset="0"/>
              </a:rPr>
              <a:t>Item 1. (SAEGO 2023) </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Valéria é professora de Educação Física de uma escola e realizou uma pesquisa com seus 200 estudantes do turno da tarde. Nessa pesquisa, ela perguntou a todos os estudantes as modalidades esportivas que mais gostavam de praticar. Cada estudante escolheu apenas uma modalidade, dentre as cinco que Valéria apresentou. Observe abaixo o gráfico que Valéria elaborou com as informações que obteve da pesquisa.</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CaixaDeTexto 11">
            <a:extLst>
              <a:ext uri="{FF2B5EF4-FFF2-40B4-BE49-F238E27FC236}">
                <a16:creationId xmlns:a16="http://schemas.microsoft.com/office/drawing/2014/main" id="{F5B2B17E-0B2E-0927-224E-81B04F95CB31}"/>
              </a:ext>
            </a:extLst>
          </p:cNvPr>
          <p:cNvSpPr txBox="1"/>
          <p:nvPr/>
        </p:nvSpPr>
        <p:spPr>
          <a:xfrm>
            <a:off x="6096000" y="884229"/>
            <a:ext cx="5831541" cy="642163"/>
          </a:xfrm>
          <a:prstGeom prst="rect">
            <a:avLst/>
          </a:prstGeom>
          <a:noFill/>
        </p:spPr>
        <p:txBody>
          <a:bodyPr wrap="square">
            <a:spAutoFit/>
          </a:bodyPr>
          <a:lstStyle/>
          <a:p>
            <a:pPr marL="457200" algn="ctr">
              <a:lnSpc>
                <a:spcPct val="115000"/>
              </a:lnSpc>
              <a:spcAft>
                <a:spcPts val="800"/>
              </a:spcAft>
            </a:pPr>
            <a:r>
              <a:rPr lang="pt-BR" sz="1600" b="1" kern="100" dirty="0">
                <a:effectLst/>
                <a:latin typeface="Arial Narrow" panose="020B0606020202030204" pitchFamily="34" charset="0"/>
                <a:ea typeface="Aptos" panose="020B0004020202020204" pitchFamily="34" charset="0"/>
                <a:cs typeface="Times New Roman" panose="02020603050405020304" pitchFamily="18" charset="0"/>
              </a:rPr>
              <a:t>Modalidades esportivas preferidas pelos estudantes do turno da tarde de uma escola</a:t>
            </a:r>
            <a:endParaRPr lang="pt-BR"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Imagem 12" descr="Gráfico, Gráfico de pizza&#10;&#10;O conteúdo gerado por IA pode estar incorreto.">
            <a:extLst>
              <a:ext uri="{FF2B5EF4-FFF2-40B4-BE49-F238E27FC236}">
                <a16:creationId xmlns:a16="http://schemas.microsoft.com/office/drawing/2014/main" id="{A49367ED-90DA-C5A4-F769-542063BA7C06}"/>
              </a:ext>
            </a:extLst>
          </p:cNvPr>
          <p:cNvPicPr>
            <a:picLocks noChangeAspect="1"/>
          </p:cNvPicPr>
          <p:nvPr/>
        </p:nvPicPr>
        <p:blipFill rotWithShape="1">
          <a:blip r:embed="rId3"/>
          <a:srcRect l="14670" t="15015" r="9029"/>
          <a:stretch>
            <a:fillRect/>
          </a:stretch>
        </p:blipFill>
        <p:spPr bwMode="auto">
          <a:xfrm>
            <a:off x="7331663" y="1599402"/>
            <a:ext cx="3240000" cy="2160000"/>
          </a:xfrm>
          <a:prstGeom prst="rect">
            <a:avLst/>
          </a:prstGeom>
          <a:ln>
            <a:noFill/>
          </a:ln>
          <a:extLst>
            <a:ext uri="{53640926-AAD7-44D8-BBD7-CCE9431645EC}">
              <a14:shadowObscured xmlns:a14="http://schemas.microsoft.com/office/drawing/2010/main"/>
            </a:ext>
          </a:extLst>
        </p:spPr>
      </p:pic>
      <p:sp>
        <p:nvSpPr>
          <p:cNvPr id="15" name="CaixaDeTexto 14">
            <a:extLst>
              <a:ext uri="{FF2B5EF4-FFF2-40B4-BE49-F238E27FC236}">
                <a16:creationId xmlns:a16="http://schemas.microsoft.com/office/drawing/2014/main" id="{224DF513-9EEE-BA1A-7AB3-8D5A6291DFB1}"/>
              </a:ext>
            </a:extLst>
          </p:cNvPr>
          <p:cNvSpPr txBox="1"/>
          <p:nvPr/>
        </p:nvSpPr>
        <p:spPr>
          <a:xfrm>
            <a:off x="5732929" y="3832412"/>
            <a:ext cx="6194612" cy="2677656"/>
          </a:xfrm>
          <a:prstGeom prst="rect">
            <a:avLst/>
          </a:prstGeom>
          <a:noFill/>
        </p:spPr>
        <p:txBody>
          <a:bodyPr wrap="square">
            <a:spAutoFit/>
          </a:bodyPr>
          <a:lstStyle/>
          <a:p>
            <a:pPr marL="457200" algn="just"/>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Valéria pretende trabalhar durante o ano todo com as duas modalidades que obtiveram o maior percentual de preferência. De acordo com as informações apresentadas no gráfico, qual é o percentual de estudantes que preferem uma dessas duas modalidades que Valéria pretende trabalhar durante o ano?</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(A) 15%.		(C) 40%.</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gn="just"/>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	(B) 25%.</a:t>
            </a:r>
            <a:r>
              <a:rPr lang="pt-BR" sz="2100" kern="100" dirty="0">
                <a:latin typeface="Aptos" panose="020B0004020202020204" pitchFamily="34" charset="0"/>
                <a:ea typeface="Aptos" panose="020B0004020202020204" pitchFamily="34" charset="0"/>
                <a:cs typeface="Times New Roman" panose="02020603050405020304" pitchFamily="18" charset="0"/>
              </a:rPr>
              <a:t>		</a:t>
            </a:r>
            <a:r>
              <a:rPr lang="pt-BR" sz="2100" kern="100" dirty="0">
                <a:effectLst/>
                <a:latin typeface="Arial Narrow" panose="020B0606020202030204" pitchFamily="34" charset="0"/>
                <a:ea typeface="Aptos" panose="020B0004020202020204" pitchFamily="34" charset="0"/>
                <a:cs typeface="Times New Roman" panose="02020603050405020304" pitchFamily="18" charset="0"/>
              </a:rPr>
              <a:t>(D) 65%.</a:t>
            </a:r>
            <a:endParaRPr lang="pt-BR" sz="2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243556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25DFCB6-1323-2963-3E8D-C390900132CB}"/>
              </a:ext>
            </a:extLst>
          </p:cNvPr>
          <p:cNvSpPr txBox="1"/>
          <p:nvPr/>
        </p:nvSpPr>
        <p:spPr>
          <a:xfrm>
            <a:off x="143435" y="766895"/>
            <a:ext cx="11842377" cy="123777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2. (Avaliação Diagnóstica – Bahia 2021)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gráfico abaixo apresenta os votos que os 6 candidatos à presidência de uma associação de moradores receberam em uma eleição. Cada um dos eleitores votou em um único candidato. Não houve votos brancos ou nulos.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barras&#10;&#10;O conteúdo gerado por IA pode estar incorreto.">
            <a:extLst>
              <a:ext uri="{FF2B5EF4-FFF2-40B4-BE49-F238E27FC236}">
                <a16:creationId xmlns:a16="http://schemas.microsoft.com/office/drawing/2014/main" id="{B6F73F35-B6FF-D233-5F66-88C04675C936}"/>
              </a:ext>
            </a:extLst>
          </p:cNvPr>
          <p:cNvPicPr>
            <a:picLocks noChangeAspect="1"/>
          </p:cNvPicPr>
          <p:nvPr/>
        </p:nvPicPr>
        <p:blipFill>
          <a:blip r:embed="rId2"/>
          <a:stretch>
            <a:fillRect/>
          </a:stretch>
        </p:blipFill>
        <p:spPr>
          <a:xfrm>
            <a:off x="143435" y="2293146"/>
            <a:ext cx="6685596" cy="3849283"/>
          </a:xfrm>
          <a:prstGeom prst="rect">
            <a:avLst/>
          </a:prstGeom>
        </p:spPr>
      </p:pic>
      <p:sp>
        <p:nvSpPr>
          <p:cNvPr id="6" name="CaixaDeTexto 5">
            <a:extLst>
              <a:ext uri="{FF2B5EF4-FFF2-40B4-BE49-F238E27FC236}">
                <a16:creationId xmlns:a16="http://schemas.microsoft.com/office/drawing/2014/main" id="{D9B9CAFF-8F38-4EA3-2546-45D0ED693705}"/>
              </a:ext>
            </a:extLst>
          </p:cNvPr>
          <p:cNvSpPr txBox="1"/>
          <p:nvPr/>
        </p:nvSpPr>
        <p:spPr>
          <a:xfrm>
            <a:off x="7539317" y="2768930"/>
            <a:ext cx="3845858" cy="289771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De acordo com esse gráfico, quantos eleitores votaram nessa eleição?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65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50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466675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E252CAA-4E67-A84A-F317-F17C99E878FF}"/>
              </a:ext>
            </a:extLst>
          </p:cNvPr>
          <p:cNvSpPr txBox="1"/>
          <p:nvPr/>
        </p:nvSpPr>
        <p:spPr>
          <a:xfrm>
            <a:off x="98612" y="721890"/>
            <a:ext cx="117348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3. (</a:t>
            </a:r>
            <a:r>
              <a:rPr lang="pt-BR" sz="22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no gráfico abaixo, a quantidade de carne vendida em um mercado, nos meses de março e abril de 2025.</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Uma imagem contendo Diagrama&#10;&#10;O conteúdo gerado por IA pode estar incorreto.">
            <a:extLst>
              <a:ext uri="{FF2B5EF4-FFF2-40B4-BE49-F238E27FC236}">
                <a16:creationId xmlns:a16="http://schemas.microsoft.com/office/drawing/2014/main" id="{48A368A3-7879-54AA-5ECB-D978F01CF96F}"/>
              </a:ext>
            </a:extLst>
          </p:cNvPr>
          <p:cNvPicPr>
            <a:picLocks noChangeAspect="1"/>
          </p:cNvPicPr>
          <p:nvPr/>
        </p:nvPicPr>
        <p:blipFill>
          <a:blip r:embed="rId2"/>
          <a:stretch>
            <a:fillRect/>
          </a:stretch>
        </p:blipFill>
        <p:spPr>
          <a:xfrm>
            <a:off x="3936000" y="1570327"/>
            <a:ext cx="4320000" cy="3036015"/>
          </a:xfrm>
          <a:prstGeom prst="rect">
            <a:avLst/>
          </a:prstGeom>
        </p:spPr>
      </p:pic>
      <p:sp>
        <p:nvSpPr>
          <p:cNvPr id="6" name="CaixaDeTexto 5">
            <a:extLst>
              <a:ext uri="{FF2B5EF4-FFF2-40B4-BE49-F238E27FC236}">
                <a16:creationId xmlns:a16="http://schemas.microsoft.com/office/drawing/2014/main" id="{2B8BCAC1-FE24-586C-EA02-4716A87925E9}"/>
              </a:ext>
            </a:extLst>
          </p:cNvPr>
          <p:cNvSpPr txBox="1"/>
          <p:nvPr/>
        </p:nvSpPr>
        <p:spPr>
          <a:xfrm>
            <a:off x="179295" y="4948776"/>
            <a:ext cx="11654117" cy="1651734"/>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De acordo com esse gráfico, o tipo de carne que teve o maior aumento na quantidade vendida em abril em relação ao mês de março foi</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(A) Bovina.		(C) Peixe.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			(B) Frango.</a:t>
            </a:r>
            <a:r>
              <a:rPr lang="pt-BR" sz="2200" kern="100" dirty="0">
                <a:latin typeface="Aptos" panose="020B000402020202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Arial" panose="020B0604020202020204" pitchFamily="34" charset="0"/>
              </a:rPr>
              <a:t>(D) Suína.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145737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7C123C-2601-B98E-F9F8-100BDB175FB4}"/>
              </a:ext>
            </a:extLst>
          </p:cNvPr>
          <p:cNvSpPr txBox="1"/>
          <p:nvPr/>
        </p:nvSpPr>
        <p:spPr>
          <a:xfrm>
            <a:off x="188259" y="816503"/>
            <a:ext cx="11842376"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4. (</a:t>
            </a:r>
            <a:r>
              <a:rPr lang="pt-BR" sz="22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no gráfico pictórico abaixo, a quantidade de folhas de papel utilizadas para impressões por mês, no primeiro semestre do ano.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descr="Gráfico, Gráfico de barras&#10;&#10;O conteúdo gerado por IA pode estar incorreto.">
            <a:extLst>
              <a:ext uri="{FF2B5EF4-FFF2-40B4-BE49-F238E27FC236}">
                <a16:creationId xmlns:a16="http://schemas.microsoft.com/office/drawing/2014/main" id="{9101431B-9016-9CE3-1E33-628FD0F634CD}"/>
              </a:ext>
            </a:extLst>
          </p:cNvPr>
          <p:cNvPicPr>
            <a:picLocks noChangeAspect="1"/>
          </p:cNvPicPr>
          <p:nvPr/>
        </p:nvPicPr>
        <p:blipFill>
          <a:blip r:embed="rId2"/>
          <a:stretch>
            <a:fillRect/>
          </a:stretch>
        </p:blipFill>
        <p:spPr>
          <a:xfrm>
            <a:off x="3575999" y="1984375"/>
            <a:ext cx="5040000" cy="2298717"/>
          </a:xfrm>
          <a:prstGeom prst="rect">
            <a:avLst/>
          </a:prstGeom>
        </p:spPr>
      </p:pic>
      <p:sp>
        <p:nvSpPr>
          <p:cNvPr id="6" name="CaixaDeTexto 5">
            <a:extLst>
              <a:ext uri="{FF2B5EF4-FFF2-40B4-BE49-F238E27FC236}">
                <a16:creationId xmlns:a16="http://schemas.microsoft.com/office/drawing/2014/main" id="{01AE393A-984B-B204-827A-3073DEEC365E}"/>
              </a:ext>
            </a:extLst>
          </p:cNvPr>
          <p:cNvSpPr txBox="1"/>
          <p:nvPr/>
        </p:nvSpPr>
        <p:spPr>
          <a:xfrm>
            <a:off x="286870" y="4800601"/>
            <a:ext cx="11618259" cy="1651734"/>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acordo com esse gráfico, quantas folhas, ao todo, foram utilizadas no mês em que foram gastas mais folhas de papel?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2 000. 		(C) 10 000.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(B) 5 000. 		(D) 38 000.</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16481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8135A2-5C2B-8B58-DC25-6DDA978F32D2}"/>
              </a:ext>
            </a:extLst>
          </p:cNvPr>
          <p:cNvSpPr txBox="1"/>
          <p:nvPr/>
        </p:nvSpPr>
        <p:spPr>
          <a:xfrm>
            <a:off x="161366" y="780644"/>
            <a:ext cx="12030634"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5. (</a:t>
            </a:r>
            <a:r>
              <a:rPr lang="pt-BR" sz="22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Lúcio trabalha toda semana, de segunda</a:t>
            </a:r>
            <a:r>
              <a:rPr lang="pt-BR" sz="22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feira a quinta</a:t>
            </a:r>
            <a:r>
              <a:rPr lang="pt-BR" sz="22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feira, vendendo past</a:t>
            </a:r>
            <a:r>
              <a:rPr lang="pt-BR" sz="2200" kern="100" dirty="0">
                <a:effectLst/>
                <a:latin typeface="Arial Narrow" panose="020B0606020202030204" pitchFamily="34" charset="0"/>
                <a:ea typeface="Aptos" panose="020B0004020202020204" pitchFamily="34" charset="0"/>
                <a:cs typeface="Arial Narrow" panose="020B0606020202030204" pitchFamily="34" charset="0"/>
              </a:rPr>
              <a:t>é</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is. Ele construiu um gráfico para analisar as vendas da última semana, como representado na imagem abaixo.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5D14564-3119-EE3D-33B4-65C5A7C7F1F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Effect>
                      <a14:brightnessContrast contrast="40000"/>
                    </a14:imgEffect>
                  </a14:imgLayer>
                </a14:imgProps>
              </a:ext>
            </a:extLst>
          </a:blip>
          <a:stretch>
            <a:fillRect/>
          </a:stretch>
        </p:blipFill>
        <p:spPr>
          <a:xfrm>
            <a:off x="3758938" y="1810156"/>
            <a:ext cx="5040000" cy="2936872"/>
          </a:xfrm>
          <a:prstGeom prst="rect">
            <a:avLst/>
          </a:prstGeom>
        </p:spPr>
      </p:pic>
      <p:sp>
        <p:nvSpPr>
          <p:cNvPr id="6" name="CaixaDeTexto 5">
            <a:extLst>
              <a:ext uri="{FF2B5EF4-FFF2-40B4-BE49-F238E27FC236}">
                <a16:creationId xmlns:a16="http://schemas.microsoft.com/office/drawing/2014/main" id="{A505183D-20B2-7133-F976-12559E222D67}"/>
              </a:ext>
            </a:extLst>
          </p:cNvPr>
          <p:cNvSpPr txBox="1"/>
          <p:nvPr/>
        </p:nvSpPr>
        <p:spPr>
          <a:xfrm>
            <a:off x="309282" y="5134443"/>
            <a:ext cx="11573435" cy="1442959"/>
          </a:xfrm>
          <a:prstGeom prst="rect">
            <a:avLst/>
          </a:prstGeom>
          <a:noFill/>
        </p:spPr>
        <p:txBody>
          <a:bodyPr wrap="square">
            <a:spAutoFit/>
          </a:bodyPr>
          <a:lstStyle/>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qual dia dessa última semana Lúcio vendeu a maior quantidade de pastéis?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Segunda</a:t>
            </a:r>
            <a:r>
              <a:rPr lang="pt-BR" sz="22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feira.		(C) Quarta</a:t>
            </a:r>
            <a:r>
              <a:rPr lang="pt-BR" sz="22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(B) Terça</a:t>
            </a:r>
            <a:r>
              <a:rPr lang="pt-BR" sz="22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feira.			(D) Quinta</a:t>
            </a:r>
            <a:r>
              <a:rPr lang="pt-BR" sz="2200" kern="100" dirty="0">
                <a:effectLst/>
                <a:latin typeface="Cambria Math" panose="02040503050406030204" pitchFamily="18" charset="0"/>
                <a:ea typeface="Aptos" panose="020B0004020202020204" pitchFamily="34" charset="0"/>
                <a:cs typeface="Cambria Math" panose="020405030504060302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feira.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546260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263530B-1ACC-7526-9B19-17F93254CC92}"/>
              </a:ext>
            </a:extLst>
          </p:cNvPr>
          <p:cNvSpPr txBox="1"/>
          <p:nvPr/>
        </p:nvSpPr>
        <p:spPr>
          <a:xfrm>
            <a:off x="367553" y="592386"/>
            <a:ext cx="11510682" cy="848437"/>
          </a:xfrm>
          <a:prstGeom prst="rect">
            <a:avLst/>
          </a:prstGeom>
          <a:noFill/>
        </p:spPr>
        <p:txBody>
          <a:bodyPr wrap="square">
            <a:spAutoFit/>
          </a:bodyPr>
          <a:lstStyle/>
          <a:p>
            <a:pP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5. (</a:t>
            </a:r>
            <a:r>
              <a:rPr lang="pt-BR" sz="2200" b="1" kern="100" dirty="0" err="1">
                <a:effectLst/>
                <a:latin typeface="Arial Narrow" panose="020B0606020202030204" pitchFamily="34" charset="0"/>
                <a:ea typeface="Aptos" panose="020B0004020202020204" pitchFamily="34" charset="0"/>
                <a:cs typeface="Times New Roman" panose="02020603050405020304" pitchFamily="18" charset="0"/>
              </a:rPr>
              <a:t>CAEd</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Maitê trabalha organizando festas infantis. Observe abaixo o gráfico que Maitê fez para saber quanto vai gastar para organizar uma festa de aniversário.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ACB0E68-818A-BD5F-945A-BE7D42D3FC4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36000" y="1441109"/>
            <a:ext cx="4320000" cy="2570660"/>
          </a:xfrm>
          <a:prstGeom prst="rect">
            <a:avLst/>
          </a:prstGeom>
        </p:spPr>
      </p:pic>
      <p:sp>
        <p:nvSpPr>
          <p:cNvPr id="6" name="CaixaDeTexto 5">
            <a:extLst>
              <a:ext uri="{FF2B5EF4-FFF2-40B4-BE49-F238E27FC236}">
                <a16:creationId xmlns:a16="http://schemas.microsoft.com/office/drawing/2014/main" id="{4994CBD0-D89B-D28B-9BB0-54643EE38193}"/>
              </a:ext>
            </a:extLst>
          </p:cNvPr>
          <p:cNvSpPr txBox="1"/>
          <p:nvPr/>
        </p:nvSpPr>
        <p:spPr>
          <a:xfrm>
            <a:off x="519953" y="4149877"/>
            <a:ext cx="10945906" cy="2534027"/>
          </a:xfrm>
          <a:prstGeom prst="rect">
            <a:avLst/>
          </a:prstGeom>
          <a:noFill/>
        </p:spPr>
        <p:txBody>
          <a:bodyPr wrap="square">
            <a:spAutoFit/>
          </a:bodyPr>
          <a:lstStyle/>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acordo com esse gráfico, qual é o valor total que Maitê vai gastar para organizar a festa de aniversário?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4 500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3 200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 2 500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 2 000 reais.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594092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B6D5EB3-B416-C01A-B12B-145A8003C325}"/>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246231" y="739850"/>
            <a:ext cx="3600000" cy="74213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6EE7B416-C094-EC20-1EE6-4BCE120CD1E0}"/>
              </a:ext>
            </a:extLst>
          </p:cNvPr>
          <p:cNvSpPr txBox="1"/>
          <p:nvPr/>
        </p:nvSpPr>
        <p:spPr>
          <a:xfrm>
            <a:off x="107576" y="1305178"/>
            <a:ext cx="11976847" cy="2123658"/>
          </a:xfrm>
          <a:prstGeom prst="rect">
            <a:avLst/>
          </a:prstGeom>
          <a:noFill/>
        </p:spPr>
        <p:txBody>
          <a:bodyPr wrap="square">
            <a:spAutoFit/>
          </a:bodyPr>
          <a:lstStyle/>
          <a:p>
            <a:pPr algn="ct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FLUXOGRAMA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Existem estruturas que permitem organizar informações de forma lógica, sequenciada ou seguindo uma hierarquia.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organizações, para que se apresente as funções dos setores que a compõe, é utilizado um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organograma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que é uma ferramenta visual que desenha a hierarquia entre as funções exercidas em determinado ambiente.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Vejamos um exemplo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7CE4125-FD04-9895-01D2-A2714B5264C7}"/>
              </a:ext>
            </a:extLst>
          </p:cNvPr>
          <p:cNvPicPr>
            <a:picLocks noChangeAspect="1"/>
          </p:cNvPicPr>
          <p:nvPr/>
        </p:nvPicPr>
        <p:blipFill rotWithShape="1">
          <a:blip r:embed="rId3">
            <a:extLst>
              <a:ext uri="{28A0092B-C50C-407E-A947-70E740481C1C}">
                <a14:useLocalDpi xmlns:a14="http://schemas.microsoft.com/office/drawing/2010/main" val="0"/>
              </a:ext>
            </a:extLst>
          </a:blip>
          <a:srcRect t="22359" b="25074"/>
          <a:stretch/>
        </p:blipFill>
        <p:spPr bwMode="auto">
          <a:xfrm>
            <a:off x="3846231" y="3130588"/>
            <a:ext cx="3960000" cy="2162858"/>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28F104EA-01C5-69E2-1108-58322AC78FAA}"/>
              </a:ext>
            </a:extLst>
          </p:cNvPr>
          <p:cNvSpPr txBox="1"/>
          <p:nvPr/>
        </p:nvSpPr>
        <p:spPr>
          <a:xfrm>
            <a:off x="176903" y="5394875"/>
            <a:ext cx="11838192"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Fazendo a análise desse organograma, percebemos que a diretoria é o cargo mais alto da hierarquia, enquanto as gerências de produção e vendas são intermediárias e subordinadas a diretoria. Já o operacional, é subordinado tanto às suas respectivas gerências (de produção ou vendas), quanto a diretoria, ou seja, é o cargo mais baixo dessa hierarquia.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869323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984530E-25AA-9D04-FF43-980D32557EAF}"/>
              </a:ext>
            </a:extLst>
          </p:cNvPr>
          <p:cNvSpPr txBox="1"/>
          <p:nvPr/>
        </p:nvSpPr>
        <p:spPr>
          <a:xfrm>
            <a:off x="98611" y="677257"/>
            <a:ext cx="12021671" cy="2123658"/>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Além da organização hierárquica, muitos processos são realizados seguindo uma sequência de etapas, formando um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fluxo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o que acontece, por exemplo, ao escolher um trajeto entre cidades ou ao planejar uma rota de entregas. Observe a situação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Xavier, esboçou um esquema para auxiliá-lo na organização da rota de entrega que vai fazer em quatro cidades de Goiás. No esquema, ele desenhou as cidades e as estradas que as ligam e que podem ser usadas para realizar o trajeto.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797EB75-523A-980E-EE47-4D282910D1C3}"/>
              </a:ext>
            </a:extLst>
          </p:cNvPr>
          <p:cNvPicPr>
            <a:picLocks noChangeAspect="1"/>
          </p:cNvPicPr>
          <p:nvPr/>
        </p:nvPicPr>
        <p:blipFill rotWithShape="1">
          <a:blip r:embed="rId2">
            <a:extLst>
              <a:ext uri="{28A0092B-C50C-407E-A947-70E740481C1C}">
                <a14:useLocalDpi xmlns:a14="http://schemas.microsoft.com/office/drawing/2010/main" val="0"/>
              </a:ext>
            </a:extLst>
          </a:blip>
          <a:srcRect l="37482" t="29784" r="36028" b="29366"/>
          <a:stretch/>
        </p:blipFill>
        <p:spPr bwMode="auto">
          <a:xfrm>
            <a:off x="4489446" y="2601014"/>
            <a:ext cx="3240000" cy="281043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F0BF0B44-56BF-C064-12F6-6BAED4938CDA}"/>
                  </a:ext>
                </a:extLst>
              </p:cNvPr>
              <p:cNvSpPr txBox="1"/>
              <p:nvPr/>
            </p:nvSpPr>
            <p:spPr>
              <a:xfrm>
                <a:off x="98611" y="5411450"/>
                <a:ext cx="11994778" cy="1446550"/>
              </a:xfrm>
              <a:prstGeom prst="rect">
                <a:avLst/>
              </a:prstGeom>
              <a:noFill/>
            </p:spPr>
            <p:txBody>
              <a:bodyPr wrap="square">
                <a:spAutoFit/>
              </a:bodyPr>
              <a:lstStyle/>
              <a:p>
                <a:pPr algn="just"/>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Analisando o esquema de Xavier, observamos que, a partir da cidade que ele deseja sair, é possível definir o melhor fluxo a ser seguido para realizar suas entregas em menor tempo. Considere, por exemplo, que Xavier esteja em Caldas Novas e precisa fazer entrega nas três cidades, pelo esquema, a melhor rota seria Caldas novas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Ipameri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Pires do Rio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err="1">
                    <a:effectLst/>
                    <a:latin typeface="Arial Narrow" panose="020B0606020202030204" pitchFamily="34" charset="0"/>
                    <a:ea typeface="Times New Roman" panose="02020603050405020304" pitchFamily="18" charset="0"/>
                    <a:cs typeface="Times New Roman" panose="02020603050405020304" pitchFamily="18" charset="0"/>
                  </a:rPr>
                  <a:t>Cristianópolis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F0BF0B44-56BF-C064-12F6-6BAED4938CDA}"/>
                  </a:ext>
                </a:extLst>
              </p:cNvPr>
              <p:cNvSpPr txBox="1">
                <a:spLocks noRot="1" noChangeAspect="1" noMove="1" noResize="1" noEditPoints="1" noAdjustHandles="1" noChangeArrowheads="1" noChangeShapeType="1" noTextEdit="1"/>
              </p:cNvSpPr>
              <p:nvPr/>
            </p:nvSpPr>
            <p:spPr>
              <a:xfrm>
                <a:off x="98611" y="5411450"/>
                <a:ext cx="11994778" cy="1446550"/>
              </a:xfrm>
              <a:prstGeom prst="rect">
                <a:avLst/>
              </a:prstGeom>
              <a:blipFill>
                <a:blip r:embed="rId3"/>
                <a:stretch>
                  <a:fillRect l="-661" t="-2532" r="-661" b="-7173"/>
                </a:stretch>
              </a:blipFill>
            </p:spPr>
            <p:txBody>
              <a:bodyPr/>
              <a:lstStyle/>
              <a:p>
                <a:r>
                  <a:rPr lang="pt-BR">
                    <a:noFill/>
                  </a:rPr>
                  <a:t> </a:t>
                </a:r>
              </a:p>
            </p:txBody>
          </p:sp>
        </mc:Fallback>
      </mc:AlternateContent>
    </p:spTree>
    <p:extLst>
      <p:ext uri="{BB962C8B-B14F-4D97-AF65-F5344CB8AC3E}">
        <p14:creationId xmlns:p14="http://schemas.microsoft.com/office/powerpoint/2010/main" val="18227683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956D12-624B-9023-DEC4-0F1DC26EA85A}"/>
              </a:ext>
            </a:extLst>
          </p:cNvPr>
          <p:cNvSpPr txBox="1"/>
          <p:nvPr/>
        </p:nvSpPr>
        <p:spPr>
          <a:xfrm>
            <a:off x="125506" y="596566"/>
            <a:ext cx="12066494" cy="1237775"/>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possível, também, estruturar a solução de um problema utilizando um esquema de sequência lógica. 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fluxograma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uma ferramenta que possibilita o modo de resolver um problema por meio de um passo a passo. Essa ferramenta é composta por figuras que se interligam e indicam o fluxo da ação que deve ser realizado.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D95056C5-40F2-4388-E2AD-F791671C3C0C}"/>
              </a:ext>
            </a:extLst>
          </p:cNvPr>
          <p:cNvPicPr>
            <a:picLocks noChangeAspect="1"/>
          </p:cNvPicPr>
          <p:nvPr/>
        </p:nvPicPr>
        <p:blipFill>
          <a:blip r:embed="rId2"/>
          <a:stretch>
            <a:fillRect/>
          </a:stretch>
        </p:blipFill>
        <p:spPr>
          <a:xfrm>
            <a:off x="7746494" y="2182257"/>
            <a:ext cx="4320000" cy="2716416"/>
          </a:xfrm>
          <a:prstGeom prst="rect">
            <a:avLst/>
          </a:prstGeom>
        </p:spPr>
      </p:pic>
      <p:sp>
        <p:nvSpPr>
          <p:cNvPr id="7" name="CaixaDeTexto 6">
            <a:extLst>
              <a:ext uri="{FF2B5EF4-FFF2-40B4-BE49-F238E27FC236}">
                <a16:creationId xmlns:a16="http://schemas.microsoft.com/office/drawing/2014/main" id="{D28E8776-B3C6-E077-D2BA-15E129C74F44}"/>
              </a:ext>
            </a:extLst>
          </p:cNvPr>
          <p:cNvSpPr txBox="1"/>
          <p:nvPr/>
        </p:nvSpPr>
        <p:spPr>
          <a:xfrm>
            <a:off x="125506" y="1723157"/>
            <a:ext cx="7985311" cy="45910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seguir, observe um fluxograma que indica se um número é par ou ímpar.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1E6C7B15-968A-38B7-D6FA-118047F1F4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4666" y="2261233"/>
            <a:ext cx="2160000" cy="4209672"/>
          </a:xfrm>
          <a:prstGeom prst="rect">
            <a:avLst/>
          </a:prstGeom>
          <a:noFill/>
        </p:spPr>
      </p:pic>
      <p:sp>
        <p:nvSpPr>
          <p:cNvPr id="10" name="CaixaDeTexto 9">
            <a:extLst>
              <a:ext uri="{FF2B5EF4-FFF2-40B4-BE49-F238E27FC236}">
                <a16:creationId xmlns:a16="http://schemas.microsoft.com/office/drawing/2014/main" id="{9AC1EDCA-9CEE-4217-4B22-E8488D295271}"/>
              </a:ext>
            </a:extLst>
          </p:cNvPr>
          <p:cNvSpPr txBox="1"/>
          <p:nvPr/>
        </p:nvSpPr>
        <p:spPr>
          <a:xfrm>
            <a:off x="2956112" y="5748921"/>
            <a:ext cx="9110382"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que o fluxograma apresentado auxilia na classificação de um número em par ou ímpar, indicando as ações que devem ser feitas até a conclusão.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36546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35C03B5-DF48-F33D-E215-EE9F7D984884}"/>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0" y="520905"/>
            <a:ext cx="3600000" cy="91079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B3E48787-B460-91AE-B833-1A2E4F02F0BD}"/>
              </a:ext>
            </a:extLst>
          </p:cNvPr>
          <p:cNvSpPr txBox="1"/>
          <p:nvPr/>
        </p:nvSpPr>
        <p:spPr>
          <a:xfrm>
            <a:off x="-62753" y="1296447"/>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10.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o organograma de uma pequena empresa a seguir.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924D30DF-F342-3820-FC4B-D0900AA8AF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3858" y="2083774"/>
            <a:ext cx="3600000" cy="2871472"/>
          </a:xfrm>
          <a:prstGeom prst="rect">
            <a:avLst/>
          </a:prstGeom>
          <a:noFill/>
          <a:ln>
            <a:noFill/>
          </a:ln>
        </p:spPr>
      </p:pic>
      <p:sp>
        <p:nvSpPr>
          <p:cNvPr id="7" name="CaixaDeTexto 6">
            <a:extLst>
              <a:ext uri="{FF2B5EF4-FFF2-40B4-BE49-F238E27FC236}">
                <a16:creationId xmlns:a16="http://schemas.microsoft.com/office/drawing/2014/main" id="{F125D808-D13E-2A2B-491E-7FF37DAC6390}"/>
              </a:ext>
            </a:extLst>
          </p:cNvPr>
          <p:cNvSpPr txBox="1"/>
          <p:nvPr/>
        </p:nvSpPr>
        <p:spPr>
          <a:xfrm>
            <a:off x="0" y="4894136"/>
            <a:ext cx="6167716" cy="144295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Agora,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Qual é o cargo de maior nível nesse organograma?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Quais cargos estão subordinados ao CEO?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89689939-DE9B-2DC4-1383-AD082FB4A58E}"/>
              </a:ext>
            </a:extLst>
          </p:cNvPr>
          <p:cNvSpPr txBox="1"/>
          <p:nvPr/>
        </p:nvSpPr>
        <p:spPr>
          <a:xfrm>
            <a:off x="6096000" y="855868"/>
            <a:ext cx="6167716" cy="1107996"/>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11.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No quadro a seguir, são apresentados os cargos, e suas respectivas atribuições, que compõem o organograma de uma pizzaria.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Imagem 9">
            <a:extLst>
              <a:ext uri="{FF2B5EF4-FFF2-40B4-BE49-F238E27FC236}">
                <a16:creationId xmlns:a16="http://schemas.microsoft.com/office/drawing/2014/main" id="{50AFCAD6-06FB-1EB3-412D-0A5DC5C2BB78}"/>
              </a:ext>
            </a:extLst>
          </p:cNvPr>
          <p:cNvPicPr>
            <a:picLocks noChangeAspect="1"/>
          </p:cNvPicPr>
          <p:nvPr/>
        </p:nvPicPr>
        <p:blipFill>
          <a:blip r:embed="rId4"/>
          <a:srcRect l="24683" r="24653" b="10386"/>
          <a:stretch/>
        </p:blipFill>
        <p:spPr>
          <a:xfrm>
            <a:off x="6659858" y="2181776"/>
            <a:ext cx="5040000" cy="3088969"/>
          </a:xfrm>
          <a:prstGeom prst="rect">
            <a:avLst/>
          </a:prstGeom>
        </p:spPr>
      </p:pic>
      <p:sp>
        <p:nvSpPr>
          <p:cNvPr id="12" name="CaixaDeTexto 11">
            <a:extLst>
              <a:ext uri="{FF2B5EF4-FFF2-40B4-BE49-F238E27FC236}">
                <a16:creationId xmlns:a16="http://schemas.microsoft.com/office/drawing/2014/main" id="{7B28494B-B1E6-5008-F0FF-DB0AB4745AF6}"/>
              </a:ext>
            </a:extLst>
          </p:cNvPr>
          <p:cNvSpPr txBox="1"/>
          <p:nvPr/>
        </p:nvSpPr>
        <p:spPr>
          <a:xfrm>
            <a:off x="6057900" y="5488658"/>
            <a:ext cx="6134100" cy="848437"/>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Com base no cargo e sua respectiva atribuição, desenhe o organograma dessa pizzaria.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353080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2761632-080D-076C-0E80-6A1005E7DEC9}"/>
              </a:ext>
            </a:extLst>
          </p:cNvPr>
          <p:cNvSpPr txBox="1"/>
          <p:nvPr/>
        </p:nvSpPr>
        <p:spPr>
          <a:xfrm>
            <a:off x="0" y="787517"/>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12.</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 professor de matemática apresentou o seguinte fluxograma para suas turmas de 6º ano.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95880B1-4767-A6B7-AC16-8D990E1B7EF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536" y="1981255"/>
            <a:ext cx="4320000" cy="4020886"/>
          </a:xfrm>
          <a:prstGeom prst="rect">
            <a:avLst/>
          </a:prstGeom>
          <a:noFill/>
          <a:ln>
            <a:noFill/>
          </a:ln>
        </p:spPr>
      </p:pic>
      <p:sp>
        <p:nvSpPr>
          <p:cNvPr id="6" name="CaixaDeTexto 5">
            <a:extLst>
              <a:ext uri="{FF2B5EF4-FFF2-40B4-BE49-F238E27FC236}">
                <a16:creationId xmlns:a16="http://schemas.microsoft.com/office/drawing/2014/main" id="{8780F006-E062-847E-D14D-BED3F617C8F2}"/>
              </a:ext>
            </a:extLst>
          </p:cNvPr>
          <p:cNvSpPr txBox="1"/>
          <p:nvPr/>
        </p:nvSpPr>
        <p:spPr>
          <a:xfrm>
            <a:off x="6096000" y="787517"/>
            <a:ext cx="6033247" cy="2221634"/>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Analisando o fluxograma apresentado, responda: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O que é possível identificar utilizando esse fluxograma?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Se ao seguir o fluxo as respostas forem sempre negativas, como o triângulo será classificado?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8C6C2E61-758A-4896-53E6-FDF0C1F544D3}"/>
              </a:ext>
            </a:extLst>
          </p:cNvPr>
          <p:cNvSpPr txBox="1"/>
          <p:nvPr/>
        </p:nvSpPr>
        <p:spPr>
          <a:xfrm>
            <a:off x="6096000" y="3567479"/>
            <a:ext cx="6033247"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13.</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Construa um fluxograma que represente os passos para determinar se um número é divisível por 2.</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428749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95B2E7A-A828-BCD9-20C9-E81617EB7CD1}"/>
              </a:ext>
            </a:extLst>
          </p:cNvPr>
          <p:cNvSpPr txBox="1"/>
          <p:nvPr/>
        </p:nvSpPr>
        <p:spPr>
          <a:xfrm>
            <a:off x="0" y="767530"/>
            <a:ext cx="6096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14.</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esquema, a seguir, indica o caminho entre quatro cidades.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F807904-A18E-283C-4041-84E2E0FF7BDA}"/>
              </a:ext>
            </a:extLst>
          </p:cNvPr>
          <p:cNvPicPr>
            <a:picLocks noChangeAspect="1"/>
          </p:cNvPicPr>
          <p:nvPr/>
        </p:nvPicPr>
        <p:blipFill rotWithShape="1">
          <a:blip r:embed="rId2">
            <a:extLst>
              <a:ext uri="{28A0092B-C50C-407E-A947-70E740481C1C}">
                <a14:useLocalDpi xmlns:a14="http://schemas.microsoft.com/office/drawing/2010/main" val="0"/>
              </a:ext>
            </a:extLst>
          </a:blip>
          <a:srcRect t="3467" b="1921"/>
          <a:stretch/>
        </p:blipFill>
        <p:spPr bwMode="auto">
          <a:xfrm>
            <a:off x="1248000" y="1615967"/>
            <a:ext cx="3600000" cy="4891070"/>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82D8FB13-B7BD-0168-42FC-4D9FA30749B7}"/>
              </a:ext>
            </a:extLst>
          </p:cNvPr>
          <p:cNvSpPr txBox="1"/>
          <p:nvPr/>
        </p:nvSpPr>
        <p:spPr>
          <a:xfrm>
            <a:off x="6096000" y="832140"/>
            <a:ext cx="6096000" cy="2119042"/>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Quantos caminhos diferentes, uma pessoa pode fazer para ir da cidade B até a cidade C?</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b) Em determinado dia, a estrada que liga as cidades C e D estava interditada, existe uma forma ir de A até D sem passar pela cidade B? Justifique sua resposta.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194299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8806AB2-BA20-3CE5-E0EC-ACB6572CAEC2}"/>
              </a:ext>
            </a:extLst>
          </p:cNvPr>
          <p:cNvPicPr>
            <a:picLocks noChangeAspect="1"/>
          </p:cNvPicPr>
          <p:nvPr/>
        </p:nvPicPr>
        <p:blipFill>
          <a:blip r:embed="rId2"/>
          <a:stretch>
            <a:fillRect/>
          </a:stretch>
        </p:blipFill>
        <p:spPr>
          <a:xfrm>
            <a:off x="295834" y="626538"/>
            <a:ext cx="5400000" cy="1980291"/>
          </a:xfrm>
          <a:prstGeom prst="rect">
            <a:avLst/>
          </a:prstGeom>
        </p:spPr>
      </p:pic>
      <p:sp>
        <p:nvSpPr>
          <p:cNvPr id="5" name="CaixaDeTexto 4">
            <a:extLst>
              <a:ext uri="{FF2B5EF4-FFF2-40B4-BE49-F238E27FC236}">
                <a16:creationId xmlns:a16="http://schemas.microsoft.com/office/drawing/2014/main" id="{0553D188-E10A-9F32-1EF2-E7862422D01F}"/>
              </a:ext>
            </a:extLst>
          </p:cNvPr>
          <p:cNvSpPr txBox="1"/>
          <p:nvPr/>
        </p:nvSpPr>
        <p:spPr>
          <a:xfrm>
            <a:off x="164611" y="2606829"/>
            <a:ext cx="5931389" cy="1107996"/>
          </a:xfrm>
          <a:prstGeom prst="rect">
            <a:avLst/>
          </a:prstGeom>
          <a:noFill/>
        </p:spPr>
        <p:txBody>
          <a:bodyPr wrap="square">
            <a:spAutoFit/>
          </a:bodyPr>
          <a:lstStyle/>
          <a:p>
            <a:pPr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Um motorista de entrega precisa sair da cidade A e ir até a cidade E, utilizando a malha rodoviária representada no esquema a seguir.</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2A0FA142-323F-DD3F-C5DA-AC485567E4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5834" y="3643105"/>
            <a:ext cx="1800000" cy="2952889"/>
          </a:xfrm>
          <a:prstGeom prst="rect">
            <a:avLst/>
          </a:prstGeom>
          <a:noFill/>
          <a:ln>
            <a:noFill/>
          </a:ln>
        </p:spPr>
      </p:pic>
      <p:sp>
        <p:nvSpPr>
          <p:cNvPr id="8" name="CaixaDeTexto 7">
            <a:extLst>
              <a:ext uri="{FF2B5EF4-FFF2-40B4-BE49-F238E27FC236}">
                <a16:creationId xmlns:a16="http://schemas.microsoft.com/office/drawing/2014/main" id="{475B4222-7C89-232B-CDE6-3774B138A850}"/>
              </a:ext>
            </a:extLst>
          </p:cNvPr>
          <p:cNvSpPr txBox="1"/>
          <p:nvPr/>
        </p:nvSpPr>
        <p:spPr>
          <a:xfrm>
            <a:off x="6096000" y="844808"/>
            <a:ext cx="5997387" cy="3908762"/>
          </a:xfrm>
          <a:prstGeom prst="rect">
            <a:avLst/>
          </a:prstGeom>
          <a:noFill/>
        </p:spPr>
        <p:txBody>
          <a:bodyPr wrap="square">
            <a:spAutoFit/>
          </a:bodyPr>
          <a:lstStyle/>
          <a:p>
            <a:pPr algn="just">
              <a:spcAft>
                <a:spcPts val="1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Para realizar esse trajeto sem gastar combustível extra, ele deve se deslocar sempre em direção à cidade de destino, sem retornar por nenhuma estrada já percorrida.</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 quantas maneiras diferentes esse motorista pode realizar o percurso da Cidade A até a Cidade 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2 maneiras		</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a:p>
            <a:pPr algn="just">
              <a:spcAft>
                <a:spcPts val="1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(B) 3 maneiras</a:t>
            </a:r>
          </a:p>
          <a:p>
            <a:pPr algn="just">
              <a:spcAft>
                <a:spcPts val="1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 4 maneiras 		</a:t>
            </a:r>
          </a:p>
          <a:p>
            <a:pPr algn="just">
              <a:spcAft>
                <a:spcPts val="1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 5 maneiras</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323430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ersonalizar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2329</TotalTime>
  <Words>8831</Words>
  <Application>Microsoft Office PowerPoint</Application>
  <PresentationFormat>Widescreen</PresentationFormat>
  <Paragraphs>576</Paragraphs>
  <Slides>86</Slides>
  <Notes>0</Notes>
  <HiddenSlides>0</HiddenSlides>
  <MMClips>0</MMClips>
  <ScaleCrop>false</ScaleCrop>
  <HeadingPairs>
    <vt:vector size="6" baseType="variant">
      <vt:variant>
        <vt:lpstr>Fontes usadas</vt:lpstr>
      </vt:variant>
      <vt:variant>
        <vt:i4>11</vt:i4>
      </vt:variant>
      <vt:variant>
        <vt:lpstr>Tema</vt:lpstr>
      </vt:variant>
      <vt:variant>
        <vt:i4>2</vt:i4>
      </vt:variant>
      <vt:variant>
        <vt:lpstr>Títulos de slides</vt:lpstr>
      </vt:variant>
      <vt:variant>
        <vt:i4>86</vt:i4>
      </vt:variant>
    </vt:vector>
  </HeadingPairs>
  <TitlesOfParts>
    <vt:vector size="99" baseType="lpstr">
      <vt:lpstr>Aptos</vt:lpstr>
      <vt:lpstr>Aptos Display</vt:lpstr>
      <vt:lpstr>Arial</vt:lpstr>
      <vt:lpstr>Arial Narrow</vt:lpstr>
      <vt:lpstr>Calibri</vt:lpstr>
      <vt:lpstr>Calibri Light</vt:lpstr>
      <vt:lpstr>Cambria Math</vt:lpstr>
      <vt:lpstr>Symbol</vt:lpstr>
      <vt:lpstr>Times New Roman</vt:lpstr>
      <vt:lpstr>Verdana</vt:lpstr>
      <vt:lpstr>Wingdings</vt:lpstr>
      <vt:lpstr>Tema do Office</vt:lpstr>
      <vt:lpstr>Personalizar design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99</cp:revision>
  <dcterms:created xsi:type="dcterms:W3CDTF">2024-02-02T11:27:21Z</dcterms:created>
  <dcterms:modified xsi:type="dcterms:W3CDTF">2026-09-25T12:38:36Z</dcterms:modified>
</cp:coreProperties>
</file>