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4"/>
  </p:notesMasterIdLst>
  <p:sldIdLst>
    <p:sldId id="256" r:id="rId2"/>
    <p:sldId id="446" r:id="rId3"/>
    <p:sldId id="486" r:id="rId4"/>
    <p:sldId id="487" r:id="rId5"/>
    <p:sldId id="488" r:id="rId6"/>
    <p:sldId id="490" r:id="rId7"/>
    <p:sldId id="453" r:id="rId8"/>
    <p:sldId id="489" r:id="rId9"/>
    <p:sldId id="491" r:id="rId10"/>
    <p:sldId id="492" r:id="rId11"/>
    <p:sldId id="454" r:id="rId12"/>
    <p:sldId id="493" r:id="rId13"/>
    <p:sldId id="494" r:id="rId14"/>
    <p:sldId id="455" r:id="rId15"/>
    <p:sldId id="495" r:id="rId16"/>
    <p:sldId id="496" r:id="rId17"/>
    <p:sldId id="456" r:id="rId18"/>
    <p:sldId id="497" r:id="rId19"/>
    <p:sldId id="457" r:id="rId20"/>
    <p:sldId id="498" r:id="rId21"/>
    <p:sldId id="500" r:id="rId22"/>
    <p:sldId id="499" r:id="rId23"/>
    <p:sldId id="461" r:id="rId24"/>
    <p:sldId id="501" r:id="rId25"/>
    <p:sldId id="502" r:id="rId26"/>
    <p:sldId id="462" r:id="rId27"/>
    <p:sldId id="503" r:id="rId28"/>
    <p:sldId id="463" r:id="rId29"/>
    <p:sldId id="464" r:id="rId30"/>
    <p:sldId id="504" r:id="rId31"/>
    <p:sldId id="505" r:id="rId32"/>
    <p:sldId id="452" r:id="rId33"/>
    <p:sldId id="506" r:id="rId34"/>
    <p:sldId id="468" r:id="rId35"/>
    <p:sldId id="507" r:id="rId36"/>
    <p:sldId id="508" r:id="rId37"/>
    <p:sldId id="469" r:id="rId38"/>
    <p:sldId id="509" r:id="rId39"/>
    <p:sldId id="510" r:id="rId40"/>
    <p:sldId id="470" r:id="rId41"/>
    <p:sldId id="511" r:id="rId42"/>
    <p:sldId id="512" r:id="rId43"/>
    <p:sldId id="471" r:id="rId44"/>
    <p:sldId id="513" r:id="rId45"/>
    <p:sldId id="514" r:id="rId46"/>
    <p:sldId id="515" r:id="rId47"/>
    <p:sldId id="472" r:id="rId48"/>
    <p:sldId id="516" r:id="rId49"/>
    <p:sldId id="517" r:id="rId50"/>
    <p:sldId id="518" r:id="rId51"/>
    <p:sldId id="519" r:id="rId52"/>
    <p:sldId id="473" r:id="rId53"/>
    <p:sldId id="522" r:id="rId54"/>
    <p:sldId id="520" r:id="rId55"/>
    <p:sldId id="521" r:id="rId56"/>
    <p:sldId id="523" r:id="rId57"/>
    <p:sldId id="524" r:id="rId58"/>
    <p:sldId id="474" r:id="rId59"/>
    <p:sldId id="525" r:id="rId60"/>
    <p:sldId id="531" r:id="rId61"/>
    <p:sldId id="465" r:id="rId62"/>
    <p:sldId id="526" r:id="rId63"/>
    <p:sldId id="527" r:id="rId64"/>
    <p:sldId id="528" r:id="rId65"/>
    <p:sldId id="529" r:id="rId66"/>
    <p:sldId id="530" r:id="rId67"/>
    <p:sldId id="532" r:id="rId68"/>
    <p:sldId id="533" r:id="rId69"/>
    <p:sldId id="536" r:id="rId70"/>
    <p:sldId id="477" r:id="rId71"/>
    <p:sldId id="534" r:id="rId72"/>
    <p:sldId id="535" r:id="rId73"/>
    <p:sldId id="541" r:id="rId74"/>
    <p:sldId id="537" r:id="rId75"/>
    <p:sldId id="538" r:id="rId76"/>
    <p:sldId id="539" r:id="rId77"/>
    <p:sldId id="540" r:id="rId78"/>
    <p:sldId id="478" r:id="rId79"/>
    <p:sldId id="542" r:id="rId80"/>
    <p:sldId id="543" r:id="rId81"/>
    <p:sldId id="544" r:id="rId82"/>
    <p:sldId id="479" r:id="rId83"/>
    <p:sldId id="545" r:id="rId84"/>
    <p:sldId id="546" r:id="rId85"/>
    <p:sldId id="482" r:id="rId86"/>
    <p:sldId id="547" r:id="rId87"/>
    <p:sldId id="483" r:id="rId88"/>
    <p:sldId id="548" r:id="rId89"/>
    <p:sldId id="549" r:id="rId90"/>
    <p:sldId id="466" r:id="rId91"/>
    <p:sldId id="550" r:id="rId92"/>
    <p:sldId id="554" r:id="rId93"/>
    <p:sldId id="551" r:id="rId94"/>
    <p:sldId id="467" r:id="rId95"/>
    <p:sldId id="552" r:id="rId96"/>
    <p:sldId id="553" r:id="rId97"/>
    <p:sldId id="555" r:id="rId98"/>
    <p:sldId id="556" r:id="rId99"/>
    <p:sldId id="557" r:id="rId100"/>
    <p:sldId id="558" r:id="rId101"/>
    <p:sldId id="559" r:id="rId102"/>
    <p:sldId id="257" r:id="rId10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CD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85" d="100"/>
          <a:sy n="85" d="100"/>
        </p:scale>
        <p:origin x="108"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5D054C-F658-41A3-98B9-12030218AD77}" type="datetimeFigureOut">
              <a:rPr lang="pt-BR" smtClean="0"/>
              <a:t>25/09/2026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D80435-2E4C-4CAC-A051-C93A77D67695}" type="slidenum">
              <a:rPr lang="pt-BR" smtClean="0"/>
              <a:t>‹nº›</a:t>
            </a:fld>
            <a:endParaRPr lang="pt-BR"/>
          </a:p>
        </p:txBody>
      </p:sp>
    </p:spTree>
    <p:extLst>
      <p:ext uri="{BB962C8B-B14F-4D97-AF65-F5344CB8AC3E}">
        <p14:creationId xmlns:p14="http://schemas.microsoft.com/office/powerpoint/2010/main" val="3212672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cxnSp>
        <p:nvCxnSpPr>
          <p:cNvPr id="7" name="Conector reto 6">
            <a:extLst>
              <a:ext uri="{FF2B5EF4-FFF2-40B4-BE49-F238E27FC236}">
                <a16:creationId xmlns:a16="http://schemas.microsoft.com/office/drawing/2014/main" id="{EAB01FFC-84F2-421C-27E1-E9AE5AFB9D5A}"/>
              </a:ext>
            </a:extLst>
          </p:cNvPr>
          <p:cNvCxnSpPr/>
          <p:nvPr userDrawn="1"/>
        </p:nvCxnSpPr>
        <p:spPr>
          <a:xfrm>
            <a:off x="6095999" y="869245"/>
            <a:ext cx="0" cy="5700889"/>
          </a:xfrm>
          <a:prstGeom prst="line">
            <a:avLst/>
          </a:prstGeom>
        </p:spPr>
        <p:style>
          <a:lnRef idx="1">
            <a:schemeClr val="accent2"/>
          </a:lnRef>
          <a:fillRef idx="0">
            <a:schemeClr val="accent2"/>
          </a:fillRef>
          <a:effectRef idx="0">
            <a:schemeClr val="accent2"/>
          </a:effectRef>
          <a:fontRef idx="minor">
            <a:schemeClr val="tx1"/>
          </a:fontRef>
        </p:style>
      </p:cxnSp>
      <p:pic>
        <p:nvPicPr>
          <p:cNvPr id="3" name="Imagem 2">
            <a:extLst>
              <a:ext uri="{FF2B5EF4-FFF2-40B4-BE49-F238E27FC236}">
                <a16:creationId xmlns:a16="http://schemas.microsoft.com/office/drawing/2014/main" id="{F3502779-AB24-C81D-BD7B-C2989288C82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7.png"/><Relationship Id="rId4" Type="http://schemas.microsoft.com/office/2007/relationships/hdphoto" Target="../media/hdphoto4.wdp"/></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microsoft.com/office/2007/relationships/hdphoto" Target="../media/hdphoto5.wdp"/></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4.png"/><Relationship Id="rId1" Type="http://schemas.openxmlformats.org/officeDocument/2006/relationships/slideLayout" Target="../slideLayouts/slideLayout7.xml"/><Relationship Id="rId4" Type="http://schemas.microsoft.com/office/2007/relationships/hdphoto" Target="../media/hdphoto3.wdp"/></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5" Type="http://schemas.microsoft.com/office/2007/relationships/hdphoto" Target="../media/hdphoto6.wdp"/><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4" Type="http://schemas.microsoft.com/office/2007/relationships/hdphoto" Target="../media/hdphoto7.wdp"/></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4" Type="http://schemas.microsoft.com/office/2007/relationships/hdphoto" Target="../media/hdphoto8.wdp"/></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4" Type="http://schemas.microsoft.com/office/2007/relationships/hdphoto" Target="../media/hdphoto11.wdp"/></Relationships>
</file>

<file path=ppt/slides/_rels/slide3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8.png"/><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33.xml.rels><?xml version="1.0" encoding="UTF-8" standalone="yes"?>
<Relationships xmlns="http://schemas.openxmlformats.org/package/2006/relationships"><Relationship Id="rId3" Type="http://schemas.microsoft.com/office/2007/relationships/hdphoto" Target="../media/hdphoto12.wdp"/><Relationship Id="rId7" Type="http://schemas.openxmlformats.org/officeDocument/2006/relationships/image" Target="../media/image54.png"/><Relationship Id="rId2"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4.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 Id="rId5" Type="http://schemas.openxmlformats.org/officeDocument/2006/relationships/image" Target="../media/image62.emf"/><Relationship Id="rId4" Type="http://schemas.openxmlformats.org/officeDocument/2006/relationships/image" Target="../media/image62.png"/></Relationships>
</file>

<file path=ppt/slides/_rels/slide3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4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8.png"/><Relationship Id="rId1" Type="http://schemas.openxmlformats.org/officeDocument/2006/relationships/slideLayout" Target="../slideLayouts/slideLayout7.xml"/><Relationship Id="rId4" Type="http://schemas.microsoft.com/office/2007/relationships/hdphoto" Target="../media/hdphoto13.wdp"/></Relationships>
</file>

<file path=ppt/slides/_rels/slide41.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67.png"/><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4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70.emf"/></Relationships>
</file>

<file path=ppt/slides/_rels/slide4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50.png"/><Relationship Id="rId7" Type="http://schemas.openxmlformats.org/officeDocument/2006/relationships/image" Target="../media/image79.png"/><Relationship Id="rId2" Type="http://schemas.openxmlformats.org/officeDocument/2006/relationships/image" Target="../media/image76.png"/><Relationship Id="rId1" Type="http://schemas.openxmlformats.org/officeDocument/2006/relationships/slideLayout" Target="../slideLayouts/slideLayout7.xml"/><Relationship Id="rId6" Type="http://schemas.openxmlformats.org/officeDocument/2006/relationships/image" Target="../media/image73.png"/><Relationship Id="rId5" Type="http://schemas.openxmlformats.org/officeDocument/2006/relationships/image" Target="../media/image72.emf"/><Relationship Id="rId4" Type="http://schemas.microsoft.com/office/2007/relationships/hdphoto" Target="../media/hdphoto12.wdp"/></Relationships>
</file>

<file path=ppt/slides/_rels/slide4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81.png"/><Relationship Id="rId1" Type="http://schemas.openxmlformats.org/officeDocument/2006/relationships/slideLayout" Target="../slideLayouts/slideLayout7.xml"/><Relationship Id="rId4" Type="http://schemas.openxmlformats.org/officeDocument/2006/relationships/image" Target="../media/image83.png"/></Relationships>
</file>

<file path=ppt/slides/_rels/slide47.xml.rels><?xml version="1.0" encoding="UTF-8" standalone="yes"?>
<Relationships xmlns="http://schemas.openxmlformats.org/package/2006/relationships"><Relationship Id="rId8" Type="http://schemas.microsoft.com/office/2007/relationships/hdphoto" Target="../media/hdphoto16.wdp"/><Relationship Id="rId3" Type="http://schemas.openxmlformats.org/officeDocument/2006/relationships/image" Target="../media/image84.png"/><Relationship Id="rId7" Type="http://schemas.openxmlformats.org/officeDocument/2006/relationships/image" Target="../media/image80.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86.png"/><Relationship Id="rId5" Type="http://schemas.microsoft.com/office/2007/relationships/hdphoto" Target="../media/hdphoto15.wdp"/><Relationship Id="rId4" Type="http://schemas.openxmlformats.org/officeDocument/2006/relationships/image" Target="../media/image78.png"/></Relationships>
</file>

<file path=ppt/slides/_rels/slide48.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82.png"/><Relationship Id="rId1" Type="http://schemas.openxmlformats.org/officeDocument/2006/relationships/slideLayout" Target="../slideLayouts/slideLayout7.xml"/><Relationship Id="rId5" Type="http://schemas.microsoft.com/office/2007/relationships/hdphoto" Target="../media/hdphoto18.wdp"/><Relationship Id="rId4" Type="http://schemas.openxmlformats.org/officeDocument/2006/relationships/image" Target="../media/image85.png"/></Relationships>
</file>

<file path=ppt/slides/_rels/slide49.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57.png"/><Relationship Id="rId1" Type="http://schemas.openxmlformats.org/officeDocument/2006/relationships/slideLayout" Target="../slideLayouts/slideLayout7.xml"/><Relationship Id="rId4" Type="http://schemas.openxmlformats.org/officeDocument/2006/relationships/image" Target="../media/image88.png"/></Relationships>
</file>

<file path=ppt/slides/_rels/slide51.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94.png"/><Relationship Id="rId1" Type="http://schemas.openxmlformats.org/officeDocument/2006/relationships/slideLayout" Target="../slideLayouts/slideLayout7.xml"/><Relationship Id="rId4" Type="http://schemas.openxmlformats.org/officeDocument/2006/relationships/image" Target="../media/image89.png"/></Relationships>
</file>

<file path=ppt/slides/_rels/slide5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96.png"/><Relationship Id="rId1" Type="http://schemas.openxmlformats.org/officeDocument/2006/relationships/slideLayout" Target="../slideLayouts/slideLayout7.xml"/><Relationship Id="rId6" Type="http://schemas.openxmlformats.org/officeDocument/2006/relationships/image" Target="../media/image92.png"/><Relationship Id="rId5" Type="http://schemas.openxmlformats.org/officeDocument/2006/relationships/image" Target="../media/image98.png"/><Relationship Id="rId4" Type="http://schemas.microsoft.com/office/2007/relationships/hdphoto" Target="../media/hdphoto19.wdp"/></Relationships>
</file>

<file path=ppt/slides/_rels/slide5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100.png"/><Relationship Id="rId1" Type="http://schemas.openxmlformats.org/officeDocument/2006/relationships/slideLayout" Target="../slideLayouts/slideLayout7.xml"/><Relationship Id="rId6" Type="http://schemas.openxmlformats.org/officeDocument/2006/relationships/image" Target="../media/image97.png"/><Relationship Id="rId5" Type="http://schemas.openxmlformats.org/officeDocument/2006/relationships/image" Target="../media/image102.png"/><Relationship Id="rId4" Type="http://schemas.microsoft.com/office/2007/relationships/hdphoto" Target="../media/hdphoto20.wdp"/></Relationships>
</file>

<file path=ppt/slides/_rels/slide5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104.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6.png"/><Relationship Id="rId1" Type="http://schemas.openxmlformats.org/officeDocument/2006/relationships/slideLayout" Target="../slideLayouts/slideLayout7.xml"/><Relationship Id="rId5" Type="http://schemas.openxmlformats.org/officeDocument/2006/relationships/image" Target="../media/image103.png"/><Relationship Id="rId4" Type="http://schemas.microsoft.com/office/2007/relationships/hdphoto" Target="../media/hdphoto21.wdp"/></Relationships>
</file>

<file path=ppt/slides/_rels/slide5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7.xml"/><Relationship Id="rId6" Type="http://schemas.openxmlformats.org/officeDocument/2006/relationships/image" Target="../media/image107.png"/><Relationship Id="rId5" Type="http://schemas.microsoft.com/office/2007/relationships/hdphoto" Target="../media/hdphoto22.wdp"/><Relationship Id="rId4" Type="http://schemas.openxmlformats.org/officeDocument/2006/relationships/image" Target="../media/image105.png"/></Relationships>
</file>

<file path=ppt/slides/_rels/slide5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13.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microsoft.com/office/2007/relationships/hdphoto" Target="../media/hdphoto23.wdp"/><Relationship Id="rId2" Type="http://schemas.openxmlformats.org/officeDocument/2006/relationships/image" Target="../media/image108.png"/><Relationship Id="rId1" Type="http://schemas.openxmlformats.org/officeDocument/2006/relationships/slideLayout" Target="../slideLayouts/slideLayout7.xml"/><Relationship Id="rId5" Type="http://schemas.microsoft.com/office/2007/relationships/hdphoto" Target="../media/hdphoto24.wdp"/><Relationship Id="rId4" Type="http://schemas.openxmlformats.org/officeDocument/2006/relationships/image" Target="../media/image111.png"/></Relationships>
</file>

<file path=ppt/slides/_rels/slide6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114.png"/><Relationship Id="rId4" Type="http://schemas.openxmlformats.org/officeDocument/2006/relationships/image" Target="../media/image117.png"/></Relationships>
</file>

<file path=ppt/slides/_rels/slide61.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9.png"/><Relationship Id="rId1" Type="http://schemas.openxmlformats.org/officeDocument/2006/relationships/slideLayout" Target="../slideLayouts/slideLayout7.xml"/><Relationship Id="rId4" Type="http://schemas.openxmlformats.org/officeDocument/2006/relationships/image" Target="../media/image120.png"/></Relationships>
</file>

<file path=ppt/slides/_rels/slide62.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21.png"/><Relationship Id="rId1" Type="http://schemas.openxmlformats.org/officeDocument/2006/relationships/slideLayout" Target="../slideLayouts/slideLayout7.xml"/><Relationship Id="rId4" Type="http://schemas.openxmlformats.org/officeDocument/2006/relationships/image" Target="../media/image116.png"/></Relationships>
</file>

<file path=ppt/slides/_rels/slide63.xml.rels><?xml version="1.0" encoding="UTF-8" standalone="yes"?>
<Relationships xmlns="http://schemas.openxmlformats.org/package/2006/relationships"><Relationship Id="rId3" Type="http://schemas.openxmlformats.org/officeDocument/2006/relationships/image" Target="../media/image117.emf"/><Relationship Id="rId2" Type="http://schemas.openxmlformats.org/officeDocument/2006/relationships/image" Target="../media/image116.emf"/><Relationship Id="rId1" Type="http://schemas.openxmlformats.org/officeDocument/2006/relationships/slideLayout" Target="../slideLayouts/slideLayout7.xml"/><Relationship Id="rId5" Type="http://schemas.openxmlformats.org/officeDocument/2006/relationships/image" Target="../media/image119.emf"/><Relationship Id="rId4" Type="http://schemas.openxmlformats.org/officeDocument/2006/relationships/image" Target="../media/image118.emf"/></Relationships>
</file>

<file path=ppt/slides/_rels/slide64.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7.xml"/><Relationship Id="rId6" Type="http://schemas.openxmlformats.org/officeDocument/2006/relationships/image" Target="../media/image126.png"/><Relationship Id="rId5" Type="http://schemas.openxmlformats.org/officeDocument/2006/relationships/image" Target="../media/image125.png"/><Relationship Id="rId4" Type="http://schemas.openxmlformats.org/officeDocument/2006/relationships/image" Target="../media/image124.png"/></Relationships>
</file>

<file path=ppt/slides/_rels/slide65.xml.rels><?xml version="1.0" encoding="UTF-8" standalone="yes"?>
<Relationships xmlns="http://schemas.openxmlformats.org/package/2006/relationships"><Relationship Id="rId3" Type="http://schemas.openxmlformats.org/officeDocument/2006/relationships/image" Target="../media/image128.emf"/><Relationship Id="rId2" Type="http://schemas.openxmlformats.org/officeDocument/2006/relationships/image" Target="../media/image127.emf"/><Relationship Id="rId1" Type="http://schemas.openxmlformats.org/officeDocument/2006/relationships/slideLayout" Target="../slideLayouts/slideLayout7.xml"/><Relationship Id="rId4" Type="http://schemas.openxmlformats.org/officeDocument/2006/relationships/image" Target="../media/image129.emf"/></Relationships>
</file>

<file path=ppt/slides/_rels/slide66.xml.rels><?xml version="1.0" encoding="UTF-8" standalone="yes"?>
<Relationships xmlns="http://schemas.openxmlformats.org/package/2006/relationships"><Relationship Id="rId3" Type="http://schemas.openxmlformats.org/officeDocument/2006/relationships/image" Target="../media/image131.emf"/><Relationship Id="rId2" Type="http://schemas.openxmlformats.org/officeDocument/2006/relationships/image" Target="../media/image130.emf"/><Relationship Id="rId1" Type="http://schemas.openxmlformats.org/officeDocument/2006/relationships/slideLayout" Target="../slideLayouts/slideLayout7.xml"/><Relationship Id="rId4" Type="http://schemas.openxmlformats.org/officeDocument/2006/relationships/image" Target="../media/image132.emf"/></Relationships>
</file>

<file path=ppt/slides/_rels/slide67.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7.xml"/><Relationship Id="rId4" Type="http://schemas.openxmlformats.org/officeDocument/2006/relationships/image" Target="../media/image135.png"/></Relationships>
</file>

<file path=ppt/slides/_rels/slide68.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139.png"/><Relationship Id="rId7" Type="http://schemas.openxmlformats.org/officeDocument/2006/relationships/image" Target="../media/image143.png"/><Relationship Id="rId2" Type="http://schemas.openxmlformats.org/officeDocument/2006/relationships/image" Target="../media/image138.png"/><Relationship Id="rId1" Type="http://schemas.openxmlformats.org/officeDocument/2006/relationships/slideLayout" Target="../slideLayouts/slideLayout7.xml"/><Relationship Id="rId6" Type="http://schemas.openxmlformats.org/officeDocument/2006/relationships/image" Target="../media/image142.png"/><Relationship Id="rId5" Type="http://schemas.openxmlformats.org/officeDocument/2006/relationships/image" Target="../media/image141.png"/><Relationship Id="rId4" Type="http://schemas.openxmlformats.org/officeDocument/2006/relationships/image" Target="../media/image140.png"/></Relationships>
</file>

<file path=ppt/slides/_rels/slide70.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146.emf"/><Relationship Id="rId4" Type="http://schemas.openxmlformats.org/officeDocument/2006/relationships/image" Target="../media/image145.png"/></Relationships>
</file>

<file path=ppt/slides/_rels/slide71.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7.xml"/><Relationship Id="rId5" Type="http://schemas.openxmlformats.org/officeDocument/2006/relationships/image" Target="../media/image150.png"/><Relationship Id="rId4" Type="http://schemas.openxmlformats.org/officeDocument/2006/relationships/image" Target="../media/image149.png"/></Relationships>
</file>

<file path=ppt/slides/_rels/slide72.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7.xml"/><Relationship Id="rId4" Type="http://schemas.openxmlformats.org/officeDocument/2006/relationships/image" Target="../media/image153.png"/></Relationships>
</file>

<file path=ppt/slides/_rels/slide73.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7.xml"/><Relationship Id="rId6" Type="http://schemas.openxmlformats.org/officeDocument/2006/relationships/image" Target="../media/image157.png"/><Relationship Id="rId5" Type="http://schemas.openxmlformats.org/officeDocument/2006/relationships/image" Target="../media/image156.png"/><Relationship Id="rId4" Type="http://schemas.microsoft.com/office/2007/relationships/hdphoto" Target="../media/hdphoto25.wdp"/></Relationships>
</file>

<file path=ppt/slides/_rels/slide74.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png"/><Relationship Id="rId1" Type="http://schemas.openxmlformats.org/officeDocument/2006/relationships/slideLayout" Target="../slideLayouts/slideLayout7.xml"/><Relationship Id="rId5" Type="http://schemas.microsoft.com/office/2007/relationships/hdphoto" Target="../media/hdphoto26.wdp"/><Relationship Id="rId4" Type="http://schemas.openxmlformats.org/officeDocument/2006/relationships/image" Target="../media/image160.png"/></Relationships>
</file>

<file path=ppt/slides/_rels/slide75.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7.xml"/><Relationship Id="rId4" Type="http://schemas.microsoft.com/office/2007/relationships/hdphoto" Target="../media/hdphoto27.wdp"/></Relationships>
</file>

<file path=ppt/slides/_rels/slide77.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166.png"/><Relationship Id="rId1" Type="http://schemas.openxmlformats.org/officeDocument/2006/relationships/slideLayout" Target="../slideLayouts/slideLayout7.xml"/><Relationship Id="rId4" Type="http://schemas.microsoft.com/office/2007/relationships/hdphoto" Target="../media/hdphoto28.wdp"/></Relationships>
</file>

<file path=ppt/slides/_rels/slide81.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68.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image" Target="../media/image37.png"/><Relationship Id="rId1" Type="http://schemas.openxmlformats.org/officeDocument/2006/relationships/slideLayout" Target="../slideLayouts/slideLayout7.xml"/><Relationship Id="rId5" Type="http://schemas.openxmlformats.org/officeDocument/2006/relationships/image" Target="../media/image173.png"/><Relationship Id="rId4" Type="http://schemas.openxmlformats.org/officeDocument/2006/relationships/image" Target="../media/image172.png"/></Relationships>
</file>

<file path=ppt/slides/_rels/slide86.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73.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75.png"/><Relationship Id="rId7" Type="http://schemas.microsoft.com/office/2007/relationships/hdphoto" Target="../media/hdphoto29.wdp"/><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178.png"/><Relationship Id="rId5" Type="http://schemas.openxmlformats.org/officeDocument/2006/relationships/image" Target="../media/image177.png"/><Relationship Id="rId4" Type="http://schemas.openxmlformats.org/officeDocument/2006/relationships/image" Target="../media/image176.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79.png"/><Relationship Id="rId1" Type="http://schemas.openxmlformats.org/officeDocument/2006/relationships/slideLayout" Target="../slideLayouts/slideLayout7.xml"/><Relationship Id="rId4" Type="http://schemas.microsoft.com/office/2007/relationships/hdphoto" Target="../media/hdphoto30.wdp"/></Relationships>
</file>

<file path=ppt/slides/_rels/slide90.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png"/><Relationship Id="rId1" Type="http://schemas.openxmlformats.org/officeDocument/2006/relationships/slideLayout" Target="../slideLayouts/slideLayout7.xml"/><Relationship Id="rId4" Type="http://schemas.openxmlformats.org/officeDocument/2006/relationships/image" Target="../media/image183.png"/></Relationships>
</file>

<file path=ppt/slides/_rels/slide91.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4.png"/><Relationship Id="rId1" Type="http://schemas.openxmlformats.org/officeDocument/2006/relationships/slideLayout" Target="../slideLayouts/slideLayout7.xml"/><Relationship Id="rId6" Type="http://schemas.microsoft.com/office/2007/relationships/hdphoto" Target="../media/hdphoto32.wdp"/><Relationship Id="rId5" Type="http://schemas.openxmlformats.org/officeDocument/2006/relationships/image" Target="../media/image186.png"/><Relationship Id="rId4" Type="http://schemas.microsoft.com/office/2007/relationships/hdphoto" Target="../media/hdphoto31.wdp"/></Relationships>
</file>

<file path=ppt/slides/_rels/slide92.xml.rels><?xml version="1.0" encoding="UTF-8" standalone="yes"?>
<Relationships xmlns="http://schemas.openxmlformats.org/package/2006/relationships"><Relationship Id="rId8" Type="http://schemas.openxmlformats.org/officeDocument/2006/relationships/image" Target="../media/image193.png"/><Relationship Id="rId3" Type="http://schemas.openxmlformats.org/officeDocument/2006/relationships/image" Target="../media/image188.png"/><Relationship Id="rId7" Type="http://schemas.openxmlformats.org/officeDocument/2006/relationships/image" Target="../media/image192.png"/><Relationship Id="rId2" Type="http://schemas.openxmlformats.org/officeDocument/2006/relationships/image" Target="../media/image187.png"/><Relationship Id="rId1" Type="http://schemas.openxmlformats.org/officeDocument/2006/relationships/slideLayout" Target="../slideLayouts/slideLayout7.xml"/><Relationship Id="rId6" Type="http://schemas.openxmlformats.org/officeDocument/2006/relationships/image" Target="../media/image191.png"/><Relationship Id="rId5" Type="http://schemas.openxmlformats.org/officeDocument/2006/relationships/image" Target="../media/image190.png"/><Relationship Id="rId10" Type="http://schemas.openxmlformats.org/officeDocument/2006/relationships/image" Target="../media/image194.png"/><Relationship Id="rId4" Type="http://schemas.openxmlformats.org/officeDocument/2006/relationships/image" Target="../media/image189.png"/><Relationship Id="rId9" Type="http://schemas.microsoft.com/office/2007/relationships/hdphoto" Target="../media/hdphoto33.wdp"/></Relationships>
</file>

<file path=ppt/slides/_rels/slide93.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195.png"/><Relationship Id="rId1" Type="http://schemas.openxmlformats.org/officeDocument/2006/relationships/slideLayout" Target="../slideLayouts/slideLayout7.xml"/><Relationship Id="rId5" Type="http://schemas.microsoft.com/office/2007/relationships/hdphoto" Target="../media/hdphoto34.wdp"/><Relationship Id="rId4" Type="http://schemas.openxmlformats.org/officeDocument/2006/relationships/image" Target="../media/image197.png"/></Relationships>
</file>

<file path=ppt/slides/_rels/slide94.xml.rels><?xml version="1.0" encoding="UTF-8" standalone="yes"?>
<Relationships xmlns="http://schemas.openxmlformats.org/package/2006/relationships"><Relationship Id="rId3" Type="http://schemas.openxmlformats.org/officeDocument/2006/relationships/image" Target="../media/image199.png"/><Relationship Id="rId7" Type="http://schemas.microsoft.com/office/2007/relationships/hdphoto" Target="../media/hdphoto36.wdp"/><Relationship Id="rId2" Type="http://schemas.openxmlformats.org/officeDocument/2006/relationships/image" Target="../media/image198.png"/><Relationship Id="rId1" Type="http://schemas.openxmlformats.org/officeDocument/2006/relationships/slideLayout" Target="../slideLayouts/slideLayout7.xml"/><Relationship Id="rId6" Type="http://schemas.openxmlformats.org/officeDocument/2006/relationships/image" Target="../media/image201.png"/><Relationship Id="rId5" Type="http://schemas.microsoft.com/office/2007/relationships/hdphoto" Target="../media/hdphoto35.wdp"/><Relationship Id="rId4" Type="http://schemas.openxmlformats.org/officeDocument/2006/relationships/image" Target="../media/image200.png"/></Relationships>
</file>

<file path=ppt/slides/_rels/slide95.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image" Target="../media/image202.png"/><Relationship Id="rId1" Type="http://schemas.openxmlformats.org/officeDocument/2006/relationships/slideLayout" Target="../slideLayouts/slideLayout7.xml"/><Relationship Id="rId4" Type="http://schemas.microsoft.com/office/2007/relationships/hdphoto" Target="../media/hdphoto37.wdp"/></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microsoft.com/office/2007/relationships/hdphoto" Target="../media/hdphoto38.wdp"/><Relationship Id="rId2" Type="http://schemas.openxmlformats.org/officeDocument/2006/relationships/image" Target="../media/image204.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image" Target="../media/image205.png"/><Relationship Id="rId1" Type="http://schemas.openxmlformats.org/officeDocument/2006/relationships/slideLayout" Target="../slideLayouts/slideLayout7.xml"/><Relationship Id="rId5" Type="http://schemas.microsoft.com/office/2007/relationships/hdphoto" Target="../media/hdphoto35.wdp"/><Relationship Id="rId4" Type="http://schemas.openxmlformats.org/officeDocument/2006/relationships/image" Target="../media/image200.png"/></Relationships>
</file>

<file path=ppt/slides/_rels/slide99.xml.rels><?xml version="1.0" encoding="UTF-8" standalone="yes"?>
<Relationships xmlns="http://schemas.openxmlformats.org/package/2006/relationships"><Relationship Id="rId2" Type="http://schemas.openxmlformats.org/officeDocument/2006/relationships/image" Target="../media/image207.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image" Target="../media/image208.png"/><Relationship Id="rId1" Type="http://schemas.openxmlformats.org/officeDocument/2006/relationships/slideLayout" Target="../slideLayouts/slideLayout7.xml"/><Relationship Id="rId6" Type="http://schemas.microsoft.com/office/2007/relationships/hdphoto" Target="../media/hdphoto35.wdp"/><Relationship Id="rId5" Type="http://schemas.openxmlformats.org/officeDocument/2006/relationships/image" Target="../media/image200.png"/><Relationship Id="rId4" Type="http://schemas.microsoft.com/office/2007/relationships/hdphoto" Target="../media/hdphoto39.wdp"/></Relationships>
</file>

<file path=ppt/slides/_rels/slide101.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image" Target="../media/image210.png"/><Relationship Id="rId1" Type="http://schemas.openxmlformats.org/officeDocument/2006/relationships/slideLayout" Target="../slideLayouts/slideLayout7.xml"/><Relationship Id="rId4" Type="http://schemas.microsoft.com/office/2007/relationships/hdphoto" Target="../media/hdphoto40.wdp"/></Relationships>
</file>

<file path=ppt/slides/_rels/slide102.xml.rels><?xml version="1.0" encoding="UTF-8" standalone="yes"?>
<Relationships xmlns="http://schemas.openxmlformats.org/package/2006/relationships"><Relationship Id="rId2" Type="http://schemas.openxmlformats.org/officeDocument/2006/relationships/image" Target="../media/image2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AF70A6A-607C-2573-9808-EA61692EA6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3008983" y="4099616"/>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2ª SÉRIE</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3645477" y="5001241"/>
            <a:ext cx="4206483" cy="646331"/>
          </a:xfrm>
          <a:prstGeom prst="rect">
            <a:avLst/>
          </a:prstGeom>
          <a:noFill/>
        </p:spPr>
        <p:txBody>
          <a:bodyPr wrap="square" rtlCol="0">
            <a:spAutoFit/>
          </a:bodyPr>
          <a:lstStyle/>
          <a:p>
            <a:r>
              <a:rPr lang="pt-BR" sz="3600" b="1" dirty="0">
                <a:solidFill>
                  <a:schemeClr val="bg1"/>
                </a:solidFill>
                <a:ea typeface="Verdana" panose="020B0604030504040204" pitchFamily="34" charset="0"/>
                <a:cs typeface="ADLaM Display" panose="02010000000000000000" pitchFamily="2" charset="0"/>
              </a:rPr>
              <a:t>MATEMÁTICA</a:t>
            </a:r>
            <a:endParaRPr lang="pt-BR" sz="3200" b="1" dirty="0">
              <a:solidFill>
                <a:schemeClr val="bg1"/>
              </a:solidFill>
              <a:ea typeface="Verdana" panose="020B0604030504040204" pitchFamily="34" charset="0"/>
              <a:cs typeface="ADLaM Display" panose="02010000000000000000" pitchFamily="2" charset="0"/>
            </a:endParaRP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DEB65B4B-14BC-E1E3-8A16-6EB787644225}"/>
              </a:ext>
            </a:extLst>
          </p:cNvPr>
          <p:cNvSpPr txBox="1"/>
          <p:nvPr/>
        </p:nvSpPr>
        <p:spPr>
          <a:xfrm>
            <a:off x="156000" y="1805753"/>
            <a:ext cx="11880000" cy="4750981"/>
          </a:xfrm>
          <a:prstGeom prst="rect">
            <a:avLst/>
          </a:prstGeom>
          <a:solidFill>
            <a:schemeClr val="bg1"/>
          </a:solidFill>
        </p:spPr>
        <p:txBody>
          <a:bodyPr wrap="square">
            <a:spAutoFit/>
          </a:bodyPr>
          <a:lstStyle/>
          <a:p>
            <a:pPr algn="ctr">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Arabic Typesetting" panose="03020402040406030203" pitchFamily="66" charset="-78"/>
              </a:rPr>
              <a:t>GRANDEZAS</a:t>
            </a:r>
            <a:endPar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 </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Chamamos de </a:t>
            </a:r>
            <a:r>
              <a:rPr lang="pt-BR" sz="2200" b="1" kern="100" dirty="0">
                <a:effectLst/>
                <a:latin typeface="Arial Narrow" panose="020B0606020202030204" pitchFamily="34" charset="0"/>
                <a:ea typeface="MS Mincho" panose="02020609040205080304" pitchFamily="49" charset="-128"/>
                <a:cs typeface="Arabic Typesetting" panose="03020402040406030203" pitchFamily="66" charset="-78"/>
              </a:rPr>
              <a:t>grandeza</a:t>
            </a:r>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 tudo aquilo que pode ser atribuído um valor numérico. Elas são essenciais para descrever e compreender o mundo ao nosso redor, desde o movimento de objetos físicos até abstrações como tempo e temperatura. </a:t>
            </a:r>
          </a:p>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Arabic Typesetting" panose="03020402040406030203" pitchFamily="66" charset="-78"/>
              </a:rPr>
              <a:t>Grandezas fundamentais</a:t>
            </a:r>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 são aquelas que não podem ser definidas em termos de outras grandezas, enquanto as derivadas são definidas em relação às fundamentais. Por exemplo, no Sistema Internacional de Unidades (SI), as grandezas fundamentais incluem comprimento, massa, tempo, corrente elétrica, temperatura termodinâmica, quantidade de substância e intensidade luminosa. </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rPr>
              <a:t>Para nossos estudos iremos priorizar as seguintes grandezas: comprimento, área, volume e capacidade, suas respectivas unidades de medidas e seus múltiplos e submúltiplos. </a:t>
            </a:r>
          </a:p>
        </p:txBody>
      </p:sp>
      <p:pic>
        <p:nvPicPr>
          <p:cNvPr id="2" name="Imagem 1">
            <a:extLst>
              <a:ext uri="{FF2B5EF4-FFF2-40B4-BE49-F238E27FC236}">
                <a16:creationId xmlns:a16="http://schemas.microsoft.com/office/drawing/2014/main" id="{58A26B25-063C-6506-E4A9-16C4D77A6A7F}"/>
              </a:ext>
            </a:extLst>
          </p:cNvPr>
          <p:cNvPicPr>
            <a:picLocks noChangeAspect="1"/>
          </p:cNvPicPr>
          <p:nvPr/>
        </p:nvPicPr>
        <p:blipFill>
          <a:blip r:embed="rId2"/>
          <a:srcRect t="5739"/>
          <a:stretch>
            <a:fillRect/>
          </a:stretch>
        </p:blipFill>
        <p:spPr>
          <a:xfrm>
            <a:off x="156000" y="1215805"/>
            <a:ext cx="3600000" cy="762706"/>
          </a:xfrm>
          <a:prstGeom prst="rect">
            <a:avLst/>
          </a:prstGeom>
        </p:spPr>
      </p:pic>
      <p:pic>
        <p:nvPicPr>
          <p:cNvPr id="3" name="Imagem 2">
            <a:extLst>
              <a:ext uri="{FF2B5EF4-FFF2-40B4-BE49-F238E27FC236}">
                <a16:creationId xmlns:a16="http://schemas.microsoft.com/office/drawing/2014/main" id="{47514E27-139E-5D9D-DBAA-ECBCF4853579}"/>
              </a:ext>
            </a:extLst>
          </p:cNvPr>
          <p:cNvPicPr>
            <a:picLocks noChangeAspect="1"/>
          </p:cNvPicPr>
          <p:nvPr/>
        </p:nvPicPr>
        <p:blipFill>
          <a:blip r:embed="rId3"/>
          <a:srcRect t="-1" r="339" b="6216"/>
          <a:stretch>
            <a:fillRect/>
          </a:stretch>
        </p:blipFill>
        <p:spPr>
          <a:xfrm>
            <a:off x="1767035" y="753833"/>
            <a:ext cx="4320000" cy="559655"/>
          </a:xfrm>
          <a:prstGeom prst="rect">
            <a:avLst/>
          </a:prstGeom>
        </p:spPr>
      </p:pic>
    </p:spTree>
    <p:extLst>
      <p:ext uri="{BB962C8B-B14F-4D97-AF65-F5344CB8AC3E}">
        <p14:creationId xmlns:p14="http://schemas.microsoft.com/office/powerpoint/2010/main" val="3800685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AFC4E7A3-245E-F43D-E370-12380E8AC5FD}"/>
              </a:ext>
            </a:extLst>
          </p:cNvPr>
          <p:cNvSpPr txBox="1"/>
          <p:nvPr/>
        </p:nvSpPr>
        <p:spPr>
          <a:xfrm>
            <a:off x="156000" y="3793133"/>
            <a:ext cx="5760000" cy="2816156"/>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Observe a indicação da multiplicação e divisão por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10</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t>
            </a: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Isso significa que é possível fazer conversões entre essas unidades de comprimento. </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p:pic>
        <p:nvPicPr>
          <p:cNvPr id="2" name="Imagem 1">
            <a:extLst>
              <a:ext uri="{FF2B5EF4-FFF2-40B4-BE49-F238E27FC236}">
                <a16:creationId xmlns:a16="http://schemas.microsoft.com/office/drawing/2014/main" id="{14622120-9769-C193-580E-262AF943B315}"/>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tretch>
            <a:fillRect/>
          </a:stretch>
        </p:blipFill>
        <p:spPr>
          <a:xfrm>
            <a:off x="460450" y="904986"/>
            <a:ext cx="5400000" cy="2770610"/>
          </a:xfrm>
          <a:prstGeom prst="rect">
            <a:avLst/>
          </a:prstGeom>
        </p:spPr>
      </p:pic>
      <p:pic>
        <p:nvPicPr>
          <p:cNvPr id="3" name="Imagem 2" descr="Diagrama&#10;&#10;Descrição gerada automaticamente">
            <a:extLst>
              <a:ext uri="{FF2B5EF4-FFF2-40B4-BE49-F238E27FC236}">
                <a16:creationId xmlns:a16="http://schemas.microsoft.com/office/drawing/2014/main" id="{B6F27DD3-2087-6F21-DEB0-1B8C2783E69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6000" y="4305909"/>
            <a:ext cx="4320000" cy="1442540"/>
          </a:xfrm>
          <a:prstGeom prst="rect">
            <a:avLst/>
          </a:prstGeom>
          <a:noFill/>
          <a:ln>
            <a:noFill/>
          </a:ln>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26EF11B6-C7A9-FA00-9710-8046BD428F6E}"/>
                  </a:ext>
                </a:extLst>
              </p:cNvPr>
              <p:cNvSpPr txBox="1"/>
              <p:nvPr/>
            </p:nvSpPr>
            <p:spPr>
              <a:xfrm>
                <a:off x="6331552" y="904986"/>
                <a:ext cx="5760000" cy="3596113"/>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Exemplos:</a:t>
                </a:r>
              </a:p>
              <a:p>
                <a:pPr marL="342900" lvl="0" indent="-342900" algn="just">
                  <a:lnSpc>
                    <a:spcPct val="115000"/>
                  </a:lnSpc>
                  <a:buFont typeface="Symbol" panose="05050102010706020507" pitchFamily="18" charset="2"/>
                  <a:buChar char=""/>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 m para cm</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457200" algn="just">
                  <a:lnSpc>
                    <a:spcPct val="115000"/>
                  </a:lnSpc>
                </a:pPr>
                <a14:m>
                  <m:oMathPara xmlns:m="http://schemas.openxmlformats.org/officeDocument/2006/math">
                    <m:oMathParaPr>
                      <m:jc m:val="centerGroup"/>
                    </m:oMathParaPr>
                    <m:oMath xmlns:m="http://schemas.openxmlformats.org/officeDocument/2006/math">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1÷</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𝟏</m:t>
                          </m:r>
                          <m:sSup>
                            <m:sSupPr>
                              <m:ctrlP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𝟎</m:t>
                              </m:r>
                            </m:e>
                            <m:sup>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m:t>
                      </m:r>
                      <m:r>
                        <a:rPr lang="pt-BR" sz="2200" b="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𝟏𝟎𝟎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=0,01</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pt-BR" sz="2200">
                          <a:effectLst/>
                          <a:latin typeface="Cambria Math" panose="02040503050406030204" pitchFamily="18" charset="0"/>
                          <a:ea typeface="MS Mincho" panose="02020609040205080304" pitchFamily="49" charset="-128"/>
                          <a:cs typeface="Times New Roman" panose="02020603050405020304" pitchFamily="18" charset="0"/>
                        </a:rPr>
                        <m:t>1 </m:t>
                      </m:r>
                      <m:r>
                        <m:rPr>
                          <m:sty m:val="p"/>
                        </m:rPr>
                        <a:rPr lang="pt-BR" sz="2200">
                          <a:effectLst/>
                          <a:latin typeface="Cambria Math" panose="02040503050406030204" pitchFamily="18" charset="0"/>
                          <a:ea typeface="MS Mincho" panose="02020609040205080304" pitchFamily="49" charset="-128"/>
                          <a:cs typeface="Times New Roman" panose="02020603050405020304" pitchFamily="18" charset="0"/>
                        </a:rPr>
                        <m:t>cm</m:t>
                      </m:r>
                      <m:r>
                        <a:rPr lang="pt-BR" sz="2200">
                          <a:effectLst/>
                          <a:latin typeface="Cambria Math" panose="02040503050406030204" pitchFamily="18" charset="0"/>
                          <a:ea typeface="MS Mincho" panose="02020609040205080304" pitchFamily="49" charset="-128"/>
                          <a:cs typeface="Times New Roman" panose="02020603050405020304" pitchFamily="18" charset="0"/>
                        </a:rPr>
                        <m:t>=0,01 </m:t>
                      </m:r>
                      <m:r>
                        <m:rPr>
                          <m:sty m:val="p"/>
                        </m:rPr>
                        <a:rPr lang="pt-BR" sz="2200">
                          <a:effectLst/>
                          <a:latin typeface="Cambria Math" panose="02040503050406030204" pitchFamily="18" charset="0"/>
                          <a:ea typeface="MS Mincho" panose="02020609040205080304" pitchFamily="49" charset="-128"/>
                          <a:cs typeface="Times New Roman" panose="02020603050405020304" pitchFamily="18" charset="0"/>
                        </a:rPr>
                        <m:t>m</m:t>
                      </m:r>
                    </m:oMath>
                  </m:oMathPara>
                </a14:m>
                <a:endParaRPr lang="pt-BR" sz="2200" b="1" kern="100" dirty="0">
                  <a:latin typeface="Arial Narrow" panose="020B0606020202030204" pitchFamily="34" charset="0"/>
                  <a:ea typeface="MS Mincho" panose="02020609040205080304" pitchFamily="49" charset="-128"/>
                  <a:cs typeface="Times New Roman" panose="02020603050405020304" pitchFamily="18" charset="0"/>
                </a:endParaRPr>
              </a:p>
              <a:p>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400 </a:t>
                </a:r>
                <a:r>
                  <a:rPr lang="pt-BR" sz="2200" b="1" kern="100" dirty="0" err="1">
                    <a:effectLst/>
                    <a:latin typeface="Arial Narrow" panose="020B0606020202030204" pitchFamily="34" charset="0"/>
                    <a:ea typeface="Times New Roman" panose="02020603050405020304" pitchFamily="18" charset="0"/>
                    <a:cs typeface="Times New Roman" panose="02020603050405020304" pitchFamily="18" charset="0"/>
                  </a:rPr>
                  <a:t>dam</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para cm</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457200" algn="just">
                  <a:lnSpc>
                    <a:spcPct val="115000"/>
                  </a:lnSpc>
                </a:pPr>
                <a14:m>
                  <m:oMathPara xmlns:m="http://schemas.openxmlformats.org/officeDocument/2006/math">
                    <m:oMathParaPr>
                      <m:jc m:val="centerGroup"/>
                    </m:oMathParaPr>
                    <m:oMath xmlns:m="http://schemas.openxmlformats.org/officeDocument/2006/math">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400∙</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𝟏</m:t>
                          </m:r>
                          <m:sSup>
                            <m:sSupPr>
                              <m:ctrlP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𝟎</m:t>
                              </m:r>
                            </m:e>
                            <m:sup>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𝟑</m:t>
                              </m:r>
                            </m:sup>
                          </m:sSup>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=400</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𝟏𝟎𝟎𝟎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=400 000</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pt-BR" sz="2200">
                          <a:effectLst/>
                          <a:latin typeface="Cambria Math" panose="02040503050406030204" pitchFamily="18" charset="0"/>
                          <a:ea typeface="Times New Roman" panose="02020603050405020304" pitchFamily="18" charset="0"/>
                          <a:cs typeface="Times New Roman" panose="02020603050405020304" pitchFamily="18" charset="0"/>
                        </a:rPr>
                        <m:t>400 </m:t>
                      </m:r>
                      <m:r>
                        <m:rPr>
                          <m:sty m:val="p"/>
                        </m:rPr>
                        <a:rPr lang="pt-BR" sz="2200">
                          <a:effectLst/>
                          <a:latin typeface="Cambria Math" panose="02040503050406030204" pitchFamily="18" charset="0"/>
                          <a:ea typeface="Times New Roman" panose="02020603050405020304" pitchFamily="18" charset="0"/>
                          <a:cs typeface="Times New Roman" panose="02020603050405020304" pitchFamily="18" charset="0"/>
                        </a:rPr>
                        <m:t>dam</m:t>
                      </m:r>
                      <m:r>
                        <a:rPr lang="pt-BR" sz="2200">
                          <a:effectLst/>
                          <a:latin typeface="Cambria Math" panose="02040503050406030204" pitchFamily="18" charset="0"/>
                          <a:ea typeface="Times New Roman" panose="02020603050405020304" pitchFamily="18" charset="0"/>
                          <a:cs typeface="Times New Roman" panose="02020603050405020304" pitchFamily="18" charset="0"/>
                        </a:rPr>
                        <m:t>=400 000 </m:t>
                      </m:r>
                      <m:r>
                        <m:rPr>
                          <m:sty m:val="p"/>
                        </m:rPr>
                        <a:rPr lang="pt-BR" sz="2200">
                          <a:effectLst/>
                          <a:latin typeface="Cambria Math" panose="02040503050406030204" pitchFamily="18" charset="0"/>
                          <a:ea typeface="Times New Roman" panose="02020603050405020304" pitchFamily="18" charset="0"/>
                          <a:cs typeface="Times New Roman" panose="02020603050405020304" pitchFamily="18" charset="0"/>
                        </a:rPr>
                        <m:t>cm</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26EF11B6-C7A9-FA00-9710-8046BD428F6E}"/>
                  </a:ext>
                </a:extLst>
              </p:cNvPr>
              <p:cNvSpPr txBox="1">
                <a:spLocks noRot="1" noChangeAspect="1" noMove="1" noResize="1" noEditPoints="1" noAdjustHandles="1" noChangeArrowheads="1" noChangeShapeType="1" noTextEdit="1"/>
              </p:cNvSpPr>
              <p:nvPr/>
            </p:nvSpPr>
            <p:spPr>
              <a:xfrm>
                <a:off x="6331552" y="904986"/>
                <a:ext cx="5760000" cy="3596113"/>
              </a:xfrm>
              <a:prstGeom prst="rect">
                <a:avLst/>
              </a:prstGeom>
              <a:blipFill>
                <a:blip r:embed="rId5"/>
                <a:stretch>
                  <a:fillRect l="-1481" t="-678"/>
                </a:stretch>
              </a:blipFill>
            </p:spPr>
            <p:txBody>
              <a:bodyPr/>
              <a:lstStyle/>
              <a:p>
                <a:r>
                  <a:rPr lang="pt-BR">
                    <a:noFill/>
                  </a:rPr>
                  <a:t> </a:t>
                </a:r>
              </a:p>
            </p:txBody>
          </p:sp>
        </mc:Fallback>
      </mc:AlternateContent>
    </p:spTree>
    <p:extLst>
      <p:ext uri="{BB962C8B-B14F-4D97-AF65-F5344CB8AC3E}">
        <p14:creationId xmlns:p14="http://schemas.microsoft.com/office/powerpoint/2010/main" val="13454605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5FF95B85-B863-377F-11D2-84A05100206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tretch>
            <a:fillRect/>
          </a:stretch>
        </p:blipFill>
        <p:spPr>
          <a:xfrm>
            <a:off x="336000" y="876308"/>
            <a:ext cx="5400000" cy="3726650"/>
          </a:xfrm>
          <a:prstGeom prst="rect">
            <a:avLst/>
          </a:prstGeom>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52892A58-16A6-6756-0092-63688D5FDEF5}"/>
                  </a:ext>
                </a:extLst>
              </p:cNvPr>
              <p:cNvSpPr txBox="1"/>
              <p:nvPr/>
            </p:nvSpPr>
            <p:spPr>
              <a:xfrm>
                <a:off x="6276002" y="876308"/>
                <a:ext cx="5760000" cy="4580613"/>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Isso significa que é possível fazer conversões entre essas unidades de área.</a:t>
                </a:r>
              </a:p>
              <a:p>
                <a:pPr algn="just">
                  <a:lnSpc>
                    <a:spcPct val="115000"/>
                  </a:lnSpc>
                  <a:spcAft>
                    <a:spcPts val="800"/>
                  </a:spcAft>
                </a:pP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Exemplos:</a:t>
                </a:r>
              </a:p>
              <a:p>
                <a:pPr marL="342900" lvl="0" indent="-342900" algn="just">
                  <a:lnSpc>
                    <a:spcPct val="115000"/>
                  </a:lnSpc>
                  <a:buFont typeface="Symbol" panose="05050102010706020507" pitchFamily="18" charset="2"/>
                  <a:buChar char=""/>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630 cm² para m²</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457200" algn="just">
                  <a:lnSpc>
                    <a:spcPct val="115000"/>
                  </a:lnSpc>
                </a:pPr>
                <a14:m>
                  <m:oMathPara xmlns:m="http://schemas.openxmlformats.org/officeDocument/2006/math">
                    <m:oMathParaPr>
                      <m:jc m:val="centerGroup"/>
                    </m:oMathParaPr>
                    <m:oMath xmlns:m="http://schemas.openxmlformats.org/officeDocument/2006/math">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630÷</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𝟏𝟎</m:t>
                          </m:r>
                          <m:sSup>
                            <m:sSupPr>
                              <m:ctrlP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𝟎</m:t>
                              </m:r>
                            </m:e>
                            <m:sup>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e>
                      </m:d>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=630÷</m:t>
                      </m:r>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𝟏𝟎</m:t>
                      </m:r>
                      <m:r>
                        <a:rPr lang="pt-BR" sz="2200" b="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𝟎𝟎𝟎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=0,063</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a:effectLst/>
                          <a:latin typeface="Cambria Math" panose="02040503050406030204" pitchFamily="18" charset="0"/>
                          <a:ea typeface="Times New Roman" panose="02020603050405020304" pitchFamily="18" charset="0"/>
                          <a:cs typeface="Times New Roman" panose="02020603050405020304" pitchFamily="18" charset="0"/>
                        </a:rPr>
                        <m:t>630 </m:t>
                      </m:r>
                      <m:sSup>
                        <m:sSupPr>
                          <m:ctrlPr>
                            <a:rPr lang="pt-BR" sz="2200" i="1">
                              <a:effectLst/>
                              <a:uFill>
                                <a:solidFill>
                                  <a:srgbClr val="CC9900"/>
                                </a:solidFill>
                              </a:uFill>
                              <a:latin typeface="Cambria Math" panose="02040503050406030204" pitchFamily="18" charset="0"/>
                              <a:ea typeface="Times New Roman" panose="02020603050405020304" pitchFamily="18" charset="0"/>
                            </a:rPr>
                          </m:ctrlPr>
                        </m:sSupPr>
                        <m:e>
                          <m:r>
                            <m:rPr>
                              <m:sty m:val="p"/>
                            </m:rPr>
                            <a:rPr lang="pt-BR" sz="2200">
                              <a:effectLst/>
                              <a:latin typeface="Cambria Math" panose="02040503050406030204" pitchFamily="18" charset="0"/>
                              <a:ea typeface="Times New Roman" panose="02020603050405020304" pitchFamily="18" charset="0"/>
                              <a:cs typeface="Times New Roman" panose="02020603050405020304" pitchFamily="18" charset="0"/>
                            </a:rPr>
                            <m:t>cm</m:t>
                          </m:r>
                        </m:e>
                        <m:sup>
                          <m:r>
                            <a:rPr lang="pt-BR" sz="22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a:effectLst/>
                          <a:latin typeface="Cambria Math" panose="02040503050406030204" pitchFamily="18" charset="0"/>
                          <a:ea typeface="Times New Roman" panose="02020603050405020304" pitchFamily="18" charset="0"/>
                          <a:cs typeface="Times New Roman" panose="02020603050405020304" pitchFamily="18" charset="0"/>
                        </a:rPr>
                        <m:t>=0,063 </m:t>
                      </m:r>
                      <m:sSup>
                        <m:sSupPr>
                          <m:ctrlPr>
                            <a:rPr lang="pt-BR" sz="2200" i="1">
                              <a:effectLst/>
                              <a:uFill>
                                <a:solidFill>
                                  <a:srgbClr val="CC9900"/>
                                </a:solidFill>
                              </a:uFill>
                              <a:latin typeface="Cambria Math" panose="02040503050406030204" pitchFamily="18" charset="0"/>
                              <a:ea typeface="Times New Roman" panose="02020603050405020304" pitchFamily="18" charset="0"/>
                            </a:rPr>
                          </m:ctrlPr>
                        </m:sSupPr>
                        <m:e>
                          <m:r>
                            <m:rPr>
                              <m:sty m:val="p"/>
                            </m:rPr>
                            <a:rPr lang="pt-BR" sz="2200">
                              <a:effectLst/>
                              <a:latin typeface="Cambria Math" panose="02040503050406030204" pitchFamily="18" charset="0"/>
                              <a:ea typeface="Times New Roman" panose="02020603050405020304" pitchFamily="18" charset="0"/>
                              <a:cs typeface="Times New Roman" panose="02020603050405020304" pitchFamily="18" charset="0"/>
                            </a:rPr>
                            <m:t>m</m:t>
                          </m:r>
                        </m:e>
                        <m:sup>
                          <m:r>
                            <a:rPr lang="pt-BR" sz="2200">
                              <a:effectLst/>
                              <a:latin typeface="Cambria Math" panose="02040503050406030204" pitchFamily="18" charset="0"/>
                              <a:ea typeface="Times New Roman" panose="02020603050405020304" pitchFamily="18" charset="0"/>
                              <a:cs typeface="Times New Roman" panose="02020603050405020304" pitchFamily="18" charset="0"/>
                            </a:rPr>
                            <m:t>2</m:t>
                          </m:r>
                        </m:sup>
                      </m:sSup>
                    </m:oMath>
                  </m:oMathPara>
                </a14:m>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200" b="1" kern="100" dirty="0">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70 m² para cm²</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457200" algn="just">
                  <a:lnSpc>
                    <a:spcPct val="115000"/>
                  </a:lnSpc>
                </a:pPr>
                <a14:m>
                  <m:oMathPara xmlns:m="http://schemas.openxmlformats.org/officeDocument/2006/math">
                    <m:oMathParaPr>
                      <m:jc m:val="centerGroup"/>
                    </m:oMathParaPr>
                    <m:oMath xmlns:m="http://schemas.openxmlformats.org/officeDocument/2006/math">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70∙</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𝟏𝟎𝟎</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𝟏𝟎𝟎</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=70</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𝟏𝟎</m:t>
                      </m:r>
                      <m:r>
                        <a:rPr lang="pt-BR" sz="2200" b="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𝟎𝟎𝟎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=700 000</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14:m>
                  <m:oMathPara xmlns:m="http://schemas.openxmlformats.org/officeDocument/2006/math">
                    <m:oMathParaPr>
                      <m:jc m:val="centerGroup"/>
                    </m:oMathParaPr>
                    <m:oMath xmlns:m="http://schemas.openxmlformats.org/officeDocument/2006/math">
                      <m:r>
                        <a:rPr lang="pt-BR" sz="2200">
                          <a:effectLst/>
                          <a:latin typeface="Cambria Math" panose="02040503050406030204" pitchFamily="18" charset="0"/>
                          <a:ea typeface="Times New Roman" panose="02020603050405020304" pitchFamily="18" charset="0"/>
                          <a:cs typeface="Times New Roman" panose="02020603050405020304" pitchFamily="18" charset="0"/>
                        </a:rPr>
                        <m:t>70 </m:t>
                      </m:r>
                      <m:sSup>
                        <m:sSupPr>
                          <m:ctrlPr>
                            <a:rPr lang="pt-BR" sz="2200" i="1">
                              <a:effectLst/>
                              <a:uFill>
                                <a:solidFill>
                                  <a:srgbClr val="CC9900"/>
                                </a:solidFill>
                              </a:uFill>
                              <a:latin typeface="Cambria Math" panose="02040503050406030204" pitchFamily="18" charset="0"/>
                              <a:ea typeface="Times New Roman" panose="02020603050405020304" pitchFamily="18" charset="0"/>
                            </a:rPr>
                          </m:ctrlPr>
                        </m:sSupPr>
                        <m:e>
                          <m:r>
                            <m:rPr>
                              <m:sty m:val="p"/>
                            </m:rPr>
                            <a:rPr lang="pt-BR" sz="2200">
                              <a:effectLst/>
                              <a:latin typeface="Cambria Math" panose="02040503050406030204" pitchFamily="18" charset="0"/>
                              <a:ea typeface="Times New Roman" panose="02020603050405020304" pitchFamily="18" charset="0"/>
                              <a:cs typeface="Times New Roman" panose="02020603050405020304" pitchFamily="18" charset="0"/>
                            </a:rPr>
                            <m:t>m</m:t>
                          </m:r>
                        </m:e>
                        <m:sup>
                          <m:r>
                            <a:rPr lang="pt-BR" sz="2200">
                              <a:effectLst/>
                              <a:latin typeface="Cambria Math" panose="02040503050406030204" pitchFamily="18" charset="0"/>
                              <a:ea typeface="Times New Roman" panose="02020603050405020304" pitchFamily="18" charset="0"/>
                              <a:cs typeface="Times New Roman" panose="02020603050405020304" pitchFamily="18" charset="0"/>
                            </a:rPr>
                            <m:t>2</m:t>
                          </m:r>
                        </m:sup>
                      </m:sSup>
                      <m:r>
                        <a:rPr lang="pt-BR" sz="2200">
                          <a:effectLst/>
                          <a:latin typeface="Cambria Math" panose="02040503050406030204" pitchFamily="18" charset="0"/>
                          <a:ea typeface="Times New Roman" panose="02020603050405020304" pitchFamily="18" charset="0"/>
                          <a:cs typeface="Times New Roman" panose="02020603050405020304" pitchFamily="18" charset="0"/>
                        </a:rPr>
                        <m:t>=700 000 </m:t>
                      </m:r>
                      <m:sSup>
                        <m:sSupPr>
                          <m:ctrlPr>
                            <a:rPr lang="pt-BR" sz="2200" i="1">
                              <a:effectLst/>
                              <a:uFill>
                                <a:solidFill>
                                  <a:srgbClr val="CC9900"/>
                                </a:solidFill>
                              </a:uFill>
                              <a:latin typeface="Cambria Math" panose="02040503050406030204" pitchFamily="18" charset="0"/>
                              <a:ea typeface="Times New Roman" panose="02020603050405020304" pitchFamily="18" charset="0"/>
                            </a:rPr>
                          </m:ctrlPr>
                        </m:sSupPr>
                        <m:e>
                          <m:r>
                            <m:rPr>
                              <m:sty m:val="p"/>
                            </m:rPr>
                            <a:rPr lang="pt-BR" sz="2200">
                              <a:effectLst/>
                              <a:latin typeface="Cambria Math" panose="02040503050406030204" pitchFamily="18" charset="0"/>
                              <a:ea typeface="Times New Roman" panose="02020603050405020304" pitchFamily="18" charset="0"/>
                              <a:cs typeface="Times New Roman" panose="02020603050405020304" pitchFamily="18" charset="0"/>
                            </a:rPr>
                            <m:t>cm</m:t>
                          </m:r>
                        </m:e>
                        <m:sup>
                          <m:r>
                            <a:rPr lang="pt-BR" sz="2200">
                              <a:effectLst/>
                              <a:latin typeface="Cambria Math" panose="02040503050406030204" pitchFamily="18" charset="0"/>
                              <a:ea typeface="Times New Roman" panose="02020603050405020304" pitchFamily="18" charset="0"/>
                              <a:cs typeface="Times New Roman" panose="02020603050405020304" pitchFamily="18" charset="0"/>
                            </a:rPr>
                            <m:t>2</m:t>
                          </m:r>
                        </m:sup>
                      </m:sSup>
                    </m:oMath>
                  </m:oMathPara>
                </a14:m>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52892A58-16A6-6756-0092-63688D5FDEF5}"/>
                  </a:ext>
                </a:extLst>
              </p:cNvPr>
              <p:cNvSpPr txBox="1">
                <a:spLocks noRot="1" noChangeAspect="1" noMove="1" noResize="1" noEditPoints="1" noAdjustHandles="1" noChangeArrowheads="1" noChangeShapeType="1" noTextEdit="1"/>
              </p:cNvSpPr>
              <p:nvPr/>
            </p:nvSpPr>
            <p:spPr>
              <a:xfrm>
                <a:off x="6276002" y="876308"/>
                <a:ext cx="5760000" cy="4580613"/>
              </a:xfrm>
              <a:prstGeom prst="rect">
                <a:avLst/>
              </a:prstGeom>
              <a:blipFill>
                <a:blip r:embed="rId4"/>
                <a:stretch>
                  <a:fillRect l="-1483" t="-533" r="-1483"/>
                </a:stretch>
              </a:blipFill>
            </p:spPr>
            <p:txBody>
              <a:bodyPr/>
              <a:lstStyle/>
              <a:p>
                <a:r>
                  <a:rPr lang="pt-BR">
                    <a:noFill/>
                  </a:rPr>
                  <a:t> </a:t>
                </a:r>
              </a:p>
            </p:txBody>
          </p:sp>
        </mc:Fallback>
      </mc:AlternateContent>
      <p:sp>
        <p:nvSpPr>
          <p:cNvPr id="6" name="CaixaDeTexto 5">
            <a:extLst>
              <a:ext uri="{FF2B5EF4-FFF2-40B4-BE49-F238E27FC236}">
                <a16:creationId xmlns:a16="http://schemas.microsoft.com/office/drawing/2014/main" id="{E9D24238-5189-CC38-BDB9-0ACBA9375B92}"/>
              </a:ext>
            </a:extLst>
          </p:cNvPr>
          <p:cNvSpPr txBox="1"/>
          <p:nvPr/>
        </p:nvSpPr>
        <p:spPr>
          <a:xfrm>
            <a:off x="156000" y="4671789"/>
            <a:ext cx="5760000" cy="836576"/>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Observe a indicação da multiplicação e divisão por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100</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t>
            </a:r>
          </a:p>
        </p:txBody>
      </p:sp>
      <p:pic>
        <p:nvPicPr>
          <p:cNvPr id="5" name="Imagem 4" descr="Diagrama&#10;&#10;Descrição gerada automaticamente">
            <a:extLst>
              <a:ext uri="{FF2B5EF4-FFF2-40B4-BE49-F238E27FC236}">
                <a16:creationId xmlns:a16="http://schemas.microsoft.com/office/drawing/2014/main" id="{A3A173A9-27F7-A24E-6115-E659726EA7DD}"/>
              </a:ext>
            </a:extLst>
          </p:cNvPr>
          <p:cNvPicPr>
            <a:picLocks noChangeAspect="1"/>
          </p:cNvPicPr>
          <p:nvPr/>
        </p:nvPicPr>
        <p:blipFill>
          <a:blip r:embed="rId5"/>
          <a:stretch>
            <a:fillRect/>
          </a:stretch>
        </p:blipFill>
        <p:spPr>
          <a:xfrm>
            <a:off x="1421633" y="5182748"/>
            <a:ext cx="4320000" cy="1387017"/>
          </a:xfrm>
          <a:prstGeom prst="rect">
            <a:avLst/>
          </a:prstGeom>
        </p:spPr>
      </p:pic>
    </p:spTree>
    <p:extLst>
      <p:ext uri="{BB962C8B-B14F-4D97-AF65-F5344CB8AC3E}">
        <p14:creationId xmlns:p14="http://schemas.microsoft.com/office/powerpoint/2010/main" val="2014586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 Texto&#10;&#10;O conteúdo gerado por IA pode estar incorreto.">
            <a:extLst>
              <a:ext uri="{FF2B5EF4-FFF2-40B4-BE49-F238E27FC236}">
                <a16:creationId xmlns:a16="http://schemas.microsoft.com/office/drawing/2014/main" id="{06DDCD49-DFC9-6C94-81BF-4337F5C7D3A9}"/>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l="2998" t="8463" r="2474" b="8463"/>
          <a:stretch>
            <a:fillRect/>
          </a:stretch>
        </p:blipFill>
        <p:spPr bwMode="auto">
          <a:xfrm>
            <a:off x="156000" y="774350"/>
            <a:ext cx="1800000" cy="783679"/>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0A90B512-1068-5713-4087-171121E321F4}"/>
                  </a:ext>
                </a:extLst>
              </p:cNvPr>
              <p:cNvSpPr txBox="1"/>
              <p:nvPr/>
            </p:nvSpPr>
            <p:spPr>
              <a:xfrm>
                <a:off x="156000" y="1566994"/>
                <a:ext cx="5760000" cy="4362028"/>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Um muro com as seguintes medidas: 20 metros de comprimento e 4 metros de altura, foi construído com tijolos de dimensões 20 centímetros de comprimento e 20 centímetros de altura. Quantos tijolos foram gastos na construção desse muro, descartando a hipótese de desperdício?</a:t>
                </a:r>
              </a:p>
              <a:p>
                <a:pPr algn="just">
                  <a:lnSpc>
                    <a:spcPct val="115000"/>
                  </a:lnSpc>
                  <a:spcAft>
                    <a:spcPts val="800"/>
                  </a:spcAft>
                </a:pPr>
                <a:r>
                  <a:rPr lang="pt-BR" sz="2200" i="1" u="sng"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Resolução</a:t>
                </a: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p>
              <a:p>
                <a:pPr algn="just">
                  <a:lnSpc>
                    <a:spcPct val="115000"/>
                  </a:lnSpc>
                  <a:spcAft>
                    <a:spcPts val="800"/>
                  </a:spcAft>
                </a:pP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Seja a área do muro: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h</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→20∙4=80</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Assim, a área do muro é de 80 m².</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0A90B512-1068-5713-4087-171121E321F4}"/>
                  </a:ext>
                </a:extLst>
              </p:cNvPr>
              <p:cNvSpPr txBox="1">
                <a:spLocks noRot="1" noChangeAspect="1" noMove="1" noResize="1" noEditPoints="1" noAdjustHandles="1" noChangeArrowheads="1" noChangeShapeType="1" noTextEdit="1"/>
              </p:cNvSpPr>
              <p:nvPr/>
            </p:nvSpPr>
            <p:spPr>
              <a:xfrm>
                <a:off x="156000" y="1566994"/>
                <a:ext cx="5760000" cy="4362028"/>
              </a:xfrm>
              <a:prstGeom prst="rect">
                <a:avLst/>
              </a:prstGeom>
              <a:blipFill>
                <a:blip r:embed="rId4"/>
                <a:stretch>
                  <a:fillRect l="-1377" t="-559" r="-1483" b="-195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84B19BCF-F5E9-1313-2578-31AD262488EC}"/>
                  </a:ext>
                </a:extLst>
              </p:cNvPr>
              <p:cNvSpPr txBox="1"/>
              <p:nvPr/>
            </p:nvSpPr>
            <p:spPr>
              <a:xfrm>
                <a:off x="6276002" y="774350"/>
                <a:ext cx="5760000" cy="5611408"/>
              </a:xfrm>
              <a:prstGeom prst="rect">
                <a:avLst/>
              </a:prstGeom>
              <a:noFill/>
            </p:spPr>
            <p:txBody>
              <a:bodyPr wrap="square">
                <a:spAutoFit/>
              </a:bodyPr>
              <a:lstStyle/>
              <a:p>
                <a:pPr algn="just">
                  <a:lnSpc>
                    <a:spcPct val="115000"/>
                  </a:lnSpc>
                  <a:spcAft>
                    <a:spcPts val="400"/>
                  </a:spcAft>
                </a:pPr>
                <a:r>
                  <a:rPr lang="pt-BR" sz="22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Ao transformar m² para cm², temos: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80∙100∙100 = 800 000</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pP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Dessa forma, a área do muro é </a:t>
                </a:r>
                <a14:m>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800 000</m:t>
                    </m:r>
                  </m:oMath>
                </a14:m>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cm².</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pP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pPr>
                <a:r>
                  <a:rPr lang="pt-BR" sz="22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Encontrando a área de cada tijolo: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20∙20=400</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pPr>
                <a:r>
                  <a:rPr lang="pt-BR" sz="22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área de cada tijolo é 400 cm².</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pPr>
                <a:r>
                  <a:rPr lang="pt-BR" sz="22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Para descobrir quantos tijolos foram gastos, dividimos a área do muro pela área de um tijolo: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pPr>
                <a14:m>
                  <m:oMathPara xmlns:m="http://schemas.openxmlformats.org/officeDocument/2006/math">
                    <m:oMathParaPr>
                      <m:jc m:val="centerGroup"/>
                    </m:oMathParaPr>
                    <m:oMath xmlns:m="http://schemas.openxmlformats.org/officeDocument/2006/math">
                      <m:f>
                        <m:f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á</m:t>
                          </m:r>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rea</m:t>
                          </m:r>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do</m:t>
                          </m:r>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muro</m:t>
                          </m:r>
                        </m:num>
                        <m:den>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á</m:t>
                          </m:r>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rea</m:t>
                          </m:r>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do</m:t>
                          </m:r>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tijolo</m:t>
                          </m:r>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den>
                      </m:f>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pt-BR" sz="22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800 000</m:t>
                          </m:r>
                        </m:num>
                        <m:den>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400</m:t>
                          </m:r>
                        </m:den>
                      </m:f>
                      <m:r>
                        <a:rPr lang="pt-BR" sz="2200"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 2000</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pPr>
                <a:r>
                  <a:rPr lang="pt-BR" sz="22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Assim, foram gastos 2000 tijolos na construção deste muro.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84B19BCF-F5E9-1313-2578-31AD262488EC}"/>
                  </a:ext>
                </a:extLst>
              </p:cNvPr>
              <p:cNvSpPr txBox="1">
                <a:spLocks noRot="1" noChangeAspect="1" noMove="1" noResize="1" noEditPoints="1" noAdjustHandles="1" noChangeArrowheads="1" noChangeShapeType="1" noTextEdit="1"/>
              </p:cNvSpPr>
              <p:nvPr/>
            </p:nvSpPr>
            <p:spPr>
              <a:xfrm>
                <a:off x="6276002" y="774350"/>
                <a:ext cx="5760000" cy="5611408"/>
              </a:xfrm>
              <a:prstGeom prst="rect">
                <a:avLst/>
              </a:prstGeom>
              <a:blipFill>
                <a:blip r:embed="rId5"/>
                <a:stretch>
                  <a:fillRect l="-1377" t="-434" r="-1483" b="-1303"/>
                </a:stretch>
              </a:blipFill>
            </p:spPr>
            <p:txBody>
              <a:bodyPr/>
              <a:lstStyle/>
              <a:p>
                <a:r>
                  <a:rPr lang="pt-BR">
                    <a:noFill/>
                  </a:rPr>
                  <a:t> </a:t>
                </a:r>
              </a:p>
            </p:txBody>
          </p:sp>
        </mc:Fallback>
      </mc:AlternateContent>
    </p:spTree>
    <p:extLst>
      <p:ext uri="{BB962C8B-B14F-4D97-AF65-F5344CB8AC3E}">
        <p14:creationId xmlns:p14="http://schemas.microsoft.com/office/powerpoint/2010/main" val="927562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52892A58-16A6-6756-0092-63688D5FDEF5}"/>
                  </a:ext>
                </a:extLst>
              </p:cNvPr>
              <p:cNvSpPr txBox="1"/>
              <p:nvPr/>
            </p:nvSpPr>
            <p:spPr>
              <a:xfrm>
                <a:off x="6276002" y="876308"/>
                <a:ext cx="5760000" cy="4539320"/>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Isso significa que é possível fazer conversões entre essas unidades de volume. </a:t>
                </a: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Exemplos:</a:t>
                </a:r>
              </a:p>
              <a:p>
                <a:pPr marL="342900" lvl="0" indent="-342900" algn="just">
                  <a:lnSpc>
                    <a:spcPct val="115000"/>
                  </a:lnSpc>
                  <a:buFont typeface="Symbol" panose="05050102010706020507" pitchFamily="18" charset="2"/>
                  <a:buChar char=""/>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2400 m³ para hm³</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lvl="0" algn="just">
                  <a:lnSpc>
                    <a:spcPct val="115000"/>
                  </a:lnSpc>
                </a:pPr>
                <a14:m>
                  <m:oMathPara xmlns:m="http://schemas.openxmlformats.org/officeDocument/2006/math">
                    <m:oMathParaPr>
                      <m:jc m:val="centerGroup"/>
                    </m:oMathParaPr>
                    <m:oMath xmlns:m="http://schemas.openxmlformats.org/officeDocument/2006/math">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2400÷</m:t>
                      </m:r>
                      <m:sSup>
                        <m:sSupPr>
                          <m:ctrlP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𝟏𝟎𝟎𝟎</m:t>
                          </m:r>
                        </m:e>
                        <m:sup>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𝟐</m:t>
                          </m:r>
                        </m:sup>
                      </m:sSup>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=2400÷</m:t>
                      </m:r>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𝟏</m:t>
                      </m:r>
                      <m:r>
                        <a:rPr lang="pt-BR" sz="2200" b="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𝟎𝟎𝟎</m:t>
                      </m:r>
                      <m:r>
                        <a:rPr lang="pt-BR" sz="2200" b="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𝟎𝟎𝟎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=0,0024</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pt-BR" sz="2200">
                          <a:effectLst/>
                          <a:latin typeface="Cambria Math" panose="02040503050406030204" pitchFamily="18" charset="0"/>
                          <a:ea typeface="MS Mincho" panose="02020609040205080304" pitchFamily="49" charset="-128"/>
                          <a:cs typeface="Times New Roman" panose="02020603050405020304" pitchFamily="18" charset="0"/>
                        </a:rPr>
                        <m:t>2400 </m:t>
                      </m:r>
                      <m:sSup>
                        <m:sSupPr>
                          <m:ctrlPr>
                            <a:rPr lang="pt-BR" sz="2200" i="1">
                              <a:effectLst/>
                              <a:uFill>
                                <a:solidFill>
                                  <a:srgbClr val="CC9900"/>
                                </a:solidFill>
                              </a:uFill>
                              <a:latin typeface="Cambria Math" panose="02040503050406030204" pitchFamily="18" charset="0"/>
                            </a:rPr>
                          </m:ctrlPr>
                        </m:sSupPr>
                        <m:e>
                          <m:r>
                            <m:rPr>
                              <m:sty m:val="p"/>
                            </m:rPr>
                            <a:rPr lang="pt-BR" sz="2200">
                              <a:effectLst/>
                              <a:latin typeface="Cambria Math" panose="02040503050406030204" pitchFamily="18" charset="0"/>
                              <a:ea typeface="MS Mincho" panose="02020609040205080304" pitchFamily="49" charset="-128"/>
                              <a:cs typeface="Times New Roman" panose="02020603050405020304" pitchFamily="18" charset="0"/>
                            </a:rPr>
                            <m:t>m</m:t>
                          </m:r>
                        </m:e>
                        <m:sup>
                          <m:r>
                            <a:rPr lang="pt-BR" sz="2200">
                              <a:effectLst/>
                              <a:latin typeface="Cambria Math" panose="02040503050406030204" pitchFamily="18" charset="0"/>
                              <a:ea typeface="MS Mincho" panose="02020609040205080304" pitchFamily="49" charset="-128"/>
                              <a:cs typeface="Times New Roman" panose="02020603050405020304" pitchFamily="18" charset="0"/>
                            </a:rPr>
                            <m:t>3</m:t>
                          </m:r>
                        </m:sup>
                      </m:sSup>
                      <m:r>
                        <a:rPr lang="pt-BR" sz="2200">
                          <a:effectLst/>
                          <a:latin typeface="Cambria Math" panose="02040503050406030204" pitchFamily="18" charset="0"/>
                          <a:ea typeface="MS Mincho" panose="02020609040205080304" pitchFamily="49" charset="-128"/>
                          <a:cs typeface="Times New Roman" panose="02020603050405020304" pitchFamily="18" charset="0"/>
                        </a:rPr>
                        <m:t>=0,0024 </m:t>
                      </m:r>
                      <m:r>
                        <m:rPr>
                          <m:sty m:val="p"/>
                        </m:rPr>
                        <a:rPr lang="pt-BR" sz="2200">
                          <a:effectLst/>
                          <a:latin typeface="Cambria Math" panose="02040503050406030204" pitchFamily="18" charset="0"/>
                          <a:ea typeface="MS Mincho" panose="02020609040205080304" pitchFamily="49" charset="-128"/>
                          <a:cs typeface="Times New Roman" panose="02020603050405020304" pitchFamily="18" charset="0"/>
                        </a:rPr>
                        <m:t>h</m:t>
                      </m:r>
                      <m:sSup>
                        <m:sSupPr>
                          <m:ctrlPr>
                            <a:rPr lang="pt-BR" sz="2200" i="1">
                              <a:effectLst/>
                              <a:uFill>
                                <a:solidFill>
                                  <a:srgbClr val="CC9900"/>
                                </a:solidFill>
                              </a:uFill>
                              <a:latin typeface="Cambria Math" panose="02040503050406030204" pitchFamily="18" charset="0"/>
                            </a:rPr>
                          </m:ctrlPr>
                        </m:sSupPr>
                        <m:e>
                          <m:r>
                            <m:rPr>
                              <m:sty m:val="p"/>
                            </m:rPr>
                            <a:rPr lang="pt-BR" sz="2200">
                              <a:effectLst/>
                              <a:latin typeface="Cambria Math" panose="02040503050406030204" pitchFamily="18" charset="0"/>
                              <a:ea typeface="MS Mincho" panose="02020609040205080304" pitchFamily="49" charset="-128"/>
                              <a:cs typeface="Times New Roman" panose="02020603050405020304" pitchFamily="18" charset="0"/>
                            </a:rPr>
                            <m:t>m</m:t>
                          </m:r>
                        </m:e>
                        <m:sup>
                          <m:r>
                            <a:rPr lang="pt-BR" sz="2200">
                              <a:effectLst/>
                              <a:latin typeface="Cambria Math" panose="02040503050406030204" pitchFamily="18" charset="0"/>
                              <a:ea typeface="MS Mincho" panose="02020609040205080304" pitchFamily="49" charset="-128"/>
                              <a:cs typeface="Times New Roman" panose="02020603050405020304" pitchFamily="18" charset="0"/>
                            </a:rPr>
                            <m:t>3</m:t>
                          </m:r>
                        </m:sup>
                      </m:sSup>
                    </m:oMath>
                  </m:oMathPara>
                </a14:m>
                <a:endParaRPr lang="pt-BR" sz="2200" b="1" kern="100" dirty="0">
                  <a:latin typeface="Arial Narrow" panose="020B0606020202030204" pitchFamily="34" charset="0"/>
                  <a:ea typeface="MS Mincho" panose="02020609040205080304" pitchFamily="49" charset="-128"/>
                  <a:cs typeface="Times New Roman" panose="02020603050405020304" pitchFamily="18" charset="0"/>
                </a:endParaRPr>
              </a:p>
              <a:p>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nSpc>
                    <a:spcPct val="115000"/>
                  </a:lnSpc>
                  <a:buFont typeface="Symbol" panose="05050102010706020507" pitchFamily="18" charset="2"/>
                  <a:buChar char=""/>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8 m³ para dm³</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457200" algn="just">
                  <a:lnSpc>
                    <a:spcPct val="115000"/>
                  </a:lnSpc>
                </a:pPr>
                <a14:m>
                  <m:oMathPara xmlns:m="http://schemas.openxmlformats.org/officeDocument/2006/math">
                    <m:oMathParaPr>
                      <m:jc m:val="centerGroup"/>
                    </m:oMathParaPr>
                    <m:oMath xmlns:m="http://schemas.openxmlformats.org/officeDocument/2006/math">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8∙</m:t>
                      </m:r>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𝟏𝟎𝟎𝟎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=8000</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pt-BR" sz="2200">
                          <a:effectLst/>
                          <a:latin typeface="Cambria Math" panose="02040503050406030204" pitchFamily="18" charset="0"/>
                          <a:ea typeface="Times New Roman" panose="02020603050405020304" pitchFamily="18" charset="0"/>
                          <a:cs typeface="Times New Roman" panose="02020603050405020304" pitchFamily="18" charset="0"/>
                        </a:rPr>
                        <m:t>8 </m:t>
                      </m:r>
                      <m:sSup>
                        <m:sSupPr>
                          <m:ctrlPr>
                            <a:rPr lang="pt-BR" sz="2200" i="1">
                              <a:effectLst/>
                              <a:uFill>
                                <a:solidFill>
                                  <a:srgbClr val="CC9900"/>
                                </a:solidFill>
                              </a:uFill>
                              <a:latin typeface="Cambria Math" panose="02040503050406030204" pitchFamily="18" charset="0"/>
                              <a:ea typeface="Times New Roman" panose="02020603050405020304" pitchFamily="18" charset="0"/>
                            </a:rPr>
                          </m:ctrlPr>
                        </m:sSupPr>
                        <m:e>
                          <m:r>
                            <m:rPr>
                              <m:sty m:val="p"/>
                            </m:rPr>
                            <a:rPr lang="pt-BR" sz="2200">
                              <a:effectLst/>
                              <a:latin typeface="Cambria Math" panose="02040503050406030204" pitchFamily="18" charset="0"/>
                              <a:ea typeface="Times New Roman" panose="02020603050405020304" pitchFamily="18" charset="0"/>
                              <a:cs typeface="Times New Roman" panose="02020603050405020304" pitchFamily="18" charset="0"/>
                            </a:rPr>
                            <m:t>m</m:t>
                          </m:r>
                        </m:e>
                        <m:sup>
                          <m:r>
                            <a:rPr lang="pt-BR" sz="2200">
                              <a:effectLst/>
                              <a:latin typeface="Cambria Math" panose="02040503050406030204" pitchFamily="18" charset="0"/>
                              <a:ea typeface="Times New Roman" panose="02020603050405020304" pitchFamily="18" charset="0"/>
                              <a:cs typeface="Times New Roman" panose="02020603050405020304" pitchFamily="18" charset="0"/>
                            </a:rPr>
                            <m:t>3</m:t>
                          </m:r>
                        </m:sup>
                      </m:sSup>
                      <m:r>
                        <a:rPr lang="pt-BR" sz="2200">
                          <a:effectLst/>
                          <a:latin typeface="Cambria Math" panose="02040503050406030204" pitchFamily="18" charset="0"/>
                          <a:ea typeface="Times New Roman" panose="02020603050405020304" pitchFamily="18" charset="0"/>
                          <a:cs typeface="Times New Roman" panose="02020603050405020304" pitchFamily="18" charset="0"/>
                        </a:rPr>
                        <m:t>=8000 </m:t>
                      </m:r>
                      <m:sSup>
                        <m:sSupPr>
                          <m:ctrlPr>
                            <a:rPr lang="pt-BR" sz="2200" i="1">
                              <a:effectLst/>
                              <a:uFill>
                                <a:solidFill>
                                  <a:srgbClr val="CC9900"/>
                                </a:solidFill>
                              </a:uFill>
                              <a:latin typeface="Cambria Math" panose="02040503050406030204" pitchFamily="18" charset="0"/>
                              <a:ea typeface="Times New Roman" panose="02020603050405020304" pitchFamily="18" charset="0"/>
                            </a:rPr>
                          </m:ctrlPr>
                        </m:sSupPr>
                        <m:e>
                          <m:r>
                            <m:rPr>
                              <m:sty m:val="p"/>
                            </m:rPr>
                            <a:rPr lang="pt-BR" sz="2200">
                              <a:effectLst/>
                              <a:latin typeface="Cambria Math" panose="02040503050406030204" pitchFamily="18" charset="0"/>
                              <a:ea typeface="Times New Roman" panose="02020603050405020304" pitchFamily="18" charset="0"/>
                              <a:cs typeface="Times New Roman" panose="02020603050405020304" pitchFamily="18" charset="0"/>
                            </a:rPr>
                            <m:t>dm</m:t>
                          </m:r>
                        </m:e>
                        <m:sup>
                          <m:r>
                            <a:rPr lang="pt-BR" sz="2200">
                              <a:effectLst/>
                              <a:latin typeface="Cambria Math" panose="02040503050406030204" pitchFamily="18" charset="0"/>
                              <a:ea typeface="Times New Roman" panose="02020603050405020304" pitchFamily="18" charset="0"/>
                              <a:cs typeface="Times New Roman" panose="02020603050405020304" pitchFamily="18" charset="0"/>
                            </a:rPr>
                            <m:t>3</m:t>
                          </m:r>
                        </m:sup>
                      </m:sSup>
                    </m:oMath>
                  </m:oMathPara>
                </a14:m>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52892A58-16A6-6756-0092-63688D5FDEF5}"/>
                  </a:ext>
                </a:extLst>
              </p:cNvPr>
              <p:cNvSpPr txBox="1">
                <a:spLocks noRot="1" noChangeAspect="1" noMove="1" noResize="1" noEditPoints="1" noAdjustHandles="1" noChangeArrowheads="1" noChangeShapeType="1" noTextEdit="1"/>
              </p:cNvSpPr>
              <p:nvPr/>
            </p:nvSpPr>
            <p:spPr>
              <a:xfrm>
                <a:off x="6276002" y="876308"/>
                <a:ext cx="5760000" cy="4539320"/>
              </a:xfrm>
              <a:prstGeom prst="rect">
                <a:avLst/>
              </a:prstGeom>
              <a:blipFill>
                <a:blip r:embed="rId2"/>
                <a:stretch>
                  <a:fillRect l="-1483" t="-538" r="-1483"/>
                </a:stretch>
              </a:blipFill>
            </p:spPr>
            <p:txBody>
              <a:bodyPr/>
              <a:lstStyle/>
              <a:p>
                <a:r>
                  <a:rPr lang="pt-BR">
                    <a:noFill/>
                  </a:rPr>
                  <a:t> </a:t>
                </a:r>
              </a:p>
            </p:txBody>
          </p:sp>
        </mc:Fallback>
      </mc:AlternateContent>
      <p:sp>
        <p:nvSpPr>
          <p:cNvPr id="6" name="CaixaDeTexto 5">
            <a:extLst>
              <a:ext uri="{FF2B5EF4-FFF2-40B4-BE49-F238E27FC236}">
                <a16:creationId xmlns:a16="http://schemas.microsoft.com/office/drawing/2014/main" id="{E9D24238-5189-CC38-BDB9-0ACBA9375B92}"/>
              </a:ext>
            </a:extLst>
          </p:cNvPr>
          <p:cNvSpPr txBox="1"/>
          <p:nvPr/>
        </p:nvSpPr>
        <p:spPr>
          <a:xfrm>
            <a:off x="156000" y="4501456"/>
            <a:ext cx="5760000" cy="836576"/>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Observe a indicação da multiplicação e divisão por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1000</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t>
            </a:r>
          </a:p>
        </p:txBody>
      </p:sp>
      <p:pic>
        <p:nvPicPr>
          <p:cNvPr id="3" name="Imagem 2">
            <a:extLst>
              <a:ext uri="{FF2B5EF4-FFF2-40B4-BE49-F238E27FC236}">
                <a16:creationId xmlns:a16="http://schemas.microsoft.com/office/drawing/2014/main" id="{F3F419A1-2010-DA13-3D7F-97A493918A87}"/>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tretch>
            <a:fillRect/>
          </a:stretch>
        </p:blipFill>
        <p:spPr>
          <a:xfrm>
            <a:off x="336000" y="953013"/>
            <a:ext cx="5400000" cy="3548443"/>
          </a:xfrm>
          <a:prstGeom prst="rect">
            <a:avLst/>
          </a:prstGeom>
        </p:spPr>
      </p:pic>
      <p:pic>
        <p:nvPicPr>
          <p:cNvPr id="7" name="Imagem 6" descr="Diagrama&#10;&#10;Descrição gerada automaticamente">
            <a:extLst>
              <a:ext uri="{FF2B5EF4-FFF2-40B4-BE49-F238E27FC236}">
                <a16:creationId xmlns:a16="http://schemas.microsoft.com/office/drawing/2014/main" id="{4B66431F-1D94-80B6-565D-F194A069B542}"/>
              </a:ext>
            </a:extLst>
          </p:cNvPr>
          <p:cNvPicPr>
            <a:picLocks noChangeAspect="1"/>
          </p:cNvPicPr>
          <p:nvPr/>
        </p:nvPicPr>
        <p:blipFill>
          <a:blip r:embed="rId5"/>
          <a:stretch>
            <a:fillRect/>
          </a:stretch>
        </p:blipFill>
        <p:spPr>
          <a:xfrm>
            <a:off x="1254635" y="5096372"/>
            <a:ext cx="4320000" cy="1404435"/>
          </a:xfrm>
          <a:prstGeom prst="rect">
            <a:avLst/>
          </a:prstGeom>
        </p:spPr>
      </p:pic>
    </p:spTree>
    <p:extLst>
      <p:ext uri="{BB962C8B-B14F-4D97-AF65-F5344CB8AC3E}">
        <p14:creationId xmlns:p14="http://schemas.microsoft.com/office/powerpoint/2010/main" val="3338514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orma&#10;&#10;O conteúdo gerado por IA pode estar incorreto.">
            <a:extLst>
              <a:ext uri="{FF2B5EF4-FFF2-40B4-BE49-F238E27FC236}">
                <a16:creationId xmlns:a16="http://schemas.microsoft.com/office/drawing/2014/main" id="{423DFEA6-E88B-13DA-AE8F-5A435B0863A1}"/>
              </a:ext>
            </a:extLst>
          </p:cNvPr>
          <p:cNvPicPr>
            <a:picLocks noChangeAspect="1"/>
          </p:cNvPicPr>
          <p:nvPr/>
        </p:nvPicPr>
        <p:blipFill rotWithShape="1">
          <a:blip r:embed="rId2">
            <a:extLst>
              <a:ext uri="{28A0092B-C50C-407E-A947-70E740481C1C}">
                <a14:useLocalDpi xmlns:a14="http://schemas.microsoft.com/office/drawing/2010/main" val="0"/>
              </a:ext>
            </a:extLst>
          </a:blip>
          <a:srcRect l="1505" t="7077" r="63512"/>
          <a:stretch>
            <a:fillRect/>
          </a:stretch>
        </p:blipFill>
        <p:spPr bwMode="auto">
          <a:xfrm>
            <a:off x="156000" y="811404"/>
            <a:ext cx="2520000" cy="593987"/>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51BA4658-94BD-33F6-3957-6C7ADC846BB3}"/>
              </a:ext>
            </a:extLst>
          </p:cNvPr>
          <p:cNvSpPr txBox="1"/>
          <p:nvPr/>
        </p:nvSpPr>
        <p:spPr>
          <a:xfrm>
            <a:off x="156000" y="1414356"/>
            <a:ext cx="5760000" cy="3788153"/>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Transforme para as unidades de medidas requisitadas: </a:t>
            </a: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3 km em m.</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2,7 m em mm.</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 25,3 km em cm.</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d) 0,06 m em mm.</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e) 247 mm em m.</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f) 1326 mm em m.</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
        <p:nvSpPr>
          <p:cNvPr id="7" name="CaixaDeTexto 6">
            <a:extLst>
              <a:ext uri="{FF2B5EF4-FFF2-40B4-BE49-F238E27FC236}">
                <a16:creationId xmlns:a16="http://schemas.microsoft.com/office/drawing/2014/main" id="{4375F26C-3B07-20F1-3ED4-0126F8C83A55}"/>
              </a:ext>
            </a:extLst>
          </p:cNvPr>
          <p:cNvSpPr txBox="1"/>
          <p:nvPr/>
        </p:nvSpPr>
        <p:spPr>
          <a:xfrm>
            <a:off x="6276002" y="811404"/>
            <a:ext cx="5760000" cy="3788153"/>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2.</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Faça as seguintes conversões entre as unidades de área: </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8,37 dm² para cm².</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3,1416 m² para cm².</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2,14 m² para hm².</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 347,8 m² para km².</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 12,9 hm² para dm².</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f) 145,3 m² para mm².</a:t>
            </a:r>
          </a:p>
        </p:txBody>
      </p:sp>
    </p:spTree>
    <p:extLst>
      <p:ext uri="{BB962C8B-B14F-4D97-AF65-F5344CB8AC3E}">
        <p14:creationId xmlns:p14="http://schemas.microsoft.com/office/powerpoint/2010/main" val="982542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E9DC0454-2672-1A4A-82DD-0322D3D068A7}"/>
              </a:ext>
            </a:extLst>
          </p:cNvPr>
          <p:cNvSpPr txBox="1"/>
          <p:nvPr/>
        </p:nvSpPr>
        <p:spPr>
          <a:xfrm>
            <a:off x="156000" y="831649"/>
            <a:ext cx="11880002" cy="1431097"/>
          </a:xfrm>
          <a:prstGeom prst="rect">
            <a:avLst/>
          </a:prstGeom>
          <a:solidFill>
            <a:schemeClr val="bg1"/>
          </a:solid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3.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Faça as seguintes conversões entre as unidades de volume:</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1,234 km³ em hm³.			c) 1 m³ em mm³. 			e) 48,3 m³ em km³.  </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300 hm³ em km³.			d) 7 cm³ em m³.  			f) 12 m³ em cm³.</a:t>
            </a:r>
          </a:p>
        </p:txBody>
      </p:sp>
      <p:sp>
        <p:nvSpPr>
          <p:cNvPr id="4" name="CaixaDeTexto 3">
            <a:extLst>
              <a:ext uri="{FF2B5EF4-FFF2-40B4-BE49-F238E27FC236}">
                <a16:creationId xmlns:a16="http://schemas.microsoft.com/office/drawing/2014/main" id="{3F7E2231-50DC-85F5-7DD0-FF4BA62D4B8A}"/>
              </a:ext>
            </a:extLst>
          </p:cNvPr>
          <p:cNvSpPr txBox="1"/>
          <p:nvPr/>
        </p:nvSpPr>
        <p:spPr>
          <a:xfrm>
            <a:off x="156000" y="2825395"/>
            <a:ext cx="5760000" cy="3754874"/>
          </a:xfrm>
          <a:prstGeom prst="rect">
            <a:avLst/>
          </a:prstGeom>
          <a:noFill/>
        </p:spPr>
        <p:txBody>
          <a:bodyPr wrap="square">
            <a:spAutoFit/>
          </a:bodyPr>
          <a:lstStyle/>
          <a:p>
            <a:pPr algn="just">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4.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figura, a seguir, é formada por triângulos equiláteros e seu perímetro é de 315 milímetros.</a:t>
            </a:r>
          </a:p>
          <a:p>
            <a:pPr algn="just">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just">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Qual o comprimento, em centímetros, do lado de cada triângulo? </a:t>
            </a:r>
          </a:p>
          <a:p>
            <a:pPr algn="just">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3,0 cm. 		(D) 4,5 cm. </a:t>
            </a:r>
          </a:p>
          <a:p>
            <a:pPr algn="just">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3,5 cm.		(E) 5,0 cm</a:t>
            </a:r>
          </a:p>
          <a:p>
            <a:pPr algn="just">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4,0 cm.</a:t>
            </a:r>
          </a:p>
        </p:txBody>
      </p:sp>
      <p:pic>
        <p:nvPicPr>
          <p:cNvPr id="5" name="Imagem 4" descr="Imagem de vídeo game&#10;&#10;Descrição gerada automaticamente com confiança média">
            <a:extLst>
              <a:ext uri="{FF2B5EF4-FFF2-40B4-BE49-F238E27FC236}">
                <a16:creationId xmlns:a16="http://schemas.microsoft.com/office/drawing/2014/main" id="{4FAE72F8-C41C-9DBB-EDB9-83A647A8A6C3}"/>
              </a:ext>
            </a:extLst>
          </p:cNvPr>
          <p:cNvPicPr>
            <a:picLocks noChangeAspect="1"/>
          </p:cNvPicPr>
          <p:nvPr/>
        </p:nvPicPr>
        <p:blipFill rotWithShape="1">
          <a:blip r:embed="rId2">
            <a:grayscl/>
          </a:blip>
          <a:srcRect l="1575" t="13664" r="2204"/>
          <a:stretch/>
        </p:blipFill>
        <p:spPr bwMode="auto">
          <a:xfrm>
            <a:off x="1236000" y="3688977"/>
            <a:ext cx="3600000" cy="777639"/>
          </a:xfrm>
          <a:prstGeom prst="rect">
            <a:avLst/>
          </a:prstGeom>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DB30BBDA-3363-2F09-E412-3A7EFF13F340}"/>
              </a:ext>
            </a:extLst>
          </p:cNvPr>
          <p:cNvSpPr txBox="1"/>
          <p:nvPr/>
        </p:nvSpPr>
        <p:spPr>
          <a:xfrm>
            <a:off x="6276002" y="2825395"/>
            <a:ext cx="5760000" cy="2004588"/>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5.</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Durante um treino, o técnico pediu para que os jogadores dessem 12 voltas em torno do campo. Sabe-se que o campo possui 7,8 decâmetros de largura e 0,072 quilômetros de comprimento. Qual foi distância, em metros, percorrida pelos atletas? </a:t>
            </a:r>
          </a:p>
        </p:txBody>
      </p:sp>
    </p:spTree>
    <p:extLst>
      <p:ext uri="{BB962C8B-B14F-4D97-AF65-F5344CB8AC3E}">
        <p14:creationId xmlns:p14="http://schemas.microsoft.com/office/powerpoint/2010/main" val="2112586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B01A0748-844E-48B0-EB69-79A1FEF23A58}"/>
              </a:ext>
            </a:extLst>
          </p:cNvPr>
          <p:cNvSpPr txBox="1"/>
          <p:nvPr/>
        </p:nvSpPr>
        <p:spPr>
          <a:xfrm>
            <a:off x="156000" y="890310"/>
            <a:ext cx="11880000" cy="5632247"/>
          </a:xfrm>
          <a:prstGeom prst="rect">
            <a:avLst/>
          </a:prstGeom>
          <a:solidFill>
            <a:schemeClr val="bg1"/>
          </a:solid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6. (ENEM 2017)</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Um casal realiza sua mudança de domicílio e necessita colocar numa caixa de papelão um objeto cúbico, de 80 cm de aresta, que não pode ser desmontado. Eles têm à disposição cinco caixas, com diferentes dimensões, conforme descrito:</a:t>
            </a:r>
          </a:p>
          <a:p>
            <a:pPr marL="342900" lvl="0" indent="-342900" algn="just">
              <a:lnSpc>
                <a:spcPct val="115000"/>
              </a:lnSpc>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Caixa 1: 86 cm x 86 cm x 86 cm</a:t>
            </a:r>
          </a:p>
          <a:p>
            <a:pPr marL="342900" lvl="0" indent="-342900" algn="just">
              <a:lnSpc>
                <a:spcPct val="115000"/>
              </a:lnSpc>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Caixa 2: 75 cm x 82 cm x 90 cm</a:t>
            </a:r>
          </a:p>
          <a:p>
            <a:pPr marL="342900" lvl="0" indent="-342900" algn="just">
              <a:lnSpc>
                <a:spcPct val="115000"/>
              </a:lnSpc>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Caixa 3: 85 cm x 82 cm x 90 cm</a:t>
            </a:r>
          </a:p>
          <a:p>
            <a:pPr marL="342900" lvl="0" indent="-342900" algn="just">
              <a:lnSpc>
                <a:spcPct val="115000"/>
              </a:lnSpc>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Caixa 4: 82 cm x 95 cm x 82 cm</a:t>
            </a:r>
          </a:p>
          <a:p>
            <a:pPr marL="342900" lvl="0" indent="-342900" algn="just">
              <a:lnSpc>
                <a:spcPct val="115000"/>
              </a:lnSpc>
              <a:spcAft>
                <a:spcPts val="800"/>
              </a:spcAft>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Caixa 5: 80 cm x 95 cm x 85 cm</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 casal precisa escolher uma caixa na qual o objeto caiba, de modo que sobre o menor espaço livre em seu interior.</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caixa escolhida pelo casal deve ser a de número </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1.		 (B) 2.		(C) 3.		(D) 4.		(E) 5.</a:t>
            </a: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624780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F8D7DFEC-FC2D-5013-E90E-EDAF7853C946}"/>
              </a:ext>
            </a:extLst>
          </p:cNvPr>
          <p:cNvSpPr txBox="1"/>
          <p:nvPr/>
        </p:nvSpPr>
        <p:spPr>
          <a:xfrm>
            <a:off x="156000" y="899274"/>
            <a:ext cx="11880000" cy="5653279"/>
          </a:xfrm>
          <a:prstGeom prst="rect">
            <a:avLst/>
          </a:prstGeom>
          <a:solidFill>
            <a:schemeClr val="bg1"/>
          </a:solid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7. (ENEM 2025 – Reaplicação/PPL)</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João viajou de carro com seu filho e, ao chegarem ao destino, observaram que, no painel do veículo, constava que o trecho percorrido nessa viagem era de 428,97 km. </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Curioso, seu filho perguntou quantos decímetros o algarismo 7 representava naquele número, e João lhe respondeu corretamente.</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resposta de João foi </a:t>
            </a:r>
          </a:p>
          <a:p>
            <a:pPr algn="just">
              <a:lnSpc>
                <a:spcPct val="115000"/>
              </a:lnSpc>
              <a:spcAft>
                <a:spcPts val="800"/>
              </a:spcAft>
            </a:pPr>
            <a:r>
              <a:rPr lang="pt-BR" sz="2200" kern="0" dirty="0">
                <a:effectLst/>
                <a:latin typeface="Arial Narrow" panose="020B0606020202030204" pitchFamily="34" charset="0"/>
                <a:ea typeface="MS Mincho" panose="02020609040205080304" pitchFamily="49" charset="-128"/>
                <a:cs typeface="CIDFont+F3"/>
              </a:rPr>
              <a:t>(A) 0,07.</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MS Mincho" panose="02020609040205080304" pitchFamily="49" charset="-128"/>
                <a:cs typeface="CIDFont+F3"/>
              </a:rPr>
              <a:t>(B) 0,7.</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MS Mincho" panose="02020609040205080304" pitchFamily="49" charset="-128"/>
                <a:cs typeface="CIDFont+F3"/>
              </a:rPr>
              <a:t>(C) 7.</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MS Mincho" panose="02020609040205080304" pitchFamily="49" charset="-128"/>
                <a:cs typeface="CIDFont+F3"/>
              </a:rPr>
              <a:t>(D) 700.</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MS Mincho" panose="02020609040205080304" pitchFamily="49" charset="-128"/>
                <a:cs typeface="CIDFont+F3"/>
              </a:rPr>
              <a:t>(E) 70 000.</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163463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FDA85FA8-070F-F585-6F2F-FF4AC84140E0}"/>
              </a:ext>
            </a:extLst>
          </p:cNvPr>
          <p:cNvPicPr>
            <a:picLocks noChangeAspect="1"/>
          </p:cNvPicPr>
          <p:nvPr/>
        </p:nvPicPr>
        <p:blipFill>
          <a:blip r:embed="rId2"/>
          <a:srcRect l="1170"/>
          <a:stretch>
            <a:fillRect/>
          </a:stretch>
        </p:blipFill>
        <p:spPr>
          <a:xfrm>
            <a:off x="156000" y="612001"/>
            <a:ext cx="3600000" cy="740667"/>
          </a:xfrm>
          <a:prstGeom prst="rect">
            <a:avLst/>
          </a:prstGeom>
        </p:spPr>
      </p:pic>
      <p:sp>
        <p:nvSpPr>
          <p:cNvPr id="4" name="CaixaDeTexto 3">
            <a:extLst>
              <a:ext uri="{FF2B5EF4-FFF2-40B4-BE49-F238E27FC236}">
                <a16:creationId xmlns:a16="http://schemas.microsoft.com/office/drawing/2014/main" id="{82ED4F11-1744-C9C2-2524-7AF1E55D6AD0}"/>
              </a:ext>
            </a:extLst>
          </p:cNvPr>
          <p:cNvSpPr txBox="1"/>
          <p:nvPr/>
        </p:nvSpPr>
        <p:spPr>
          <a:xfrm>
            <a:off x="156000" y="1360630"/>
            <a:ext cx="5760000" cy="2328843"/>
          </a:xfrm>
          <a:prstGeom prst="rect">
            <a:avLst/>
          </a:prstGeom>
          <a:noFill/>
        </p:spPr>
        <p:txBody>
          <a:bodyPr wrap="square">
            <a:spAutoFit/>
          </a:bodyPr>
          <a:lstStyle/>
          <a:p>
            <a:pPr algn="ctr">
              <a:spcAft>
                <a:spcPts val="800"/>
              </a:spcAft>
              <a:tabLst>
                <a:tab pos="1492250" algn="l"/>
              </a:tabLs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UNIDADE DE MEDIDAS DE CAPACIDADE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As medidas de </a:t>
            </a:r>
            <a:r>
              <a:rPr lang="pt-BR" sz="2200" b="1" u="sng" kern="100" dirty="0">
                <a:effectLst/>
                <a:latin typeface="Arial Narrow" panose="020B0606020202030204" pitchFamily="34" charset="0"/>
                <a:ea typeface="MS Mincho" panose="02020609040205080304" pitchFamily="49" charset="-128"/>
                <a:cs typeface="Times New Roman" panose="02020603050405020304" pitchFamily="18" charset="0"/>
              </a:rPr>
              <a:t>capacidade</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são grandezas utilizadas para estimar uma quantidade que está inserida em um reservatório/recipiente, ou seja, são empregadas na </a:t>
            </a:r>
            <a:r>
              <a:rPr lang="pt-BR" sz="2200" b="1" u="sng" kern="100" dirty="0">
                <a:effectLst/>
                <a:latin typeface="Arial Narrow" panose="020B0606020202030204" pitchFamily="34" charset="0"/>
                <a:ea typeface="MS Mincho" panose="02020609040205080304" pitchFamily="49" charset="-128"/>
                <a:cs typeface="Times New Roman" panose="02020603050405020304" pitchFamily="18" charset="0"/>
              </a:rPr>
              <a:t>medição de líquidos</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5" name="Imagem 4">
            <a:extLst>
              <a:ext uri="{FF2B5EF4-FFF2-40B4-BE49-F238E27FC236}">
                <a16:creationId xmlns:a16="http://schemas.microsoft.com/office/drawing/2014/main" id="{30361E6E-86AC-D295-776B-6C3476CECF66}"/>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tretch>
            <a:fillRect/>
          </a:stretch>
        </p:blipFill>
        <p:spPr>
          <a:xfrm>
            <a:off x="705535" y="3862003"/>
            <a:ext cx="5040000" cy="2671681"/>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64B191CC-ADF9-5CB5-AA04-DBCEFACDA826}"/>
                  </a:ext>
                </a:extLst>
              </p:cNvPr>
              <p:cNvSpPr txBox="1"/>
              <p:nvPr/>
            </p:nvSpPr>
            <p:spPr>
              <a:xfrm>
                <a:off x="6276002" y="964906"/>
                <a:ext cx="5760000" cy="5550237"/>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Observe a indicação da multiplicação e divisão por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10</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t>
                </a:r>
              </a:p>
              <a:p>
                <a:pPr algn="just">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Isso significa que é possível fazer conversões entre essas unidades de capacidade. </a:t>
                </a:r>
              </a:p>
              <a:p>
                <a:pPr algn="just">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Exemplos: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buFont typeface="Symbol" panose="05050102010706020507" pitchFamily="18" charset="2"/>
                  <a:buChar char=""/>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2500 mL para L </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lvl="0" algn="just"/>
                <a14:m>
                  <m:oMathPara xmlns:m="http://schemas.openxmlformats.org/officeDocument/2006/math">
                    <m:oMathParaPr>
                      <m:jc m:val="centerGroup"/>
                    </m:oMathParaPr>
                    <m:oMath xmlns:m="http://schemas.openxmlformats.org/officeDocument/2006/math">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2500÷</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𝟏𝟎</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𝟏𝟎</m:t>
                          </m:r>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𝟏𝟎</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=2500</m:t>
                      </m:r>
                      <m:r>
                        <a:rPr lang="pt-BR" sz="2200" b="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𝟏𝟎𝟎𝟎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=2,5</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pt-BR" sz="2200">
                          <a:effectLst/>
                          <a:latin typeface="Cambria Math" panose="02040503050406030204" pitchFamily="18" charset="0"/>
                          <a:ea typeface="MS Mincho" panose="02020609040205080304" pitchFamily="49" charset="-128"/>
                          <a:cs typeface="Times New Roman" panose="02020603050405020304" pitchFamily="18" charset="0"/>
                        </a:rPr>
                        <m:t>2500 </m:t>
                      </m:r>
                      <m:r>
                        <m:rPr>
                          <m:sty m:val="p"/>
                        </m:rPr>
                        <a:rPr lang="pt-BR" sz="2200">
                          <a:effectLst/>
                          <a:latin typeface="Cambria Math" panose="02040503050406030204" pitchFamily="18" charset="0"/>
                          <a:ea typeface="MS Mincho" panose="02020609040205080304" pitchFamily="49" charset="-128"/>
                          <a:cs typeface="Times New Roman" panose="02020603050405020304" pitchFamily="18" charset="0"/>
                        </a:rPr>
                        <m:t>mL</m:t>
                      </m:r>
                      <m:r>
                        <a:rPr lang="pt-BR" sz="2200">
                          <a:effectLst/>
                          <a:latin typeface="Cambria Math" panose="02040503050406030204" pitchFamily="18" charset="0"/>
                          <a:ea typeface="MS Mincho" panose="02020609040205080304" pitchFamily="49" charset="-128"/>
                          <a:cs typeface="Times New Roman" panose="02020603050405020304" pitchFamily="18" charset="0"/>
                        </a:rPr>
                        <m:t>=2,5 </m:t>
                      </m:r>
                      <m:r>
                        <m:rPr>
                          <m:sty m:val="p"/>
                        </m:rPr>
                        <a:rPr lang="pt-BR" sz="2200">
                          <a:effectLst/>
                          <a:latin typeface="Cambria Math" panose="02040503050406030204" pitchFamily="18" charset="0"/>
                          <a:ea typeface="MS Mincho" panose="02020609040205080304" pitchFamily="49" charset="-128"/>
                          <a:cs typeface="Times New Roman" panose="02020603050405020304" pitchFamily="18" charset="0"/>
                        </a:rPr>
                        <m:t>L</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buFont typeface="Symbol" panose="05050102010706020507" pitchFamily="18" charset="2"/>
                  <a:buChar char=""/>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4 L para </a:t>
                </a:r>
                <a:r>
                  <a:rPr lang="pt-BR" sz="2200" b="1" kern="100" dirty="0" err="1">
                    <a:effectLst/>
                    <a:latin typeface="Arial Narrow" panose="020B0606020202030204" pitchFamily="34" charset="0"/>
                    <a:ea typeface="Times New Roman" panose="02020603050405020304" pitchFamily="18" charset="0"/>
                    <a:cs typeface="Times New Roman" panose="02020603050405020304" pitchFamily="18" charset="0"/>
                  </a:rPr>
                  <a:t>dL</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lvl="0" algn="just"/>
                <a14:m>
                  <m:oMathPara xmlns:m="http://schemas.openxmlformats.org/officeDocument/2006/math">
                    <m:oMathParaPr>
                      <m:jc m:val="centerGroup"/>
                    </m:oMathParaPr>
                    <m:oMath xmlns:m="http://schemas.openxmlformats.org/officeDocument/2006/math">
                      <m:r>
                        <a:rPr lang="pt-BR" sz="2200" kern="100">
                          <a:effectLst/>
                          <a:latin typeface="Cambria Math" panose="02040503050406030204" pitchFamily="18" charset="0"/>
                          <a:ea typeface="Times New Roman" panose="02020603050405020304" pitchFamily="18" charset="0"/>
                          <a:cs typeface="Times New Roman" panose="02020603050405020304" pitchFamily="18" charset="0"/>
                        </a:rPr>
                        <m:t>4∙</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solidFill>
                                <a:srgbClr val="E97132"/>
                              </a:solidFill>
                              <a:effectLst/>
                              <a:latin typeface="Cambria Math" panose="02040503050406030204" pitchFamily="18" charset="0"/>
                              <a:ea typeface="Times New Roman" panose="02020603050405020304" pitchFamily="18" charset="0"/>
                              <a:cs typeface="Times New Roman" panose="02020603050405020304" pitchFamily="18" charset="0"/>
                            </a:rPr>
                            <m:t>𝟏𝟎</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=40</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pt-BR" sz="2200">
                          <a:effectLst/>
                          <a:latin typeface="Cambria Math" panose="02040503050406030204" pitchFamily="18" charset="0"/>
                          <a:ea typeface="Times New Roman" panose="02020603050405020304" pitchFamily="18" charset="0"/>
                          <a:cs typeface="Times New Roman" panose="02020603050405020304" pitchFamily="18" charset="0"/>
                        </a:rPr>
                        <m:t>4 </m:t>
                      </m:r>
                      <m:r>
                        <m:rPr>
                          <m:sty m:val="p"/>
                        </m:rPr>
                        <a:rPr lang="pt-BR" sz="2200">
                          <a:effectLst/>
                          <a:latin typeface="Cambria Math" panose="02040503050406030204" pitchFamily="18" charset="0"/>
                          <a:ea typeface="Times New Roman" panose="02020603050405020304" pitchFamily="18" charset="0"/>
                          <a:cs typeface="Times New Roman" panose="02020603050405020304" pitchFamily="18" charset="0"/>
                        </a:rPr>
                        <m:t>L</m:t>
                      </m:r>
                      <m:r>
                        <a:rPr lang="pt-BR" sz="2200">
                          <a:effectLst/>
                          <a:latin typeface="Cambria Math" panose="02040503050406030204" pitchFamily="18" charset="0"/>
                          <a:ea typeface="Times New Roman" panose="02020603050405020304" pitchFamily="18" charset="0"/>
                          <a:cs typeface="Times New Roman" panose="02020603050405020304" pitchFamily="18" charset="0"/>
                        </a:rPr>
                        <m:t>=40 </m:t>
                      </m:r>
                      <m:r>
                        <m:rPr>
                          <m:sty m:val="p"/>
                        </m:rPr>
                        <a:rPr lang="pt-BR" sz="2200">
                          <a:effectLst/>
                          <a:latin typeface="Cambria Math" panose="02040503050406030204" pitchFamily="18" charset="0"/>
                          <a:ea typeface="Times New Roman" panose="02020603050405020304" pitchFamily="18" charset="0"/>
                          <a:cs typeface="Times New Roman" panose="02020603050405020304" pitchFamily="18" charset="0"/>
                        </a:rPr>
                        <m:t>dL</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64B191CC-ADF9-5CB5-AA04-DBCEFACDA826}"/>
                  </a:ext>
                </a:extLst>
              </p:cNvPr>
              <p:cNvSpPr txBox="1">
                <a:spLocks noRot="1" noChangeAspect="1" noMove="1" noResize="1" noEditPoints="1" noAdjustHandles="1" noChangeArrowheads="1" noChangeShapeType="1" noTextEdit="1"/>
              </p:cNvSpPr>
              <p:nvPr/>
            </p:nvSpPr>
            <p:spPr>
              <a:xfrm>
                <a:off x="6276002" y="964906"/>
                <a:ext cx="5760000" cy="5550237"/>
              </a:xfrm>
              <a:prstGeom prst="rect">
                <a:avLst/>
              </a:prstGeom>
              <a:blipFill>
                <a:blip r:embed="rId5"/>
                <a:stretch>
                  <a:fillRect l="-1483" t="-659" r="-1483"/>
                </a:stretch>
              </a:blipFill>
            </p:spPr>
            <p:txBody>
              <a:bodyPr/>
              <a:lstStyle/>
              <a:p>
                <a:r>
                  <a:rPr lang="pt-BR">
                    <a:noFill/>
                  </a:rPr>
                  <a:t> </a:t>
                </a:r>
              </a:p>
            </p:txBody>
          </p:sp>
        </mc:Fallback>
      </mc:AlternateContent>
      <p:pic>
        <p:nvPicPr>
          <p:cNvPr id="8" name="Imagem 7" descr="Relógio digital com números&#10;&#10;Descrição gerada automaticamente com confiança baixa">
            <a:extLst>
              <a:ext uri="{FF2B5EF4-FFF2-40B4-BE49-F238E27FC236}">
                <a16:creationId xmlns:a16="http://schemas.microsoft.com/office/drawing/2014/main" id="{4CA68C4C-4DB0-1250-A702-13BAC9CDE690}"/>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76002" y="1384975"/>
            <a:ext cx="3960000" cy="1337298"/>
          </a:xfrm>
          <a:prstGeom prst="rect">
            <a:avLst/>
          </a:prstGeom>
          <a:noFill/>
          <a:ln>
            <a:noFill/>
          </a:ln>
        </p:spPr>
      </p:pic>
    </p:spTree>
    <p:extLst>
      <p:ext uri="{BB962C8B-B14F-4D97-AF65-F5344CB8AC3E}">
        <p14:creationId xmlns:p14="http://schemas.microsoft.com/office/powerpoint/2010/main" val="763496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4A808696-AC19-DCCC-75E6-9D99F3E28A9D}"/>
                  </a:ext>
                </a:extLst>
              </p:cNvPr>
              <p:cNvSpPr txBox="1"/>
              <p:nvPr/>
            </p:nvSpPr>
            <p:spPr>
              <a:xfrm>
                <a:off x="156000" y="697407"/>
                <a:ext cx="11880000" cy="6000745"/>
              </a:xfrm>
              <a:prstGeom prst="rect">
                <a:avLst/>
              </a:prstGeom>
              <a:solidFill>
                <a:schemeClr val="bg1"/>
              </a:solidFill>
            </p:spPr>
            <p:txBody>
              <a:bodyPr wrap="square">
                <a:spAutoFit/>
              </a:bodyPr>
              <a:lstStyle/>
              <a:p>
                <a:pPr algn="just">
                  <a:lnSpc>
                    <a:spcPct val="115000"/>
                  </a:lnSpc>
                  <a:spcAft>
                    <a:spcPts val="4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Uma garrafa térmica com capacidade de 1,5 L será utilizada para servir café aos participantes de uma reunião. A bebida será servida em xícaras de 60 mL. Determine a quantidade de xícaras (cheias) que poderão ser servidas.</a:t>
                </a:r>
              </a:p>
              <a:p>
                <a:pPr algn="just">
                  <a:lnSpc>
                    <a:spcPct val="115000"/>
                  </a:lnSpc>
                  <a:spcAft>
                    <a:spcPts val="400"/>
                  </a:spcAft>
                </a:pPr>
                <a:r>
                  <a:rPr lang="pt-BR" sz="2200" i="1" u="sng" kern="100" dirty="0">
                    <a:effectLst/>
                    <a:latin typeface="Arial Narrow" panose="020B0606020202030204" pitchFamily="34" charset="0"/>
                    <a:ea typeface="MS Mincho" panose="02020609040205080304" pitchFamily="49" charset="-128"/>
                    <a:cs typeface="Times New Roman" panose="02020603050405020304" pitchFamily="18" charset="0"/>
                  </a:rPr>
                  <a:t>Resolução</a:t>
                </a:r>
                <a:r>
                  <a:rPr lang="pt-BR" sz="2200" i="1" kern="100" dirty="0">
                    <a:effectLst/>
                    <a:latin typeface="Arial Narrow" panose="020B0606020202030204" pitchFamily="34" charset="0"/>
                    <a:ea typeface="MS Mincho" panose="02020609040205080304" pitchFamily="49" charset="-128"/>
                    <a:cs typeface="Times New Roman" panose="02020603050405020304" pitchFamily="18" charset="0"/>
                  </a:rPr>
                  <a:t>: Convertendo a quantidade de litros para mL, temos: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1,5∙</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10</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sup>
                      </m:s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=1,5∙1000</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=1500</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Ou seja, a garrafa tem capacidade de 1500 mL.</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pPr>
                <a:r>
                  <a:rPr lang="pt-BR" sz="2200" i="1" kern="100" dirty="0">
                    <a:effectLst/>
                    <a:latin typeface="Arial Narrow" panose="020B0606020202030204" pitchFamily="34" charset="0"/>
                    <a:ea typeface="Times New Roman" panose="02020603050405020304" pitchFamily="18" charset="0"/>
                    <a:cs typeface="Times New Roman" panose="02020603050405020304" pitchFamily="18" charset="0"/>
                  </a:rPr>
                  <a:t>Dividindo esse valor pela capacidade de cada xícara (60 mL), obtemos: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pPr>
                <a14:m>
                  <m:oMathPara xmlns:m="http://schemas.openxmlformats.org/officeDocument/2006/math">
                    <m:oMathParaPr>
                      <m:jc m:val="centerGroup"/>
                    </m:oMathParaPr>
                    <m:oMath xmlns:m="http://schemas.openxmlformats.org/officeDocument/2006/math">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𝐶𝑎𝑝𝑎𝑐𝑖𝑑𝑎𝑑𝑒</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𝑑𝑎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𝑔𝑎𝑟𝑟𝑎𝑓𝑎</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𝐶𝑎𝑝𝑎𝑐𝑖𝑑𝑎𝑑𝑒</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𝑑𝑎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í</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𝑐𝑎𝑟𝑎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𝑐h𝑒𝑖𝑎</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1500</m:t>
                          </m:r>
                        </m:num>
                        <m:den>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60</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=25</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pPr>
                <a:r>
                  <a:rPr lang="pt-BR" sz="2200" i="1" kern="100" dirty="0">
                    <a:effectLst/>
                    <a:latin typeface="Arial Narrow" panose="020B0606020202030204" pitchFamily="34" charset="0"/>
                    <a:ea typeface="MS Mincho" panose="02020609040205080304" pitchFamily="49" charset="-128"/>
                    <a:cs typeface="Times New Roman" panose="02020603050405020304" pitchFamily="18" charset="0"/>
                  </a:rPr>
                  <a:t>Portanto, poderão ser servidas 25 xícaras de café.</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Ainda, pode-se dizer que tais medidas são usadas para definir o volume no interior de um recipiente. Já o espaço ocupado por um corpo é quantificado pelas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medidas de volume.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4A808696-AC19-DCCC-75E6-9D99F3E28A9D}"/>
                  </a:ext>
                </a:extLst>
              </p:cNvPr>
              <p:cNvSpPr txBox="1">
                <a:spLocks noRot="1" noChangeAspect="1" noMove="1" noResize="1" noEditPoints="1" noAdjustHandles="1" noChangeArrowheads="1" noChangeShapeType="1" noTextEdit="1"/>
              </p:cNvSpPr>
              <p:nvPr/>
            </p:nvSpPr>
            <p:spPr>
              <a:xfrm>
                <a:off x="156000" y="697407"/>
                <a:ext cx="11880000" cy="6000745"/>
              </a:xfrm>
              <a:prstGeom prst="rect">
                <a:avLst/>
              </a:prstGeom>
              <a:blipFill>
                <a:blip r:embed="rId2"/>
                <a:stretch>
                  <a:fillRect l="-667" r="-719" b="-1218"/>
                </a:stretch>
              </a:blipFill>
            </p:spPr>
            <p:txBody>
              <a:bodyPr/>
              <a:lstStyle/>
              <a:p>
                <a:r>
                  <a:rPr lang="pt-BR">
                    <a:noFill/>
                  </a:rPr>
                  <a:t> </a:t>
                </a:r>
              </a:p>
            </p:txBody>
          </p:sp>
        </mc:Fallback>
      </mc:AlternateContent>
      <p:pic>
        <p:nvPicPr>
          <p:cNvPr id="4" name="Imagem 3" descr="Interface gráfica do usuário, Texto&#10;&#10;O conteúdo gerado por IA pode estar incorreto.">
            <a:extLst>
              <a:ext uri="{FF2B5EF4-FFF2-40B4-BE49-F238E27FC236}">
                <a16:creationId xmlns:a16="http://schemas.microsoft.com/office/drawing/2014/main" id="{C8185EAD-3E1A-DA31-52B4-8966AB436580}"/>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2998" t="8463" r="2474" b="8463"/>
          <a:stretch>
            <a:fillRect/>
          </a:stretch>
        </p:blipFill>
        <p:spPr bwMode="auto">
          <a:xfrm>
            <a:off x="156000" y="774350"/>
            <a:ext cx="1800000" cy="783679"/>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15696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Agrupar 1">
            <a:extLst>
              <a:ext uri="{FF2B5EF4-FFF2-40B4-BE49-F238E27FC236}">
                <a16:creationId xmlns:a16="http://schemas.microsoft.com/office/drawing/2014/main" id="{D44B2343-6E76-35D0-D9A9-BD3350B1893D}"/>
              </a:ext>
            </a:extLst>
          </p:cNvPr>
          <p:cNvGrpSpPr/>
          <p:nvPr/>
        </p:nvGrpSpPr>
        <p:grpSpPr>
          <a:xfrm>
            <a:off x="292848" y="1162253"/>
            <a:ext cx="5709843" cy="2665676"/>
            <a:chOff x="174662" y="2742230"/>
            <a:chExt cx="5709843" cy="2665676"/>
          </a:xfrm>
        </p:grpSpPr>
        <p:sp>
          <p:nvSpPr>
            <p:cNvPr id="3" name="Retângulo: Cantos Arredondados 2">
              <a:extLst>
                <a:ext uri="{FF2B5EF4-FFF2-40B4-BE49-F238E27FC236}">
                  <a16:creationId xmlns:a16="http://schemas.microsoft.com/office/drawing/2014/main" id="{AE4DF0F2-679E-0EFA-4943-9B08D77C1438}"/>
                </a:ext>
              </a:extLst>
            </p:cNvPr>
            <p:cNvSpPr/>
            <p:nvPr/>
          </p:nvSpPr>
          <p:spPr>
            <a:xfrm>
              <a:off x="192956" y="2856228"/>
              <a:ext cx="5691549" cy="2551678"/>
            </a:xfrm>
            <a:prstGeom prst="roundRect">
              <a:avLst>
                <a:gd name="adj" fmla="val 22997"/>
              </a:avLst>
            </a:prstGeom>
            <a:solidFill>
              <a:schemeClr val="bg1"/>
            </a:solidFill>
            <a:ln w="28575">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258888" algn="just"/>
              <a:endParaRPr lang="pt-BR" sz="2200" dirty="0">
                <a:solidFill>
                  <a:schemeClr val="tx1"/>
                </a:solidFill>
                <a:latin typeface="Arial Narrow" panose="020B0606020202030204" pitchFamily="34" charset="0"/>
              </a:endParaRPr>
            </a:p>
            <a:p>
              <a:pPr indent="1258888" algn="just"/>
              <a:r>
                <a:rPr lang="pt-BR" sz="22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Quando falamos em </a:t>
              </a:r>
              <a:r>
                <a:rPr lang="pt-BR" sz="2200" b="1" u="sng"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capacidade</a:t>
              </a:r>
              <a:r>
                <a:rPr lang="pt-BR" sz="22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estamos nos referindo a </a:t>
              </a:r>
              <a:r>
                <a:rPr lang="pt-BR" sz="2200" b="1"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quantidade de líquido</a:t>
              </a:r>
              <a:r>
                <a:rPr lang="pt-BR" sz="22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que pode ser </a:t>
              </a:r>
              <a:r>
                <a:rPr lang="pt-BR" sz="2200" b="1"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acomodado</a:t>
              </a:r>
              <a:r>
                <a:rPr lang="pt-BR" sz="22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em um recipiente. Porém, se falarmos de </a:t>
              </a:r>
              <a:r>
                <a:rPr lang="pt-BR" sz="2200" b="1" u="sng"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volume</a:t>
              </a:r>
              <a:r>
                <a:rPr lang="pt-BR" sz="22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nos referimos ao </a:t>
              </a:r>
              <a:r>
                <a:rPr lang="pt-BR" sz="2200" b="1"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espaço</a:t>
              </a:r>
              <a:r>
                <a:rPr lang="pt-BR" sz="22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que um corpo é </a:t>
              </a:r>
              <a:r>
                <a:rPr lang="pt-BR" sz="2200" b="1"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capaz de ocupar</a:t>
              </a:r>
              <a:r>
                <a:rPr lang="pt-BR" sz="22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4" name="Imagem 3" descr="Desenho de um círculo&#10;&#10;O conteúdo gerado por IA pode estar incorreto.">
              <a:extLst>
                <a:ext uri="{FF2B5EF4-FFF2-40B4-BE49-F238E27FC236}">
                  <a16:creationId xmlns:a16="http://schemas.microsoft.com/office/drawing/2014/main" id="{D96364D0-E6A7-D78A-8E07-16535BD3F94A}"/>
                </a:ext>
              </a:extLst>
            </p:cNvPr>
            <p:cNvPicPr>
              <a:picLocks noChangeAspect="1"/>
            </p:cNvPicPr>
            <p:nvPr/>
          </p:nvPicPr>
          <p:blipFill rotWithShape="1">
            <a:blip r:embed="rId2">
              <a:extLst>
                <a:ext uri="{28A0092B-C50C-407E-A947-70E740481C1C}">
                  <a14:useLocalDpi xmlns:a14="http://schemas.microsoft.com/office/drawing/2010/main" val="0"/>
                </a:ext>
              </a:extLst>
            </a:blip>
            <a:srcRect l="3236" t="8032" r="1964" b="8032"/>
            <a:stretch>
              <a:fillRect/>
            </a:stretch>
          </p:blipFill>
          <p:spPr bwMode="auto">
            <a:xfrm>
              <a:off x="174662" y="2742230"/>
              <a:ext cx="1439545" cy="733425"/>
            </a:xfrm>
            <a:prstGeom prst="rect">
              <a:avLst/>
            </a:prstGeom>
            <a:noFill/>
            <a:ln>
              <a:noFill/>
            </a:ln>
            <a:extLst>
              <a:ext uri="{53640926-AAD7-44D8-BBD7-CCE9431645EC}">
                <a14:shadowObscured xmlns:a14="http://schemas.microsoft.com/office/drawing/2010/main"/>
              </a:ext>
            </a:extLst>
          </p:spPr>
        </p:pic>
      </p:grpSp>
      <p:grpSp>
        <p:nvGrpSpPr>
          <p:cNvPr id="5" name="Agrupar 4">
            <a:extLst>
              <a:ext uri="{FF2B5EF4-FFF2-40B4-BE49-F238E27FC236}">
                <a16:creationId xmlns:a16="http://schemas.microsoft.com/office/drawing/2014/main" id="{85B954AA-963D-B2D8-F0B7-A1A3B4503443}"/>
              </a:ext>
            </a:extLst>
          </p:cNvPr>
          <p:cNvGrpSpPr/>
          <p:nvPr/>
        </p:nvGrpSpPr>
        <p:grpSpPr>
          <a:xfrm>
            <a:off x="6276002" y="773437"/>
            <a:ext cx="5710212" cy="5923198"/>
            <a:chOff x="168465" y="4173164"/>
            <a:chExt cx="5710212" cy="5923198"/>
          </a:xfrm>
        </p:grpSpPr>
        <mc:AlternateContent xmlns:mc="http://schemas.openxmlformats.org/markup-compatibility/2006" xmlns:a14="http://schemas.microsoft.com/office/drawing/2010/main">
          <mc:Choice Requires="a14">
            <p:sp>
              <p:nvSpPr>
                <p:cNvPr id="6" name="Retângulo: Cantos Arredondados 5">
                  <a:extLst>
                    <a:ext uri="{FF2B5EF4-FFF2-40B4-BE49-F238E27FC236}">
                      <a16:creationId xmlns:a16="http://schemas.microsoft.com/office/drawing/2014/main" id="{99F24836-80FB-5BC3-849F-8BB2A2163278}"/>
                    </a:ext>
                  </a:extLst>
                </p:cNvPr>
                <p:cNvSpPr/>
                <p:nvPr/>
              </p:nvSpPr>
              <p:spPr>
                <a:xfrm>
                  <a:off x="187128" y="4357142"/>
                  <a:ext cx="5691549" cy="5739220"/>
                </a:xfrm>
                <a:prstGeom prst="roundRect">
                  <a:avLst>
                    <a:gd name="adj" fmla="val 5421"/>
                  </a:avLst>
                </a:prstGeom>
                <a:solidFill>
                  <a:schemeClr val="bg1"/>
                </a:solidFill>
                <a:ln w="28575">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800"/>
                    </a:spcAft>
                  </a:pPr>
                  <a:endParaRPr lang="pt-BR" sz="1900" b="1"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800"/>
                    </a:spcAft>
                  </a:pPr>
                  <a:r>
                    <a:rPr lang="pt-BR" sz="1900" b="1"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Relação entre as unidades de medidas de capacidade e volume</a:t>
                  </a:r>
                  <a:endParaRPr lang="pt-BR" sz="19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r>
                    <a:rPr lang="pt-BR" sz="19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O </a:t>
                  </a:r>
                  <a:r>
                    <a:rPr lang="pt-BR" sz="1900" b="1"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litro</a:t>
                  </a:r>
                  <a:r>
                    <a:rPr lang="pt-BR" sz="19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e o </a:t>
                  </a:r>
                  <a:r>
                    <a:rPr lang="pt-BR" sz="1900" b="1"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metro cúbico</a:t>
                  </a:r>
                  <a:r>
                    <a:rPr lang="pt-BR" sz="19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são unidades de medida que medem, respectivamente, capacidade e volume. Em função disso, os múltiplos e submúltiplos dessas duas medidas podem ser relacionados: </a:t>
                  </a:r>
                </a:p>
                <a:p>
                  <a:pPr marL="342900" lvl="0" indent="-342900" algn="just">
                    <a:buFont typeface="Symbol" panose="05050102010706020507" pitchFamily="18" charset="2"/>
                    <a:buChar char=""/>
                  </a:pPr>
                  <a14:m>
                    <m:oMath xmlns:m="http://schemas.openxmlformats.org/officeDocument/2006/math">
                      <m:r>
                        <a:rPr lang="pt-BR" sz="1900"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1 </m:t>
                      </m:r>
                      <m:r>
                        <m:rPr>
                          <m:sty m:val="p"/>
                        </m:rPr>
                        <a:rPr lang="pt-BR" sz="1900"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c</m:t>
                      </m:r>
                      <m:sSup>
                        <m:sSupPr>
                          <m:ctrlPr>
                            <a:rPr lang="pt-BR" sz="19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m:rPr>
                              <m:sty m:val="p"/>
                            </m:rPr>
                            <a:rPr lang="pt-BR" sz="1900"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m:t>
                          </m:r>
                        </m:e>
                        <m:sup>
                          <m:r>
                            <a:rPr lang="pt-BR" sz="1900"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3</m:t>
                          </m:r>
                        </m:sup>
                      </m:sSup>
                      <m:r>
                        <a:rPr lang="pt-BR" sz="1900"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=1 </m:t>
                      </m:r>
                      <m:r>
                        <m:rPr>
                          <m:sty m:val="p"/>
                        </m:rPr>
                        <a:rPr lang="pt-BR" sz="1900"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mL</m:t>
                      </m:r>
                      <m:r>
                        <a:rPr lang="pt-BR" sz="1900"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19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buFont typeface="Symbol" panose="05050102010706020507" pitchFamily="18" charset="2"/>
                    <a:buChar char=""/>
                  </a:pPr>
                  <a14:m>
                    <m:oMath xmlns:m="http://schemas.openxmlformats.org/officeDocument/2006/math">
                      <m:r>
                        <a:rPr lang="pt-BR" sz="1900"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1 </m:t>
                      </m:r>
                      <m:r>
                        <m:rPr>
                          <m:sty m:val="p"/>
                        </m:rPr>
                        <a:rPr lang="pt-BR" sz="1900"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d</m:t>
                      </m:r>
                      <m:sSup>
                        <m:sSupPr>
                          <m:ctrlPr>
                            <a:rPr lang="pt-BR" sz="19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m:rPr>
                              <m:sty m:val="p"/>
                            </m:rPr>
                            <a:rPr lang="pt-BR" sz="1900"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m:t>
                          </m:r>
                        </m:e>
                        <m:sup>
                          <m:r>
                            <a:rPr lang="pt-BR" sz="1900"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3</m:t>
                          </m:r>
                        </m:sup>
                      </m:sSup>
                      <m:r>
                        <a:rPr lang="pt-BR" sz="1900"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=1</m:t>
                      </m:r>
                      <m:r>
                        <a:rPr lang="pt-BR" sz="1900"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1900"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L</m:t>
                      </m:r>
                      <m:r>
                        <a:rPr lang="pt-BR" sz="1900"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19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buFont typeface="Symbol" panose="05050102010706020507" pitchFamily="18" charset="2"/>
                    <a:buChar char=""/>
                  </a:pPr>
                  <a14:m>
                    <m:oMath xmlns:m="http://schemas.openxmlformats.org/officeDocument/2006/math">
                      <m:r>
                        <a:rPr lang="pt-BR" sz="1900"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1 </m:t>
                      </m:r>
                      <m:sSup>
                        <m:sSupPr>
                          <m:ctrlPr>
                            <a:rPr lang="pt-BR" sz="19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m:rPr>
                              <m:sty m:val="p"/>
                            </m:rPr>
                            <a:rPr lang="pt-BR" sz="1900"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m:t>
                          </m:r>
                        </m:e>
                        <m:sup>
                          <m:r>
                            <a:rPr lang="pt-BR" sz="1900"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3</m:t>
                          </m:r>
                        </m:sup>
                      </m:sSup>
                      <m:r>
                        <a:rPr lang="pt-BR" sz="1900"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=1000</m:t>
                      </m:r>
                      <m:r>
                        <a:rPr lang="pt-BR" sz="1900"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pt-BR" sz="1900"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L</m:t>
                      </m:r>
                      <m:r>
                        <a:rPr lang="pt-BR" sz="1900"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19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spcAft>
                      <a:spcPts val="800"/>
                    </a:spcAft>
                    <a:buFont typeface="Symbol" panose="05050102010706020507" pitchFamily="18" charset="2"/>
                    <a:buChar char=""/>
                  </a:pPr>
                  <a14:m>
                    <m:oMath xmlns:m="http://schemas.openxmlformats.org/officeDocument/2006/math">
                      <m:r>
                        <a:rPr lang="pt-BR" sz="1900"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1 </m:t>
                      </m:r>
                      <m:sSup>
                        <m:sSupPr>
                          <m:ctrlPr>
                            <a:rPr lang="pt-BR" sz="19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m:rPr>
                              <m:sty m:val="p"/>
                            </m:rPr>
                            <a:rPr lang="pt-BR" sz="1900"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m:t>
                          </m:r>
                        </m:e>
                        <m:sup>
                          <m:r>
                            <a:rPr lang="pt-BR" sz="1900"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3</m:t>
                          </m:r>
                        </m:sup>
                      </m:sSup>
                      <m:r>
                        <a:rPr lang="pt-BR" sz="1900"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=1 </m:t>
                      </m:r>
                      <m:r>
                        <a:rPr lang="pt-BR" sz="1900"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000 000 </m:t>
                      </m:r>
                      <m:r>
                        <m:rPr>
                          <m:sty m:val="p"/>
                        </m:rPr>
                        <a:rPr lang="pt-BR" sz="1900"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mL</m:t>
                      </m:r>
                      <m:r>
                        <a:rPr lang="pt-BR" sz="1900" kern="100">
                          <a:solidFill>
                            <a:schemeClr val="tx1"/>
                          </a:solidFill>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19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endParaRPr lang="pt-BR" sz="19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1900" b="1"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Exemplo: </a:t>
                  </a:r>
                  <a:r>
                    <a:rPr lang="pt-BR" sz="19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Considere que uma piscina infantil de uma escola possui 10 m³ de volume, ou seja, a sua capacidade é de 10 000 litros de armazenamento. Nessa mesma escola há um garrafão de água com 20 dm³ de volume, o que equivale a 20 L de água que podem ser comportados.</a:t>
                  </a:r>
                  <a:endParaRPr lang="pt-BR" sz="19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6" name="Retângulo: Cantos Arredondados 5">
                  <a:extLst>
                    <a:ext uri="{FF2B5EF4-FFF2-40B4-BE49-F238E27FC236}">
                      <a16:creationId xmlns:a16="http://schemas.microsoft.com/office/drawing/2014/main" id="{99F24836-80FB-5BC3-849F-8BB2A2163278}"/>
                    </a:ext>
                  </a:extLst>
                </p:cNvPr>
                <p:cNvSpPr>
                  <a:spLocks noRot="1" noChangeAspect="1" noMove="1" noResize="1" noEditPoints="1" noAdjustHandles="1" noChangeArrowheads="1" noChangeShapeType="1" noTextEdit="1"/>
                </p:cNvSpPr>
                <p:nvPr/>
              </p:nvSpPr>
              <p:spPr>
                <a:xfrm>
                  <a:off x="187128" y="4357142"/>
                  <a:ext cx="5691549" cy="5739220"/>
                </a:xfrm>
                <a:prstGeom prst="roundRect">
                  <a:avLst>
                    <a:gd name="adj" fmla="val 5421"/>
                  </a:avLst>
                </a:prstGeom>
                <a:blipFill>
                  <a:blip r:embed="rId3"/>
                  <a:stretch>
                    <a:fillRect/>
                  </a:stretch>
                </a:blipFill>
                <a:ln w="28575">
                  <a:solidFill>
                    <a:srgbClr val="ED7D31"/>
                  </a:solidFill>
                </a:ln>
              </p:spPr>
              <p:txBody>
                <a:bodyPr/>
                <a:lstStyle/>
                <a:p>
                  <a:r>
                    <a:rPr lang="pt-BR">
                      <a:noFill/>
                    </a:rPr>
                    <a:t> </a:t>
                  </a:r>
                </a:p>
              </p:txBody>
            </p:sp>
          </mc:Fallback>
        </mc:AlternateContent>
        <p:pic>
          <p:nvPicPr>
            <p:cNvPr id="7" name="Imagem 6" descr="Uma imagem contendo Interface gráfica do usuário&#10;&#10;O conteúdo gerado por IA pode estar incorreto.">
              <a:extLst>
                <a:ext uri="{FF2B5EF4-FFF2-40B4-BE49-F238E27FC236}">
                  <a16:creationId xmlns:a16="http://schemas.microsoft.com/office/drawing/2014/main" id="{4A46A691-DF89-8919-EFB4-6482C54176E2}"/>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25000"/>
                      </a14:imgEffect>
                      <a14:imgEffect>
                        <a14:saturation sat="200000"/>
                      </a14:imgEffect>
                    </a14:imgLayer>
                  </a14:imgProps>
                </a:ext>
                <a:ext uri="{28A0092B-C50C-407E-A947-70E740481C1C}">
                  <a14:useLocalDpi xmlns:a14="http://schemas.microsoft.com/office/drawing/2010/main" val="0"/>
                </a:ext>
              </a:extLst>
            </a:blip>
            <a:srcRect l="2384" t="8463" r="1473" b="10508"/>
            <a:stretch>
              <a:fillRect/>
            </a:stretch>
          </p:blipFill>
          <p:spPr bwMode="auto">
            <a:xfrm>
              <a:off x="168465" y="4173164"/>
              <a:ext cx="1800000" cy="689987"/>
            </a:xfrm>
            <a:prstGeom prst="rect">
              <a:avLst/>
            </a:prstGeom>
            <a:noFill/>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220925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orma&#10;&#10;O conteúdo gerado por IA pode estar incorreto.">
            <a:extLst>
              <a:ext uri="{FF2B5EF4-FFF2-40B4-BE49-F238E27FC236}">
                <a16:creationId xmlns:a16="http://schemas.microsoft.com/office/drawing/2014/main" id="{E004F859-9197-61C0-D6D7-6F6340F7ED6F}"/>
              </a:ext>
            </a:extLst>
          </p:cNvPr>
          <p:cNvPicPr>
            <a:picLocks noChangeAspect="1"/>
          </p:cNvPicPr>
          <p:nvPr/>
        </p:nvPicPr>
        <p:blipFill rotWithShape="1">
          <a:blip r:embed="rId2">
            <a:extLst>
              <a:ext uri="{28A0092B-C50C-407E-A947-70E740481C1C}">
                <a14:useLocalDpi xmlns:a14="http://schemas.microsoft.com/office/drawing/2010/main" val="0"/>
              </a:ext>
            </a:extLst>
          </a:blip>
          <a:srcRect l="1631" r="63456"/>
          <a:stretch>
            <a:fillRect/>
          </a:stretch>
        </p:blipFill>
        <p:spPr bwMode="auto">
          <a:xfrm>
            <a:off x="156000" y="604630"/>
            <a:ext cx="2520000" cy="640226"/>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DDC3161E-E312-CD02-C611-AE662B47A36B}"/>
              </a:ext>
            </a:extLst>
          </p:cNvPr>
          <p:cNvSpPr txBox="1"/>
          <p:nvPr/>
        </p:nvSpPr>
        <p:spPr>
          <a:xfrm>
            <a:off x="156000" y="1244856"/>
            <a:ext cx="5760000" cy="3788153"/>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8.</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As seguintes unidades de medida são volume. Converta-as para medidas de capacidade em litros (L).</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4,5 dm³ </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5 m³ </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8 500 000 mm³ </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 28 cm³ </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 4,3 m³ </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f) 13 </a:t>
            </a:r>
            <a:r>
              <a:rPr lang="pt-BR" sz="2200" kern="100" dirty="0" err="1">
                <a:effectLst/>
                <a:latin typeface="Arial Narrow" panose="020B0606020202030204" pitchFamily="34" charset="0"/>
                <a:ea typeface="MS Mincho" panose="02020609040205080304" pitchFamily="49" charset="-128"/>
                <a:cs typeface="Times New Roman" panose="02020603050405020304" pitchFamily="18" charset="0"/>
              </a:rPr>
              <a:t>dam</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³</a:t>
            </a:r>
          </a:p>
        </p:txBody>
      </p:sp>
      <p:sp>
        <p:nvSpPr>
          <p:cNvPr id="5" name="CaixaDeTexto 4">
            <a:extLst>
              <a:ext uri="{FF2B5EF4-FFF2-40B4-BE49-F238E27FC236}">
                <a16:creationId xmlns:a16="http://schemas.microsoft.com/office/drawing/2014/main" id="{A531E64B-F53B-ADF9-95FB-3E3DBEAD0245}"/>
              </a:ext>
            </a:extLst>
          </p:cNvPr>
          <p:cNvSpPr txBox="1"/>
          <p:nvPr/>
        </p:nvSpPr>
        <p:spPr>
          <a:xfrm>
            <a:off x="6276000" y="892879"/>
            <a:ext cx="5760000" cy="5662512"/>
          </a:xfrm>
          <a:prstGeom prst="rect">
            <a:avLst/>
          </a:prstGeom>
          <a:noFill/>
        </p:spPr>
        <p:txBody>
          <a:bodyPr wrap="square">
            <a:spAutoFit/>
          </a:bodyPr>
          <a:lstStyle/>
          <a:p>
            <a:pPr algn="just">
              <a:lnSpc>
                <a:spcPct val="115000"/>
              </a:lnSpc>
              <a:spcAft>
                <a:spcPts val="2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9.</a:t>
            </a:r>
            <a:r>
              <a:rPr lang="pt-BR" sz="2200" kern="100" dirty="0">
                <a:solidFill>
                  <a:srgbClr val="404040"/>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Uma garrafa térmica com capacidade de dois mil quinhentos e cinquenta mililitros será utilizada para servir café aos participantes de uma reunião. A bebida será servida em copinhos de 0,075 litros. Quantos copinhos cheios de café poderão ser servidos? </a:t>
            </a:r>
          </a:p>
          <a:p>
            <a:pPr algn="just">
              <a:lnSpc>
                <a:spcPct val="115000"/>
              </a:lnSpc>
              <a:spcAft>
                <a:spcPts val="2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10.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Imagine que uma torneira está gotejando regularmente e que, a cada 12 minutos, o gotejamento enche um recipiente com volume de 0,000020 m³. </a:t>
            </a:r>
          </a:p>
          <a:p>
            <a:pPr algn="just">
              <a:lnSpc>
                <a:spcPct val="115000"/>
              </a:lnSpc>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Qual é, em litros, o gotejamento ao final de 30 minutos?</a:t>
            </a:r>
          </a:p>
          <a:p>
            <a:pPr algn="just">
              <a:lnSpc>
                <a:spcPct val="115000"/>
              </a:lnSpc>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0,15			(D) 0,05</a:t>
            </a:r>
          </a:p>
          <a:p>
            <a:pPr algn="just">
              <a:lnSpc>
                <a:spcPct val="115000"/>
              </a:lnSpc>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0,36			(E) 0,60</a:t>
            </a:r>
          </a:p>
          <a:p>
            <a:pPr algn="just">
              <a:lnSpc>
                <a:spcPct val="115000"/>
              </a:lnSpc>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0,24</a:t>
            </a:r>
          </a:p>
        </p:txBody>
      </p:sp>
    </p:spTree>
    <p:extLst>
      <p:ext uri="{BB962C8B-B14F-4D97-AF65-F5344CB8AC3E}">
        <p14:creationId xmlns:p14="http://schemas.microsoft.com/office/powerpoint/2010/main" val="15815007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B88F6DF-6318-C189-24C5-0C010257F7AD}"/>
              </a:ext>
            </a:extLst>
          </p:cNvPr>
          <p:cNvSpPr txBox="1"/>
          <p:nvPr/>
        </p:nvSpPr>
        <p:spPr>
          <a:xfrm>
            <a:off x="156000" y="862125"/>
            <a:ext cx="5760000" cy="4956165"/>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Cavolini" panose="03000502040302020204" pitchFamily="66" charset="0"/>
              </a:rPr>
              <a:t>11. </a:t>
            </a:r>
            <a:r>
              <a:rPr lang="pt-BR" sz="2200" kern="100" dirty="0">
                <a:effectLst/>
                <a:latin typeface="Arial Narrow" panose="020B0606020202030204" pitchFamily="34" charset="0"/>
                <a:ea typeface="MS Mincho" panose="02020609040205080304" pitchFamily="49" charset="-128"/>
                <a:cs typeface="Cavolini" panose="03000502040302020204" pitchFamily="66" charset="0"/>
              </a:rPr>
              <a:t>Rogério sabe que sua caixa d’água está com problemas. Para a realização do reparo, foi informado a ele que a caixa d’água deveria estar, no máximo, com 725 mil centímetros cúbicos de água.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Cavolini" panose="03000502040302020204" pitchFamily="66" charset="0"/>
              </a:rPr>
              <a:t>Qual a capacidade máxima, em litros, para realizar este reparo?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Cavolini" panose="03000502040302020204" pitchFamily="66" charset="0"/>
              </a:rPr>
              <a:t>(A) 0,725</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Cavolini" panose="03000502040302020204" pitchFamily="66" charset="0"/>
              </a:rPr>
              <a:t>(B) 7,25</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Cavolini" panose="03000502040302020204" pitchFamily="66" charset="0"/>
              </a:rPr>
              <a:t>(C) 72,5</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Cavolini" panose="03000502040302020204" pitchFamily="66" charset="0"/>
              </a:rPr>
              <a:t>(D) 725</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Cavolini" panose="03000502040302020204" pitchFamily="66" charset="0"/>
              </a:rPr>
              <a:t>(E) 7250</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
        <p:nvSpPr>
          <p:cNvPr id="4" name="CaixaDeTexto 3">
            <a:extLst>
              <a:ext uri="{FF2B5EF4-FFF2-40B4-BE49-F238E27FC236}">
                <a16:creationId xmlns:a16="http://schemas.microsoft.com/office/drawing/2014/main" id="{4277EC07-3D02-EB49-48F4-7DF8BFAC85DB}"/>
              </a:ext>
            </a:extLst>
          </p:cNvPr>
          <p:cNvSpPr txBox="1"/>
          <p:nvPr/>
        </p:nvSpPr>
        <p:spPr>
          <a:xfrm>
            <a:off x="6276000" y="863638"/>
            <a:ext cx="5760000" cy="5345502"/>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12.</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Uma equipe de pesquisadores produziu 36 litros de uma solução química utilizada para fabricação de um solvente. Para facilitar o transporte, eles decidiram dividir igualmente essa quantidade em frascos de 180 mL. </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Quantos frascos completos serão necessários para levar toda a produção? </a:t>
            </a:r>
          </a:p>
          <a:p>
            <a:pPr>
              <a:lnSpc>
                <a:spcPct val="115000"/>
              </a:lnSpc>
              <a:spcAft>
                <a:spcPts val="800"/>
              </a:spcAft>
            </a:pPr>
            <a:r>
              <a:rPr lang="pt-BR" sz="2200" kern="0" dirty="0">
                <a:effectLst/>
                <a:latin typeface="Arial Narrow" panose="020B0606020202030204" pitchFamily="34" charset="0"/>
                <a:ea typeface="MS Mincho" panose="02020609040205080304" pitchFamily="49" charset="-128"/>
                <a:cs typeface="CIDFont+F3"/>
              </a:rPr>
              <a:t>(A) 2.</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pPr>
            <a:r>
              <a:rPr lang="pt-BR" sz="2200" kern="0" dirty="0">
                <a:effectLst/>
                <a:latin typeface="Arial Narrow" panose="020B0606020202030204" pitchFamily="34" charset="0"/>
                <a:ea typeface="MS Mincho" panose="02020609040205080304" pitchFamily="49" charset="-128"/>
                <a:cs typeface="CIDFont+F3"/>
              </a:rPr>
              <a:t>(B) 5.</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pPr>
            <a:r>
              <a:rPr lang="pt-BR" sz="2200" kern="0" dirty="0">
                <a:effectLst/>
                <a:latin typeface="Arial Narrow" panose="020B0606020202030204" pitchFamily="34" charset="0"/>
                <a:ea typeface="MS Mincho" panose="02020609040205080304" pitchFamily="49" charset="-128"/>
                <a:cs typeface="CIDFont+F3"/>
              </a:rPr>
              <a:t>(C) 20.</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pPr>
            <a:r>
              <a:rPr lang="pt-BR" sz="2200" kern="0" dirty="0">
                <a:effectLst/>
                <a:latin typeface="Arial Narrow" panose="020B0606020202030204" pitchFamily="34" charset="0"/>
                <a:ea typeface="MS Mincho" panose="02020609040205080304" pitchFamily="49" charset="-128"/>
                <a:cs typeface="CIDFont+F3"/>
              </a:rPr>
              <a:t>(D) 50.</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pPr>
            <a:r>
              <a:rPr lang="pt-BR" sz="2200" kern="0" dirty="0">
                <a:effectLst/>
                <a:latin typeface="Arial Narrow" panose="020B0606020202030204" pitchFamily="34" charset="0"/>
                <a:ea typeface="MS Mincho" panose="02020609040205080304" pitchFamily="49" charset="-128"/>
                <a:cs typeface="CIDFont+F3"/>
              </a:rPr>
              <a:t>(E) 200.</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9266017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4C3D75B-3721-D5E6-D343-5CCA3FC7C227}"/>
              </a:ext>
            </a:extLst>
          </p:cNvPr>
          <p:cNvSpPr txBox="1"/>
          <p:nvPr/>
        </p:nvSpPr>
        <p:spPr>
          <a:xfrm>
            <a:off x="156000" y="857141"/>
            <a:ext cx="11880000" cy="5653279"/>
          </a:xfrm>
          <a:prstGeom prst="rect">
            <a:avLst/>
          </a:prstGeom>
          <a:solidFill>
            <a:schemeClr val="bg1"/>
          </a:solidFill>
        </p:spPr>
        <p:txBody>
          <a:bodyPr wrap="square">
            <a:spAutoFit/>
          </a:bodyPr>
          <a:lstStyle/>
          <a:p>
            <a:pPr algn="just">
              <a:lnSpc>
                <a:spcPct val="115000"/>
              </a:lnSpc>
              <a:spcAft>
                <a:spcPts val="800"/>
              </a:spcAft>
            </a:pPr>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13. (ENEM 2020 – Digital)</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É comum as cooperativas venderem seus produtos a diversos estabelecimentos. Uma cooperativa láctea destinou 4 m³ de leite, do total produzido, para análise em um laboratório da região, separados igualmente em 4000 embalagens de mesma capacidade.</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Qual o volume de leite, em mililitro, contido em cada embalagem?</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0,1 </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1,0 </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10,0 </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 100,0 </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 1000,0 </a:t>
            </a: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4532455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3338676B-C706-B6F8-85CF-495276D6A833}"/>
              </a:ext>
            </a:extLst>
          </p:cNvPr>
          <p:cNvSpPr txBox="1"/>
          <p:nvPr/>
        </p:nvSpPr>
        <p:spPr>
          <a:xfrm>
            <a:off x="336000" y="869306"/>
            <a:ext cx="11520000" cy="2784801"/>
          </a:xfrm>
          <a:prstGeom prst="rect">
            <a:avLst/>
          </a:prstGeom>
          <a:solidFill>
            <a:schemeClr val="bg1"/>
          </a:solidFill>
        </p:spPr>
        <p:txBody>
          <a:bodyPr wrap="square">
            <a:spAutoFit/>
          </a:bodyPr>
          <a:lstStyle/>
          <a:p>
            <a:pPr algn="ctr">
              <a:lnSpc>
                <a:spcPct val="114000"/>
              </a:lnSpc>
              <a:spcAft>
                <a:spcPts val="800"/>
              </a:spcAft>
            </a:pPr>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4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PROBLEMAS ENVOLVENDO UNIDADE DE MEDIDAS DE MASSA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4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just">
              <a:lnSpc>
                <a:spcPct val="114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As medidas de massa são usadas para definir a quantidade exata de massa de um corpo. No nosso cotidiano, usamos o quilograma e o grama para medir essa quantidade de determinados corpos. </a:t>
            </a:r>
          </a:p>
          <a:p>
            <a:pPr algn="just">
              <a:lnSpc>
                <a:spcPct val="114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2" name="Imagem 1">
            <a:extLst>
              <a:ext uri="{FF2B5EF4-FFF2-40B4-BE49-F238E27FC236}">
                <a16:creationId xmlns:a16="http://schemas.microsoft.com/office/drawing/2014/main" id="{1D3804B3-620F-F191-D2F0-EA4CBECEC7F7}"/>
              </a:ext>
            </a:extLst>
          </p:cNvPr>
          <p:cNvPicPr>
            <a:picLocks noChangeAspect="1"/>
          </p:cNvPicPr>
          <p:nvPr/>
        </p:nvPicPr>
        <p:blipFill>
          <a:blip r:embed="rId2"/>
          <a:stretch>
            <a:fillRect/>
          </a:stretch>
        </p:blipFill>
        <p:spPr>
          <a:xfrm>
            <a:off x="156000" y="659562"/>
            <a:ext cx="3600000" cy="747630"/>
          </a:xfrm>
          <a:prstGeom prst="rect">
            <a:avLst/>
          </a:prstGeom>
        </p:spPr>
      </p:pic>
      <p:pic>
        <p:nvPicPr>
          <p:cNvPr id="5" name="Imagem 4">
            <a:extLst>
              <a:ext uri="{FF2B5EF4-FFF2-40B4-BE49-F238E27FC236}">
                <a16:creationId xmlns:a16="http://schemas.microsoft.com/office/drawing/2014/main" id="{A65133D0-A6DA-7927-18B2-161E012B4FE1}"/>
              </a:ext>
            </a:extLst>
          </p:cNvPr>
          <p:cNvPicPr>
            <a:picLocks noChangeAspect="1"/>
          </p:cNvPicPr>
          <p:nvPr/>
        </p:nvPicPr>
        <p:blipFill>
          <a:blip r:embed="rId3"/>
          <a:stretch>
            <a:fillRect/>
          </a:stretch>
        </p:blipFill>
        <p:spPr>
          <a:xfrm>
            <a:off x="3222635" y="3553863"/>
            <a:ext cx="5400000" cy="2955542"/>
          </a:xfrm>
          <a:prstGeom prst="rect">
            <a:avLst/>
          </a:prstGeom>
        </p:spPr>
      </p:pic>
    </p:spTree>
    <p:extLst>
      <p:ext uri="{BB962C8B-B14F-4D97-AF65-F5344CB8AC3E}">
        <p14:creationId xmlns:p14="http://schemas.microsoft.com/office/powerpoint/2010/main" val="23789471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E418FDBD-FD5E-A868-9777-00DE598B788A}"/>
              </a:ext>
            </a:extLst>
          </p:cNvPr>
          <p:cNvSpPr txBox="1"/>
          <p:nvPr/>
        </p:nvSpPr>
        <p:spPr>
          <a:xfrm>
            <a:off x="156000" y="1062871"/>
            <a:ext cx="5760000" cy="4770537"/>
          </a:xfrm>
          <a:prstGeom prst="rect">
            <a:avLst/>
          </a:prstGeom>
          <a:noFill/>
        </p:spPr>
        <p:txBody>
          <a:bodyPr wrap="square">
            <a:spAutoFit/>
          </a:bodyPr>
          <a:lstStyle/>
          <a:p>
            <a:pPr algn="just">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Para conversão entre unidades da grandeza de massa, temos:</a:t>
            </a:r>
          </a:p>
          <a:p>
            <a:pPr algn="just">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Além disso, dessas unidades existem outras como a tonelada (T), em que 1 tonelada equivale a 1000 quilogramas. Por exemplo, 2,1 toneladas equivalem a 2100 quilos.</a:t>
            </a:r>
          </a:p>
          <a:p>
            <a:pPr algn="just">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Obs.: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É comum utilizarmos a palavra “quilo” para nos referir ao quilograma (kg). </a:t>
            </a:r>
          </a:p>
        </p:txBody>
      </p:sp>
      <p:pic>
        <p:nvPicPr>
          <p:cNvPr id="3" name="Imagem 2" descr="Diagrama, Esquemático&#10;&#10;Descrição gerada automaticamente">
            <a:extLst>
              <a:ext uri="{FF2B5EF4-FFF2-40B4-BE49-F238E27FC236}">
                <a16:creationId xmlns:a16="http://schemas.microsoft.com/office/drawing/2014/main" id="{50E3C3B6-17D5-E164-2605-A620DCA3DD6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56000" y="1801006"/>
            <a:ext cx="3960000" cy="1341290"/>
          </a:xfrm>
          <a:prstGeom prst="rect">
            <a:avLst/>
          </a:prstGeom>
          <a:noFill/>
          <a:ln>
            <a:noFill/>
          </a:ln>
        </p:spPr>
      </p:pic>
      <p:grpSp>
        <p:nvGrpSpPr>
          <p:cNvPr id="8" name="Agrupar 7">
            <a:extLst>
              <a:ext uri="{FF2B5EF4-FFF2-40B4-BE49-F238E27FC236}">
                <a16:creationId xmlns:a16="http://schemas.microsoft.com/office/drawing/2014/main" id="{6B091455-AB80-1E58-75C1-B1C735B9589A}"/>
              </a:ext>
            </a:extLst>
          </p:cNvPr>
          <p:cNvGrpSpPr/>
          <p:nvPr/>
        </p:nvGrpSpPr>
        <p:grpSpPr>
          <a:xfrm>
            <a:off x="6344450" y="1062871"/>
            <a:ext cx="5623431" cy="4602823"/>
            <a:chOff x="6294664" y="2048907"/>
            <a:chExt cx="5623431" cy="4602823"/>
          </a:xfrm>
        </p:grpSpPr>
        <p:sp>
          <p:nvSpPr>
            <p:cNvPr id="5" name="Retângulo: Cantos Arredondados 4">
              <a:extLst>
                <a:ext uri="{FF2B5EF4-FFF2-40B4-BE49-F238E27FC236}">
                  <a16:creationId xmlns:a16="http://schemas.microsoft.com/office/drawing/2014/main" id="{C355BDE2-935E-5C3B-F3AB-45A9C7BD4BB9}"/>
                </a:ext>
              </a:extLst>
            </p:cNvPr>
            <p:cNvSpPr/>
            <p:nvPr/>
          </p:nvSpPr>
          <p:spPr>
            <a:xfrm>
              <a:off x="6294664" y="2214954"/>
              <a:ext cx="5623431" cy="4436776"/>
            </a:xfrm>
            <a:prstGeom prst="roundRect">
              <a:avLst>
                <a:gd name="adj" fmla="val 5736"/>
              </a:avLst>
            </a:prstGeom>
            <a:solidFill>
              <a:schemeClr val="bg1"/>
            </a:solidFill>
            <a:ln w="28575">
              <a:solidFill>
                <a:srgbClr val="ED7D3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255713" algn="just">
                <a:lnSpc>
                  <a:spcPct val="115000"/>
                </a:lnSpc>
                <a:spcAft>
                  <a:spcPts val="800"/>
                </a:spcAft>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 definição de massa e peso são constantemente confundidas.</a:t>
              </a:r>
            </a:p>
            <a:p>
              <a:pPr algn="just">
                <a:lnSpc>
                  <a:spcPct val="115000"/>
                </a:lnSpc>
                <a:spcAft>
                  <a:spcPts val="800"/>
                </a:spcAft>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O </a:t>
              </a:r>
              <a:r>
                <a:rPr lang="pt-BR" sz="2200" b="1"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peso</a:t>
              </a: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não é o número que aparece na balança quando nos pesamos. Na verdade, o peso é relacionado a gravidade. A massa é o que comumente “entendemos como peso”. O valor da massa de um corpo é definido pela quantidade de matéria que esse corpo tem.</a:t>
              </a:r>
            </a:p>
            <a:p>
              <a:pPr algn="just"/>
              <a:r>
                <a:rPr lang="pt-BR" sz="22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Por exemplo, o correto é falar “a massa do corpo de Clarice é 60 kg” e não “o peso de Clarice é 60 kg”.</a:t>
              </a:r>
              <a:endParaRPr lang="pt-BR" sz="22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7" name="Imagem 6" descr="Interface gráfica do usuário, Texto&#10;&#10;O conteúdo gerado por IA pode estar incorreto.">
              <a:extLst>
                <a:ext uri="{FF2B5EF4-FFF2-40B4-BE49-F238E27FC236}">
                  <a16:creationId xmlns:a16="http://schemas.microsoft.com/office/drawing/2014/main" id="{EA79A08A-A437-21CC-68BD-933C04A1E30C}"/>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 uri="{28A0092B-C50C-407E-A947-70E740481C1C}">
                  <a14:useLocalDpi xmlns:a14="http://schemas.microsoft.com/office/drawing/2010/main" val="0"/>
                </a:ext>
              </a:extLst>
            </a:blip>
            <a:srcRect l="3929" t="9235" r="13987" b="9623"/>
            <a:stretch>
              <a:fillRect/>
            </a:stretch>
          </p:blipFill>
          <p:spPr bwMode="auto">
            <a:xfrm>
              <a:off x="6294665" y="2048907"/>
              <a:ext cx="1265770" cy="720000"/>
            </a:xfrm>
            <a:prstGeom prst="rect">
              <a:avLst/>
            </a:prstGeom>
            <a:noFill/>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23376590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387F6BD5-9C90-FBD0-E04A-7A932ED15412}"/>
              </a:ext>
            </a:extLst>
          </p:cNvPr>
          <p:cNvPicPr>
            <a:picLocks noChangeAspect="1"/>
          </p:cNvPicPr>
          <p:nvPr/>
        </p:nvPicPr>
        <p:blipFill rotWithShape="1">
          <a:blip r:embed="rId2">
            <a:extLst>
              <a:ext uri="{28A0092B-C50C-407E-A947-70E740481C1C}">
                <a14:useLocalDpi xmlns:a14="http://schemas.microsoft.com/office/drawing/2010/main" val="0"/>
              </a:ext>
            </a:extLst>
          </a:blip>
          <a:srcRect l="1742" r="63619" b="-4"/>
          <a:stretch>
            <a:fillRect/>
          </a:stretch>
        </p:blipFill>
        <p:spPr bwMode="auto">
          <a:xfrm>
            <a:off x="156000" y="844017"/>
            <a:ext cx="2520000" cy="640226"/>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AA9DE462-7866-4863-2A4C-5AF133A268CC}"/>
              </a:ext>
            </a:extLst>
          </p:cNvPr>
          <p:cNvSpPr txBox="1"/>
          <p:nvPr/>
        </p:nvSpPr>
        <p:spPr>
          <a:xfrm>
            <a:off x="156000" y="1511138"/>
            <a:ext cx="5760000" cy="3561937"/>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14.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 dono de uma lanchonete fez um pedido de 27,5 kg de coxinhas, a um fornecedor, para repor seu estoque e atender a demanda da semana. O peso de uma coxinha para a outra não é sempre o mesmo, mas a estimativa é de que cada uma tenha, em média, 110 g. Supondo que a variação entre os pesos das coxinhas seja insignificante, qual será a quantidade de coxinhas necessária para atender o pedido da lanchonete?</a:t>
            </a:r>
          </a:p>
        </p:txBody>
      </p:sp>
      <p:sp>
        <p:nvSpPr>
          <p:cNvPr id="5" name="CaixaDeTexto 4">
            <a:extLst>
              <a:ext uri="{FF2B5EF4-FFF2-40B4-BE49-F238E27FC236}">
                <a16:creationId xmlns:a16="http://schemas.microsoft.com/office/drawing/2014/main" id="{3E9C8C25-054D-E30B-792B-DD0ABEF5B083}"/>
              </a:ext>
            </a:extLst>
          </p:cNvPr>
          <p:cNvSpPr txBox="1"/>
          <p:nvPr/>
        </p:nvSpPr>
        <p:spPr>
          <a:xfrm>
            <a:off x="6276000" y="1493208"/>
            <a:ext cx="5760000" cy="4280082"/>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Arial" panose="020B0604020202020204" pitchFamily="34" charset="0"/>
              </a:rPr>
              <a:t>15.</a:t>
            </a:r>
            <a:r>
              <a:rPr lang="pt-BR" sz="2200" kern="100" dirty="0">
                <a:effectLst/>
                <a:latin typeface="Arial Narrow" panose="020B0606020202030204" pitchFamily="34" charset="0"/>
                <a:ea typeface="MS Mincho" panose="02020609040205080304" pitchFamily="49" charset="-128"/>
                <a:cs typeface="Arial" panose="020B0604020202020204" pitchFamily="34" charset="0"/>
              </a:rPr>
              <a:t> A escultura, a seguir, é formada por cubos idênticos de aresta medindo 2 cm.</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ial" panose="020B0604020202020204" pitchFamily="34" charset="0"/>
              </a:rPr>
              <a:t> </a:t>
            </a: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Arial" panose="020B0604020202020204" pitchFamily="34"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ial" panose="020B0604020202020204" pitchFamily="34" charset="0"/>
              </a:rPr>
              <a:t>Sabendo que cada cm³ mede 35 gramas, responda: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ial" panose="020B0604020202020204" pitchFamily="34" charset="0"/>
              </a:rPr>
              <a:t>a) Qual é o volume da escultura?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ial" panose="020B0604020202020204" pitchFamily="34" charset="0"/>
              </a:rPr>
              <a:t>b) Qual é a massa da escultura?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6" name="Imagem 5" descr="Forma, Retângulo&#10;&#10;Descrição gerada automaticamente">
            <a:extLst>
              <a:ext uri="{FF2B5EF4-FFF2-40B4-BE49-F238E27FC236}">
                <a16:creationId xmlns:a16="http://schemas.microsoft.com/office/drawing/2014/main" id="{741D6548-7DB9-80B6-AAAC-DBE005D0780A}"/>
              </a:ext>
            </a:extLst>
          </p:cNvPr>
          <p:cNvPicPr>
            <a:picLocks noChangeAspect="1"/>
          </p:cNvPicPr>
          <p:nvPr/>
        </p:nvPicPr>
        <p:blipFill rotWithShape="1">
          <a:blip r:embed="rId3">
            <a:grayscl/>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rcRect l="4418" t="7267"/>
          <a:stretch/>
        </p:blipFill>
        <p:spPr bwMode="auto">
          <a:xfrm>
            <a:off x="7716000" y="2411411"/>
            <a:ext cx="2880000" cy="178267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160046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2732C2FE-0C02-E1BA-9A56-E209414D5657}"/>
                  </a:ext>
                </a:extLst>
              </p:cNvPr>
              <p:cNvSpPr txBox="1"/>
              <p:nvPr/>
            </p:nvSpPr>
            <p:spPr>
              <a:xfrm>
                <a:off x="156000" y="880037"/>
                <a:ext cx="11880000" cy="5778120"/>
              </a:xfrm>
              <a:prstGeom prst="rect">
                <a:avLst/>
              </a:prstGeom>
              <a:solidFill>
                <a:schemeClr val="bg1"/>
              </a:solid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16. (</a:t>
                </a:r>
                <a:r>
                  <a:rPr lang="pt-BR" sz="2200" b="1" kern="100" dirty="0" err="1">
                    <a:effectLst/>
                    <a:latin typeface="Arial Narrow" panose="020B0606020202030204" pitchFamily="34" charset="0"/>
                    <a:ea typeface="MS Mincho" panose="02020609040205080304" pitchFamily="49" charset="-128"/>
                    <a:cs typeface="Times New Roman" panose="02020603050405020304" pitchFamily="18" charset="0"/>
                  </a:rPr>
                  <a:t>Vunesp</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Uma empresa dividiu a entrega de 500 caixas iguais de um mesmo produto em três remessas distintas. Sabe-se que a quantidade de caixas da segunda remessa foi igual a </a:t>
                </a:r>
                <a14:m>
                  <m:oMath xmlns:m="http://schemas.openxmlformats.org/officeDocument/2006/math">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3 </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den>
                    </m:f>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da quantidade de caixas da primeira remessa e que a quantidade de caixas da terceira remessa foi igual a </a:t>
                </a:r>
                <a14:m>
                  <m:oMath xmlns:m="http://schemas.openxmlformats.org/officeDocument/2006/math">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5</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3 </m:t>
                        </m:r>
                      </m:den>
                    </m:f>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da quantidade da segunda remessa. Se 50 caixas desse produto têm, juntas, massa de 840 kg, então a massa total da quantidade de caixas da terceira remessa é igual a</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1,68 T.</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2,52 T.</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3,36 T.</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 4,20 T.</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 4,62 T.</a:t>
                </a: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2732C2FE-0C02-E1BA-9A56-E209414D5657}"/>
                  </a:ext>
                </a:extLst>
              </p:cNvPr>
              <p:cNvSpPr txBox="1">
                <a:spLocks noRot="1" noChangeAspect="1" noMove="1" noResize="1" noEditPoints="1" noAdjustHandles="1" noChangeArrowheads="1" noChangeShapeType="1" noTextEdit="1"/>
              </p:cNvSpPr>
              <p:nvPr/>
            </p:nvSpPr>
            <p:spPr>
              <a:xfrm>
                <a:off x="156000" y="880037"/>
                <a:ext cx="11880000" cy="5778120"/>
              </a:xfrm>
              <a:prstGeom prst="rect">
                <a:avLst/>
              </a:prstGeom>
              <a:blipFill>
                <a:blip r:embed="rId2"/>
                <a:stretch>
                  <a:fillRect l="-667" t="-422" r="-719"/>
                </a:stretch>
              </a:blipFill>
            </p:spPr>
            <p:txBody>
              <a:bodyPr/>
              <a:lstStyle/>
              <a:p>
                <a:r>
                  <a:rPr lang="pt-BR">
                    <a:noFill/>
                  </a:rPr>
                  <a:t> </a:t>
                </a:r>
              </a:p>
            </p:txBody>
          </p:sp>
        </mc:Fallback>
      </mc:AlternateContent>
    </p:spTree>
    <p:extLst>
      <p:ext uri="{BB962C8B-B14F-4D97-AF65-F5344CB8AC3E}">
        <p14:creationId xmlns:p14="http://schemas.microsoft.com/office/powerpoint/2010/main" val="406335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732C2FE-0C02-E1BA-9A56-E209414D5657}"/>
              </a:ext>
            </a:extLst>
          </p:cNvPr>
          <p:cNvSpPr txBox="1"/>
          <p:nvPr/>
        </p:nvSpPr>
        <p:spPr>
          <a:xfrm>
            <a:off x="156000" y="889002"/>
            <a:ext cx="11880000" cy="5734840"/>
          </a:xfrm>
          <a:prstGeom prst="rect">
            <a:avLst/>
          </a:prstGeom>
          <a:solidFill>
            <a:schemeClr val="bg1"/>
          </a:solid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17. (ENEM 2019)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bula de um antibiótico infantil, fabricado na forma de xarope, recomenda que sejam ministrados, diariamente, no máximo 500 mg desse medicamento para cada quilograma de massa do paciente. Um pediatra prescreveu a dosagem máxima desse antibiótico para ser ministrada diariamente a uma criança de 20 kg pelo período de 5 dias. Esse medicamento pode ser comprado em frascos de 10 mL, 50 mL, 100 mL, 250 mL e 500 mL. Os pais dessa criança decidiram comprar a quantidade exata de medicamento que precisará ser ministrada no tratamento, evitando a sobra de medicamento. Considere que 1 g desse medicamento ocupe um volume de 1 cm³.</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capacidade do frasco, em mililitro, que esses pais deverão comprar é:</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10.</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50.</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100.</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 250.</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 500.</a:t>
            </a:r>
          </a:p>
        </p:txBody>
      </p:sp>
    </p:spTree>
    <p:extLst>
      <p:ext uri="{BB962C8B-B14F-4D97-AF65-F5344CB8AC3E}">
        <p14:creationId xmlns:p14="http://schemas.microsoft.com/office/powerpoint/2010/main" val="32695895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F1F836D6-CF75-E32D-7316-D4A67ACEF31D}"/>
                  </a:ext>
                </a:extLst>
              </p:cNvPr>
              <p:cNvSpPr txBox="1"/>
              <p:nvPr/>
            </p:nvSpPr>
            <p:spPr>
              <a:xfrm>
                <a:off x="156000" y="874408"/>
                <a:ext cx="11880000" cy="5550687"/>
              </a:xfrm>
              <a:prstGeom prst="rect">
                <a:avLst/>
              </a:prstGeom>
              <a:solidFill>
                <a:schemeClr val="bg1"/>
              </a:solid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18. (ENEM 2019)</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O projeto de transposição do Rio São Francisco consiste na tentativa de solucionar um problema que há muito afeta as populações do semiárido brasileiro, a seca. O projeto prevê a retirada de 26,4 m³/s de água desse rio. Para tornar mais compreensível a informação do volume de água a ser retirado, deseja-se expressar essa quantidade em litro por minuto.</a:t>
                </a:r>
              </a:p>
              <a:p>
                <a:pPr algn="r">
                  <a:lnSpc>
                    <a:spcPct val="115000"/>
                  </a:lnSpc>
                  <a:spcAft>
                    <a:spcPts val="800"/>
                  </a:spcAft>
                </a:pPr>
                <a:r>
                  <a:rPr lang="pt-BR" kern="100" dirty="0">
                    <a:effectLst/>
                    <a:latin typeface="Arial Narrow" panose="020B0606020202030204" pitchFamily="34" charset="0"/>
                    <a:ea typeface="MS Mincho" panose="02020609040205080304" pitchFamily="49" charset="-128"/>
                    <a:cs typeface="Times New Roman" panose="02020603050405020304" pitchFamily="18" charset="0"/>
                  </a:rPr>
                  <a:t>Disponível em: www.infoescola.com. Acesso em: 28 out. 2015.</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Com base nas informações, qual expressão representa a quantidade de água retirada, em litro por minuto?</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a:t>
                </a:r>
                <a14:m>
                  <m:oMath xmlns:m="http://schemas.openxmlformats.org/officeDocument/2006/math">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26,4 :1000</m:t>
                        </m:r>
                      </m:e>
                    </m:d>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×60</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a:t>
                </a:r>
                <a14:m>
                  <m:oMath xmlns:m="http://schemas.openxmlformats.org/officeDocument/2006/math">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26,4 :10</m:t>
                        </m:r>
                      </m:e>
                    </m:d>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×60</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26,4×1×60</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26,4×10×60</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26,4×1000×60</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F1F836D6-CF75-E32D-7316-D4A67ACEF31D}"/>
                  </a:ext>
                </a:extLst>
              </p:cNvPr>
              <p:cNvSpPr txBox="1">
                <a:spLocks noRot="1" noChangeAspect="1" noMove="1" noResize="1" noEditPoints="1" noAdjustHandles="1" noChangeArrowheads="1" noChangeShapeType="1" noTextEdit="1"/>
              </p:cNvSpPr>
              <p:nvPr/>
            </p:nvSpPr>
            <p:spPr>
              <a:xfrm>
                <a:off x="156000" y="874408"/>
                <a:ext cx="11880000" cy="5550687"/>
              </a:xfrm>
              <a:prstGeom prst="rect">
                <a:avLst/>
              </a:prstGeom>
              <a:blipFill>
                <a:blip r:embed="rId2"/>
                <a:stretch>
                  <a:fillRect l="-667" t="-439" r="-719"/>
                </a:stretch>
              </a:blipFill>
            </p:spPr>
            <p:txBody>
              <a:bodyPr/>
              <a:lstStyle/>
              <a:p>
                <a:r>
                  <a:rPr lang="pt-BR">
                    <a:noFill/>
                  </a:rPr>
                  <a:t> </a:t>
                </a:r>
              </a:p>
            </p:txBody>
          </p:sp>
        </mc:Fallback>
      </mc:AlternateContent>
    </p:spTree>
    <p:extLst>
      <p:ext uri="{BB962C8B-B14F-4D97-AF65-F5344CB8AC3E}">
        <p14:creationId xmlns:p14="http://schemas.microsoft.com/office/powerpoint/2010/main" val="17893412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ED0AAED4-69CE-49F1-BD62-3C3FB5E12044}"/>
              </a:ext>
            </a:extLst>
          </p:cNvPr>
          <p:cNvSpPr txBox="1"/>
          <p:nvPr/>
        </p:nvSpPr>
        <p:spPr>
          <a:xfrm>
            <a:off x="156000" y="892631"/>
            <a:ext cx="11880000" cy="5550687"/>
          </a:xfrm>
          <a:prstGeom prst="rect">
            <a:avLst/>
          </a:prstGeom>
          <a:solidFill>
            <a:schemeClr val="bg1"/>
          </a:solidFill>
        </p:spPr>
        <p:txBody>
          <a:bodyPr wrap="square">
            <a:spAutoFit/>
          </a:bodyPr>
          <a:lstStyle/>
          <a:p>
            <a:pPr algn="ctr">
              <a:lnSpc>
                <a:spcPct val="115000"/>
              </a:lnSpc>
              <a:spcAft>
                <a:spcPts val="800"/>
              </a:spcAft>
            </a:pPr>
            <a:endParaRPr lang="pt-BR" sz="2200" b="1" kern="100" dirty="0">
              <a:effectLst/>
              <a:latin typeface="Arial Narrow" panose="020B0606020202030204" pitchFamily="34" charset="0"/>
              <a:ea typeface="Aptos" panose="020B0004020202020204" pitchFamily="34" charset="0"/>
              <a:cs typeface="Arabic Typesetting" panose="03020402040406030203" pitchFamily="66" charset="-78"/>
            </a:endParaRPr>
          </a:p>
          <a:p>
            <a:pPr algn="ctr">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Arabic Typesetting" panose="03020402040406030203" pitchFamily="66" charset="-78"/>
              </a:rPr>
              <a:t>SITUAÇÕES PROBLEMA ENVOLVENDO VOLUME DE SÓLIDOS GEOMÉTRICOS E GRANDEZAS</a:t>
            </a:r>
            <a:endPar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Arabic Typesetting" panose="03020402040406030203" pitchFamily="66" charset="-78"/>
              </a:rPr>
              <a:t> </a:t>
            </a:r>
            <a:endPar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Arabic Typesetting" panose="03020402040406030203" pitchFamily="66" charset="-78"/>
              </a:rPr>
              <a:t>Resolver situações-problema é uma habilidade necessária em nosso cotidiano.</a:t>
            </a:r>
            <a:endPar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Arabic Typesetting" panose="03020402040406030203" pitchFamily="66" charset="-78"/>
              </a:rPr>
              <a:t>Leia a seguinte situação problema: </a:t>
            </a:r>
            <a:endPar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Arabic Typesetting" panose="03020402040406030203" pitchFamily="66" charset="-78"/>
              </a:rPr>
              <a:t> </a:t>
            </a:r>
            <a:endPar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endParaRPr>
          </a:p>
          <a:p>
            <a:pPr algn="ctr">
              <a:lnSpc>
                <a:spcPct val="115000"/>
              </a:lnSpc>
              <a:spcAft>
                <a:spcPts val="800"/>
              </a:spcAft>
            </a:pPr>
            <a:r>
              <a:rPr lang="pt-BR" sz="2200" b="1" kern="100" dirty="0">
                <a:ln>
                  <a:noFill/>
                </a:ln>
                <a:solidFill>
                  <a:srgbClr val="7030A0"/>
                </a:solidFill>
                <a:effectLst/>
                <a:latin typeface="Arial Narrow" panose="020B0606020202030204" pitchFamily="34" charset="0"/>
                <a:ea typeface="Aptos" panose="020B0004020202020204" pitchFamily="34" charset="0"/>
                <a:cs typeface="Arabic Typesetting" panose="03020402040406030203" pitchFamily="66" charset="-78"/>
              </a:rPr>
              <a:t>Tenho um copo cilíndrico com altura de 10 centímetros e diâmetro da base com 8 centímetros. Quero colocar cubinhos de gelo de modo que o copo não transborde após o derretimento. Medi os cubinhos e verifiquei que eles possuem arestas medindo 4 centímetros. Quantos cubinhos posso colocar em meu copo?</a:t>
            </a:r>
          </a:p>
          <a:p>
            <a:pPr algn="ctr">
              <a:lnSpc>
                <a:spcPct val="115000"/>
              </a:lnSpc>
              <a:spcAft>
                <a:spcPts val="800"/>
              </a:spcAft>
            </a:pPr>
            <a:endParaRPr lang="pt-BR" sz="2200" b="1" kern="100" dirty="0">
              <a:solidFill>
                <a:srgbClr val="7030A0"/>
              </a:solidFill>
              <a:latin typeface="Arial Narrow" panose="020B0606020202030204" pitchFamily="34" charset="0"/>
              <a:ea typeface="MS Mincho" panose="02020609040205080304" pitchFamily="49" charset="-128"/>
              <a:cs typeface="Arabic Typesetting" panose="03020402040406030203" pitchFamily="66" charset="-78"/>
            </a:endParaRPr>
          </a:p>
          <a:p>
            <a:pPr algn="ctr">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endParaRPr>
          </a:p>
        </p:txBody>
      </p:sp>
      <p:pic>
        <p:nvPicPr>
          <p:cNvPr id="2" name="Imagem 1">
            <a:extLst>
              <a:ext uri="{FF2B5EF4-FFF2-40B4-BE49-F238E27FC236}">
                <a16:creationId xmlns:a16="http://schemas.microsoft.com/office/drawing/2014/main" id="{65E8249F-AB31-4838-7FA7-6D72CB60B04C}"/>
              </a:ext>
            </a:extLst>
          </p:cNvPr>
          <p:cNvPicPr>
            <a:picLocks noChangeAspect="1"/>
          </p:cNvPicPr>
          <p:nvPr/>
        </p:nvPicPr>
        <p:blipFill>
          <a:blip r:embed="rId2"/>
          <a:srcRect l="566" t="4213" r="-1"/>
          <a:stretch>
            <a:fillRect/>
          </a:stretch>
        </p:blipFill>
        <p:spPr>
          <a:xfrm>
            <a:off x="156000" y="663389"/>
            <a:ext cx="3600000" cy="725583"/>
          </a:xfrm>
          <a:prstGeom prst="rect">
            <a:avLst/>
          </a:prstGeom>
        </p:spPr>
      </p:pic>
    </p:spTree>
    <p:extLst>
      <p:ext uri="{BB962C8B-B14F-4D97-AF65-F5344CB8AC3E}">
        <p14:creationId xmlns:p14="http://schemas.microsoft.com/office/powerpoint/2010/main" val="10829639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B124720A-53FE-F854-8F6E-465764D0928A}"/>
                  </a:ext>
                </a:extLst>
              </p:cNvPr>
              <p:cNvSpPr txBox="1"/>
              <p:nvPr/>
            </p:nvSpPr>
            <p:spPr>
              <a:xfrm>
                <a:off x="156000" y="790934"/>
                <a:ext cx="5760000" cy="5819798"/>
              </a:xfrm>
              <a:prstGeom prst="rect">
                <a:avLst/>
              </a:prstGeom>
              <a:noFill/>
            </p:spPr>
            <p:txBody>
              <a:bodyPr wrap="square">
                <a:spAutoFit/>
              </a:bodyPr>
              <a:lstStyle/>
              <a:p>
                <a:pPr algn="just">
                  <a:lnSpc>
                    <a:spcPct val="115000"/>
                  </a:lnSpc>
                  <a:spcAft>
                    <a:spcPts val="300"/>
                  </a:spcAft>
                </a:pPr>
                <a:r>
                  <a:rPr lang="pt-BR" sz="2100" kern="100" dirty="0">
                    <a:effectLst/>
                    <a:latin typeface="Arial Narrow" panose="020B0606020202030204" pitchFamily="34" charset="0"/>
                    <a:ea typeface="Aptos" panose="020B0004020202020204" pitchFamily="34" charset="0"/>
                    <a:cs typeface="Arial" panose="020B0604020202020204" pitchFamily="34" charset="0"/>
                  </a:rPr>
                  <a:t>Para resolver essa situação, seguiremos alguns passos:</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300"/>
                  </a:spcAft>
                </a:pPr>
                <a:r>
                  <a:rPr lang="pt-BR" sz="2100" b="1" kern="100" dirty="0">
                    <a:solidFill>
                      <a:srgbClr val="7030A0"/>
                    </a:solidFill>
                    <a:effectLst/>
                    <a:latin typeface="Arial Narrow" panose="020B0606020202030204" pitchFamily="34" charset="0"/>
                    <a:ea typeface="Aptos" panose="020B0004020202020204" pitchFamily="34" charset="0"/>
                    <a:cs typeface="Arial" panose="020B0604020202020204" pitchFamily="34" charset="0"/>
                  </a:rPr>
                  <a:t>1º – </a:t>
                </a:r>
                <a:r>
                  <a:rPr lang="pt-BR" sz="2100" kern="100" dirty="0">
                    <a:effectLst/>
                    <a:latin typeface="Arial Narrow" panose="020B0606020202030204" pitchFamily="34" charset="0"/>
                    <a:ea typeface="Aptos" panose="020B0004020202020204" pitchFamily="34" charset="0"/>
                    <a:cs typeface="Arial" panose="020B0604020202020204" pitchFamily="34" charset="0"/>
                  </a:rPr>
                  <a:t>Descobrir qual a capacidade máxima do copo.</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300"/>
                  </a:spcAft>
                </a:pPr>
                <a:r>
                  <a:rPr lang="pt-BR" sz="2100" kern="100" dirty="0">
                    <a:effectLst/>
                    <a:latin typeface="Arial Narrow" panose="020B0606020202030204" pitchFamily="34" charset="0"/>
                    <a:ea typeface="Aptos" panose="020B0004020202020204" pitchFamily="34" charset="0"/>
                    <a:cs typeface="Arial" panose="020B0604020202020204" pitchFamily="34" charset="0"/>
                  </a:rPr>
                  <a:t>Como o copo é cilíndrico, temos: </a:t>
                </a:r>
                <a14:m>
                  <m:oMath xmlns:m="http://schemas.openxmlformats.org/officeDocument/2006/math">
                    <m:sSub>
                      <m:sSubPr>
                        <m:ctrlPr>
                          <a:rPr lang="pt-BR" sz="2100" i="1" kern="100">
                            <a:effectLst/>
                            <a:latin typeface="Cambria Math" panose="02040503050406030204" pitchFamily="18" charset="0"/>
                            <a:ea typeface="Aptos" panose="020B0004020202020204" pitchFamily="34" charset="0"/>
                            <a:cs typeface="Arial" panose="020B0604020202020204" pitchFamily="34" charset="0"/>
                          </a:rPr>
                        </m:ctrlPr>
                      </m:sSubPr>
                      <m:e>
                        <m:r>
                          <a:rPr lang="pt-BR" sz="2100" i="1" kern="100">
                            <a:effectLst/>
                            <a:latin typeface="Cambria Math" panose="02040503050406030204" pitchFamily="18" charset="0"/>
                            <a:ea typeface="Aptos" panose="020B0004020202020204" pitchFamily="34" charset="0"/>
                            <a:cs typeface="Arial" panose="020B0604020202020204" pitchFamily="34" charset="0"/>
                          </a:rPr>
                          <m:t>𝑉</m:t>
                        </m:r>
                      </m:e>
                      <m:sub>
                        <m:r>
                          <a:rPr lang="pt-BR" sz="2100" i="1" kern="100">
                            <a:effectLst/>
                            <a:latin typeface="Cambria Math" panose="02040503050406030204" pitchFamily="18" charset="0"/>
                            <a:ea typeface="Aptos" panose="020B0004020202020204" pitchFamily="34" charset="0"/>
                            <a:cs typeface="Arial" panose="020B0604020202020204" pitchFamily="34" charset="0"/>
                          </a:rPr>
                          <m:t>𝑐𝑜𝑝𝑜</m:t>
                        </m:r>
                      </m:sub>
                    </m:sSub>
                    <m:r>
                      <a:rPr lang="pt-BR" sz="2100" i="1" kern="100">
                        <a:effectLst/>
                        <a:latin typeface="Cambria Math" panose="02040503050406030204" pitchFamily="18" charset="0"/>
                        <a:ea typeface="Aptos" panose="020B0004020202020204" pitchFamily="34" charset="0"/>
                        <a:cs typeface="Arial" panose="020B0604020202020204" pitchFamily="34" charset="0"/>
                      </a:rPr>
                      <m:t>=</m:t>
                    </m:r>
                    <m:sSub>
                      <m:sSubPr>
                        <m:ctrlPr>
                          <a:rPr lang="pt-BR" sz="2100" i="1" kern="100">
                            <a:effectLst/>
                            <a:latin typeface="Cambria Math" panose="02040503050406030204" pitchFamily="18" charset="0"/>
                            <a:ea typeface="Aptos" panose="020B0004020202020204" pitchFamily="34" charset="0"/>
                            <a:cs typeface="Arial" panose="020B0604020202020204" pitchFamily="34" charset="0"/>
                          </a:rPr>
                        </m:ctrlPr>
                      </m:sSubPr>
                      <m:e>
                        <m:r>
                          <a:rPr lang="pt-BR" sz="2100" i="1" kern="100">
                            <a:effectLst/>
                            <a:latin typeface="Cambria Math" panose="02040503050406030204" pitchFamily="18" charset="0"/>
                            <a:ea typeface="Aptos" panose="020B0004020202020204" pitchFamily="34" charset="0"/>
                            <a:cs typeface="Arial" panose="020B0604020202020204" pitchFamily="34" charset="0"/>
                          </a:rPr>
                          <m:t>𝐴</m:t>
                        </m:r>
                      </m:e>
                      <m:sub>
                        <m:r>
                          <a:rPr lang="pt-BR" sz="2100" i="1" kern="100">
                            <a:effectLst/>
                            <a:latin typeface="Cambria Math" panose="02040503050406030204" pitchFamily="18" charset="0"/>
                            <a:ea typeface="Aptos" panose="020B0004020202020204" pitchFamily="34" charset="0"/>
                            <a:cs typeface="Arial" panose="020B0604020202020204" pitchFamily="34" charset="0"/>
                          </a:rPr>
                          <m:t>𝑏</m:t>
                        </m:r>
                      </m:sub>
                    </m:sSub>
                    <m:r>
                      <a:rPr lang="pt-BR" sz="2100" i="1" kern="100">
                        <a:effectLst/>
                        <a:latin typeface="Cambria Math" panose="02040503050406030204" pitchFamily="18" charset="0"/>
                        <a:ea typeface="Aptos" panose="020B0004020202020204" pitchFamily="34" charset="0"/>
                        <a:cs typeface="Arial" panose="020B0604020202020204" pitchFamily="34" charset="0"/>
                      </a:rPr>
                      <m:t>∙</m:t>
                    </m:r>
                    <m:r>
                      <a:rPr lang="pt-BR" sz="2100" i="1" kern="100">
                        <a:effectLst/>
                        <a:latin typeface="Cambria Math" panose="02040503050406030204" pitchFamily="18" charset="0"/>
                        <a:ea typeface="Aptos" panose="020B0004020202020204" pitchFamily="34" charset="0"/>
                        <a:cs typeface="Arial" panose="020B0604020202020204" pitchFamily="34" charset="0"/>
                      </a:rPr>
                      <m:t>h</m:t>
                    </m:r>
                  </m:oMath>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300"/>
                  </a:spcAft>
                </a:pPr>
                <a:r>
                  <a:rPr lang="pt-BR" sz="2100" kern="100" dirty="0">
                    <a:effectLst/>
                    <a:latin typeface="Arial Narrow" panose="020B0606020202030204" pitchFamily="34" charset="0"/>
                    <a:ea typeface="Times New Roman" panose="02020603050405020304" pitchFamily="18" charset="0"/>
                    <a:cs typeface="Arial" panose="020B0604020202020204" pitchFamily="34" charset="0"/>
                  </a:rPr>
                  <a:t>A área da base deste copo </a:t>
                </a:r>
                <a:r>
                  <a:rPr lang="pt-BR" sz="2100" kern="100" dirty="0">
                    <a:effectLst/>
                    <a:latin typeface="Arial Narrow" panose="020B0606020202030204" pitchFamily="34" charset="0"/>
                    <a:ea typeface="Aptos" panose="020B0004020202020204" pitchFamily="34" charset="0"/>
                    <a:cs typeface="Arial" panose="020B0604020202020204" pitchFamily="34" charset="0"/>
                  </a:rPr>
                  <a:t>cilíndrico é encontrada por:</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300"/>
                  </a:spcAft>
                </a:pPr>
                <a14:m>
                  <m:oMathPara xmlns:m="http://schemas.openxmlformats.org/officeDocument/2006/math">
                    <m:oMathParaPr>
                      <m:jc m:val="centerGroup"/>
                    </m:oMathParaPr>
                    <m:oMath xmlns:m="http://schemas.openxmlformats.org/officeDocument/2006/math">
                      <m:sSub>
                        <m:sSubPr>
                          <m:ctrlPr>
                            <a:rPr lang="pt-BR" sz="2100" i="1" kern="100">
                              <a:effectLst/>
                              <a:latin typeface="Cambria Math" panose="02040503050406030204" pitchFamily="18" charset="0"/>
                              <a:ea typeface="Aptos" panose="020B0004020202020204" pitchFamily="34" charset="0"/>
                              <a:cs typeface="Arial" panose="020B0604020202020204" pitchFamily="34" charset="0"/>
                            </a:rPr>
                          </m:ctrlPr>
                        </m:sSubPr>
                        <m:e>
                          <m:r>
                            <a:rPr lang="pt-BR" sz="2100" i="1" kern="100">
                              <a:effectLst/>
                              <a:latin typeface="Cambria Math" panose="02040503050406030204" pitchFamily="18" charset="0"/>
                              <a:ea typeface="Aptos" panose="020B0004020202020204" pitchFamily="34" charset="0"/>
                              <a:cs typeface="Arial" panose="020B0604020202020204" pitchFamily="34" charset="0"/>
                            </a:rPr>
                            <m:t>𝐴</m:t>
                          </m:r>
                        </m:e>
                        <m:sub>
                          <m:r>
                            <a:rPr lang="pt-BR" sz="2100" i="1" kern="100">
                              <a:effectLst/>
                              <a:latin typeface="Cambria Math" panose="02040503050406030204" pitchFamily="18" charset="0"/>
                              <a:ea typeface="Aptos" panose="020B0004020202020204" pitchFamily="34" charset="0"/>
                              <a:cs typeface="Arial" panose="020B0604020202020204" pitchFamily="34" charset="0"/>
                            </a:rPr>
                            <m:t>𝑏</m:t>
                          </m:r>
                        </m:sub>
                      </m:sSub>
                      <m:r>
                        <a:rPr lang="pt-BR" sz="2100" i="1" kern="100">
                          <a:effectLst/>
                          <a:latin typeface="Cambria Math" panose="02040503050406030204" pitchFamily="18" charset="0"/>
                          <a:ea typeface="Aptos" panose="020B0004020202020204" pitchFamily="34" charset="0"/>
                          <a:cs typeface="Arial" panose="020B0604020202020204" pitchFamily="34" charset="0"/>
                        </a:rPr>
                        <m:t>=</m:t>
                      </m:r>
                      <m:r>
                        <a:rPr lang="pt-BR" sz="2100" i="1" kern="100">
                          <a:effectLst/>
                          <a:latin typeface="Cambria Math" panose="02040503050406030204" pitchFamily="18" charset="0"/>
                          <a:ea typeface="Aptos" panose="020B0004020202020204" pitchFamily="34" charset="0"/>
                          <a:cs typeface="Arial" panose="020B0604020202020204" pitchFamily="34" charset="0"/>
                        </a:rPr>
                        <m:t>𝜋</m:t>
                      </m:r>
                      <m:r>
                        <a:rPr lang="pt-BR" sz="2100" i="1" kern="100">
                          <a:effectLst/>
                          <a:latin typeface="Cambria Math" panose="02040503050406030204" pitchFamily="18" charset="0"/>
                          <a:ea typeface="Aptos" panose="020B0004020202020204" pitchFamily="34" charset="0"/>
                          <a:cs typeface="Arial" panose="020B0604020202020204" pitchFamily="34" charset="0"/>
                        </a:rPr>
                        <m:t>∙</m:t>
                      </m:r>
                      <m:sSup>
                        <m:sSupPr>
                          <m:ctrlPr>
                            <a:rPr lang="pt-BR" sz="2100" i="1" kern="100">
                              <a:effectLst/>
                              <a:latin typeface="Cambria Math" panose="02040503050406030204" pitchFamily="18" charset="0"/>
                              <a:ea typeface="Aptos" panose="020B0004020202020204" pitchFamily="34" charset="0"/>
                              <a:cs typeface="Arial" panose="020B0604020202020204" pitchFamily="34" charset="0"/>
                            </a:rPr>
                          </m:ctrlPr>
                        </m:sSupPr>
                        <m:e>
                          <m:r>
                            <a:rPr lang="pt-BR" sz="2100" i="1" kern="100">
                              <a:effectLst/>
                              <a:latin typeface="Cambria Math" panose="02040503050406030204" pitchFamily="18" charset="0"/>
                              <a:ea typeface="Aptos" panose="020B0004020202020204" pitchFamily="34" charset="0"/>
                              <a:cs typeface="Arial" panose="020B0604020202020204" pitchFamily="34" charset="0"/>
                            </a:rPr>
                            <m:t>𝑟</m:t>
                          </m:r>
                        </m:e>
                        <m:sup>
                          <m:r>
                            <a:rPr lang="pt-BR" sz="2100" i="1" kern="100">
                              <a:effectLst/>
                              <a:latin typeface="Cambria Math" panose="02040503050406030204" pitchFamily="18" charset="0"/>
                              <a:ea typeface="Aptos" panose="020B0004020202020204" pitchFamily="34" charset="0"/>
                              <a:cs typeface="Arial" panose="020B0604020202020204" pitchFamily="34" charset="0"/>
                            </a:rPr>
                            <m:t>2</m:t>
                          </m:r>
                        </m:sup>
                      </m:sSup>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300"/>
                  </a:spcAft>
                </a:pPr>
                <a14:m>
                  <m:oMathPara xmlns:m="http://schemas.openxmlformats.org/officeDocument/2006/math">
                    <m:oMathParaPr>
                      <m:jc m:val="centerGroup"/>
                    </m:oMathParaPr>
                    <m:oMath xmlns:m="http://schemas.openxmlformats.org/officeDocument/2006/math">
                      <m:sSub>
                        <m:sSubPr>
                          <m:ctrlPr>
                            <a:rPr lang="pt-BR" sz="2100" i="1" kern="100">
                              <a:effectLst/>
                              <a:latin typeface="Cambria Math" panose="02040503050406030204" pitchFamily="18" charset="0"/>
                              <a:ea typeface="Aptos" panose="020B0004020202020204" pitchFamily="34" charset="0"/>
                              <a:cs typeface="Arial" panose="020B0604020202020204" pitchFamily="34" charset="0"/>
                            </a:rPr>
                          </m:ctrlPr>
                        </m:sSubPr>
                        <m:e>
                          <m:r>
                            <a:rPr lang="pt-BR" sz="2100" i="1" kern="100">
                              <a:effectLst/>
                              <a:latin typeface="Cambria Math" panose="02040503050406030204" pitchFamily="18" charset="0"/>
                              <a:ea typeface="Aptos" panose="020B0004020202020204" pitchFamily="34" charset="0"/>
                              <a:cs typeface="Arial" panose="020B0604020202020204" pitchFamily="34" charset="0"/>
                            </a:rPr>
                            <m:t>𝐴</m:t>
                          </m:r>
                        </m:e>
                        <m:sub>
                          <m:r>
                            <a:rPr lang="pt-BR" sz="2100" i="1" kern="100">
                              <a:effectLst/>
                              <a:latin typeface="Cambria Math" panose="02040503050406030204" pitchFamily="18" charset="0"/>
                              <a:ea typeface="Aptos" panose="020B0004020202020204" pitchFamily="34" charset="0"/>
                              <a:cs typeface="Arial" panose="020B0604020202020204" pitchFamily="34" charset="0"/>
                            </a:rPr>
                            <m:t>𝑏</m:t>
                          </m:r>
                        </m:sub>
                      </m:sSub>
                      <m:r>
                        <a:rPr lang="pt-BR" sz="2100" i="1" kern="100">
                          <a:effectLst/>
                          <a:latin typeface="Cambria Math" panose="02040503050406030204" pitchFamily="18" charset="0"/>
                          <a:ea typeface="Aptos" panose="020B0004020202020204" pitchFamily="34" charset="0"/>
                          <a:cs typeface="Arial" panose="020B0604020202020204" pitchFamily="34" charset="0"/>
                        </a:rPr>
                        <m:t>=</m:t>
                      </m:r>
                      <m:r>
                        <a:rPr lang="pt-BR" sz="2100" i="1" kern="100">
                          <a:effectLst/>
                          <a:latin typeface="Cambria Math" panose="02040503050406030204" pitchFamily="18" charset="0"/>
                          <a:ea typeface="Aptos" panose="020B0004020202020204" pitchFamily="34" charset="0"/>
                          <a:cs typeface="Arial" panose="020B0604020202020204" pitchFamily="34" charset="0"/>
                        </a:rPr>
                        <m:t>𝜋</m:t>
                      </m:r>
                      <m:r>
                        <a:rPr lang="pt-BR" sz="2100" i="1" kern="100">
                          <a:effectLst/>
                          <a:latin typeface="Cambria Math" panose="02040503050406030204" pitchFamily="18" charset="0"/>
                          <a:ea typeface="Aptos" panose="020B0004020202020204" pitchFamily="34" charset="0"/>
                          <a:cs typeface="Arial" panose="020B0604020202020204" pitchFamily="34" charset="0"/>
                        </a:rPr>
                        <m:t>∙</m:t>
                      </m:r>
                      <m:sSup>
                        <m:sSupPr>
                          <m:ctrlPr>
                            <a:rPr lang="pt-BR" sz="2100" i="1" kern="100">
                              <a:effectLst/>
                              <a:latin typeface="Cambria Math" panose="02040503050406030204" pitchFamily="18" charset="0"/>
                              <a:ea typeface="Aptos" panose="020B0004020202020204" pitchFamily="34" charset="0"/>
                              <a:cs typeface="Arial" panose="020B0604020202020204" pitchFamily="34" charset="0"/>
                            </a:rPr>
                          </m:ctrlPr>
                        </m:sSupPr>
                        <m:e>
                          <m:r>
                            <a:rPr lang="pt-BR" sz="2100" i="1" kern="100">
                              <a:effectLst/>
                              <a:latin typeface="Cambria Math" panose="02040503050406030204" pitchFamily="18" charset="0"/>
                              <a:ea typeface="Aptos" panose="020B0004020202020204" pitchFamily="34" charset="0"/>
                              <a:cs typeface="Arial" panose="020B0604020202020204" pitchFamily="34" charset="0"/>
                            </a:rPr>
                            <m:t>4</m:t>
                          </m:r>
                        </m:e>
                        <m:sup>
                          <m:r>
                            <a:rPr lang="pt-BR" sz="2100" i="1" kern="100">
                              <a:effectLst/>
                              <a:latin typeface="Cambria Math" panose="02040503050406030204" pitchFamily="18" charset="0"/>
                              <a:ea typeface="Aptos" panose="020B0004020202020204" pitchFamily="34" charset="0"/>
                              <a:cs typeface="Arial" panose="020B0604020202020204" pitchFamily="34" charset="0"/>
                            </a:rPr>
                            <m:t>2</m:t>
                          </m:r>
                        </m:sup>
                      </m:sSup>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300"/>
                  </a:spcAft>
                </a:pPr>
                <a14:m>
                  <m:oMathPara xmlns:m="http://schemas.openxmlformats.org/officeDocument/2006/math">
                    <m:oMathParaPr>
                      <m:jc m:val="centerGroup"/>
                    </m:oMathParaPr>
                    <m:oMath xmlns:m="http://schemas.openxmlformats.org/officeDocument/2006/math">
                      <m:sSub>
                        <m:sSubPr>
                          <m:ctrlPr>
                            <a:rPr lang="pt-BR" sz="2100" i="1" kern="100">
                              <a:effectLst/>
                              <a:latin typeface="Cambria Math" panose="02040503050406030204" pitchFamily="18" charset="0"/>
                              <a:ea typeface="Aptos" panose="020B0004020202020204" pitchFamily="34" charset="0"/>
                              <a:cs typeface="Arial" panose="020B0604020202020204" pitchFamily="34" charset="0"/>
                            </a:rPr>
                          </m:ctrlPr>
                        </m:sSubPr>
                        <m:e>
                          <m:r>
                            <a:rPr lang="pt-BR" sz="2100" i="1" kern="100">
                              <a:effectLst/>
                              <a:latin typeface="Cambria Math" panose="02040503050406030204" pitchFamily="18" charset="0"/>
                              <a:ea typeface="Aptos" panose="020B0004020202020204" pitchFamily="34" charset="0"/>
                              <a:cs typeface="Arial" panose="020B0604020202020204" pitchFamily="34" charset="0"/>
                            </a:rPr>
                            <m:t>𝐴</m:t>
                          </m:r>
                        </m:e>
                        <m:sub>
                          <m:r>
                            <a:rPr lang="pt-BR" sz="2100" i="1" kern="100">
                              <a:effectLst/>
                              <a:latin typeface="Cambria Math" panose="02040503050406030204" pitchFamily="18" charset="0"/>
                              <a:ea typeface="Aptos" panose="020B0004020202020204" pitchFamily="34" charset="0"/>
                              <a:cs typeface="Arial" panose="020B0604020202020204" pitchFamily="34" charset="0"/>
                            </a:rPr>
                            <m:t>𝑏</m:t>
                          </m:r>
                        </m:sub>
                      </m:sSub>
                      <m:r>
                        <a:rPr lang="pt-BR" sz="2100" i="1" kern="100">
                          <a:effectLst/>
                          <a:latin typeface="Cambria Math" panose="02040503050406030204" pitchFamily="18" charset="0"/>
                          <a:ea typeface="Aptos" panose="020B0004020202020204" pitchFamily="34" charset="0"/>
                          <a:cs typeface="Arial" panose="020B0604020202020204" pitchFamily="34" charset="0"/>
                        </a:rPr>
                        <m:t>=16</m:t>
                      </m:r>
                      <m:r>
                        <a:rPr lang="pt-BR" sz="2100" i="1" kern="100">
                          <a:effectLst/>
                          <a:latin typeface="Cambria Math" panose="02040503050406030204" pitchFamily="18" charset="0"/>
                          <a:ea typeface="Aptos" panose="020B0004020202020204" pitchFamily="34" charset="0"/>
                          <a:cs typeface="Arial" panose="020B0604020202020204" pitchFamily="34" charset="0"/>
                        </a:rPr>
                        <m:t>𝜋</m:t>
                      </m:r>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300"/>
                  </a:spcAft>
                </a:pPr>
                <a:r>
                  <a:rPr lang="pt-BR" sz="2100" kern="100" dirty="0">
                    <a:effectLst/>
                    <a:latin typeface="Arial Narrow" panose="020B0606020202030204" pitchFamily="34" charset="0"/>
                    <a:ea typeface="Times New Roman" panose="02020603050405020304" pitchFamily="18" charset="0"/>
                    <a:cs typeface="Arial" panose="020B0604020202020204" pitchFamily="34" charset="0"/>
                  </a:rPr>
                  <a:t>Ao considerar </a:t>
                </a:r>
                <a14:m>
                  <m:oMath xmlns:m="http://schemas.openxmlformats.org/officeDocument/2006/math">
                    <m:r>
                      <a:rPr lang="pt-BR" sz="2100" i="1" kern="100">
                        <a:effectLst/>
                        <a:latin typeface="Cambria Math" panose="02040503050406030204" pitchFamily="18" charset="0"/>
                        <a:ea typeface="Aptos" panose="020B0004020202020204" pitchFamily="34" charset="0"/>
                        <a:cs typeface="Arial" panose="020B0604020202020204" pitchFamily="34" charset="0"/>
                      </a:rPr>
                      <m:t>𝜋</m:t>
                    </m:r>
                    <m:r>
                      <a:rPr lang="pt-BR" sz="2100" i="1" kern="100">
                        <a:effectLst/>
                        <a:latin typeface="Cambria Math" panose="02040503050406030204" pitchFamily="18" charset="0"/>
                        <a:ea typeface="Aptos" panose="020B0004020202020204" pitchFamily="34" charset="0"/>
                        <a:cs typeface="Arial" panose="020B0604020202020204" pitchFamily="34" charset="0"/>
                      </a:rPr>
                      <m:t>=3,14</m:t>
                    </m:r>
                  </m:oMath>
                </a14:m>
                <a:r>
                  <a:rPr lang="pt-BR" sz="2100" kern="100" dirty="0">
                    <a:effectLst/>
                    <a:latin typeface="Arial Narrow" panose="020B0606020202030204" pitchFamily="34" charset="0"/>
                    <a:ea typeface="Aptos" panose="020B0004020202020204" pitchFamily="34" charset="0"/>
                    <a:cs typeface="Arial" panose="020B0604020202020204" pitchFamily="34" charset="0"/>
                  </a:rPr>
                  <a:t>, obtemos:</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300"/>
                  </a:spcAft>
                </a:pPr>
                <a14:m>
                  <m:oMathPara xmlns:m="http://schemas.openxmlformats.org/officeDocument/2006/math">
                    <m:oMathParaPr>
                      <m:jc m:val="centerGroup"/>
                    </m:oMathParaPr>
                    <m:oMath xmlns:m="http://schemas.openxmlformats.org/officeDocument/2006/math">
                      <m:sSub>
                        <m:sSubPr>
                          <m:ctrlPr>
                            <a:rPr lang="pt-BR" sz="2100" i="1" kern="100">
                              <a:effectLst/>
                              <a:latin typeface="Cambria Math" panose="02040503050406030204" pitchFamily="18" charset="0"/>
                              <a:ea typeface="Aptos" panose="020B0004020202020204" pitchFamily="34" charset="0"/>
                              <a:cs typeface="Arial" panose="020B0604020202020204" pitchFamily="34" charset="0"/>
                            </a:rPr>
                          </m:ctrlPr>
                        </m:sSubPr>
                        <m:e>
                          <m:r>
                            <a:rPr lang="pt-BR" sz="2100" i="1" kern="100">
                              <a:effectLst/>
                              <a:latin typeface="Cambria Math" panose="02040503050406030204" pitchFamily="18" charset="0"/>
                              <a:ea typeface="Aptos" panose="020B0004020202020204" pitchFamily="34" charset="0"/>
                              <a:cs typeface="Arial" panose="020B0604020202020204" pitchFamily="34" charset="0"/>
                            </a:rPr>
                            <m:t>𝐴</m:t>
                          </m:r>
                        </m:e>
                        <m:sub>
                          <m:r>
                            <a:rPr lang="pt-BR" sz="2100" i="1" kern="100">
                              <a:effectLst/>
                              <a:latin typeface="Cambria Math" panose="02040503050406030204" pitchFamily="18" charset="0"/>
                              <a:ea typeface="Aptos" panose="020B0004020202020204" pitchFamily="34" charset="0"/>
                              <a:cs typeface="Arial" panose="020B0604020202020204" pitchFamily="34" charset="0"/>
                            </a:rPr>
                            <m:t>𝑏</m:t>
                          </m:r>
                        </m:sub>
                      </m:sSub>
                      <m:r>
                        <a:rPr lang="pt-BR" sz="2100" i="1" kern="100">
                          <a:effectLst/>
                          <a:latin typeface="Cambria Math" panose="02040503050406030204" pitchFamily="18" charset="0"/>
                          <a:ea typeface="Aptos" panose="020B0004020202020204" pitchFamily="34" charset="0"/>
                          <a:cs typeface="Arial" panose="020B0604020202020204" pitchFamily="34" charset="0"/>
                        </a:rPr>
                        <m:t>=16∙3,14=50,24</m:t>
                      </m:r>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300"/>
                  </a:spcAft>
                </a:pPr>
                <a:r>
                  <a:rPr lang="pt-BR" sz="2100" kern="100" dirty="0">
                    <a:effectLst/>
                    <a:latin typeface="Arial Narrow" panose="020B0606020202030204" pitchFamily="34" charset="0"/>
                    <a:ea typeface="Times New Roman" panose="02020603050405020304" pitchFamily="18" charset="0"/>
                    <a:cs typeface="Arial" panose="020B0604020202020204" pitchFamily="34" charset="0"/>
                  </a:rPr>
                  <a:t>Desta forma, a área da base é 50,24 cm². </a:t>
                </a:r>
              </a:p>
              <a:p>
                <a:pPr algn="just">
                  <a:lnSpc>
                    <a:spcPct val="115000"/>
                  </a:lnSpc>
                  <a:spcAft>
                    <a:spcPts val="300"/>
                  </a:spcAft>
                </a:pP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300"/>
                  </a:spcAft>
                </a:pPr>
                <a:r>
                  <a:rPr lang="pt-BR" sz="2100" kern="100" dirty="0">
                    <a:effectLst/>
                    <a:latin typeface="Arial Narrow" panose="020B0606020202030204" pitchFamily="34" charset="0"/>
                    <a:ea typeface="Times New Roman" panose="02020603050405020304" pitchFamily="18" charset="0"/>
                    <a:cs typeface="Arial" panose="020B0604020202020204" pitchFamily="34" charset="0"/>
                  </a:rPr>
                  <a:t>Como a altura do copo é 10 centímetros, temos:</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300"/>
                  </a:spcAft>
                </a:pPr>
                <a14:m>
                  <m:oMathPara xmlns:m="http://schemas.openxmlformats.org/officeDocument/2006/math">
                    <m:oMathParaPr>
                      <m:jc m:val="centerGroup"/>
                    </m:oMathParaPr>
                    <m:oMath xmlns:m="http://schemas.openxmlformats.org/officeDocument/2006/math">
                      <m:sSub>
                        <m:sSubPr>
                          <m:ctrlPr>
                            <a:rPr lang="pt-BR" sz="2100" i="1" kern="100">
                              <a:effectLst/>
                              <a:latin typeface="Cambria Math" panose="02040503050406030204" pitchFamily="18" charset="0"/>
                              <a:ea typeface="Aptos" panose="020B0004020202020204" pitchFamily="34" charset="0"/>
                              <a:cs typeface="Arial" panose="020B0604020202020204" pitchFamily="34" charset="0"/>
                            </a:rPr>
                          </m:ctrlPr>
                        </m:sSubPr>
                        <m:e>
                          <m:r>
                            <a:rPr lang="pt-BR" sz="2100" i="1" kern="100">
                              <a:effectLst/>
                              <a:latin typeface="Cambria Math" panose="02040503050406030204" pitchFamily="18" charset="0"/>
                              <a:ea typeface="Aptos" panose="020B0004020202020204" pitchFamily="34" charset="0"/>
                              <a:cs typeface="Arial" panose="020B0604020202020204" pitchFamily="34" charset="0"/>
                            </a:rPr>
                            <m:t>𝑉</m:t>
                          </m:r>
                        </m:e>
                        <m:sub>
                          <m:r>
                            <a:rPr lang="pt-BR" sz="2100" i="1" kern="100">
                              <a:effectLst/>
                              <a:latin typeface="Cambria Math" panose="02040503050406030204" pitchFamily="18" charset="0"/>
                              <a:ea typeface="Aptos" panose="020B0004020202020204" pitchFamily="34" charset="0"/>
                              <a:cs typeface="Arial" panose="020B0604020202020204" pitchFamily="34" charset="0"/>
                            </a:rPr>
                            <m:t>𝑐𝑜𝑝𝑜</m:t>
                          </m:r>
                        </m:sub>
                      </m:sSub>
                      <m:r>
                        <a:rPr lang="pt-BR" sz="2100" i="1" kern="100">
                          <a:effectLst/>
                          <a:latin typeface="Cambria Math" panose="02040503050406030204" pitchFamily="18" charset="0"/>
                          <a:ea typeface="Aptos" panose="020B0004020202020204" pitchFamily="34" charset="0"/>
                          <a:cs typeface="Arial" panose="020B0604020202020204" pitchFamily="34" charset="0"/>
                        </a:rPr>
                        <m:t>=50,24∙10=502,4</m:t>
                      </m:r>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300"/>
                  </a:spcAft>
                </a:pPr>
                <a:r>
                  <a:rPr lang="pt-BR" sz="2100" kern="100" dirty="0">
                    <a:effectLst/>
                    <a:latin typeface="Arial Narrow" panose="020B0606020202030204" pitchFamily="34" charset="0"/>
                    <a:ea typeface="Times New Roman" panose="02020603050405020304" pitchFamily="18" charset="0"/>
                    <a:cs typeface="Arial" panose="020B0604020202020204" pitchFamily="34" charset="0"/>
                  </a:rPr>
                  <a:t>O volume do copo é de 502,4 cm³.</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B124720A-53FE-F854-8F6E-465764D0928A}"/>
                  </a:ext>
                </a:extLst>
              </p:cNvPr>
              <p:cNvSpPr txBox="1">
                <a:spLocks noRot="1" noChangeAspect="1" noMove="1" noResize="1" noEditPoints="1" noAdjustHandles="1" noChangeArrowheads="1" noChangeShapeType="1" noTextEdit="1"/>
              </p:cNvSpPr>
              <p:nvPr/>
            </p:nvSpPr>
            <p:spPr>
              <a:xfrm>
                <a:off x="156000" y="790934"/>
                <a:ext cx="5760000" cy="5819798"/>
              </a:xfrm>
              <a:prstGeom prst="rect">
                <a:avLst/>
              </a:prstGeom>
              <a:blipFill>
                <a:blip r:embed="rId2"/>
                <a:stretch>
                  <a:fillRect l="-1271" t="-524" b="-115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B830353D-0D24-3642-38CD-F46880FCD1BF}"/>
                  </a:ext>
                </a:extLst>
              </p:cNvPr>
              <p:cNvSpPr txBox="1"/>
              <p:nvPr/>
            </p:nvSpPr>
            <p:spPr>
              <a:xfrm>
                <a:off x="6276000" y="790934"/>
                <a:ext cx="5760000" cy="5637312"/>
              </a:xfrm>
              <a:prstGeom prst="rect">
                <a:avLst/>
              </a:prstGeom>
              <a:noFill/>
            </p:spPr>
            <p:txBody>
              <a:bodyPr wrap="square">
                <a:spAutoFit/>
              </a:bodyPr>
              <a:lstStyle/>
              <a:p>
                <a:pPr algn="just">
                  <a:lnSpc>
                    <a:spcPct val="115000"/>
                  </a:lnSpc>
                  <a:spcAft>
                    <a:spcPts val="300"/>
                  </a:spcAft>
                </a:pPr>
                <a:r>
                  <a:rPr lang="pt-BR" sz="2100" b="1" kern="100" dirty="0">
                    <a:solidFill>
                      <a:srgbClr val="7030A0"/>
                    </a:solidFill>
                    <a:effectLst/>
                    <a:latin typeface="Arial Narrow" panose="020B0606020202030204" pitchFamily="34" charset="0"/>
                    <a:ea typeface="Aptos" panose="020B0004020202020204" pitchFamily="34" charset="0"/>
                    <a:cs typeface="Arial" panose="020B0604020202020204" pitchFamily="34" charset="0"/>
                  </a:rPr>
                  <a:t>2º – </a:t>
                </a:r>
                <a:r>
                  <a:rPr lang="pt-BR" sz="2100" kern="100" dirty="0">
                    <a:effectLst/>
                    <a:latin typeface="Arial Narrow" panose="020B0606020202030204" pitchFamily="34" charset="0"/>
                    <a:ea typeface="Aptos" panose="020B0004020202020204" pitchFamily="34" charset="0"/>
                    <a:cs typeface="Arial" panose="020B0604020202020204" pitchFamily="34" charset="0"/>
                  </a:rPr>
                  <a:t>Descobrir o volume de um cubinho de gelo.</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300"/>
                  </a:spcAft>
                </a:pPr>
                <a:r>
                  <a:rPr lang="pt-BR" sz="2100" kern="100" dirty="0">
                    <a:effectLst/>
                    <a:latin typeface="Arial Narrow" panose="020B0606020202030204" pitchFamily="34" charset="0"/>
                    <a:ea typeface="Aptos" panose="020B0004020202020204" pitchFamily="34" charset="0"/>
                    <a:cs typeface="Arial" panose="020B0604020202020204" pitchFamily="34" charset="0"/>
                  </a:rPr>
                  <a:t>Um cubinho de gelo possui aresta medindo 4 cm, assim:</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300"/>
                  </a:spcAft>
                </a:pPr>
                <a14:m>
                  <m:oMathPara xmlns:m="http://schemas.openxmlformats.org/officeDocument/2006/math">
                    <m:oMathParaPr>
                      <m:jc m:val="centerGroup"/>
                    </m:oMathParaPr>
                    <m:oMath xmlns:m="http://schemas.openxmlformats.org/officeDocument/2006/math">
                      <m:sSub>
                        <m:sSubPr>
                          <m:ctrlPr>
                            <a:rPr lang="pt-BR" sz="2100" i="1" kern="100">
                              <a:effectLst/>
                              <a:latin typeface="Cambria Math" panose="02040503050406030204" pitchFamily="18" charset="0"/>
                              <a:ea typeface="Aptos" panose="020B0004020202020204" pitchFamily="34" charset="0"/>
                              <a:cs typeface="Arial" panose="020B0604020202020204" pitchFamily="34" charset="0"/>
                            </a:rPr>
                          </m:ctrlPr>
                        </m:sSubPr>
                        <m:e>
                          <m:r>
                            <a:rPr lang="pt-BR" sz="2100" i="1" kern="100">
                              <a:effectLst/>
                              <a:latin typeface="Cambria Math" panose="02040503050406030204" pitchFamily="18" charset="0"/>
                              <a:ea typeface="Aptos" panose="020B0004020202020204" pitchFamily="34" charset="0"/>
                              <a:cs typeface="Arial" panose="020B0604020202020204" pitchFamily="34" charset="0"/>
                            </a:rPr>
                            <m:t>𝑉</m:t>
                          </m:r>
                        </m:e>
                        <m:sub>
                          <m:r>
                            <a:rPr lang="pt-BR" sz="2100" i="1" kern="100">
                              <a:effectLst/>
                              <a:latin typeface="Cambria Math" panose="02040503050406030204" pitchFamily="18" charset="0"/>
                              <a:ea typeface="Aptos" panose="020B0004020202020204" pitchFamily="34" charset="0"/>
                              <a:cs typeface="Arial" panose="020B0604020202020204" pitchFamily="34" charset="0"/>
                            </a:rPr>
                            <m:t>𝑐𝑢𝑏𝑖𝑛h𝑜</m:t>
                          </m:r>
                        </m:sub>
                      </m:sSub>
                      <m:r>
                        <a:rPr lang="pt-BR" sz="2100" i="1" kern="100">
                          <a:effectLst/>
                          <a:latin typeface="Cambria Math" panose="02040503050406030204" pitchFamily="18" charset="0"/>
                          <a:ea typeface="Aptos" panose="020B0004020202020204" pitchFamily="34" charset="0"/>
                          <a:cs typeface="Arial" panose="020B0604020202020204" pitchFamily="34" charset="0"/>
                        </a:rPr>
                        <m:t>=</m:t>
                      </m:r>
                      <m:sSup>
                        <m:sSupPr>
                          <m:ctrlPr>
                            <a:rPr lang="pt-BR" sz="2100" i="1" kern="100">
                              <a:effectLst/>
                              <a:latin typeface="Cambria Math" panose="02040503050406030204" pitchFamily="18" charset="0"/>
                              <a:ea typeface="Aptos" panose="020B0004020202020204" pitchFamily="34" charset="0"/>
                              <a:cs typeface="Arial" panose="020B0604020202020204" pitchFamily="34" charset="0"/>
                            </a:rPr>
                          </m:ctrlPr>
                        </m:sSupPr>
                        <m:e>
                          <m:r>
                            <a:rPr lang="pt-BR" sz="2100" i="1" kern="100">
                              <a:effectLst/>
                              <a:latin typeface="Cambria Math" panose="02040503050406030204" pitchFamily="18" charset="0"/>
                              <a:ea typeface="Aptos" panose="020B0004020202020204" pitchFamily="34" charset="0"/>
                              <a:cs typeface="Arial" panose="020B0604020202020204" pitchFamily="34" charset="0"/>
                            </a:rPr>
                            <m:t>𝑙</m:t>
                          </m:r>
                        </m:e>
                        <m:sup>
                          <m:r>
                            <a:rPr lang="pt-BR" sz="2100" i="1" kern="100">
                              <a:effectLst/>
                              <a:latin typeface="Cambria Math" panose="02040503050406030204" pitchFamily="18" charset="0"/>
                              <a:ea typeface="Aptos" panose="020B0004020202020204" pitchFamily="34" charset="0"/>
                              <a:cs typeface="Arial" panose="020B0604020202020204" pitchFamily="34" charset="0"/>
                            </a:rPr>
                            <m:t>3</m:t>
                          </m:r>
                        </m:sup>
                      </m:sSup>
                      <m:r>
                        <a:rPr lang="pt-BR" sz="2100" i="1" kern="100">
                          <a:effectLst/>
                          <a:latin typeface="Cambria Math" panose="02040503050406030204" pitchFamily="18" charset="0"/>
                          <a:ea typeface="Aptos" panose="020B0004020202020204" pitchFamily="34" charset="0"/>
                          <a:cs typeface="Arial" panose="020B0604020202020204" pitchFamily="34" charset="0"/>
                        </a:rPr>
                        <m:t>→</m:t>
                      </m:r>
                      <m:sSup>
                        <m:sSupPr>
                          <m:ctrlPr>
                            <a:rPr lang="pt-BR" sz="2100" i="1" kern="100">
                              <a:effectLst/>
                              <a:latin typeface="Cambria Math" panose="02040503050406030204" pitchFamily="18" charset="0"/>
                              <a:ea typeface="Aptos" panose="020B0004020202020204" pitchFamily="34" charset="0"/>
                              <a:cs typeface="Arial" panose="020B0604020202020204" pitchFamily="34" charset="0"/>
                            </a:rPr>
                          </m:ctrlPr>
                        </m:sSupPr>
                        <m:e>
                          <m:r>
                            <a:rPr lang="pt-BR" sz="2100" i="1" kern="100">
                              <a:effectLst/>
                              <a:latin typeface="Cambria Math" panose="02040503050406030204" pitchFamily="18" charset="0"/>
                              <a:ea typeface="Aptos" panose="020B0004020202020204" pitchFamily="34" charset="0"/>
                              <a:cs typeface="Arial" panose="020B0604020202020204" pitchFamily="34" charset="0"/>
                            </a:rPr>
                            <m:t>4</m:t>
                          </m:r>
                        </m:e>
                        <m:sup>
                          <m:r>
                            <a:rPr lang="pt-BR" sz="2100" i="1" kern="100">
                              <a:effectLst/>
                              <a:latin typeface="Cambria Math" panose="02040503050406030204" pitchFamily="18" charset="0"/>
                              <a:ea typeface="Aptos" panose="020B0004020202020204" pitchFamily="34" charset="0"/>
                              <a:cs typeface="Arial" panose="020B0604020202020204" pitchFamily="34" charset="0"/>
                            </a:rPr>
                            <m:t>3</m:t>
                          </m:r>
                        </m:sup>
                      </m:sSup>
                      <m:r>
                        <a:rPr lang="pt-BR" sz="2100" i="1" kern="100">
                          <a:effectLst/>
                          <a:latin typeface="Cambria Math" panose="02040503050406030204" pitchFamily="18" charset="0"/>
                          <a:ea typeface="Aptos" panose="020B0004020202020204" pitchFamily="34" charset="0"/>
                          <a:cs typeface="Arial" panose="020B0604020202020204" pitchFamily="34" charset="0"/>
                        </a:rPr>
                        <m:t>=64</m:t>
                      </m:r>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300"/>
                  </a:spcAft>
                </a:pPr>
                <a:r>
                  <a:rPr lang="pt-BR" sz="2100" kern="100" dirty="0">
                    <a:effectLst/>
                    <a:latin typeface="Arial Narrow" panose="020B0606020202030204" pitchFamily="34" charset="0"/>
                    <a:ea typeface="Times New Roman" panose="02020603050405020304" pitchFamily="18" charset="0"/>
                    <a:cs typeface="Arial" panose="020B0604020202020204" pitchFamily="34" charset="0"/>
                  </a:rPr>
                  <a:t>O volume de cada cubinho de gelo é de 64 cm³.</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300"/>
                  </a:spcAft>
                </a:pPr>
                <a:r>
                  <a:rPr lang="pt-BR" sz="2100" kern="100" dirty="0">
                    <a:effectLst/>
                    <a:latin typeface="Arial Narrow" panose="020B0606020202030204" pitchFamily="34" charset="0"/>
                    <a:ea typeface="Times New Roman" panose="02020603050405020304" pitchFamily="18" charset="0"/>
                    <a:cs typeface="Arial" panose="020B0604020202020204" pitchFamily="34" charset="0"/>
                  </a:rPr>
                  <a:t> </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300"/>
                  </a:spcAft>
                </a:pPr>
                <a:r>
                  <a:rPr lang="pt-BR" sz="2100" b="1" kern="100" dirty="0">
                    <a:solidFill>
                      <a:srgbClr val="7030A0"/>
                    </a:solidFill>
                    <a:effectLst/>
                    <a:latin typeface="Arial Narrow" panose="020B0606020202030204" pitchFamily="34" charset="0"/>
                    <a:ea typeface="Times New Roman" panose="02020603050405020304" pitchFamily="18" charset="0"/>
                    <a:cs typeface="Times New Roman" panose="02020603050405020304" pitchFamily="18" charset="0"/>
                  </a:rPr>
                  <a:t>3º</a:t>
                </a:r>
                <a:r>
                  <a:rPr lang="pt-BR" sz="2100" b="1" kern="100" dirty="0">
                    <a:solidFill>
                      <a:srgbClr val="7030A0"/>
                    </a:solidFill>
                    <a:effectLst/>
                    <a:latin typeface="Arial Narrow" panose="020B0606020202030204" pitchFamily="34" charset="0"/>
                    <a:ea typeface="Times New Roman" panose="02020603050405020304" pitchFamily="18" charset="0"/>
                    <a:cs typeface="Arial" panose="020B0604020202020204" pitchFamily="34" charset="0"/>
                  </a:rPr>
                  <a:t> – </a:t>
                </a:r>
                <a:r>
                  <a:rPr lang="pt-BR" sz="21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Verificar qual a quantidade de cubinhos cabe dentro desse copo. </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300"/>
                  </a:spcAft>
                </a:pPr>
                <a14:m>
                  <m:oMathPara xmlns:m="http://schemas.openxmlformats.org/officeDocument/2006/math">
                    <m:oMathParaPr>
                      <m:jc m:val="centerGroup"/>
                    </m:oMathParaPr>
                    <m:oMath xmlns:m="http://schemas.openxmlformats.org/officeDocument/2006/math">
                      <m:sSub>
                        <m:sSubPr>
                          <m:ctrlPr>
                            <a:rPr lang="pt-BR" sz="2100" i="1" kern="100">
                              <a:effectLst/>
                              <a:latin typeface="Cambria Math" panose="02040503050406030204" pitchFamily="18" charset="0"/>
                              <a:ea typeface="Times New Roman" panose="02020603050405020304" pitchFamily="18" charset="0"/>
                              <a:cs typeface="Arial" panose="020B0604020202020204" pitchFamily="34" charset="0"/>
                            </a:rPr>
                          </m:ctrlPr>
                        </m:sSubPr>
                        <m:e>
                          <m:r>
                            <a:rPr lang="pt-BR" sz="21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𝑉</m:t>
                          </m:r>
                        </m:e>
                        <m:sub>
                          <m:r>
                            <a:rPr lang="pt-BR" sz="21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𝑐𝑜𝑝𝑜</m:t>
                          </m:r>
                        </m:sub>
                      </m:sSub>
                      <m:r>
                        <a:rPr lang="pt-BR" sz="21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 ÷</m:t>
                      </m:r>
                      <m:sSub>
                        <m:sSubPr>
                          <m:ctrlPr>
                            <a:rPr lang="pt-BR" sz="2100" i="1" kern="100">
                              <a:effectLst/>
                              <a:latin typeface="Cambria Math" panose="02040503050406030204" pitchFamily="18" charset="0"/>
                              <a:ea typeface="Times New Roman" panose="02020603050405020304" pitchFamily="18" charset="0"/>
                              <a:cs typeface="Arial" panose="020B0604020202020204" pitchFamily="34" charset="0"/>
                            </a:rPr>
                          </m:ctrlPr>
                        </m:sSubPr>
                        <m:e>
                          <m:r>
                            <a:rPr lang="pt-BR" sz="21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m:t>
                          </m:r>
                          <m:r>
                            <a:rPr lang="pt-BR" sz="21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𝑉</m:t>
                          </m:r>
                        </m:e>
                        <m:sub>
                          <m:r>
                            <a:rPr lang="pt-BR" sz="21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𝑐𝑢𝑏𝑖𝑛h𝑜</m:t>
                          </m:r>
                        </m:sub>
                      </m:sSub>
                      <m:r>
                        <a:rPr lang="pt-BR" sz="2100" i="1" kern="10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→502,4 </m:t>
                      </m:r>
                      <m:r>
                        <a:rPr lang="pt-BR" sz="21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÷64=7,85</m:t>
                      </m:r>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300"/>
                  </a:spcAft>
                </a:pPr>
                <a:r>
                  <a:rPr lang="pt-BR" sz="2100" kern="100" dirty="0">
                    <a:effectLst/>
                    <a:latin typeface="Arial Narrow" panose="020B0606020202030204" pitchFamily="34" charset="0"/>
                    <a:ea typeface="Aptos" panose="020B0004020202020204" pitchFamily="34" charset="0"/>
                    <a:cs typeface="Arial" panose="020B0604020202020204" pitchFamily="34" charset="0"/>
                  </a:rPr>
                  <a:t> </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300"/>
                  </a:spcAft>
                </a:pPr>
                <a:r>
                  <a:rPr lang="pt-BR" sz="2100" b="1" kern="0" dirty="0">
                    <a:ln>
                      <a:noFill/>
                    </a:ln>
                    <a:solidFill>
                      <a:srgbClr val="7030A0"/>
                    </a:solidFill>
                    <a:effectLst/>
                    <a:latin typeface="Arial Narrow" panose="020B0606020202030204" pitchFamily="34" charset="0"/>
                    <a:ea typeface="Times New Roman" panose="02020603050405020304" pitchFamily="18" charset="0"/>
                    <a:cs typeface="Times New Roman" panose="02020603050405020304" pitchFamily="18" charset="0"/>
                  </a:rPr>
                  <a:t>Conclusão:</a:t>
                </a:r>
                <a:r>
                  <a:rPr lang="pt-BR" sz="2100" kern="0" dirty="0">
                    <a:ln>
                      <a:noFill/>
                    </a:ln>
                    <a:solidFill>
                      <a:srgbClr val="7030A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1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É possível colocar, no máximo, 7 cubinhos de gelo neste copo para que a água não transborde quando o gelo derreter. </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300"/>
                  </a:spcAft>
                </a:pPr>
                <a:r>
                  <a:rPr lang="pt-BR" sz="21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Como visto, é necessário seguir passos para resolver situações problema.</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B830353D-0D24-3642-38CD-F46880FCD1BF}"/>
                  </a:ext>
                </a:extLst>
              </p:cNvPr>
              <p:cNvSpPr txBox="1">
                <a:spLocks noRot="1" noChangeAspect="1" noMove="1" noResize="1" noEditPoints="1" noAdjustHandles="1" noChangeArrowheads="1" noChangeShapeType="1" noTextEdit="1"/>
              </p:cNvSpPr>
              <p:nvPr/>
            </p:nvSpPr>
            <p:spPr>
              <a:xfrm>
                <a:off x="6276000" y="790934"/>
                <a:ext cx="5760000" cy="5637312"/>
              </a:xfrm>
              <a:prstGeom prst="rect">
                <a:avLst/>
              </a:prstGeom>
              <a:blipFill>
                <a:blip r:embed="rId3"/>
                <a:stretch>
                  <a:fillRect l="-1271" t="-541" r="-1377" b="-1081"/>
                </a:stretch>
              </a:blipFill>
            </p:spPr>
            <p:txBody>
              <a:bodyPr/>
              <a:lstStyle/>
              <a:p>
                <a:r>
                  <a:rPr lang="pt-BR">
                    <a:noFill/>
                  </a:rPr>
                  <a:t> </a:t>
                </a:r>
              </a:p>
            </p:txBody>
          </p:sp>
        </mc:Fallback>
      </mc:AlternateContent>
    </p:spTree>
    <p:extLst>
      <p:ext uri="{BB962C8B-B14F-4D97-AF65-F5344CB8AC3E}">
        <p14:creationId xmlns:p14="http://schemas.microsoft.com/office/powerpoint/2010/main" val="24512846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Agrupar 7">
            <a:extLst>
              <a:ext uri="{FF2B5EF4-FFF2-40B4-BE49-F238E27FC236}">
                <a16:creationId xmlns:a16="http://schemas.microsoft.com/office/drawing/2014/main" id="{CC2FDE10-3987-BE5F-1F42-ED1A5BBAF5B8}"/>
              </a:ext>
            </a:extLst>
          </p:cNvPr>
          <p:cNvGrpSpPr/>
          <p:nvPr/>
        </p:nvGrpSpPr>
        <p:grpSpPr>
          <a:xfrm>
            <a:off x="233789" y="634483"/>
            <a:ext cx="5688000" cy="6044224"/>
            <a:chOff x="233789" y="634483"/>
            <a:chExt cx="5688000" cy="6044224"/>
          </a:xfrm>
        </p:grpSpPr>
        <p:sp>
          <p:nvSpPr>
            <p:cNvPr id="3" name="Retângulo: Cantos Arredondados 2">
              <a:extLst>
                <a:ext uri="{FF2B5EF4-FFF2-40B4-BE49-F238E27FC236}">
                  <a16:creationId xmlns:a16="http://schemas.microsoft.com/office/drawing/2014/main" id="{71F1CC54-6249-EA2F-4ECA-0BA9DD4A2861}"/>
                </a:ext>
              </a:extLst>
            </p:cNvPr>
            <p:cNvSpPr/>
            <p:nvPr/>
          </p:nvSpPr>
          <p:spPr>
            <a:xfrm>
              <a:off x="233789" y="968189"/>
              <a:ext cx="5688000" cy="5710518"/>
            </a:xfrm>
            <a:prstGeom prst="roundRect">
              <a:avLst>
                <a:gd name="adj" fmla="val 9323"/>
              </a:avLst>
            </a:prstGeom>
            <a:solidFill>
              <a:schemeClr val="bg1"/>
            </a:solidFill>
            <a:ln w="28575">
              <a:solidFill>
                <a:srgbClr val="9659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882775" algn="just">
                <a:spcAft>
                  <a:spcPts val="400"/>
                </a:spcAft>
              </a:pPr>
              <a:endParaRPr lang="pt-BR" sz="105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p>
              <a:pPr indent="1882775" algn="just">
                <a:spcAft>
                  <a:spcPts val="400"/>
                </a:spcAft>
              </a:pPr>
              <a:r>
                <a:rPr lang="pt-BR"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Um matemático desenvolveu um procedimento que facilita verificar e compreender situações-problema. </a:t>
              </a:r>
              <a:r>
                <a:rPr lang="pt-BR" i="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George </a:t>
              </a:r>
              <a:r>
                <a:rPr lang="pt-BR" i="1" kern="100" dirty="0" err="1">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Pólya</a:t>
              </a:r>
              <a:r>
                <a:rPr lang="pt-BR"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 foi um matemático húngaro que viveu de 1887 a 1985. Ele desenvolveu </a:t>
              </a:r>
              <a:r>
                <a:rPr lang="pt-BR" b="1"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4 passos para a resolução de problemas: </a:t>
              </a:r>
              <a:endPar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pPr>
              <a:r>
                <a:rPr lang="pt-BR" b="1" kern="100" dirty="0">
                  <a:solidFill>
                    <a:srgbClr val="7030A0"/>
                  </a:solidFill>
                  <a:effectLst/>
                  <a:latin typeface="Arial Narrow" panose="020B0606020202030204" pitchFamily="34" charset="0"/>
                  <a:ea typeface="Aptos" panose="020B0004020202020204" pitchFamily="34" charset="0"/>
                  <a:cs typeface="Times New Roman" panose="02020603050405020304" pitchFamily="18" charset="0"/>
                </a:rPr>
                <a:t>1º: Compreender o problema.</a:t>
              </a:r>
              <a:endParaRPr lang="pt-BR" kern="100" dirty="0">
                <a:solidFill>
                  <a:srgbClr val="7030A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pPr>
              <a:r>
                <a:rPr lang="pt-BR"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Quais são os dados do problema? Quais são as incógnitas? Quais são as condições ou restrições?</a:t>
              </a:r>
            </a:p>
            <a:p>
              <a:pPr algn="just">
                <a:spcAft>
                  <a:spcPts val="400"/>
                </a:spcAft>
              </a:pPr>
              <a:endPar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pPr>
              <a:r>
                <a:rPr lang="pt-BR" b="1" kern="100" dirty="0">
                  <a:solidFill>
                    <a:srgbClr val="7030A0"/>
                  </a:solidFill>
                  <a:effectLst/>
                  <a:latin typeface="Arial Narrow" panose="020B0606020202030204" pitchFamily="34" charset="0"/>
                  <a:ea typeface="Aptos" panose="020B0004020202020204" pitchFamily="34" charset="0"/>
                  <a:cs typeface="Times New Roman" panose="02020603050405020304" pitchFamily="18" charset="0"/>
                </a:rPr>
                <a:t>2º: Construir um plano de ação.</a:t>
              </a:r>
              <a:endParaRPr lang="pt-BR" kern="100" dirty="0">
                <a:solidFill>
                  <a:srgbClr val="7030A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pPr>
              <a:r>
                <a:rPr lang="pt-BR"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O objetivo é encontrar conexões entre os dados do problema e sua incógnita. </a:t>
              </a:r>
              <a:endPar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400"/>
                </a:spcAft>
              </a:pPr>
              <a:r>
                <a:rPr lang="pt-BR"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Você se lembra de algum problema semelhante? Você consegue adaptar métodos usados em problemas semelhantes para este problema? Você conhece resultados ou fórmulas que possam ajudar na resolução? Você pode enunciar o problema de forma diferente? Você consegue resolver parte do problema?</a:t>
              </a:r>
              <a:endPar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5" name="Imagem 4" descr="Interface gráfica do usuário, Texto, Aplicativo&#10;&#10;O conteúdo gerado por IA pode estar incorreto.">
              <a:extLst>
                <a:ext uri="{FF2B5EF4-FFF2-40B4-BE49-F238E27FC236}">
                  <a16:creationId xmlns:a16="http://schemas.microsoft.com/office/drawing/2014/main" id="{7C0E95B7-6D0F-E0AB-0ADE-3CAA844AF44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 uri="{28A0092B-C50C-407E-A947-70E740481C1C}">
                  <a14:useLocalDpi xmlns:a14="http://schemas.microsoft.com/office/drawing/2010/main" val="0"/>
                </a:ext>
              </a:extLst>
            </a:blip>
            <a:srcRect l="3037" t="8032" b="8032"/>
            <a:stretch>
              <a:fillRect/>
            </a:stretch>
          </p:blipFill>
          <p:spPr bwMode="auto">
            <a:xfrm>
              <a:off x="233789" y="634483"/>
              <a:ext cx="1908000" cy="960732"/>
            </a:xfrm>
            <a:prstGeom prst="rect">
              <a:avLst/>
            </a:prstGeom>
            <a:noFill/>
            <a:ln>
              <a:noFill/>
            </a:ln>
            <a:extLst>
              <a:ext uri="{53640926-AAD7-44D8-BBD7-CCE9431645EC}">
                <a14:shadowObscured xmlns:a14="http://schemas.microsoft.com/office/drawing/2010/main"/>
              </a:ext>
            </a:extLst>
          </p:spPr>
        </p:pic>
      </p:grpSp>
      <p:sp>
        <p:nvSpPr>
          <p:cNvPr id="7" name="Retângulo: Cantos Arredondados 6">
            <a:extLst>
              <a:ext uri="{FF2B5EF4-FFF2-40B4-BE49-F238E27FC236}">
                <a16:creationId xmlns:a16="http://schemas.microsoft.com/office/drawing/2014/main" id="{7BE8C19B-1F77-FAE1-7A6A-17C3D2FD0C00}"/>
              </a:ext>
            </a:extLst>
          </p:cNvPr>
          <p:cNvSpPr/>
          <p:nvPr/>
        </p:nvSpPr>
        <p:spPr>
          <a:xfrm>
            <a:off x="6270213" y="968189"/>
            <a:ext cx="5688000" cy="5710518"/>
          </a:xfrm>
          <a:prstGeom prst="roundRect">
            <a:avLst>
              <a:gd name="adj" fmla="val 9323"/>
            </a:avLst>
          </a:prstGeom>
          <a:solidFill>
            <a:schemeClr val="bg1"/>
          </a:solidFill>
          <a:ln w="28575">
            <a:solidFill>
              <a:srgbClr val="9659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spcAft>
                <a:spcPts val="800"/>
              </a:spcAft>
            </a:pPr>
            <a:r>
              <a:rPr lang="pt-BR" b="1" kern="100" dirty="0">
                <a:solidFill>
                  <a:srgbClr val="7030A0"/>
                </a:solidFill>
                <a:effectLst/>
                <a:latin typeface="Arial Narrow" panose="020B0606020202030204" pitchFamily="34" charset="0"/>
                <a:ea typeface="Aptos" panose="020B0004020202020204" pitchFamily="34" charset="0"/>
                <a:cs typeface="Times New Roman" panose="02020603050405020304" pitchFamily="18" charset="0"/>
              </a:rPr>
              <a:t>3º: Executar o plano.</a:t>
            </a:r>
            <a:endParaRPr lang="pt-BR" kern="100" dirty="0">
              <a:solidFill>
                <a:srgbClr val="7030A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r>
              <a:rPr lang="pt-BR"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Se um bom plano foi encontrado na Etapa 2, sua execução é, frequentemente, uma tarefa bem mais simples.</a:t>
            </a:r>
          </a:p>
          <a:p>
            <a:pPr algn="just">
              <a:spcAft>
                <a:spcPts val="800"/>
              </a:spcAft>
            </a:pPr>
            <a:endPar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r>
              <a:rPr lang="pt-BR" b="1" kern="100" dirty="0">
                <a:solidFill>
                  <a:srgbClr val="7030A0"/>
                </a:solidFill>
                <a:effectLst/>
                <a:latin typeface="Arial Narrow" panose="020B0606020202030204" pitchFamily="34" charset="0"/>
                <a:ea typeface="Aptos" panose="020B0004020202020204" pitchFamily="34" charset="0"/>
                <a:cs typeface="Times New Roman" panose="02020603050405020304" pitchFamily="18" charset="0"/>
              </a:rPr>
              <a:t>4º: Rever a resolução.</a:t>
            </a:r>
            <a:endParaRPr lang="pt-BR" kern="100" dirty="0">
              <a:solidFill>
                <a:srgbClr val="7030A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r>
              <a:rPr lang="pt-BR"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Este passo é frequentemente deixado de lado, mas ao revisar a solução você poderá consolidar seu conhecimento e desenvolver sua habilidade de resolução de problemas. </a:t>
            </a:r>
            <a:endPar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rPr>
              <a:t>Você pode checar o resultado? Ele parece razoável? Você pode checar os argumentos usados? Eles são convincentes? Você pode encontrar uma maneira alternativa de resolver o problema? Você pode usar o mesmo método em outro problema?</a:t>
            </a:r>
            <a:endParaRPr lang="pt-BR"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12511165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9E057F7E-AB34-1181-C4C7-418BE13243C0}"/>
              </a:ext>
            </a:extLst>
          </p:cNvPr>
          <p:cNvPicPr>
            <a:picLocks noChangeAspect="1"/>
          </p:cNvPicPr>
          <p:nvPr/>
        </p:nvPicPr>
        <p:blipFill rotWithShape="1">
          <a:blip r:embed="rId2">
            <a:extLst>
              <a:ext uri="{28A0092B-C50C-407E-A947-70E740481C1C}">
                <a14:useLocalDpi xmlns:a14="http://schemas.microsoft.com/office/drawing/2010/main" val="0"/>
              </a:ext>
            </a:extLst>
          </a:blip>
          <a:srcRect l="1609" r="63875"/>
          <a:stretch>
            <a:fillRect/>
          </a:stretch>
        </p:blipFill>
        <p:spPr bwMode="auto">
          <a:xfrm>
            <a:off x="156000" y="684632"/>
            <a:ext cx="2520000" cy="637558"/>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E65942E2-31FD-8AE5-94CD-7F68C045C314}"/>
              </a:ext>
            </a:extLst>
          </p:cNvPr>
          <p:cNvSpPr txBox="1"/>
          <p:nvPr/>
        </p:nvSpPr>
        <p:spPr>
          <a:xfrm>
            <a:off x="156000" y="1331155"/>
            <a:ext cx="5760000" cy="2885855"/>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Arial" panose="020B0604020202020204" pitchFamily="34" charset="0"/>
              </a:rPr>
              <a:t>19.</a:t>
            </a:r>
            <a:r>
              <a:rPr lang="pt-BR" sz="2200" kern="100" dirty="0">
                <a:effectLst/>
                <a:latin typeface="Arial Narrow" panose="020B0606020202030204" pitchFamily="34" charset="0"/>
                <a:ea typeface="MS Mincho" panose="02020609040205080304" pitchFamily="49" charset="-128"/>
                <a:cs typeface="Arial" panose="020B0604020202020204" pitchFamily="34" charset="0"/>
              </a:rPr>
              <a:t> Uma empresa confecciona caixas padronizadas cujas dimensões internas são 10 cm de comprimento, 10 cm de largura e 6 cm de altura. Porém, por falhas na produção, um lote X foi produzido reduzindo em 1 cm as dimensões das caixas.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ial" panose="020B0604020202020204" pitchFamily="34" charset="0"/>
              </a:rPr>
              <a:t>Qual é o volume ocupado pela caixa produzida nesse lote X?</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
        <p:nvSpPr>
          <p:cNvPr id="5" name="CaixaDeTexto 4">
            <a:extLst>
              <a:ext uri="{FF2B5EF4-FFF2-40B4-BE49-F238E27FC236}">
                <a16:creationId xmlns:a16="http://schemas.microsoft.com/office/drawing/2014/main" id="{566CC847-84CC-3038-F718-E67BAF6FAC01}"/>
              </a:ext>
            </a:extLst>
          </p:cNvPr>
          <p:cNvSpPr txBox="1"/>
          <p:nvPr/>
        </p:nvSpPr>
        <p:spPr>
          <a:xfrm>
            <a:off x="6276002" y="1331155"/>
            <a:ext cx="5760000" cy="2885855"/>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Arial" panose="020B0604020202020204" pitchFamily="34" charset="0"/>
              </a:rPr>
              <a:t>20.</a:t>
            </a:r>
            <a:r>
              <a:rPr lang="pt-BR" sz="2200" kern="100" dirty="0">
                <a:effectLst/>
                <a:latin typeface="Arial Narrow" panose="020B0606020202030204" pitchFamily="34" charset="0"/>
                <a:ea typeface="MS Mincho" panose="02020609040205080304" pitchFamily="49" charset="-128"/>
                <a:cs typeface="Arial" panose="020B0604020202020204" pitchFamily="34" charset="0"/>
              </a:rPr>
              <a:t> Para realizar a desinfecção de uma piscina recomenda-se utilizar 4 gramas de cloro granulado a cada 1000 litros de água. Sabe-se que uma determinada piscina ocupa um espaço de 26 m³ e que está totalmente cheia.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ial" panose="020B0604020202020204" pitchFamily="34" charset="0"/>
              </a:rPr>
              <a:t>Qual é a quantidade de cloro granulado utilizado na desinfecção desta piscina?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16662855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54ADDE3C-692C-2597-DCE6-97463A8D2E25}"/>
                  </a:ext>
                </a:extLst>
              </p:cNvPr>
              <p:cNvSpPr txBox="1"/>
              <p:nvPr/>
            </p:nvSpPr>
            <p:spPr>
              <a:xfrm>
                <a:off x="156000" y="866102"/>
                <a:ext cx="11880000" cy="5550687"/>
              </a:xfrm>
              <a:prstGeom prst="rect">
                <a:avLst/>
              </a:prstGeom>
              <a:solidFill>
                <a:schemeClr val="bg1"/>
              </a:solid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Arial" panose="020B0604020202020204" pitchFamily="34" charset="0"/>
                  </a:rPr>
                  <a:t>21. </a:t>
                </a:r>
                <a:r>
                  <a:rPr lang="pt-BR" sz="2200" kern="100" dirty="0">
                    <a:effectLst/>
                    <a:latin typeface="Arial Narrow" panose="020B0606020202030204" pitchFamily="34" charset="0"/>
                    <a:ea typeface="MS Mincho" panose="02020609040205080304" pitchFamily="49" charset="-128"/>
                    <a:cs typeface="Arial" panose="020B0604020202020204" pitchFamily="34" charset="0"/>
                  </a:rPr>
                  <a:t>Em um experimento utilizando um tanque de água, um engenheiro colocou um cilindro reto dentro do tanque de modo que o cilindro toque as paredes do tanque e se encaixem perfeitamente. Observe: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ial" panose="020B0604020202020204" pitchFamily="34" charset="0"/>
                  </a:rPr>
                  <a:t> </a:t>
                </a:r>
              </a:p>
              <a:p>
                <a:pPr marL="4213225"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ial" panose="020B0604020202020204" pitchFamily="34" charset="0"/>
                  </a:rPr>
                  <a:t>O cilindro possui raio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Arial" panose="020B0604020202020204" pitchFamily="34" charset="0"/>
                      </a:rPr>
                      <m:t>𝑟</m:t>
                    </m:r>
                  </m:oMath>
                </a14:m>
                <a:r>
                  <a:rPr lang="pt-BR" sz="2200" kern="100" dirty="0">
                    <a:effectLst/>
                    <a:latin typeface="Arial Narrow" panose="020B0606020202030204" pitchFamily="34" charset="0"/>
                    <a:ea typeface="MS Mincho" panose="02020609040205080304" pitchFamily="49" charset="-128"/>
                    <a:cs typeface="Arial" panose="020B0604020202020204" pitchFamily="34" charset="0"/>
                  </a:rPr>
                  <a:t>) medindo 20 centímetros e altura de 50 centímetros.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4213225"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ial" panose="020B0604020202020204" pitchFamily="34" charset="0"/>
                  </a:rPr>
                  <a:t>Considerando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Arial" panose="020B0604020202020204" pitchFamily="34" charset="0"/>
                      </a:rPr>
                      <m:t>𝜋</m:t>
                    </m:r>
                    <m:r>
                      <a:rPr lang="pt-BR" sz="2200" i="1" kern="100">
                        <a:effectLst/>
                        <a:latin typeface="Cambria Math" panose="02040503050406030204" pitchFamily="18" charset="0"/>
                        <a:ea typeface="MS Mincho" panose="02020609040205080304" pitchFamily="49" charset="-128"/>
                        <a:cs typeface="Arial" panose="020B0604020202020204" pitchFamily="34" charset="0"/>
                      </a:rPr>
                      <m:t>=3</m:t>
                    </m:r>
                  </m:oMath>
                </a14:m>
                <a:r>
                  <a:rPr lang="pt-BR" sz="2200" kern="100" dirty="0">
                    <a:effectLst/>
                    <a:latin typeface="Arial Narrow" panose="020B0606020202030204" pitchFamily="34" charset="0"/>
                    <a:ea typeface="MS Mincho" panose="02020609040205080304" pitchFamily="49" charset="-128"/>
                    <a:cs typeface="Arial" panose="020B0604020202020204" pitchFamily="34" charset="0"/>
                  </a:rPr>
                  <a:t>, responda: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4213225"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ial" panose="020B0604020202020204" pitchFamily="34" charset="0"/>
                  </a:rPr>
                  <a:t>a) Qual é o volume ocupado pelo cilindro?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4213225"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ial" panose="020B0604020202020204" pitchFamily="34" charset="0"/>
                  </a:rPr>
                  <a:t>b) Qual é a capacidade total do tanque de água, em litros?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4213225"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ial" panose="020B0604020202020204" pitchFamily="34" charset="0"/>
                  </a:rPr>
                  <a:t>c) Qual é a quantidade de água restante do tanque de água, em litros, após o encaixe do cilindro?</a:t>
                </a:r>
              </a:p>
              <a:p>
                <a:pPr marL="4213225"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Arial" panose="020B0604020202020204" pitchFamily="34" charset="0"/>
                </a:endParaRPr>
              </a:p>
              <a:p>
                <a:pPr marL="4213225"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54ADDE3C-692C-2597-DCE6-97463A8D2E25}"/>
                  </a:ext>
                </a:extLst>
              </p:cNvPr>
              <p:cNvSpPr txBox="1">
                <a:spLocks noRot="1" noChangeAspect="1" noMove="1" noResize="1" noEditPoints="1" noAdjustHandles="1" noChangeArrowheads="1" noChangeShapeType="1" noTextEdit="1"/>
              </p:cNvSpPr>
              <p:nvPr/>
            </p:nvSpPr>
            <p:spPr>
              <a:xfrm>
                <a:off x="156000" y="866102"/>
                <a:ext cx="11880000" cy="5550687"/>
              </a:xfrm>
              <a:prstGeom prst="rect">
                <a:avLst/>
              </a:prstGeom>
              <a:blipFill>
                <a:blip r:embed="rId2"/>
                <a:stretch>
                  <a:fillRect l="-667" t="-549" r="-719"/>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0029BF01-22BE-3D35-1E2E-1A6799DF40B9}"/>
              </a:ext>
            </a:extLst>
          </p:cNvPr>
          <p:cNvPicPr>
            <a:picLocks noChangeAspect="1"/>
          </p:cNvPicPr>
          <p:nvPr/>
        </p:nvPicPr>
        <p:blipFill rotWithShape="1">
          <a:blip r:embed="rId3"/>
          <a:srcRect l="38132" t="32647" r="45567" b="39450"/>
          <a:stretch/>
        </p:blipFill>
        <p:spPr bwMode="auto">
          <a:xfrm>
            <a:off x="903156" y="2115382"/>
            <a:ext cx="2520000" cy="303601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866055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FFAB218-68B2-FB82-6C5F-6837909DDD56}"/>
              </a:ext>
            </a:extLst>
          </p:cNvPr>
          <p:cNvSpPr txBox="1"/>
          <p:nvPr/>
        </p:nvSpPr>
        <p:spPr>
          <a:xfrm>
            <a:off x="156000" y="840700"/>
            <a:ext cx="11880000" cy="5837432"/>
          </a:xfrm>
          <a:prstGeom prst="rect">
            <a:avLst/>
          </a:prstGeom>
          <a:solidFill>
            <a:schemeClr val="bg1"/>
          </a:solid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22. (ENEM 2020 – Digital)</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Três pessoas, X, Y e Z, compraram plantas ornamentais de uma mesma espécie que serão cultivadas em vasos de diferentes tamanhos. O vaso escolhido pela pessoa X tem capacidade de 4 dm³. O vaso da pessoa Y tem capacidade de 7 000 cm³ e o de Z tem capacidade igual a 20 L. Após um tempo do plantio das mudas, um botânico que acompanha o desenvolvimento delas realizou algumas medições e registrou que a planta que está no vaso da pessoa X tem 0,6 m de altura. Já as plantas que estão nos vasos de Y e Z têm, respectivamente, alturas medindo 120 cm e 900 mm.</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 vaso de maior capacidade e a planta de maior altura são, respectivamente, os de:</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Y e X.</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Y e Z.</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Z e X.</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 Z e Y.</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 Z e Z.</a:t>
            </a: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30618437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BFA3D98-8C7B-A13F-F62E-3A9F7CBF0E84}"/>
              </a:ext>
            </a:extLst>
          </p:cNvPr>
          <p:cNvSpPr txBox="1"/>
          <p:nvPr/>
        </p:nvSpPr>
        <p:spPr>
          <a:xfrm>
            <a:off x="156000" y="784819"/>
            <a:ext cx="11880000" cy="5786199"/>
          </a:xfrm>
          <a:prstGeom prst="rect">
            <a:avLst/>
          </a:prstGeom>
          <a:solidFill>
            <a:schemeClr val="bg1"/>
          </a:solidFill>
        </p:spPr>
        <p:txBody>
          <a:bodyPr wrap="square">
            <a:spAutoFit/>
          </a:bodyPr>
          <a:lstStyle/>
          <a:p>
            <a:pPr algn="just">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23. (ENEM 2025)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Uma caixa de descarga, acoplada a um vaso sanitário, tem a forma de paralelepípedo reto retângulo cujas dimensões internas da base são 2,5 dm e 1,5 dm. Nessa caixa há uma boia que interrompe o abastecimento quando a altura da coluna de água atinge 2 dm, conforme a figura.</a:t>
            </a:r>
          </a:p>
          <a:p>
            <a:pPr marL="3406775" algn="just">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cada acionamento da descarga, todo o volume de água contida na caixa é despejado no vaso. Para reduzir o volume de água despejado a cada acionamento, uma pessoa colocará, no interior dessa caixa, garrafas de 300 mL, cheias de areia e tampadas, de modo a ficarem submersas quando o abastecimento for interrompido. </a:t>
            </a:r>
          </a:p>
          <a:p>
            <a:pPr marL="3406775" algn="just">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Para garantir o funcionamento eficiente, o mínimo de água despejada a cada acionamento deve ser de 5 L. </a:t>
            </a:r>
          </a:p>
          <a:p>
            <a:pPr marL="3406775" algn="just">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quantidade máxima de garrafas que serão colocadas nessa caixa, garantindo um funcionamento eficiente, é igual a</a:t>
            </a:r>
          </a:p>
          <a:p>
            <a:pPr marL="3406775" algn="just">
              <a:spcAft>
                <a:spcPts val="800"/>
              </a:spcAft>
            </a:pPr>
            <a:r>
              <a:rPr lang="pt-BR" sz="2200" kern="0" dirty="0">
                <a:effectLst/>
                <a:latin typeface="Arial Narrow" panose="020B0606020202030204" pitchFamily="34" charset="0"/>
                <a:ea typeface="MS Mincho" panose="02020609040205080304" pitchFamily="49" charset="-128"/>
                <a:cs typeface="CIDFont+F3"/>
              </a:rPr>
              <a:t>(A) 10.		 	(D) 3.</a:t>
            </a:r>
          </a:p>
          <a:p>
            <a:pPr marL="3406775" algn="just">
              <a:spcAft>
                <a:spcPts val="800"/>
              </a:spcAft>
            </a:pPr>
            <a:r>
              <a:rPr lang="pt-BR" sz="2200" kern="0" dirty="0">
                <a:effectLst/>
                <a:latin typeface="Arial Narrow" panose="020B0606020202030204" pitchFamily="34" charset="0"/>
                <a:ea typeface="MS Mincho" panose="02020609040205080304" pitchFamily="49" charset="-128"/>
                <a:cs typeface="CIDFont+F3"/>
              </a:rPr>
              <a:t>(B) 8.			(E) 2.</a:t>
            </a:r>
          </a:p>
          <a:p>
            <a:pPr marL="3406775" algn="just">
              <a:spcAft>
                <a:spcPts val="800"/>
              </a:spcAft>
            </a:pPr>
            <a:r>
              <a:rPr lang="pt-BR" sz="2200" kern="0" dirty="0">
                <a:effectLst/>
                <a:latin typeface="Arial Narrow" panose="020B0606020202030204" pitchFamily="34" charset="0"/>
                <a:ea typeface="MS Mincho" panose="02020609040205080304" pitchFamily="49" charset="-128"/>
                <a:cs typeface="CIDFont+F3"/>
              </a:rPr>
              <a:t>(C) 4.</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4" name="Imagem 3">
            <a:extLst>
              <a:ext uri="{FF2B5EF4-FFF2-40B4-BE49-F238E27FC236}">
                <a16:creationId xmlns:a16="http://schemas.microsoft.com/office/drawing/2014/main" id="{88BA7856-B119-D3FB-DCFB-502AC6F4A58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tretch>
            <a:fillRect/>
          </a:stretch>
        </p:blipFill>
        <p:spPr>
          <a:xfrm>
            <a:off x="156000" y="1917604"/>
            <a:ext cx="3240000" cy="4739968"/>
          </a:xfrm>
          <a:prstGeom prst="rect">
            <a:avLst/>
          </a:prstGeom>
        </p:spPr>
      </p:pic>
    </p:spTree>
    <p:extLst>
      <p:ext uri="{BB962C8B-B14F-4D97-AF65-F5344CB8AC3E}">
        <p14:creationId xmlns:p14="http://schemas.microsoft.com/office/powerpoint/2010/main" val="29621777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9A532260-B204-0940-0B8F-DB19DF9FAE82}"/>
                  </a:ext>
                </a:extLst>
              </p:cNvPr>
              <p:cNvSpPr txBox="1"/>
              <p:nvPr/>
            </p:nvSpPr>
            <p:spPr>
              <a:xfrm>
                <a:off x="156000" y="722668"/>
                <a:ext cx="11880000" cy="5940024"/>
              </a:xfrm>
              <a:prstGeom prst="rect">
                <a:avLst/>
              </a:prstGeom>
              <a:solidFill>
                <a:schemeClr val="bg1"/>
              </a:solidFill>
            </p:spPr>
            <p:txBody>
              <a:bodyPr wrap="square">
                <a:spAutoFit/>
              </a:bodyPr>
              <a:lstStyle/>
              <a:p>
                <a:pPr algn="just">
                  <a:lnSpc>
                    <a:spcPct val="115000"/>
                  </a:lnSpc>
                  <a:spcAft>
                    <a:spcPts val="800"/>
                  </a:spcAft>
                </a:pPr>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24. (ENEM 2025)</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 figura ilustra o projeto visual para confecção de uma medalha comemorativa, com a forma de um cilindro circular reto, de diâmetro 6 cm e espessura 3 mm.</a:t>
                </a:r>
              </a:p>
              <a:p>
                <a:pPr marL="4930775"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figura ABCD tem a forma de um quadrado e é a base de um prisma que atravessa toda a medalha. A região da medalha externa a esse prisma será cunhada em ouro. Pretende-se cunhar 100 dessas medalhas.</a:t>
                </a:r>
              </a:p>
              <a:p>
                <a:pPr marL="4930775"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Considere 3,1 como valor aproximado para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𝜋</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Qual é o volume de ouro, em centímetro cúbico, necessário para a confecção dessas medalhas?</a:t>
                </a:r>
              </a:p>
              <a:p>
                <a:pPr algn="just">
                  <a:lnSpc>
                    <a:spcPct val="115000"/>
                  </a:lnSpc>
                  <a:spcAft>
                    <a:spcPts val="800"/>
                  </a:spcAft>
                </a:pPr>
                <a:r>
                  <a:rPr lang="pt-BR" sz="2200" kern="0" dirty="0">
                    <a:effectLst/>
                    <a:latin typeface="Arial Narrow" panose="020B0606020202030204" pitchFamily="34" charset="0"/>
                    <a:ea typeface="MS Mincho" panose="02020609040205080304" pitchFamily="49" charset="-128"/>
                    <a:cs typeface="CIDFont+F3"/>
                  </a:rPr>
                  <a:t>(A) 288.				(D) 900.</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MS Mincho" panose="02020609040205080304" pitchFamily="49" charset="-128"/>
                    <a:cs typeface="CIDFont+F3"/>
                  </a:rPr>
                  <a:t>(B) 297.				(E) 1134.</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MS Mincho" panose="02020609040205080304" pitchFamily="49" charset="-128"/>
                    <a:cs typeface="CIDFont+F3"/>
                  </a:rPr>
                  <a:t>(C) 567.</a:t>
                </a: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9A532260-B204-0940-0B8F-DB19DF9FAE82}"/>
                  </a:ext>
                </a:extLst>
              </p:cNvPr>
              <p:cNvSpPr txBox="1">
                <a:spLocks noRot="1" noChangeAspect="1" noMove="1" noResize="1" noEditPoints="1" noAdjustHandles="1" noChangeArrowheads="1" noChangeShapeType="1" noTextEdit="1"/>
              </p:cNvSpPr>
              <p:nvPr/>
            </p:nvSpPr>
            <p:spPr>
              <a:xfrm>
                <a:off x="156000" y="722668"/>
                <a:ext cx="11880000" cy="5940024"/>
              </a:xfrm>
              <a:prstGeom prst="rect">
                <a:avLst/>
              </a:prstGeom>
              <a:blipFill>
                <a:blip r:embed="rId2"/>
                <a:stretch>
                  <a:fillRect l="-667" r="-719"/>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A79D185E-27A7-FD59-04E6-8650653F54EA}"/>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1019" b="3333"/>
          <a:stretch/>
        </p:blipFill>
        <p:spPr bwMode="auto">
          <a:xfrm>
            <a:off x="412380" y="2104182"/>
            <a:ext cx="4500000" cy="203914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129021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345F9A14-FDC9-C24D-C4E1-32C450C2FCC5}"/>
                  </a:ext>
                </a:extLst>
              </p:cNvPr>
              <p:cNvSpPr txBox="1"/>
              <p:nvPr/>
            </p:nvSpPr>
            <p:spPr>
              <a:xfrm>
                <a:off x="156000" y="793585"/>
                <a:ext cx="11880000" cy="5837432"/>
              </a:xfrm>
              <a:prstGeom prst="rect">
                <a:avLst/>
              </a:prstGeom>
              <a:solidFill>
                <a:schemeClr val="bg1"/>
              </a:solid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25. (ENEM 2025 – Reaplicação/PPL)</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Com o objetivo de reduzir o consumo de água potável e combater o desperdício, o síndico de um prédio pretende instalar um sistema de captação de água da chuva para uso na limpeza das áreas externas e irrigação do jardim. Para isso, ao lado desse prédio, será instalado um reservatório cilíndrico, cujo diâmetro interno terá 3 metros. Esse reservatório receberá toda a água da chuva, sem perdas, que cai na laje superior desse prédio, cuja área mede 450 m². Sua capacidade deverá ser igual ao volume de água captada através dessa laje durante um dia com uma chuva de 60 mm, ou seja, 60 litros por metro quadrado. </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Utilize 3 como aproximação para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𝜋</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 reservatório a ser instalado deverá ter altura interna mínima, em metro, igual a </a:t>
                </a:r>
              </a:p>
              <a:p>
                <a:pPr algn="just">
                  <a:lnSpc>
                    <a:spcPct val="115000"/>
                  </a:lnSpc>
                  <a:spcAft>
                    <a:spcPts val="800"/>
                  </a:spcAft>
                </a:pPr>
                <a:r>
                  <a:rPr lang="pt-BR" sz="2200" kern="0" dirty="0">
                    <a:effectLst/>
                    <a:latin typeface="Arial Narrow" panose="020B0606020202030204" pitchFamily="34" charset="0"/>
                    <a:ea typeface="MS Mincho" panose="02020609040205080304" pitchFamily="49" charset="-128"/>
                    <a:cs typeface="CIDFont+F3"/>
                  </a:rPr>
                  <a:t>(A) 1,00.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MS Mincho" panose="02020609040205080304" pitchFamily="49" charset="-128"/>
                    <a:cs typeface="CIDFont+F3"/>
                  </a:rPr>
                  <a:t>(B) 1,50.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MS Mincho" panose="02020609040205080304" pitchFamily="49" charset="-128"/>
                    <a:cs typeface="CIDFont+F3"/>
                  </a:rPr>
                  <a:t>(C) 2,25.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MS Mincho" panose="02020609040205080304" pitchFamily="49" charset="-128"/>
                    <a:cs typeface="CIDFont+F3"/>
                  </a:rPr>
                  <a:t>(D) 3,00.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MS Mincho" panose="02020609040205080304" pitchFamily="49" charset="-128"/>
                    <a:cs typeface="CIDFont+F3"/>
                  </a:rPr>
                  <a:t>(E) 4,00.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345F9A14-FDC9-C24D-C4E1-32C450C2FCC5}"/>
                  </a:ext>
                </a:extLst>
              </p:cNvPr>
              <p:cNvSpPr txBox="1">
                <a:spLocks noRot="1" noChangeAspect="1" noMove="1" noResize="1" noEditPoints="1" noAdjustHandles="1" noChangeArrowheads="1" noChangeShapeType="1" noTextEdit="1"/>
              </p:cNvSpPr>
              <p:nvPr/>
            </p:nvSpPr>
            <p:spPr>
              <a:xfrm>
                <a:off x="156000" y="793585"/>
                <a:ext cx="11880000" cy="5837432"/>
              </a:xfrm>
              <a:prstGeom prst="rect">
                <a:avLst/>
              </a:prstGeom>
              <a:blipFill>
                <a:blip r:embed="rId2"/>
                <a:stretch>
                  <a:fillRect l="-667" t="-522" r="-719" b="-1253"/>
                </a:stretch>
              </a:blipFill>
            </p:spPr>
            <p:txBody>
              <a:bodyPr/>
              <a:lstStyle/>
              <a:p>
                <a:r>
                  <a:rPr lang="pt-BR">
                    <a:noFill/>
                  </a:rPr>
                  <a:t> </a:t>
                </a:r>
              </a:p>
            </p:txBody>
          </p:sp>
        </mc:Fallback>
      </mc:AlternateContent>
    </p:spTree>
    <p:extLst>
      <p:ext uri="{BB962C8B-B14F-4D97-AF65-F5344CB8AC3E}">
        <p14:creationId xmlns:p14="http://schemas.microsoft.com/office/powerpoint/2010/main" val="24175788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FA6914C6-3775-0818-B3C0-D7D788491323}"/>
                  </a:ext>
                </a:extLst>
              </p:cNvPr>
              <p:cNvSpPr txBox="1"/>
              <p:nvPr/>
            </p:nvSpPr>
            <p:spPr>
              <a:xfrm>
                <a:off x="156000" y="997939"/>
                <a:ext cx="11880000" cy="5585119"/>
              </a:xfrm>
              <a:prstGeom prst="rect">
                <a:avLst/>
              </a:prstGeom>
              <a:solidFill>
                <a:schemeClr val="bg1"/>
              </a:solidFill>
            </p:spPr>
            <p:txBody>
              <a:bodyPr wrap="square">
                <a:spAutoFit/>
              </a:bodyPr>
              <a:lstStyle/>
              <a:p>
                <a:pPr algn="ctr">
                  <a:lnSpc>
                    <a:spcPct val="115000"/>
                  </a:lnSpc>
                  <a:spcAft>
                    <a:spcPts val="800"/>
                  </a:spcAft>
                </a:pPr>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endParaRPr lang="pt-BR" sz="2200" b="1" kern="100" dirty="0">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RELAÇÃO DE EULER</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just">
                  <a:lnSpc>
                    <a:spcPct val="115000"/>
                  </a:lnSpc>
                  <a:spcAft>
                    <a:spcPts val="800"/>
                  </a:spcAft>
                </a:pPr>
                <a:r>
                  <a:rPr lang="pt-BR" sz="2200" kern="100" dirty="0" err="1">
                    <a:effectLst/>
                    <a:latin typeface="Arial Narrow" panose="020B0606020202030204" pitchFamily="34" charset="0"/>
                    <a:ea typeface="MS Mincho" panose="02020609040205080304" pitchFamily="49" charset="-128"/>
                    <a:cs typeface="Times New Roman" panose="02020603050405020304" pitchFamily="18" charset="0"/>
                  </a:rPr>
                  <a:t>Leonhard</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Paul Euler (1707-1783) foi um dos mais proficientes matemáticos e físicos da história, além de contribuir com estudos sobre Astronomia. Nascido na Suíça, foi professor de Física da Academia de Ciências de São Petersburgo (Rússia) e, posteriormente, de Academia de Berlim (Alemanha), ele também publicou diversos estudos sobre Matemática. Em 1751, Euler encontrou uma fórmula matemática que relaciona o número de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vértices </a:t>
                </a:r>
                <a14:m>
                  <m:oMath xmlns:m="http://schemas.openxmlformats.org/officeDocument/2006/math">
                    <m:d>
                      <m:d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𝑽</m:t>
                        </m:r>
                      </m:e>
                    </m:d>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arestas</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14:m>
                  <m:oMath xmlns:m="http://schemas.openxmlformats.org/officeDocument/2006/math">
                    <m:d>
                      <m:d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𝑨</m:t>
                        </m:r>
                      </m:e>
                    </m:d>
                  </m:oMath>
                </a14:m>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faces </a:t>
                </a:r>
                <a14:m>
                  <m:oMath xmlns:m="http://schemas.openxmlformats.org/officeDocument/2006/math">
                    <m:d>
                      <m:d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𝑭</m:t>
                        </m:r>
                      </m:e>
                    </m:d>
                  </m:oMath>
                </a14:m>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em poliedros convexos. Ela diz que: </a:t>
                </a:r>
              </a:p>
              <a:p>
                <a:pPr algn="just">
                  <a:lnSpc>
                    <a:spcPct val="115000"/>
                  </a:lnSpc>
                  <a:spcAft>
                    <a:spcPts val="800"/>
                  </a:spcAft>
                </a:pPr>
                <a:r>
                  <a:rPr lang="pt-BR" sz="2200" b="1" i="1" kern="100" dirty="0">
                    <a:effectLst/>
                    <a:latin typeface="Arial Narrow" panose="020B0606020202030204" pitchFamily="34" charset="0"/>
                    <a:ea typeface="MS Mincho" panose="02020609040205080304" pitchFamily="49" charset="-128"/>
                    <a:cs typeface="Times New Roman" panose="02020603050405020304" pitchFamily="18" charset="0"/>
                  </a:rPr>
                  <a:t>“o número de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faces </a:t>
                </a:r>
                <a:r>
                  <a:rPr lang="pt-BR" sz="2200" b="1" i="1" kern="100" dirty="0">
                    <a:effectLst/>
                    <a:latin typeface="Arial Narrow" panose="020B0606020202030204" pitchFamily="34" charset="0"/>
                    <a:ea typeface="MS Mincho" panose="02020609040205080304" pitchFamily="49" charset="-128"/>
                    <a:cs typeface="Times New Roman" panose="02020603050405020304" pitchFamily="18" charset="0"/>
                  </a:rPr>
                  <a:t>mais o de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vértices</a:t>
                </a:r>
                <a:r>
                  <a:rPr lang="pt-BR" sz="2200" b="1" i="1" kern="100" dirty="0">
                    <a:effectLst/>
                    <a:latin typeface="Arial Narrow" panose="020B0606020202030204" pitchFamily="34" charset="0"/>
                    <a:ea typeface="MS Mincho" panose="02020609040205080304" pitchFamily="49" charset="-128"/>
                    <a:cs typeface="Times New Roman" panose="02020603050405020304" pitchFamily="18" charset="0"/>
                  </a:rPr>
                  <a:t> é igual ao número de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arestas</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b="1" i="1" kern="100" dirty="0">
                    <a:effectLst/>
                    <a:latin typeface="Arial Narrow" panose="020B0606020202030204" pitchFamily="34" charset="0"/>
                    <a:ea typeface="MS Mincho" panose="02020609040205080304" pitchFamily="49" charset="-128"/>
                    <a:cs typeface="Times New Roman" panose="02020603050405020304" pitchFamily="18" charset="0"/>
                  </a:rPr>
                  <a:t>mais dois”.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Algebricamente, temos:</a:t>
                </a: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𝑽</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𝑭</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𝑨</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𝟐</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FA6914C6-3775-0818-B3C0-D7D788491323}"/>
                  </a:ext>
                </a:extLst>
              </p:cNvPr>
              <p:cNvSpPr txBox="1">
                <a:spLocks noRot="1" noChangeAspect="1" noMove="1" noResize="1" noEditPoints="1" noAdjustHandles="1" noChangeArrowheads="1" noChangeShapeType="1" noTextEdit="1"/>
              </p:cNvSpPr>
              <p:nvPr/>
            </p:nvSpPr>
            <p:spPr>
              <a:xfrm>
                <a:off x="156000" y="997939"/>
                <a:ext cx="11880000" cy="5585119"/>
              </a:xfrm>
              <a:prstGeom prst="rect">
                <a:avLst/>
              </a:prstGeom>
              <a:blipFill>
                <a:blip r:embed="rId2"/>
                <a:stretch>
                  <a:fillRect l="-667" r="-719"/>
                </a:stretch>
              </a:blipFill>
            </p:spPr>
            <p:txBody>
              <a:bodyPr/>
              <a:lstStyle/>
              <a:p>
                <a:r>
                  <a:rPr lang="pt-BR">
                    <a:noFill/>
                  </a:rPr>
                  <a:t> </a:t>
                </a:r>
              </a:p>
            </p:txBody>
          </p:sp>
        </mc:Fallback>
      </mc:AlternateContent>
      <p:pic>
        <p:nvPicPr>
          <p:cNvPr id="2" name="Imagem 1">
            <a:extLst>
              <a:ext uri="{FF2B5EF4-FFF2-40B4-BE49-F238E27FC236}">
                <a16:creationId xmlns:a16="http://schemas.microsoft.com/office/drawing/2014/main" id="{0A9E3739-3FAE-6620-CA0B-780EFC921398}"/>
              </a:ext>
            </a:extLst>
          </p:cNvPr>
          <p:cNvPicPr>
            <a:picLocks noChangeAspect="1"/>
          </p:cNvPicPr>
          <p:nvPr/>
        </p:nvPicPr>
        <p:blipFill>
          <a:blip r:embed="rId3"/>
          <a:srcRect t="5739"/>
          <a:stretch>
            <a:fillRect/>
          </a:stretch>
        </p:blipFill>
        <p:spPr>
          <a:xfrm>
            <a:off x="156000" y="1221349"/>
            <a:ext cx="3600000" cy="762706"/>
          </a:xfrm>
          <a:prstGeom prst="rect">
            <a:avLst/>
          </a:prstGeom>
        </p:spPr>
      </p:pic>
      <p:pic>
        <p:nvPicPr>
          <p:cNvPr id="3" name="Imagem 2">
            <a:extLst>
              <a:ext uri="{FF2B5EF4-FFF2-40B4-BE49-F238E27FC236}">
                <a16:creationId xmlns:a16="http://schemas.microsoft.com/office/drawing/2014/main" id="{BC81C9A5-5C1F-77A8-56F7-94D1B74BFDF8}"/>
              </a:ext>
            </a:extLst>
          </p:cNvPr>
          <p:cNvPicPr>
            <a:picLocks noChangeAspect="1"/>
          </p:cNvPicPr>
          <p:nvPr/>
        </p:nvPicPr>
        <p:blipFill>
          <a:blip r:embed="rId4"/>
          <a:stretch>
            <a:fillRect/>
          </a:stretch>
        </p:blipFill>
        <p:spPr>
          <a:xfrm>
            <a:off x="1776000" y="783939"/>
            <a:ext cx="4320000" cy="529549"/>
          </a:xfrm>
          <a:prstGeom prst="rect">
            <a:avLst/>
          </a:prstGeom>
        </p:spPr>
      </p:pic>
    </p:spTree>
    <p:extLst>
      <p:ext uri="{BB962C8B-B14F-4D97-AF65-F5344CB8AC3E}">
        <p14:creationId xmlns:p14="http://schemas.microsoft.com/office/powerpoint/2010/main" val="1154413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Agrupar 10">
            <a:extLst>
              <a:ext uri="{FF2B5EF4-FFF2-40B4-BE49-F238E27FC236}">
                <a16:creationId xmlns:a16="http://schemas.microsoft.com/office/drawing/2014/main" id="{157CC576-002F-1C34-5436-A77EDF0C65E5}"/>
              </a:ext>
            </a:extLst>
          </p:cNvPr>
          <p:cNvGrpSpPr/>
          <p:nvPr/>
        </p:nvGrpSpPr>
        <p:grpSpPr>
          <a:xfrm>
            <a:off x="254856" y="870486"/>
            <a:ext cx="4783309" cy="3934596"/>
            <a:chOff x="254856" y="870486"/>
            <a:chExt cx="4783309" cy="3934596"/>
          </a:xfrm>
        </p:grpSpPr>
        <p:sp>
          <p:nvSpPr>
            <p:cNvPr id="3" name="Retângulo: Cantos Arredondados 2">
              <a:extLst>
                <a:ext uri="{FF2B5EF4-FFF2-40B4-BE49-F238E27FC236}">
                  <a16:creationId xmlns:a16="http://schemas.microsoft.com/office/drawing/2014/main" id="{67A6B7B0-7A2E-0A40-8AA2-7D78E3530BD0}"/>
                </a:ext>
              </a:extLst>
            </p:cNvPr>
            <p:cNvSpPr/>
            <p:nvPr/>
          </p:nvSpPr>
          <p:spPr>
            <a:xfrm>
              <a:off x="254856" y="1034952"/>
              <a:ext cx="4783309" cy="3770130"/>
            </a:xfrm>
            <a:prstGeom prst="roundRect">
              <a:avLst>
                <a:gd name="adj" fmla="val 15353"/>
              </a:avLst>
            </a:prstGeom>
            <a:solidFill>
              <a:schemeClr val="bg1"/>
            </a:solidFill>
            <a:ln w="28575">
              <a:solidFill>
                <a:srgbClr val="ADE1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612900" algn="just">
                <a:spcAft>
                  <a:spcPts val="400"/>
                </a:spcAft>
              </a:pPr>
              <a:endParaRPr lang="pt-BR" sz="2200" b="1"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indent="1612900" algn="just">
                <a:spcAft>
                  <a:spcPts val="400"/>
                </a:spcAft>
              </a:pPr>
              <a:r>
                <a:rPr lang="pt-BR" sz="2200" b="1"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Poliedros</a:t>
              </a: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são sólidos geométricos formados apenas por faces planas poligonais. Os elementos principais de um poliedro são: faces, arestas e vértices.</a:t>
              </a:r>
            </a:p>
            <a:p>
              <a:pPr indent="1612900" algn="just">
                <a:spcAft>
                  <a:spcPts val="400"/>
                </a:spcAft>
              </a:pPr>
              <a:endPar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indent="1436688" algn="just">
                <a:spcAft>
                  <a:spcPts val="400"/>
                </a:spcAft>
              </a:pPr>
              <a:endParaRPr lang="pt-BR" sz="22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a:p>
              <a:pPr indent="1436688" algn="just">
                <a:spcAft>
                  <a:spcPts val="400"/>
                </a:spcAft>
              </a:pPr>
              <a:endParaRPr lang="pt-BR" sz="22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a:p>
              <a:pPr indent="1436688" algn="just">
                <a:spcAft>
                  <a:spcPts val="400"/>
                </a:spcAft>
              </a:pPr>
              <a:endParaRPr lang="pt-BR" sz="22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6" name="Imagem 5" descr="Interface gráfica do usuário&#10;&#10;O conteúdo gerado por IA pode estar incorreto.">
              <a:extLst>
                <a:ext uri="{FF2B5EF4-FFF2-40B4-BE49-F238E27FC236}">
                  <a16:creationId xmlns:a16="http://schemas.microsoft.com/office/drawing/2014/main" id="{6124979B-C086-754B-7099-D71F3E7A69CB}"/>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Effect>
                        <a14:saturation sat="200000"/>
                      </a14:imgEffect>
                    </a14:imgLayer>
                  </a14:imgProps>
                </a:ext>
                <a:ext uri="{28A0092B-C50C-407E-A947-70E740481C1C}">
                  <a14:useLocalDpi xmlns:a14="http://schemas.microsoft.com/office/drawing/2010/main" val="0"/>
                </a:ext>
              </a:extLst>
            </a:blip>
            <a:srcRect l="2900" t="9638" r="3633" b="9604"/>
            <a:stretch>
              <a:fillRect/>
            </a:stretch>
          </p:blipFill>
          <p:spPr bwMode="auto">
            <a:xfrm>
              <a:off x="254856" y="870486"/>
              <a:ext cx="1800000" cy="862802"/>
            </a:xfrm>
            <a:prstGeom prst="rect">
              <a:avLst/>
            </a:prstGeom>
            <a:noFill/>
            <a:ln>
              <a:noFill/>
            </a:ln>
            <a:extLst>
              <a:ext uri="{53640926-AAD7-44D8-BBD7-CCE9431645EC}">
                <a14:shadowObscured xmlns:a14="http://schemas.microsoft.com/office/drawing/2010/main"/>
              </a:ext>
            </a:extLst>
          </p:spPr>
        </p:pic>
      </p:grpSp>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1A52F35E-50D5-934E-911B-FFDDF53C54E5}"/>
                  </a:ext>
                </a:extLst>
              </p:cNvPr>
              <p:cNvSpPr txBox="1"/>
              <p:nvPr/>
            </p:nvSpPr>
            <p:spPr>
              <a:xfrm>
                <a:off x="5359819" y="798766"/>
                <a:ext cx="6630655" cy="5804153"/>
              </a:xfrm>
              <a:prstGeom prst="rect">
                <a:avLst/>
              </a:prstGeom>
              <a:solidFill>
                <a:schemeClr val="bg1"/>
              </a:solidFill>
            </p:spPr>
            <p:txBody>
              <a:bodyPr wrap="square">
                <a:spAutoFit/>
              </a:bodyPr>
              <a:lstStyle/>
              <a:p>
                <a:pPr algn="just">
                  <a:spcAft>
                    <a:spcPts val="100"/>
                  </a:spcAft>
                </a:pPr>
                <a:r>
                  <a:rPr lang="pt-BR" sz="2100" b="1" kern="100" dirty="0">
                    <a:effectLst/>
                    <a:latin typeface="Arial Narrow" panose="020B0606020202030204" pitchFamily="34" charset="0"/>
                    <a:ea typeface="MS Mincho" panose="02020609040205080304" pitchFamily="49" charset="-128"/>
                    <a:cs typeface="Times New Roman" panose="02020603050405020304" pitchFamily="18" charset="0"/>
                  </a:rPr>
                  <a:t>Exemplo:</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Verificando a relação de Euler para os poliedros, a seguir.</a:t>
                </a:r>
              </a:p>
              <a:p>
                <a:pPr algn="just">
                  <a:spcAft>
                    <a:spcPts val="100"/>
                  </a:spcAft>
                </a:pP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2868613" algn="just">
                  <a:spcAft>
                    <a:spcPts val="100"/>
                  </a:spcAft>
                </a:pP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Faces: 6</a:t>
                </a:r>
              </a:p>
              <a:p>
                <a:pPr marL="2868613" algn="just">
                  <a:spcAft>
                    <a:spcPts val="100"/>
                  </a:spcAft>
                </a:pP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Aresta: 12</a:t>
                </a:r>
              </a:p>
              <a:p>
                <a:pPr marL="2868613" algn="just">
                  <a:spcAft>
                    <a:spcPts val="100"/>
                  </a:spcAft>
                </a:pP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Vértices: 8</a:t>
                </a:r>
              </a:p>
              <a:p>
                <a:pPr marL="2868613" algn="ctr">
                  <a:spcAft>
                    <a:spcPts val="100"/>
                  </a:spcAft>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𝐹</m:t>
                      </m:r>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𝑉</m:t>
                      </m:r>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𝐴</m:t>
                      </m:r>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+2</m:t>
                      </m:r>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2868613" algn="ctr">
                  <a:spcAft>
                    <a:spcPts val="100"/>
                  </a:spcAft>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6+8=12+2</m:t>
                      </m:r>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2868613" algn="ctr">
                  <a:spcAft>
                    <a:spcPts val="100"/>
                  </a:spcAft>
                </a:pPr>
                <a14:m>
                  <m:oMathPara xmlns:m="http://schemas.openxmlformats.org/officeDocument/2006/math">
                    <m:oMathParaPr>
                      <m:jc m:val="centerGroup"/>
                    </m:oMathParaPr>
                    <m:oMath xmlns:m="http://schemas.openxmlformats.org/officeDocument/2006/math">
                      <m:r>
                        <a:rPr lang="pt-BR" sz="2100" i="1">
                          <a:effectLst/>
                          <a:latin typeface="Cambria Math" panose="02040503050406030204" pitchFamily="18" charset="0"/>
                          <a:ea typeface="MS Mincho" panose="02020609040205080304" pitchFamily="49" charset="-128"/>
                          <a:cs typeface="Times New Roman" panose="02020603050405020304" pitchFamily="18" charset="0"/>
                        </a:rPr>
                        <m:t>14=14</m:t>
                      </m:r>
                    </m:oMath>
                  </m:oMathPara>
                </a14:m>
                <a:endParaRPr lang="pt-BR" sz="2100" kern="100" dirty="0">
                  <a:latin typeface="Arial Narrow" panose="020B0606020202030204" pitchFamily="34" charset="0"/>
                  <a:ea typeface="MS Mincho" panose="02020609040205080304" pitchFamily="49" charset="-128"/>
                  <a:cs typeface="Times New Roman" panose="02020603050405020304" pitchFamily="18" charset="0"/>
                </a:endParaRPr>
              </a:p>
              <a:p>
                <a:pPr marL="2868613" algn="just">
                  <a:spcAft>
                    <a:spcPts val="100"/>
                  </a:spcAft>
                </a:pP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2868613" algn="just">
                  <a:spcAft>
                    <a:spcPts val="100"/>
                  </a:spcAft>
                </a:pP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2868613" algn="just">
                  <a:spcAft>
                    <a:spcPts val="100"/>
                  </a:spcAft>
                </a:pP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Faces: 6</a:t>
                </a:r>
              </a:p>
              <a:p>
                <a:pPr marL="2868613" algn="just">
                  <a:spcAft>
                    <a:spcPts val="100"/>
                  </a:spcAft>
                </a:pP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Aresta: 10</a:t>
                </a:r>
              </a:p>
              <a:p>
                <a:pPr marL="2868613" algn="just">
                  <a:spcAft>
                    <a:spcPts val="100"/>
                  </a:spcAft>
                </a:pP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Vértices: 6</a:t>
                </a:r>
              </a:p>
              <a:p>
                <a:pPr marL="2868613" algn="just">
                  <a:spcAft>
                    <a:spcPts val="100"/>
                  </a:spcAft>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𝐹</m:t>
                      </m:r>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𝑉</m:t>
                      </m:r>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𝐴</m:t>
                      </m:r>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+2</m:t>
                      </m:r>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2868613" algn="just">
                  <a:spcAft>
                    <a:spcPts val="100"/>
                  </a:spcAft>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6+6=10+2</m:t>
                      </m:r>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2868613" algn="just">
                  <a:spcAft>
                    <a:spcPts val="100"/>
                  </a:spcAft>
                </a:pPr>
                <a14:m>
                  <m:oMathPara xmlns:m="http://schemas.openxmlformats.org/officeDocument/2006/math">
                    <m:oMathParaPr>
                      <m:jc m:val="centerGroup"/>
                    </m:oMathParaPr>
                    <m:oMath xmlns:m="http://schemas.openxmlformats.org/officeDocument/2006/math">
                      <m:r>
                        <a:rPr lang="pt-BR" sz="2100" i="1">
                          <a:effectLst/>
                          <a:latin typeface="Cambria Math" panose="02040503050406030204" pitchFamily="18" charset="0"/>
                          <a:ea typeface="MS Mincho" panose="02020609040205080304" pitchFamily="49" charset="-128"/>
                          <a:cs typeface="Times New Roman" panose="02020603050405020304" pitchFamily="18" charset="0"/>
                        </a:rPr>
                        <m:t>12=12</m:t>
                      </m:r>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1A52F35E-50D5-934E-911B-FFDDF53C54E5}"/>
                  </a:ext>
                </a:extLst>
              </p:cNvPr>
              <p:cNvSpPr txBox="1">
                <a:spLocks noRot="1" noChangeAspect="1" noMove="1" noResize="1" noEditPoints="1" noAdjustHandles="1" noChangeArrowheads="1" noChangeShapeType="1" noTextEdit="1"/>
              </p:cNvSpPr>
              <p:nvPr/>
            </p:nvSpPr>
            <p:spPr>
              <a:xfrm>
                <a:off x="5359819" y="798766"/>
                <a:ext cx="6630655" cy="5804153"/>
              </a:xfrm>
              <a:prstGeom prst="rect">
                <a:avLst/>
              </a:prstGeom>
              <a:blipFill>
                <a:blip r:embed="rId4"/>
                <a:stretch>
                  <a:fillRect l="-1103" t="-630"/>
                </a:stretch>
              </a:blipFill>
            </p:spPr>
            <p:txBody>
              <a:bodyPr/>
              <a:lstStyle/>
              <a:p>
                <a:r>
                  <a:rPr lang="pt-BR">
                    <a:noFill/>
                  </a:rPr>
                  <a:t> </a:t>
                </a:r>
              </a:p>
            </p:txBody>
          </p:sp>
        </mc:Fallback>
      </mc:AlternateContent>
      <p:pic>
        <p:nvPicPr>
          <p:cNvPr id="9" name="Imagem 8">
            <a:extLst>
              <a:ext uri="{FF2B5EF4-FFF2-40B4-BE49-F238E27FC236}">
                <a16:creationId xmlns:a16="http://schemas.microsoft.com/office/drawing/2014/main" id="{D2B0C29F-BFF6-74C6-904F-E05651EC3D7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94086" y="1947019"/>
            <a:ext cx="1800000" cy="1900588"/>
          </a:xfrm>
          <a:prstGeom prst="rect">
            <a:avLst/>
          </a:prstGeom>
          <a:noFill/>
          <a:ln>
            <a:noFill/>
          </a:ln>
        </p:spPr>
      </p:pic>
      <p:pic>
        <p:nvPicPr>
          <p:cNvPr id="10" name="Imagem 9" descr="Gráfico, Gráfico de radar&#10;&#10;O conteúdo gerado por IA pode estar incorreto.">
            <a:extLst>
              <a:ext uri="{FF2B5EF4-FFF2-40B4-BE49-F238E27FC236}">
                <a16:creationId xmlns:a16="http://schemas.microsoft.com/office/drawing/2014/main" id="{DF5D174B-F1AB-6DFC-B2F3-C0E5B40304BD}"/>
              </a:ext>
            </a:extLst>
          </p:cNvPr>
          <p:cNvPicPr>
            <a:picLocks noChangeAspect="1"/>
          </p:cNvPicPr>
          <p:nvPr/>
        </p:nvPicPr>
        <p:blipFill>
          <a:blip r:embed="rId6" cstate="print">
            <a:extLst>
              <a:ext uri="{28A0092B-C50C-407E-A947-70E740481C1C}">
                <a14:useLocalDpi xmlns:a14="http://schemas.microsoft.com/office/drawing/2010/main" val="0"/>
              </a:ext>
            </a:extLst>
          </a:blip>
          <a:srcRect l="24098" t="1633" r="32132" b="30681"/>
          <a:stretch>
            <a:fillRect/>
          </a:stretch>
        </p:blipFill>
        <p:spPr bwMode="auto">
          <a:xfrm>
            <a:off x="5694086" y="4433775"/>
            <a:ext cx="1980000" cy="2014943"/>
          </a:xfrm>
          <a:prstGeom prst="rect">
            <a:avLst/>
          </a:prstGeom>
          <a:noFill/>
          <a:ln>
            <a:noFill/>
          </a:ln>
        </p:spPr>
      </p:pic>
      <p:pic>
        <p:nvPicPr>
          <p:cNvPr id="5" name="Imagem 4" descr="Elementos de um poliedro - Tipos, exemplos, faces, arestas, vértices">
            <a:extLst>
              <a:ext uri="{FF2B5EF4-FFF2-40B4-BE49-F238E27FC236}">
                <a16:creationId xmlns:a16="http://schemas.microsoft.com/office/drawing/2014/main" id="{E7C46536-0300-3E25-244A-25FECC48E910}"/>
              </a:ext>
            </a:extLst>
          </p:cNvPr>
          <p:cNvPicPr>
            <a:picLocks noChangeAspect="1"/>
          </p:cNvPicPr>
          <p:nvPr/>
        </p:nvPicPr>
        <p:blipFill rotWithShape="1">
          <a:blip r:embed="rId7">
            <a:extLst>
              <a:ext uri="{28A0092B-C50C-407E-A947-70E740481C1C}">
                <a14:useLocalDpi xmlns:a14="http://schemas.microsoft.com/office/drawing/2010/main" val="0"/>
              </a:ext>
            </a:extLst>
          </a:blip>
          <a:srcRect t="4313" b="5116"/>
          <a:stretch/>
        </p:blipFill>
        <p:spPr bwMode="auto">
          <a:xfrm>
            <a:off x="576510" y="3251538"/>
            <a:ext cx="4140000" cy="137646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690742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orma&#10;&#10;O conteúdo gerado por IA pode estar incorreto.">
            <a:extLst>
              <a:ext uri="{FF2B5EF4-FFF2-40B4-BE49-F238E27FC236}">
                <a16:creationId xmlns:a16="http://schemas.microsoft.com/office/drawing/2014/main" id="{423DFEA6-E88B-13DA-AE8F-5A435B0863A1}"/>
              </a:ext>
            </a:extLst>
          </p:cNvPr>
          <p:cNvPicPr>
            <a:picLocks noChangeAspect="1"/>
          </p:cNvPicPr>
          <p:nvPr/>
        </p:nvPicPr>
        <p:blipFill rotWithShape="1">
          <a:blip r:embed="rId2">
            <a:extLst>
              <a:ext uri="{28A0092B-C50C-407E-A947-70E740481C1C}">
                <a14:useLocalDpi xmlns:a14="http://schemas.microsoft.com/office/drawing/2010/main" val="0"/>
              </a:ext>
            </a:extLst>
          </a:blip>
          <a:srcRect l="1505" t="7077" r="63512"/>
          <a:stretch>
            <a:fillRect/>
          </a:stretch>
        </p:blipFill>
        <p:spPr bwMode="auto">
          <a:xfrm>
            <a:off x="156000" y="892776"/>
            <a:ext cx="2520000" cy="593987"/>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E0BE7961-418C-DF58-CC0E-00F997E07AF9}"/>
              </a:ext>
            </a:extLst>
          </p:cNvPr>
          <p:cNvSpPr txBox="1"/>
          <p:nvPr/>
        </p:nvSpPr>
        <p:spPr>
          <a:xfrm>
            <a:off x="156000" y="1495728"/>
            <a:ext cx="5760000" cy="848437"/>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Arial" panose="020B0604020202020204" pitchFamily="34" charset="0"/>
              </a:rPr>
              <a:t>1. </a:t>
            </a:r>
            <a:r>
              <a:rPr lang="pt-BR" sz="2200" kern="100" dirty="0">
                <a:effectLst/>
                <a:latin typeface="Arial Narrow" panose="020B0606020202030204" pitchFamily="34" charset="0"/>
                <a:ea typeface="MS Mincho" panose="02020609040205080304" pitchFamily="49" charset="-128"/>
                <a:cs typeface="Arial" panose="020B0604020202020204" pitchFamily="34" charset="0"/>
              </a:rPr>
              <a:t>Determine o número de vértices, faces e arestas dos poliedros a seguir. </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p:pic>
        <p:nvPicPr>
          <p:cNvPr id="5" name="Imagem 4">
            <a:extLst>
              <a:ext uri="{FF2B5EF4-FFF2-40B4-BE49-F238E27FC236}">
                <a16:creationId xmlns:a16="http://schemas.microsoft.com/office/drawing/2014/main" id="{031D3C16-40DA-9DE6-A081-1376598A5241}"/>
              </a:ext>
            </a:extLst>
          </p:cNvPr>
          <p:cNvPicPr>
            <a:picLocks noChangeAspect="1"/>
          </p:cNvPicPr>
          <p:nvPr/>
        </p:nvPicPr>
        <p:blipFill>
          <a:blip r:embed="rId3"/>
          <a:srcRect r="70989" b="9499"/>
          <a:stretch/>
        </p:blipFill>
        <p:spPr>
          <a:xfrm>
            <a:off x="156000" y="2344165"/>
            <a:ext cx="3060000" cy="4296941"/>
          </a:xfrm>
          <a:prstGeom prst="rect">
            <a:avLst/>
          </a:prstGeom>
        </p:spPr>
      </p:pic>
      <p:sp>
        <p:nvSpPr>
          <p:cNvPr id="7" name="CaixaDeTexto 6">
            <a:extLst>
              <a:ext uri="{FF2B5EF4-FFF2-40B4-BE49-F238E27FC236}">
                <a16:creationId xmlns:a16="http://schemas.microsoft.com/office/drawing/2014/main" id="{3496BFB4-A8C7-2C2B-C88D-A7C6A7CB78E6}"/>
              </a:ext>
            </a:extLst>
          </p:cNvPr>
          <p:cNvSpPr txBox="1"/>
          <p:nvPr/>
        </p:nvSpPr>
        <p:spPr>
          <a:xfrm>
            <a:off x="6276002" y="1486763"/>
            <a:ext cx="5760000" cy="4177490"/>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Arial" panose="020B0604020202020204" pitchFamily="34" charset="0"/>
              </a:rPr>
              <a:t>2.</a:t>
            </a:r>
            <a:r>
              <a:rPr lang="pt-BR" sz="2200" kern="100" dirty="0">
                <a:effectLst/>
                <a:latin typeface="Arial Narrow" panose="020B0606020202030204" pitchFamily="34" charset="0"/>
                <a:ea typeface="MS Mincho" panose="02020609040205080304" pitchFamily="49" charset="-128"/>
                <a:cs typeface="Arial" panose="020B0604020202020204" pitchFamily="34" charset="0"/>
              </a:rPr>
              <a:t> Seja um tronco de pirâmide obtida a partir de uma pirâmide reta cuja base é um polígono de 9 lados.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ial" panose="020B0604020202020204" pitchFamily="34" charset="0"/>
              </a:rPr>
              <a:t>Esse tronco de pirâmide possui quantas arestas e quantos vértices, respectivamente?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ial" panose="020B0604020202020204" pitchFamily="34" charset="0"/>
              </a:rPr>
              <a:t>(A) 9 e 10</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ial" panose="020B0604020202020204" pitchFamily="34" charset="0"/>
              </a:rPr>
              <a:t>(B) 14 e 18</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ial" panose="020B0604020202020204" pitchFamily="34" charset="0"/>
              </a:rPr>
              <a:t>(C) 18 e 27</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ial" panose="020B0604020202020204" pitchFamily="34" charset="0"/>
              </a:rPr>
              <a:t>(D) 24 e 16</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ial" panose="020B0604020202020204" pitchFamily="34" charset="0"/>
              </a:rPr>
              <a:t>(E) 27 e 18</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13945960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D8544A0-0516-3E22-2ADF-04D09F896F6B}"/>
              </a:ext>
            </a:extLst>
          </p:cNvPr>
          <p:cNvSpPr txBox="1"/>
          <p:nvPr/>
        </p:nvSpPr>
        <p:spPr>
          <a:xfrm>
            <a:off x="277906" y="872982"/>
            <a:ext cx="11880000" cy="5755871"/>
          </a:xfrm>
          <a:prstGeom prst="rect">
            <a:avLst/>
          </a:prstGeom>
          <a:solidFill>
            <a:schemeClr val="bg1"/>
          </a:solid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3. (ENEM 2025 – Adaptada)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cúpula pentagonal </a:t>
            </a:r>
            <a:r>
              <a:rPr lang="pt-BR" sz="2200" kern="100" dirty="0" err="1">
                <a:effectLst/>
                <a:latin typeface="Arial Narrow" panose="020B0606020202030204" pitchFamily="34" charset="0"/>
                <a:ea typeface="MS Mincho" panose="02020609040205080304" pitchFamily="49" charset="-128"/>
                <a:cs typeface="Times New Roman" panose="02020603050405020304" pitchFamily="18" charset="0"/>
              </a:rPr>
              <a:t>giralongada</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é um poliedro de Johnson, cujas faces são polígonos regulares, mas que não é um poliedro de Platão, de Arquimedes, prisma ou </a:t>
            </a:r>
            <a:r>
              <a:rPr lang="pt-BR" sz="2200" kern="100" dirty="0" err="1">
                <a:effectLst/>
                <a:latin typeface="Arial Narrow" panose="020B0606020202030204" pitchFamily="34" charset="0"/>
                <a:ea typeface="MS Mincho" panose="02020609040205080304" pitchFamily="49" charset="-128"/>
                <a:cs typeface="Times New Roman" panose="02020603050405020304" pitchFamily="18" charset="0"/>
              </a:rPr>
              <a:t>antiprisma</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As figuras apresentam esse poliedro em duas posições e uma de suas planificações.</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marL="5827713"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Responda:</a:t>
            </a:r>
          </a:p>
          <a:p>
            <a:pPr marL="5827713"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Quantas faces tem esse poliedro?</a:t>
            </a:r>
          </a:p>
          <a:p>
            <a:pPr marL="5827713"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Quantos arestas tem esse poliedro?</a:t>
            </a:r>
          </a:p>
          <a:p>
            <a:pPr marL="5827713"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Quantos vértices tem esse poliedro?</a:t>
            </a:r>
          </a:p>
          <a:p>
            <a:pPr marL="5827713"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827713"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marL="5827713"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827713"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4" name="Imagem 3">
            <a:extLst>
              <a:ext uri="{FF2B5EF4-FFF2-40B4-BE49-F238E27FC236}">
                <a16:creationId xmlns:a16="http://schemas.microsoft.com/office/drawing/2014/main" id="{F18079CB-FDDE-DE05-DE38-81018E099D36}"/>
              </a:ext>
            </a:extLst>
          </p:cNvPr>
          <p:cNvPicPr>
            <a:picLocks noChangeAspect="1"/>
          </p:cNvPicPr>
          <p:nvPr/>
        </p:nvPicPr>
        <p:blipFill rotWithShape="1">
          <a:blip r:embed="rId2"/>
          <a:srcRect/>
          <a:stretch/>
        </p:blipFill>
        <p:spPr bwMode="auto">
          <a:xfrm>
            <a:off x="1582700" y="2270123"/>
            <a:ext cx="2880000" cy="431026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82878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Cantos Arredondados 2">
            <a:extLst>
              <a:ext uri="{FF2B5EF4-FFF2-40B4-BE49-F238E27FC236}">
                <a16:creationId xmlns:a16="http://schemas.microsoft.com/office/drawing/2014/main" id="{D9710F64-EFEA-EE21-A020-3A79D5152D4A}"/>
              </a:ext>
            </a:extLst>
          </p:cNvPr>
          <p:cNvSpPr/>
          <p:nvPr/>
        </p:nvSpPr>
        <p:spPr>
          <a:xfrm>
            <a:off x="156000" y="1324948"/>
            <a:ext cx="5940000" cy="5318447"/>
          </a:xfrm>
          <a:prstGeom prst="roundRect">
            <a:avLst>
              <a:gd name="adj" fmla="val 2353"/>
            </a:avLst>
          </a:prstGeom>
          <a:solidFill>
            <a:srgbClr val="FEFC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spcAft>
                <a:spcPts val="200"/>
              </a:spcAft>
            </a:pPr>
            <a:endParaRPr lang="pt-BR" sz="2100" b="1" dirty="0">
              <a:solidFill>
                <a:schemeClr val="tx1"/>
              </a:solidFill>
              <a:latin typeface="Arial Narrow" panose="020B0606020202030204" pitchFamily="34" charset="0"/>
            </a:endParaRPr>
          </a:p>
          <a:p>
            <a:pPr algn="just">
              <a:spcAft>
                <a:spcPts val="200"/>
              </a:spcAft>
            </a:pPr>
            <a:endParaRPr lang="pt-BR" sz="21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endParaRPr lang="pt-BR" sz="21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r>
              <a:rPr lang="pt-BR" sz="21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O município de Cristalina-GO, é mundialmente reconhecido por suas grandes reservas de cristais de quartzo. O quartzo, em sua forma natural, costuma apresentar uma estrutura geométrica fascinante que frequentemente é lapidada por artesãos locais para a venda em joalherias e exposições.</a:t>
            </a:r>
          </a:p>
          <a:p>
            <a:pPr algn="just">
              <a:spcAft>
                <a:spcPts val="200"/>
              </a:spcAft>
            </a:pPr>
            <a:r>
              <a:rPr lang="pt-BR" sz="21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Um artesão goiano decidiu criar uma escultura de cristal perfeita a partir de um bloco bruto. O formato geométrico do cristal lapidado é um sólido composto formado pela união de dois outros sólidos clássicos:</a:t>
            </a:r>
          </a:p>
          <a:p>
            <a:pPr marL="342900" lvl="0" indent="-342900" algn="just">
              <a:spcAft>
                <a:spcPts val="200"/>
              </a:spcAft>
              <a:buFont typeface="Symbol" panose="05050102010706020507" pitchFamily="18" charset="2"/>
              <a:buChar char=""/>
            </a:pPr>
            <a:r>
              <a:rPr lang="pt-BR" sz="21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Um prisma hexagonal reto;</a:t>
            </a:r>
          </a:p>
          <a:p>
            <a:pPr marL="342900" lvl="0" indent="-342900" algn="just">
              <a:spcAft>
                <a:spcPts val="200"/>
              </a:spcAft>
              <a:buFont typeface="Symbol" panose="05050102010706020507" pitchFamily="18" charset="2"/>
              <a:buChar char=""/>
            </a:pPr>
            <a:r>
              <a:rPr lang="pt-BR" sz="21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Uma pirâmide hexagonal regular.</a:t>
            </a:r>
          </a:p>
        </p:txBody>
      </p:sp>
      <p:pic>
        <p:nvPicPr>
          <p:cNvPr id="4" name="Imagem 3">
            <a:extLst>
              <a:ext uri="{FF2B5EF4-FFF2-40B4-BE49-F238E27FC236}">
                <a16:creationId xmlns:a16="http://schemas.microsoft.com/office/drawing/2014/main" id="{E13792AA-9374-6E42-287F-CEE1B88A67B8}"/>
              </a:ext>
            </a:extLst>
          </p:cNvPr>
          <p:cNvPicPr>
            <a:picLocks noChangeAspect="1"/>
          </p:cNvPicPr>
          <p:nvPr/>
        </p:nvPicPr>
        <p:blipFill>
          <a:blip r:embed="rId2"/>
          <a:srcRect l="853" r="5269" b="18421"/>
          <a:stretch/>
        </p:blipFill>
        <p:spPr>
          <a:xfrm>
            <a:off x="271179" y="751353"/>
            <a:ext cx="5564841" cy="1122271"/>
          </a:xfrm>
          <a:prstGeom prst="rect">
            <a:avLst/>
          </a:prstGeom>
        </p:spPr>
      </p:pic>
      <p:sp>
        <p:nvSpPr>
          <p:cNvPr id="5" name="Retângulo: Cantos Arredondados 4">
            <a:extLst>
              <a:ext uri="{FF2B5EF4-FFF2-40B4-BE49-F238E27FC236}">
                <a16:creationId xmlns:a16="http://schemas.microsoft.com/office/drawing/2014/main" id="{60EE8E5B-0687-4FED-2FDC-67D23619AA5A}"/>
              </a:ext>
            </a:extLst>
          </p:cNvPr>
          <p:cNvSpPr/>
          <p:nvPr/>
        </p:nvSpPr>
        <p:spPr>
          <a:xfrm>
            <a:off x="6276000" y="751354"/>
            <a:ext cx="5760000" cy="5981140"/>
          </a:xfrm>
          <a:prstGeom prst="roundRect">
            <a:avLst>
              <a:gd name="adj" fmla="val 2353"/>
            </a:avLst>
          </a:prstGeom>
          <a:solidFill>
            <a:srgbClr val="FEFC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spcAft>
                <a:spcPts val="100"/>
              </a:spcAft>
            </a:pPr>
            <a:r>
              <a:rPr lang="pt-BR" sz="20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 escultura foi montada de modo que a base da pirâmide coincida perfeitamente e se sobreponha a uma das bases do prisma. Assim, essa base de junção fica no interior da peça e deixa de ser considerada uma face externa. A imagem, a seguir, ilustra a escultura.</a:t>
            </a:r>
          </a:p>
          <a:p>
            <a:pPr algn="just">
              <a:spcAft>
                <a:spcPts val="100"/>
              </a:spcAft>
            </a:pPr>
            <a:endParaRPr lang="pt-BR" sz="20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marL="3136900" algn="just">
              <a:spcAft>
                <a:spcPts val="100"/>
              </a:spcAft>
            </a:pPr>
            <a:r>
              <a:rPr lang="pt-BR" sz="20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Analisando a superfície externa dessa escultura geométrica final, qual é, respectivamente, a quantidade de faces, arestas e vértices que esse sólido possui?</a:t>
            </a:r>
          </a:p>
          <a:p>
            <a:pPr marL="2959100" algn="just">
              <a:spcAft>
                <a:spcPts val="100"/>
              </a:spcAft>
            </a:pPr>
            <a:endParaRPr lang="pt-BR" sz="20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r>
              <a:rPr lang="pt-BR" sz="20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 8 faces, 18 arestas e 12 vértices.</a:t>
            </a:r>
          </a:p>
          <a:p>
            <a:pPr algn="just">
              <a:spcAft>
                <a:spcPts val="100"/>
              </a:spcAft>
            </a:pPr>
            <a:r>
              <a:rPr lang="pt-BR" sz="20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(B) 15 faces, 30 arestas e 19 vértices.</a:t>
            </a:r>
          </a:p>
          <a:p>
            <a:pPr algn="just">
              <a:spcAft>
                <a:spcPts val="100"/>
              </a:spcAft>
            </a:pPr>
            <a:r>
              <a:rPr lang="pt-BR" sz="20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(C) 14 faces, 24 arestas e 13 vértices.</a:t>
            </a:r>
          </a:p>
          <a:p>
            <a:pPr algn="just">
              <a:spcAft>
                <a:spcPts val="100"/>
              </a:spcAft>
            </a:pPr>
            <a:r>
              <a:rPr lang="pt-BR" sz="20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(D) 13 faces, 24 arestas e 13 vértices.</a:t>
            </a:r>
          </a:p>
          <a:p>
            <a:pPr algn="just">
              <a:spcAft>
                <a:spcPts val="100"/>
              </a:spcAft>
            </a:pPr>
            <a:r>
              <a:rPr lang="pt-BR" sz="20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(E) 12 faces, 24 arestas e 13 vértices.</a:t>
            </a:r>
            <a:endParaRPr lang="pt-BR" sz="2000" b="1" dirty="0">
              <a:solidFill>
                <a:schemeClr val="tx1"/>
              </a:solidFill>
              <a:latin typeface="Arial Narrow" panose="020B0606020202030204" pitchFamily="34" charset="0"/>
            </a:endParaRPr>
          </a:p>
        </p:txBody>
      </p:sp>
      <p:pic>
        <p:nvPicPr>
          <p:cNvPr id="6" name="Imagem 5">
            <a:extLst>
              <a:ext uri="{FF2B5EF4-FFF2-40B4-BE49-F238E27FC236}">
                <a16:creationId xmlns:a16="http://schemas.microsoft.com/office/drawing/2014/main" id="{4EE1472A-7DB7-9C63-4658-B79DA8F3C7A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534" r="8992"/>
          <a:stretch/>
        </p:blipFill>
        <p:spPr bwMode="auto">
          <a:xfrm>
            <a:off x="6391179" y="2533417"/>
            <a:ext cx="2988000" cy="2217658"/>
          </a:xfrm>
          <a:prstGeom prst="rect">
            <a:avLst/>
          </a:prstGeom>
          <a:noFill/>
          <a:ln>
            <a:noFill/>
          </a:ln>
          <a:extLst>
            <a:ext uri="{53640926-AAD7-44D8-BBD7-CCE9431645EC}">
              <a14:shadowObscured xmlns:a14="http://schemas.microsoft.com/office/drawing/2010/main"/>
            </a:ext>
          </a:extLst>
        </p:spPr>
      </p:pic>
      <p:sp>
        <p:nvSpPr>
          <p:cNvPr id="8" name="CaixaDeTexto 7">
            <a:extLst>
              <a:ext uri="{FF2B5EF4-FFF2-40B4-BE49-F238E27FC236}">
                <a16:creationId xmlns:a16="http://schemas.microsoft.com/office/drawing/2014/main" id="{337BE120-5D80-089B-FFCE-1B19AB18C4D1}"/>
              </a:ext>
            </a:extLst>
          </p:cNvPr>
          <p:cNvSpPr txBox="1"/>
          <p:nvPr/>
        </p:nvSpPr>
        <p:spPr>
          <a:xfrm>
            <a:off x="1399197" y="1346426"/>
            <a:ext cx="4552002" cy="1251625"/>
          </a:xfrm>
          <a:prstGeom prst="rect">
            <a:avLst/>
          </a:prstGeom>
          <a:solidFill>
            <a:srgbClr val="FEFCDC"/>
          </a:solidFill>
        </p:spPr>
        <p:txBody>
          <a:bodyPr wrap="square">
            <a:spAutoFit/>
          </a:bodyPr>
          <a:lstStyle/>
          <a:p>
            <a:pPr algn="just">
              <a:spcAft>
                <a:spcPts val="200"/>
              </a:spcAft>
            </a:pPr>
            <a:r>
              <a:rPr lang="pt-BR" sz="1800" kern="100" dirty="0">
                <a:solidFill>
                  <a:srgbClr val="000000"/>
                </a:solidFill>
                <a:effectLst/>
                <a:latin typeface="Baguet Script" panose="00000500000000000000" pitchFamily="2" charset="0"/>
                <a:ea typeface="MS Mincho" panose="02020609040205080304" pitchFamily="49" charset="-128"/>
                <a:cs typeface="Arial" panose="020B0604020202020204" pitchFamily="34" charset="0"/>
              </a:rPr>
              <a:t>Prof. Beto </a:t>
            </a:r>
            <a:r>
              <a:rPr lang="pt-BR" sz="1800" kern="100" dirty="0" err="1">
                <a:solidFill>
                  <a:srgbClr val="000000"/>
                </a:solidFill>
                <a:effectLst/>
                <a:latin typeface="Baguet Script" panose="00000500000000000000" pitchFamily="2" charset="0"/>
                <a:ea typeface="MS Mincho" panose="02020609040205080304" pitchFamily="49" charset="-128"/>
                <a:cs typeface="Arial" panose="020B0604020202020204" pitchFamily="34" charset="0"/>
              </a:rPr>
              <a:t>Penachia</a:t>
            </a:r>
            <a:endParaRPr lang="pt-BR" sz="1800" kern="100" dirty="0">
              <a:effectLst/>
              <a:latin typeface="Baguet Script" panose="00000500000000000000" pitchFamily="2" charset="0"/>
              <a:ea typeface="MS Mincho" panose="02020609040205080304" pitchFamily="49" charset="-128"/>
              <a:cs typeface="Times New Roman" panose="02020603050405020304" pitchFamily="18" charset="0"/>
            </a:endParaRPr>
          </a:p>
          <a:p>
            <a:pPr algn="just">
              <a:spcAft>
                <a:spcPts val="200"/>
              </a:spcAft>
            </a:pPr>
            <a:r>
              <a:rPr lang="pt-BR" sz="1800" kern="100" dirty="0">
                <a:solidFill>
                  <a:srgbClr val="000000"/>
                </a:solidFill>
                <a:effectLst/>
                <a:latin typeface="Baguet Script" panose="00000500000000000000" pitchFamily="2" charset="0"/>
                <a:ea typeface="MS Mincho" panose="02020609040205080304" pitchFamily="49" charset="-128"/>
                <a:cs typeface="Arial" panose="020B0604020202020204" pitchFamily="34" charset="0"/>
              </a:rPr>
              <a:t>Colégio da Polícia Militar Nader Alves dos Santos e Colégio Estadual Boa Esperança</a:t>
            </a:r>
            <a:endParaRPr lang="pt-BR" sz="1800" kern="100" dirty="0">
              <a:effectLst/>
              <a:latin typeface="Baguet Script" panose="00000500000000000000" pitchFamily="2" charset="0"/>
              <a:ea typeface="MS Mincho" panose="02020609040205080304" pitchFamily="49" charset="-128"/>
              <a:cs typeface="Times New Roman" panose="02020603050405020304" pitchFamily="18" charset="0"/>
            </a:endParaRPr>
          </a:p>
          <a:p>
            <a:pPr algn="just">
              <a:spcAft>
                <a:spcPts val="200"/>
              </a:spcAft>
            </a:pPr>
            <a:r>
              <a:rPr lang="pt-BR" sz="1800" kern="100" dirty="0">
                <a:solidFill>
                  <a:srgbClr val="000000"/>
                </a:solidFill>
                <a:effectLst/>
                <a:latin typeface="Baguet Script" panose="00000500000000000000" pitchFamily="2" charset="0"/>
                <a:ea typeface="MS Mincho" panose="02020609040205080304" pitchFamily="49" charset="-128"/>
                <a:cs typeface="Arial" panose="020B0604020202020204" pitchFamily="34" charset="0"/>
              </a:rPr>
              <a:t>CRE Aparecida</a:t>
            </a:r>
            <a:endParaRPr lang="pt-BR" sz="1800" kern="100" dirty="0">
              <a:effectLst/>
              <a:latin typeface="Baguet Script" panose="00000500000000000000" pitchFamily="2"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9975565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E70CCD69-66F8-5980-9826-E599BB7D3B3A}"/>
                  </a:ext>
                </a:extLst>
              </p:cNvPr>
              <p:cNvSpPr txBox="1"/>
              <p:nvPr/>
            </p:nvSpPr>
            <p:spPr>
              <a:xfrm>
                <a:off x="156000" y="877098"/>
                <a:ext cx="11880000" cy="5653279"/>
              </a:xfrm>
              <a:prstGeom prst="rect">
                <a:avLst/>
              </a:prstGeom>
              <a:solidFill>
                <a:schemeClr val="bg1"/>
              </a:solidFill>
            </p:spPr>
            <p:txBody>
              <a:bodyPr wrap="square">
                <a:spAutoFit/>
              </a:bodyPr>
              <a:lstStyle/>
              <a:p>
                <a:pPr algn="ctr">
                  <a:lnSpc>
                    <a:spcPct val="115000"/>
                  </a:lnSpc>
                  <a:spcAft>
                    <a:spcPts val="800"/>
                  </a:spcAft>
                </a:pPr>
                <a:endParaRPr lang="pt-BR" sz="2200" b="1" kern="100" dirty="0">
                  <a:solidFill>
                    <a:srgbClr val="000000"/>
                  </a:solidFill>
                  <a:effectLst/>
                  <a:latin typeface="Arial Narrow" panose="020B0606020202030204" pitchFamily="34" charset="0"/>
                  <a:ea typeface="MS Mincho" panose="02020609040205080304" pitchFamily="49" charset="-128"/>
                  <a:cs typeface="Cavolini" panose="03000502040302020204" pitchFamily="66" charset="0"/>
                </a:endParaRPr>
              </a:p>
              <a:p>
                <a:pPr algn="ctr">
                  <a:lnSpc>
                    <a:spcPct val="115000"/>
                  </a:lnSpc>
                  <a:spcAft>
                    <a:spcPts val="800"/>
                  </a:spcAft>
                </a:pPr>
                <a:endParaRPr lang="pt-BR" sz="2200" b="1" kern="100" dirty="0">
                  <a:solidFill>
                    <a:srgbClr val="000000"/>
                  </a:solidFill>
                  <a:latin typeface="Arial Narrow" panose="020B0606020202030204" pitchFamily="34" charset="0"/>
                  <a:ea typeface="MS Mincho" panose="02020609040205080304" pitchFamily="49" charset="-128"/>
                  <a:cs typeface="Cavolini" panose="03000502040302020204" pitchFamily="66" charset="0"/>
                </a:endParaRPr>
              </a:p>
              <a:p>
                <a:pPr algn="ctr">
                  <a:lnSpc>
                    <a:spcPct val="115000"/>
                  </a:lnSpc>
                  <a:spcAft>
                    <a:spcPts val="800"/>
                  </a:spcAft>
                </a:pPr>
                <a:r>
                  <a:rPr lang="pt-BR" sz="2200" b="1" kern="100" dirty="0">
                    <a:solidFill>
                      <a:srgbClr val="000000"/>
                    </a:solidFill>
                    <a:effectLst/>
                    <a:latin typeface="Arial Narrow" panose="020B0606020202030204" pitchFamily="34" charset="0"/>
                    <a:ea typeface="MS Mincho" panose="02020609040205080304" pitchFamily="49" charset="-128"/>
                    <a:cs typeface="Cavolini" panose="03000502040302020204" pitchFamily="66" charset="0"/>
                  </a:rPr>
                  <a:t>ÁREA TOTAL DE UM PRISMA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Para encontrarmos a área de um prisma, devemos encontrar a soma das áreas de todas as faces do prisma. </a:t>
                </a: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Como um prisma possui duas bases e, suas faces laterais são sempre paralelogramos, é importante levar em consideração qual polígono forma suas bases e que a quantidade de lados desse polígono é igual a quantidade de paralelogramos das faces laterais. </a:t>
                </a:r>
              </a:p>
              <a:p>
                <a:pPr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Assim:</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228600"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𝑨</m:t>
                          </m:r>
                        </m:e>
                        <m:sub>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𝒕𝒐𝒕𝒂𝒍</m:t>
                          </m:r>
                        </m:sub>
                      </m:sSub>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𝟐</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sSub>
                        <m:sSub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𝑨</m:t>
                          </m:r>
                        </m:e>
                        <m:sub>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𝒃𝒂𝒔𝒆</m:t>
                          </m:r>
                        </m:sub>
                      </m:sSub>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sSub>
                        <m:sSub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𝑨</m:t>
                          </m:r>
                        </m:e>
                        <m:sub>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𝒍𝒂𝒕𝒆𝒓𝒂𝒍</m:t>
                          </m:r>
                        </m:sub>
                      </m:sSub>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228600"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E70CCD69-66F8-5980-9826-E599BB7D3B3A}"/>
                  </a:ext>
                </a:extLst>
              </p:cNvPr>
              <p:cNvSpPr txBox="1">
                <a:spLocks noRot="1" noChangeAspect="1" noMove="1" noResize="1" noEditPoints="1" noAdjustHandles="1" noChangeArrowheads="1" noChangeShapeType="1" noTextEdit="1"/>
              </p:cNvSpPr>
              <p:nvPr/>
            </p:nvSpPr>
            <p:spPr>
              <a:xfrm>
                <a:off x="156000" y="877098"/>
                <a:ext cx="11880000" cy="5653279"/>
              </a:xfrm>
              <a:prstGeom prst="rect">
                <a:avLst/>
              </a:prstGeom>
              <a:blipFill>
                <a:blip r:embed="rId2"/>
                <a:stretch>
                  <a:fillRect l="-667" r="-719"/>
                </a:stretch>
              </a:blipFill>
            </p:spPr>
            <p:txBody>
              <a:bodyPr/>
              <a:lstStyle/>
              <a:p>
                <a:r>
                  <a:rPr lang="pt-BR">
                    <a:noFill/>
                  </a:rPr>
                  <a:t> </a:t>
                </a:r>
              </a:p>
            </p:txBody>
          </p:sp>
        </mc:Fallback>
      </mc:AlternateContent>
      <p:pic>
        <p:nvPicPr>
          <p:cNvPr id="2" name="Imagem 1">
            <a:extLst>
              <a:ext uri="{FF2B5EF4-FFF2-40B4-BE49-F238E27FC236}">
                <a16:creationId xmlns:a16="http://schemas.microsoft.com/office/drawing/2014/main" id="{FDA85FA8-070F-F585-6F2F-FF4AC84140E0}"/>
              </a:ext>
            </a:extLst>
          </p:cNvPr>
          <p:cNvPicPr>
            <a:picLocks noChangeAspect="1"/>
          </p:cNvPicPr>
          <p:nvPr/>
        </p:nvPicPr>
        <p:blipFill>
          <a:blip r:embed="rId3"/>
          <a:srcRect l="1170"/>
          <a:stretch>
            <a:fillRect/>
          </a:stretch>
        </p:blipFill>
        <p:spPr>
          <a:xfrm>
            <a:off x="156000" y="683276"/>
            <a:ext cx="3600000" cy="740667"/>
          </a:xfrm>
          <a:prstGeom prst="rect">
            <a:avLst/>
          </a:prstGeom>
        </p:spPr>
      </p:pic>
    </p:spTree>
    <p:extLst>
      <p:ext uri="{BB962C8B-B14F-4D97-AF65-F5344CB8AC3E}">
        <p14:creationId xmlns:p14="http://schemas.microsoft.com/office/powerpoint/2010/main" val="38975320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2BA2A36F-B32F-0E37-942D-3C8BF7346830}"/>
                  </a:ext>
                </a:extLst>
              </p:cNvPr>
              <p:cNvSpPr txBox="1"/>
              <p:nvPr/>
            </p:nvSpPr>
            <p:spPr>
              <a:xfrm>
                <a:off x="156000" y="769450"/>
                <a:ext cx="5760000" cy="5623271"/>
              </a:xfrm>
              <a:prstGeom prst="rect">
                <a:avLst/>
              </a:prstGeom>
              <a:noFill/>
            </p:spPr>
            <p:txBody>
              <a:bodyPr wrap="square">
                <a:spAutoFit/>
              </a:bodyPr>
              <a:lstStyle/>
              <a:p>
                <a:pPr algn="just">
                  <a:spcAft>
                    <a:spcPts val="800"/>
                  </a:spcAft>
                </a:pPr>
                <a:r>
                  <a:rPr lang="pt-BR" sz="21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Exemplo:</a:t>
                </a: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1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Calcular a área total, em centímetros, de um prisma com base triangular, conforme a figura.</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2151063" algn="just">
                  <a:spcAft>
                    <a:spcPts val="800"/>
                  </a:spcAft>
                </a:pPr>
                <a:endParaRPr lang="pt-BR" sz="2100" i="1" u="sng"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marL="2151063" algn="just">
                  <a:spcAft>
                    <a:spcPts val="800"/>
                  </a:spcAft>
                </a:pPr>
                <a:r>
                  <a:rPr lang="pt-BR" sz="2100" i="1" u="sng"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Resolução</a:t>
                </a:r>
                <a:r>
                  <a:rPr lang="pt-BR" sz="21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t>
                </a:r>
              </a:p>
              <a:p>
                <a:pPr marL="2151063" algn="just">
                  <a:spcAft>
                    <a:spcPts val="800"/>
                  </a:spcAft>
                </a:pPr>
                <a:r>
                  <a:rPr lang="pt-BR" sz="21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Temos representado um prisma, cujas bases são triângulos retângulos com catetos medindo 5 cm e 12 cm. </a:t>
                </a:r>
              </a:p>
              <a:p>
                <a:pPr marL="2151063" algn="just">
                  <a:spcAft>
                    <a:spcPts val="800"/>
                  </a:spcAft>
                </a:pPr>
                <a:endParaRPr lang="pt-BR" sz="21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r>
                  <a:rPr lang="pt-BR" sz="21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Assim: </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14:m>
                  <m:oMathPara xmlns:m="http://schemas.openxmlformats.org/officeDocument/2006/math">
                    <m:oMathParaPr>
                      <m:jc m:val="centerGroup"/>
                    </m:oMathParaPr>
                    <m:oMath xmlns:m="http://schemas.openxmlformats.org/officeDocument/2006/math">
                      <m:sSub>
                        <m:sSubPr>
                          <m:ctrlP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𝑏𝑎𝑠𝑒</m:t>
                          </m:r>
                        </m:sub>
                      </m:sSub>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5∙12 </m:t>
                          </m:r>
                        </m:num>
                        <m:den>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den>
                      </m:f>
                      <m:r>
                        <a:rPr lang="pt-BR" sz="21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1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60</m:t>
                          </m:r>
                        </m:num>
                        <m:den>
                          <m:r>
                            <a:rPr lang="pt-BR" sz="21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den>
                      </m:f>
                      <m:r>
                        <a:rPr lang="pt-BR" sz="21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=30 </m:t>
                      </m:r>
                      <m:r>
                        <a:rPr lang="pt-BR" sz="21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𝑐</m:t>
                      </m:r>
                      <m:sSup>
                        <m:sSupPr>
                          <m:ctrlPr>
                            <a:rPr lang="pt-BR" sz="21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1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𝑚</m:t>
                          </m:r>
                        </m:e>
                        <m:sup>
                          <m:r>
                            <a:rPr lang="pt-BR" sz="21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2</m:t>
                          </m:r>
                        </m:sup>
                      </m:sSup>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r>
                  <a:rPr lang="pt-BR" sz="21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Repare que, uma das dimensões dos paralelogramos que formam uma das faces laterais é a hipotenusa do triângulo da base</a:t>
                </a:r>
                <a:r>
                  <a:rPr lang="pt-BR" sz="2100" i="1"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rPr>
                  <a:t>.</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2BA2A36F-B32F-0E37-942D-3C8BF7346830}"/>
                  </a:ext>
                </a:extLst>
              </p:cNvPr>
              <p:cNvSpPr txBox="1">
                <a:spLocks noRot="1" noChangeAspect="1" noMove="1" noResize="1" noEditPoints="1" noAdjustHandles="1" noChangeArrowheads="1" noChangeShapeType="1" noTextEdit="1"/>
              </p:cNvSpPr>
              <p:nvPr/>
            </p:nvSpPr>
            <p:spPr>
              <a:xfrm>
                <a:off x="156000" y="769450"/>
                <a:ext cx="5760000" cy="5623271"/>
              </a:xfrm>
              <a:prstGeom prst="rect">
                <a:avLst/>
              </a:prstGeom>
              <a:blipFill>
                <a:blip r:embed="rId2"/>
                <a:stretch>
                  <a:fillRect l="-1271" t="-650" r="-1377" b="-1192"/>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9EBA35A4-6A79-5FF1-1E70-7552636EF3F2}"/>
              </a:ext>
            </a:extLst>
          </p:cNvPr>
          <p:cNvPicPr>
            <a:picLocks noChangeAspect="1"/>
          </p:cNvPicPr>
          <p:nvPr/>
        </p:nvPicPr>
        <p:blipFill rotWithShape="1">
          <a:blip r:embed="rId3"/>
          <a:srcRect l="42136" t="24809" r="42516" b="39204"/>
          <a:stretch/>
        </p:blipFill>
        <p:spPr bwMode="auto">
          <a:xfrm>
            <a:off x="324925" y="1515329"/>
            <a:ext cx="1800000" cy="2538000"/>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06758AEB-4421-6B67-CEA6-E3F2EFDDB567}"/>
                  </a:ext>
                </a:extLst>
              </p:cNvPr>
              <p:cNvSpPr txBox="1"/>
              <p:nvPr/>
            </p:nvSpPr>
            <p:spPr>
              <a:xfrm>
                <a:off x="6276000" y="733590"/>
                <a:ext cx="5760000" cy="6008953"/>
              </a:xfrm>
              <a:prstGeom prst="rect">
                <a:avLst/>
              </a:prstGeom>
              <a:noFill/>
            </p:spPr>
            <p:txBody>
              <a:bodyPr wrap="square">
                <a:spAutoFit/>
              </a:bodyPr>
              <a:lstStyle/>
              <a:p>
                <a:pPr algn="just">
                  <a:spcAft>
                    <a:spcPts val="200"/>
                  </a:spcAft>
                </a:pPr>
                <a:r>
                  <a:rPr lang="pt-BR" sz="21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Desta forma, temos que:</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14:m>
                  <m:oMathPara xmlns:m="http://schemas.openxmlformats.org/officeDocument/2006/math">
                    <m:oMathParaPr>
                      <m:jc m:val="centerGroup"/>
                    </m:oMathParaPr>
                    <m:oMath xmlns:m="http://schemas.openxmlformats.org/officeDocument/2006/math">
                      <m:sSup>
                        <m:sSupPr>
                          <m:ctrlP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12</m:t>
                          </m:r>
                        </m:e>
                        <m:sup>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5</m:t>
                          </m:r>
                        </m:e>
                        <m:sup>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sup>
                      </m:sSup>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14:m>
                  <m:oMathPara xmlns:m="http://schemas.openxmlformats.org/officeDocument/2006/math">
                    <m:oMathParaPr>
                      <m:jc m:val="centerGroup"/>
                    </m:oMathParaPr>
                    <m:oMath xmlns:m="http://schemas.openxmlformats.org/officeDocument/2006/math">
                      <m:sSup>
                        <m:sSupPr>
                          <m:ctrlP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e>
                        <m:sup>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=144+25</m:t>
                      </m:r>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14:m>
                  <m:oMathPara xmlns:m="http://schemas.openxmlformats.org/officeDocument/2006/math">
                    <m:oMathParaPr>
                      <m:jc m:val="centerGroup"/>
                    </m:oMathParaPr>
                    <m:oMath xmlns:m="http://schemas.openxmlformats.org/officeDocument/2006/math">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ad>
                        <m:radPr>
                          <m:degHide m:val="on"/>
                          <m:ctrlP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ctrlPr>
                        </m:radPr>
                        <m:deg/>
                        <m:e>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169</m:t>
                          </m:r>
                        </m:e>
                      </m:rad>
                    </m:oMath>
                  </m:oMathPara>
                </a14:m>
                <a:endParaRPr lang="pt-BR" sz="2100" i="1" kern="100" dirty="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endParaRPr>
              </a:p>
              <a:p>
                <a:pPr algn="just">
                  <a:spcAft>
                    <a:spcPts val="200"/>
                  </a:spcAft>
                </a:pPr>
                <a14:m>
                  <m:oMathPara xmlns:m="http://schemas.openxmlformats.org/officeDocument/2006/math">
                    <m:oMathParaPr>
                      <m:jc m:val="centerGroup"/>
                    </m:oMathParaPr>
                    <m:oMath xmlns:m="http://schemas.openxmlformats.org/officeDocument/2006/math">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=13</m:t>
                      </m:r>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r>
                  <a:rPr lang="pt-BR" sz="2100" i="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Calculando a área lateral, composta por três faces, obtemos:</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endParaRPr lang="pt-BR" sz="21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r>
                  <a:rPr lang="pt-BR" sz="21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Desta forma:</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14:m>
                  <m:oMathPara xmlns:m="http://schemas.openxmlformats.org/officeDocument/2006/math">
                    <m:oMathParaPr>
                      <m:jc m:val="centerGroup"/>
                    </m:oMathParaPr>
                    <m:oMath xmlns:m="http://schemas.openxmlformats.org/officeDocument/2006/math">
                      <m:sSub>
                        <m:sSubPr>
                          <m:ctrlP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𝑡𝑜𝑡𝑎𝑙</m:t>
                          </m:r>
                        </m:sub>
                      </m:sSub>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sSub>
                        <m:sSubPr>
                          <m:ctrlP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𝑏𝑎𝑠𝑒</m:t>
                          </m:r>
                        </m:sub>
                      </m:sSub>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sSub>
                        <m:sSubPr>
                          <m:ctrlP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𝑙𝑎𝑡𝑒𝑟𝑎𝑙</m:t>
                          </m:r>
                        </m:sub>
                      </m:sSub>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14:m>
                  <m:oMathPara xmlns:m="http://schemas.openxmlformats.org/officeDocument/2006/math">
                    <m:oMathParaPr>
                      <m:jc m:val="centerGroup"/>
                    </m:oMathParaPr>
                    <m:oMath xmlns:m="http://schemas.openxmlformats.org/officeDocument/2006/math">
                      <m:sSub>
                        <m:sSubPr>
                          <m:ctrlP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𝑡𝑜𝑡𝑎𝑙</m:t>
                          </m:r>
                        </m:sub>
                      </m:sSub>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=2∙30+360</m:t>
                      </m:r>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14:m>
                  <m:oMathPara xmlns:m="http://schemas.openxmlformats.org/officeDocument/2006/math">
                    <m:oMathParaPr>
                      <m:jc m:val="centerGroup"/>
                    </m:oMathParaPr>
                    <m:oMath xmlns:m="http://schemas.openxmlformats.org/officeDocument/2006/math">
                      <m:sSub>
                        <m:sSubPr>
                          <m:ctrlP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𝑡𝑜𝑡𝑎𝑙</m:t>
                          </m:r>
                        </m:sub>
                      </m:sSub>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=60+360</m:t>
                      </m:r>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14:m>
                  <m:oMathPara xmlns:m="http://schemas.openxmlformats.org/officeDocument/2006/math">
                    <m:oMathParaPr>
                      <m:jc m:val="centerGroup"/>
                    </m:oMathParaPr>
                    <m:oMath xmlns:m="http://schemas.openxmlformats.org/officeDocument/2006/math">
                      <m:sSub>
                        <m:sSubPr>
                          <m:ctrlP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𝑡𝑜𝑡𝑎𝑙</m:t>
                          </m:r>
                        </m:sub>
                      </m:sSub>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=420 </m:t>
                      </m:r>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𝑐</m:t>
                      </m:r>
                      <m:sSup>
                        <m:sSupPr>
                          <m:ctrlP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𝑚</m:t>
                          </m:r>
                        </m:e>
                        <m:sup>
                          <m:r>
                            <a:rPr lang="pt-BR" sz="21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sup>
                      </m:sSup>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r>
                  <a:rPr lang="pt-BR" sz="21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Portanto, a área total desse prisma é de 420 cm².</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06758AEB-4421-6B67-CEA6-E3F2EFDDB567}"/>
                  </a:ext>
                </a:extLst>
              </p:cNvPr>
              <p:cNvSpPr txBox="1">
                <a:spLocks noRot="1" noChangeAspect="1" noMove="1" noResize="1" noEditPoints="1" noAdjustHandles="1" noChangeArrowheads="1" noChangeShapeType="1" noTextEdit="1"/>
              </p:cNvSpPr>
              <p:nvPr/>
            </p:nvSpPr>
            <p:spPr>
              <a:xfrm>
                <a:off x="6276000" y="733590"/>
                <a:ext cx="5760000" cy="6008953"/>
              </a:xfrm>
              <a:prstGeom prst="rect">
                <a:avLst/>
              </a:prstGeom>
              <a:blipFill>
                <a:blip r:embed="rId4"/>
                <a:stretch>
                  <a:fillRect l="-1271" t="-609" r="-1377" b="-1014"/>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D1BF5554-77B5-B1F6-7153-5CDCCBABDF85}"/>
              </a:ext>
            </a:extLst>
          </p:cNvPr>
          <p:cNvPicPr>
            <a:picLocks noChangeAspect="1"/>
          </p:cNvPicPr>
          <p:nvPr/>
        </p:nvPicPr>
        <p:blipFill>
          <a:blip r:embed="rId5"/>
          <a:srcRect l="924" r="52269" b="32743"/>
          <a:stretch/>
        </p:blipFill>
        <p:spPr>
          <a:xfrm>
            <a:off x="6897387" y="3170516"/>
            <a:ext cx="4680000" cy="1298151"/>
          </a:xfrm>
          <a:prstGeom prst="rect">
            <a:avLst/>
          </a:prstGeom>
        </p:spPr>
      </p:pic>
    </p:spTree>
    <p:extLst>
      <p:ext uri="{BB962C8B-B14F-4D97-AF65-F5344CB8AC3E}">
        <p14:creationId xmlns:p14="http://schemas.microsoft.com/office/powerpoint/2010/main" val="13734489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7B9AE3E5-59DB-E2EF-7EB4-E48398C8D648}"/>
                  </a:ext>
                </a:extLst>
              </p:cNvPr>
              <p:cNvSpPr txBox="1"/>
              <p:nvPr/>
            </p:nvSpPr>
            <p:spPr>
              <a:xfrm>
                <a:off x="156000" y="783755"/>
                <a:ext cx="5760000" cy="3606115"/>
              </a:xfrm>
              <a:prstGeom prst="rect">
                <a:avLst/>
              </a:prstGeom>
              <a:noFill/>
            </p:spPr>
            <p:txBody>
              <a:bodyPr wrap="square">
                <a:spAutoFit/>
              </a:bodyPr>
              <a:lstStyle/>
              <a:p>
                <a:pPr algn="ctr">
                  <a:spcAft>
                    <a:spcPts val="200"/>
                  </a:spcAft>
                </a:pPr>
                <a:r>
                  <a:rPr lang="pt-BR" sz="2200" b="1" kern="100" dirty="0">
                    <a:solidFill>
                      <a:srgbClr val="000000"/>
                    </a:solidFill>
                    <a:effectLst/>
                    <a:latin typeface="Arial Narrow" panose="020B0606020202030204" pitchFamily="34" charset="0"/>
                    <a:ea typeface="MS Mincho" panose="02020609040205080304" pitchFamily="49" charset="-128"/>
                    <a:cs typeface="Cavolini" panose="03000502040302020204" pitchFamily="66" charset="0"/>
                  </a:rPr>
                  <a:t>ÁREA DE UMA PIRÂMIDE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just">
                  <a:spcAft>
                    <a:spcPts val="2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a:t>
                </a: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solidFill>
                      <a:srgbClr val="000000"/>
                    </a:solidFill>
                    <a:effectLst/>
                    <a:latin typeface="Arial Narrow" panose="020B0606020202030204" pitchFamily="34" charset="0"/>
                    <a:ea typeface="MS Mincho" panose="02020609040205080304" pitchFamily="49" charset="-128"/>
                    <a:cs typeface="Cavolini" panose="03000502040302020204" pitchFamily="66" charset="0"/>
                  </a:rPr>
                  <a:t>área de uma pirâmide pode ser determinada pela</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soma das áreas laterais (triangulares) e a da base, ou seja: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14:m>
                  <m:oMathPara xmlns:m="http://schemas.openxmlformats.org/officeDocument/2006/math">
                    <m:oMathParaPr>
                      <m:jc m:val="centerGroup"/>
                    </m:oMathParaPr>
                    <m:oMath xmlns:m="http://schemas.openxmlformats.org/officeDocument/2006/math">
                      <m:sSub>
                        <m:sSub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𝑨</m:t>
                          </m:r>
                        </m:e>
                        <m:sub>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𝒕𝒐𝒕𝒂𝒍</m:t>
                          </m:r>
                        </m:sub>
                      </m:sSub>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sSub>
                        <m:sSub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sSubPr>
                        <m:e>
                          <m:sSub>
                            <m:sSubPr>
                              <m:ctrlP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𝑨</m:t>
                              </m:r>
                            </m:e>
                            <m:sub>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𝒍𝒂𝒕𝒆𝒓𝒂𝒊𝒔</m:t>
                              </m:r>
                            </m:sub>
                          </m:sSub>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𝑨</m:t>
                          </m:r>
                        </m:e>
                        <m:sub>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𝒃𝒂𝒔𝒆</m:t>
                          </m:r>
                        </m:sub>
                      </m:sSub>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just">
                  <a:spcAft>
                    <a:spcPts val="200"/>
                  </a:spcAft>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OBS.:</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Não existe uma fórmula específica para encontrar área total de uma pirâmide, pois elas podem possuir bases distintas.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7B9AE3E5-59DB-E2EF-7EB4-E48398C8D648}"/>
                  </a:ext>
                </a:extLst>
              </p:cNvPr>
              <p:cNvSpPr txBox="1">
                <a:spLocks noRot="1" noChangeAspect="1" noMove="1" noResize="1" noEditPoints="1" noAdjustHandles="1" noChangeArrowheads="1" noChangeShapeType="1" noTextEdit="1"/>
              </p:cNvSpPr>
              <p:nvPr/>
            </p:nvSpPr>
            <p:spPr>
              <a:xfrm>
                <a:off x="156000" y="783755"/>
                <a:ext cx="5760000" cy="3606115"/>
              </a:xfrm>
              <a:prstGeom prst="rect">
                <a:avLst/>
              </a:prstGeom>
              <a:blipFill>
                <a:blip r:embed="rId2"/>
                <a:stretch>
                  <a:fillRect l="-1377" t="-1184" r="-1483" b="-270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06545DB4-EB04-D57E-5D68-196905A345B0}"/>
                  </a:ext>
                </a:extLst>
              </p:cNvPr>
              <p:cNvSpPr txBox="1"/>
              <p:nvPr/>
            </p:nvSpPr>
            <p:spPr>
              <a:xfrm>
                <a:off x="6276000" y="685140"/>
                <a:ext cx="5760000" cy="6067687"/>
              </a:xfrm>
              <a:prstGeom prst="rect">
                <a:avLst/>
              </a:prstGeom>
              <a:noFill/>
            </p:spPr>
            <p:txBody>
              <a:bodyPr wrap="square">
                <a:spAutoFit/>
              </a:bodyPr>
              <a:lstStyle/>
              <a:p>
                <a:pPr algn="just">
                  <a:spcAft>
                    <a:spcPts val="200"/>
                  </a:spcAft>
                </a:pPr>
                <a:r>
                  <a:rPr lang="pt-BR" sz="2200" i="1" u="sng"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Resolução</a:t>
                </a: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Note que, podemos calcular a área da face lateral, com os dados fornecidos, utilizando a fórmula da área do triângulo.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14:m>
                  <m:oMathPara xmlns:m="http://schemas.openxmlformats.org/officeDocument/2006/math">
                    <m:oMathParaPr>
                      <m:jc m:val="centerGroup"/>
                    </m:oMathParaPr>
                    <m:oMath xmlns:m="http://schemas.openxmlformats.org/officeDocument/2006/math">
                      <m:sSub>
                        <m:sSub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𝑓𝑎𝑐𝑒</m:t>
                          </m:r>
                        </m:sub>
                      </m:sSub>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h</m:t>
                          </m:r>
                        </m:num>
                        <m:den>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den>
                      </m:f>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 </m:t>
                      </m:r>
                      <m:f>
                        <m:f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10∙13</m:t>
                          </m:r>
                        </m:num>
                        <m:den>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den>
                      </m:f>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=65</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Como as quatro faces possuem medidas congruentes, temos: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14:m>
                  <m:oMathPara xmlns:m="http://schemas.openxmlformats.org/officeDocument/2006/math">
                    <m:oMathParaPr>
                      <m:jc m:val="centerGroup"/>
                    </m:oMathParaPr>
                    <m:oMath xmlns:m="http://schemas.openxmlformats.org/officeDocument/2006/math">
                      <m:sSub>
                        <m:sSub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𝑙𝑎𝑡𝑒𝑟𝑎𝑙</m:t>
                          </m:r>
                        </m:sub>
                      </m:sSub>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=65·4=260</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Assim, área lateral é igual a 260 m².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Usamos a formula do cálculo da área de um quadrilátero para calcular a área da base </a:t>
                </a:r>
                <a14:m>
                  <m:oMath xmlns:m="http://schemas.openxmlformats.org/officeDocument/2006/math">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m:t>
                            </m:r>
                          </m:sub>
                        </m:sSub>
                      </m:e>
                    </m:d>
                  </m:oMath>
                </a14:m>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temos: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14:m>
                  <m:oMathPara xmlns:m="http://schemas.openxmlformats.org/officeDocument/2006/math">
                    <m:oMathParaPr>
                      <m:jc m:val="centerGroup"/>
                    </m:oMathParaPr>
                    <m:oMath xmlns:m="http://schemas.openxmlformats.org/officeDocument/2006/math">
                      <m:sSub>
                        <m:sSub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𝑏𝑎𝑠𝑒</m:t>
                          </m:r>
                        </m:sub>
                      </m:sSub>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h</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 </m:t>
                      </m:r>
                      <m:sSup>
                        <m:sSup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10</m:t>
                          </m:r>
                        </m:e>
                        <m:sup>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=100</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Por fim, temos: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14:m>
                  <m:oMathPara xmlns:m="http://schemas.openxmlformats.org/officeDocument/2006/math">
                    <m:oMathParaPr>
                      <m:jc m:val="centerGroup"/>
                    </m:oMathParaPr>
                    <m:oMath xmlns:m="http://schemas.openxmlformats.org/officeDocument/2006/math">
                      <m:sSub>
                        <m:sSub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𝑡𝑜𝑡𝑎𝑙</m:t>
                          </m:r>
                        </m:sub>
                      </m:sSub>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sSub>
                        <m:sSub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𝑙𝑎𝑡𝑒𝑟𝑎𝑙</m:t>
                          </m:r>
                        </m:sub>
                      </m:sSub>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sSub>
                        <m:sSubPr>
                          <m:ctrlPr>
                            <a:rPr lang="pt-BR" sz="20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𝑏𝑎𝑠𝑒</m:t>
                          </m:r>
                        </m:sub>
                      </m:sSub>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→260+100=360</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Portanto, a área total dessa pirâmide é igual a 360 m².</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06545DB4-EB04-D57E-5D68-196905A345B0}"/>
                  </a:ext>
                </a:extLst>
              </p:cNvPr>
              <p:cNvSpPr txBox="1">
                <a:spLocks noRot="1" noChangeAspect="1" noMove="1" noResize="1" noEditPoints="1" noAdjustHandles="1" noChangeArrowheads="1" noChangeShapeType="1" noTextEdit="1"/>
              </p:cNvSpPr>
              <p:nvPr/>
            </p:nvSpPr>
            <p:spPr>
              <a:xfrm>
                <a:off x="6276000" y="685140"/>
                <a:ext cx="5760000" cy="6067687"/>
              </a:xfrm>
              <a:prstGeom prst="rect">
                <a:avLst/>
              </a:prstGeom>
              <a:blipFill>
                <a:blip r:embed="rId3"/>
                <a:stretch>
                  <a:fillRect l="-1377" t="-502" r="-1483"/>
                </a:stretch>
              </a:blipFill>
            </p:spPr>
            <p:txBody>
              <a:bodyPr/>
              <a:lstStyle/>
              <a:p>
                <a:r>
                  <a:rPr lang="pt-BR">
                    <a:noFill/>
                  </a:rPr>
                  <a:t> </a:t>
                </a:r>
              </a:p>
            </p:txBody>
          </p:sp>
        </mc:Fallback>
      </mc:AlternateContent>
      <p:pic>
        <p:nvPicPr>
          <p:cNvPr id="7" name="Imagem 6" descr="Gráfico, Gráfico de radar&#10;&#10;Descrição gerada automaticamente">
            <a:extLst>
              <a:ext uri="{FF2B5EF4-FFF2-40B4-BE49-F238E27FC236}">
                <a16:creationId xmlns:a16="http://schemas.microsoft.com/office/drawing/2014/main" id="{8736BD3E-419C-7BAD-4BE9-35E72468D0A5}"/>
              </a:ext>
            </a:extLst>
          </p:cNvPr>
          <p:cNvPicPr>
            <a:picLocks noChangeAspect="1"/>
          </p:cNvPicPr>
          <p:nvPr/>
        </p:nvPicPr>
        <p:blipFill>
          <a:blip r:embed="rId4"/>
          <a:stretch>
            <a:fillRect/>
          </a:stretch>
        </p:blipFill>
        <p:spPr>
          <a:xfrm>
            <a:off x="3216000" y="4478584"/>
            <a:ext cx="2700000" cy="2093119"/>
          </a:xfrm>
          <a:prstGeom prst="rect">
            <a:avLst/>
          </a:prstGeom>
        </p:spPr>
      </p:pic>
      <p:sp>
        <p:nvSpPr>
          <p:cNvPr id="9" name="CaixaDeTexto 8">
            <a:extLst>
              <a:ext uri="{FF2B5EF4-FFF2-40B4-BE49-F238E27FC236}">
                <a16:creationId xmlns:a16="http://schemas.microsoft.com/office/drawing/2014/main" id="{AA2CCB9B-C8F4-0980-C5FF-28E6F44AA213}"/>
              </a:ext>
            </a:extLst>
          </p:cNvPr>
          <p:cNvSpPr txBox="1"/>
          <p:nvPr/>
        </p:nvSpPr>
        <p:spPr>
          <a:xfrm>
            <a:off x="156000" y="4804105"/>
            <a:ext cx="2999576" cy="1107996"/>
          </a:xfrm>
          <a:prstGeom prst="rect">
            <a:avLst/>
          </a:prstGeom>
          <a:noFill/>
        </p:spPr>
        <p:txBody>
          <a:bodyPr wrap="square">
            <a:spAutoFit/>
          </a:bodyPr>
          <a:lstStyle/>
          <a:p>
            <a:pPr algn="just">
              <a:spcAft>
                <a:spcPts val="200"/>
              </a:spcAft>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Exemplo:</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Calcule a área total da seguinte pirâmide de base quadrangular.</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34107143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orma&#10;&#10;O conteúdo gerado por IA pode estar incorreto.">
            <a:extLst>
              <a:ext uri="{FF2B5EF4-FFF2-40B4-BE49-F238E27FC236}">
                <a16:creationId xmlns:a16="http://schemas.microsoft.com/office/drawing/2014/main" id="{E004F859-9197-61C0-D6D7-6F6340F7ED6F}"/>
              </a:ext>
            </a:extLst>
          </p:cNvPr>
          <p:cNvPicPr>
            <a:picLocks noChangeAspect="1"/>
          </p:cNvPicPr>
          <p:nvPr/>
        </p:nvPicPr>
        <p:blipFill rotWithShape="1">
          <a:blip r:embed="rId2">
            <a:extLst>
              <a:ext uri="{28A0092B-C50C-407E-A947-70E740481C1C}">
                <a14:useLocalDpi xmlns:a14="http://schemas.microsoft.com/office/drawing/2010/main" val="0"/>
              </a:ext>
            </a:extLst>
          </a:blip>
          <a:srcRect l="1631" r="63456"/>
          <a:stretch>
            <a:fillRect/>
          </a:stretch>
        </p:blipFill>
        <p:spPr bwMode="auto">
          <a:xfrm>
            <a:off x="156000" y="694740"/>
            <a:ext cx="2520000" cy="640226"/>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FB1C1830-8BA2-F335-F90F-FA90743A837F}"/>
              </a:ext>
            </a:extLst>
          </p:cNvPr>
          <p:cNvSpPr txBox="1"/>
          <p:nvPr/>
        </p:nvSpPr>
        <p:spPr>
          <a:xfrm>
            <a:off x="156000" y="1343931"/>
            <a:ext cx="5760000" cy="836576"/>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4.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Calcule a área total do prisma de base quadrada a seguir.</a:t>
            </a:r>
          </a:p>
        </p:txBody>
      </p:sp>
      <p:sp>
        <p:nvSpPr>
          <p:cNvPr id="5" name="CaixaDeTexto 4">
            <a:extLst>
              <a:ext uri="{FF2B5EF4-FFF2-40B4-BE49-F238E27FC236}">
                <a16:creationId xmlns:a16="http://schemas.microsoft.com/office/drawing/2014/main" id="{83107CFE-82A9-2618-0219-4AFB3F1E6E1C}"/>
              </a:ext>
            </a:extLst>
          </p:cNvPr>
          <p:cNvSpPr txBox="1"/>
          <p:nvPr/>
        </p:nvSpPr>
        <p:spPr>
          <a:xfrm>
            <a:off x="6276002" y="1334966"/>
            <a:ext cx="5760000" cy="3091039"/>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Arial" panose="020B0604020202020204" pitchFamily="34" charset="0"/>
              </a:rPr>
              <a:t>5.</a:t>
            </a:r>
            <a:r>
              <a:rPr lang="pt-BR" sz="2200" kern="100" dirty="0">
                <a:effectLst/>
                <a:latin typeface="Arial Narrow" panose="020B0606020202030204" pitchFamily="34" charset="0"/>
                <a:ea typeface="MS Mincho" panose="02020609040205080304" pitchFamily="49" charset="-128"/>
                <a:cs typeface="Arial" panose="020B0604020202020204" pitchFamily="34" charset="0"/>
              </a:rPr>
              <a:t> Seja um cubo de volume igual a 64 cm³. Ao planificá-lo podemos observar um conjunto de polígonos e mensurar suas medidas.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ial" panose="020B0604020202020204" pitchFamily="34" charset="0"/>
              </a:rPr>
              <a:t>Responda: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ial" panose="020B0604020202020204" pitchFamily="34" charset="0"/>
              </a:rPr>
              <a:t>a) Na planificação deste cubo, obtemos quais e quantas figuras?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ial" panose="020B0604020202020204" pitchFamily="34" charset="0"/>
              </a:rPr>
              <a:t>b) Qual é o perímetro da figura planificada?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6" name="Imagem 5">
            <a:extLst>
              <a:ext uri="{FF2B5EF4-FFF2-40B4-BE49-F238E27FC236}">
                <a16:creationId xmlns:a16="http://schemas.microsoft.com/office/drawing/2014/main" id="{4BAC189A-9A36-BF6F-0D29-20885C3C47DB}"/>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rcRect l="26216" t="16079" r="44328" b="32925"/>
          <a:stretch/>
        </p:blipFill>
        <p:spPr bwMode="auto">
          <a:xfrm>
            <a:off x="1236000" y="2283797"/>
            <a:ext cx="2880000" cy="310357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416986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9E05FA2-BA18-E733-ABAF-9391727E1428}"/>
              </a:ext>
            </a:extLst>
          </p:cNvPr>
          <p:cNvSpPr txBox="1"/>
          <p:nvPr/>
        </p:nvSpPr>
        <p:spPr>
          <a:xfrm>
            <a:off x="156000" y="858584"/>
            <a:ext cx="5760000" cy="3788153"/>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6.</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 pirâmide da figura, a seguir, é formada por uma base quadrada e quatro triângulos equiláteros.</a:t>
            </a:r>
          </a:p>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just">
              <a:lnSpc>
                <a:spcPct val="115000"/>
              </a:lnSpc>
              <a:spcAft>
                <a:spcPts val="800"/>
              </a:spcAft>
            </a:pPr>
            <a:endParaRPr lang="pt-BR" sz="2200" b="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b="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Sabe-se que o perímetro da base é 40,96 cm.</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Qual o perímetro da planificação dessa pirâmide?</a:t>
            </a:r>
          </a:p>
        </p:txBody>
      </p:sp>
      <p:pic>
        <p:nvPicPr>
          <p:cNvPr id="4" name="Imagem 3">
            <a:extLst>
              <a:ext uri="{FF2B5EF4-FFF2-40B4-BE49-F238E27FC236}">
                <a16:creationId xmlns:a16="http://schemas.microsoft.com/office/drawing/2014/main" id="{CC8F061D-EE19-2716-8056-9303374EC7BE}"/>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l="31733" t="44246" r="34745" b="28255"/>
          <a:stretch/>
        </p:blipFill>
        <p:spPr bwMode="auto">
          <a:xfrm>
            <a:off x="1347085" y="1811275"/>
            <a:ext cx="3600000" cy="1838407"/>
          </a:xfrm>
          <a:prstGeom prst="rect">
            <a:avLst/>
          </a:prstGeom>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E4ADC6F1-7998-E75D-FCC8-225AABF84BCA}"/>
              </a:ext>
            </a:extLst>
          </p:cNvPr>
          <p:cNvSpPr txBox="1"/>
          <p:nvPr/>
        </p:nvSpPr>
        <p:spPr>
          <a:xfrm>
            <a:off x="6276000" y="856556"/>
            <a:ext cx="5760000" cy="4359142"/>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7.</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Calcule a área da pirâmide regular de base hexagonal apresentada.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200" b="1" kern="100" dirty="0">
              <a:latin typeface="Arial Narrow" panose="020B0606020202030204" pitchFamily="34" charset="0"/>
              <a:ea typeface="Times New Roman" panose="02020603050405020304" pitchFamily="18" charset="0"/>
              <a:cs typeface="Times New Roman" panose="02020603050405020304" pitchFamily="18" charset="0"/>
            </a:endParaRPr>
          </a:p>
          <a:p>
            <a:pPr algn="just"/>
            <a:endPar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just"/>
            <a:endParaRPr lang="pt-BR" sz="2200" b="1" kern="100" dirty="0">
              <a:latin typeface="Arial Narrow" panose="020B0606020202030204" pitchFamily="34" charset="0"/>
              <a:ea typeface="Times New Roman" panose="02020603050405020304" pitchFamily="18" charset="0"/>
              <a:cs typeface="Times New Roman" panose="02020603050405020304" pitchFamily="18" charset="0"/>
            </a:endParaRPr>
          </a:p>
          <a:p>
            <a:pPr algn="just"/>
            <a:endParaRPr lang="pt-BR" sz="2200" b="1" kern="100" dirty="0">
              <a:latin typeface="Arial Narrow" panose="020B0606020202030204" pitchFamily="34" charset="0"/>
              <a:ea typeface="Times New Roman" panose="02020603050405020304" pitchFamily="18" charset="0"/>
              <a:cs typeface="Times New Roman" panose="02020603050405020304" pitchFamily="18" charset="0"/>
            </a:endParaRPr>
          </a:p>
          <a:p>
            <a:pPr algn="just"/>
            <a:endParaRPr lang="pt-BR" sz="2200" b="1" kern="100" dirty="0">
              <a:latin typeface="Arial Narrow" panose="020B0606020202030204" pitchFamily="34" charset="0"/>
              <a:ea typeface="Times New Roman" panose="02020603050405020304" pitchFamily="18" charset="0"/>
              <a:cs typeface="Times New Roman" panose="02020603050405020304" pitchFamily="18" charset="0"/>
            </a:endParaRPr>
          </a:p>
          <a:p>
            <a:pPr algn="just"/>
            <a:endParaRPr lang="pt-BR" sz="2200" b="1" kern="100" dirty="0">
              <a:latin typeface="Arial Narrow" panose="020B0606020202030204" pitchFamily="34" charset="0"/>
              <a:ea typeface="Times New Roman" panose="02020603050405020304" pitchFamily="18" charset="0"/>
              <a:cs typeface="Times New Roman" panose="02020603050405020304" pitchFamily="18" charset="0"/>
            </a:endParaRPr>
          </a:p>
          <a:p>
            <a:pPr algn="just"/>
            <a:endPar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just"/>
            <a:endParaRPr lang="pt-BR" sz="2200" b="1" kern="100" dirty="0">
              <a:latin typeface="Arial Narrow" panose="020B0606020202030204" pitchFamily="34" charset="0"/>
              <a:ea typeface="Times New Roman" panose="02020603050405020304" pitchFamily="18" charset="0"/>
              <a:cs typeface="Times New Roman" panose="02020603050405020304" pitchFamily="18" charset="0"/>
            </a:endParaRPr>
          </a:p>
          <a:p>
            <a:pPr algn="just"/>
            <a:r>
              <a:rPr lang="pt-BR" sz="2200" b="1" dirty="0">
                <a:effectLst/>
                <a:latin typeface="Arial Narrow" panose="020B0606020202030204" pitchFamily="34" charset="0"/>
                <a:ea typeface="Times New Roman" panose="02020603050405020304" pitchFamily="18" charset="0"/>
                <a:cs typeface="Times New Roman" panose="02020603050405020304" pitchFamily="18" charset="0"/>
              </a:rPr>
              <a:t>8.</a:t>
            </a: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dirty="0">
                <a:effectLst/>
                <a:latin typeface="Arial Narrow" panose="020B0606020202030204" pitchFamily="34" charset="0"/>
                <a:ea typeface="MS Mincho" panose="02020609040205080304" pitchFamily="49" charset="-128"/>
                <a:cs typeface="Times New Roman" panose="02020603050405020304" pitchFamily="18" charset="0"/>
              </a:rPr>
              <a:t>Calcule a área da superfície de uma pirâmide de altura medindo 8 mm e base quadrada de lado 12 mm. </a:t>
            </a:r>
            <a:endParaRPr lang="pt-BR" sz="2200" dirty="0">
              <a:latin typeface="Arial Narrow" panose="020B0606020202030204" pitchFamily="34" charset="0"/>
            </a:endParaRPr>
          </a:p>
        </p:txBody>
      </p:sp>
      <p:pic>
        <p:nvPicPr>
          <p:cNvPr id="5" name="Imagem 4">
            <a:extLst>
              <a:ext uri="{FF2B5EF4-FFF2-40B4-BE49-F238E27FC236}">
                <a16:creationId xmlns:a16="http://schemas.microsoft.com/office/drawing/2014/main" id="{2925B1DC-E9F1-9353-4216-90369AF7CAC4}"/>
              </a:ext>
            </a:extLst>
          </p:cNvPr>
          <p:cNvPicPr>
            <a:picLocks noChangeAspect="1"/>
          </p:cNvPicPr>
          <p:nvPr/>
        </p:nvPicPr>
        <p:blipFill rotWithShape="1">
          <a:blip r:embed="rId4"/>
          <a:srcRect l="34891" t="16386" r="33651" b="36754"/>
          <a:stretch/>
        </p:blipFill>
        <p:spPr bwMode="auto">
          <a:xfrm>
            <a:off x="7896000" y="1696092"/>
            <a:ext cx="2520000" cy="244885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291168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CD5B7928-FEDA-A050-6400-77DC53D1C275}"/>
                  </a:ext>
                </a:extLst>
              </p:cNvPr>
              <p:cNvSpPr txBox="1"/>
              <p:nvPr/>
            </p:nvSpPr>
            <p:spPr>
              <a:xfrm>
                <a:off x="156000" y="823984"/>
                <a:ext cx="11880000" cy="5840445"/>
              </a:xfrm>
              <a:prstGeom prst="rect">
                <a:avLst/>
              </a:prstGeom>
              <a:solidFill>
                <a:schemeClr val="bg1"/>
              </a:solidFill>
            </p:spPr>
            <p:txBody>
              <a:bodyPr wrap="square">
                <a:spAutoFit/>
              </a:bodyPr>
              <a:lstStyle/>
              <a:p>
                <a:pPr algn="just">
                  <a:spcAft>
                    <a:spcPts val="200"/>
                  </a:spcAft>
                </a:pPr>
                <a:r>
                  <a:rPr lang="pt-BR" sz="2200" b="1"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9. (UEG 2025) </a:t>
                </a: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O gerente de produção de uma indústria de embalagens deseja propor uma nova caixa, com tampa. O formato dessa caixa é de um paralelepípedo reto retângulo de altura 4 centímetros e base com dimensões, em centímetro, de 10 e 14. Retira-se um triângulo de altura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h</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da face frontal dessa caixa, conforme a figura. </a:t>
                </a:r>
              </a:p>
              <a:p>
                <a:pPr marL="5019675" algn="just">
                  <a:spcAft>
                    <a:spcPts val="200"/>
                  </a:spcAft>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Dessa forma, a altura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h</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desse triângulo, em centímetro, para que a área restante da caixa seja de 412 cm² é</a:t>
                </a:r>
                <a:endParaRPr lang="pt-BR" sz="2200"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a:p>
                <a:pPr marL="5019675" algn="just">
                  <a:lnSpc>
                    <a:spcPct val="114000"/>
                  </a:lnSpc>
                  <a:spcAft>
                    <a:spcPts val="200"/>
                  </a:spcAft>
                </a:pPr>
                <a14:m>
                  <m:oMathPara xmlns:m="http://schemas.openxmlformats.org/officeDocument/2006/math">
                    <m:oMathParaPr>
                      <m:jc m:val="centerGroup"/>
                    </m:oMathParaPr>
                    <m:oMath xmlns:m="http://schemas.openxmlformats.org/officeDocument/2006/math">
                      <m:d>
                        <m:dPr>
                          <m:ctrlPr>
                            <a:rPr lang="pt-BR" sz="2200" i="1"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ctrlPr>
                        </m:dPr>
                        <m:e>
                          <m:r>
                            <m:rPr>
                              <m:sty m:val="p"/>
                            </m:rPr>
                            <a:rPr lang="pt-BR" sz="2200"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t>A</m:t>
                          </m:r>
                        </m:e>
                      </m:d>
                      <m:r>
                        <a:rPr lang="pt-BR" sz="2200" i="1"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t> </m:t>
                      </m:r>
                      <m:f>
                        <m:fPr>
                          <m:ctrlPr>
                            <a:rPr lang="pt-BR" sz="2200" i="1"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ctrlPr>
                        </m:fPr>
                        <m:num>
                          <m:r>
                            <a:rPr lang="pt-BR" sz="2200"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t>20</m:t>
                          </m:r>
                        </m:num>
                        <m:den>
                          <m:r>
                            <a:rPr lang="pt-BR" sz="2200"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t>7</m:t>
                          </m:r>
                        </m:den>
                      </m:f>
                      <m:r>
                        <a:rPr lang="pt-BR" sz="2200" i="1"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t>∙</m:t>
                      </m:r>
                    </m:oMath>
                  </m:oMathPara>
                </a14:m>
                <a:endPar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marL="5019675" algn="just">
                  <a:lnSpc>
                    <a:spcPct val="114000"/>
                  </a:lnSpc>
                  <a:spcAft>
                    <a:spcPts val="200"/>
                  </a:spcAft>
                </a:pPr>
                <a14:m>
                  <m:oMathPara xmlns:m="http://schemas.openxmlformats.org/officeDocument/2006/math">
                    <m:oMathParaPr>
                      <m:jc m:val="centerGroup"/>
                    </m:oMathParaPr>
                    <m:oMath xmlns:m="http://schemas.openxmlformats.org/officeDocument/2006/math">
                      <m:d>
                        <m:dPr>
                          <m:ctrlPr>
                            <a:rPr lang="pt-BR" sz="2200" i="1"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ctrlPr>
                        </m:dPr>
                        <m:e>
                          <m:r>
                            <m:rPr>
                              <m:sty m:val="p"/>
                            </m:rPr>
                            <a:rPr lang="pt-BR" sz="2200"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t>B</m:t>
                          </m:r>
                        </m:e>
                      </m:d>
                      <m:r>
                        <a:rPr lang="pt-BR" sz="2200" i="1"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t> </m:t>
                      </m:r>
                      <m:f>
                        <m:fPr>
                          <m:ctrlPr>
                            <a:rPr lang="pt-BR" sz="2200" i="1"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ctrlPr>
                        </m:fPr>
                        <m:num>
                          <m:r>
                            <a:rPr lang="pt-BR" sz="2200"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t>30</m:t>
                          </m:r>
                        </m:num>
                        <m:den>
                          <m:r>
                            <a:rPr lang="pt-BR" sz="2200"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t>7</m:t>
                          </m:r>
                        </m:den>
                      </m:f>
                      <m:r>
                        <a:rPr lang="pt-BR" sz="2200" i="1"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t>∙</m:t>
                      </m:r>
                    </m:oMath>
                  </m:oMathPara>
                </a14:m>
                <a:endPar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marL="5019675" algn="just">
                  <a:lnSpc>
                    <a:spcPct val="114000"/>
                  </a:lnSpc>
                  <a:spcAft>
                    <a:spcPts val="200"/>
                  </a:spcAft>
                </a:pPr>
                <a14:m>
                  <m:oMathPara xmlns:m="http://schemas.openxmlformats.org/officeDocument/2006/math">
                    <m:oMathParaPr>
                      <m:jc m:val="centerGroup"/>
                    </m:oMathParaPr>
                    <m:oMath xmlns:m="http://schemas.openxmlformats.org/officeDocument/2006/math">
                      <m:d>
                        <m:dPr>
                          <m:ctrlPr>
                            <a:rPr lang="pt-BR" sz="2200" i="1"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ctrlPr>
                        </m:dPr>
                        <m:e>
                          <m:r>
                            <m:rPr>
                              <m:sty m:val="p"/>
                            </m:rPr>
                            <a:rPr lang="pt-BR" sz="2200"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t>C</m:t>
                          </m:r>
                        </m:e>
                      </m:d>
                      <m:r>
                        <a:rPr lang="pt-BR" sz="2200" i="1"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t> </m:t>
                      </m:r>
                      <m:f>
                        <m:fPr>
                          <m:ctrlPr>
                            <a:rPr lang="pt-BR" sz="2200" i="1"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ctrlPr>
                        </m:fPr>
                        <m:num>
                          <m:r>
                            <a:rPr lang="pt-BR" sz="2200"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t>40</m:t>
                          </m:r>
                        </m:num>
                        <m:den>
                          <m:r>
                            <a:rPr lang="pt-BR" sz="2200"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t>7</m:t>
                          </m:r>
                        </m:den>
                      </m:f>
                      <m:r>
                        <a:rPr lang="pt-BR" sz="2200" i="1"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t>∙</m:t>
                      </m:r>
                    </m:oMath>
                  </m:oMathPara>
                </a14:m>
                <a:endPar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marL="5019675" algn="just">
                  <a:lnSpc>
                    <a:spcPct val="114000"/>
                  </a:lnSpc>
                  <a:spcAft>
                    <a:spcPts val="200"/>
                  </a:spcAft>
                </a:pPr>
                <a14:m>
                  <m:oMathPara xmlns:m="http://schemas.openxmlformats.org/officeDocument/2006/math">
                    <m:oMathParaPr>
                      <m:jc m:val="centerGroup"/>
                    </m:oMathParaPr>
                    <m:oMath xmlns:m="http://schemas.openxmlformats.org/officeDocument/2006/math">
                      <m:d>
                        <m:dPr>
                          <m:ctrlPr>
                            <a:rPr lang="pt-BR" sz="2200" i="1"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ctrlPr>
                        </m:dPr>
                        <m:e>
                          <m:r>
                            <m:rPr>
                              <m:sty m:val="p"/>
                            </m:rPr>
                            <a:rPr lang="pt-BR" sz="2200"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t>D</m:t>
                          </m:r>
                        </m:e>
                      </m:d>
                      <m:r>
                        <a:rPr lang="pt-BR" sz="2200" i="1"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t> </m:t>
                      </m:r>
                      <m:f>
                        <m:fPr>
                          <m:ctrlPr>
                            <a:rPr lang="pt-BR" sz="2200" i="1"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ctrlPr>
                        </m:fPr>
                        <m:num>
                          <m:r>
                            <a:rPr lang="pt-BR" sz="2200"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t>50</m:t>
                          </m:r>
                        </m:num>
                        <m:den>
                          <m:r>
                            <a:rPr lang="pt-BR" sz="2200"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t>7</m:t>
                          </m:r>
                        </m:den>
                      </m:f>
                      <m:r>
                        <a:rPr lang="pt-BR" sz="2200" i="1"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t>∙</m:t>
                      </m:r>
                    </m:oMath>
                  </m:oMathPara>
                </a14:m>
                <a:endPar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marL="5019675" algn="just">
                  <a:spcAft>
                    <a:spcPts val="200"/>
                  </a:spcAft>
                </a:pPr>
                <a14:m>
                  <m:oMathPara xmlns:m="http://schemas.openxmlformats.org/officeDocument/2006/math">
                    <m:oMathParaPr>
                      <m:jc m:val="centerGroup"/>
                    </m:oMathParaPr>
                    <m:oMath xmlns:m="http://schemas.openxmlformats.org/officeDocument/2006/math">
                      <m:d>
                        <m:dPr>
                          <m:ctrlPr>
                            <a:rPr lang="pt-BR" sz="2200" i="1"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ctrlPr>
                        </m:dPr>
                        <m:e>
                          <m:r>
                            <m:rPr>
                              <m:sty m:val="p"/>
                            </m:rPr>
                            <a:rPr lang="pt-BR" sz="2200"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t>E</m:t>
                          </m:r>
                        </m:e>
                      </m:d>
                      <m:r>
                        <a:rPr lang="pt-BR" sz="2200" i="1"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t> </m:t>
                      </m:r>
                      <m:f>
                        <m:fPr>
                          <m:ctrlPr>
                            <a:rPr lang="pt-BR" sz="2200" i="1"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ctrlPr>
                        </m:fPr>
                        <m:num>
                          <m:r>
                            <a:rPr lang="pt-BR" sz="2200"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t>60</m:t>
                          </m:r>
                        </m:num>
                        <m:den>
                          <m:r>
                            <a:rPr lang="pt-BR" sz="2200"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t>7</m:t>
                          </m:r>
                        </m:den>
                      </m:f>
                      <m:r>
                        <a:rPr lang="pt-BR" sz="2200" i="1" kern="100">
                          <a:solidFill>
                            <a:schemeClr val="tx1"/>
                          </a:solidFill>
                          <a:effectLst/>
                          <a:latin typeface="Cambria Math" panose="02040503050406030204" pitchFamily="18" charset="0"/>
                          <a:ea typeface="MS Mincho" panose="02020609040205080304" pitchFamily="49" charset="-128"/>
                          <a:cs typeface="Arial" panose="020B0604020202020204" pitchFamily="34" charset="0"/>
                        </a:rPr>
                        <m:t>∙</m:t>
                      </m:r>
                    </m:oMath>
                  </m:oMathPara>
                </a14:m>
                <a:endParaRPr lang="pt-BR" sz="2200" kern="100" dirty="0">
                  <a:solidFill>
                    <a:schemeClr val="tx1"/>
                  </a:solidFill>
                  <a:effectLst/>
                  <a:latin typeface="Arial Narrow" panose="020B0606020202030204" pitchFamily="34" charset="0"/>
                  <a:ea typeface="MS Mincho" panose="02020609040205080304" pitchFamily="49" charset="-128"/>
                  <a:cs typeface="Arial" panose="020B0604020202020204" pitchFamily="34" charset="0"/>
                </a:endParaRPr>
              </a:p>
            </p:txBody>
          </p:sp>
        </mc:Choice>
        <mc:Fallback xmlns="">
          <p:sp>
            <p:nvSpPr>
              <p:cNvPr id="3" name="CaixaDeTexto 2">
                <a:extLst>
                  <a:ext uri="{FF2B5EF4-FFF2-40B4-BE49-F238E27FC236}">
                    <a16:creationId xmlns:a16="http://schemas.microsoft.com/office/drawing/2014/main" id="{CD5B7928-FEDA-A050-6400-77DC53D1C275}"/>
                  </a:ext>
                </a:extLst>
              </p:cNvPr>
              <p:cNvSpPr txBox="1">
                <a:spLocks noRot="1" noChangeAspect="1" noMove="1" noResize="1" noEditPoints="1" noAdjustHandles="1" noChangeArrowheads="1" noChangeShapeType="1" noTextEdit="1"/>
              </p:cNvSpPr>
              <p:nvPr/>
            </p:nvSpPr>
            <p:spPr>
              <a:xfrm>
                <a:off x="156000" y="823984"/>
                <a:ext cx="11880000" cy="5840445"/>
              </a:xfrm>
              <a:prstGeom prst="rect">
                <a:avLst/>
              </a:prstGeom>
              <a:blipFill>
                <a:blip r:embed="rId2"/>
                <a:stretch>
                  <a:fillRect l="-667" t="-731" r="-719"/>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8F071E7E-C41D-9221-B6F2-40915519F044}"/>
              </a:ext>
            </a:extLst>
          </p:cNvPr>
          <p:cNvPicPr>
            <a:picLocks noChangeAspect="1"/>
          </p:cNvPicPr>
          <p:nvPr/>
        </p:nvPicPr>
        <p:blipFill>
          <a:blip r:embed="rId3"/>
          <a:stretch>
            <a:fillRect/>
          </a:stretch>
        </p:blipFill>
        <p:spPr>
          <a:xfrm>
            <a:off x="254613" y="2450292"/>
            <a:ext cx="4680000" cy="1650337"/>
          </a:xfrm>
          <a:prstGeom prst="rect">
            <a:avLst/>
          </a:prstGeom>
        </p:spPr>
      </p:pic>
    </p:spTree>
    <p:extLst>
      <p:ext uri="{BB962C8B-B14F-4D97-AF65-F5344CB8AC3E}">
        <p14:creationId xmlns:p14="http://schemas.microsoft.com/office/powerpoint/2010/main" val="16668675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1D3804B3-620F-F191-D2F0-EA4CBECEC7F7}"/>
              </a:ext>
            </a:extLst>
          </p:cNvPr>
          <p:cNvPicPr>
            <a:picLocks noChangeAspect="1"/>
          </p:cNvPicPr>
          <p:nvPr/>
        </p:nvPicPr>
        <p:blipFill>
          <a:blip r:embed="rId2"/>
          <a:stretch>
            <a:fillRect/>
          </a:stretch>
        </p:blipFill>
        <p:spPr>
          <a:xfrm>
            <a:off x="156000" y="659562"/>
            <a:ext cx="3600000" cy="747630"/>
          </a:xfrm>
          <a:prstGeom prst="rect">
            <a:avLst/>
          </a:prstGeom>
        </p:spPr>
      </p:pic>
      <p:sp>
        <p:nvSpPr>
          <p:cNvPr id="5" name="CaixaDeTexto 4">
            <a:extLst>
              <a:ext uri="{FF2B5EF4-FFF2-40B4-BE49-F238E27FC236}">
                <a16:creationId xmlns:a16="http://schemas.microsoft.com/office/drawing/2014/main" id="{5ED40D95-C1AD-1371-C971-987D980DEA3C}"/>
              </a:ext>
            </a:extLst>
          </p:cNvPr>
          <p:cNvSpPr txBox="1"/>
          <p:nvPr/>
        </p:nvSpPr>
        <p:spPr>
          <a:xfrm>
            <a:off x="156000" y="1518775"/>
            <a:ext cx="5760000" cy="2209772"/>
          </a:xfrm>
          <a:prstGeom prst="rect">
            <a:avLst/>
          </a:prstGeom>
          <a:noFill/>
        </p:spPr>
        <p:txBody>
          <a:bodyPr wrap="square">
            <a:spAutoFit/>
          </a:bodyPr>
          <a:lstStyle/>
          <a:p>
            <a:pPr marL="342900" lvl="0" indent="-342900" algn="just">
              <a:lnSpc>
                <a:spcPct val="115000"/>
              </a:lnSpc>
              <a:spcAft>
                <a:spcPts val="800"/>
              </a:spcAft>
              <a:buClr>
                <a:srgbClr val="000000"/>
              </a:buClr>
              <a:buFont typeface="Wingdings" panose="05000000000000000000" pitchFamily="2" charset="2"/>
              <a:buChar char=""/>
            </a:pPr>
            <a:r>
              <a:rPr lang="pt-BR" sz="2200" b="1" kern="100" dirty="0">
                <a:effectLst/>
                <a:latin typeface="Arial Narrow" panose="020B0606020202030204" pitchFamily="34" charset="0"/>
                <a:ea typeface="MS Mincho" panose="02020609040205080304" pitchFamily="49" charset="-128"/>
                <a:cs typeface="Cavolini" panose="03000502040302020204" pitchFamily="66" charset="0"/>
              </a:rPr>
              <a:t>ÁREA DE CILINDROS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Analisando a planificação do cilindro, percebemos que esse sólido é composto por dois círculos e um retângulo. </a:t>
            </a:r>
          </a:p>
        </p:txBody>
      </p:sp>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735CD557-50D2-3D19-5326-97E3A9DECD64}"/>
                  </a:ext>
                </a:extLst>
              </p:cNvPr>
              <p:cNvSpPr txBox="1"/>
              <p:nvPr/>
            </p:nvSpPr>
            <p:spPr>
              <a:xfrm>
                <a:off x="6276002" y="1517707"/>
                <a:ext cx="5760000" cy="3822585"/>
              </a:xfrm>
              <a:prstGeom prst="rect">
                <a:avLst/>
              </a:prstGeom>
              <a:noFill/>
            </p:spPr>
            <p:txBody>
              <a:bodyPr wrap="square">
                <a:spAutoFit/>
              </a:bodyPr>
              <a:lstStyle/>
              <a:p>
                <a:pPr algn="just">
                  <a:lnSpc>
                    <a:spcPct val="115000"/>
                  </a:lnSpc>
                  <a:spcAft>
                    <a:spcPts val="800"/>
                  </a:spcAft>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Observe que, o comprimento da circunferência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𝑟</m:t>
                    </m:r>
                  </m:oMath>
                </a14:m>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é congruente ao comprimento do retângulo.</a:t>
                </a:r>
              </a:p>
              <a:p>
                <a:pPr algn="just">
                  <a:lnSpc>
                    <a:spcPct val="115000"/>
                  </a:lnSpc>
                  <a:spcAft>
                    <a:spcPts val="800"/>
                  </a:spcAft>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Dessa forma, para calcularmos a área de superfície do cilindro, temos:</a:t>
                </a: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𝑐𝑖𝑙𝑖𝑛𝑑𝑟𝑜</m:t>
                          </m:r>
                        </m:sub>
                      </m:sSub>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sSub>
                        <m:sSub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𝑙𝑎𝑡𝑒𝑟𝑎𝑙</m:t>
                          </m:r>
                        </m:sub>
                      </m:sSub>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sSub>
                        <m:sSub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𝑐</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í</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𝑟𝑐𝑢𝑙𝑜</m:t>
                          </m:r>
                        </m:sub>
                      </m:sSub>
                    </m:oMath>
                  </m:oMathPara>
                </a14:m>
                <a:endPar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𝑐𝑖𝑙𝑖𝑛𝑑𝑟𝑜</m:t>
                          </m:r>
                        </m:sub>
                      </m:sSub>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𝑟</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h</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𝜋</m:t>
                      </m:r>
                      <m:sSup>
                        <m:sSup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𝑟</m:t>
                          </m:r>
                        </m:e>
                        <m:sup>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sup>
                      </m:sSup>
                    </m:oMath>
                  </m:oMathPara>
                </a14:m>
                <a:endPar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𝑐𝑖𝑙𝑖𝑛𝑑𝑟𝑜</m:t>
                          </m:r>
                        </m:sub>
                      </m:sSub>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𝑟</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h</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𝑟</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𝑟</m:t>
                      </m:r>
                    </m:oMath>
                  </m:oMathPara>
                </a14:m>
                <a:endPar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𝑐𝑖𝑙𝑖𝑛𝑑𝑟𝑜</m:t>
                          </m:r>
                        </m:sub>
                      </m:sSub>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𝑟</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d>
                        <m:d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h</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𝑟</m:t>
                          </m:r>
                        </m:e>
                      </m:d>
                    </m:oMath>
                  </m:oMathPara>
                </a14:m>
                <a:endPar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735CD557-50D2-3D19-5326-97E3A9DECD64}"/>
                  </a:ext>
                </a:extLst>
              </p:cNvPr>
              <p:cNvSpPr txBox="1">
                <a:spLocks noRot="1" noChangeAspect="1" noMove="1" noResize="1" noEditPoints="1" noAdjustHandles="1" noChangeArrowheads="1" noChangeShapeType="1" noTextEdit="1"/>
              </p:cNvSpPr>
              <p:nvPr/>
            </p:nvSpPr>
            <p:spPr>
              <a:xfrm>
                <a:off x="6276002" y="1517707"/>
                <a:ext cx="5760000" cy="3822585"/>
              </a:xfrm>
              <a:prstGeom prst="rect">
                <a:avLst/>
              </a:prstGeom>
              <a:blipFill>
                <a:blip r:embed="rId3"/>
                <a:stretch>
                  <a:fillRect l="-1377" t="-638" r="-1483"/>
                </a:stretch>
              </a:blipFill>
            </p:spPr>
            <p:txBody>
              <a:bodyPr/>
              <a:lstStyle/>
              <a:p>
                <a:r>
                  <a:rPr lang="pt-BR">
                    <a:noFill/>
                  </a:rPr>
                  <a:t> </a:t>
                </a:r>
              </a:p>
            </p:txBody>
          </p:sp>
        </mc:Fallback>
      </mc:AlternateContent>
      <p:pic>
        <p:nvPicPr>
          <p:cNvPr id="3" name="Imagem 2">
            <a:extLst>
              <a:ext uri="{FF2B5EF4-FFF2-40B4-BE49-F238E27FC236}">
                <a16:creationId xmlns:a16="http://schemas.microsoft.com/office/drawing/2014/main" id="{80831416-2362-0C3E-D75A-055ED13077DF}"/>
              </a:ext>
            </a:extLst>
          </p:cNvPr>
          <p:cNvPicPr>
            <a:picLocks noChangeAspect="1"/>
          </p:cNvPicPr>
          <p:nvPr/>
        </p:nvPicPr>
        <p:blipFill>
          <a:blip r:embed="rId4"/>
          <a:srcRect l="28203" r="27127" b="13571"/>
          <a:stretch/>
        </p:blipFill>
        <p:spPr>
          <a:xfrm>
            <a:off x="516000" y="3764407"/>
            <a:ext cx="5040000" cy="2683270"/>
          </a:xfrm>
          <a:prstGeom prst="rect">
            <a:avLst/>
          </a:prstGeom>
        </p:spPr>
      </p:pic>
    </p:spTree>
    <p:extLst>
      <p:ext uri="{BB962C8B-B14F-4D97-AF65-F5344CB8AC3E}">
        <p14:creationId xmlns:p14="http://schemas.microsoft.com/office/powerpoint/2010/main" val="6973721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FD6609A0-37A0-6C8B-A8ED-2E2D1D8F9AFF}"/>
                  </a:ext>
                </a:extLst>
              </p:cNvPr>
              <p:cNvSpPr txBox="1"/>
              <p:nvPr/>
            </p:nvSpPr>
            <p:spPr>
              <a:xfrm>
                <a:off x="156000" y="723845"/>
                <a:ext cx="11880000" cy="5858848"/>
              </a:xfrm>
              <a:prstGeom prst="rect">
                <a:avLst/>
              </a:prstGeom>
              <a:solidFill>
                <a:schemeClr val="bg1"/>
              </a:solidFill>
            </p:spPr>
            <p:txBody>
              <a:bodyPr wrap="square">
                <a:spAutoFit/>
              </a:bodyPr>
              <a:lstStyle/>
              <a:p>
                <a:pPr algn="just">
                  <a:lnSpc>
                    <a:spcPct val="115000"/>
                  </a:lnSpc>
                  <a:spcAft>
                    <a:spcPts val="800"/>
                  </a:spcAft>
                </a:pPr>
                <a:r>
                  <a:rPr lang="pt-BR" sz="2200" b="1"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Exemplo:</a:t>
                </a:r>
                <a:endPar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Calcule a área da superfície do cilindro a seguir:</a:t>
                </a:r>
              </a:p>
              <a:p>
                <a:pPr marL="4483100" algn="just">
                  <a:lnSpc>
                    <a:spcPct val="115000"/>
                  </a:lnSpc>
                  <a:spcAft>
                    <a:spcPts val="800"/>
                  </a:spcAft>
                </a:pPr>
                <a:r>
                  <a:rPr lang="pt-BR" sz="2200" i="1" u="sng"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Resolução</a:t>
                </a:r>
                <a:r>
                  <a:rPr lang="pt-BR" sz="2200" i="1"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marL="4483100" algn="just">
                  <a:lnSpc>
                    <a:spcPct val="115000"/>
                  </a:lnSpc>
                  <a:spcAft>
                    <a:spcPts val="800"/>
                  </a:spcAft>
                </a:pPr>
                <a:r>
                  <a:rPr lang="pt-BR" sz="2200" i="1"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O raio mede 5 cm e a altura mede 15 cm. Assim:</a:t>
                </a:r>
                <a:endPar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marL="4483100"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𝑐𝑖𝑙𝑖𝑛𝑑𝑟𝑜</m:t>
                          </m:r>
                        </m:sub>
                      </m:sSub>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𝑟</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d>
                        <m:d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h</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𝑟</m:t>
                          </m:r>
                        </m:e>
                      </m:d>
                    </m:oMath>
                  </m:oMathPara>
                </a14:m>
                <a:endPar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marL="4483100"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𝑐𝑖𝑙𝑖𝑛𝑑𝑟𝑜</m:t>
                          </m:r>
                        </m:sub>
                      </m:sSub>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∙5∙</m:t>
                      </m:r>
                      <m:d>
                        <m:d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15+5</m:t>
                          </m:r>
                        </m:e>
                      </m:d>
                    </m:oMath>
                  </m:oMathPara>
                </a14:m>
                <a:endPar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marL="4483100"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𝑐𝑖𝑙𝑖𝑛𝑑𝑟𝑜</m:t>
                          </m:r>
                        </m:sub>
                      </m:sSub>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=10</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d>
                        <m:d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20</m:t>
                          </m:r>
                        </m:e>
                      </m:d>
                    </m:oMath>
                  </m:oMathPara>
                </a14:m>
                <a:endPar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marL="4483100"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𝑐𝑖𝑙𝑖𝑛𝑑𝑟𝑜</m:t>
                          </m:r>
                        </m:sub>
                      </m:sSub>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=200</m:t>
                      </m:r>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𝜋</m:t>
                      </m:r>
                    </m:oMath>
                  </m:oMathPara>
                </a14:m>
                <a:endPar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marL="4483100" algn="just">
                  <a:lnSpc>
                    <a:spcPct val="115000"/>
                  </a:lnSpc>
                  <a:spcAft>
                    <a:spcPts val="800"/>
                  </a:spcAft>
                </a:pPr>
                <a:r>
                  <a:rPr lang="pt-BR" sz="2200" i="1"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marL="4483100" algn="just">
                  <a:lnSpc>
                    <a:spcPct val="115000"/>
                  </a:lnSpc>
                  <a:spcAft>
                    <a:spcPts val="800"/>
                  </a:spcAft>
                </a:pPr>
                <a:r>
                  <a:rPr lang="pt-BR" sz="2200" i="1"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Considerando 3,14, como aproximação de </a:t>
                </a:r>
                <a14:m>
                  <m:oMath xmlns:m="http://schemas.openxmlformats.org/officeDocument/2006/math">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𝜋</m:t>
                    </m:r>
                  </m:oMath>
                </a14:m>
                <a:r>
                  <a:rPr lang="pt-BR" sz="2200" i="1"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temos:</a:t>
                </a:r>
                <a:endPar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marL="4483100"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𝑐𝑖𝑙𝑖𝑛𝑑𝑟𝑜</m:t>
                          </m:r>
                        </m:sub>
                      </m:sSub>
                      <m:r>
                        <a:rPr lang="pt-BR" sz="2200"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=200∙3,14=628</m:t>
                      </m:r>
                    </m:oMath>
                  </m:oMathPara>
                </a14:m>
                <a:endPar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marL="4483100" algn="just">
                  <a:lnSpc>
                    <a:spcPct val="115000"/>
                  </a:lnSpc>
                  <a:spcAft>
                    <a:spcPts val="800"/>
                  </a:spcAft>
                </a:pPr>
                <a:r>
                  <a:rPr lang="pt-BR" sz="2200" i="1"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Logo, a área da superfície desse cilindro é 628 cm².</a:t>
                </a:r>
                <a:endParaRPr lang="pt-BR" sz="22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FD6609A0-37A0-6C8B-A8ED-2E2D1D8F9AFF}"/>
                  </a:ext>
                </a:extLst>
              </p:cNvPr>
              <p:cNvSpPr txBox="1">
                <a:spLocks noRot="1" noChangeAspect="1" noMove="1" noResize="1" noEditPoints="1" noAdjustHandles="1" noChangeArrowheads="1" noChangeShapeType="1" noTextEdit="1"/>
              </p:cNvSpPr>
              <p:nvPr/>
            </p:nvSpPr>
            <p:spPr>
              <a:xfrm>
                <a:off x="156000" y="723845"/>
                <a:ext cx="11880000" cy="5858848"/>
              </a:xfrm>
              <a:prstGeom prst="rect">
                <a:avLst/>
              </a:prstGeom>
              <a:blipFill>
                <a:blip r:embed="rId2"/>
                <a:stretch>
                  <a:fillRect l="-667" t="-520" b="-1249"/>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E282E6BF-3A6E-C8B8-25ED-022ED3307446}"/>
              </a:ext>
            </a:extLst>
          </p:cNvPr>
          <p:cNvPicPr>
            <a:picLocks noChangeAspect="1"/>
          </p:cNvPicPr>
          <p:nvPr/>
        </p:nvPicPr>
        <p:blipFill>
          <a:blip r:embed="rId3"/>
          <a:stretch>
            <a:fillRect/>
          </a:stretch>
        </p:blipFill>
        <p:spPr>
          <a:xfrm>
            <a:off x="633897" y="2146242"/>
            <a:ext cx="2880000" cy="3733710"/>
          </a:xfrm>
          <a:prstGeom prst="rect">
            <a:avLst/>
          </a:prstGeom>
        </p:spPr>
      </p:pic>
    </p:spTree>
    <p:extLst>
      <p:ext uri="{BB962C8B-B14F-4D97-AF65-F5344CB8AC3E}">
        <p14:creationId xmlns:p14="http://schemas.microsoft.com/office/powerpoint/2010/main" val="19656464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Agrupar 1">
            <a:extLst>
              <a:ext uri="{FF2B5EF4-FFF2-40B4-BE49-F238E27FC236}">
                <a16:creationId xmlns:a16="http://schemas.microsoft.com/office/drawing/2014/main" id="{5FBC2414-F8BD-90F1-87AF-7154D13A4141}"/>
              </a:ext>
            </a:extLst>
          </p:cNvPr>
          <p:cNvGrpSpPr/>
          <p:nvPr/>
        </p:nvGrpSpPr>
        <p:grpSpPr>
          <a:xfrm>
            <a:off x="6987348" y="727049"/>
            <a:ext cx="4989498" cy="5745466"/>
            <a:chOff x="846525" y="870486"/>
            <a:chExt cx="4989498" cy="5745466"/>
          </a:xfrm>
        </p:grpSpPr>
        <mc:AlternateContent xmlns:mc="http://schemas.openxmlformats.org/markup-compatibility/2006" xmlns:a14="http://schemas.microsoft.com/office/drawing/2010/main">
          <mc:Choice Requires="a14">
            <p:sp>
              <p:nvSpPr>
                <p:cNvPr id="3" name="Retângulo: Cantos Arredondados 2">
                  <a:extLst>
                    <a:ext uri="{FF2B5EF4-FFF2-40B4-BE49-F238E27FC236}">
                      <a16:creationId xmlns:a16="http://schemas.microsoft.com/office/drawing/2014/main" id="{E630C2AC-765A-9E72-C1C2-5A0DE2CEB10D}"/>
                    </a:ext>
                  </a:extLst>
                </p:cNvPr>
                <p:cNvSpPr/>
                <p:nvPr/>
              </p:nvSpPr>
              <p:spPr>
                <a:xfrm>
                  <a:off x="869576" y="1034951"/>
                  <a:ext cx="4966447" cy="5581001"/>
                </a:xfrm>
                <a:prstGeom prst="roundRect">
                  <a:avLst>
                    <a:gd name="adj" fmla="val 10855"/>
                  </a:avLst>
                </a:prstGeom>
                <a:solidFill>
                  <a:schemeClr val="bg1"/>
                </a:solidFill>
                <a:ln w="28575">
                  <a:solidFill>
                    <a:srgbClr val="ADE1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612900" algn="just">
                    <a:spcAft>
                      <a:spcPts val="200"/>
                    </a:spcAft>
                  </a:pPr>
                  <a:r>
                    <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Seja a área de um setor circular:</a:t>
                  </a:r>
                </a:p>
                <a:p>
                  <a:pPr algn="just">
                    <a:spcAft>
                      <a:spcPts val="200"/>
                    </a:spcAft>
                  </a:pPr>
                  <a:endPar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endPar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endPar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endPar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endPar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r>
                    <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Essa área pode ser calculada utilizando a regra de três:</a:t>
                  </a:r>
                </a:p>
                <a:p>
                  <a:pPr algn="just">
                    <a:spcAft>
                      <a:spcPts val="200"/>
                    </a:spcAft>
                  </a:pPr>
                  <a:endParaRPr lang="pt-BR"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endParaRPr lang="pt-BR"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endParaRPr lang="pt-BR"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endPar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r>
                    <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Assim:</a:t>
                  </a:r>
                </a:p>
                <a:p>
                  <a:pPr algn="just">
                    <a:spcAft>
                      <a:spcPts val="200"/>
                    </a:spcAft>
                  </a:pPr>
                  <a14:m>
                    <m:oMathPara xmlns:m="http://schemas.openxmlformats.org/officeDocument/2006/math">
                      <m:oMathParaPr>
                        <m:jc m:val="centerGroup"/>
                      </m:oMathParaPr>
                      <m:oMath xmlns:m="http://schemas.openxmlformats.org/officeDocument/2006/math">
                        <m:f>
                          <m:fPr>
                            <m:ctrlPr>
                              <a:rPr lang="pt-BR"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𝜋</m:t>
                            </m:r>
                            <m:sSup>
                              <m:sSupPr>
                                <m:ctrlPr>
                                  <a:rPr lang="pt-BR"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𝑅</m:t>
                                </m:r>
                              </m:e>
                              <m:sup>
                                <m:r>
                                  <a:rPr lang="pt-BR"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sup>
                            </m:sSup>
                          </m:num>
                          <m:den>
                            <m:r>
                              <a:rPr lang="pt-BR"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r>
                              <a:rPr lang="pt-BR"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𝜋</m:t>
                            </m:r>
                            <m:r>
                              <a:rPr lang="pt-BR"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𝑅</m:t>
                            </m:r>
                          </m:den>
                        </m:f>
                        <m:r>
                          <a:rPr lang="pt-BR"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fPr>
                          <m:num>
                            <m:sSub>
                              <m:sSubPr>
                                <m:ctrlPr>
                                  <a:rPr lang="pt-BR"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𝑠𝑒𝑡𝑜𝑟</m:t>
                                </m:r>
                              </m:sub>
                            </m:sSub>
                          </m:num>
                          <m:den>
                            <m:r>
                              <a:rPr lang="pt-BR"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𝑙</m:t>
                            </m:r>
                          </m:den>
                        </m:f>
                        <m:r>
                          <a:rPr lang="pt-BR" b="0" i="1" kern="100" smtClean="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 </m:t>
                        </m:r>
                        <m:sSub>
                          <m:sSubPr>
                            <m:ctrlPr>
                              <a:rPr lang="pt-BR"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𝑠𝑒𝑡𝑜𝑟</m:t>
                            </m:r>
                          </m:sub>
                        </m:sSub>
                        <m:r>
                          <a:rPr lang="pt-BR"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𝑙</m:t>
                            </m:r>
                            <m:r>
                              <a:rPr lang="pt-BR"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i="1" strike="sngStrike"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𝜋</m:t>
                            </m:r>
                            <m:r>
                              <a:rPr lang="pt-BR" i="1" strike="sngStrike"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sSup>
                              <m:sSupPr>
                                <m:ctrlPr>
                                  <a:rPr lang="pt-BR"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𝑅</m:t>
                                </m:r>
                              </m:e>
                              <m:sup>
                                <m:r>
                                  <a:rPr lang="pt-BR" i="1" strike="sngStrike"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2 </m:t>
                                </m:r>
                              </m:sup>
                            </m:sSup>
                          </m:num>
                          <m:den>
                            <m:r>
                              <a:rPr lang="pt-BR"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r>
                              <a:rPr lang="pt-BR" i="1" strike="sngStrike"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i="1" strike="sngStrike"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𝜋</m:t>
                            </m:r>
                            <m:r>
                              <a:rPr lang="pt-BR" i="1" strike="sngStrike"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𝑅</m:t>
                            </m:r>
                            <m:r>
                              <a:rPr lang="pt-BR" i="1" strike="sngStrike"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den>
                        </m:f>
                      </m:oMath>
                    </m:oMathPara>
                  </a14:m>
                  <a:endPar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r>
                    <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Logo:</a:t>
                  </a:r>
                </a:p>
                <a:p>
                  <a:pPr algn="just">
                    <a:spcAft>
                      <a:spcPts val="200"/>
                    </a:spcAft>
                  </a:pPr>
                  <a14:m>
                    <m:oMathPara xmlns:m="http://schemas.openxmlformats.org/officeDocument/2006/math">
                      <m:oMathParaPr>
                        <m:jc m:val="centerGroup"/>
                      </m:oMathParaPr>
                      <m:oMath xmlns:m="http://schemas.openxmlformats.org/officeDocument/2006/math">
                        <m:sSub>
                          <m:sSubPr>
                            <m:ctrlPr>
                              <a:rPr lang="pt-BR" i="1">
                                <a:solidFill>
                                  <a:schemeClr val="tx1"/>
                                </a:solidFill>
                                <a:effectLst/>
                                <a:latin typeface="Cambria Math" panose="02040503050406030204" pitchFamily="18" charset="0"/>
                              </a:rPr>
                            </m:ctrlPr>
                          </m:sSubPr>
                          <m:e>
                            <m:r>
                              <a:rPr lang="pt-BR" i="1">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i="1">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𝑠𝑒𝑡𝑜𝑟</m:t>
                            </m:r>
                          </m:sub>
                        </m:sSub>
                        <m:r>
                          <a:rPr lang="pt-BR" i="1">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i="1">
                                <a:solidFill>
                                  <a:schemeClr val="tx1"/>
                                </a:solidFill>
                                <a:effectLst/>
                                <a:latin typeface="Cambria Math" panose="02040503050406030204" pitchFamily="18" charset="0"/>
                              </a:rPr>
                            </m:ctrlPr>
                          </m:fPr>
                          <m:num>
                            <m:r>
                              <a:rPr lang="pt-BR" i="1">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i="1">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𝑙</m:t>
                            </m:r>
                            <m:r>
                              <a:rPr lang="pt-BR" i="1">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i="1">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𝑅</m:t>
                            </m:r>
                            <m:r>
                              <a:rPr lang="pt-BR" i="1">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i="1">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2</m:t>
                            </m:r>
                          </m:den>
                        </m:f>
                      </m:oMath>
                    </m:oMathPara>
                  </a14:m>
                  <a:endParaRPr lang="pt-BR"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Retângulo: Cantos Arredondados 2">
                  <a:extLst>
                    <a:ext uri="{FF2B5EF4-FFF2-40B4-BE49-F238E27FC236}">
                      <a16:creationId xmlns:a16="http://schemas.microsoft.com/office/drawing/2014/main" id="{E630C2AC-765A-9E72-C1C2-5A0DE2CEB10D}"/>
                    </a:ext>
                  </a:extLst>
                </p:cNvPr>
                <p:cNvSpPr>
                  <a:spLocks noRot="1" noChangeAspect="1" noMove="1" noResize="1" noEditPoints="1" noAdjustHandles="1" noChangeArrowheads="1" noChangeShapeType="1" noTextEdit="1"/>
                </p:cNvSpPr>
                <p:nvPr/>
              </p:nvSpPr>
              <p:spPr>
                <a:xfrm>
                  <a:off x="869576" y="1034951"/>
                  <a:ext cx="4966447" cy="5581001"/>
                </a:xfrm>
                <a:prstGeom prst="roundRect">
                  <a:avLst>
                    <a:gd name="adj" fmla="val 10855"/>
                  </a:avLst>
                </a:prstGeom>
                <a:blipFill>
                  <a:blip r:embed="rId2"/>
                  <a:stretch>
                    <a:fillRect/>
                  </a:stretch>
                </a:blipFill>
                <a:ln w="28575">
                  <a:solidFill>
                    <a:srgbClr val="ADE12D"/>
                  </a:solidFill>
                </a:ln>
              </p:spPr>
              <p:txBody>
                <a:bodyPr/>
                <a:lstStyle/>
                <a:p>
                  <a:r>
                    <a:rPr lang="pt-BR">
                      <a:noFill/>
                    </a:rPr>
                    <a:t> </a:t>
                  </a:r>
                </a:p>
              </p:txBody>
            </p:sp>
          </mc:Fallback>
        </mc:AlternateContent>
        <p:pic>
          <p:nvPicPr>
            <p:cNvPr id="4" name="Imagem 3" descr="Interface gráfica do usuário&#10;&#10;O conteúdo gerado por IA pode estar incorreto.">
              <a:extLst>
                <a:ext uri="{FF2B5EF4-FFF2-40B4-BE49-F238E27FC236}">
                  <a16:creationId xmlns:a16="http://schemas.microsoft.com/office/drawing/2014/main" id="{7A46EEE3-3136-60C5-2FB3-5D06E9C34870}"/>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saturation sat="200000"/>
                      </a14:imgEffect>
                    </a14:imgLayer>
                  </a14:imgProps>
                </a:ext>
                <a:ext uri="{28A0092B-C50C-407E-A947-70E740481C1C}">
                  <a14:useLocalDpi xmlns:a14="http://schemas.microsoft.com/office/drawing/2010/main" val="0"/>
                </a:ext>
              </a:extLst>
            </a:blip>
            <a:srcRect l="2900" t="9638" r="3633" b="9604"/>
            <a:stretch>
              <a:fillRect/>
            </a:stretch>
          </p:blipFill>
          <p:spPr bwMode="auto">
            <a:xfrm>
              <a:off x="846525" y="870486"/>
              <a:ext cx="1800000" cy="862802"/>
            </a:xfrm>
            <a:prstGeom prst="rect">
              <a:avLst/>
            </a:prstGeom>
            <a:noFill/>
            <a:ln>
              <a:noFill/>
            </a:ln>
            <a:extLst>
              <a:ext uri="{53640926-AAD7-44D8-BBD7-CCE9431645EC}">
                <a14:shadowObscured xmlns:a14="http://schemas.microsoft.com/office/drawing/2010/main"/>
              </a:ext>
            </a:extLst>
          </p:spPr>
        </p:pic>
      </p:grpSp>
      <p:pic>
        <p:nvPicPr>
          <p:cNvPr id="5" name="Imagem 4">
            <a:extLst>
              <a:ext uri="{FF2B5EF4-FFF2-40B4-BE49-F238E27FC236}">
                <a16:creationId xmlns:a16="http://schemas.microsoft.com/office/drawing/2014/main" id="{E512FC3F-29D0-C436-D9FD-F2769CBB753B}"/>
              </a:ext>
            </a:extLst>
          </p:cNvPr>
          <p:cNvPicPr>
            <a:picLocks noChangeAspect="1"/>
          </p:cNvPicPr>
          <p:nvPr/>
        </p:nvPicPr>
        <p:blipFill>
          <a:blip r:embed="rId5"/>
          <a:srcRect l="37664" r="37487" b="31545"/>
          <a:stretch/>
        </p:blipFill>
        <p:spPr>
          <a:xfrm>
            <a:off x="8040600" y="3429000"/>
            <a:ext cx="2664000" cy="938353"/>
          </a:xfrm>
          <a:prstGeom prst="rect">
            <a:avLst/>
          </a:prstGeom>
        </p:spPr>
      </p:pic>
      <p:pic>
        <p:nvPicPr>
          <p:cNvPr id="6" name="Imagem 5">
            <a:extLst>
              <a:ext uri="{FF2B5EF4-FFF2-40B4-BE49-F238E27FC236}">
                <a16:creationId xmlns:a16="http://schemas.microsoft.com/office/drawing/2014/main" id="{CFE1DCDD-58CD-FD12-5601-3273AAE8EDD3}"/>
              </a:ext>
            </a:extLst>
          </p:cNvPr>
          <p:cNvPicPr>
            <a:picLocks noChangeAspect="1"/>
          </p:cNvPicPr>
          <p:nvPr/>
        </p:nvPicPr>
        <p:blipFill rotWithShape="1">
          <a:blip r:embed="rId6"/>
          <a:srcRect t="5724" b="-1"/>
          <a:stretch/>
        </p:blipFill>
        <p:spPr bwMode="auto">
          <a:xfrm>
            <a:off x="9185556" y="1522074"/>
            <a:ext cx="1080000" cy="1276367"/>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3ABDA849-6222-9A77-D7D8-CBD90C4B4D16}"/>
                  </a:ext>
                </a:extLst>
              </p:cNvPr>
              <p:cNvSpPr txBox="1"/>
              <p:nvPr/>
            </p:nvSpPr>
            <p:spPr>
              <a:xfrm>
                <a:off x="156000" y="755246"/>
                <a:ext cx="6612354" cy="5932714"/>
              </a:xfrm>
              <a:prstGeom prst="rect">
                <a:avLst/>
              </a:prstGeom>
              <a:solidFill>
                <a:schemeClr val="bg1"/>
              </a:solidFill>
            </p:spPr>
            <p:txBody>
              <a:bodyPr wrap="square">
                <a:spAutoFit/>
              </a:bodyPr>
              <a:lstStyle/>
              <a:p>
                <a:pPr marL="342900" lvl="0" indent="-342900" algn="just">
                  <a:spcAft>
                    <a:spcPts val="100"/>
                  </a:spcAft>
                  <a:buClr>
                    <a:srgbClr val="000000"/>
                  </a:buClr>
                  <a:buFont typeface="Wingdings" panose="05000000000000000000" pitchFamily="2" charset="2"/>
                  <a:buChar char=""/>
                </a:pPr>
                <a:r>
                  <a:rPr lang="pt-BR" sz="2200" b="1" kern="100" dirty="0">
                    <a:solidFill>
                      <a:srgbClr val="000000"/>
                    </a:solidFill>
                    <a:effectLst/>
                    <a:latin typeface="Arial Narrow" panose="020B0606020202030204" pitchFamily="34" charset="0"/>
                    <a:ea typeface="MS Mincho" panose="02020609040205080304" pitchFamily="49" charset="-128"/>
                    <a:cs typeface="Cavolini" panose="03000502040302020204" pitchFamily="66" charset="0"/>
                  </a:rPr>
                  <a:t>ÁREA DE CONES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Analisando a planificação do cone, percebemos que esse sólido é composto por um círculo e a área lateral, no formato de um setor circular:</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944938" algn="just">
                  <a:spcAft>
                    <a:spcPts val="100"/>
                  </a:spcAft>
                </a:pPr>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Em que, </a:t>
                </a:r>
                <a14:m>
                  <m:oMath xmlns:m="http://schemas.openxmlformats.org/officeDocument/2006/math">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𝑔</m:t>
                    </m:r>
                  </m:oMath>
                </a14:m>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é a geratriz do cone e </a:t>
                </a:r>
                <a14:m>
                  <m:oMath xmlns:m="http://schemas.openxmlformats.org/officeDocument/2006/math">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2</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𝑟</m:t>
                    </m:r>
                  </m:oMath>
                </a14:m>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é o comprimento da circunferência (base).</a:t>
                </a:r>
              </a:p>
              <a:p>
                <a:pPr marL="3227388" algn="just">
                  <a:spcAft>
                    <a:spcPts val="1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No caso da planificação da área lateral do cone, para calcularmos sua área de superfície, temos: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14:m>
                  <m:oMathPara xmlns:m="http://schemas.openxmlformats.org/officeDocument/2006/math">
                    <m:oMathParaPr>
                      <m:jc m:val="centerGroup"/>
                    </m:oMathParaPr>
                    <m:oMath xmlns:m="http://schemas.openxmlformats.org/officeDocument/2006/math">
                      <m:sSub>
                        <m:sSubPr>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𝑐𝑜𝑛𝑒</m:t>
                          </m:r>
                        </m:sub>
                      </m:sSub>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sSub>
                        <m:sSubPr>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𝑙𝑎𝑡𝑒𝑟𝑎𝑙</m:t>
                          </m:r>
                        </m:sub>
                      </m:sSub>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sSub>
                        <m:sSubPr>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𝑏𝑎𝑠𝑒</m:t>
                          </m:r>
                        </m:sub>
                      </m:sSub>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14:m>
                  <m:oMathPara xmlns:m="http://schemas.openxmlformats.org/officeDocument/2006/math">
                    <m:oMathParaPr>
                      <m:jc m:val="centerGroup"/>
                    </m:oMathParaPr>
                    <m:oMath xmlns:m="http://schemas.openxmlformats.org/officeDocument/2006/math">
                      <m:sSub>
                        <m:sSubPr>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𝑐𝑜𝑛𝑒</m:t>
                          </m:r>
                        </m:sub>
                      </m:sSub>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2</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𝑟</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𝑔</m:t>
                          </m:r>
                        </m:num>
                        <m:den>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2</m:t>
                          </m:r>
                        </m:den>
                      </m:f>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𝜋</m:t>
                      </m:r>
                      <m:sSup>
                        <m:sSupPr>
                          <m:ctrlPr>
                            <a:rPr lang="pt-BR" sz="2200" i="1" kern="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𝑟</m:t>
                          </m:r>
                        </m:e>
                        <m:sup>
                          <m:r>
                            <a:rPr lang="pt-BR" sz="2200" i="1" kern="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2</m:t>
                          </m:r>
                        </m:sup>
                      </m:sSup>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14:m>
                  <m:oMathPara xmlns:m="http://schemas.openxmlformats.org/officeDocument/2006/math">
                    <m:oMathParaPr>
                      <m:jc m:val="centerGroup"/>
                    </m:oMathParaPr>
                    <m:oMath xmlns:m="http://schemas.openxmlformats.org/officeDocument/2006/math">
                      <m:sSub>
                        <m:sSubPr>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𝑐𝑜𝑛𝑒</m:t>
                          </m:r>
                        </m:sub>
                      </m:sSub>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𝑟</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𝑔</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𝑟</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𝑟</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14:m>
                  <m:oMathPara xmlns:m="http://schemas.openxmlformats.org/officeDocument/2006/math">
                    <m:oMathParaPr>
                      <m:jc m:val="centerGroup"/>
                    </m:oMathParaPr>
                    <m:oMath xmlns:m="http://schemas.openxmlformats.org/officeDocument/2006/math">
                      <m:sSub>
                        <m:sSubPr>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𝑐𝑜𝑛𝑒</m:t>
                          </m:r>
                        </m:sub>
                      </m:sSub>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𝑟</m:t>
                      </m:r>
                      <m:d>
                        <m:dPr>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𝑔</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𝑟</m:t>
                          </m:r>
                        </m:e>
                      </m:d>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3ABDA849-6222-9A77-D7D8-CBD90C4B4D16}"/>
                  </a:ext>
                </a:extLst>
              </p:cNvPr>
              <p:cNvSpPr txBox="1">
                <a:spLocks noRot="1" noChangeAspect="1" noMove="1" noResize="1" noEditPoints="1" noAdjustHandles="1" noChangeArrowheads="1" noChangeShapeType="1" noTextEdit="1"/>
              </p:cNvSpPr>
              <p:nvPr/>
            </p:nvSpPr>
            <p:spPr>
              <a:xfrm>
                <a:off x="156000" y="755246"/>
                <a:ext cx="6612354" cy="5932714"/>
              </a:xfrm>
              <a:prstGeom prst="rect">
                <a:avLst/>
              </a:prstGeom>
              <a:blipFill>
                <a:blip r:embed="rId7"/>
                <a:stretch>
                  <a:fillRect l="-1199" t="-719" r="-1292"/>
                </a:stretch>
              </a:blipFill>
            </p:spPr>
            <p:txBody>
              <a:bodyPr/>
              <a:lstStyle/>
              <a:p>
                <a:r>
                  <a:rPr lang="pt-BR">
                    <a:noFill/>
                  </a:rPr>
                  <a:t> </a:t>
                </a:r>
              </a:p>
            </p:txBody>
          </p:sp>
        </mc:Fallback>
      </mc:AlternateContent>
      <p:pic>
        <p:nvPicPr>
          <p:cNvPr id="9" name="Imagem 8">
            <a:extLst>
              <a:ext uri="{FF2B5EF4-FFF2-40B4-BE49-F238E27FC236}">
                <a16:creationId xmlns:a16="http://schemas.microsoft.com/office/drawing/2014/main" id="{1A6E3D30-E9AF-1BD2-669A-BD2BE50E6DA3}"/>
              </a:ext>
            </a:extLst>
          </p:cNvPr>
          <p:cNvPicPr>
            <a:picLocks noChangeAspect="1"/>
          </p:cNvPicPr>
          <p:nvPr/>
        </p:nvPicPr>
        <p:blipFill rotWithShape="1">
          <a:blip r:embed="rId8"/>
          <a:srcRect l="551" b="1355"/>
          <a:stretch>
            <a:fillRect/>
          </a:stretch>
        </p:blipFill>
        <p:spPr bwMode="auto">
          <a:xfrm>
            <a:off x="215152" y="2549883"/>
            <a:ext cx="3648636" cy="159444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292137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FD1731E7-8CD0-7043-F96D-56167F4115AB}"/>
                  </a:ext>
                </a:extLst>
              </p:cNvPr>
              <p:cNvSpPr txBox="1"/>
              <p:nvPr/>
            </p:nvSpPr>
            <p:spPr>
              <a:xfrm>
                <a:off x="156000" y="825108"/>
                <a:ext cx="5760000" cy="1329146"/>
              </a:xfrm>
              <a:prstGeom prst="rect">
                <a:avLst/>
              </a:prstGeom>
              <a:noFill/>
            </p:spPr>
            <p:txBody>
              <a:bodyPr wrap="square">
                <a:spAutoFit/>
              </a:bodyPr>
              <a:lstStyle/>
              <a:p>
                <a:pPr algn="just">
                  <a:lnSpc>
                    <a:spcPct val="115000"/>
                  </a:lnSpc>
                  <a:spcAft>
                    <a:spcPts val="800"/>
                  </a:spcAft>
                </a:pPr>
                <a:r>
                  <a:rPr lang="pt-BR" sz="2200" b="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Exemplo: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Calcule a área lateral do cone, a seguir, sabendo que </a:t>
                </a:r>
                <a14:m>
                  <m:oMath xmlns:m="http://schemas.openxmlformats.org/officeDocument/2006/math">
                    <m:acc>
                      <m:accPr>
                        <m:chr m:val="̅"/>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accPr>
                      <m:e>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𝑂𝐵</m:t>
                        </m:r>
                      </m:e>
                    </m:acc>
                  </m:oMath>
                </a14:m>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mede 3 e </a:t>
                </a:r>
                <a14:m>
                  <m:oMath xmlns:m="http://schemas.openxmlformats.org/officeDocument/2006/math">
                    <m:acc>
                      <m:accPr>
                        <m:chr m:val="̅"/>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accPr>
                      <m:e>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𝑂𝐴</m:t>
                        </m:r>
                      </m:e>
                    </m:acc>
                  </m:oMath>
                </a14:m>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mede 8.</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FD1731E7-8CD0-7043-F96D-56167F4115AB}"/>
                  </a:ext>
                </a:extLst>
              </p:cNvPr>
              <p:cNvSpPr txBox="1">
                <a:spLocks noRot="1" noChangeAspect="1" noMove="1" noResize="1" noEditPoints="1" noAdjustHandles="1" noChangeArrowheads="1" noChangeShapeType="1" noTextEdit="1"/>
              </p:cNvSpPr>
              <p:nvPr/>
            </p:nvSpPr>
            <p:spPr>
              <a:xfrm>
                <a:off x="156000" y="825108"/>
                <a:ext cx="5760000" cy="1329146"/>
              </a:xfrm>
              <a:prstGeom prst="rect">
                <a:avLst/>
              </a:prstGeom>
              <a:blipFill>
                <a:blip r:embed="rId2"/>
                <a:stretch>
                  <a:fillRect l="-1377" t="-1835" r="-1483" b="-9174"/>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61A4E807-A467-2BF6-3DDB-5845697EBADE}"/>
              </a:ext>
            </a:extLst>
          </p:cNvPr>
          <p:cNvPicPr>
            <a:picLocks noChangeAspect="1"/>
          </p:cNvPicPr>
          <p:nvPr/>
        </p:nvPicPr>
        <p:blipFill rotWithShape="1">
          <a:blip r:embed="rId3"/>
          <a:srcRect l="33806" t="8647" r="44781" b="43287"/>
          <a:stretch/>
        </p:blipFill>
        <p:spPr bwMode="auto">
          <a:xfrm>
            <a:off x="1779400" y="2443162"/>
            <a:ext cx="2340000" cy="3236392"/>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7A93FA54-905D-96B7-C473-07F424D66F6F}"/>
                  </a:ext>
                </a:extLst>
              </p:cNvPr>
              <p:cNvSpPr txBox="1"/>
              <p:nvPr/>
            </p:nvSpPr>
            <p:spPr>
              <a:xfrm>
                <a:off x="6276000" y="825108"/>
                <a:ext cx="5760000" cy="5820761"/>
              </a:xfrm>
              <a:prstGeom prst="rect">
                <a:avLst/>
              </a:prstGeom>
              <a:noFill/>
            </p:spPr>
            <p:txBody>
              <a:bodyPr wrap="square">
                <a:spAutoFit/>
              </a:bodyPr>
              <a:lstStyle/>
              <a:p>
                <a:pPr algn="just">
                  <a:lnSpc>
                    <a:spcPct val="115000"/>
                  </a:lnSpc>
                  <a:spcAft>
                    <a:spcPts val="800"/>
                  </a:spcAft>
                </a:pPr>
                <a:r>
                  <a:rPr lang="pt-BR" sz="2200" i="1" u="sng"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Resolução</a:t>
                </a:r>
                <a:r>
                  <a:rPr lang="pt-BR" sz="2200" i="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Para determinar a área lateral do cone, precisamos calcular a geratriz </a:t>
                </a:r>
                <a14:m>
                  <m:oMath xmlns:m="http://schemas.openxmlformats.org/officeDocument/2006/math">
                    <m:acc>
                      <m:accPr>
                        <m:chr m:val="̅"/>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accPr>
                      <m:e>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𝐴𝐵</m:t>
                        </m:r>
                      </m:e>
                    </m:acc>
                  </m:oMath>
                </a14:m>
                <a:r>
                  <a:rPr lang="pt-BR" sz="2200" i="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Como o triângulo ABO é reto, temos: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p>
                        <m:sSupPr>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pPr>
                        <m:e>
                          <m:d>
                            <m:dPr>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dPr>
                            <m:e>
                              <m:acc>
                                <m:accPr>
                                  <m:chr m:val="̅"/>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accPr>
                                <m:e>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𝐴𝐵</m:t>
                                  </m:r>
                                </m:e>
                              </m:acc>
                            </m:e>
                          </m:d>
                        </m:e>
                        <m:sup>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pPr>
                        <m:e>
                          <m:d>
                            <m:dPr>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dPr>
                            <m:e>
                              <m:acc>
                                <m:accPr>
                                  <m:chr m:val="̅"/>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accPr>
                                <m:e>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𝑂𝐵</m:t>
                                  </m:r>
                                </m:e>
                              </m:acc>
                            </m:e>
                          </m:d>
                        </m:e>
                        <m:sup>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pPr>
                        <m:e>
                          <m:d>
                            <m:dPr>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dPr>
                            <m:e>
                              <m:acc>
                                <m:accPr>
                                  <m:chr m:val="̅"/>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accPr>
                                <m:e>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𝑂𝐴</m:t>
                                  </m:r>
                                </m:e>
                              </m:acc>
                            </m:e>
                          </m:d>
                        </m:e>
                        <m:sup>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2</m:t>
                          </m:r>
                        </m:sup>
                      </m:sSup>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p>
                        <m:sSupPr>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𝑔</m:t>
                          </m:r>
                        </m:e>
                        <m:sup>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3</m:t>
                          </m:r>
                        </m:e>
                        <m:sup>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8</m:t>
                          </m:r>
                        </m:e>
                        <m:sup>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2</m:t>
                          </m:r>
                        </m:sup>
                      </m:sSup>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p>
                        <m:sSupPr>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𝑔</m:t>
                          </m:r>
                        </m:e>
                        <m:sup>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=9+64</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𝑔</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rad>
                        <m:radPr>
                          <m:degHide m:val="on"/>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radPr>
                        <m:deg/>
                        <m:e>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73</m:t>
                          </m:r>
                        </m:e>
                      </m:rad>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i="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Dessa forma: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𝑙𝑎𝑡𝑒𝑟𝑎𝑙</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𝑐𝑜𝑛𝑒</m:t>
                          </m:r>
                        </m:sub>
                      </m:sSub>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𝑟</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𝑔</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𝑙𝑎𝑡𝑒𝑟𝑎𝑙</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𝑐𝑜𝑛𝑒</m:t>
                          </m:r>
                        </m:sub>
                      </m:sSub>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∙3∙</m:t>
                      </m:r>
                      <m:rad>
                        <m:radPr>
                          <m:degHide m:val="on"/>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radPr>
                        <m:deg/>
                        <m:e>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73</m:t>
                          </m:r>
                        </m:e>
                      </m:rad>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𝐴</m:t>
                          </m:r>
                        </m:e>
                        <m:sub>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𝑙𝑎𝑡𝑒𝑟𝑎𝑙</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𝑐𝑜𝑛𝑒</m:t>
                          </m:r>
                        </m:sub>
                      </m:sSub>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=3</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𝜋</m:t>
                      </m:r>
                      <m:rad>
                        <m:radPr>
                          <m:degHide m:val="on"/>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radPr>
                        <m:deg/>
                        <m:e>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73</m:t>
                          </m:r>
                        </m:e>
                      </m:rad>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i="1" kern="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Portanto, a área lateral desse cone é </a:t>
                </a:r>
                <a14:m>
                  <m:oMath xmlns:m="http://schemas.openxmlformats.org/officeDocument/2006/math">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3</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𝜋</m:t>
                    </m:r>
                    <m:rad>
                      <m:radPr>
                        <m:degHide m:val="on"/>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radPr>
                      <m:deg/>
                      <m:e>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73</m:t>
                        </m:r>
                      </m:e>
                    </m:rad>
                  </m:oMath>
                </a14:m>
                <a:r>
                  <a:rPr lang="pt-BR" sz="2200" i="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cm².</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7A93FA54-905D-96B7-C473-07F424D66F6F}"/>
                  </a:ext>
                </a:extLst>
              </p:cNvPr>
              <p:cNvSpPr txBox="1">
                <a:spLocks noRot="1" noChangeAspect="1" noMove="1" noResize="1" noEditPoints="1" noAdjustHandles="1" noChangeArrowheads="1" noChangeShapeType="1" noTextEdit="1"/>
              </p:cNvSpPr>
              <p:nvPr/>
            </p:nvSpPr>
            <p:spPr>
              <a:xfrm>
                <a:off x="6276000" y="825108"/>
                <a:ext cx="5760000" cy="5820761"/>
              </a:xfrm>
              <a:prstGeom prst="rect">
                <a:avLst/>
              </a:prstGeom>
              <a:blipFill>
                <a:blip r:embed="rId4"/>
                <a:stretch>
                  <a:fillRect l="-1377" t="-314" r="-1483" b="-1257"/>
                </a:stretch>
              </a:blipFill>
            </p:spPr>
            <p:txBody>
              <a:bodyPr/>
              <a:lstStyle/>
              <a:p>
                <a:r>
                  <a:rPr lang="pt-BR">
                    <a:noFill/>
                  </a:rPr>
                  <a:t> </a:t>
                </a:r>
              </a:p>
            </p:txBody>
          </p:sp>
        </mc:Fallback>
      </mc:AlternateContent>
    </p:spTree>
    <p:extLst>
      <p:ext uri="{BB962C8B-B14F-4D97-AF65-F5344CB8AC3E}">
        <p14:creationId xmlns:p14="http://schemas.microsoft.com/office/powerpoint/2010/main" val="28615394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387F6BD5-9C90-FBD0-E04A-7A932ED15412}"/>
              </a:ext>
            </a:extLst>
          </p:cNvPr>
          <p:cNvPicPr>
            <a:picLocks noChangeAspect="1"/>
          </p:cNvPicPr>
          <p:nvPr/>
        </p:nvPicPr>
        <p:blipFill rotWithShape="1">
          <a:blip r:embed="rId2">
            <a:extLst>
              <a:ext uri="{28A0092B-C50C-407E-A947-70E740481C1C}">
                <a14:useLocalDpi xmlns:a14="http://schemas.microsoft.com/office/drawing/2010/main" val="0"/>
              </a:ext>
            </a:extLst>
          </a:blip>
          <a:srcRect l="1742" r="63619" b="-4"/>
          <a:stretch>
            <a:fillRect/>
          </a:stretch>
        </p:blipFill>
        <p:spPr bwMode="auto">
          <a:xfrm>
            <a:off x="156000" y="797334"/>
            <a:ext cx="2520000" cy="640226"/>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2FCA34C4-5B53-F821-EF17-43EA14CDD402}"/>
                  </a:ext>
                </a:extLst>
              </p:cNvPr>
              <p:cNvSpPr txBox="1"/>
              <p:nvPr/>
            </p:nvSpPr>
            <p:spPr>
              <a:xfrm>
                <a:off x="156000" y="1446525"/>
                <a:ext cx="5760000" cy="4597284"/>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10.</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Calcule a área da superfície de um cilindro cuja altura é de 12 cm e o raio da base mede 8 cm. </a:t>
                </a:r>
              </a:p>
              <a:p>
                <a:pPr algn="r">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Considere: </a:t>
                </a:r>
                <a14:m>
                  <m:oMath xmlns:m="http://schemas.openxmlformats.org/officeDocument/2006/math">
                    <m:r>
                      <a:rPr lang="pt-BR" sz="22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=3,14</m:t>
                    </m:r>
                  </m:oMath>
                </a14:m>
                <a:endParaRPr lang="pt-BR" sz="2200" b="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11.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Seja um cone reto, tal que tanto sua altura e quanto diâmetro da base medem 8 cm. Qual é a área total da sua superfície?</a:t>
                </a:r>
              </a:p>
              <a:p>
                <a:pPr marL="2509838"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Considere: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2509838"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=3</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2509838"/>
                <a14:m>
                  <m:oMathPara xmlns:m="http://schemas.openxmlformats.org/officeDocument/2006/math">
                    <m:oMathParaPr>
                      <m:jc m:val="centerGroup"/>
                    </m:oMathParaPr>
                    <m:oMath xmlns:m="http://schemas.openxmlformats.org/officeDocument/2006/math">
                      <m:rad>
                        <m:radPr>
                          <m:degHide m:val="on"/>
                          <m:ctrlPr>
                            <a:rPr lang="pt-BR" sz="2200" i="1">
                              <a:solidFill>
                                <a:srgbClr val="000000"/>
                              </a:solidFill>
                              <a:effectLst/>
                              <a:latin typeface="Cambria Math" panose="02040503050406030204" pitchFamily="18" charset="0"/>
                            </a:rPr>
                          </m:ctrlPr>
                        </m:radPr>
                        <m:deg/>
                        <m:e>
                          <m:r>
                            <a:rPr lang="pt-BR" sz="22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5</m:t>
                          </m:r>
                        </m:e>
                      </m:rad>
                      <m:r>
                        <a:rPr lang="pt-BR" sz="2200"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=2,24</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2FCA34C4-5B53-F821-EF17-43EA14CDD402}"/>
                  </a:ext>
                </a:extLst>
              </p:cNvPr>
              <p:cNvSpPr txBox="1">
                <a:spLocks noRot="1" noChangeAspect="1" noMove="1" noResize="1" noEditPoints="1" noAdjustHandles="1" noChangeArrowheads="1" noChangeShapeType="1" noTextEdit="1"/>
              </p:cNvSpPr>
              <p:nvPr/>
            </p:nvSpPr>
            <p:spPr>
              <a:xfrm>
                <a:off x="156000" y="1446525"/>
                <a:ext cx="5760000" cy="4597284"/>
              </a:xfrm>
              <a:prstGeom prst="rect">
                <a:avLst/>
              </a:prstGeom>
              <a:blipFill>
                <a:blip r:embed="rId3"/>
                <a:stretch>
                  <a:fillRect l="-1377" t="-531" r="-1483"/>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A6DD3FAF-5ED3-08CB-5DF1-FC4970B1F69D}"/>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Effect>
                      <a14:saturation sat="200000"/>
                    </a14:imgEffect>
                  </a14:imgLayer>
                </a14:imgProps>
              </a:ext>
            </a:extLst>
          </a:blip>
          <a:srcRect l="42612" t="35129" r="42708" b="37790"/>
          <a:stretch/>
        </p:blipFill>
        <p:spPr bwMode="auto">
          <a:xfrm>
            <a:off x="936437" y="4556207"/>
            <a:ext cx="1440000" cy="1979532"/>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27A03A04-E581-B769-073D-789A7A0189E8}"/>
                  </a:ext>
                </a:extLst>
              </p:cNvPr>
              <p:cNvSpPr txBox="1"/>
              <p:nvPr/>
            </p:nvSpPr>
            <p:spPr>
              <a:xfrm>
                <a:off x="6276000" y="788369"/>
                <a:ext cx="5760000" cy="5892639"/>
              </a:xfrm>
              <a:prstGeom prst="rect">
                <a:avLst/>
              </a:prstGeom>
              <a:noFill/>
            </p:spPr>
            <p:txBody>
              <a:bodyPr wrap="square">
                <a:spAutoFit/>
              </a:bodyPr>
              <a:lstStyle/>
              <a:p>
                <a:pPr algn="just">
                  <a:spcAft>
                    <a:spcPts val="1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12.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Observe os três silos idênticos, presentes em uma fazenda.</a:t>
                </a:r>
              </a:p>
              <a:p>
                <a:pPr algn="just">
                  <a:spcAft>
                    <a:spcPts val="1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just">
                  <a:spcAft>
                    <a:spcPts val="1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100"/>
                  </a:spcAft>
                </a:pPr>
                <a:r>
                  <a:rPr lang="pt-BR" sz="1600" kern="100" dirty="0">
                    <a:effectLst/>
                    <a:latin typeface="Arial Narrow" panose="020B0606020202030204" pitchFamily="34" charset="0"/>
                    <a:ea typeface="MS Mincho" panose="02020609040205080304" pitchFamily="49" charset="-128"/>
                    <a:cs typeface="Times New Roman" panose="02020603050405020304" pitchFamily="18" charset="0"/>
                  </a:rPr>
                  <a:t>Fonte: Inep/Enem 2017</a:t>
                </a:r>
              </a:p>
              <a:p>
                <a:pPr algn="just">
                  <a:spcAft>
                    <a:spcPts val="1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Para manutenção desses silos, a área externa de todos eles serão pintados, com uma tinta que rende 10 m² por litro. Além disso, a face em contato com o solo não será pintada. </a:t>
                </a:r>
              </a:p>
              <a:p>
                <a:pPr algn="just">
                  <a:spcAft>
                    <a:spcPts val="1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Quantos litros de tinta serão comprados, no mínimo, para essa manutenção?</a:t>
                </a:r>
              </a:p>
              <a:p>
                <a:pPr algn="r">
                  <a:spcAft>
                    <a:spcPts val="100"/>
                  </a:spcAft>
                </a:pPr>
                <a:r>
                  <a:rPr lang="pt-BR"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Considere: </a:t>
                </a:r>
                <a14:m>
                  <m:oMath xmlns:m="http://schemas.openxmlformats.org/officeDocument/2006/math">
                    <m:r>
                      <a:rPr lang="pt-BR"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𝜋</m:t>
                    </m:r>
                    <m:r>
                      <a:rPr lang="pt-BR"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=3,14</m:t>
                    </m:r>
                  </m:oMath>
                </a14:m>
                <a:r>
                  <a:rPr lang="pt-BR"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e </a:t>
                </a:r>
                <a14:m>
                  <m:oMath xmlns:m="http://schemas.openxmlformats.org/officeDocument/2006/math">
                    <m:rad>
                      <m:radPr>
                        <m:degHide m:val="on"/>
                        <m:ctrlPr>
                          <a:rPr lang="pt-BR"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radPr>
                      <m:deg/>
                      <m:e>
                        <m:r>
                          <a:rPr lang="pt-BR"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2 </m:t>
                        </m:r>
                      </m:e>
                    </m:rad>
                    <m:r>
                      <a:rPr lang="pt-BR"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m:t>
                    </m:r>
                    <m:r>
                      <a:rPr lang="pt-BR" i="1" kern="100" smtClean="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4</m:t>
                    </m:r>
                  </m:oMath>
                </a14:m>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27A03A04-E581-B769-073D-789A7A0189E8}"/>
                  </a:ext>
                </a:extLst>
              </p:cNvPr>
              <p:cNvSpPr txBox="1">
                <a:spLocks noRot="1" noChangeAspect="1" noMove="1" noResize="1" noEditPoints="1" noAdjustHandles="1" noChangeArrowheads="1" noChangeShapeType="1" noTextEdit="1"/>
              </p:cNvSpPr>
              <p:nvPr/>
            </p:nvSpPr>
            <p:spPr>
              <a:xfrm>
                <a:off x="6276000" y="788369"/>
                <a:ext cx="5760000" cy="5892639"/>
              </a:xfrm>
              <a:prstGeom prst="rect">
                <a:avLst/>
              </a:prstGeom>
              <a:blipFill>
                <a:blip r:embed="rId6"/>
                <a:stretch>
                  <a:fillRect l="-1377" t="-620" r="-1483" b="-207"/>
                </a:stretch>
              </a:blipFill>
            </p:spPr>
            <p:txBody>
              <a:bodyPr/>
              <a:lstStyle/>
              <a:p>
                <a:r>
                  <a:rPr lang="pt-BR">
                    <a:noFill/>
                  </a:rPr>
                  <a:t> </a:t>
                </a:r>
              </a:p>
            </p:txBody>
          </p:sp>
        </mc:Fallback>
      </mc:AlternateContent>
      <p:pic>
        <p:nvPicPr>
          <p:cNvPr id="10" name="Imagem 9" descr="Ilustração de silos no formato de cilindro reto e sobrepostos por um cone">
            <a:extLst>
              <a:ext uri="{FF2B5EF4-FFF2-40B4-BE49-F238E27FC236}">
                <a16:creationId xmlns:a16="http://schemas.microsoft.com/office/drawing/2014/main" id="{D4E42B22-F315-B405-6272-CD4773BFC512}"/>
              </a:ext>
            </a:extLst>
          </p:cNvPr>
          <p:cNvPicPr>
            <a:picLocks noChangeAspect="1"/>
          </p:cNvPicPr>
          <p:nvPr/>
        </p:nvPicPr>
        <p:blipFill>
          <a:blip r:embed="rId7" cstate="print">
            <a:extLst>
              <a:ext uri="{BEBA8EAE-BF5A-486C-A8C5-ECC9F3942E4B}">
                <a14:imgProps xmlns:a14="http://schemas.microsoft.com/office/drawing/2010/main">
                  <a14:imgLayer r:embed="rId8">
                    <a14:imgEffect>
                      <a14:sharpenSoften amount="25000"/>
                    </a14:imgEffect>
                    <a14:imgEffect>
                      <a14:saturation sat="200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7716660" y="1433404"/>
            <a:ext cx="3145669" cy="2495224"/>
          </a:xfrm>
          <a:prstGeom prst="rect">
            <a:avLst/>
          </a:prstGeom>
          <a:noFill/>
          <a:ln>
            <a:noFill/>
          </a:ln>
        </p:spPr>
      </p:pic>
    </p:spTree>
    <p:extLst>
      <p:ext uri="{BB962C8B-B14F-4D97-AF65-F5344CB8AC3E}">
        <p14:creationId xmlns:p14="http://schemas.microsoft.com/office/powerpoint/2010/main" val="26877534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a:extLst>
              <a:ext uri="{FF2B5EF4-FFF2-40B4-BE49-F238E27FC236}">
                <a16:creationId xmlns:a16="http://schemas.microsoft.com/office/drawing/2014/main" id="{A37C651E-2484-BAD7-A084-EC73EA9B0FE7}"/>
              </a:ext>
            </a:extLst>
          </p:cNvPr>
          <p:cNvSpPr txBox="1"/>
          <p:nvPr/>
        </p:nvSpPr>
        <p:spPr>
          <a:xfrm>
            <a:off x="156000" y="843792"/>
            <a:ext cx="5760000" cy="4493538"/>
          </a:xfrm>
          <a:prstGeom prst="rect">
            <a:avLst/>
          </a:prstGeom>
          <a:noFill/>
        </p:spPr>
        <p:txBody>
          <a:bodyPr wrap="square">
            <a:spAutoFit/>
          </a:bodyPr>
          <a:lstStyle/>
          <a:p>
            <a:pPr algn="just"/>
            <a:r>
              <a:rPr lang="pt-BR" sz="2200" b="1" dirty="0">
                <a:latin typeface="Arial Narrow" panose="020B0606020202030204" pitchFamily="34" charset="0"/>
              </a:rPr>
              <a:t>13. </a:t>
            </a:r>
            <a:r>
              <a:rPr lang="pt-BR" sz="2200" dirty="0">
                <a:latin typeface="Arial Narrow" panose="020B0606020202030204" pitchFamily="34" charset="0"/>
              </a:rPr>
              <a:t>Um estudante construiu um objeto formado por um cilindro, de altura 4 dm, e um cone, de altura 3 dm.</a:t>
            </a: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Além disso, os raios das bases do cilindro e do cone medem 3 dm. Qual é a área total da superfície desse objeto?</a:t>
            </a:r>
          </a:p>
        </p:txBody>
      </p:sp>
      <p:pic>
        <p:nvPicPr>
          <p:cNvPr id="9" name="Imagem 8">
            <a:extLst>
              <a:ext uri="{FF2B5EF4-FFF2-40B4-BE49-F238E27FC236}">
                <a16:creationId xmlns:a16="http://schemas.microsoft.com/office/drawing/2014/main" id="{8ED385DE-4894-F6A3-C5BF-E12F95E5252D}"/>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l="42612" t="20676" r="42612" b="37740"/>
          <a:stretch/>
        </p:blipFill>
        <p:spPr bwMode="auto">
          <a:xfrm>
            <a:off x="2316000" y="1591923"/>
            <a:ext cx="1440000" cy="2514654"/>
          </a:xfrm>
          <a:prstGeom prst="rect">
            <a:avLst/>
          </a:prstGeom>
          <a:ln>
            <a:noFill/>
          </a:ln>
          <a:extLst>
            <a:ext uri="{53640926-AAD7-44D8-BBD7-CCE9431645EC}">
              <a14:shadowObscured xmlns:a14="http://schemas.microsoft.com/office/drawing/2010/main"/>
            </a:ext>
          </a:extLst>
        </p:spPr>
      </p:pic>
      <p:sp>
        <p:nvSpPr>
          <p:cNvPr id="10" name="CaixaDeTexto 9">
            <a:extLst>
              <a:ext uri="{FF2B5EF4-FFF2-40B4-BE49-F238E27FC236}">
                <a16:creationId xmlns:a16="http://schemas.microsoft.com/office/drawing/2014/main" id="{12A5A4C0-ACC0-5000-A5D7-24E6132E029C}"/>
              </a:ext>
            </a:extLst>
          </p:cNvPr>
          <p:cNvSpPr txBox="1"/>
          <p:nvPr/>
        </p:nvSpPr>
        <p:spPr>
          <a:xfrm>
            <a:off x="6276002" y="745178"/>
            <a:ext cx="5760000" cy="5713808"/>
          </a:xfrm>
          <a:prstGeom prst="rect">
            <a:avLst/>
          </a:prstGeom>
          <a:noFill/>
        </p:spPr>
        <p:txBody>
          <a:bodyPr wrap="square">
            <a:spAutoFit/>
          </a:bodyPr>
          <a:lstStyle/>
          <a:p>
            <a:pPr algn="just">
              <a:lnSpc>
                <a:spcPct val="115000"/>
              </a:lnSpc>
              <a:spcAft>
                <a:spcPts val="2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14. (Cesgranrio — Petrobras)</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Uma fita retangular de 2 cm de largura foi colocada em torno de uma pequena lata cilíndrica de 12 cm de altura e 192 π cm³ de volume, dando uma volta completa em torno da lata, como ilustra o modelo abaixo.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área da região da superfície da lata ocupada pela fita é, em cm², igual 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8 π.		(C) 16 π.	(E) 32 π.</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(B) 12 π.		(D) 24 π.</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11" name="Imagem 10" descr="Ilustração de uma lata cilíndrica de 12 cm envolta por uma fita retangular de 2 cm.">
            <a:extLst>
              <a:ext uri="{FF2B5EF4-FFF2-40B4-BE49-F238E27FC236}">
                <a16:creationId xmlns:a16="http://schemas.microsoft.com/office/drawing/2014/main" id="{1742E23D-8F5F-6528-992A-A1097FF8D6F2}"/>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7626002" y="2694411"/>
            <a:ext cx="3060000" cy="2060156"/>
          </a:xfrm>
          <a:prstGeom prst="rect">
            <a:avLst/>
          </a:prstGeom>
          <a:noFill/>
          <a:ln>
            <a:noFill/>
          </a:ln>
        </p:spPr>
      </p:pic>
    </p:spTree>
    <p:extLst>
      <p:ext uri="{BB962C8B-B14F-4D97-AF65-F5344CB8AC3E}">
        <p14:creationId xmlns:p14="http://schemas.microsoft.com/office/powerpoint/2010/main" val="11185631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520F618B-E6DF-AF9D-5719-532F662F94CB}"/>
              </a:ext>
            </a:extLst>
          </p:cNvPr>
          <p:cNvSpPr txBox="1"/>
          <p:nvPr/>
        </p:nvSpPr>
        <p:spPr>
          <a:xfrm>
            <a:off x="156000" y="723554"/>
            <a:ext cx="11880000" cy="5950347"/>
          </a:xfrm>
          <a:prstGeom prst="rect">
            <a:avLst/>
          </a:prstGeom>
          <a:solidFill>
            <a:schemeClr val="bg1"/>
          </a:solidFill>
        </p:spPr>
        <p:txBody>
          <a:bodyPr wrap="square">
            <a:spAutoFit/>
          </a:bodyPr>
          <a:lstStyle/>
          <a:p>
            <a:pPr algn="just">
              <a:spcAft>
                <a:spcPts val="1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15. (ENEM 2025 – Reaplicação/PPL)</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Uma fábrica produzirá caixas de papelão com capacidade para exatamente 48 potes cilíndricos idênticos, cuja altura mede o dobro do diâmetro de sua base. Essas caixas têm formato de paralelepípedo reto retângulo, fechadas nas laterais e na base. A parte superior é tampada por quatro abas (duas grandes e duas pequenas) que se sobrepõem para fechar a caixa. Cada aba grande ocupa metade da face superior do paralelepípedo, enquanto cada aba pequena ocupa um terço. A figura apresenta uma dessas caixas com as abas abertas.</a:t>
            </a:r>
          </a:p>
          <a:p>
            <a:pPr marL="3765550" algn="just">
              <a:spcAft>
                <a:spcPts val="1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Em uma reunião, cinco funcionários apresentaram expressões para calcular a quantidade de papelão para confeccionar cada caixa, em função da medida (d) do diâmetro de cada pote.</a:t>
            </a:r>
          </a:p>
          <a:p>
            <a:pPr marL="4303713" lvl="0" indent="-342900" algn="just">
              <a:spcAft>
                <a:spcPts val="100"/>
              </a:spcAft>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Funcionário 1: 80d². </a:t>
            </a:r>
          </a:p>
          <a:p>
            <a:pPr marL="4303713" lvl="0" indent="-342900" algn="just">
              <a:spcAft>
                <a:spcPts val="100"/>
              </a:spcAft>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Funcionário 2: 104d². </a:t>
            </a:r>
          </a:p>
          <a:p>
            <a:pPr marL="4303713" lvl="0" indent="-342900" algn="just">
              <a:spcAft>
                <a:spcPts val="100"/>
              </a:spcAft>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Funcionário 3: 128d². </a:t>
            </a:r>
          </a:p>
          <a:p>
            <a:pPr marL="4303713" lvl="0" indent="-342900" algn="just">
              <a:spcAft>
                <a:spcPts val="100"/>
              </a:spcAft>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Funcionário 4: 144d². </a:t>
            </a:r>
          </a:p>
          <a:p>
            <a:pPr marL="4303713" lvl="0" indent="-342900" algn="just">
              <a:spcAft>
                <a:spcPts val="100"/>
              </a:spcAft>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Funcionário 5: 152d².</a:t>
            </a:r>
          </a:p>
          <a:p>
            <a:pPr algn="just">
              <a:spcAft>
                <a:spcPts val="1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Para a fábrica produzir caixas nas condições pretendidas, deverá ser utilizada a expressão apresentada pelo funcionário</a:t>
            </a:r>
          </a:p>
          <a:p>
            <a:pPr algn="just">
              <a:spcAft>
                <a:spcPts val="1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1.		(B) 2.		(C) 3.		(D) 4.		(E) 5.</a:t>
            </a:r>
          </a:p>
        </p:txBody>
      </p:sp>
      <p:pic>
        <p:nvPicPr>
          <p:cNvPr id="6" name="Imagem 5">
            <a:extLst>
              <a:ext uri="{FF2B5EF4-FFF2-40B4-BE49-F238E27FC236}">
                <a16:creationId xmlns:a16="http://schemas.microsoft.com/office/drawing/2014/main" id="{EFB7CD6A-F9F6-CA6E-5099-65E102B2B3A2}"/>
              </a:ext>
            </a:extLst>
          </p:cNvPr>
          <p:cNvPicPr>
            <a:picLocks noChangeAspect="1"/>
          </p:cNvPicPr>
          <p:nvPr/>
        </p:nvPicPr>
        <p:blipFill>
          <a:blip r:embed="rId2"/>
          <a:stretch>
            <a:fillRect/>
          </a:stretch>
        </p:blipFill>
        <p:spPr>
          <a:xfrm>
            <a:off x="209790" y="2927384"/>
            <a:ext cx="3600000" cy="2251816"/>
          </a:xfrm>
          <a:prstGeom prst="rect">
            <a:avLst/>
          </a:prstGeom>
        </p:spPr>
      </p:pic>
    </p:spTree>
    <p:extLst>
      <p:ext uri="{BB962C8B-B14F-4D97-AF65-F5344CB8AC3E}">
        <p14:creationId xmlns:p14="http://schemas.microsoft.com/office/powerpoint/2010/main" val="17112330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Cantos Arredondados 2">
            <a:extLst>
              <a:ext uri="{FF2B5EF4-FFF2-40B4-BE49-F238E27FC236}">
                <a16:creationId xmlns:a16="http://schemas.microsoft.com/office/drawing/2014/main" id="{D9710F64-EFEA-EE21-A020-3A79D5152D4A}"/>
              </a:ext>
            </a:extLst>
          </p:cNvPr>
          <p:cNvSpPr/>
          <p:nvPr/>
        </p:nvSpPr>
        <p:spPr>
          <a:xfrm>
            <a:off x="156000" y="1324948"/>
            <a:ext cx="5940000" cy="5407546"/>
          </a:xfrm>
          <a:prstGeom prst="roundRect">
            <a:avLst>
              <a:gd name="adj" fmla="val 2353"/>
            </a:avLst>
          </a:prstGeom>
          <a:solidFill>
            <a:srgbClr val="FEFC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spcAft>
                <a:spcPts val="400"/>
              </a:spcAft>
            </a:pPr>
            <a:endParaRPr lang="pt-BR" b="1" dirty="0">
              <a:solidFill>
                <a:schemeClr val="tx1"/>
              </a:solidFill>
              <a:latin typeface="Arial Narrow" panose="020B0606020202030204" pitchFamily="34" charset="0"/>
            </a:endParaRPr>
          </a:p>
          <a:p>
            <a:pPr algn="just">
              <a:spcAft>
                <a:spcPts val="400"/>
              </a:spcAft>
            </a:pPr>
            <a:endParaRPr lang="pt-BR" b="1" dirty="0">
              <a:solidFill>
                <a:schemeClr val="tx1"/>
              </a:solidFill>
              <a:latin typeface="Arial Narrow" panose="020B0606020202030204" pitchFamily="34" charset="0"/>
            </a:endParaRPr>
          </a:p>
          <a:p>
            <a:pPr algn="just">
              <a:spcAft>
                <a:spcPts val="400"/>
              </a:spcAft>
            </a:pPr>
            <a:endParaRPr lang="pt-BR" b="1" dirty="0">
              <a:solidFill>
                <a:schemeClr val="tx1"/>
              </a:solidFill>
              <a:latin typeface="Arial Narrow" panose="020B0606020202030204" pitchFamily="34" charset="0"/>
            </a:endParaRPr>
          </a:p>
          <a:p>
            <a:pPr algn="just">
              <a:spcAft>
                <a:spcPts val="400"/>
              </a:spcAft>
            </a:pPr>
            <a:endParaRPr lang="pt-BR" b="1" dirty="0">
              <a:solidFill>
                <a:schemeClr val="tx1"/>
              </a:solidFill>
              <a:latin typeface="Arial Narrow" panose="020B0606020202030204" pitchFamily="34" charset="0"/>
            </a:endParaRPr>
          </a:p>
          <a:p>
            <a:pPr algn="just">
              <a:spcAft>
                <a:spcPts val="400"/>
              </a:spcAft>
            </a:pPr>
            <a:r>
              <a:rPr lang="pt-BR" b="1"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I. </a:t>
            </a:r>
            <a:r>
              <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O município de Rio Verde, no Sudoeste Goiano, é um dos maiores polos do agronegócio no Brasil. Em uma fazenda da região, um produtor rural construiu um novo silo metálico para armazenar sua colheita de soja. O silo foi projetado como um sólido composto, formado por um cilindro circular reto (corpo do silo) sobreposto por um cone circular reto (telhado).</a:t>
            </a:r>
          </a:p>
          <a:p>
            <a:pPr algn="just">
              <a:spcAft>
                <a:spcPts val="400"/>
              </a:spcAft>
            </a:pPr>
            <a:r>
              <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As dimensões do projeto são as seguintes:</a:t>
            </a:r>
          </a:p>
          <a:p>
            <a:pPr marL="447675" lvl="0" indent="-252413" algn="just">
              <a:spcAft>
                <a:spcPts val="400"/>
              </a:spcAft>
              <a:buSzPct val="100000"/>
              <a:buFont typeface="Symbol" panose="05050102010706020507" pitchFamily="18" charset="2"/>
              <a:buChar char=""/>
            </a:pPr>
            <a:r>
              <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Raio da base (comum ao cilindro e ao cone): 4 metros</a:t>
            </a:r>
          </a:p>
          <a:p>
            <a:pPr marL="447675" lvl="0" indent="-252413" algn="just">
              <a:spcAft>
                <a:spcPts val="400"/>
              </a:spcAft>
              <a:buSzPct val="100000"/>
              <a:buFont typeface="Symbol" panose="05050102010706020507" pitchFamily="18" charset="2"/>
              <a:buChar char=""/>
            </a:pPr>
            <a:r>
              <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Altura da parte cilíndrica (corpo): 10 metros</a:t>
            </a:r>
          </a:p>
          <a:p>
            <a:pPr marL="447675" lvl="0" indent="-252413" algn="just">
              <a:spcAft>
                <a:spcPts val="400"/>
              </a:spcAft>
              <a:buSzPct val="100000"/>
              <a:buFont typeface="Symbol" panose="05050102010706020507" pitchFamily="18" charset="2"/>
              <a:buChar char=""/>
            </a:pPr>
            <a:r>
              <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Altura da parte cônica (telhado): 3 metros</a:t>
            </a:r>
          </a:p>
          <a:p>
            <a:pPr lvl="0" algn="just">
              <a:spcAft>
                <a:spcPts val="400"/>
              </a:spcAft>
              <a:buSzPct val="100000"/>
            </a:pPr>
            <a:r>
              <a:rPr lang="pt-BR"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Para proteger a estrutura contra a ferrugem, o produtor contratou uma equipe para aplicar uma tinta especial anticorrosiva. A pintura será feita em toda a superfície externa lateral do cilindro e em todo o telhado (cone).</a:t>
            </a:r>
            <a:endPar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4" name="Imagem 3">
            <a:extLst>
              <a:ext uri="{FF2B5EF4-FFF2-40B4-BE49-F238E27FC236}">
                <a16:creationId xmlns:a16="http://schemas.microsoft.com/office/drawing/2014/main" id="{E13792AA-9374-6E42-287F-CEE1B88A67B8}"/>
              </a:ext>
            </a:extLst>
          </p:cNvPr>
          <p:cNvPicPr>
            <a:picLocks noChangeAspect="1"/>
          </p:cNvPicPr>
          <p:nvPr/>
        </p:nvPicPr>
        <p:blipFill>
          <a:blip r:embed="rId2"/>
          <a:srcRect l="853" r="5269" b="18421"/>
          <a:stretch/>
        </p:blipFill>
        <p:spPr>
          <a:xfrm>
            <a:off x="271179" y="751353"/>
            <a:ext cx="5564841" cy="1122271"/>
          </a:xfrm>
          <a:prstGeom prst="rect">
            <a:avLst/>
          </a:prstGeom>
        </p:spPr>
      </p:pic>
      <mc:AlternateContent xmlns:mc="http://schemas.openxmlformats.org/markup-compatibility/2006" xmlns:a14="http://schemas.microsoft.com/office/drawing/2010/main">
        <mc:Choice Requires="a14">
          <p:sp>
            <p:nvSpPr>
              <p:cNvPr id="5" name="Retângulo: Cantos Arredondados 4">
                <a:extLst>
                  <a:ext uri="{FF2B5EF4-FFF2-40B4-BE49-F238E27FC236}">
                    <a16:creationId xmlns:a16="http://schemas.microsoft.com/office/drawing/2014/main" id="{60EE8E5B-0687-4FED-2FDC-67D23619AA5A}"/>
                  </a:ext>
                </a:extLst>
              </p:cNvPr>
              <p:cNvSpPr/>
              <p:nvPr/>
            </p:nvSpPr>
            <p:spPr>
              <a:xfrm>
                <a:off x="6276000" y="751354"/>
                <a:ext cx="5760000" cy="5882528"/>
              </a:xfrm>
              <a:prstGeom prst="roundRect">
                <a:avLst>
                  <a:gd name="adj" fmla="val 2353"/>
                </a:avLst>
              </a:prstGeom>
              <a:solidFill>
                <a:srgbClr val="FEFC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spcAft>
                    <a:spcPts val="100"/>
                  </a:spcAft>
                </a:pPr>
                <a:r>
                  <a:rPr lang="pt-BR"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O piso do silo (base inferior) ficará em contato direto com a base de concreto da fazenda e não será pintado. A imagem, a seguir, ilustra o silo.</a:t>
                </a:r>
                <a:endPar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100"/>
                  </a:spcAft>
                </a:pPr>
                <a:endPar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100"/>
                  </a:spcAft>
                </a:pPr>
                <a:endPar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100"/>
                  </a:spcAft>
                </a:pPr>
                <a:endParaRPr lang="pt-BR"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100"/>
                  </a:spcAft>
                </a:pPr>
                <a:endPar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100"/>
                  </a:spcAft>
                </a:pPr>
                <a:endParaRPr lang="pt-BR"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100"/>
                  </a:spcAft>
                </a:pPr>
                <a:endPar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100"/>
                  </a:spcAft>
                </a:pPr>
                <a:endParaRPr lang="pt-BR"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100"/>
                  </a:spcAft>
                </a:pPr>
                <a:endPar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100"/>
                  </a:spcAft>
                </a:pPr>
                <a:endPar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100"/>
                  </a:spcAft>
                </a:pPr>
                <a:r>
                  <a:rPr lang="pt-BR" sz="14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Fonte: Criação por IA.</a:t>
                </a:r>
              </a:p>
              <a:p>
                <a:pPr algn="just">
                  <a:spcAft>
                    <a:spcPts val="100"/>
                  </a:spcAft>
                </a:pPr>
                <a:r>
                  <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Sabe-se que o custo total da pintura (material + mão de obra) é de R$ 15,00 por metro quadrado pintado.</a:t>
                </a:r>
              </a:p>
              <a:p>
                <a:pPr algn="just">
                  <a:spcAft>
                    <a:spcPts val="100"/>
                  </a:spcAft>
                </a:pPr>
                <a:r>
                  <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Qual será o valor total gasto pelo produtor rural nessa obra?</a:t>
                </a:r>
              </a:p>
              <a:p>
                <a:pPr algn="r">
                  <a:spcAft>
                    <a:spcPts val="100"/>
                  </a:spcAft>
                </a:pPr>
                <a:r>
                  <a:rPr lang="pt-BR" i="1"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(Adote </a:t>
                </a:r>
                <a14:m>
                  <m:oMath xmlns:m="http://schemas.openxmlformats.org/officeDocument/2006/math">
                    <m:r>
                      <a:rPr lang="pt-BR"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𝜋</m:t>
                    </m:r>
                    <m:r>
                      <a:rPr lang="pt-BR"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=3</m:t>
                    </m:r>
                  </m:oMath>
                </a14:m>
                <a:r>
                  <a:rPr lang="pt-BR" i="1"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r>
                  <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 R$ 2700,00		(D) R$ 4500,00</a:t>
                </a:r>
              </a:p>
              <a:p>
                <a:pPr algn="just">
                  <a:spcAft>
                    <a:spcPts val="100"/>
                  </a:spcAft>
                </a:pPr>
                <a:r>
                  <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(B) R$ 3600,00		(E) R$ 5220,00</a:t>
                </a:r>
              </a:p>
              <a:p>
                <a:pPr algn="just">
                  <a:spcAft>
                    <a:spcPts val="100"/>
                  </a:spcAft>
                </a:pPr>
                <a:r>
                  <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(C) R$ 4140,00</a:t>
                </a:r>
              </a:p>
            </p:txBody>
          </p:sp>
        </mc:Choice>
        <mc:Fallback xmlns="">
          <p:sp>
            <p:nvSpPr>
              <p:cNvPr id="5" name="Retângulo: Cantos Arredondados 4">
                <a:extLst>
                  <a:ext uri="{FF2B5EF4-FFF2-40B4-BE49-F238E27FC236}">
                    <a16:creationId xmlns:a16="http://schemas.microsoft.com/office/drawing/2014/main" id="{60EE8E5B-0687-4FED-2FDC-67D23619AA5A}"/>
                  </a:ext>
                </a:extLst>
              </p:cNvPr>
              <p:cNvSpPr>
                <a:spLocks noRot="1" noChangeAspect="1" noMove="1" noResize="1" noEditPoints="1" noAdjustHandles="1" noChangeArrowheads="1" noChangeShapeType="1" noTextEdit="1"/>
              </p:cNvSpPr>
              <p:nvPr/>
            </p:nvSpPr>
            <p:spPr>
              <a:xfrm>
                <a:off x="6276000" y="751354"/>
                <a:ext cx="5760000" cy="5882528"/>
              </a:xfrm>
              <a:prstGeom prst="roundRect">
                <a:avLst>
                  <a:gd name="adj" fmla="val 2353"/>
                </a:avLst>
              </a:prstGeom>
              <a:blipFill>
                <a:blip r:embed="rId3"/>
                <a:stretch>
                  <a:fillRect l="-212" r="-318" b="-415"/>
                </a:stretch>
              </a:blipFill>
              <a:ln>
                <a:noFill/>
              </a:ln>
            </p:spPr>
            <p:txBody>
              <a:bodyPr/>
              <a:lstStyle/>
              <a:p>
                <a:r>
                  <a:rPr lang="pt-BR">
                    <a:noFill/>
                  </a:rPr>
                  <a:t> </a:t>
                </a:r>
              </a:p>
            </p:txBody>
          </p:sp>
        </mc:Fallback>
      </mc:AlternateContent>
      <p:sp>
        <p:nvSpPr>
          <p:cNvPr id="8" name="CaixaDeTexto 7">
            <a:extLst>
              <a:ext uri="{FF2B5EF4-FFF2-40B4-BE49-F238E27FC236}">
                <a16:creationId xmlns:a16="http://schemas.microsoft.com/office/drawing/2014/main" id="{337BE120-5D80-089B-FFCE-1B19AB18C4D1}"/>
              </a:ext>
            </a:extLst>
          </p:cNvPr>
          <p:cNvSpPr txBox="1"/>
          <p:nvPr/>
        </p:nvSpPr>
        <p:spPr>
          <a:xfrm>
            <a:off x="1399197" y="1346426"/>
            <a:ext cx="4552002" cy="1251625"/>
          </a:xfrm>
          <a:prstGeom prst="rect">
            <a:avLst/>
          </a:prstGeom>
          <a:solidFill>
            <a:srgbClr val="FEFCDC"/>
          </a:solidFill>
        </p:spPr>
        <p:txBody>
          <a:bodyPr wrap="square">
            <a:spAutoFit/>
          </a:bodyPr>
          <a:lstStyle/>
          <a:p>
            <a:pPr algn="just">
              <a:spcAft>
                <a:spcPts val="200"/>
              </a:spcAft>
            </a:pPr>
            <a:r>
              <a:rPr lang="pt-BR" sz="1800" kern="100" dirty="0">
                <a:solidFill>
                  <a:srgbClr val="000000"/>
                </a:solidFill>
                <a:effectLst/>
                <a:latin typeface="Baguet Script" panose="00000500000000000000" pitchFamily="2" charset="0"/>
                <a:ea typeface="MS Mincho" panose="02020609040205080304" pitchFamily="49" charset="-128"/>
                <a:cs typeface="Arial" panose="020B0604020202020204" pitchFamily="34" charset="0"/>
              </a:rPr>
              <a:t>Prof. Beto </a:t>
            </a:r>
            <a:r>
              <a:rPr lang="pt-BR" sz="1800" kern="100" dirty="0" err="1">
                <a:solidFill>
                  <a:srgbClr val="000000"/>
                </a:solidFill>
                <a:effectLst/>
                <a:latin typeface="Baguet Script" panose="00000500000000000000" pitchFamily="2" charset="0"/>
                <a:ea typeface="MS Mincho" panose="02020609040205080304" pitchFamily="49" charset="-128"/>
                <a:cs typeface="Arial" panose="020B0604020202020204" pitchFamily="34" charset="0"/>
              </a:rPr>
              <a:t>Penachia</a:t>
            </a:r>
            <a:endParaRPr lang="pt-BR" sz="1800" kern="100" dirty="0">
              <a:effectLst/>
              <a:latin typeface="Baguet Script" panose="00000500000000000000" pitchFamily="2" charset="0"/>
              <a:ea typeface="MS Mincho" panose="02020609040205080304" pitchFamily="49" charset="-128"/>
              <a:cs typeface="Times New Roman" panose="02020603050405020304" pitchFamily="18" charset="0"/>
            </a:endParaRPr>
          </a:p>
          <a:p>
            <a:pPr algn="just">
              <a:spcAft>
                <a:spcPts val="200"/>
              </a:spcAft>
            </a:pPr>
            <a:r>
              <a:rPr lang="pt-BR" sz="1800" kern="100" dirty="0">
                <a:solidFill>
                  <a:srgbClr val="000000"/>
                </a:solidFill>
                <a:effectLst/>
                <a:latin typeface="Baguet Script" panose="00000500000000000000" pitchFamily="2" charset="0"/>
                <a:ea typeface="MS Mincho" panose="02020609040205080304" pitchFamily="49" charset="-128"/>
                <a:cs typeface="Arial" panose="020B0604020202020204" pitchFamily="34" charset="0"/>
              </a:rPr>
              <a:t>Colégio da Polícia Militar Nader Alves dos Santos e Colégio Estadual Boa Esperança</a:t>
            </a:r>
            <a:endParaRPr lang="pt-BR" sz="1800" kern="100" dirty="0">
              <a:effectLst/>
              <a:latin typeface="Baguet Script" panose="00000500000000000000" pitchFamily="2" charset="0"/>
              <a:ea typeface="MS Mincho" panose="02020609040205080304" pitchFamily="49" charset="-128"/>
              <a:cs typeface="Times New Roman" panose="02020603050405020304" pitchFamily="18" charset="0"/>
            </a:endParaRPr>
          </a:p>
          <a:p>
            <a:pPr algn="just">
              <a:spcAft>
                <a:spcPts val="200"/>
              </a:spcAft>
            </a:pPr>
            <a:r>
              <a:rPr lang="pt-BR" sz="1800" kern="100" dirty="0">
                <a:solidFill>
                  <a:srgbClr val="000000"/>
                </a:solidFill>
                <a:effectLst/>
                <a:latin typeface="Baguet Script" panose="00000500000000000000" pitchFamily="2" charset="0"/>
                <a:ea typeface="MS Mincho" panose="02020609040205080304" pitchFamily="49" charset="-128"/>
                <a:cs typeface="Arial" panose="020B0604020202020204" pitchFamily="34" charset="0"/>
              </a:rPr>
              <a:t>CRE Aparecida</a:t>
            </a:r>
            <a:endParaRPr lang="pt-BR" sz="1800" kern="100" dirty="0">
              <a:effectLst/>
              <a:latin typeface="Baguet Script" panose="00000500000000000000" pitchFamily="2" charset="0"/>
              <a:ea typeface="MS Mincho" panose="02020609040205080304" pitchFamily="49" charset="-128"/>
              <a:cs typeface="Times New Roman" panose="02020603050405020304" pitchFamily="18" charset="0"/>
            </a:endParaRPr>
          </a:p>
        </p:txBody>
      </p:sp>
      <p:pic>
        <p:nvPicPr>
          <p:cNvPr id="2" name="Imagem 1">
            <a:extLst>
              <a:ext uri="{FF2B5EF4-FFF2-40B4-BE49-F238E27FC236}">
                <a16:creationId xmlns:a16="http://schemas.microsoft.com/office/drawing/2014/main" id="{3B3EA9A5-5D5F-43E3-E601-2974D934703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7439" t="9035" r="14955"/>
          <a:stretch/>
        </p:blipFill>
        <p:spPr bwMode="auto">
          <a:xfrm>
            <a:off x="7519127" y="1760534"/>
            <a:ext cx="3420000" cy="250976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557645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BE952189-9566-C9D3-800C-40BFC9C5ED15}"/>
                  </a:ext>
                </a:extLst>
              </p:cNvPr>
              <p:cNvSpPr txBox="1"/>
              <p:nvPr/>
            </p:nvSpPr>
            <p:spPr>
              <a:xfrm>
                <a:off x="156000" y="760697"/>
                <a:ext cx="11880000" cy="5940088"/>
              </a:xfrm>
              <a:prstGeom prst="rect">
                <a:avLst/>
              </a:prstGeom>
              <a:solidFill>
                <a:srgbClr val="FEFCDC"/>
              </a:solidFill>
            </p:spPr>
            <p:txBody>
              <a:bodyPr wrap="square">
                <a:spAutoFit/>
              </a:bodyPr>
              <a:lstStyle/>
              <a:p>
                <a:pPr algn="just"/>
                <a:r>
                  <a:rPr lang="pt-BR" sz="1900" b="1" kern="100" dirty="0">
                    <a:effectLst/>
                    <a:latin typeface="Arial Narrow" panose="020B0606020202030204" pitchFamily="34" charset="0"/>
                    <a:ea typeface="MS Mincho" panose="02020609040205080304" pitchFamily="49" charset="-128"/>
                    <a:cs typeface="Times New Roman" panose="02020603050405020304" pitchFamily="18" charset="0"/>
                  </a:rPr>
                  <a:t>II. </a:t>
                </a:r>
                <a:r>
                  <a:rPr lang="pt-BR" sz="1900" kern="100" dirty="0">
                    <a:effectLst/>
                    <a:latin typeface="Arial Narrow" panose="020B0606020202030204" pitchFamily="34" charset="0"/>
                    <a:ea typeface="MS Mincho" panose="02020609040205080304" pitchFamily="49" charset="-128"/>
                    <a:cs typeface="Times New Roman" panose="02020603050405020304" pitchFamily="18" charset="0"/>
                  </a:rPr>
                  <a:t>Com o sucesso de suas vendas no interior, o famoso "Tião da Pamonha" decidiu expandir seus negócios e começar a vender seus produtos nas grandes feiras de Goiânia e Aparecida de Goiânia. Para garantir que as pamonhas cheguem quentinhas, ele encomendará a fabricação de novas caixas térmicas sob medida para a carroceria de sua caminhonete.</a:t>
                </a:r>
              </a:p>
              <a:p>
                <a:pPr algn="just"/>
                <a:r>
                  <a:rPr lang="pt-BR" sz="1900" kern="100" dirty="0">
                    <a:effectLst/>
                    <a:latin typeface="Arial Narrow" panose="020B0606020202030204" pitchFamily="34" charset="0"/>
                    <a:ea typeface="MS Mincho" panose="02020609040205080304" pitchFamily="49" charset="-128"/>
                    <a:cs typeface="Times New Roman" panose="02020603050405020304" pitchFamily="18" charset="0"/>
                  </a:rPr>
                  <a:t>A fábrica ofereceu dois modelos de recipientes térmicos, ambos fabricados com a mesma espessura de fibra de vidro e tampa com vedação hermética:</a:t>
                </a:r>
              </a:p>
              <a:p>
                <a:pPr marL="538163" lvl="0" indent="-269875" algn="just">
                  <a:buSzPct val="100000"/>
                  <a:buFont typeface="Symbol" panose="05050102010706020507" pitchFamily="18" charset="2"/>
                  <a:buChar char=""/>
                </a:pPr>
                <a:r>
                  <a:rPr lang="pt-BR" sz="1900" kern="100" dirty="0">
                    <a:effectLst/>
                    <a:latin typeface="Arial Narrow" panose="020B0606020202030204" pitchFamily="34" charset="0"/>
                    <a:ea typeface="MS Mincho" panose="02020609040205080304" pitchFamily="49" charset="-128"/>
                    <a:cs typeface="Times New Roman" panose="02020603050405020304" pitchFamily="18" charset="0"/>
                  </a:rPr>
                  <a:t>Modelo A (Prisma Retangular): Uma caixa no formato de um paralelepípedo reto-retângulo, com as dimensões da base medindo 40 cm por 30 cm, e altura de 50 cm.</a:t>
                </a:r>
              </a:p>
              <a:p>
                <a:pPr marL="538163" lvl="0" indent="-269875" algn="just">
                  <a:buSzPct val="100000"/>
                  <a:buFont typeface="Symbol" panose="05050102010706020507" pitchFamily="18" charset="2"/>
                  <a:buChar char=""/>
                </a:pPr>
                <a:r>
                  <a:rPr lang="pt-BR" sz="1900" kern="100" dirty="0">
                    <a:effectLst/>
                    <a:latin typeface="Arial Narrow" panose="020B0606020202030204" pitchFamily="34" charset="0"/>
                    <a:ea typeface="MS Mincho" panose="02020609040205080304" pitchFamily="49" charset="-128"/>
                    <a:cs typeface="Times New Roman" panose="02020603050405020304" pitchFamily="18" charset="0"/>
                  </a:rPr>
                  <a:t>Modelo B (Cilindro): Uma caixa no formato de um cilindro circular reto, cujo diâmetro da base é de 40 cm, e altura de 50 cm.</a:t>
                </a:r>
              </a:p>
              <a:p>
                <a:pPr algn="just"/>
                <a:endParaRPr lang="pt-BR" sz="19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1900" kern="100" dirty="0">
                    <a:effectLst/>
                    <a:latin typeface="Arial Narrow" panose="020B0606020202030204" pitchFamily="34" charset="0"/>
                    <a:ea typeface="MS Mincho" panose="02020609040205080304" pitchFamily="49" charset="-128"/>
                    <a:cs typeface="Times New Roman" panose="02020603050405020304" pitchFamily="18" charset="0"/>
                  </a:rPr>
                  <a:t>Para tomar a melhor decisão para o seu negócio, Tião precisa analisar duas variáveis: a capacidade de armazenamento (para levar o máximo de pamonhas possível) e o custo de fabricação (que é cobrado pela fábrica por centímetro quadrado de fibra de vidro utilizada em toda a superfície externa, incluindo tampa e fundo).</a:t>
                </a:r>
              </a:p>
              <a:p>
                <a:pPr algn="just"/>
                <a:endParaRPr lang="pt-BR" sz="19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1900" kern="100" dirty="0">
                    <a:effectLst/>
                    <a:latin typeface="Arial Narrow" panose="020B0606020202030204" pitchFamily="34" charset="0"/>
                    <a:ea typeface="MS Mincho" panose="02020609040205080304" pitchFamily="49" charset="-128"/>
                    <a:cs typeface="Times New Roman" panose="02020603050405020304" pitchFamily="18" charset="0"/>
                  </a:rPr>
                  <a:t>Com base nessas informações apresentadas e considerando </a:t>
                </a:r>
                <a14:m>
                  <m:oMath xmlns:m="http://schemas.openxmlformats.org/officeDocument/2006/math">
                    <m:r>
                      <a:rPr lang="pt-BR" sz="1900" i="1" kern="100">
                        <a:effectLst/>
                        <a:latin typeface="Cambria Math" panose="02040503050406030204" pitchFamily="18" charset="0"/>
                        <a:ea typeface="MS Mincho" panose="02020609040205080304" pitchFamily="49" charset="-128"/>
                        <a:cs typeface="Times New Roman" panose="02020603050405020304" pitchFamily="18" charset="0"/>
                      </a:rPr>
                      <m:t>𝜋</m:t>
                    </m:r>
                    <m:r>
                      <a:rPr lang="pt-BR" sz="1900" kern="100">
                        <a:effectLst/>
                        <a:latin typeface="Cambria Math" panose="02040503050406030204" pitchFamily="18" charset="0"/>
                        <a:ea typeface="MS Mincho" panose="02020609040205080304" pitchFamily="49" charset="-128"/>
                        <a:cs typeface="Times New Roman" panose="02020603050405020304" pitchFamily="18" charset="0"/>
                      </a:rPr>
                      <m:t>=3</m:t>
                    </m:r>
                  </m:oMath>
                </a14:m>
                <a:r>
                  <a:rPr lang="pt-BR" sz="1900" kern="100" dirty="0">
                    <a:effectLst/>
                    <a:latin typeface="Arial Narrow" panose="020B0606020202030204" pitchFamily="34" charset="0"/>
                    <a:ea typeface="MS Mincho" panose="02020609040205080304" pitchFamily="49" charset="-128"/>
                    <a:cs typeface="Times New Roman" panose="02020603050405020304" pitchFamily="18" charset="0"/>
                  </a:rPr>
                  <a:t>, responda:</a:t>
                </a:r>
              </a:p>
              <a:p>
                <a:pPr algn="just"/>
                <a:r>
                  <a:rPr lang="pt-BR" sz="1900" kern="100" dirty="0">
                    <a:effectLst/>
                    <a:latin typeface="Arial Narrow" panose="020B0606020202030204" pitchFamily="34" charset="0"/>
                    <a:ea typeface="MS Mincho" panose="02020609040205080304" pitchFamily="49" charset="-128"/>
                    <a:cs typeface="Times New Roman" panose="02020603050405020304" pitchFamily="18" charset="0"/>
                  </a:rPr>
                  <a:t>a) Qual dos dois modelos de caixa térmica (A ou B) possui a maior capacidade de armazenamento (volume)? Apresente os cálculos que justificam sua resposta.</a:t>
                </a:r>
              </a:p>
              <a:p>
                <a:pPr algn="just"/>
                <a:r>
                  <a:rPr lang="pt-BR" sz="1900" kern="100" dirty="0">
                    <a:effectLst/>
                    <a:latin typeface="Arial Narrow" panose="020B0606020202030204" pitchFamily="34" charset="0"/>
                    <a:ea typeface="MS Mincho" panose="02020609040205080304" pitchFamily="49" charset="-128"/>
                    <a:cs typeface="Times New Roman" panose="02020603050405020304" pitchFamily="18" charset="0"/>
                  </a:rPr>
                  <a:t>b) Sabendo que o custo de fabricação depende diretamente da quantidade de material gasto na superfície total da caixa (área total), qual dos dois modelos será mais barato para Tião encomendar? Apresente os cálculos das áreas.</a:t>
                </a:r>
              </a:p>
              <a:p>
                <a:pPr algn="just"/>
                <a:r>
                  <a:rPr lang="pt-BR" sz="1900" kern="100" dirty="0">
                    <a:effectLst/>
                    <a:latin typeface="Arial Narrow" panose="020B0606020202030204" pitchFamily="34" charset="0"/>
                    <a:ea typeface="MS Mincho" panose="02020609040205080304" pitchFamily="49" charset="-128"/>
                    <a:cs typeface="Times New Roman" panose="02020603050405020304" pitchFamily="18" charset="0"/>
                  </a:rPr>
                  <a:t>c) Baseado nas suas respostas dos itens A e B, qual modelo você recomendaria que o Tião escolhesse? Justifique sua decisão utilizando seus argumentos matemáticos.</a:t>
                </a:r>
              </a:p>
            </p:txBody>
          </p:sp>
        </mc:Choice>
        <mc:Fallback xmlns="">
          <p:sp>
            <p:nvSpPr>
              <p:cNvPr id="3" name="CaixaDeTexto 2">
                <a:extLst>
                  <a:ext uri="{FF2B5EF4-FFF2-40B4-BE49-F238E27FC236}">
                    <a16:creationId xmlns:a16="http://schemas.microsoft.com/office/drawing/2014/main" id="{BE952189-9566-C9D3-800C-40BFC9C5ED15}"/>
                  </a:ext>
                </a:extLst>
              </p:cNvPr>
              <p:cNvSpPr txBox="1">
                <a:spLocks noRot="1" noChangeAspect="1" noMove="1" noResize="1" noEditPoints="1" noAdjustHandles="1" noChangeArrowheads="1" noChangeShapeType="1" noTextEdit="1"/>
              </p:cNvSpPr>
              <p:nvPr/>
            </p:nvSpPr>
            <p:spPr>
              <a:xfrm>
                <a:off x="156000" y="760697"/>
                <a:ext cx="11880000" cy="5940088"/>
              </a:xfrm>
              <a:prstGeom prst="rect">
                <a:avLst/>
              </a:prstGeom>
              <a:blipFill>
                <a:blip r:embed="rId2"/>
                <a:stretch>
                  <a:fillRect l="-513" t="-513" r="-513" b="-821"/>
                </a:stretch>
              </a:blipFill>
            </p:spPr>
            <p:txBody>
              <a:bodyPr/>
              <a:lstStyle/>
              <a:p>
                <a:r>
                  <a:rPr lang="pt-BR">
                    <a:noFill/>
                  </a:rPr>
                  <a:t> </a:t>
                </a:r>
              </a:p>
            </p:txBody>
          </p:sp>
        </mc:Fallback>
      </mc:AlternateContent>
    </p:spTree>
    <p:extLst>
      <p:ext uri="{BB962C8B-B14F-4D97-AF65-F5344CB8AC3E}">
        <p14:creationId xmlns:p14="http://schemas.microsoft.com/office/powerpoint/2010/main" val="40837058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D88DCDFA-0C2C-0E6B-143A-B5B24B240884}"/>
                  </a:ext>
                </a:extLst>
              </p:cNvPr>
              <p:cNvSpPr txBox="1"/>
              <p:nvPr/>
            </p:nvSpPr>
            <p:spPr>
              <a:xfrm>
                <a:off x="156000" y="816974"/>
                <a:ext cx="11880000" cy="5818581"/>
              </a:xfrm>
              <a:prstGeom prst="rect">
                <a:avLst/>
              </a:prstGeom>
              <a:solidFill>
                <a:schemeClr val="bg1"/>
              </a:solidFill>
            </p:spPr>
            <p:txBody>
              <a:bodyPr wrap="square">
                <a:spAutoFit/>
              </a:bodyPr>
              <a:lstStyle/>
              <a:p>
                <a:pPr algn="ctr">
                  <a:lnSpc>
                    <a:spcPct val="114000"/>
                  </a:lnSpc>
                  <a:spcAft>
                    <a:spcPts val="800"/>
                  </a:spcAft>
                </a:pPr>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4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RELAÇÕES ENTRE MEDIDAS E FUNÇÕES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4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nSpc>
                    <a:spcPct val="114000"/>
                  </a:lnSpc>
                  <a:spcAft>
                    <a:spcPts val="800"/>
                  </a:spcAft>
                  <a:buFont typeface="Wingdings" panose="05000000000000000000" pitchFamily="2" charset="2"/>
                  <a:buChar char=""/>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Perímetro de um Quadrado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4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Você sabia que a relação entre o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perímetro</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 a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medida do lado</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de um quadrado é uma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função do 1º grau</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ctr">
                  <a:lnSpc>
                    <a:spcPct val="114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4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4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4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just">
                  <a:lnSpc>
                    <a:spcPct val="114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Representando o perímetro do quadrado por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𝒚</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ou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𝒇</m:t>
                    </m:r>
                    <m:d>
                      <m:d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 medida do lado por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temos: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4000"/>
                  </a:lnSpc>
                  <a:spcAft>
                    <a:spcPts val="800"/>
                  </a:spcAft>
                </a:pP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𝒚</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𝟒</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ou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𝒇</m:t>
                    </m:r>
                    <m:d>
                      <m:d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e>
                    </m:d>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𝟒</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4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D88DCDFA-0C2C-0E6B-143A-B5B24B240884}"/>
                  </a:ext>
                </a:extLst>
              </p:cNvPr>
              <p:cNvSpPr txBox="1">
                <a:spLocks noRot="1" noChangeAspect="1" noMove="1" noResize="1" noEditPoints="1" noAdjustHandles="1" noChangeArrowheads="1" noChangeShapeType="1" noTextEdit="1"/>
              </p:cNvSpPr>
              <p:nvPr/>
            </p:nvSpPr>
            <p:spPr>
              <a:xfrm>
                <a:off x="156000" y="816974"/>
                <a:ext cx="11880000" cy="5818581"/>
              </a:xfrm>
              <a:prstGeom prst="rect">
                <a:avLst/>
              </a:prstGeom>
              <a:blipFill>
                <a:blip r:embed="rId2"/>
                <a:stretch>
                  <a:fillRect l="-667"/>
                </a:stretch>
              </a:blipFill>
            </p:spPr>
            <p:txBody>
              <a:bodyPr/>
              <a:lstStyle/>
              <a:p>
                <a:r>
                  <a:rPr lang="pt-BR">
                    <a:noFill/>
                  </a:rPr>
                  <a:t> </a:t>
                </a:r>
              </a:p>
            </p:txBody>
          </p:sp>
        </mc:Fallback>
      </mc:AlternateContent>
      <p:pic>
        <p:nvPicPr>
          <p:cNvPr id="2" name="Imagem 1">
            <a:extLst>
              <a:ext uri="{FF2B5EF4-FFF2-40B4-BE49-F238E27FC236}">
                <a16:creationId xmlns:a16="http://schemas.microsoft.com/office/drawing/2014/main" id="{65E8249F-AB31-4838-7FA7-6D72CB60B04C}"/>
              </a:ext>
            </a:extLst>
          </p:cNvPr>
          <p:cNvPicPr>
            <a:picLocks noChangeAspect="1"/>
          </p:cNvPicPr>
          <p:nvPr/>
        </p:nvPicPr>
        <p:blipFill>
          <a:blip r:embed="rId3"/>
          <a:srcRect l="566" t="4213" r="-1"/>
          <a:stretch>
            <a:fillRect/>
          </a:stretch>
        </p:blipFill>
        <p:spPr>
          <a:xfrm>
            <a:off x="156000" y="754783"/>
            <a:ext cx="3600000" cy="725583"/>
          </a:xfrm>
          <a:prstGeom prst="rect">
            <a:avLst/>
          </a:prstGeom>
        </p:spPr>
      </p:pic>
      <p:pic>
        <p:nvPicPr>
          <p:cNvPr id="5" name="Imagem 4" descr="Forma, Retângulo, Quadrado&#10;&#10;O conteúdo gerado por IA pode estar incorreto.">
            <a:extLst>
              <a:ext uri="{FF2B5EF4-FFF2-40B4-BE49-F238E27FC236}">
                <a16:creationId xmlns:a16="http://schemas.microsoft.com/office/drawing/2014/main" id="{07A2C626-E27F-A43B-0AAB-261D011DAED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33036" y="3237430"/>
            <a:ext cx="1925928" cy="1916221"/>
          </a:xfrm>
          <a:prstGeom prst="rect">
            <a:avLst/>
          </a:prstGeom>
          <a:noFill/>
          <a:ln>
            <a:noFill/>
          </a:ln>
        </p:spPr>
      </p:pic>
    </p:spTree>
    <p:extLst>
      <p:ext uri="{BB962C8B-B14F-4D97-AF65-F5344CB8AC3E}">
        <p14:creationId xmlns:p14="http://schemas.microsoft.com/office/powerpoint/2010/main" val="26546084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3317DBA2-186E-E6F7-ECDA-A2B337C7356A}"/>
                  </a:ext>
                </a:extLst>
              </p:cNvPr>
              <p:cNvSpPr txBox="1"/>
              <p:nvPr/>
            </p:nvSpPr>
            <p:spPr>
              <a:xfrm>
                <a:off x="6276000" y="807478"/>
                <a:ext cx="5760000" cy="5939896"/>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Considerando então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𝑓</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ℝ</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sub>
                    </m:s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ℝ</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sub>
                    </m:sSub>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=4</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podemos representar geometricamente essa relação da seguinte forma: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Porém, se pensarmos na relação entre a medida do lado do quadrado e a sua área, temos uma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função polinomial do 2º grau.</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3317DBA2-186E-E6F7-ECDA-A2B337C7356A}"/>
                  </a:ext>
                </a:extLst>
              </p:cNvPr>
              <p:cNvSpPr txBox="1">
                <a:spLocks noRot="1" noChangeAspect="1" noMove="1" noResize="1" noEditPoints="1" noAdjustHandles="1" noChangeArrowheads="1" noChangeShapeType="1" noTextEdit="1"/>
              </p:cNvSpPr>
              <p:nvPr/>
            </p:nvSpPr>
            <p:spPr>
              <a:xfrm>
                <a:off x="6276000" y="807478"/>
                <a:ext cx="5760000" cy="5939896"/>
              </a:xfrm>
              <a:prstGeom prst="rect">
                <a:avLst/>
              </a:prstGeom>
              <a:blipFill>
                <a:blip r:embed="rId2"/>
                <a:stretch>
                  <a:fillRect l="-1377" t="-308" r="-1483" b="-1128"/>
                </a:stretch>
              </a:blipFill>
            </p:spPr>
            <p:txBody>
              <a:bodyPr/>
              <a:lstStyle/>
              <a:p>
                <a:r>
                  <a:rPr lang="pt-BR">
                    <a:noFill/>
                  </a:rPr>
                  <a:t> </a:t>
                </a:r>
              </a:p>
            </p:txBody>
          </p:sp>
        </mc:Fallback>
      </mc:AlternateContent>
      <p:pic>
        <p:nvPicPr>
          <p:cNvPr id="4" name="Imagem 3" descr="Gráfico, Gráfico de linhas&#10;&#10;O conteúdo gerado por IA pode estar incorreto.">
            <a:extLst>
              <a:ext uri="{FF2B5EF4-FFF2-40B4-BE49-F238E27FC236}">
                <a16:creationId xmlns:a16="http://schemas.microsoft.com/office/drawing/2014/main" id="{2BD8C741-5752-353D-A833-D5265FDA20C4}"/>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rcRect l="35574" b="1474"/>
          <a:stretch>
            <a:fillRect/>
          </a:stretch>
        </p:blipFill>
        <p:spPr bwMode="auto">
          <a:xfrm>
            <a:off x="7356000" y="1990669"/>
            <a:ext cx="3600000" cy="3537653"/>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F392BFA6-A2A3-53A8-9213-28075A235862}"/>
                  </a:ext>
                </a:extLst>
              </p:cNvPr>
              <p:cNvSpPr txBox="1"/>
              <p:nvPr/>
            </p:nvSpPr>
            <p:spPr>
              <a:xfrm>
                <a:off x="156000" y="915058"/>
                <a:ext cx="5760000" cy="5448095"/>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Observe a tabela a seguir:</a:t>
                </a: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Nesse caso, se o lado dobra, o perímetro também dobra, se o lado triplica, o perímetro triplica, e assim por diante, o que é uma característica de uma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relação linear</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Em outras palavras, o perímetro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𝒇</m:t>
                    </m:r>
                    <m:d>
                      <m:d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e>
                    </m:d>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está em função do lado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p:txBody>
          </p:sp>
        </mc:Choice>
        <mc:Fallback xmlns="">
          <p:sp>
            <p:nvSpPr>
              <p:cNvPr id="8" name="CaixaDeTexto 7">
                <a:extLst>
                  <a:ext uri="{FF2B5EF4-FFF2-40B4-BE49-F238E27FC236}">
                    <a16:creationId xmlns:a16="http://schemas.microsoft.com/office/drawing/2014/main" id="{F392BFA6-A2A3-53A8-9213-28075A235862}"/>
                  </a:ext>
                </a:extLst>
              </p:cNvPr>
              <p:cNvSpPr txBox="1">
                <a:spLocks noRot="1" noChangeAspect="1" noMove="1" noResize="1" noEditPoints="1" noAdjustHandles="1" noChangeArrowheads="1" noChangeShapeType="1" noTextEdit="1"/>
              </p:cNvSpPr>
              <p:nvPr/>
            </p:nvSpPr>
            <p:spPr>
              <a:xfrm>
                <a:off x="156000" y="915058"/>
                <a:ext cx="5760000" cy="5448095"/>
              </a:xfrm>
              <a:prstGeom prst="rect">
                <a:avLst/>
              </a:prstGeom>
              <a:blipFill>
                <a:blip r:embed="rId5"/>
                <a:stretch>
                  <a:fillRect l="-1377" t="-447" r="-1483" b="-1454"/>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85E3ADCD-4952-6798-B46B-2245F93F71E5}"/>
              </a:ext>
            </a:extLst>
          </p:cNvPr>
          <p:cNvPicPr>
            <a:picLocks noChangeAspect="1"/>
          </p:cNvPicPr>
          <p:nvPr/>
        </p:nvPicPr>
        <p:blipFill>
          <a:blip r:embed="rId6"/>
          <a:stretch>
            <a:fillRect/>
          </a:stretch>
        </p:blipFill>
        <p:spPr>
          <a:xfrm>
            <a:off x="876000" y="1407234"/>
            <a:ext cx="4320000" cy="2786027"/>
          </a:xfrm>
          <a:prstGeom prst="rect">
            <a:avLst/>
          </a:prstGeom>
        </p:spPr>
      </p:pic>
    </p:spTree>
    <p:extLst>
      <p:ext uri="{BB962C8B-B14F-4D97-AF65-F5344CB8AC3E}">
        <p14:creationId xmlns:p14="http://schemas.microsoft.com/office/powerpoint/2010/main" val="11130188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5467B23A-8A77-FC71-A316-2EC18C5C82F9}"/>
                  </a:ext>
                </a:extLst>
              </p:cNvPr>
              <p:cNvSpPr txBox="1"/>
              <p:nvPr/>
            </p:nvSpPr>
            <p:spPr>
              <a:xfrm>
                <a:off x="156000" y="855921"/>
                <a:ext cx="5760000" cy="2813142"/>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Área de um Quadrado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Representando a área do quadrado por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𝒚</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ou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𝒇</m:t>
                    </m:r>
                    <m:d>
                      <m:d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 medida do lado por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temos: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𝒚</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e>
                      <m:sup>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𝟐</m:t>
                        </m:r>
                      </m:sup>
                    </m:sSup>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ou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𝒇</m:t>
                    </m:r>
                    <m:d>
                      <m:d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e>
                    </m:d>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e>
                      <m:sup>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𝟐</m:t>
                        </m:r>
                      </m:sup>
                    </m:sSup>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Observe a tabela a seguir:</a:t>
                </a:r>
              </a:p>
            </p:txBody>
          </p:sp>
        </mc:Choice>
        <mc:Fallback xmlns="">
          <p:sp>
            <p:nvSpPr>
              <p:cNvPr id="5" name="CaixaDeTexto 4">
                <a:extLst>
                  <a:ext uri="{FF2B5EF4-FFF2-40B4-BE49-F238E27FC236}">
                    <a16:creationId xmlns:a16="http://schemas.microsoft.com/office/drawing/2014/main" id="{5467B23A-8A77-FC71-A316-2EC18C5C82F9}"/>
                  </a:ext>
                </a:extLst>
              </p:cNvPr>
              <p:cNvSpPr txBox="1">
                <a:spLocks noRot="1" noChangeAspect="1" noMove="1" noResize="1" noEditPoints="1" noAdjustHandles="1" noChangeArrowheads="1" noChangeShapeType="1" noTextEdit="1"/>
              </p:cNvSpPr>
              <p:nvPr/>
            </p:nvSpPr>
            <p:spPr>
              <a:xfrm>
                <a:off x="156000" y="855921"/>
                <a:ext cx="5760000" cy="2813142"/>
              </a:xfrm>
              <a:prstGeom prst="rect">
                <a:avLst/>
              </a:prstGeom>
              <a:blipFill>
                <a:blip r:embed="rId2"/>
                <a:stretch>
                  <a:fillRect l="-1377" t="-866" r="-1483" b="-3680"/>
                </a:stretch>
              </a:blipFill>
            </p:spPr>
            <p:txBody>
              <a:bodyPr/>
              <a:lstStyle/>
              <a:p>
                <a:r>
                  <a:rPr lang="pt-BR">
                    <a:noFill/>
                  </a:rPr>
                  <a:t> </a:t>
                </a:r>
              </a:p>
            </p:txBody>
          </p:sp>
        </mc:Fallback>
      </mc:AlternateContent>
      <p:pic>
        <p:nvPicPr>
          <p:cNvPr id="2" name="Imagem 1" descr="Gráfico, Gráfico de linhas&#10;&#10;O conteúdo gerado por IA pode estar incorreto.">
            <a:extLst>
              <a:ext uri="{FF2B5EF4-FFF2-40B4-BE49-F238E27FC236}">
                <a16:creationId xmlns:a16="http://schemas.microsoft.com/office/drawing/2014/main" id="{052A4399-326B-9B28-6690-D946F20A4527}"/>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rcRect l="58469" b="1760"/>
          <a:stretch>
            <a:fillRect/>
          </a:stretch>
        </p:blipFill>
        <p:spPr bwMode="auto">
          <a:xfrm>
            <a:off x="7922175" y="2061235"/>
            <a:ext cx="2467649" cy="4500000"/>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813A3B03-20F5-7007-2341-F0CF3FDB038F}"/>
                  </a:ext>
                </a:extLst>
              </p:cNvPr>
              <p:cNvSpPr txBox="1"/>
              <p:nvPr/>
            </p:nvSpPr>
            <p:spPr>
              <a:xfrm>
                <a:off x="6276000" y="855921"/>
                <a:ext cx="5760000" cy="1225913"/>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Considerando então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𝑓</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ℝ</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sub>
                    </m:s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ℝ</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sub>
                    </m:sSub>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𝑓</m:t>
                    </m:r>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𝑥</m:t>
                        </m:r>
                      </m:e>
                      <m:sup>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2</m:t>
                        </m:r>
                      </m:sup>
                    </m:sSup>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podemos representar geometricamente essa função da seguinte forma: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813A3B03-20F5-7007-2341-F0CF3FDB038F}"/>
                  </a:ext>
                </a:extLst>
              </p:cNvPr>
              <p:cNvSpPr txBox="1">
                <a:spLocks noRot="1" noChangeAspect="1" noMove="1" noResize="1" noEditPoints="1" noAdjustHandles="1" noChangeArrowheads="1" noChangeShapeType="1" noTextEdit="1"/>
              </p:cNvSpPr>
              <p:nvPr/>
            </p:nvSpPr>
            <p:spPr>
              <a:xfrm>
                <a:off x="6276000" y="855921"/>
                <a:ext cx="5760000" cy="1225913"/>
              </a:xfrm>
              <a:prstGeom prst="rect">
                <a:avLst/>
              </a:prstGeom>
              <a:blipFill>
                <a:blip r:embed="rId5"/>
                <a:stretch>
                  <a:fillRect l="-1377" t="-1485" r="-1483" b="-9406"/>
                </a:stretch>
              </a:blipFill>
            </p:spPr>
            <p:txBody>
              <a:bodyPr/>
              <a:lstStyle/>
              <a:p>
                <a:r>
                  <a:rPr lang="pt-BR">
                    <a:noFill/>
                  </a:rPr>
                  <a:t> </a:t>
                </a:r>
              </a:p>
            </p:txBody>
          </p:sp>
        </mc:Fallback>
      </mc:AlternateContent>
      <p:pic>
        <p:nvPicPr>
          <p:cNvPr id="8" name="Imagem 7">
            <a:extLst>
              <a:ext uri="{FF2B5EF4-FFF2-40B4-BE49-F238E27FC236}">
                <a16:creationId xmlns:a16="http://schemas.microsoft.com/office/drawing/2014/main" id="{D8976C83-2E65-C706-851C-6560510AB052}"/>
              </a:ext>
            </a:extLst>
          </p:cNvPr>
          <p:cNvPicPr>
            <a:picLocks noChangeAspect="1"/>
          </p:cNvPicPr>
          <p:nvPr/>
        </p:nvPicPr>
        <p:blipFill>
          <a:blip r:embed="rId6"/>
          <a:stretch>
            <a:fillRect/>
          </a:stretch>
        </p:blipFill>
        <p:spPr>
          <a:xfrm>
            <a:off x="696000" y="3695958"/>
            <a:ext cx="4680000" cy="2658554"/>
          </a:xfrm>
          <a:prstGeom prst="rect">
            <a:avLst/>
          </a:prstGeom>
        </p:spPr>
      </p:pic>
    </p:spTree>
    <p:extLst>
      <p:ext uri="{BB962C8B-B14F-4D97-AF65-F5344CB8AC3E}">
        <p14:creationId xmlns:p14="http://schemas.microsoft.com/office/powerpoint/2010/main" val="32943219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BCF491B0-8BB1-1071-DCB9-F46D5EEDC980}"/>
                  </a:ext>
                </a:extLst>
              </p:cNvPr>
              <p:cNvSpPr txBox="1"/>
              <p:nvPr/>
            </p:nvSpPr>
            <p:spPr>
              <a:xfrm>
                <a:off x="156000" y="850500"/>
                <a:ext cx="11880000" cy="5858463"/>
              </a:xfrm>
              <a:prstGeom prst="rect">
                <a:avLst/>
              </a:prstGeom>
              <a:solidFill>
                <a:schemeClr val="bg1"/>
              </a:solid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Comprimento da Circunferência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 as relações entre as medidas de um círculo? Será que também são funções?</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relação entre o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comprimento (perímetro)</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 a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medida do raio</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de um círculo é uma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função do 1º grau</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ctr">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Representando o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comprimento</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da circunferência por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𝒚</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ou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𝒇</m:t>
                    </m:r>
                    <m:d>
                      <m:d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 medida do raio por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temos: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𝒚</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𝟐</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𝝅</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ou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𝒇</m:t>
                    </m:r>
                    <m:d>
                      <m:d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e>
                    </m:d>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𝟐</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𝝅</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oMath>
                </a14:m>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sendo</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𝝅</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𝟑</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𝟏𝟒</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BCF491B0-8BB1-1071-DCB9-F46D5EEDC980}"/>
                  </a:ext>
                </a:extLst>
              </p:cNvPr>
              <p:cNvSpPr txBox="1">
                <a:spLocks noRot="1" noChangeAspect="1" noMove="1" noResize="1" noEditPoints="1" noAdjustHandles="1" noChangeArrowheads="1" noChangeShapeType="1" noTextEdit="1"/>
              </p:cNvSpPr>
              <p:nvPr/>
            </p:nvSpPr>
            <p:spPr>
              <a:xfrm>
                <a:off x="156000" y="850500"/>
                <a:ext cx="11880000" cy="5858463"/>
              </a:xfrm>
              <a:prstGeom prst="rect">
                <a:avLst/>
              </a:prstGeom>
              <a:blipFill>
                <a:blip r:embed="rId2"/>
                <a:stretch>
                  <a:fillRect l="-667" t="-520"/>
                </a:stretch>
              </a:blipFill>
            </p:spPr>
            <p:txBody>
              <a:bodyPr/>
              <a:lstStyle/>
              <a:p>
                <a:r>
                  <a:rPr lang="pt-BR">
                    <a:noFill/>
                  </a:rPr>
                  <a:t> </a:t>
                </a:r>
              </a:p>
            </p:txBody>
          </p:sp>
        </mc:Fallback>
      </mc:AlternateContent>
      <p:pic>
        <p:nvPicPr>
          <p:cNvPr id="4" name="Imagem 3" descr="Uma imagem contendo Diagrama&#10;&#10;O conteúdo gerado por IA pode estar incorreto.">
            <a:extLst>
              <a:ext uri="{FF2B5EF4-FFF2-40B4-BE49-F238E27FC236}">
                <a16:creationId xmlns:a16="http://schemas.microsoft.com/office/drawing/2014/main" id="{8DF8054A-9D8E-9CD0-E543-8A3316F50198}"/>
              </a:ext>
            </a:extLst>
          </p:cNvPr>
          <p:cNvPicPr>
            <a:picLocks noChangeAspect="1"/>
          </p:cNvPicPr>
          <p:nvPr/>
        </p:nvPicPr>
        <p:blipFill rotWithShape="1">
          <a:blip r:embed="rId3">
            <a:extLst>
              <a:ext uri="{28A0092B-C50C-407E-A947-70E740481C1C}">
                <a14:useLocalDpi xmlns:a14="http://schemas.microsoft.com/office/drawing/2010/main" val="0"/>
              </a:ext>
            </a:extLst>
          </a:blip>
          <a:srcRect l="4069" r="4012"/>
          <a:stretch>
            <a:fillRect/>
          </a:stretch>
        </p:blipFill>
        <p:spPr bwMode="auto">
          <a:xfrm>
            <a:off x="5041713" y="2793906"/>
            <a:ext cx="2108574" cy="199074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605126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1C77D809-DAF0-0548-3481-1F13D4309C56}"/>
              </a:ext>
            </a:extLst>
          </p:cNvPr>
          <p:cNvSpPr txBox="1"/>
          <p:nvPr/>
        </p:nvSpPr>
        <p:spPr>
          <a:xfrm>
            <a:off x="156000" y="891129"/>
            <a:ext cx="5760000" cy="5058629"/>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Observe a tabela a seguir:</a:t>
            </a: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Nesse caso, se o raio dobra, o comprimento também dobra, se o raio triplica, o comprimento triplica, e assim por diante, o que também, é uma característica de uma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relação linear</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t>
            </a:r>
          </a:p>
        </p:txBody>
      </p:sp>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B7EC164C-64DA-D1F0-962F-55D059BEBEF8}"/>
                  </a:ext>
                </a:extLst>
              </p:cNvPr>
              <p:cNvSpPr txBox="1"/>
              <p:nvPr/>
            </p:nvSpPr>
            <p:spPr>
              <a:xfrm>
                <a:off x="6276002" y="891128"/>
                <a:ext cx="5760000" cy="1225913"/>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Considerando então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𝑓</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ℝ</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sub>
                    </m:s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ℝ</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sub>
                    </m:sSub>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𝒇</m:t>
                    </m:r>
                    <m:d>
                      <m:d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e>
                    </m:d>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𝟐</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𝝅</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podemos representar geometricamente essa função de seguinte forma: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B7EC164C-64DA-D1F0-962F-55D059BEBEF8}"/>
                  </a:ext>
                </a:extLst>
              </p:cNvPr>
              <p:cNvSpPr txBox="1">
                <a:spLocks noRot="1" noChangeAspect="1" noMove="1" noResize="1" noEditPoints="1" noAdjustHandles="1" noChangeArrowheads="1" noChangeShapeType="1" noTextEdit="1"/>
              </p:cNvSpPr>
              <p:nvPr/>
            </p:nvSpPr>
            <p:spPr>
              <a:xfrm>
                <a:off x="6276002" y="891128"/>
                <a:ext cx="5760000" cy="1225913"/>
              </a:xfrm>
              <a:prstGeom prst="rect">
                <a:avLst/>
              </a:prstGeom>
              <a:blipFill>
                <a:blip r:embed="rId2"/>
                <a:stretch>
                  <a:fillRect l="-1377" t="-1990" r="-1483" b="-9950"/>
                </a:stretch>
              </a:blipFill>
            </p:spPr>
            <p:txBody>
              <a:bodyPr/>
              <a:lstStyle/>
              <a:p>
                <a:r>
                  <a:rPr lang="pt-BR">
                    <a:noFill/>
                  </a:rPr>
                  <a:t> </a:t>
                </a:r>
              </a:p>
            </p:txBody>
          </p:sp>
        </mc:Fallback>
      </mc:AlternateContent>
      <p:pic>
        <p:nvPicPr>
          <p:cNvPr id="6" name="Imagem 5" descr="Gráfico, Gráfico de linhas&#10;&#10;O conteúdo gerado por IA pode estar incorreto.">
            <a:extLst>
              <a:ext uri="{FF2B5EF4-FFF2-40B4-BE49-F238E27FC236}">
                <a16:creationId xmlns:a16="http://schemas.microsoft.com/office/drawing/2014/main" id="{433EEDC3-850D-E4B1-849C-8E9891F956D8}"/>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rcRect l="50000"/>
          <a:stretch>
            <a:fillRect/>
          </a:stretch>
        </p:blipFill>
        <p:spPr bwMode="auto">
          <a:xfrm>
            <a:off x="7446002" y="2117041"/>
            <a:ext cx="3420000" cy="4396281"/>
          </a:xfrm>
          <a:prstGeom prst="rect">
            <a:avLst/>
          </a:prstGeom>
          <a:ln>
            <a:noFill/>
          </a:ln>
          <a:extLst>
            <a:ext uri="{53640926-AAD7-44D8-BBD7-CCE9431645EC}">
              <a14:shadowObscured xmlns:a14="http://schemas.microsoft.com/office/drawing/2010/main"/>
            </a:ext>
          </a:extLst>
        </p:spPr>
      </p:pic>
      <p:pic>
        <p:nvPicPr>
          <p:cNvPr id="10" name="Imagem 9">
            <a:extLst>
              <a:ext uri="{FF2B5EF4-FFF2-40B4-BE49-F238E27FC236}">
                <a16:creationId xmlns:a16="http://schemas.microsoft.com/office/drawing/2014/main" id="{7F29D53B-DB13-F1A6-EF1E-3474B12352A6}"/>
              </a:ext>
            </a:extLst>
          </p:cNvPr>
          <p:cNvPicPr>
            <a:picLocks noChangeAspect="1"/>
          </p:cNvPicPr>
          <p:nvPr/>
        </p:nvPicPr>
        <p:blipFill>
          <a:blip r:embed="rId5"/>
          <a:stretch>
            <a:fillRect/>
          </a:stretch>
        </p:blipFill>
        <p:spPr>
          <a:xfrm>
            <a:off x="516000" y="1371377"/>
            <a:ext cx="5040000" cy="2808358"/>
          </a:xfrm>
          <a:prstGeom prst="rect">
            <a:avLst/>
          </a:prstGeom>
        </p:spPr>
      </p:pic>
    </p:spTree>
    <p:extLst>
      <p:ext uri="{BB962C8B-B14F-4D97-AF65-F5344CB8AC3E}">
        <p14:creationId xmlns:p14="http://schemas.microsoft.com/office/powerpoint/2010/main" val="8960196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ED39DA80-1993-4572-EA6A-C3508F326563}"/>
                  </a:ext>
                </a:extLst>
              </p:cNvPr>
              <p:cNvSpPr txBox="1"/>
              <p:nvPr/>
            </p:nvSpPr>
            <p:spPr>
              <a:xfrm>
                <a:off x="156000" y="779741"/>
                <a:ext cx="5760000" cy="3275256"/>
              </a:xfrm>
              <a:prstGeom prst="rect">
                <a:avLst/>
              </a:prstGeom>
              <a:noFill/>
            </p:spPr>
            <p:txBody>
              <a:bodyPr wrap="square">
                <a:spAutoFit/>
              </a:bodyPr>
              <a:lstStyle/>
              <a:p>
                <a:pPr marL="342900" lvl="0" indent="-342900" algn="just">
                  <a:spcAft>
                    <a:spcPts val="200"/>
                  </a:spcAft>
                  <a:buFont typeface="Wingdings" panose="05000000000000000000" pitchFamily="2" charset="2"/>
                  <a:buChar char=""/>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Área da Circunferência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Se pensarmos na relação entre a medida do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raio</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do círculo e a sua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área</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temos uma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função polinomial do 2º grau.</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Representando a </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área</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do círculo por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𝒚</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ou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𝒇</m:t>
                    </m:r>
                    <m:d>
                      <m:d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 medida do </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raio</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por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temos: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200"/>
                  </a:spcAft>
                </a:pP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𝒚</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𝝅</m:t>
                    </m:r>
                    <m:sSup>
                      <m:sSup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e>
                      <m:sup>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𝟐</m:t>
                        </m:r>
                      </m:sup>
                    </m:sSup>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ou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𝒇</m:t>
                    </m:r>
                    <m:d>
                      <m:d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e>
                    </m:d>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𝝅</m:t>
                    </m:r>
                    <m:sSup>
                      <m:sSup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e>
                      <m:sup>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𝟐</m:t>
                        </m:r>
                      </m:sup>
                    </m:sSup>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Observe a tabela a seguir: </a:t>
                </a:r>
              </a:p>
            </p:txBody>
          </p:sp>
        </mc:Choice>
        <mc:Fallback xmlns="">
          <p:sp>
            <p:nvSpPr>
              <p:cNvPr id="4" name="CaixaDeTexto 3">
                <a:extLst>
                  <a:ext uri="{FF2B5EF4-FFF2-40B4-BE49-F238E27FC236}">
                    <a16:creationId xmlns:a16="http://schemas.microsoft.com/office/drawing/2014/main" id="{ED39DA80-1993-4572-EA6A-C3508F326563}"/>
                  </a:ext>
                </a:extLst>
              </p:cNvPr>
              <p:cNvSpPr txBox="1">
                <a:spLocks noRot="1" noChangeAspect="1" noMove="1" noResize="1" noEditPoints="1" noAdjustHandles="1" noChangeArrowheads="1" noChangeShapeType="1" noTextEdit="1"/>
              </p:cNvSpPr>
              <p:nvPr/>
            </p:nvSpPr>
            <p:spPr>
              <a:xfrm>
                <a:off x="156000" y="779741"/>
                <a:ext cx="5760000" cy="3275256"/>
              </a:xfrm>
              <a:prstGeom prst="rect">
                <a:avLst/>
              </a:prstGeom>
              <a:blipFill>
                <a:blip r:embed="rId2"/>
                <a:stretch>
                  <a:fillRect l="-1377" t="-1304" r="-1483" b="-298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DD6158FE-E786-0CCC-EFA5-9EFD520B7BB4}"/>
                  </a:ext>
                </a:extLst>
              </p:cNvPr>
              <p:cNvSpPr txBox="1"/>
              <p:nvPr/>
            </p:nvSpPr>
            <p:spPr>
              <a:xfrm>
                <a:off x="6276002" y="860426"/>
                <a:ext cx="5760000" cy="1225913"/>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Considerando então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𝑓</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ℝ</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sub>
                    </m:s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ℝ</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sub>
                    </m:sSub>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𝒇</m:t>
                    </m:r>
                    <m:d>
                      <m:d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e>
                    </m:d>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𝝅</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𝒙</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²</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podemos representar geometricamente essa função de seguinte forma: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DD6158FE-E786-0CCC-EFA5-9EFD520B7BB4}"/>
                  </a:ext>
                </a:extLst>
              </p:cNvPr>
              <p:cNvSpPr txBox="1">
                <a:spLocks noRot="1" noChangeAspect="1" noMove="1" noResize="1" noEditPoints="1" noAdjustHandles="1" noChangeArrowheads="1" noChangeShapeType="1" noTextEdit="1"/>
              </p:cNvSpPr>
              <p:nvPr/>
            </p:nvSpPr>
            <p:spPr>
              <a:xfrm>
                <a:off x="6276002" y="860426"/>
                <a:ext cx="5760000" cy="1225913"/>
              </a:xfrm>
              <a:prstGeom prst="rect">
                <a:avLst/>
              </a:prstGeom>
              <a:blipFill>
                <a:blip r:embed="rId3"/>
                <a:stretch>
                  <a:fillRect l="-1377" t="-1990" r="-1483" b="-9950"/>
                </a:stretch>
              </a:blipFill>
            </p:spPr>
            <p:txBody>
              <a:bodyPr/>
              <a:lstStyle/>
              <a:p>
                <a:r>
                  <a:rPr lang="pt-BR">
                    <a:noFill/>
                  </a:rPr>
                  <a:t> </a:t>
                </a:r>
              </a:p>
            </p:txBody>
          </p:sp>
        </mc:Fallback>
      </mc:AlternateContent>
      <p:pic>
        <p:nvPicPr>
          <p:cNvPr id="7" name="Imagem 6" descr="Gráfico, Gráfico de linhas&#10;&#10;O conteúdo gerado por IA pode estar incorreto.">
            <a:extLst>
              <a:ext uri="{FF2B5EF4-FFF2-40B4-BE49-F238E27FC236}">
                <a16:creationId xmlns:a16="http://schemas.microsoft.com/office/drawing/2014/main" id="{CD45532A-D67A-1430-7CBE-A423C0743645}"/>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Effect>
                      <a14:saturation sat="200000"/>
                    </a14:imgEffect>
                  </a14:imgLayer>
                </a14:imgProps>
              </a:ext>
            </a:extLst>
          </a:blip>
          <a:srcRect l="43593"/>
          <a:stretch>
            <a:fillRect/>
          </a:stretch>
        </p:blipFill>
        <p:spPr bwMode="auto">
          <a:xfrm>
            <a:off x="7356002" y="2262162"/>
            <a:ext cx="3600000" cy="4101764"/>
          </a:xfrm>
          <a:prstGeom prst="rect">
            <a:avLst/>
          </a:prstGeom>
          <a:ln>
            <a:noFill/>
          </a:ln>
          <a:extLst>
            <a:ext uri="{53640926-AAD7-44D8-BBD7-CCE9431645EC}">
              <a14:shadowObscured xmlns:a14="http://schemas.microsoft.com/office/drawing/2010/main"/>
            </a:ext>
          </a:extLst>
        </p:spPr>
      </p:pic>
      <p:pic>
        <p:nvPicPr>
          <p:cNvPr id="9" name="Imagem 8">
            <a:extLst>
              <a:ext uri="{FF2B5EF4-FFF2-40B4-BE49-F238E27FC236}">
                <a16:creationId xmlns:a16="http://schemas.microsoft.com/office/drawing/2014/main" id="{65DAB0AA-7964-1AE7-D2F2-03C97EC81C70}"/>
              </a:ext>
            </a:extLst>
          </p:cNvPr>
          <p:cNvPicPr>
            <a:picLocks noChangeAspect="1"/>
          </p:cNvPicPr>
          <p:nvPr/>
        </p:nvPicPr>
        <p:blipFill>
          <a:blip r:embed="rId6"/>
          <a:stretch>
            <a:fillRect/>
          </a:stretch>
        </p:blipFill>
        <p:spPr>
          <a:xfrm>
            <a:off x="516000" y="4079638"/>
            <a:ext cx="5040000" cy="2544264"/>
          </a:xfrm>
          <a:prstGeom prst="rect">
            <a:avLst/>
          </a:prstGeom>
        </p:spPr>
      </p:pic>
    </p:spTree>
    <p:extLst>
      <p:ext uri="{BB962C8B-B14F-4D97-AF65-F5344CB8AC3E}">
        <p14:creationId xmlns:p14="http://schemas.microsoft.com/office/powerpoint/2010/main" val="7066959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BF65D838-B7DC-4752-B20C-CE10B89C25F1}"/>
                  </a:ext>
                </a:extLst>
              </p:cNvPr>
              <p:cNvSpPr txBox="1"/>
              <p:nvPr/>
            </p:nvSpPr>
            <p:spPr>
              <a:xfrm>
                <a:off x="156000" y="963598"/>
                <a:ext cx="11880000" cy="5713808"/>
              </a:xfrm>
              <a:prstGeom prst="rect">
                <a:avLst/>
              </a:prstGeom>
              <a:solidFill>
                <a:schemeClr val="bg1"/>
              </a:solidFill>
            </p:spPr>
            <p:txBody>
              <a:bodyPr wrap="square">
                <a:spAutoFit/>
              </a:bodyPr>
              <a:lstStyle/>
              <a:p>
                <a:pPr algn="just">
                  <a:lnSpc>
                    <a:spcPct val="115000"/>
                  </a:lnSpc>
                </a:pPr>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16. (ENEM 2024)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Um fazendeiro pretende construir um galinheiro ocupando uma região plana de formato retangular, com lados de comprimentos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𝐿</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metro 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𝐶</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metro. Os lados serão cercados por telas de tipos diferentes. Nos lados de comprimento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𝐿</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metro, será utilizada uma tela cujo metro linear custa R$ 20,00, enquanto, nos outros dois lados, uma que custa R$ 15,00. O fazendeiro quer gastar, no máximo, R$ 6000,00 na compra de toda a tela necessária para o galinheiro, e deseja que o galinheiro tenha a maior área possível.</a:t>
                </a:r>
              </a:p>
              <a:p>
                <a:pPr algn="just">
                  <a:lnSpc>
                    <a:spcPct val="115000"/>
                  </a:lnSpc>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Qual será a medida, em metro, do maior lado do galinheiro?</a:t>
                </a:r>
              </a:p>
              <a:p>
                <a:pPr algn="just">
                  <a:lnSpc>
                    <a:spcPct val="115000"/>
                  </a:lnSpc>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85 </a:t>
                </a:r>
              </a:p>
              <a:p>
                <a:pPr algn="just">
                  <a:lnSpc>
                    <a:spcPct val="115000"/>
                  </a:lnSpc>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100 </a:t>
                </a:r>
              </a:p>
              <a:p>
                <a:pPr algn="just">
                  <a:lnSpc>
                    <a:spcPct val="115000"/>
                  </a:lnSpc>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175 </a:t>
                </a:r>
              </a:p>
              <a:p>
                <a:pPr algn="just">
                  <a:lnSpc>
                    <a:spcPct val="115000"/>
                  </a:lnSpc>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 200 </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 350</a:t>
                </a: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BF65D838-B7DC-4752-B20C-CE10B89C25F1}"/>
                  </a:ext>
                </a:extLst>
              </p:cNvPr>
              <p:cNvSpPr txBox="1">
                <a:spLocks noRot="1" noChangeAspect="1" noMove="1" noResize="1" noEditPoints="1" noAdjustHandles="1" noChangeArrowheads="1" noChangeShapeType="1" noTextEdit="1"/>
              </p:cNvSpPr>
              <p:nvPr/>
            </p:nvSpPr>
            <p:spPr>
              <a:xfrm>
                <a:off x="156000" y="963598"/>
                <a:ext cx="11880000" cy="5713808"/>
              </a:xfrm>
              <a:prstGeom prst="rect">
                <a:avLst/>
              </a:prstGeom>
              <a:blipFill>
                <a:blip r:embed="rId2"/>
                <a:stretch>
                  <a:fillRect l="-667" r="-719"/>
                </a:stretch>
              </a:blipFill>
            </p:spPr>
            <p:txBody>
              <a:bodyPr/>
              <a:lstStyle/>
              <a:p>
                <a:r>
                  <a:rPr lang="pt-BR">
                    <a:noFill/>
                  </a:rPr>
                  <a:t> </a:t>
                </a:r>
              </a:p>
            </p:txBody>
          </p:sp>
        </mc:Fallback>
      </mc:AlternateContent>
      <p:pic>
        <p:nvPicPr>
          <p:cNvPr id="2" name="Imagem 1">
            <a:extLst>
              <a:ext uri="{FF2B5EF4-FFF2-40B4-BE49-F238E27FC236}">
                <a16:creationId xmlns:a16="http://schemas.microsoft.com/office/drawing/2014/main" id="{9E057F7E-AB34-1181-C4C7-418BE13243C0}"/>
              </a:ext>
            </a:extLst>
          </p:cNvPr>
          <p:cNvPicPr>
            <a:picLocks noChangeAspect="1"/>
          </p:cNvPicPr>
          <p:nvPr/>
        </p:nvPicPr>
        <p:blipFill rotWithShape="1">
          <a:blip r:embed="rId3">
            <a:extLst>
              <a:ext uri="{28A0092B-C50C-407E-A947-70E740481C1C}">
                <a14:useLocalDpi xmlns:a14="http://schemas.microsoft.com/office/drawing/2010/main" val="0"/>
              </a:ext>
            </a:extLst>
          </a:blip>
          <a:srcRect l="1609" r="63875"/>
          <a:stretch>
            <a:fillRect/>
          </a:stretch>
        </p:blipFill>
        <p:spPr bwMode="auto">
          <a:xfrm>
            <a:off x="156000" y="756347"/>
            <a:ext cx="2520000" cy="63755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439074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DF63978-405C-AABB-CD6B-C527DDB186D7}"/>
              </a:ext>
            </a:extLst>
          </p:cNvPr>
          <p:cNvSpPr txBox="1"/>
          <p:nvPr/>
        </p:nvSpPr>
        <p:spPr>
          <a:xfrm>
            <a:off x="156000" y="796277"/>
            <a:ext cx="5760000" cy="3951274"/>
          </a:xfrm>
          <a:prstGeom prst="rect">
            <a:avLst/>
          </a:prstGeom>
          <a:noFill/>
        </p:spPr>
        <p:txBody>
          <a:bodyPr wrap="square">
            <a:spAutoFit/>
          </a:bodyPr>
          <a:lstStyle/>
          <a:p>
            <a:pPr algn="just">
              <a:lnSpc>
                <a:spcPct val="115000"/>
              </a:lnSpc>
              <a:spcAft>
                <a:spcPts val="800"/>
              </a:spcAft>
            </a:pPr>
            <a:r>
              <a:rPr lang="pt-BR" sz="2200" b="1" kern="0" dirty="0">
                <a:effectLst/>
                <a:latin typeface="Arial Narrow" panose="020B0606020202030204" pitchFamily="34" charset="0"/>
                <a:ea typeface="Aptos" panose="020B0004020202020204" pitchFamily="34" charset="0"/>
                <a:cs typeface="Arial" panose="020B0604020202020204" pitchFamily="34" charset="0"/>
              </a:rPr>
              <a:t>17. (ENEM 2024)</a:t>
            </a:r>
            <a:r>
              <a:rPr lang="pt-BR" sz="2200" kern="0" dirty="0">
                <a:effectLst/>
                <a:latin typeface="Arial Narrow" panose="020B0606020202030204" pitchFamily="34" charset="0"/>
                <a:ea typeface="Aptos" panose="020B0004020202020204" pitchFamily="34" charset="0"/>
                <a:cs typeface="Arial" panose="020B0604020202020204" pitchFamily="34" charset="0"/>
              </a:rPr>
              <a:t> Uma sala com piso no formato retangular, com lados de medidas 3 m e 6 m, será dividida em dois ambientes. Para isso, serão utilizadas colunas em formato cilíndrico, dispostas perpendicularmente ao piso e representadas na </a:t>
            </a:r>
            <a:r>
              <a:rPr lang="pt-BR" sz="2200" kern="0" dirty="0">
                <a:effectLst/>
                <a:latin typeface="Arial Narrow" panose="020B0606020202030204" pitchFamily="34" charset="0"/>
                <a:ea typeface="Aptos" panose="020B0004020202020204" pitchFamily="34" charset="0"/>
                <a:cs typeface="ArialMT"/>
              </a:rPr>
              <a:t>figura pelos círculos de cor azul. Os centros desses círculos </a:t>
            </a:r>
            <a:r>
              <a:rPr lang="pt-BR" sz="2200" kern="0" dirty="0">
                <a:effectLst/>
                <a:latin typeface="Arial Narrow" panose="020B0606020202030204" pitchFamily="34" charset="0"/>
                <a:ea typeface="Aptos" panose="020B0004020202020204" pitchFamily="34" charset="0"/>
                <a:cs typeface="Arial" panose="020B0604020202020204" pitchFamily="34" charset="0"/>
              </a:rPr>
              <a:t>estarão sobre uma reta paralela aos lados de menor medida</a:t>
            </a:r>
            <a:r>
              <a:rPr lang="pt-BR" sz="2200" kern="0" dirty="0">
                <a:effectLst/>
                <a:latin typeface="Arial Narrow" panose="020B0606020202030204" pitchFamily="34" charset="0"/>
                <a:ea typeface="Aptos" panose="020B0004020202020204" pitchFamily="34" charset="0"/>
                <a:cs typeface="ArialMT"/>
              </a:rPr>
              <a:t> do piso da sala. Os vãos entre duas colunas e entre uma </a:t>
            </a:r>
            <a:r>
              <a:rPr lang="pt-BR" sz="2200" kern="0" dirty="0">
                <a:effectLst/>
                <a:latin typeface="Arial Narrow" panose="020B0606020202030204" pitchFamily="34" charset="0"/>
                <a:ea typeface="Aptos" panose="020B0004020202020204" pitchFamily="34" charset="0"/>
                <a:cs typeface="Arial" panose="020B0604020202020204" pitchFamily="34" charset="0"/>
              </a:rPr>
              <a:t>coluna e a parede não poderão ser superiores a 15 cm.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
        <p:nvSpPr>
          <p:cNvPr id="4" name="CaixaDeTexto 3">
            <a:extLst>
              <a:ext uri="{FF2B5EF4-FFF2-40B4-BE49-F238E27FC236}">
                <a16:creationId xmlns:a16="http://schemas.microsoft.com/office/drawing/2014/main" id="{C669564E-73C0-BE7A-5B81-DA056F77FD41}"/>
              </a:ext>
            </a:extLst>
          </p:cNvPr>
          <p:cNvSpPr txBox="1"/>
          <p:nvPr/>
        </p:nvSpPr>
        <p:spPr>
          <a:xfrm>
            <a:off x="6276002" y="796276"/>
            <a:ext cx="5760000" cy="5765104"/>
          </a:xfrm>
          <a:prstGeom prst="rect">
            <a:avLst/>
          </a:prstGeom>
          <a:noFill/>
        </p:spPr>
        <p:txBody>
          <a:bodyPr wrap="square">
            <a:spAutoFit/>
          </a:bodyPr>
          <a:lstStyle/>
          <a:p>
            <a:pPr algn="just">
              <a:lnSpc>
                <a:spcPct val="115000"/>
              </a:lnSpc>
              <a:spcAft>
                <a:spcPts val="200"/>
              </a:spcAft>
            </a:pPr>
            <a:r>
              <a:rPr lang="pt-BR" sz="2200" kern="0" dirty="0">
                <a:effectLst/>
                <a:latin typeface="Arial Narrow" panose="020B0606020202030204" pitchFamily="34" charset="0"/>
                <a:ea typeface="Aptos" panose="020B0004020202020204" pitchFamily="34" charset="0"/>
                <a:cs typeface="Arial" panose="020B0604020202020204" pitchFamily="34" charset="0"/>
              </a:rPr>
              <a:t>Para efetuar a compra dessas colunas, foram feitos orçamentos com base em dados fornecidos por cinco lojas.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endParaRPr lang="pt-BR" sz="2200" kern="0" dirty="0">
              <a:latin typeface="Arial Narrow" panose="020B0606020202030204" pitchFamily="34" charset="0"/>
              <a:ea typeface="MS Mincho" panose="02020609040205080304" pitchFamily="49" charset="-128"/>
              <a:cs typeface="Arial" panose="020B0604020202020204" pitchFamily="34" charset="0"/>
            </a:endParaRPr>
          </a:p>
          <a:p>
            <a:pPr algn="just">
              <a:lnSpc>
                <a:spcPct val="115000"/>
              </a:lnSpc>
              <a:spcAft>
                <a:spcPts val="2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r>
              <a:rPr lang="pt-BR" sz="2200" kern="0" dirty="0">
                <a:effectLst/>
                <a:latin typeface="Arial Narrow" panose="020B0606020202030204" pitchFamily="34" charset="0"/>
                <a:ea typeface="Aptos" panose="020B0004020202020204" pitchFamily="34" charset="0"/>
                <a:cs typeface="Arial" panose="020B0604020202020204" pitchFamily="34" charset="0"/>
              </a:rPr>
              <a:t>A compra será realizada na loja cujo orçamento resulte no menor valor total possível.</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r>
              <a:rPr lang="pt-BR" sz="2200" kern="0" dirty="0">
                <a:effectLst/>
                <a:latin typeface="Arial Narrow" panose="020B0606020202030204" pitchFamily="34" charset="0"/>
                <a:ea typeface="Aptos" panose="020B0004020202020204" pitchFamily="34" charset="0"/>
                <a:cs typeface="Arial" panose="020B0604020202020204" pitchFamily="34" charset="0"/>
              </a:rPr>
              <a:t>A compra será realizada na loja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r>
              <a:rPr lang="pt-BR" sz="2200" kern="0" dirty="0">
                <a:effectLst/>
                <a:latin typeface="Arial Narrow" panose="020B0606020202030204" pitchFamily="34" charset="0"/>
                <a:ea typeface="Aptos" panose="020B0004020202020204" pitchFamily="34" charset="0"/>
                <a:cs typeface="Arial" panose="020B0604020202020204" pitchFamily="34" charset="0"/>
              </a:rPr>
              <a:t>(A) I.			(D) IV.</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r>
              <a:rPr lang="pt-BR" sz="2200" kern="0" dirty="0">
                <a:effectLst/>
                <a:latin typeface="Arial Narrow" panose="020B0606020202030204" pitchFamily="34" charset="0"/>
                <a:ea typeface="Aptos" panose="020B0004020202020204" pitchFamily="34" charset="0"/>
                <a:cs typeface="Arial" panose="020B0604020202020204" pitchFamily="34" charset="0"/>
              </a:rPr>
              <a:t>(B) II.			(E) V.</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r>
              <a:rPr lang="pt-BR" sz="2200" kern="0" dirty="0">
                <a:effectLst/>
                <a:latin typeface="Arial Narrow" panose="020B0606020202030204" pitchFamily="34" charset="0"/>
                <a:ea typeface="Aptos" panose="020B0004020202020204" pitchFamily="34" charset="0"/>
                <a:cs typeface="Arial" panose="020B0604020202020204" pitchFamily="34" charset="0"/>
              </a:rPr>
              <a:t>(C) III.</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6" name="Imagem 5" descr="Gráfico&#10;&#10;O conteúdo gerado por IA pode estar incorreto.">
            <a:extLst>
              <a:ext uri="{FF2B5EF4-FFF2-40B4-BE49-F238E27FC236}">
                <a16:creationId xmlns:a16="http://schemas.microsoft.com/office/drawing/2014/main" id="{D67662FB-0168-2F61-4190-29BCAB10398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1506001" y="4747551"/>
            <a:ext cx="3060000" cy="1794072"/>
          </a:xfrm>
          <a:prstGeom prst="rect">
            <a:avLst/>
          </a:prstGeom>
        </p:spPr>
      </p:pic>
      <p:pic>
        <p:nvPicPr>
          <p:cNvPr id="7" name="Imagem 6" descr="Tabela&#10;&#10;O conteúdo gerado por IA pode estar incorreto.">
            <a:extLst>
              <a:ext uri="{FF2B5EF4-FFF2-40B4-BE49-F238E27FC236}">
                <a16:creationId xmlns:a16="http://schemas.microsoft.com/office/drawing/2014/main" id="{F140C47E-F989-EC4B-A6D8-63DC96730113}"/>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6816002" y="2036409"/>
            <a:ext cx="4680000" cy="1906789"/>
          </a:xfrm>
          <a:prstGeom prst="rect">
            <a:avLst/>
          </a:prstGeom>
        </p:spPr>
      </p:pic>
    </p:spTree>
    <p:extLst>
      <p:ext uri="{BB962C8B-B14F-4D97-AF65-F5344CB8AC3E}">
        <p14:creationId xmlns:p14="http://schemas.microsoft.com/office/powerpoint/2010/main" val="8713627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B0D0CEB9-AC11-2417-7E9B-DD3655B31F29}"/>
              </a:ext>
            </a:extLst>
          </p:cNvPr>
          <p:cNvPicPr>
            <a:picLocks noChangeAspect="1"/>
          </p:cNvPicPr>
          <p:nvPr/>
        </p:nvPicPr>
        <p:blipFill>
          <a:blip r:embed="rId2"/>
          <a:srcRect t="5739"/>
          <a:stretch>
            <a:fillRect/>
          </a:stretch>
        </p:blipFill>
        <p:spPr>
          <a:xfrm>
            <a:off x="156000" y="1208062"/>
            <a:ext cx="3600000" cy="762706"/>
          </a:xfrm>
          <a:prstGeom prst="rect">
            <a:avLst/>
          </a:prstGeom>
        </p:spPr>
      </p:pic>
      <p:pic>
        <p:nvPicPr>
          <p:cNvPr id="3" name="Imagem 2">
            <a:extLst>
              <a:ext uri="{FF2B5EF4-FFF2-40B4-BE49-F238E27FC236}">
                <a16:creationId xmlns:a16="http://schemas.microsoft.com/office/drawing/2014/main" id="{E968C516-DA30-C005-302E-EEE0A290930F}"/>
              </a:ext>
            </a:extLst>
          </p:cNvPr>
          <p:cNvPicPr>
            <a:picLocks noChangeAspect="1"/>
          </p:cNvPicPr>
          <p:nvPr/>
        </p:nvPicPr>
        <p:blipFill>
          <a:blip r:embed="rId3"/>
          <a:stretch>
            <a:fillRect/>
          </a:stretch>
        </p:blipFill>
        <p:spPr>
          <a:xfrm>
            <a:off x="1767035" y="771778"/>
            <a:ext cx="4320000" cy="525934"/>
          </a:xfrm>
          <a:prstGeom prst="rect">
            <a:avLst/>
          </a:prstGeom>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14B1596B-284A-CA96-328D-237404539033}"/>
                  </a:ext>
                </a:extLst>
              </p:cNvPr>
              <p:cNvSpPr txBox="1"/>
              <p:nvPr/>
            </p:nvSpPr>
            <p:spPr>
              <a:xfrm>
                <a:off x="156000" y="1643205"/>
                <a:ext cx="11880000" cy="4683783"/>
              </a:xfrm>
              <a:prstGeom prst="rect">
                <a:avLst/>
              </a:prstGeom>
              <a:noFill/>
            </p:spPr>
            <p:txBody>
              <a:bodyPr wrap="square">
                <a:spAutoFit/>
              </a:bodyPr>
              <a:lstStyle/>
              <a:p>
                <a:pPr algn="ctr">
                  <a:spcAft>
                    <a:spcPts val="2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CIRCUNFERÊNCIA E CÍRCULO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Circunferência</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é o lugar geométrico em que todos os pontos se encontram à mesma distância de um dado ponto, que é chamado de centro da circunferência, geralmente representado pela letra O. A distância de qualquer ponto da circunferência ao seu centro dá-se o nome de raio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𝑟</m:t>
                        </m:r>
                      </m:e>
                    </m:d>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Alguns elementos importantes da circunferência: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227388" algn="just">
                  <a:spcAft>
                    <a:spcPts val="2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raio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é um segmento que une o centro a qualquer ponto da circunferência. Nesta circunferência, </a:t>
                </a:r>
                <a14:m>
                  <m:oMath xmlns:m="http://schemas.openxmlformats.org/officeDocument/2006/math">
                    <m:acc>
                      <m:accPr>
                        <m:chr m:val="̅"/>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𝐎𝐂</m:t>
                        </m:r>
                      </m:e>
                    </m:acc>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é um raio.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227388" algn="just">
                  <a:spcAft>
                    <a:spcPts val="2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corda</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é qualquer segmento de reta que une dois pontos da circunferência. Nesta circunferência, </a:t>
                </a:r>
                <a14:m>
                  <m:oMath xmlns:m="http://schemas.openxmlformats.org/officeDocument/2006/math">
                    <m:acc>
                      <m:accPr>
                        <m:chr m:val="̅"/>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𝐀𝐁</m:t>
                        </m:r>
                      </m:e>
                    </m:acc>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é uma corda.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227388" algn="just">
                  <a:spcAft>
                    <a:spcPts val="2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arco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é um subconjunto de pontos da circunferência, determinado por dois de seus pontos.</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Nesta circunferência, </a:t>
                </a:r>
                <a14:m>
                  <m:oMath xmlns:m="http://schemas.openxmlformats.org/officeDocument/2006/math">
                    <m:acc>
                      <m:accPr>
                        <m:chr m:val="̂"/>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𝑨𝑩</m:t>
                        </m:r>
                      </m:e>
                    </m:acc>
                  </m:oMath>
                </a14:m>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é um arco.</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14B1596B-284A-CA96-328D-237404539033}"/>
                  </a:ext>
                </a:extLst>
              </p:cNvPr>
              <p:cNvSpPr txBox="1">
                <a:spLocks noRot="1" noChangeAspect="1" noMove="1" noResize="1" noEditPoints="1" noAdjustHandles="1" noChangeArrowheads="1" noChangeShapeType="1" noTextEdit="1"/>
              </p:cNvSpPr>
              <p:nvPr/>
            </p:nvSpPr>
            <p:spPr>
              <a:xfrm>
                <a:off x="156000" y="1643205"/>
                <a:ext cx="11880000" cy="4683783"/>
              </a:xfrm>
              <a:prstGeom prst="rect">
                <a:avLst/>
              </a:prstGeom>
              <a:blipFill>
                <a:blip r:embed="rId4"/>
                <a:stretch>
                  <a:fillRect l="-667" t="-911" r="-719" b="-1823"/>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12340830-4F8D-29CF-E60C-BFD6F6E08D89}"/>
              </a:ext>
            </a:extLst>
          </p:cNvPr>
          <p:cNvPicPr>
            <a:picLocks noChangeAspect="1"/>
          </p:cNvPicPr>
          <p:nvPr/>
        </p:nvPicPr>
        <p:blipFill rotWithShape="1">
          <a:blip r:embed="rId5"/>
          <a:srcRect l="24543" t="4687" r="27293" b="55199"/>
          <a:stretch/>
        </p:blipFill>
        <p:spPr bwMode="auto">
          <a:xfrm>
            <a:off x="464675" y="3812338"/>
            <a:ext cx="2784014" cy="289600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767343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14B1596B-284A-CA96-328D-237404539033}"/>
                  </a:ext>
                </a:extLst>
              </p:cNvPr>
              <p:cNvSpPr txBox="1"/>
              <p:nvPr/>
            </p:nvSpPr>
            <p:spPr>
              <a:xfrm>
                <a:off x="155998" y="1271286"/>
                <a:ext cx="5760000" cy="5273238"/>
              </a:xfrm>
              <a:prstGeom prst="rect">
                <a:avLst/>
              </a:prstGeom>
              <a:noFill/>
            </p:spPr>
            <p:txBody>
              <a:bodyPr wrap="square">
                <a:spAutoFit/>
              </a:bodyPr>
              <a:lstStyle/>
              <a:p>
                <a:pPr marL="2689225" algn="just">
                  <a:spcAft>
                    <a:spcPts val="2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flecha</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é o segmento de reta que une o ponto médio de uma corda ao ponto médio de um arco. Nesta circunferência, </a:t>
                </a:r>
                <a14:m>
                  <m:oMath xmlns:m="http://schemas.openxmlformats.org/officeDocument/2006/math">
                    <m:acc>
                      <m:accPr>
                        <m:chr m:val="̅"/>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𝑭𝑴</m:t>
                        </m:r>
                      </m:e>
                    </m:acc>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é uma flecha.</a:t>
                </a:r>
              </a:p>
              <a:p>
                <a:pPr marL="2689225" algn="just">
                  <a:spcAft>
                    <a:spcPts val="2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diâmetro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é qualquer segmento que une dois pontos distintos da circunferência, passando pelo centro. Também pode-se definir diâmetro como a corda que passa pelo centro da circunferência. O diâmetro mede o dobro do raio e também pode ser definido como a maior corda da circunferência. Nesta circunferência, </a:t>
                </a:r>
                <a14:m>
                  <m:oMath xmlns:m="http://schemas.openxmlformats.org/officeDocument/2006/math">
                    <m:acc>
                      <m:accPr>
                        <m:chr m:val="̅"/>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𝑨𝑫</m:t>
                        </m:r>
                      </m:e>
                    </m:acc>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é um diâmetro.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200"/>
                  </a:spcAft>
                </a:pPr>
                <a14:m>
                  <m:oMathPara xmlns:m="http://schemas.openxmlformats.org/officeDocument/2006/math">
                    <m:oMathParaPr>
                      <m:jc m:val="centerGroup"/>
                    </m:oMathParaPr>
                    <m:oMath xmlns:m="http://schemas.openxmlformats.org/officeDocument/2006/math">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𝒅</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𝟐</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𝒓</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14B1596B-284A-CA96-328D-237404539033}"/>
                  </a:ext>
                </a:extLst>
              </p:cNvPr>
              <p:cNvSpPr txBox="1">
                <a:spLocks noRot="1" noChangeAspect="1" noMove="1" noResize="1" noEditPoints="1" noAdjustHandles="1" noChangeArrowheads="1" noChangeShapeType="1" noTextEdit="1"/>
              </p:cNvSpPr>
              <p:nvPr/>
            </p:nvSpPr>
            <p:spPr>
              <a:xfrm>
                <a:off x="155998" y="1271286"/>
                <a:ext cx="5760000" cy="5273238"/>
              </a:xfrm>
              <a:prstGeom prst="rect">
                <a:avLst/>
              </a:prstGeom>
              <a:blipFill>
                <a:blip r:embed="rId2"/>
                <a:stretch>
                  <a:fillRect l="-1377" t="-809" r="-1483"/>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12340830-4F8D-29CF-E60C-BFD6F6E08D89}"/>
              </a:ext>
            </a:extLst>
          </p:cNvPr>
          <p:cNvPicPr>
            <a:picLocks noChangeAspect="1"/>
          </p:cNvPicPr>
          <p:nvPr/>
        </p:nvPicPr>
        <p:blipFill rotWithShape="1">
          <a:blip r:embed="rId3"/>
          <a:srcRect l="24543" t="4687" r="27293" b="55199"/>
          <a:stretch/>
        </p:blipFill>
        <p:spPr bwMode="auto">
          <a:xfrm>
            <a:off x="155998" y="716187"/>
            <a:ext cx="2520000" cy="2621369"/>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3FA95BB0-4637-48E3-1AC2-495BFA67FCA5}"/>
                  </a:ext>
                </a:extLst>
              </p:cNvPr>
              <p:cNvSpPr txBox="1"/>
              <p:nvPr/>
            </p:nvSpPr>
            <p:spPr>
              <a:xfrm>
                <a:off x="6276002" y="826373"/>
                <a:ext cx="5760000" cy="5388142"/>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Comprimento da Circunferência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Em qualquer circunferência, dividindo o comprimento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𝐶</m:t>
                        </m:r>
                      </m:e>
                    </m:d>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pelo diâmetro </a:t>
                </a:r>
                <a14:m>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𝑑</m:t>
                        </m:r>
                      </m:e>
                    </m:d>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obtém-se o número irracional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𝜋</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𝜋</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𝐶</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𝑑</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den>
                      </m:f>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 partir dessa razão, obtém-se o cálculo do comprimento de uma circunferência: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𝜋</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f>
                        <m:f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𝐶</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m:t>
                          </m:r>
                        </m:num>
                        <m:den>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𝑑</m:t>
                          </m:r>
                        </m:den>
                      </m:f>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 → </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𝐶</m:t>
                      </m:r>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𝜋</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𝑑</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 → </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𝑪</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𝟐</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𝝅</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𝒓</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8" name="CaixaDeTexto 7">
                <a:extLst>
                  <a:ext uri="{FF2B5EF4-FFF2-40B4-BE49-F238E27FC236}">
                    <a16:creationId xmlns:a16="http://schemas.microsoft.com/office/drawing/2014/main" id="{3FA95BB0-4637-48E3-1AC2-495BFA67FCA5}"/>
                  </a:ext>
                </a:extLst>
              </p:cNvPr>
              <p:cNvSpPr txBox="1">
                <a:spLocks noRot="1" noChangeAspect="1" noMove="1" noResize="1" noEditPoints="1" noAdjustHandles="1" noChangeArrowheads="1" noChangeShapeType="1" noTextEdit="1"/>
              </p:cNvSpPr>
              <p:nvPr/>
            </p:nvSpPr>
            <p:spPr>
              <a:xfrm>
                <a:off x="6276002" y="826373"/>
                <a:ext cx="5760000" cy="5388142"/>
              </a:xfrm>
              <a:prstGeom prst="rect">
                <a:avLst/>
              </a:prstGeom>
              <a:blipFill>
                <a:blip r:embed="rId4"/>
                <a:stretch>
                  <a:fillRect l="-1377" t="-566" r="-1483"/>
                </a:stretch>
              </a:blipFill>
            </p:spPr>
            <p:txBody>
              <a:bodyPr/>
              <a:lstStyle/>
              <a:p>
                <a:r>
                  <a:rPr lang="pt-BR">
                    <a:noFill/>
                  </a:rPr>
                  <a:t> </a:t>
                </a:r>
              </a:p>
            </p:txBody>
          </p:sp>
        </mc:Fallback>
      </mc:AlternateContent>
    </p:spTree>
    <p:extLst>
      <p:ext uri="{BB962C8B-B14F-4D97-AF65-F5344CB8AC3E}">
        <p14:creationId xmlns:p14="http://schemas.microsoft.com/office/powerpoint/2010/main" val="20595569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8BEAFBC5-0EFD-936D-42FD-7DC2329836CA}"/>
                  </a:ext>
                </a:extLst>
              </p:cNvPr>
              <p:cNvSpPr txBox="1"/>
              <p:nvPr/>
            </p:nvSpPr>
            <p:spPr>
              <a:xfrm>
                <a:off x="156000" y="820819"/>
                <a:ext cx="5760000" cy="3869714"/>
              </a:xfrm>
              <a:prstGeom prst="rect">
                <a:avLst/>
              </a:prstGeom>
              <a:noFill/>
            </p:spPr>
            <p:txBody>
              <a:bodyPr wrap="square">
                <a:spAutoFit/>
              </a:bodyPr>
              <a:lstStyle/>
              <a:p>
                <a:pPr algn="ctr">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CÍRCULO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círculo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é o conjunto de pontos de um plano cuja distância a um ponto fixo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é menor ou igual a uma distância </a:t>
                </a:r>
                <a14:m>
                  <m:oMath xmlns:m="http://schemas.openxmlformats.org/officeDocument/2006/math">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𝒓</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dada, com </a:t>
                </a:r>
                <a14:m>
                  <m:oMath xmlns:m="http://schemas.openxmlformats.org/officeDocument/2006/math">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𝑟</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não nula. Em outras palavras o círculo é a reunião da circunferência com o conjunto de todos os pontos localizados internamente a ela.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Assim como na circunferência, utiliza-se as denominações centro, raio e diâmetro: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8BEAFBC5-0EFD-936D-42FD-7DC2329836CA}"/>
                  </a:ext>
                </a:extLst>
              </p:cNvPr>
              <p:cNvSpPr txBox="1">
                <a:spLocks noRot="1" noChangeAspect="1" noMove="1" noResize="1" noEditPoints="1" noAdjustHandles="1" noChangeArrowheads="1" noChangeShapeType="1" noTextEdit="1"/>
              </p:cNvSpPr>
              <p:nvPr/>
            </p:nvSpPr>
            <p:spPr>
              <a:xfrm>
                <a:off x="156000" y="820819"/>
                <a:ext cx="5760000" cy="3869714"/>
              </a:xfrm>
              <a:prstGeom prst="rect">
                <a:avLst/>
              </a:prstGeom>
              <a:blipFill>
                <a:blip r:embed="rId2"/>
                <a:stretch>
                  <a:fillRect l="-1377" t="-789" r="-1483" b="-2366"/>
                </a:stretch>
              </a:blipFill>
            </p:spPr>
            <p:txBody>
              <a:bodyPr/>
              <a:lstStyle/>
              <a:p>
                <a:r>
                  <a:rPr lang="pt-BR">
                    <a:noFill/>
                  </a:rPr>
                  <a:t> </a:t>
                </a:r>
              </a:p>
            </p:txBody>
          </p:sp>
        </mc:Fallback>
      </mc:AlternateContent>
      <p:pic>
        <p:nvPicPr>
          <p:cNvPr id="4" name="Imagem 3" descr="Gráfico, Gráfico de pizza&#10;&#10;Descrição gerada automaticamente">
            <a:extLst>
              <a:ext uri="{FF2B5EF4-FFF2-40B4-BE49-F238E27FC236}">
                <a16:creationId xmlns:a16="http://schemas.microsoft.com/office/drawing/2014/main" id="{CE61E683-593E-0063-0BCC-C590AF67650D}"/>
              </a:ext>
            </a:extLst>
          </p:cNvPr>
          <p:cNvPicPr>
            <a:picLocks noChangeAspect="1"/>
          </p:cNvPicPr>
          <p:nvPr/>
        </p:nvPicPr>
        <p:blipFill>
          <a:blip r:embed="rId3">
            <a:extLst>
              <a:ext uri="{28A0092B-C50C-407E-A947-70E740481C1C}">
                <a14:useLocalDpi xmlns:a14="http://schemas.microsoft.com/office/drawing/2010/main" val="0"/>
              </a:ext>
            </a:extLst>
          </a:blip>
          <a:srcRect l="2496" t="5916" r="4356" b="3702"/>
          <a:stretch>
            <a:fillRect/>
          </a:stretch>
        </p:blipFill>
        <p:spPr bwMode="auto">
          <a:xfrm>
            <a:off x="1992000" y="4690533"/>
            <a:ext cx="2088000" cy="1872085"/>
          </a:xfrm>
          <a:prstGeom prst="rect">
            <a:avLst/>
          </a:prstGeom>
          <a:noFill/>
          <a:ln>
            <a:noFill/>
          </a:ln>
        </p:spPr>
      </p:pic>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94893296-D181-B7AF-C8CF-86FB106659AE}"/>
                  </a:ext>
                </a:extLst>
              </p:cNvPr>
              <p:cNvSpPr txBox="1"/>
              <p:nvPr/>
            </p:nvSpPr>
            <p:spPr>
              <a:xfrm>
                <a:off x="6276000" y="1841072"/>
                <a:ext cx="5760000" cy="3964803"/>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Área do Círculo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457200" algn="just">
                  <a:lnSpc>
                    <a:spcPct val="115000"/>
                  </a:lnSpc>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 área do círculo </a:t>
                </a:r>
                <a14:m>
                  <m:oMath xmlns:m="http://schemas.openxmlformats.org/officeDocument/2006/math">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𝐴</m:t>
                        </m:r>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corresponde ao valor da superfície dessa figura, levando em conta a medida de seu raio </a:t>
                </a:r>
                <a14:m>
                  <m:oMath xmlns:m="http://schemas.openxmlformats.org/officeDocument/2006/math">
                    <m:d>
                      <m:dPr>
                        <m:ctrlP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𝑟</m:t>
                        </m:r>
                      </m:e>
                    </m:d>
                    <m:r>
                      <a:rPr lang="pt-BR" sz="2200" i="1" kern="10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Para calcular a área do círculo devemos utilizar a seguinte fórmula: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𝑨</m:t>
                      </m:r>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𝝅</m:t>
                      </m:r>
                      <m:sSup>
                        <m:sSupPr>
                          <m:ctrlP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𝒓</m:t>
                          </m:r>
                        </m:e>
                        <m:sup>
                          <m:r>
                            <a:rPr lang="pt-BR" sz="2200" b="1" i="1" kern="100">
                              <a:effectLst/>
                              <a:latin typeface="Cambria Math" panose="02040503050406030204" pitchFamily="18" charset="0"/>
                              <a:ea typeface="Times New Roman" panose="02020603050405020304" pitchFamily="18" charset="0"/>
                              <a:cs typeface="Times New Roman" panose="02020603050405020304" pitchFamily="18" charset="0"/>
                            </a:rPr>
                            <m:t>𝟐</m:t>
                          </m:r>
                        </m:sup>
                      </m:sSup>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Em que, o valor aproximado de </a:t>
                </a:r>
                <a14:m>
                  <m:oMath xmlns:m="http://schemas.openxmlformats.org/officeDocument/2006/math">
                    <m:r>
                      <a:rPr lang="pt-BR" sz="2200" i="1">
                        <a:effectLst/>
                        <a:latin typeface="Cambria Math" panose="02040503050406030204" pitchFamily="18" charset="0"/>
                        <a:ea typeface="Times New Roman" panose="02020603050405020304" pitchFamily="18" charset="0"/>
                        <a:cs typeface="Times New Roman" panose="02020603050405020304" pitchFamily="18" charset="0"/>
                      </a:rPr>
                      <m:t>𝜋</m:t>
                    </m:r>
                  </m:oMath>
                </a14:m>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 é 3,14.</a:t>
                </a:r>
                <a:endParaRPr lang="pt-BR" sz="2200" dirty="0">
                  <a:latin typeface="Arial Narrow" panose="020B0606020202030204" pitchFamily="34" charset="0"/>
                </a:endParaRPr>
              </a:p>
            </p:txBody>
          </p:sp>
        </mc:Choice>
        <mc:Fallback xmlns="">
          <p:sp>
            <p:nvSpPr>
              <p:cNvPr id="5" name="CaixaDeTexto 4">
                <a:extLst>
                  <a:ext uri="{FF2B5EF4-FFF2-40B4-BE49-F238E27FC236}">
                    <a16:creationId xmlns:a16="http://schemas.microsoft.com/office/drawing/2014/main" id="{94893296-D181-B7AF-C8CF-86FB106659AE}"/>
                  </a:ext>
                </a:extLst>
              </p:cNvPr>
              <p:cNvSpPr txBox="1">
                <a:spLocks noRot="1" noChangeAspect="1" noMove="1" noResize="1" noEditPoints="1" noAdjustHandles="1" noChangeArrowheads="1" noChangeShapeType="1" noTextEdit="1"/>
              </p:cNvSpPr>
              <p:nvPr/>
            </p:nvSpPr>
            <p:spPr>
              <a:xfrm>
                <a:off x="6276000" y="1841072"/>
                <a:ext cx="5760000" cy="3964803"/>
              </a:xfrm>
              <a:prstGeom prst="rect">
                <a:avLst/>
              </a:prstGeom>
              <a:blipFill>
                <a:blip r:embed="rId4"/>
                <a:stretch>
                  <a:fillRect l="-1377" t="-769" r="-1483" b="-2462"/>
                </a:stretch>
              </a:blipFill>
            </p:spPr>
            <p:txBody>
              <a:bodyPr/>
              <a:lstStyle/>
              <a:p>
                <a:r>
                  <a:rPr lang="pt-BR">
                    <a:noFill/>
                  </a:rPr>
                  <a:t> </a:t>
                </a:r>
              </a:p>
            </p:txBody>
          </p:sp>
        </mc:Fallback>
      </mc:AlternateContent>
    </p:spTree>
    <p:extLst>
      <p:ext uri="{BB962C8B-B14F-4D97-AF65-F5344CB8AC3E}">
        <p14:creationId xmlns:p14="http://schemas.microsoft.com/office/powerpoint/2010/main" val="350552217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E4267D1-66C4-5D73-4A7D-C028320946EC}"/>
              </a:ext>
            </a:extLst>
          </p:cNvPr>
          <p:cNvSpPr txBox="1"/>
          <p:nvPr/>
        </p:nvSpPr>
        <p:spPr>
          <a:xfrm>
            <a:off x="156000" y="960371"/>
            <a:ext cx="11880000" cy="447110"/>
          </a:xfrm>
          <a:prstGeom prst="rect">
            <a:avLst/>
          </a:prstGeom>
          <a:noFill/>
        </p:spPr>
        <p:txBody>
          <a:bodyPr wrap="square">
            <a:spAutoFit/>
          </a:bodyPr>
          <a:lstStyle/>
          <a:p>
            <a:pPr marL="342900" lvl="0" indent="-342900">
              <a:lnSpc>
                <a:spcPct val="115000"/>
              </a:lnSpc>
              <a:spcAft>
                <a:spcPts val="800"/>
              </a:spcAft>
              <a:buFont typeface="Symbol" panose="05050102010706020507" pitchFamily="18" charset="2"/>
              <a:buChar char=""/>
            </a:pPr>
            <a:r>
              <a:rPr lang="pt-BR" sz="2200" b="1" kern="100" dirty="0">
                <a:effectLst/>
                <a:latin typeface="Arial Narrow" panose="020B0606020202030204" pitchFamily="34" charset="0"/>
                <a:ea typeface="Times New Roman" panose="02020603050405020304" pitchFamily="18" charset="0"/>
                <a:cs typeface="Arabic Typesetting" panose="03020402040406030203" pitchFamily="66" charset="-78"/>
              </a:rPr>
              <a:t>Partes do círculo</a:t>
            </a:r>
            <a:endParaRPr lang="pt-BR" sz="2200" kern="100" dirty="0">
              <a:effectLst/>
              <a:latin typeface="Arial Narrow" panose="020B0606020202030204" pitchFamily="34" charset="0"/>
              <a:ea typeface="MS Mincho" panose="02020609040205080304" pitchFamily="49" charset="-128"/>
              <a:cs typeface="Arabic Typesetting" panose="03020402040406030203" pitchFamily="66" charset="-78"/>
            </a:endParaRPr>
          </a:p>
        </p:txBody>
      </p:sp>
      <p:pic>
        <p:nvPicPr>
          <p:cNvPr id="5" name="Imagem 4">
            <a:extLst>
              <a:ext uri="{FF2B5EF4-FFF2-40B4-BE49-F238E27FC236}">
                <a16:creationId xmlns:a16="http://schemas.microsoft.com/office/drawing/2014/main" id="{2F014DC9-7FD4-A0E0-7189-12DF3C04114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5999" y="1489224"/>
            <a:ext cx="2160000" cy="2076161"/>
          </a:xfrm>
          <a:prstGeom prst="rect">
            <a:avLst/>
          </a:prstGeom>
          <a:noFill/>
          <a:ln>
            <a:noFill/>
          </a:ln>
        </p:spPr>
      </p:pic>
      <p:sp>
        <p:nvSpPr>
          <p:cNvPr id="7" name="CaixaDeTexto 6">
            <a:extLst>
              <a:ext uri="{FF2B5EF4-FFF2-40B4-BE49-F238E27FC236}">
                <a16:creationId xmlns:a16="http://schemas.microsoft.com/office/drawing/2014/main" id="{76FF767B-DE7E-16D6-46AC-50A9231B649F}"/>
              </a:ext>
            </a:extLst>
          </p:cNvPr>
          <p:cNvSpPr txBox="1"/>
          <p:nvPr/>
        </p:nvSpPr>
        <p:spPr>
          <a:xfrm>
            <a:off x="2315999" y="1790598"/>
            <a:ext cx="3600000" cy="3816429"/>
          </a:xfrm>
          <a:prstGeom prst="rect">
            <a:avLst/>
          </a:prstGeom>
          <a:noFill/>
        </p:spPr>
        <p:txBody>
          <a:bodyPr wrap="square">
            <a:spAutoFit/>
          </a:bodyPr>
          <a:lstStyle/>
          <a:p>
            <a:pPr algn="just"/>
            <a:r>
              <a:rPr lang="pt-BR" sz="2200" b="1" dirty="0">
                <a:effectLst/>
                <a:latin typeface="Arial Narrow" panose="020B0606020202030204" pitchFamily="34" charset="0"/>
                <a:ea typeface="Times New Roman" panose="02020603050405020304" pitchFamily="18" charset="0"/>
                <a:cs typeface="Times New Roman" panose="02020603050405020304" pitchFamily="18" charset="0"/>
              </a:rPr>
              <a:t>Setor circular </a:t>
            </a: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é a parte do círculo que se limita por dois raios.</a:t>
            </a:r>
          </a:p>
          <a:p>
            <a:pPr algn="just"/>
            <a:endParaRPr lang="pt-BR" sz="2200" dirty="0">
              <a:latin typeface="Arial Narrow" panose="020B0606020202030204" pitchFamily="34" charset="0"/>
              <a:cs typeface="Times New Roman" panose="02020603050405020304" pitchFamily="18" charset="0"/>
            </a:endParaRPr>
          </a:p>
          <a:p>
            <a:pPr algn="just"/>
            <a:endParaRPr lang="pt-BR" sz="2200" dirty="0">
              <a:latin typeface="Arial Narrow" panose="020B0606020202030204" pitchFamily="34" charset="0"/>
              <a:cs typeface="Times New Roman" panose="02020603050405020304" pitchFamily="18" charset="0"/>
            </a:endParaRPr>
          </a:p>
          <a:p>
            <a:pPr algn="just"/>
            <a:endParaRPr lang="pt-BR" sz="2200" dirty="0">
              <a:latin typeface="Arial Narrow" panose="020B0606020202030204" pitchFamily="34" charset="0"/>
              <a:cs typeface="Times New Roman" panose="02020603050405020304" pitchFamily="18" charset="0"/>
            </a:endParaRPr>
          </a:p>
          <a:p>
            <a:pPr algn="just"/>
            <a:endParaRPr lang="pt-BR" sz="2200" dirty="0">
              <a:latin typeface="Arial Narrow" panose="020B0606020202030204" pitchFamily="34" charset="0"/>
              <a:cs typeface="Times New Roman" panose="02020603050405020304" pitchFamily="18" charset="0"/>
            </a:endParaRPr>
          </a:p>
          <a:p>
            <a:pPr algn="just"/>
            <a:endParaRPr lang="pt-BR" sz="2200" dirty="0">
              <a:latin typeface="Arial Narrow" panose="020B0606020202030204" pitchFamily="34" charset="0"/>
              <a:cs typeface="Times New Roman" panose="02020603050405020304" pitchFamily="18" charset="0"/>
            </a:endParaRPr>
          </a:p>
          <a:p>
            <a:pPr algn="just"/>
            <a:r>
              <a:rPr lang="pt-BR" sz="2200" b="1" dirty="0">
                <a:effectLst/>
                <a:latin typeface="Arial Narrow" panose="020B0606020202030204" pitchFamily="34" charset="0"/>
                <a:ea typeface="Times New Roman" panose="02020603050405020304" pitchFamily="18" charset="0"/>
                <a:cs typeface="Times New Roman" panose="02020603050405020304" pitchFamily="18" charset="0"/>
              </a:rPr>
              <a:t>Segmento circular </a:t>
            </a: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é a região do círculo limitada entre uma corda e um arco.</a:t>
            </a:r>
            <a:endParaRPr lang="pt-BR" sz="2200" dirty="0"/>
          </a:p>
        </p:txBody>
      </p:sp>
      <p:pic>
        <p:nvPicPr>
          <p:cNvPr id="8" name="Imagem 7">
            <a:extLst>
              <a:ext uri="{FF2B5EF4-FFF2-40B4-BE49-F238E27FC236}">
                <a16:creationId xmlns:a16="http://schemas.microsoft.com/office/drawing/2014/main" id="{CB8B8478-8006-14E5-B7B5-C0E171F0BA7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5999" y="4093277"/>
            <a:ext cx="2160000" cy="2082258"/>
          </a:xfrm>
          <a:prstGeom prst="rect">
            <a:avLst/>
          </a:prstGeom>
          <a:noFill/>
          <a:ln>
            <a:noFill/>
          </a:ln>
        </p:spPr>
      </p:pic>
      <p:pic>
        <p:nvPicPr>
          <p:cNvPr id="9" name="Imagem 8">
            <a:extLst>
              <a:ext uri="{FF2B5EF4-FFF2-40B4-BE49-F238E27FC236}">
                <a16:creationId xmlns:a16="http://schemas.microsoft.com/office/drawing/2014/main" id="{A352E386-5F8F-5104-5A93-AF613D42EC90}"/>
              </a:ext>
            </a:extLst>
          </p:cNvPr>
          <p:cNvPicPr>
            <a:picLocks noChangeAspect="1"/>
          </p:cNvPicPr>
          <p:nvPr/>
        </p:nvPicPr>
        <p:blipFill>
          <a:blip r:embed="rId4">
            <a:extLst>
              <a:ext uri="{28A0092B-C50C-407E-A947-70E740481C1C}">
                <a14:useLocalDpi xmlns:a14="http://schemas.microsoft.com/office/drawing/2010/main" val="0"/>
              </a:ext>
            </a:extLst>
          </a:blip>
          <a:srcRect b="3294"/>
          <a:stretch>
            <a:fillRect/>
          </a:stretch>
        </p:blipFill>
        <p:spPr bwMode="auto">
          <a:xfrm>
            <a:off x="6276003" y="1489224"/>
            <a:ext cx="2160000" cy="2120367"/>
          </a:xfrm>
          <a:prstGeom prst="rect">
            <a:avLst/>
          </a:prstGeom>
          <a:noFill/>
          <a:ln>
            <a:noFill/>
          </a:ln>
        </p:spPr>
      </p:pic>
      <p:pic>
        <p:nvPicPr>
          <p:cNvPr id="10" name="Imagem 9">
            <a:extLst>
              <a:ext uri="{FF2B5EF4-FFF2-40B4-BE49-F238E27FC236}">
                <a16:creationId xmlns:a16="http://schemas.microsoft.com/office/drawing/2014/main" id="{C81F45ED-7D08-252E-0E3F-40CEA58E8385}"/>
              </a:ext>
            </a:extLst>
          </p:cNvPr>
          <p:cNvPicPr>
            <a:picLocks noChangeAspect="1"/>
          </p:cNvPicPr>
          <p:nvPr/>
        </p:nvPicPr>
        <p:blipFill>
          <a:blip r:embed="rId5">
            <a:extLst>
              <a:ext uri="{28A0092B-C50C-407E-A947-70E740481C1C}">
                <a14:useLocalDpi xmlns:a14="http://schemas.microsoft.com/office/drawing/2010/main" val="0"/>
              </a:ext>
            </a:extLst>
          </a:blip>
          <a:srcRect r="3406" b="1903"/>
          <a:stretch>
            <a:fillRect/>
          </a:stretch>
        </p:blipFill>
        <p:spPr bwMode="auto">
          <a:xfrm>
            <a:off x="6276003" y="4093277"/>
            <a:ext cx="2160000" cy="2310910"/>
          </a:xfrm>
          <a:prstGeom prst="rect">
            <a:avLst/>
          </a:prstGeom>
          <a:noFill/>
          <a:ln>
            <a:noFill/>
          </a:ln>
        </p:spPr>
      </p:pic>
      <p:sp>
        <p:nvSpPr>
          <p:cNvPr id="12" name="CaixaDeTexto 11">
            <a:extLst>
              <a:ext uri="{FF2B5EF4-FFF2-40B4-BE49-F238E27FC236}">
                <a16:creationId xmlns:a16="http://schemas.microsoft.com/office/drawing/2014/main" id="{42C58D8C-B3D8-9D34-88B8-AD15C29492B7}"/>
              </a:ext>
            </a:extLst>
          </p:cNvPr>
          <p:cNvSpPr txBox="1"/>
          <p:nvPr/>
        </p:nvSpPr>
        <p:spPr>
          <a:xfrm>
            <a:off x="8436003" y="1790598"/>
            <a:ext cx="3600000" cy="3816429"/>
          </a:xfrm>
          <a:prstGeom prst="rect">
            <a:avLst/>
          </a:prstGeom>
          <a:noFill/>
        </p:spPr>
        <p:txBody>
          <a:bodyPr wrap="square">
            <a:spAutoFit/>
          </a:bodyPr>
          <a:lstStyle/>
          <a:p>
            <a:pPr algn="just"/>
            <a:r>
              <a:rPr lang="pt-BR" sz="2200" b="1" dirty="0">
                <a:effectLst/>
                <a:latin typeface="Arial Narrow" panose="020B0606020202030204" pitchFamily="34" charset="0"/>
                <a:ea typeface="Aptos" panose="020B0004020202020204" pitchFamily="34" charset="0"/>
                <a:cs typeface="Times New Roman" panose="02020603050405020304" pitchFamily="18" charset="0"/>
              </a:rPr>
              <a:t>Coroa circular</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é a região do plano limitada por duas circunferências concêntricas e de raios diferentes.</a:t>
            </a:r>
          </a:p>
          <a:p>
            <a:pPr algn="just"/>
            <a:endParaRPr lang="pt-BR" sz="2200" dirty="0">
              <a:latin typeface="Arial Narrow" panose="020B0606020202030204" pitchFamily="34" charset="0"/>
              <a:cs typeface="Times New Roman" panose="02020603050405020304" pitchFamily="18" charset="0"/>
            </a:endParaRPr>
          </a:p>
          <a:p>
            <a:pPr algn="just"/>
            <a:endParaRPr lang="pt-BR" sz="2200" dirty="0">
              <a:latin typeface="Arial Narrow" panose="020B0606020202030204" pitchFamily="34" charset="0"/>
              <a:cs typeface="Times New Roman" panose="02020603050405020304" pitchFamily="18" charset="0"/>
            </a:endParaRPr>
          </a:p>
          <a:p>
            <a:pPr algn="just"/>
            <a:endParaRPr lang="pt-BR" sz="2200" dirty="0">
              <a:latin typeface="Arial Narrow" panose="020B0606020202030204" pitchFamily="34" charset="0"/>
              <a:cs typeface="Times New Roman" panose="02020603050405020304" pitchFamily="18" charset="0"/>
            </a:endParaRPr>
          </a:p>
          <a:p>
            <a:pPr algn="just"/>
            <a:endParaRPr lang="pt-BR" sz="2200" dirty="0">
              <a:latin typeface="Arial Narrow" panose="020B0606020202030204" pitchFamily="34" charset="0"/>
              <a:cs typeface="Times New Roman" panose="02020603050405020304" pitchFamily="18" charset="0"/>
            </a:endParaRPr>
          </a:p>
          <a:p>
            <a:pPr algn="just"/>
            <a:r>
              <a:rPr lang="pt-BR" sz="2200" b="1" dirty="0">
                <a:effectLst/>
                <a:latin typeface="Arial Narrow" panose="020B0606020202030204" pitchFamily="34" charset="0"/>
                <a:ea typeface="Aptos" panose="020B0004020202020204" pitchFamily="34" charset="0"/>
                <a:cs typeface="Times New Roman" panose="02020603050405020304" pitchFamily="18" charset="0"/>
              </a:rPr>
              <a:t>Zona circular</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é a região do círculo compreendida entre duas cordas paralelas distintas.</a:t>
            </a:r>
            <a:endParaRPr lang="pt-BR" sz="2200" dirty="0"/>
          </a:p>
        </p:txBody>
      </p:sp>
    </p:spTree>
    <p:extLst>
      <p:ext uri="{BB962C8B-B14F-4D97-AF65-F5344CB8AC3E}">
        <p14:creationId xmlns:p14="http://schemas.microsoft.com/office/powerpoint/2010/main" val="38527598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C5BFF6A5-64C7-5202-8CA0-C3F96ABB14C9}"/>
                  </a:ext>
                </a:extLst>
              </p:cNvPr>
              <p:cNvSpPr txBox="1"/>
              <p:nvPr/>
            </p:nvSpPr>
            <p:spPr>
              <a:xfrm>
                <a:off x="156000" y="904257"/>
                <a:ext cx="5760000" cy="3582840"/>
              </a:xfrm>
              <a:prstGeom prst="rect">
                <a:avLst/>
              </a:prstGeom>
              <a:noFill/>
            </p:spPr>
            <p:txBody>
              <a:bodyPr wrap="square">
                <a:spAutoFit/>
              </a:bodyPr>
              <a:lstStyle/>
              <a:p>
                <a:pPr algn="ctr">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POSIÇÕES RELATIVAS DE RETAS E CIRCUNFERÊNCIAS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R="22860"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Reta secante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é uma reta que corta a circunferência em dois pontos quaisquer.</a:t>
                </a:r>
              </a:p>
              <a:p>
                <a:pPr marR="22860"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marL="1882775" marR="22860" algn="just">
                  <a:lnSpc>
                    <a:spcPct val="115000"/>
                  </a:lnSpc>
                  <a:spcAft>
                    <a:spcPts val="800"/>
                  </a:spcAf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A reta </a:t>
                </a:r>
                <a14:m>
                  <m:oMath xmlns:m="http://schemas.openxmlformats.org/officeDocument/2006/math">
                    <m:r>
                      <a:rPr lang="pt-BR" sz="2200" b="1" i="1">
                        <a:effectLst/>
                        <a:latin typeface="Cambria Math" panose="02040503050406030204" pitchFamily="18" charset="0"/>
                        <a:ea typeface="Aptos" panose="020B0004020202020204" pitchFamily="34" charset="0"/>
                        <a:cs typeface="Times New Roman" panose="02020603050405020304" pitchFamily="18" charset="0"/>
                      </a:rPr>
                      <m:t>𝒓</m:t>
                    </m:r>
                  </m:oMath>
                </a14:m>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 intercepta a circunferência nos pontos </a:t>
                </a:r>
                <a:r>
                  <a:rPr lang="pt-BR" sz="2200" b="1" dirty="0">
                    <a:solidFill>
                      <a:srgbClr val="0070C0"/>
                    </a:solidFill>
                    <a:effectLst/>
                    <a:latin typeface="Arial Narrow" panose="020B0606020202030204" pitchFamily="34" charset="0"/>
                    <a:ea typeface="Times New Roman" panose="02020603050405020304" pitchFamily="18" charset="0"/>
                    <a:cs typeface="Times New Roman" panose="02020603050405020304" pitchFamily="18" charset="0"/>
                  </a:rPr>
                  <a:t>A</a:t>
                </a: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 e </a:t>
                </a:r>
                <a:r>
                  <a:rPr lang="pt-BR" sz="2200" b="1" dirty="0">
                    <a:solidFill>
                      <a:srgbClr val="0070C0"/>
                    </a:solidFill>
                    <a:effectLst/>
                    <a:latin typeface="Arial Narrow" panose="020B0606020202030204" pitchFamily="34" charset="0"/>
                    <a:ea typeface="Times New Roman" panose="02020603050405020304" pitchFamily="18" charset="0"/>
                    <a:cs typeface="Times New Roman" panose="02020603050405020304" pitchFamily="18" charset="0"/>
                  </a:rPr>
                  <a:t>B</a:t>
                </a:r>
                <a:r>
                  <a:rPr lang="pt-BR" sz="2200" b="1"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C5BFF6A5-64C7-5202-8CA0-C3F96ABB14C9}"/>
                  </a:ext>
                </a:extLst>
              </p:cNvPr>
              <p:cNvSpPr txBox="1">
                <a:spLocks noRot="1" noChangeAspect="1" noMove="1" noResize="1" noEditPoints="1" noAdjustHandles="1" noChangeArrowheads="1" noChangeShapeType="1" noTextEdit="1"/>
              </p:cNvSpPr>
              <p:nvPr/>
            </p:nvSpPr>
            <p:spPr>
              <a:xfrm>
                <a:off x="156000" y="904257"/>
                <a:ext cx="5760000" cy="3582840"/>
              </a:xfrm>
              <a:prstGeom prst="rect">
                <a:avLst/>
              </a:prstGeom>
              <a:blipFill>
                <a:blip r:embed="rId2"/>
                <a:stretch>
                  <a:fillRect l="-1377" t="-680" r="-1059" b="-2721"/>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4020B74F-1B20-A451-C90F-F054E9852303}"/>
              </a:ext>
            </a:extLst>
          </p:cNvPr>
          <p:cNvPicPr>
            <a:picLocks noChangeAspect="1"/>
          </p:cNvPicPr>
          <p:nvPr/>
        </p:nvPicPr>
        <p:blipFill rotWithShape="1">
          <a:blip r:embed="rId3"/>
          <a:srcRect l="31823" t="31198" r="54180" b="42091"/>
          <a:stretch/>
        </p:blipFill>
        <p:spPr bwMode="auto">
          <a:xfrm>
            <a:off x="290470" y="3092625"/>
            <a:ext cx="1800000" cy="2120113"/>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E1D0B090-CD6F-7533-3152-B365CED279E9}"/>
                  </a:ext>
                </a:extLst>
              </p:cNvPr>
              <p:cNvSpPr txBox="1"/>
              <p:nvPr/>
            </p:nvSpPr>
            <p:spPr>
              <a:xfrm>
                <a:off x="6276000" y="904257"/>
                <a:ext cx="5760000" cy="5392758"/>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Reta tangente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é uma reta que toca a circunferência em um único ponto </a:t>
                </a:r>
                <a:r>
                  <a:rPr lang="pt-BR" sz="2200" b="1" kern="1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T</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Esse ponto é conhecido como ponto de tangência ou de contato.</a:t>
                </a:r>
              </a:p>
              <a:p>
                <a:pPr marL="1882775"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Obs.1:</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 distância do centro (</a:t>
                </a:r>
                <a:r>
                  <a:rPr lang="pt-BR" sz="2200" b="1" kern="1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O</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da circunferência ao ponto de tangência </a:t>
                </a:r>
                <a:r>
                  <a:rPr lang="pt-BR" sz="2200" b="1" kern="1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T</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é igual ao rai</a:t>
                </a:r>
                <a:r>
                  <a:rPr lang="pt-BR" sz="2200" kern="100" dirty="0">
                    <a:latin typeface="Arial Narrow" panose="020B0606020202030204" pitchFamily="34" charset="0"/>
                    <a:ea typeface="Aptos" panose="020B0004020202020204" pitchFamily="34" charset="0"/>
                    <a:cs typeface="Times New Roman" panose="02020603050405020304" pitchFamily="18" charset="0"/>
                  </a:rPr>
                  <a:t>o </a:t>
                </a:r>
                <a14:m>
                  <m:oMath xmlns:m="http://schemas.openxmlformats.org/officeDocument/2006/math">
                    <m:d>
                      <m:dPr>
                        <m:ctrlPr>
                          <a:rPr lang="pt-BR" sz="2200" b="0" i="1" kern="100" smtClean="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𝒓</m:t>
                        </m:r>
                      </m:e>
                    </m:d>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da circunferência.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1882775" algn="just"/>
                <a:r>
                  <a:rPr lang="pt-BR" sz="2200" b="1" dirty="0">
                    <a:effectLst/>
                    <a:latin typeface="Arial Narrow" panose="020B0606020202030204" pitchFamily="34" charset="0"/>
                    <a:ea typeface="Aptos" panose="020B0004020202020204" pitchFamily="34" charset="0"/>
                    <a:cs typeface="Times New Roman" panose="02020603050405020304" pitchFamily="18" charset="0"/>
                  </a:rPr>
                  <a:t>Obs.2:</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Qualquer reta tangente a uma circunferência é perpendicular.</a:t>
                </a:r>
              </a:p>
              <a:p>
                <a:pPr marL="1792288" algn="just"/>
                <a:endParaRPr lang="pt-BR" sz="2200" b="1" kern="100" dirty="0">
                  <a:latin typeface="Arial Narrow" panose="020B0606020202030204" pitchFamily="34" charset="0"/>
                  <a:ea typeface="Aptos" panose="020B0004020202020204" pitchFamily="34" charset="0"/>
                  <a:cs typeface="Times New Roman" panose="02020603050405020304" pitchFamily="18" charset="0"/>
                </a:endParaRPr>
              </a:p>
              <a:p>
                <a:pPr marL="1792288" algn="just"/>
                <a:endParaRPr lang="pt-BR" sz="2200" b="1" kern="100" dirty="0">
                  <a:effectLst/>
                  <a:latin typeface="Arial Narrow" panose="020B0606020202030204" pitchFamily="34" charset="0"/>
                  <a:ea typeface="Aptos" panose="020B0004020202020204" pitchFamily="34" charset="0"/>
                  <a:cs typeface="Times New Roman" panose="02020603050405020304" pitchFamily="18" charset="0"/>
                </a:endParaRPr>
              </a:p>
              <a:p>
                <a:pPr marL="1792288" algn="just"/>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Reta externa</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é uma a reta que não possui nenhum ponto em comum com a circunferência.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E1D0B090-CD6F-7533-3152-B365CED279E9}"/>
                  </a:ext>
                </a:extLst>
              </p:cNvPr>
              <p:cNvSpPr txBox="1">
                <a:spLocks noRot="1" noChangeAspect="1" noMove="1" noResize="1" noEditPoints="1" noAdjustHandles="1" noChangeArrowheads="1" noChangeShapeType="1" noTextEdit="1"/>
              </p:cNvSpPr>
              <p:nvPr/>
            </p:nvSpPr>
            <p:spPr>
              <a:xfrm>
                <a:off x="6276000" y="904257"/>
                <a:ext cx="5760000" cy="5392758"/>
              </a:xfrm>
              <a:prstGeom prst="rect">
                <a:avLst/>
              </a:prstGeom>
              <a:blipFill>
                <a:blip r:embed="rId4"/>
                <a:stretch>
                  <a:fillRect l="-1377" t="-452" r="-1483" b="-1469"/>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6665EA5F-293B-5369-B423-7BD845C1C981}"/>
              </a:ext>
            </a:extLst>
          </p:cNvPr>
          <p:cNvPicPr>
            <a:picLocks noChangeAspect="1"/>
          </p:cNvPicPr>
          <p:nvPr/>
        </p:nvPicPr>
        <p:blipFill rotWithShape="1">
          <a:blip r:embed="rId5"/>
          <a:srcRect l="31199" t="41307" r="52665" b="30972"/>
          <a:stretch/>
        </p:blipFill>
        <p:spPr bwMode="auto">
          <a:xfrm>
            <a:off x="6276000" y="2262636"/>
            <a:ext cx="1800000" cy="1907975"/>
          </a:xfrm>
          <a:prstGeom prst="rect">
            <a:avLst/>
          </a:prstGeom>
          <a:ln>
            <a:noFill/>
          </a:ln>
          <a:extLst>
            <a:ext uri="{53640926-AAD7-44D8-BBD7-CCE9431645EC}">
              <a14:shadowObscured xmlns:a14="http://schemas.microsoft.com/office/drawing/2010/main"/>
            </a:ext>
          </a:extLst>
        </p:spPr>
      </p:pic>
      <p:pic>
        <p:nvPicPr>
          <p:cNvPr id="8" name="Imagem 7">
            <a:extLst>
              <a:ext uri="{FF2B5EF4-FFF2-40B4-BE49-F238E27FC236}">
                <a16:creationId xmlns:a16="http://schemas.microsoft.com/office/drawing/2014/main" id="{F7325166-6356-38E2-CEA1-BF12CE188C21}"/>
              </a:ext>
            </a:extLst>
          </p:cNvPr>
          <p:cNvPicPr>
            <a:picLocks noChangeAspect="1"/>
          </p:cNvPicPr>
          <p:nvPr/>
        </p:nvPicPr>
        <p:blipFill rotWithShape="1">
          <a:blip r:embed="rId6"/>
          <a:srcRect l="31158" t="41879" r="51459" b="30102"/>
          <a:stretch/>
        </p:blipFill>
        <p:spPr bwMode="auto">
          <a:xfrm>
            <a:off x="6276000" y="4789467"/>
            <a:ext cx="1800000" cy="179153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875934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F77575-7389-AF0A-2DA0-EFCEDD279141}"/>
              </a:ext>
            </a:extLst>
          </p:cNvPr>
          <p:cNvSpPr txBox="1"/>
          <p:nvPr/>
        </p:nvSpPr>
        <p:spPr>
          <a:xfrm>
            <a:off x="156000" y="866140"/>
            <a:ext cx="11880000" cy="954428"/>
          </a:xfrm>
          <a:prstGeom prst="rect">
            <a:avLst/>
          </a:prstGeom>
          <a:solidFill>
            <a:schemeClr val="bg1"/>
          </a:solidFill>
        </p:spPr>
        <p:txBody>
          <a:bodyPr wrap="square">
            <a:spAutoFit/>
          </a:bodyPr>
          <a:lstStyle/>
          <a:p>
            <a:pPr algn="ctr">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POSIÇÕES RELATIVAS ENTRE DUAS CIRCUNFERÊNCIAS</a:t>
            </a:r>
          </a:p>
          <a:p>
            <a:pPr algn="ctr">
              <a:lnSpc>
                <a:spcPct val="115000"/>
              </a:lnSpc>
              <a:spcAft>
                <a:spcPts val="800"/>
              </a:spcAft>
            </a:pP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p:sp>
        <p:nvSpPr>
          <p:cNvPr id="5" name="CaixaDeTexto 4">
            <a:extLst>
              <a:ext uri="{FF2B5EF4-FFF2-40B4-BE49-F238E27FC236}">
                <a16:creationId xmlns:a16="http://schemas.microsoft.com/office/drawing/2014/main" id="{87A4FAB5-5B2D-AAF7-F5A0-948F74A894A3}"/>
              </a:ext>
            </a:extLst>
          </p:cNvPr>
          <p:cNvSpPr txBox="1"/>
          <p:nvPr/>
        </p:nvSpPr>
        <p:spPr>
          <a:xfrm>
            <a:off x="155999" y="1820568"/>
            <a:ext cx="4320000" cy="2004588"/>
          </a:xfrm>
          <a:prstGeom prst="rect">
            <a:avLst/>
          </a:prstGeom>
          <a:solidFill>
            <a:schemeClr val="bg1"/>
          </a:solid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Circunferências secantes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são aquelas circunferências que possuem somente dois pontos em comum. A distância entre seus centros é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menor</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do que a soma das medidas de seus raios.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6" name="Imagem 5">
            <a:extLst>
              <a:ext uri="{FF2B5EF4-FFF2-40B4-BE49-F238E27FC236}">
                <a16:creationId xmlns:a16="http://schemas.microsoft.com/office/drawing/2014/main" id="{7C6A5B6E-F657-43E0-C82E-D343ED517F6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22010" y="4172349"/>
            <a:ext cx="2187977" cy="1700187"/>
          </a:xfrm>
          <a:prstGeom prst="rect">
            <a:avLst/>
          </a:prstGeom>
          <a:noFill/>
          <a:ln>
            <a:noFill/>
          </a:ln>
        </p:spPr>
      </p:pic>
      <p:sp>
        <p:nvSpPr>
          <p:cNvPr id="8" name="CaixaDeTexto 7">
            <a:extLst>
              <a:ext uri="{FF2B5EF4-FFF2-40B4-BE49-F238E27FC236}">
                <a16:creationId xmlns:a16="http://schemas.microsoft.com/office/drawing/2014/main" id="{241C0415-5063-AA6E-AD82-454F89D06CA5}"/>
              </a:ext>
            </a:extLst>
          </p:cNvPr>
          <p:cNvSpPr txBox="1"/>
          <p:nvPr/>
        </p:nvSpPr>
        <p:spPr>
          <a:xfrm>
            <a:off x="4836000" y="1677133"/>
            <a:ext cx="7200000" cy="836576"/>
          </a:xfrm>
          <a:prstGeom prst="rect">
            <a:avLst/>
          </a:prstGeom>
          <a:solidFill>
            <a:schemeClr val="bg1"/>
          </a:solid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Circunferências tangentes (interiores ou exteriores)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são aquelas circunferências que possuem apenas um ponto em comum.</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
        <p:nvSpPr>
          <p:cNvPr id="10" name="CaixaDeTexto 9">
            <a:extLst>
              <a:ext uri="{FF2B5EF4-FFF2-40B4-BE49-F238E27FC236}">
                <a16:creationId xmlns:a16="http://schemas.microsoft.com/office/drawing/2014/main" id="{B93F8FB1-3AFC-458A-ED84-A71DA58845AA}"/>
              </a:ext>
            </a:extLst>
          </p:cNvPr>
          <p:cNvSpPr txBox="1"/>
          <p:nvPr/>
        </p:nvSpPr>
        <p:spPr>
          <a:xfrm>
            <a:off x="4836001" y="2504744"/>
            <a:ext cx="3416652" cy="3972306"/>
          </a:xfrm>
          <a:prstGeom prst="rect">
            <a:avLst/>
          </a:prstGeom>
          <a:solidFill>
            <a:schemeClr val="bg1"/>
          </a:solidFill>
        </p:spPr>
        <p:txBody>
          <a:bodyPr wrap="square">
            <a:spAutoFit/>
          </a:bodyPr>
          <a:lstStyle/>
          <a:p>
            <a:pPr algn="ctr">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Circunferências tangentes interiores</a:t>
            </a:r>
          </a:p>
          <a:p>
            <a:pPr algn="ctr">
              <a:lnSpc>
                <a:spcPct val="115000"/>
              </a:lnSpc>
              <a:spcAft>
                <a:spcPts val="800"/>
              </a:spcAft>
            </a:pPr>
            <a:endParaRPr lang="pt-BR" sz="2200" b="1" kern="100" dirty="0">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endParaRPr lang="pt-BR" sz="2200" b="1" kern="100" dirty="0">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endParaRPr lang="pt-BR" sz="2200" b="1"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São </a:t>
            </a:r>
            <a:r>
              <a:rPr lang="pt-BR" sz="2200" b="1" dirty="0">
                <a:effectLst/>
                <a:latin typeface="Arial Narrow" panose="020B0606020202030204" pitchFamily="34" charset="0"/>
                <a:ea typeface="Aptos" panose="020B0004020202020204" pitchFamily="34" charset="0"/>
                <a:cs typeface="Times New Roman" panose="02020603050405020304" pitchFamily="18" charset="0"/>
              </a:rPr>
              <a:t>interiores</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quando a distância entre os seus centros é igual à diferença entre as medidas de seus raios.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
        <p:nvSpPr>
          <p:cNvPr id="12" name="CaixaDeTexto 11">
            <a:extLst>
              <a:ext uri="{FF2B5EF4-FFF2-40B4-BE49-F238E27FC236}">
                <a16:creationId xmlns:a16="http://schemas.microsoft.com/office/drawing/2014/main" id="{6C5A122A-3AC0-7A26-80C1-B5C7D3904ADF}"/>
              </a:ext>
            </a:extLst>
          </p:cNvPr>
          <p:cNvSpPr txBox="1"/>
          <p:nvPr/>
        </p:nvSpPr>
        <p:spPr>
          <a:xfrm>
            <a:off x="8758515" y="2553659"/>
            <a:ext cx="3205766" cy="3803605"/>
          </a:xfrm>
          <a:prstGeom prst="rect">
            <a:avLst/>
          </a:prstGeom>
          <a:noFill/>
        </p:spPr>
        <p:txBody>
          <a:bodyPr wrap="square">
            <a:spAutoFit/>
          </a:bodyPr>
          <a:lstStyle/>
          <a:p>
            <a:pPr algn="ctr">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Circunferências tangentes exteriores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ctr">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200" dirty="0">
                <a:effectLst/>
                <a:latin typeface="Arial Narrow" panose="020B0606020202030204" pitchFamily="34" charset="0"/>
                <a:ea typeface="Aptos" panose="020B0004020202020204" pitchFamily="34" charset="0"/>
                <a:cs typeface="Times New Roman" panose="02020603050405020304" pitchFamily="18" charset="0"/>
              </a:rPr>
              <a:t>São </a:t>
            </a:r>
            <a:r>
              <a:rPr lang="pt-BR" sz="2200" b="1" dirty="0">
                <a:effectLst/>
                <a:latin typeface="Arial Narrow" panose="020B0606020202030204" pitchFamily="34" charset="0"/>
                <a:ea typeface="Aptos" panose="020B0004020202020204" pitchFamily="34" charset="0"/>
                <a:cs typeface="Times New Roman" panose="02020603050405020304" pitchFamily="18" charset="0"/>
              </a:rPr>
              <a:t>exteriores</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quando a distância entre seus centros é igual à soma das medidas de seus raios.</a:t>
            </a:r>
            <a:endParaRPr lang="pt-BR" sz="2200" dirty="0">
              <a:latin typeface="Arial Narrow" panose="020B0606020202030204" pitchFamily="34" charset="0"/>
            </a:endParaRPr>
          </a:p>
        </p:txBody>
      </p:sp>
      <p:pic>
        <p:nvPicPr>
          <p:cNvPr id="15" name="Imagem 14">
            <a:extLst>
              <a:ext uri="{FF2B5EF4-FFF2-40B4-BE49-F238E27FC236}">
                <a16:creationId xmlns:a16="http://schemas.microsoft.com/office/drawing/2014/main" id="{EE940A07-8316-23EA-416F-3FFD1D5F132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02012" y="3377180"/>
            <a:ext cx="1620000" cy="1545688"/>
          </a:xfrm>
          <a:prstGeom prst="rect">
            <a:avLst/>
          </a:prstGeom>
          <a:noFill/>
          <a:ln>
            <a:noFill/>
          </a:ln>
        </p:spPr>
      </p:pic>
      <p:pic>
        <p:nvPicPr>
          <p:cNvPr id="16" name="Imagem 15">
            <a:extLst>
              <a:ext uri="{FF2B5EF4-FFF2-40B4-BE49-F238E27FC236}">
                <a16:creationId xmlns:a16="http://schemas.microsoft.com/office/drawing/2014/main" id="{739B2586-232D-8A27-3DC8-49D8AFFD735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230143" y="3412094"/>
            <a:ext cx="2228276" cy="1440000"/>
          </a:xfrm>
          <a:prstGeom prst="rect">
            <a:avLst/>
          </a:prstGeom>
          <a:noFill/>
          <a:ln>
            <a:noFill/>
          </a:ln>
        </p:spPr>
      </p:pic>
      <p:cxnSp>
        <p:nvCxnSpPr>
          <p:cNvPr id="18" name="Conector reto 17">
            <a:extLst>
              <a:ext uri="{FF2B5EF4-FFF2-40B4-BE49-F238E27FC236}">
                <a16:creationId xmlns:a16="http://schemas.microsoft.com/office/drawing/2014/main" id="{312253BD-688A-63CD-C6A1-B6BEF0338CDE}"/>
              </a:ext>
            </a:extLst>
          </p:cNvPr>
          <p:cNvCxnSpPr/>
          <p:nvPr/>
        </p:nvCxnSpPr>
        <p:spPr>
          <a:xfrm>
            <a:off x="4652682" y="1685364"/>
            <a:ext cx="0" cy="4953051"/>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94197511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26D2C740-7608-0EF7-9C93-82AF258DE0AD}"/>
              </a:ext>
            </a:extLst>
          </p:cNvPr>
          <p:cNvCxnSpPr>
            <a:cxnSpLocks/>
          </p:cNvCxnSpPr>
          <p:nvPr/>
        </p:nvCxnSpPr>
        <p:spPr>
          <a:xfrm>
            <a:off x="4105835" y="894415"/>
            <a:ext cx="0" cy="4953051"/>
          </a:xfrm>
          <a:prstGeom prst="line">
            <a:avLst/>
          </a:prstGeom>
        </p:spPr>
        <p:style>
          <a:lnRef idx="2">
            <a:schemeClr val="accent2"/>
          </a:lnRef>
          <a:fillRef idx="0">
            <a:schemeClr val="accent2"/>
          </a:fillRef>
          <a:effectRef idx="1">
            <a:schemeClr val="accent2"/>
          </a:effectRef>
          <a:fontRef idx="minor">
            <a:schemeClr val="tx1"/>
          </a:fontRef>
        </p:style>
      </p:cxnSp>
      <p:pic>
        <p:nvPicPr>
          <p:cNvPr id="3" name="Imagem 2">
            <a:extLst>
              <a:ext uri="{FF2B5EF4-FFF2-40B4-BE49-F238E27FC236}">
                <a16:creationId xmlns:a16="http://schemas.microsoft.com/office/drawing/2014/main" id="{CBBD3926-5085-8854-FA55-FE9500BCC55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2913" y="3619542"/>
            <a:ext cx="2686174" cy="1800000"/>
          </a:xfrm>
          <a:prstGeom prst="rect">
            <a:avLst/>
          </a:prstGeom>
          <a:noFill/>
          <a:ln>
            <a:noFill/>
          </a:ln>
        </p:spPr>
      </p:pic>
      <p:pic>
        <p:nvPicPr>
          <p:cNvPr id="5" name="Imagem 4">
            <a:extLst>
              <a:ext uri="{FF2B5EF4-FFF2-40B4-BE49-F238E27FC236}">
                <a16:creationId xmlns:a16="http://schemas.microsoft.com/office/drawing/2014/main" id="{0080A305-C264-30C9-E300-D4FD777D8B3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56000" y="3431283"/>
            <a:ext cx="1800000" cy="1800000"/>
          </a:xfrm>
          <a:prstGeom prst="rect">
            <a:avLst/>
          </a:prstGeom>
          <a:noFill/>
          <a:ln>
            <a:noFill/>
          </a:ln>
        </p:spPr>
      </p:pic>
      <p:sp>
        <p:nvSpPr>
          <p:cNvPr id="7" name="CaixaDeTexto 6">
            <a:extLst>
              <a:ext uri="{FF2B5EF4-FFF2-40B4-BE49-F238E27FC236}">
                <a16:creationId xmlns:a16="http://schemas.microsoft.com/office/drawing/2014/main" id="{697A8654-5AA6-6614-29F4-C684125B6D2E}"/>
              </a:ext>
            </a:extLst>
          </p:cNvPr>
          <p:cNvSpPr txBox="1"/>
          <p:nvPr/>
        </p:nvSpPr>
        <p:spPr>
          <a:xfrm>
            <a:off x="336000" y="894415"/>
            <a:ext cx="3600000" cy="2393925"/>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Circunferências externas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são aquelas circunferências que não possuem ponto em comum. A distância entre seus centros é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maior</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do que a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soma</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das medidas de seus raios.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
        <p:nvSpPr>
          <p:cNvPr id="9" name="CaixaDeTexto 8">
            <a:extLst>
              <a:ext uri="{FF2B5EF4-FFF2-40B4-BE49-F238E27FC236}">
                <a16:creationId xmlns:a16="http://schemas.microsoft.com/office/drawing/2014/main" id="{BC20F04A-7534-CB40-EB38-690F4C6633DF}"/>
              </a:ext>
            </a:extLst>
          </p:cNvPr>
          <p:cNvSpPr txBox="1"/>
          <p:nvPr/>
        </p:nvSpPr>
        <p:spPr>
          <a:xfrm>
            <a:off x="4296000" y="894415"/>
            <a:ext cx="3600000" cy="5837432"/>
          </a:xfrm>
          <a:prstGeom prst="rect">
            <a:avLst/>
          </a:prstGeom>
          <a:solidFill>
            <a:schemeClr val="bg1"/>
          </a:solid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Circunferências internas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são aquelas circunferências que não possuem ponto em comum. A distância entre seus centros é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menor</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do que a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diferença</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das medidas de seus raios.</a:t>
            </a: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
        <p:nvSpPr>
          <p:cNvPr id="11" name="CaixaDeTexto 10">
            <a:extLst>
              <a:ext uri="{FF2B5EF4-FFF2-40B4-BE49-F238E27FC236}">
                <a16:creationId xmlns:a16="http://schemas.microsoft.com/office/drawing/2014/main" id="{3CF09F88-5CBF-14E0-BE39-1FF135B7ACBA}"/>
              </a:ext>
            </a:extLst>
          </p:cNvPr>
          <p:cNvSpPr txBox="1"/>
          <p:nvPr/>
        </p:nvSpPr>
        <p:spPr>
          <a:xfrm>
            <a:off x="8256000" y="894415"/>
            <a:ext cx="3600000" cy="1615250"/>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Circunferências concêntricas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são duas ou mais circunferências que possuem o mesmo centro, porém com raios diferentes.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cxnSp>
        <p:nvCxnSpPr>
          <p:cNvPr id="12" name="Conector reto 11">
            <a:extLst>
              <a:ext uri="{FF2B5EF4-FFF2-40B4-BE49-F238E27FC236}">
                <a16:creationId xmlns:a16="http://schemas.microsoft.com/office/drawing/2014/main" id="{33E9045C-28B2-DF9F-6B81-5C81172C5826}"/>
              </a:ext>
            </a:extLst>
          </p:cNvPr>
          <p:cNvCxnSpPr>
            <a:cxnSpLocks/>
          </p:cNvCxnSpPr>
          <p:nvPr/>
        </p:nvCxnSpPr>
        <p:spPr>
          <a:xfrm>
            <a:off x="8077199" y="894415"/>
            <a:ext cx="0" cy="4953051"/>
          </a:xfrm>
          <a:prstGeom prst="line">
            <a:avLst/>
          </a:prstGeom>
        </p:spPr>
        <p:style>
          <a:lnRef idx="2">
            <a:schemeClr val="accent2"/>
          </a:lnRef>
          <a:fillRef idx="0">
            <a:schemeClr val="accent2"/>
          </a:fillRef>
          <a:effectRef idx="1">
            <a:schemeClr val="accent2"/>
          </a:effectRef>
          <a:fontRef idx="minor">
            <a:schemeClr val="tx1"/>
          </a:fontRef>
        </p:style>
      </p:cxnSp>
      <p:pic>
        <p:nvPicPr>
          <p:cNvPr id="4" name="Imagem 3">
            <a:extLst>
              <a:ext uri="{FF2B5EF4-FFF2-40B4-BE49-F238E27FC236}">
                <a16:creationId xmlns:a16="http://schemas.microsoft.com/office/drawing/2014/main" id="{559EE1C5-4422-9EBF-D6F7-B242B07B890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74540" y="3619542"/>
            <a:ext cx="1842919" cy="1800000"/>
          </a:xfrm>
          <a:prstGeom prst="rect">
            <a:avLst/>
          </a:prstGeom>
          <a:noFill/>
          <a:ln>
            <a:noFill/>
          </a:ln>
        </p:spPr>
      </p:pic>
    </p:spTree>
    <p:extLst>
      <p:ext uri="{BB962C8B-B14F-4D97-AF65-F5344CB8AC3E}">
        <p14:creationId xmlns:p14="http://schemas.microsoft.com/office/powerpoint/2010/main" val="327661643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08B9C049-0172-8E7F-844C-99F01220D0B0}"/>
                  </a:ext>
                </a:extLst>
              </p:cNvPr>
              <p:cNvSpPr txBox="1"/>
              <p:nvPr/>
            </p:nvSpPr>
            <p:spPr>
              <a:xfrm>
                <a:off x="156000" y="876760"/>
                <a:ext cx="5760000" cy="3767122"/>
              </a:xfrm>
              <a:prstGeom prst="rect">
                <a:avLst/>
              </a:prstGeom>
              <a:noFill/>
            </p:spPr>
            <p:txBody>
              <a:bodyPr wrap="square">
                <a:spAutoFit/>
              </a:bodyPr>
              <a:lstStyle/>
              <a:p>
                <a:pPr algn="ctr">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SEGMENTOS TANGENTES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Considere um ponto </a:t>
                </a:r>
                <a14:m>
                  <m:oMath xmlns:m="http://schemas.openxmlformats.org/officeDocument/2006/math">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𝑷</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exterior à circunferência contido no mesmo plano. Por esse ponto </a:t>
                </a:r>
                <a14:m>
                  <m:oMath xmlns:m="http://schemas.openxmlformats.org/officeDocument/2006/math">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𝑷</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podem ser traçados dois segmentos, </a:t>
                </a:r>
                <a14:m>
                  <m:oMath xmlns:m="http://schemas.openxmlformats.org/officeDocument/2006/math">
                    <m:acc>
                      <m:accPr>
                        <m:chr m:val="̅"/>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𝑷𝑨</m:t>
                        </m:r>
                      </m:e>
                    </m:acc>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 </a:t>
                </a:r>
                <a14:m>
                  <m:oMath xmlns:m="http://schemas.openxmlformats.org/officeDocument/2006/math">
                    <m:acc>
                      <m:accPr>
                        <m:chr m:val="̅"/>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𝑷𝑩</m:t>
                        </m:r>
                      </m:e>
                    </m:acc>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cujas extremidades são o ponto </a:t>
                </a:r>
                <a14:m>
                  <m:oMath xmlns:m="http://schemas.openxmlformats.org/officeDocument/2006/math">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𝑷</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dado e os pontos de tangência </a:t>
                </a:r>
                <a14:m>
                  <m:oMath xmlns:m="http://schemas.openxmlformats.org/officeDocument/2006/math">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𝑨</m:t>
                    </m:r>
                  </m:oMath>
                </a14:m>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e </a:t>
                </a:r>
                <a14:m>
                  <m:oMath xmlns:m="http://schemas.openxmlformats.org/officeDocument/2006/math">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𝑩</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Esses dois segmentos são congruentes </a:t>
                </a:r>
                <a14:m>
                  <m:oMath xmlns:m="http://schemas.openxmlformats.org/officeDocument/2006/math">
                    <m:d>
                      <m:dPr>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dPr>
                      <m:e>
                        <m:acc>
                          <m:accPr>
                            <m:chr m:val="̅"/>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𝑷𝑨</m:t>
                            </m:r>
                          </m:e>
                        </m:acc>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m:t>
                        </m:r>
                        <m:acc>
                          <m:accPr>
                            <m:chr m:val="̅"/>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𝑷𝑩</m:t>
                            </m:r>
                          </m:e>
                        </m:acc>
                      </m:e>
                    </m:d>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 congruência dos triângulos </a:t>
                </a:r>
                <a14:m>
                  <m:oMath xmlns:m="http://schemas.openxmlformats.org/officeDocument/2006/math">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𝑩𝑷𝑶</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 </a:t>
                </a:r>
                <a14:m>
                  <m:oMath xmlns:m="http://schemas.openxmlformats.org/officeDocument/2006/math">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𝑨𝑷𝑶</m:t>
                    </m:r>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garantem essa congruência.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08B9C049-0172-8E7F-844C-99F01220D0B0}"/>
                  </a:ext>
                </a:extLst>
              </p:cNvPr>
              <p:cNvSpPr txBox="1">
                <a:spLocks noRot="1" noChangeAspect="1" noMove="1" noResize="1" noEditPoints="1" noAdjustHandles="1" noChangeArrowheads="1" noChangeShapeType="1" noTextEdit="1"/>
              </p:cNvSpPr>
              <p:nvPr/>
            </p:nvSpPr>
            <p:spPr>
              <a:xfrm>
                <a:off x="156000" y="876760"/>
                <a:ext cx="5760000" cy="3767122"/>
              </a:xfrm>
              <a:prstGeom prst="rect">
                <a:avLst/>
              </a:prstGeom>
              <a:blipFill>
                <a:blip r:embed="rId2"/>
                <a:stretch>
                  <a:fillRect l="-1377" t="-809" r="-1483" b="-2427"/>
                </a:stretch>
              </a:blipFill>
            </p:spPr>
            <p:txBody>
              <a:bodyPr/>
              <a:lstStyle/>
              <a:p>
                <a:r>
                  <a:rPr lang="pt-BR">
                    <a:noFill/>
                  </a:rPr>
                  <a:t> </a:t>
                </a:r>
              </a:p>
            </p:txBody>
          </p:sp>
        </mc:Fallback>
      </mc:AlternateContent>
      <p:pic>
        <p:nvPicPr>
          <p:cNvPr id="4" name="Imagem 3" descr="Diagrama&#10;&#10;O conteúdo gerado por IA pode estar incorreto.">
            <a:extLst>
              <a:ext uri="{FF2B5EF4-FFF2-40B4-BE49-F238E27FC236}">
                <a16:creationId xmlns:a16="http://schemas.microsoft.com/office/drawing/2014/main" id="{88DFADBD-D09E-9433-0701-10BF6E9D2C6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3188" y="4679742"/>
            <a:ext cx="3025623" cy="1800000"/>
          </a:xfrm>
          <a:prstGeom prst="rect">
            <a:avLst/>
          </a:prstGeom>
          <a:noFill/>
          <a:ln>
            <a:noFill/>
          </a:ln>
        </p:spPr>
      </p:pic>
      <p:sp>
        <p:nvSpPr>
          <p:cNvPr id="6" name="CaixaDeTexto 5">
            <a:extLst>
              <a:ext uri="{FF2B5EF4-FFF2-40B4-BE49-F238E27FC236}">
                <a16:creationId xmlns:a16="http://schemas.microsoft.com/office/drawing/2014/main" id="{B72377D0-9199-F4C6-5C5D-FD38548FBC09}"/>
              </a:ext>
            </a:extLst>
          </p:cNvPr>
          <p:cNvSpPr txBox="1"/>
          <p:nvPr/>
        </p:nvSpPr>
        <p:spPr>
          <a:xfrm>
            <a:off x="6276000" y="1880807"/>
            <a:ext cx="5760000" cy="2209772"/>
          </a:xfrm>
          <a:prstGeom prst="rect">
            <a:avLst/>
          </a:prstGeom>
          <a:no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Circunferência inscrita no triângulo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Uma circunferência tangente aos três lados de um triângulo está inscrita no triângulo. O triângulo é circunscrito a essa circunferência.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7" name="Imagem 6" descr="Diagrama&#10;&#10;O conteúdo gerado por IA pode estar incorreto.">
            <a:extLst>
              <a:ext uri="{FF2B5EF4-FFF2-40B4-BE49-F238E27FC236}">
                <a16:creationId xmlns:a16="http://schemas.microsoft.com/office/drawing/2014/main" id="{0C6967CA-9C4E-08CA-B818-6229B87FEBF0}"/>
              </a:ext>
            </a:extLst>
          </p:cNvPr>
          <p:cNvPicPr>
            <a:picLocks noChangeAspect="1"/>
          </p:cNvPicPr>
          <p:nvPr/>
        </p:nvPicPr>
        <p:blipFill>
          <a:blip r:embed="rId4">
            <a:extLst>
              <a:ext uri="{28A0092B-C50C-407E-A947-70E740481C1C}">
                <a14:useLocalDpi xmlns:a14="http://schemas.microsoft.com/office/drawing/2010/main" val="0"/>
              </a:ext>
            </a:extLst>
          </a:blip>
          <a:srcRect l="1923" t="4768" r="56624" b="3830"/>
          <a:stretch>
            <a:fillRect/>
          </a:stretch>
        </p:blipFill>
        <p:spPr bwMode="auto">
          <a:xfrm>
            <a:off x="8137562" y="4193028"/>
            <a:ext cx="1830602" cy="2160000"/>
          </a:xfrm>
          <a:prstGeom prst="rect">
            <a:avLst/>
          </a:prstGeom>
          <a:noFill/>
          <a:ln>
            <a:noFill/>
          </a:ln>
        </p:spPr>
      </p:pic>
    </p:spTree>
    <p:extLst>
      <p:ext uri="{BB962C8B-B14F-4D97-AF65-F5344CB8AC3E}">
        <p14:creationId xmlns:p14="http://schemas.microsoft.com/office/powerpoint/2010/main" val="33208323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DDA7ED9A-D55B-CC12-DFD6-4997A7247F45}"/>
                  </a:ext>
                </a:extLst>
              </p:cNvPr>
              <p:cNvSpPr txBox="1"/>
              <p:nvPr/>
            </p:nvSpPr>
            <p:spPr>
              <a:xfrm>
                <a:off x="156000" y="762306"/>
                <a:ext cx="11880000" cy="5718873"/>
              </a:xfrm>
              <a:prstGeom prst="rect">
                <a:avLst/>
              </a:prstGeom>
              <a:solidFill>
                <a:schemeClr val="bg1"/>
              </a:solid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Circunferência inscrita no quadrilátero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Uma circunferência tangente aos quatro lados de um quadrilátero está inscrita no quadrilátero. O quadrilátero é circunscrito a essa circunferência. A condição necessária e suficiente para que um quadrilátero convexo seja circunscrito em uma circunferência, é que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a soma das medidas de dois lados opostos seja igual à soma das medidas dos outros lados.</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Observe a aplicação dos segmentos tangentes e congruentes nesses casos:</a:t>
                </a:r>
              </a:p>
              <a:p>
                <a:pPr marL="5110163" algn="just">
                  <a:lnSpc>
                    <a:spcPct val="115000"/>
                  </a:lnSpc>
                  <a:spcAft>
                    <a:spcPts val="800"/>
                  </a:spcAft>
                </a:pPr>
                <a:endParaRPr lang="pt-BR" sz="2200" kern="100" dirty="0">
                  <a:effectLst/>
                  <a:latin typeface="Arial Narrow" panose="020B0606020202030204" pitchFamily="34" charset="0"/>
                  <a:ea typeface="Aptos" panose="020B0004020202020204" pitchFamily="34" charset="0"/>
                  <a:cs typeface="Times New Roman" panose="02020603050405020304" pitchFamily="18" charset="0"/>
                </a:endParaRPr>
              </a:p>
              <a:p>
                <a:pPr marL="5110163" algn="just">
                  <a:lnSpc>
                    <a:spcPct val="115000"/>
                  </a:lnSpc>
                  <a:spcAft>
                    <a:spcPts val="1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Por essa condição, necessária e suficiente, podemos então dizer que: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110163" algn="just">
                  <a:lnSpc>
                    <a:spcPct val="115000"/>
                  </a:lnSpc>
                  <a:spcAft>
                    <a:spcPts val="100"/>
                  </a:spcAft>
                </a:pPr>
                <a14:m>
                  <m:oMathPara xmlns:m="http://schemas.openxmlformats.org/officeDocument/2006/math">
                    <m:oMathParaPr>
                      <m:jc m:val="centerGroup"/>
                    </m:oMathParaPr>
                    <m:oMath xmlns:m="http://schemas.openxmlformats.org/officeDocument/2006/math">
                      <m:acc>
                        <m:accPr>
                          <m:chr m:val="̅"/>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accPr>
                        <m:e>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DE</m:t>
                          </m:r>
                        </m:e>
                      </m:acc>
                      <m:r>
                        <a:rPr lang="pt-BR" sz="2200" kern="100">
                          <a:solidFill>
                            <a:srgbClr val="666666"/>
                          </a:solidFill>
                          <a:effectLst/>
                          <a:latin typeface="Cambria Math" panose="02040503050406030204" pitchFamily="18" charset="0"/>
                          <a:ea typeface="Aptos" panose="020B0004020202020204" pitchFamily="34" charset="0"/>
                          <a:cs typeface="Times New Roman" panose="02020603050405020304" pitchFamily="18" charset="0"/>
                        </a:rPr>
                        <m:t>+</m:t>
                      </m:r>
                      <m:acc>
                        <m:accPr>
                          <m:chr m:val="̅"/>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accPr>
                        <m:e>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FG</m:t>
                          </m:r>
                        </m:e>
                      </m:acc>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acc>
                        <m:accPr>
                          <m:chr m:val="̅"/>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accPr>
                        <m:e>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EF</m:t>
                          </m:r>
                        </m:e>
                      </m:acc>
                      <m:r>
                        <a:rPr lang="pt-BR" sz="2200" kern="100">
                          <a:solidFill>
                            <a:srgbClr val="666666"/>
                          </a:solidFill>
                          <a:effectLst/>
                          <a:latin typeface="Cambria Math" panose="02040503050406030204" pitchFamily="18" charset="0"/>
                          <a:ea typeface="Aptos" panose="020B0004020202020204" pitchFamily="34" charset="0"/>
                          <a:cs typeface="Times New Roman" panose="02020603050405020304" pitchFamily="18" charset="0"/>
                        </a:rPr>
                        <m:t>+</m:t>
                      </m:r>
                      <m:acc>
                        <m:accPr>
                          <m:chr m:val="̅"/>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accPr>
                        <m:e>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DG</m:t>
                          </m:r>
                        </m:e>
                      </m:acc>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110163" algn="just">
                  <a:lnSpc>
                    <a:spcPct val="115000"/>
                  </a:lnSpc>
                  <a:spcAft>
                    <a:spcPts val="100"/>
                  </a:spcAft>
                </a:pP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ou seja,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110163" algn="just">
                  <a:lnSpc>
                    <a:spcPct val="115000"/>
                  </a:lnSpc>
                  <a:spcAft>
                    <a:spcPts val="100"/>
                  </a:spcAft>
                </a:pPr>
                <a14:m>
                  <m:oMathPara xmlns:m="http://schemas.openxmlformats.org/officeDocument/2006/math">
                    <m:oMathParaPr>
                      <m:jc m:val="centerGroup"/>
                    </m:oMathParaPr>
                    <m:oMath xmlns:m="http://schemas.openxmlformats.org/officeDocument/2006/math">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w</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x</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𝑧</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𝑦</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w</m:t>
                          </m:r>
                          <m:r>
                            <a:rPr lang="pt-BR" sz="2200" kern="100">
                              <a:effectLst/>
                              <a:latin typeface="Cambria Math" panose="02040503050406030204" pitchFamily="18" charset="0"/>
                              <a:ea typeface="Aptos" panose="020B0004020202020204" pitchFamily="34" charset="0"/>
                              <a:cs typeface="Times New Roman" panose="02020603050405020304" pitchFamily="18" charset="0"/>
                            </a:rPr>
                            <m:t>+</m:t>
                          </m:r>
                          <m:r>
                            <m:rPr>
                              <m:sty m:val="p"/>
                            </m:rPr>
                            <a:rPr lang="pt-BR" sz="2200" kern="100">
                              <a:effectLst/>
                              <a:latin typeface="Cambria Math" panose="02040503050406030204" pitchFamily="18" charset="0"/>
                              <a:ea typeface="Aptos" panose="020B0004020202020204" pitchFamily="34" charset="0"/>
                              <a:cs typeface="Times New Roman" panose="02020603050405020304" pitchFamily="18" charset="0"/>
                            </a:rPr>
                            <m:t>z</m:t>
                          </m:r>
                        </m:e>
                      </m:d>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d>
                        <m:dPr>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dPr>
                        <m:e>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𝑥</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m:t>
                          </m:r>
                          <m:r>
                            <a:rPr lang="pt-BR" sz="2200" i="1" kern="100">
                              <a:effectLst/>
                              <a:latin typeface="Cambria Math" panose="02040503050406030204" pitchFamily="18" charset="0"/>
                              <a:ea typeface="Aptos" panose="020B0004020202020204" pitchFamily="34" charset="0"/>
                              <a:cs typeface="Times New Roman" panose="02020603050405020304" pitchFamily="18" charset="0"/>
                            </a:rPr>
                            <m:t>𝑦</m:t>
                          </m:r>
                        </m:e>
                      </m:d>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DDA7ED9A-D55B-CC12-DFD6-4997A7247F45}"/>
                  </a:ext>
                </a:extLst>
              </p:cNvPr>
              <p:cNvSpPr txBox="1">
                <a:spLocks noRot="1" noChangeAspect="1" noMove="1" noResize="1" noEditPoints="1" noAdjustHandles="1" noChangeArrowheads="1" noChangeShapeType="1" noTextEdit="1"/>
              </p:cNvSpPr>
              <p:nvPr/>
            </p:nvSpPr>
            <p:spPr>
              <a:xfrm>
                <a:off x="156000" y="762306"/>
                <a:ext cx="11880000" cy="5718873"/>
              </a:xfrm>
              <a:prstGeom prst="rect">
                <a:avLst/>
              </a:prstGeom>
              <a:blipFill>
                <a:blip r:embed="rId2"/>
                <a:stretch>
                  <a:fillRect l="-667" t="-533" r="-719"/>
                </a:stretch>
              </a:blipFill>
            </p:spPr>
            <p:txBody>
              <a:bodyPr/>
              <a:lstStyle/>
              <a:p>
                <a:r>
                  <a:rPr lang="pt-BR">
                    <a:noFill/>
                  </a:rPr>
                  <a:t> </a:t>
                </a:r>
              </a:p>
            </p:txBody>
          </p:sp>
        </mc:Fallback>
      </mc:AlternateContent>
      <p:pic>
        <p:nvPicPr>
          <p:cNvPr id="4" name="Imagem 3" descr="Diagrama&#10;&#10;O conteúdo gerado por IA pode estar incorreto.">
            <a:extLst>
              <a:ext uri="{FF2B5EF4-FFF2-40B4-BE49-F238E27FC236}">
                <a16:creationId xmlns:a16="http://schemas.microsoft.com/office/drawing/2014/main" id="{8F63D00C-B60D-5800-B7C6-FCF303E4D067}"/>
              </a:ext>
            </a:extLst>
          </p:cNvPr>
          <p:cNvPicPr>
            <a:picLocks noChangeAspect="1"/>
          </p:cNvPicPr>
          <p:nvPr/>
        </p:nvPicPr>
        <p:blipFill rotWithShape="1">
          <a:blip r:embed="rId3">
            <a:extLst>
              <a:ext uri="{28A0092B-C50C-407E-A947-70E740481C1C}">
                <a14:useLocalDpi xmlns:a14="http://schemas.microsoft.com/office/drawing/2010/main" val="0"/>
              </a:ext>
            </a:extLst>
          </a:blip>
          <a:srcRect l="57573" t="15900" r="1755" b="11610"/>
          <a:stretch/>
        </p:blipFill>
        <p:spPr bwMode="auto">
          <a:xfrm>
            <a:off x="1516807" y="3993561"/>
            <a:ext cx="2520000" cy="242486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8756012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26D2C740-7608-0EF7-9C93-82AF258DE0AD}"/>
              </a:ext>
            </a:extLst>
          </p:cNvPr>
          <p:cNvCxnSpPr>
            <a:cxnSpLocks/>
          </p:cNvCxnSpPr>
          <p:nvPr/>
        </p:nvCxnSpPr>
        <p:spPr>
          <a:xfrm>
            <a:off x="4105835" y="894415"/>
            <a:ext cx="0" cy="4953051"/>
          </a:xfrm>
          <a:prstGeom prst="line">
            <a:avLst/>
          </a:prstGeom>
        </p:spPr>
        <p:style>
          <a:lnRef idx="2">
            <a:schemeClr val="accent2"/>
          </a:lnRef>
          <a:fillRef idx="0">
            <a:schemeClr val="accent2"/>
          </a:fillRef>
          <a:effectRef idx="1">
            <a:schemeClr val="accent2"/>
          </a:effectRef>
          <a:fontRef idx="minor">
            <a:schemeClr val="tx1"/>
          </a:fontRef>
        </p:style>
      </p:cxnSp>
      <p:cxnSp>
        <p:nvCxnSpPr>
          <p:cNvPr id="12" name="Conector reto 11">
            <a:extLst>
              <a:ext uri="{FF2B5EF4-FFF2-40B4-BE49-F238E27FC236}">
                <a16:creationId xmlns:a16="http://schemas.microsoft.com/office/drawing/2014/main" id="{33E9045C-28B2-DF9F-6B81-5C81172C5826}"/>
              </a:ext>
            </a:extLst>
          </p:cNvPr>
          <p:cNvCxnSpPr>
            <a:cxnSpLocks/>
          </p:cNvCxnSpPr>
          <p:nvPr/>
        </p:nvCxnSpPr>
        <p:spPr>
          <a:xfrm>
            <a:off x="8077199" y="894415"/>
            <a:ext cx="0" cy="4953051"/>
          </a:xfrm>
          <a:prstGeom prst="line">
            <a:avLst/>
          </a:prstGeom>
        </p:spPr>
        <p:style>
          <a:lnRef idx="2">
            <a:schemeClr val="accent2"/>
          </a:lnRef>
          <a:fillRef idx="0">
            <a:schemeClr val="accent2"/>
          </a:fillRef>
          <a:effectRef idx="1">
            <a:schemeClr val="accent2"/>
          </a:effectRef>
          <a:fontRef idx="minor">
            <a:schemeClr val="tx1"/>
          </a:fontRef>
        </p:style>
      </p:cxnSp>
      <p:sp>
        <p:nvSpPr>
          <p:cNvPr id="8" name="CaixaDeTexto 7">
            <a:extLst>
              <a:ext uri="{FF2B5EF4-FFF2-40B4-BE49-F238E27FC236}">
                <a16:creationId xmlns:a16="http://schemas.microsoft.com/office/drawing/2014/main" id="{25AD6B0C-D3C0-4D9A-AA8C-437E1F8E4085}"/>
              </a:ext>
            </a:extLst>
          </p:cNvPr>
          <p:cNvSpPr txBox="1"/>
          <p:nvPr/>
        </p:nvSpPr>
        <p:spPr>
          <a:xfrm>
            <a:off x="335999" y="869719"/>
            <a:ext cx="8288047" cy="954428"/>
          </a:xfrm>
          <a:prstGeom prst="rect">
            <a:avLst/>
          </a:prstGeom>
          <a:solidFill>
            <a:schemeClr val="bg1"/>
          </a:solidFill>
        </p:spPr>
        <p:txBody>
          <a:bodyPr wrap="square">
            <a:spAutoFit/>
          </a:bodyPr>
          <a:lstStyle/>
          <a:p>
            <a:pPr marL="342900" lvl="0" indent="-342900" algn="just">
              <a:lnSpc>
                <a:spcPct val="115000"/>
              </a:lnSpc>
              <a:spcAft>
                <a:spcPts val="800"/>
              </a:spcAft>
              <a:buFont typeface="Wingdings" panose="05000000000000000000" pitchFamily="2" charset="2"/>
              <a:buChar char=""/>
            </a:pP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Relações métricas referentes à circunferência</a:t>
            </a:r>
          </a:p>
          <a:p>
            <a:pPr lvl="0" algn="just">
              <a:lnSpc>
                <a:spcPct val="115000"/>
              </a:lnSpc>
              <a:spcAft>
                <a:spcPts val="800"/>
              </a:spcAft>
            </a:pP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p:pic>
        <p:nvPicPr>
          <p:cNvPr id="10" name="Imagem 9">
            <a:extLst>
              <a:ext uri="{FF2B5EF4-FFF2-40B4-BE49-F238E27FC236}">
                <a16:creationId xmlns:a16="http://schemas.microsoft.com/office/drawing/2014/main" id="{D4ED03C7-A17A-8E84-468C-54B805E489AA}"/>
              </a:ext>
            </a:extLst>
          </p:cNvPr>
          <p:cNvPicPr>
            <a:picLocks noChangeAspect="1"/>
          </p:cNvPicPr>
          <p:nvPr/>
        </p:nvPicPr>
        <p:blipFill rotWithShape="1">
          <a:blip r:embed="rId2"/>
          <a:srcRect l="31206" t="29322" r="49365" b="36168"/>
          <a:stretch/>
        </p:blipFill>
        <p:spPr bwMode="auto">
          <a:xfrm>
            <a:off x="1315184" y="4274688"/>
            <a:ext cx="1641631" cy="1800000"/>
          </a:xfrm>
          <a:prstGeom prst="rect">
            <a:avLst/>
          </a:prstGeom>
          <a:ln>
            <a:noFill/>
          </a:ln>
          <a:extLst>
            <a:ext uri="{53640926-AAD7-44D8-BBD7-CCE9431645EC}">
              <a14:shadowObscured xmlns:a14="http://schemas.microsoft.com/office/drawing/2010/main"/>
            </a:ext>
          </a:extLst>
        </p:spPr>
      </p:pic>
      <p:pic>
        <p:nvPicPr>
          <p:cNvPr id="14" name="Imagem 13">
            <a:extLst>
              <a:ext uri="{FF2B5EF4-FFF2-40B4-BE49-F238E27FC236}">
                <a16:creationId xmlns:a16="http://schemas.microsoft.com/office/drawing/2014/main" id="{CB064B3B-03F6-E22C-80DC-4ECC176DFB47}"/>
              </a:ext>
            </a:extLst>
          </p:cNvPr>
          <p:cNvPicPr>
            <a:picLocks noChangeAspect="1"/>
          </p:cNvPicPr>
          <p:nvPr/>
        </p:nvPicPr>
        <p:blipFill rotWithShape="1">
          <a:blip r:embed="rId3"/>
          <a:srcRect l="29683" t="45636" r="46313" b="22162"/>
          <a:stretch/>
        </p:blipFill>
        <p:spPr bwMode="auto">
          <a:xfrm>
            <a:off x="8969609" y="4623601"/>
            <a:ext cx="2172781" cy="1800000"/>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697A8654-5AA6-6614-29F4-C684125B6D2E}"/>
                  </a:ext>
                </a:extLst>
              </p:cNvPr>
              <p:cNvSpPr txBox="1"/>
              <p:nvPr/>
            </p:nvSpPr>
            <p:spPr>
              <a:xfrm>
                <a:off x="335999" y="1660583"/>
                <a:ext cx="3600000" cy="2092496"/>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Se a medida de duas cordas </a:t>
                </a:r>
                <a14:m>
                  <m:oMath xmlns:m="http://schemas.openxmlformats.org/officeDocument/2006/math">
                    <m:acc>
                      <m:accPr>
                        <m:chr m:val="̅"/>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𝑨𝑪</m:t>
                        </m:r>
                      </m:e>
                    </m:acc>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 </a:t>
                </a:r>
                <a14:m>
                  <m:oMath xmlns:m="http://schemas.openxmlformats.org/officeDocument/2006/math">
                    <m:acc>
                      <m:accPr>
                        <m:chr m:val="̅"/>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𝑩𝑫</m:t>
                        </m:r>
                      </m:e>
                    </m:acc>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de uma circunferência concorrem em um ponto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P</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no interior da mesma, então: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acc>
                        <m:accPr>
                          <m:chr m:val="̅"/>
                          <m:ctrlPr>
                            <a:rPr lang="pt-BR" sz="2200" b="1" i="1">
                              <a:effectLst/>
                              <a:latin typeface="Cambria Math" panose="02040503050406030204" pitchFamily="18" charset="0"/>
                              <a:ea typeface="Aptos" panose="020B0004020202020204" pitchFamily="34" charset="0"/>
                            </a:rPr>
                          </m:ctrlPr>
                        </m:accPr>
                        <m:e>
                          <m:r>
                            <a:rPr lang="pt-BR" sz="2200" b="1" i="1">
                              <a:effectLst/>
                              <a:latin typeface="Cambria Math" panose="02040503050406030204" pitchFamily="18" charset="0"/>
                              <a:ea typeface="Aptos" panose="020B0004020202020204" pitchFamily="34" charset="0"/>
                              <a:cs typeface="Times New Roman" panose="02020603050405020304" pitchFamily="18" charset="0"/>
                            </a:rPr>
                            <m:t>𝑷𝑨</m:t>
                          </m:r>
                        </m:e>
                      </m:acc>
                      <m:r>
                        <a:rPr lang="pt-BR" sz="2200" b="1" i="1">
                          <a:effectLst/>
                          <a:latin typeface="Cambria Math" panose="02040503050406030204" pitchFamily="18" charset="0"/>
                          <a:ea typeface="Aptos" panose="020B0004020202020204" pitchFamily="34" charset="0"/>
                          <a:cs typeface="Times New Roman" panose="02020603050405020304" pitchFamily="18" charset="0"/>
                        </a:rPr>
                        <m:t>∙</m:t>
                      </m:r>
                      <m:acc>
                        <m:accPr>
                          <m:chr m:val="̅"/>
                          <m:ctrlPr>
                            <a:rPr lang="pt-BR" sz="2200" b="1" i="1">
                              <a:effectLst/>
                              <a:latin typeface="Cambria Math" panose="02040503050406030204" pitchFamily="18" charset="0"/>
                              <a:ea typeface="Aptos" panose="020B0004020202020204" pitchFamily="34" charset="0"/>
                            </a:rPr>
                          </m:ctrlPr>
                        </m:accPr>
                        <m:e>
                          <m:r>
                            <a:rPr lang="pt-BR" sz="2200" b="1" i="1">
                              <a:effectLst/>
                              <a:latin typeface="Cambria Math" panose="02040503050406030204" pitchFamily="18" charset="0"/>
                              <a:ea typeface="Aptos" panose="020B0004020202020204" pitchFamily="34" charset="0"/>
                              <a:cs typeface="Times New Roman" panose="02020603050405020304" pitchFamily="18" charset="0"/>
                            </a:rPr>
                            <m:t>𝑷𝑪</m:t>
                          </m:r>
                        </m:e>
                      </m:acc>
                      <m:r>
                        <a:rPr lang="pt-BR" sz="2200" b="1" i="1">
                          <a:effectLst/>
                          <a:latin typeface="Cambria Math" panose="02040503050406030204" pitchFamily="18" charset="0"/>
                          <a:ea typeface="Aptos" panose="020B0004020202020204" pitchFamily="34" charset="0"/>
                          <a:cs typeface="Times New Roman" panose="02020603050405020304" pitchFamily="18" charset="0"/>
                        </a:rPr>
                        <m:t> = </m:t>
                      </m:r>
                      <m:acc>
                        <m:accPr>
                          <m:chr m:val="̅"/>
                          <m:ctrlPr>
                            <a:rPr lang="pt-BR" sz="2200" b="1" i="1">
                              <a:effectLst/>
                              <a:latin typeface="Cambria Math" panose="02040503050406030204" pitchFamily="18" charset="0"/>
                              <a:ea typeface="Aptos" panose="020B0004020202020204" pitchFamily="34" charset="0"/>
                            </a:rPr>
                          </m:ctrlPr>
                        </m:accPr>
                        <m:e>
                          <m:r>
                            <a:rPr lang="pt-BR" sz="2200" b="1" i="1">
                              <a:effectLst/>
                              <a:latin typeface="Cambria Math" panose="02040503050406030204" pitchFamily="18" charset="0"/>
                              <a:ea typeface="Aptos" panose="020B0004020202020204" pitchFamily="34" charset="0"/>
                              <a:cs typeface="Times New Roman" panose="02020603050405020304" pitchFamily="18" charset="0"/>
                            </a:rPr>
                            <m:t>𝑷𝑩</m:t>
                          </m:r>
                        </m:e>
                      </m:acc>
                      <m:r>
                        <a:rPr lang="pt-BR" sz="2200" b="1" i="1">
                          <a:effectLst/>
                          <a:latin typeface="Cambria Math" panose="02040503050406030204" pitchFamily="18" charset="0"/>
                          <a:ea typeface="Aptos" panose="020B0004020202020204" pitchFamily="34" charset="0"/>
                          <a:cs typeface="Times New Roman" panose="02020603050405020304" pitchFamily="18" charset="0"/>
                        </a:rPr>
                        <m:t>∙</m:t>
                      </m:r>
                      <m:acc>
                        <m:accPr>
                          <m:chr m:val="̅"/>
                          <m:ctrlPr>
                            <a:rPr lang="pt-BR" sz="2200" b="1" i="1">
                              <a:effectLst/>
                              <a:latin typeface="Cambria Math" panose="02040503050406030204" pitchFamily="18" charset="0"/>
                              <a:ea typeface="Aptos" panose="020B0004020202020204" pitchFamily="34" charset="0"/>
                            </a:rPr>
                          </m:ctrlPr>
                        </m:accPr>
                        <m:e>
                          <m:r>
                            <a:rPr lang="pt-BR" sz="2200" b="1" i="1">
                              <a:effectLst/>
                              <a:latin typeface="Cambria Math" panose="02040503050406030204" pitchFamily="18" charset="0"/>
                              <a:ea typeface="Aptos" panose="020B0004020202020204" pitchFamily="34" charset="0"/>
                              <a:cs typeface="Times New Roman" panose="02020603050405020304" pitchFamily="18" charset="0"/>
                            </a:rPr>
                            <m:t>𝑷𝑫</m:t>
                          </m:r>
                        </m:e>
                      </m:acc>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697A8654-5AA6-6614-29F4-C684125B6D2E}"/>
                  </a:ext>
                </a:extLst>
              </p:cNvPr>
              <p:cNvSpPr txBox="1">
                <a:spLocks noRot="1" noChangeAspect="1" noMove="1" noResize="1" noEditPoints="1" noAdjustHandles="1" noChangeArrowheads="1" noChangeShapeType="1" noTextEdit="1"/>
              </p:cNvSpPr>
              <p:nvPr/>
            </p:nvSpPr>
            <p:spPr>
              <a:xfrm>
                <a:off x="335999" y="1660583"/>
                <a:ext cx="3600000" cy="2092496"/>
              </a:xfrm>
              <a:prstGeom prst="rect">
                <a:avLst/>
              </a:prstGeom>
              <a:blipFill>
                <a:blip r:embed="rId4"/>
                <a:stretch>
                  <a:fillRect l="-2200" t="-581" r="-203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BC20F04A-7534-CB40-EB38-690F4C6633DF}"/>
                  </a:ext>
                </a:extLst>
              </p:cNvPr>
              <p:cNvSpPr txBox="1"/>
              <p:nvPr/>
            </p:nvSpPr>
            <p:spPr>
              <a:xfrm>
                <a:off x="4295999" y="1660583"/>
                <a:ext cx="3600000" cy="4907049"/>
              </a:xfrm>
              <a:prstGeom prst="rect">
                <a:avLst/>
              </a:prstGeom>
              <a:solidFill>
                <a:schemeClr val="bg1"/>
              </a:solid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Se duas retas suportes de duas cordas </a:t>
                </a:r>
                <a14:m>
                  <m:oMath xmlns:m="http://schemas.openxmlformats.org/officeDocument/2006/math">
                    <m:acc>
                      <m:accPr>
                        <m:chr m:val="̅"/>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𝑨𝑩</m:t>
                        </m:r>
                      </m:e>
                    </m:acc>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 </a:t>
                </a:r>
                <a14:m>
                  <m:oMath xmlns:m="http://schemas.openxmlformats.org/officeDocument/2006/math">
                    <m:acc>
                      <m:accPr>
                        <m:chr m:val="̅"/>
                        <m:ctrlPr>
                          <a:rPr lang="pt-BR" sz="2200" b="1"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𝑪𝑫</m:t>
                        </m:r>
                      </m:e>
                    </m:acc>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de uma circunferência concorrem em um ponto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P</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externo à mesma, então: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acc>
                        <m:accPr>
                          <m:chr m:val="̅"/>
                          <m:ctrlPr>
                            <a:rPr lang="pt-BR" sz="2200" b="1" i="1">
                              <a:effectLst/>
                              <a:latin typeface="Cambria Math" panose="02040503050406030204" pitchFamily="18" charset="0"/>
                              <a:ea typeface="Aptos" panose="020B0004020202020204" pitchFamily="34" charset="0"/>
                            </a:rPr>
                          </m:ctrlPr>
                        </m:accPr>
                        <m:e>
                          <m:r>
                            <a:rPr lang="pt-BR" sz="2200" b="1" i="1">
                              <a:effectLst/>
                              <a:latin typeface="Cambria Math" panose="02040503050406030204" pitchFamily="18" charset="0"/>
                              <a:ea typeface="Aptos" panose="020B0004020202020204" pitchFamily="34" charset="0"/>
                              <a:cs typeface="Times New Roman" panose="02020603050405020304" pitchFamily="18" charset="0"/>
                            </a:rPr>
                            <m:t>𝑷𝑨</m:t>
                          </m:r>
                        </m:e>
                      </m:acc>
                      <m:r>
                        <a:rPr lang="pt-BR" sz="2200" b="1" i="1">
                          <a:effectLst/>
                          <a:latin typeface="Cambria Math" panose="02040503050406030204" pitchFamily="18" charset="0"/>
                          <a:ea typeface="Aptos" panose="020B0004020202020204" pitchFamily="34" charset="0"/>
                          <a:cs typeface="Times New Roman" panose="02020603050405020304" pitchFamily="18" charset="0"/>
                        </a:rPr>
                        <m:t>∙</m:t>
                      </m:r>
                      <m:acc>
                        <m:accPr>
                          <m:chr m:val="̅"/>
                          <m:ctrlPr>
                            <a:rPr lang="pt-BR" sz="2200" b="1" i="1">
                              <a:effectLst/>
                              <a:latin typeface="Cambria Math" panose="02040503050406030204" pitchFamily="18" charset="0"/>
                              <a:ea typeface="Aptos" panose="020B0004020202020204" pitchFamily="34" charset="0"/>
                            </a:rPr>
                          </m:ctrlPr>
                        </m:accPr>
                        <m:e>
                          <m:r>
                            <a:rPr lang="pt-BR" sz="2200" b="1" i="1">
                              <a:effectLst/>
                              <a:latin typeface="Cambria Math" panose="02040503050406030204" pitchFamily="18" charset="0"/>
                              <a:ea typeface="Aptos" panose="020B0004020202020204" pitchFamily="34" charset="0"/>
                              <a:cs typeface="Times New Roman" panose="02020603050405020304" pitchFamily="18" charset="0"/>
                            </a:rPr>
                            <m:t>𝑷𝑩</m:t>
                          </m:r>
                        </m:e>
                      </m:acc>
                      <m:r>
                        <a:rPr lang="pt-BR" sz="2200" b="1" i="1">
                          <a:effectLst/>
                          <a:latin typeface="Cambria Math" panose="02040503050406030204" pitchFamily="18" charset="0"/>
                          <a:ea typeface="Aptos" panose="020B0004020202020204" pitchFamily="34" charset="0"/>
                          <a:cs typeface="Times New Roman" panose="02020603050405020304" pitchFamily="18" charset="0"/>
                        </a:rPr>
                        <m:t>=</m:t>
                      </m:r>
                      <m:acc>
                        <m:accPr>
                          <m:chr m:val="̅"/>
                          <m:ctrlPr>
                            <a:rPr lang="pt-BR" sz="2200" b="1" i="1">
                              <a:effectLst/>
                              <a:latin typeface="Cambria Math" panose="02040503050406030204" pitchFamily="18" charset="0"/>
                              <a:ea typeface="Aptos" panose="020B0004020202020204" pitchFamily="34" charset="0"/>
                            </a:rPr>
                          </m:ctrlPr>
                        </m:accPr>
                        <m:e>
                          <m:r>
                            <a:rPr lang="pt-BR" sz="2200" b="1" i="1">
                              <a:effectLst/>
                              <a:latin typeface="Cambria Math" panose="02040503050406030204" pitchFamily="18" charset="0"/>
                              <a:ea typeface="Aptos" panose="020B0004020202020204" pitchFamily="34" charset="0"/>
                              <a:cs typeface="Times New Roman" panose="02020603050405020304" pitchFamily="18" charset="0"/>
                            </a:rPr>
                            <m:t>𝑷𝑪</m:t>
                          </m:r>
                        </m:e>
                      </m:acc>
                      <m:r>
                        <a:rPr lang="pt-BR" sz="2200" b="1" i="1">
                          <a:effectLst/>
                          <a:latin typeface="Cambria Math" panose="02040503050406030204" pitchFamily="18" charset="0"/>
                          <a:ea typeface="Aptos" panose="020B0004020202020204" pitchFamily="34" charset="0"/>
                          <a:cs typeface="Times New Roman" panose="02020603050405020304" pitchFamily="18" charset="0"/>
                        </a:rPr>
                        <m:t>∙</m:t>
                      </m:r>
                      <m:acc>
                        <m:accPr>
                          <m:chr m:val="̅"/>
                          <m:ctrlPr>
                            <a:rPr lang="pt-BR" sz="2200" b="1" i="1">
                              <a:effectLst/>
                              <a:latin typeface="Cambria Math" panose="02040503050406030204" pitchFamily="18" charset="0"/>
                              <a:ea typeface="Aptos" panose="020B0004020202020204" pitchFamily="34" charset="0"/>
                            </a:rPr>
                          </m:ctrlPr>
                        </m:accPr>
                        <m:e>
                          <m:r>
                            <a:rPr lang="pt-BR" sz="2200" b="1" i="1">
                              <a:effectLst/>
                              <a:latin typeface="Cambria Math" panose="02040503050406030204" pitchFamily="18" charset="0"/>
                              <a:ea typeface="Aptos" panose="020B0004020202020204" pitchFamily="34" charset="0"/>
                              <a:cs typeface="Times New Roman" panose="02020603050405020304" pitchFamily="18" charset="0"/>
                            </a:rPr>
                            <m:t>𝑷𝑫</m:t>
                          </m:r>
                        </m:e>
                      </m:acc>
                    </m:oMath>
                  </m:oMathPara>
                </a14:m>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BC20F04A-7534-CB40-EB38-690F4C6633DF}"/>
                  </a:ext>
                </a:extLst>
              </p:cNvPr>
              <p:cNvSpPr txBox="1">
                <a:spLocks noRot="1" noChangeAspect="1" noMove="1" noResize="1" noEditPoints="1" noAdjustHandles="1" noChangeArrowheads="1" noChangeShapeType="1" noTextEdit="1"/>
              </p:cNvSpPr>
              <p:nvPr/>
            </p:nvSpPr>
            <p:spPr>
              <a:xfrm>
                <a:off x="4295999" y="1660583"/>
                <a:ext cx="3600000" cy="4907049"/>
              </a:xfrm>
              <a:prstGeom prst="rect">
                <a:avLst/>
              </a:prstGeom>
              <a:blipFill>
                <a:blip r:embed="rId5"/>
                <a:stretch>
                  <a:fillRect l="-2203" t="-373" r="-220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3CF09F88-5CBF-14E0-BE39-1FF135B7ACBA}"/>
                  </a:ext>
                </a:extLst>
              </p:cNvPr>
              <p:cNvSpPr txBox="1"/>
              <p:nvPr/>
            </p:nvSpPr>
            <p:spPr>
              <a:xfrm>
                <a:off x="8255999" y="1660583"/>
                <a:ext cx="3600000" cy="2877198"/>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Se a reta suporte de uma corda </a:t>
                </a:r>
                <a14:m>
                  <m:oMath xmlns:m="http://schemas.openxmlformats.org/officeDocument/2006/math">
                    <m:acc>
                      <m:accPr>
                        <m:chr m:val="̅"/>
                        <m:ctrlPr>
                          <a:rPr lang="pt-BR" sz="2200" i="1" kern="100">
                            <a:effectLst/>
                            <a:latin typeface="Cambria Math" panose="02040503050406030204" pitchFamily="18" charset="0"/>
                            <a:ea typeface="Aptos" panose="020B0004020202020204" pitchFamily="34" charset="0"/>
                            <a:cs typeface="Times New Roman" panose="02020603050405020304" pitchFamily="18" charset="0"/>
                          </a:rPr>
                        </m:ctrlPr>
                      </m:accPr>
                      <m:e>
                        <m:r>
                          <a:rPr lang="pt-BR" sz="2200" b="1" i="1" kern="100">
                            <a:effectLst/>
                            <a:latin typeface="Cambria Math" panose="02040503050406030204" pitchFamily="18" charset="0"/>
                            <a:ea typeface="Aptos" panose="020B0004020202020204" pitchFamily="34" charset="0"/>
                            <a:cs typeface="Times New Roman" panose="02020603050405020304" pitchFamily="18" charset="0"/>
                          </a:rPr>
                          <m:t>𝑨𝑩</m:t>
                        </m:r>
                      </m:e>
                    </m:acc>
                  </m:oMath>
                </a14:m>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de uma circunferência concorre com uma reta tangente a essa circunferência em um ponto </a:t>
                </a:r>
                <a:r>
                  <a:rPr lang="pt-BR" sz="2200" b="1" kern="100" dirty="0">
                    <a:effectLst/>
                    <a:latin typeface="Arial Narrow" panose="020B0606020202030204" pitchFamily="34" charset="0"/>
                    <a:ea typeface="Aptos" panose="020B0004020202020204" pitchFamily="34" charset="0"/>
                    <a:cs typeface="Times New Roman" panose="02020603050405020304" pitchFamily="18" charset="0"/>
                  </a:rPr>
                  <a:t>P</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sendo </a:t>
                </a:r>
                <a:r>
                  <a:rPr lang="pt-BR" sz="2200" b="1" kern="1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rPr>
                  <a:t>T</a:t>
                </a:r>
                <a:r>
                  <a:rPr lang="pt-BR" sz="2200" kern="100" dirty="0">
                    <a:effectLst/>
                    <a:latin typeface="Arial Narrow" panose="020B0606020202030204" pitchFamily="34" charset="0"/>
                    <a:ea typeface="Aptos" panose="020B0004020202020204" pitchFamily="34" charset="0"/>
                    <a:cs typeface="Times New Roman" panose="02020603050405020304" pitchFamily="18" charset="0"/>
                  </a:rPr>
                  <a:t> o ponto de tangência, então: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sSup>
                        <m:sSupPr>
                          <m:ctrlPr>
                            <a:rPr lang="pt-BR" sz="2200" b="1" i="1">
                              <a:effectLst/>
                              <a:latin typeface="Cambria Math" panose="02040503050406030204" pitchFamily="18" charset="0"/>
                              <a:ea typeface="Aptos" panose="020B0004020202020204" pitchFamily="34" charset="0"/>
                            </a:rPr>
                          </m:ctrlPr>
                        </m:sSupPr>
                        <m:e>
                          <m:d>
                            <m:dPr>
                              <m:ctrlPr>
                                <a:rPr lang="pt-BR" sz="2200" b="1" i="1">
                                  <a:effectLst/>
                                  <a:latin typeface="Cambria Math" panose="02040503050406030204" pitchFamily="18" charset="0"/>
                                  <a:ea typeface="Aptos" panose="020B0004020202020204" pitchFamily="34" charset="0"/>
                                </a:rPr>
                              </m:ctrlPr>
                            </m:dPr>
                            <m:e>
                              <m:acc>
                                <m:accPr>
                                  <m:chr m:val="̅"/>
                                  <m:ctrlPr>
                                    <a:rPr lang="pt-BR" sz="2200" b="1" i="1">
                                      <a:effectLst/>
                                      <a:latin typeface="Cambria Math" panose="02040503050406030204" pitchFamily="18" charset="0"/>
                                      <a:ea typeface="Aptos" panose="020B0004020202020204" pitchFamily="34" charset="0"/>
                                    </a:rPr>
                                  </m:ctrlPr>
                                </m:accPr>
                                <m:e>
                                  <m:r>
                                    <a:rPr lang="pt-BR" sz="2200" b="1" i="1">
                                      <a:effectLst/>
                                      <a:latin typeface="Cambria Math" panose="02040503050406030204" pitchFamily="18" charset="0"/>
                                      <a:ea typeface="Aptos" panose="020B0004020202020204" pitchFamily="34" charset="0"/>
                                      <a:cs typeface="Times New Roman" panose="02020603050405020304" pitchFamily="18" charset="0"/>
                                    </a:rPr>
                                    <m:t>𝑷𝑻</m:t>
                                  </m:r>
                                </m:e>
                              </m:acc>
                            </m:e>
                          </m:d>
                        </m:e>
                        <m:sup>
                          <m:r>
                            <a:rPr lang="pt-BR" sz="2200" b="1" i="1">
                              <a:effectLst/>
                              <a:latin typeface="Cambria Math" panose="02040503050406030204" pitchFamily="18" charset="0"/>
                              <a:ea typeface="Aptos" panose="020B0004020202020204" pitchFamily="34" charset="0"/>
                              <a:cs typeface="Times New Roman" panose="02020603050405020304" pitchFamily="18" charset="0"/>
                            </a:rPr>
                            <m:t>𝟐</m:t>
                          </m:r>
                        </m:sup>
                      </m:sSup>
                      <m:r>
                        <a:rPr lang="pt-BR" sz="2200" b="1" i="1">
                          <a:effectLst/>
                          <a:latin typeface="Cambria Math" panose="02040503050406030204" pitchFamily="18" charset="0"/>
                          <a:ea typeface="Aptos" panose="020B0004020202020204" pitchFamily="34" charset="0"/>
                          <a:cs typeface="Times New Roman" panose="02020603050405020304" pitchFamily="18" charset="0"/>
                        </a:rPr>
                        <m:t>=</m:t>
                      </m:r>
                      <m:acc>
                        <m:accPr>
                          <m:chr m:val="̅"/>
                          <m:ctrlPr>
                            <a:rPr lang="pt-BR" sz="2200" b="1" i="1">
                              <a:effectLst/>
                              <a:latin typeface="Cambria Math" panose="02040503050406030204" pitchFamily="18" charset="0"/>
                              <a:ea typeface="Aptos" panose="020B0004020202020204" pitchFamily="34" charset="0"/>
                            </a:rPr>
                          </m:ctrlPr>
                        </m:accPr>
                        <m:e>
                          <m:r>
                            <a:rPr lang="pt-BR" sz="2200" b="1" i="1">
                              <a:effectLst/>
                              <a:latin typeface="Cambria Math" panose="02040503050406030204" pitchFamily="18" charset="0"/>
                              <a:ea typeface="Aptos" panose="020B0004020202020204" pitchFamily="34" charset="0"/>
                              <a:cs typeface="Times New Roman" panose="02020603050405020304" pitchFamily="18" charset="0"/>
                            </a:rPr>
                            <m:t>𝑷𝑨</m:t>
                          </m:r>
                        </m:e>
                      </m:acc>
                      <m:r>
                        <a:rPr lang="pt-BR" sz="2200" b="1" i="1">
                          <a:effectLst/>
                          <a:latin typeface="Cambria Math" panose="02040503050406030204" pitchFamily="18" charset="0"/>
                          <a:ea typeface="Aptos" panose="020B0004020202020204" pitchFamily="34" charset="0"/>
                          <a:cs typeface="Times New Roman" panose="02020603050405020304" pitchFamily="18" charset="0"/>
                        </a:rPr>
                        <m:t>∙</m:t>
                      </m:r>
                      <m:acc>
                        <m:accPr>
                          <m:chr m:val="̅"/>
                          <m:ctrlPr>
                            <a:rPr lang="pt-BR" sz="2200" b="1" i="1">
                              <a:effectLst/>
                              <a:latin typeface="Cambria Math" panose="02040503050406030204" pitchFamily="18" charset="0"/>
                              <a:ea typeface="Aptos" panose="020B0004020202020204" pitchFamily="34" charset="0"/>
                            </a:rPr>
                          </m:ctrlPr>
                        </m:accPr>
                        <m:e>
                          <m:r>
                            <a:rPr lang="pt-BR" sz="2200" b="1" i="1">
                              <a:effectLst/>
                              <a:latin typeface="Cambria Math" panose="02040503050406030204" pitchFamily="18" charset="0"/>
                              <a:ea typeface="Aptos" panose="020B0004020202020204" pitchFamily="34" charset="0"/>
                              <a:cs typeface="Times New Roman" panose="02020603050405020304" pitchFamily="18" charset="0"/>
                            </a:rPr>
                            <m:t>𝑷𝑩</m:t>
                          </m:r>
                        </m:e>
                      </m:acc>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3CF09F88-5CBF-14E0-BE39-1FF135B7ACBA}"/>
                  </a:ext>
                </a:extLst>
              </p:cNvPr>
              <p:cNvSpPr txBox="1">
                <a:spLocks noRot="1" noChangeAspect="1" noMove="1" noResize="1" noEditPoints="1" noAdjustHandles="1" noChangeArrowheads="1" noChangeShapeType="1" noTextEdit="1"/>
              </p:cNvSpPr>
              <p:nvPr/>
            </p:nvSpPr>
            <p:spPr>
              <a:xfrm>
                <a:off x="8255999" y="1660583"/>
                <a:ext cx="3600000" cy="2877198"/>
              </a:xfrm>
              <a:prstGeom prst="rect">
                <a:avLst/>
              </a:prstGeom>
              <a:blipFill>
                <a:blip r:embed="rId6"/>
                <a:stretch>
                  <a:fillRect l="-2200" t="-636" r="-2030"/>
                </a:stretch>
              </a:blipFill>
            </p:spPr>
            <p:txBody>
              <a:bodyPr/>
              <a:lstStyle/>
              <a:p>
                <a:r>
                  <a:rPr lang="pt-BR">
                    <a:noFill/>
                  </a:rPr>
                  <a:t> </a:t>
                </a:r>
              </a:p>
            </p:txBody>
          </p:sp>
        </mc:Fallback>
      </mc:AlternateContent>
      <p:pic>
        <p:nvPicPr>
          <p:cNvPr id="13" name="Imagem 12">
            <a:extLst>
              <a:ext uri="{FF2B5EF4-FFF2-40B4-BE49-F238E27FC236}">
                <a16:creationId xmlns:a16="http://schemas.microsoft.com/office/drawing/2014/main" id="{6EA63E86-05C3-CBDD-7573-93D7B1CA1ADB}"/>
              </a:ext>
            </a:extLst>
          </p:cNvPr>
          <p:cNvPicPr>
            <a:picLocks noChangeAspect="1"/>
          </p:cNvPicPr>
          <p:nvPr/>
        </p:nvPicPr>
        <p:blipFill rotWithShape="1">
          <a:blip r:embed="rId7"/>
          <a:srcRect l="30307" t="33796" r="46336" b="35593"/>
          <a:stretch/>
        </p:blipFill>
        <p:spPr bwMode="auto">
          <a:xfrm>
            <a:off x="4983946" y="4274688"/>
            <a:ext cx="2224107" cy="1800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342798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orma&#10;&#10;O conteúdo gerado por IA pode estar incorreto.">
            <a:extLst>
              <a:ext uri="{FF2B5EF4-FFF2-40B4-BE49-F238E27FC236}">
                <a16:creationId xmlns:a16="http://schemas.microsoft.com/office/drawing/2014/main" id="{423DFEA6-E88B-13DA-AE8F-5A435B0863A1}"/>
              </a:ext>
            </a:extLst>
          </p:cNvPr>
          <p:cNvPicPr>
            <a:picLocks noChangeAspect="1"/>
          </p:cNvPicPr>
          <p:nvPr/>
        </p:nvPicPr>
        <p:blipFill rotWithShape="1">
          <a:blip r:embed="rId2">
            <a:extLst>
              <a:ext uri="{28A0092B-C50C-407E-A947-70E740481C1C}">
                <a14:useLocalDpi xmlns:a14="http://schemas.microsoft.com/office/drawing/2010/main" val="0"/>
              </a:ext>
            </a:extLst>
          </a:blip>
          <a:srcRect l="1505" t="7077" r="63512"/>
          <a:stretch>
            <a:fillRect/>
          </a:stretch>
        </p:blipFill>
        <p:spPr bwMode="auto">
          <a:xfrm>
            <a:off x="156000" y="803131"/>
            <a:ext cx="2520000" cy="593987"/>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11A49050-CE4A-CEDB-DBFE-EDAF6D567CCB}"/>
                  </a:ext>
                </a:extLst>
              </p:cNvPr>
              <p:cNvSpPr txBox="1"/>
              <p:nvPr/>
            </p:nvSpPr>
            <p:spPr>
              <a:xfrm>
                <a:off x="156000" y="1406083"/>
                <a:ext cx="5760000" cy="4668457"/>
              </a:xfrm>
              <a:prstGeom prst="rect">
                <a:avLst/>
              </a:prstGeom>
              <a:noFill/>
            </p:spPr>
            <p:txBody>
              <a:bodyPr wrap="square">
                <a:spAutoFit/>
              </a:bodyPr>
              <a:lstStyle/>
              <a:p>
                <a:pPr algn="just">
                  <a:lnSpc>
                    <a:spcPct val="115000"/>
                  </a:lnSpc>
                  <a:spcAft>
                    <a:spcPts val="800"/>
                  </a:spcAft>
                </a:pPr>
                <a:r>
                  <a:rPr lang="pt-BR" sz="2200" b="1" kern="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1. </a:t>
                </a:r>
                <a:r>
                  <a:rPr lang="pt-BR" sz="2200" kern="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Considere a circunferência, a seguir, e alguns de seus elementos destacados.</a:t>
                </a:r>
              </a:p>
              <a:p>
                <a:pPr marL="2420938" algn="just">
                  <a:lnSpc>
                    <a:spcPct val="115000"/>
                  </a:lnSpc>
                  <a:spcAft>
                    <a:spcPts val="800"/>
                  </a:spcAft>
                </a:pPr>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Escreva o nome de cada um dos elementos destacados: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2420938" algn="just">
                  <a:lnSpc>
                    <a:spcPct val="115000"/>
                  </a:lnSpc>
                  <a:spcAft>
                    <a:spcPts val="800"/>
                  </a:spcAft>
                </a:pPr>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a) </a:t>
                </a:r>
                <a14:m>
                  <m:oMath xmlns:m="http://schemas.openxmlformats.org/officeDocument/2006/math">
                    <m:r>
                      <a:rPr lang="pt-BR" sz="22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𝑶</m:t>
                    </m:r>
                    <m:r>
                      <a:rPr lang="pt-BR" sz="22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2420938" algn="just">
                  <a:lnSpc>
                    <a:spcPct val="115000"/>
                  </a:lnSpc>
                  <a:spcAft>
                    <a:spcPts val="800"/>
                  </a:spcAft>
                </a:pPr>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b) </a:t>
                </a:r>
                <a14:m>
                  <m:oMath xmlns:m="http://schemas.openxmlformats.org/officeDocument/2006/math">
                    <m:acc>
                      <m:accPr>
                        <m:chr m:val="̅"/>
                        <m:ctrlP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pt-BR" sz="22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𝑶𝑨</m:t>
                        </m:r>
                      </m:e>
                    </m:acc>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2420938" algn="just">
                  <a:lnSpc>
                    <a:spcPct val="115000"/>
                  </a:lnSpc>
                  <a:spcAft>
                    <a:spcPts val="800"/>
                  </a:spcAft>
                </a:pPr>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c)</a:t>
                </a:r>
                <a:r>
                  <a:rPr lang="pt-BR" sz="2200" i="1"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a:t>
                </a:r>
                <a14:m>
                  <m:oMath xmlns:m="http://schemas.openxmlformats.org/officeDocument/2006/math">
                    <m:acc>
                      <m:accPr>
                        <m:chr m:val="̅"/>
                        <m:ctrlP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pt-BR" sz="22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𝑬𝑭</m:t>
                        </m:r>
                      </m:e>
                    </m:acc>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2420938" algn="just">
                  <a:lnSpc>
                    <a:spcPct val="115000"/>
                  </a:lnSpc>
                  <a:spcAft>
                    <a:spcPts val="800"/>
                  </a:spcAft>
                </a:pPr>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d) </a:t>
                </a:r>
                <a14:m>
                  <m:oMath xmlns:m="http://schemas.openxmlformats.org/officeDocument/2006/math">
                    <m:acc>
                      <m:accPr>
                        <m:chr m:val="̅"/>
                        <m:ctrlP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pt-BR" sz="22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𝑪𝑫</m:t>
                        </m:r>
                      </m:e>
                    </m:acc>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2420938" algn="just">
                  <a:lnSpc>
                    <a:spcPct val="115000"/>
                  </a:lnSpc>
                  <a:spcAft>
                    <a:spcPts val="800"/>
                  </a:spcAft>
                </a:pPr>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e) </a:t>
                </a:r>
                <a14:m>
                  <m:oMath xmlns:m="http://schemas.openxmlformats.org/officeDocument/2006/math">
                    <m:acc>
                      <m:accPr>
                        <m:chr m:val="̂"/>
                        <m:ctrlPr>
                          <a:rPr lang="pt-BR" sz="22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pt-BR" sz="22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𝑪𝑭</m:t>
                        </m:r>
                        <m:r>
                          <a:rPr lang="pt-BR" sz="2200" b="1"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e>
                    </m:acc>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2420938"/>
                <a:r>
                  <a:rPr lang="pt-BR" sz="22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f) </a:t>
                </a:r>
                <a14:m>
                  <m:oMath xmlns:m="http://schemas.openxmlformats.org/officeDocument/2006/math">
                    <m:acc>
                      <m:accPr>
                        <m:chr m:val="̅"/>
                        <m:ctrlPr>
                          <a:rPr lang="pt-BR" sz="2200" i="1">
                            <a:solidFill>
                              <a:srgbClr val="0D0D0D"/>
                            </a:solidFill>
                            <a:effectLst/>
                            <a:latin typeface="Cambria Math" panose="02040503050406030204" pitchFamily="18" charset="0"/>
                            <a:ea typeface="Times New Roman" panose="02020603050405020304" pitchFamily="18" charset="0"/>
                          </a:rPr>
                        </m:ctrlPr>
                      </m:accPr>
                      <m:e>
                        <m:r>
                          <a:rPr lang="pt-BR" sz="2200" b="1" i="1">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𝑮𝑯</m:t>
                        </m:r>
                      </m:e>
                    </m:acc>
                    <m:r>
                      <a:rPr lang="pt-BR" sz="2200" i="1">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11A49050-CE4A-CEDB-DBFE-EDAF6D567CCB}"/>
                  </a:ext>
                </a:extLst>
              </p:cNvPr>
              <p:cNvSpPr txBox="1">
                <a:spLocks noRot="1" noChangeAspect="1" noMove="1" noResize="1" noEditPoints="1" noAdjustHandles="1" noChangeArrowheads="1" noChangeShapeType="1" noTextEdit="1"/>
              </p:cNvSpPr>
              <p:nvPr/>
            </p:nvSpPr>
            <p:spPr>
              <a:xfrm>
                <a:off x="156000" y="1406083"/>
                <a:ext cx="5760000" cy="4668457"/>
              </a:xfrm>
              <a:prstGeom prst="rect">
                <a:avLst/>
              </a:prstGeom>
              <a:blipFill>
                <a:blip r:embed="rId3"/>
                <a:stretch>
                  <a:fillRect l="-1377" t="-654" r="-1483" b="-1830"/>
                </a:stretch>
              </a:blipFill>
            </p:spPr>
            <p:txBody>
              <a:bodyPr/>
              <a:lstStyle/>
              <a:p>
                <a:r>
                  <a:rPr lang="pt-BR">
                    <a:noFill/>
                  </a:rPr>
                  <a:t> </a:t>
                </a:r>
              </a:p>
            </p:txBody>
          </p:sp>
        </mc:Fallback>
      </mc:AlternateContent>
      <p:pic>
        <p:nvPicPr>
          <p:cNvPr id="5" name="Imagem 4" descr="Diagrama&#10;&#10;Descrição gerada automaticamente">
            <a:extLst>
              <a:ext uri="{FF2B5EF4-FFF2-40B4-BE49-F238E27FC236}">
                <a16:creationId xmlns:a16="http://schemas.microsoft.com/office/drawing/2014/main" id="{EE012CAC-BEA0-4E30-04C5-4D6466AF9CC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6000" y="2450913"/>
            <a:ext cx="2340000" cy="2420511"/>
          </a:xfrm>
          <a:prstGeom prst="rect">
            <a:avLst/>
          </a:prstGeom>
          <a:noFill/>
          <a:ln>
            <a:noFill/>
          </a:ln>
        </p:spPr>
      </p:pic>
      <p:sp>
        <p:nvSpPr>
          <p:cNvPr id="7" name="CaixaDeTexto 6">
            <a:extLst>
              <a:ext uri="{FF2B5EF4-FFF2-40B4-BE49-F238E27FC236}">
                <a16:creationId xmlns:a16="http://schemas.microsoft.com/office/drawing/2014/main" id="{761220FF-E59A-F2F9-0ECD-B575D649E6B5}"/>
              </a:ext>
            </a:extLst>
          </p:cNvPr>
          <p:cNvSpPr txBox="1"/>
          <p:nvPr/>
        </p:nvSpPr>
        <p:spPr>
          <a:xfrm>
            <a:off x="6276000" y="877053"/>
            <a:ext cx="5760000" cy="3788153"/>
          </a:xfrm>
          <a:prstGeom prst="rect">
            <a:avLst/>
          </a:prstGeom>
          <a:noFill/>
        </p:spPr>
        <p:txBody>
          <a:bodyPr wrap="square">
            <a:spAutoFit/>
          </a:bodyPr>
          <a:lstStyle/>
          <a:p>
            <a:pPr algn="just">
              <a:lnSpc>
                <a:spcPct val="115000"/>
              </a:lnSpc>
              <a:spcAft>
                <a:spcPts val="800"/>
              </a:spcAft>
            </a:pPr>
            <a:r>
              <a:rPr lang="pt-BR" sz="2200" b="1" kern="0" dirty="0">
                <a:effectLst/>
                <a:latin typeface="Arial Narrow" panose="020B0606020202030204" pitchFamily="34" charset="0"/>
                <a:ea typeface="Times New Roman" panose="02020603050405020304" pitchFamily="18" charset="0"/>
                <a:cs typeface="Times New Roman" panose="02020603050405020304" pitchFamily="18" charset="0"/>
              </a:rPr>
              <a:t>2. </a:t>
            </a: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Nomeie cada elemento do círculo com o seu respectivo nome:</a:t>
            </a:r>
          </a:p>
          <a:p>
            <a:pPr algn="just">
              <a:lnSpc>
                <a:spcPct val="115000"/>
              </a:lnSpc>
              <a:spcAft>
                <a:spcPts val="800"/>
              </a:spcAft>
            </a:pPr>
            <a:r>
              <a:rPr lang="pt-BR" sz="2200" kern="0" dirty="0">
                <a:effectLst/>
                <a:latin typeface="Arial Narrow" panose="020B0606020202030204" pitchFamily="34" charset="0"/>
                <a:ea typeface="MS Mincho" panose="02020609040205080304" pitchFamily="49" charset="-128"/>
                <a:cs typeface="Times New Roman" panose="02020603050405020304" pitchFamily="18" charset="0"/>
              </a:rPr>
              <a:t>a) 			c) </a:t>
            </a:r>
          </a:p>
          <a:p>
            <a:pPr algn="just">
              <a:lnSpc>
                <a:spcPct val="115000"/>
              </a:lnSpc>
              <a:spcAft>
                <a:spcPts val="800"/>
              </a:spcAft>
            </a:pPr>
            <a:endParaRPr lang="pt-BR" sz="2200" kern="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MS Mincho" panose="02020609040205080304" pitchFamily="49" charset="-128"/>
                <a:cs typeface="Times New Roman" panose="02020603050405020304" pitchFamily="18" charset="0"/>
              </a:rPr>
              <a:t>b) 			d) </a:t>
            </a:r>
          </a:p>
        </p:txBody>
      </p:sp>
      <p:pic>
        <p:nvPicPr>
          <p:cNvPr id="8" name="Imagem 7">
            <a:extLst>
              <a:ext uri="{FF2B5EF4-FFF2-40B4-BE49-F238E27FC236}">
                <a16:creationId xmlns:a16="http://schemas.microsoft.com/office/drawing/2014/main" id="{DDBDEA35-45A3-B651-120E-629AA33D21E7}"/>
              </a:ext>
            </a:extLst>
          </p:cNvPr>
          <p:cNvPicPr>
            <a:picLocks noChangeAspect="1"/>
          </p:cNvPicPr>
          <p:nvPr/>
        </p:nvPicPr>
        <p:blipFill>
          <a:blip r:embed="rId5">
            <a:extLst>
              <a:ext uri="{28A0092B-C50C-407E-A947-70E740481C1C}">
                <a14:useLocalDpi xmlns:a14="http://schemas.microsoft.com/office/drawing/2010/main" val="0"/>
              </a:ext>
            </a:extLst>
          </a:blip>
          <a:srcRect l="1340" t="5283" r="78085" b="12453"/>
          <a:stretch>
            <a:fillRect/>
          </a:stretch>
        </p:blipFill>
        <p:spPr bwMode="auto">
          <a:xfrm>
            <a:off x="6700431" y="1819088"/>
            <a:ext cx="1800000" cy="1810588"/>
          </a:xfrm>
          <a:prstGeom prst="rect">
            <a:avLst/>
          </a:prstGeom>
          <a:noFill/>
          <a:ln>
            <a:noFill/>
          </a:ln>
        </p:spPr>
      </p:pic>
      <p:pic>
        <p:nvPicPr>
          <p:cNvPr id="9" name="Imagem 8">
            <a:extLst>
              <a:ext uri="{FF2B5EF4-FFF2-40B4-BE49-F238E27FC236}">
                <a16:creationId xmlns:a16="http://schemas.microsoft.com/office/drawing/2014/main" id="{302206F2-3FC3-2291-1BC4-80991215C156}"/>
              </a:ext>
            </a:extLst>
          </p:cNvPr>
          <p:cNvPicPr>
            <a:picLocks noChangeAspect="1"/>
          </p:cNvPicPr>
          <p:nvPr/>
        </p:nvPicPr>
        <p:blipFill rotWithShape="1">
          <a:blip r:embed="rId5">
            <a:extLst>
              <a:ext uri="{28A0092B-C50C-407E-A947-70E740481C1C}">
                <a14:useLocalDpi xmlns:a14="http://schemas.microsoft.com/office/drawing/2010/main" val="0"/>
              </a:ext>
            </a:extLst>
          </a:blip>
          <a:srcRect l="26202" t="5661" r="54113" b="10161"/>
          <a:stretch/>
        </p:blipFill>
        <p:spPr bwMode="auto">
          <a:xfrm>
            <a:off x="6700431" y="4365433"/>
            <a:ext cx="1800000" cy="1940824"/>
          </a:xfrm>
          <a:prstGeom prst="rect">
            <a:avLst/>
          </a:prstGeom>
          <a:noFill/>
          <a:ln>
            <a:noFill/>
          </a:ln>
          <a:extLst>
            <a:ext uri="{53640926-AAD7-44D8-BBD7-CCE9431645EC}">
              <a14:shadowObscured xmlns:a14="http://schemas.microsoft.com/office/drawing/2010/main"/>
            </a:ext>
          </a:extLst>
        </p:spPr>
      </p:pic>
      <p:pic>
        <p:nvPicPr>
          <p:cNvPr id="10" name="Imagem 9">
            <a:extLst>
              <a:ext uri="{FF2B5EF4-FFF2-40B4-BE49-F238E27FC236}">
                <a16:creationId xmlns:a16="http://schemas.microsoft.com/office/drawing/2014/main" id="{49FC13B1-8E81-94FB-5FEB-93789EAA00B8}"/>
              </a:ext>
            </a:extLst>
          </p:cNvPr>
          <p:cNvPicPr>
            <a:picLocks noChangeAspect="1"/>
          </p:cNvPicPr>
          <p:nvPr/>
        </p:nvPicPr>
        <p:blipFill rotWithShape="1">
          <a:blip r:embed="rId5">
            <a:extLst>
              <a:ext uri="{28A0092B-C50C-407E-A947-70E740481C1C}">
                <a14:useLocalDpi xmlns:a14="http://schemas.microsoft.com/office/drawing/2010/main" val="0"/>
              </a:ext>
            </a:extLst>
          </a:blip>
          <a:srcRect l="51968" t="9940" r="28476" b="13360"/>
          <a:stretch/>
        </p:blipFill>
        <p:spPr bwMode="auto">
          <a:xfrm>
            <a:off x="9464862" y="1819088"/>
            <a:ext cx="1800000" cy="1778824"/>
          </a:xfrm>
          <a:prstGeom prst="rect">
            <a:avLst/>
          </a:prstGeom>
          <a:noFill/>
          <a:ln>
            <a:noFill/>
          </a:ln>
          <a:extLst>
            <a:ext uri="{53640926-AAD7-44D8-BBD7-CCE9431645EC}">
              <a14:shadowObscured xmlns:a14="http://schemas.microsoft.com/office/drawing/2010/main"/>
            </a:ext>
          </a:extLst>
        </p:spPr>
      </p:pic>
      <p:pic>
        <p:nvPicPr>
          <p:cNvPr id="11" name="Imagem 10">
            <a:extLst>
              <a:ext uri="{FF2B5EF4-FFF2-40B4-BE49-F238E27FC236}">
                <a16:creationId xmlns:a16="http://schemas.microsoft.com/office/drawing/2014/main" id="{5527A44F-FC8D-752C-2E4C-4D3B803975A7}"/>
              </a:ext>
            </a:extLst>
          </p:cNvPr>
          <p:cNvPicPr>
            <a:picLocks noChangeAspect="1"/>
          </p:cNvPicPr>
          <p:nvPr/>
        </p:nvPicPr>
        <p:blipFill rotWithShape="1">
          <a:blip r:embed="rId5">
            <a:extLst>
              <a:ext uri="{28A0092B-C50C-407E-A947-70E740481C1C}">
                <a14:useLocalDpi xmlns:a14="http://schemas.microsoft.com/office/drawing/2010/main" val="0"/>
              </a:ext>
            </a:extLst>
          </a:blip>
          <a:srcRect l="77181" t="2641" r="2755" b="11812"/>
          <a:stretch/>
        </p:blipFill>
        <p:spPr bwMode="auto">
          <a:xfrm>
            <a:off x="9464862" y="4365433"/>
            <a:ext cx="1800000" cy="193023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061304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DFE91882-D1E2-9EA1-A71C-99B3438BB2EF}"/>
                  </a:ext>
                </a:extLst>
              </p:cNvPr>
              <p:cNvSpPr txBox="1"/>
              <p:nvPr/>
            </p:nvSpPr>
            <p:spPr>
              <a:xfrm>
                <a:off x="156000" y="874834"/>
                <a:ext cx="5760000" cy="3972306"/>
              </a:xfrm>
              <a:prstGeom prst="rect">
                <a:avLst/>
              </a:prstGeom>
              <a:noFill/>
            </p:spPr>
            <p:txBody>
              <a:bodyPr wrap="square">
                <a:spAutoFit/>
              </a:bodyPr>
              <a:lstStyle/>
              <a:p>
                <a:pPr algn="just">
                  <a:lnSpc>
                    <a:spcPct val="115000"/>
                  </a:lnSpc>
                  <a:spcAft>
                    <a:spcPts val="800"/>
                  </a:spcAft>
                </a:pPr>
                <a:r>
                  <a:rPr lang="pt-BR" sz="2200" b="1" kern="0" dirty="0">
                    <a:effectLst/>
                    <a:latin typeface="Arial Narrow" panose="020B0606020202030204" pitchFamily="34" charset="0"/>
                    <a:ea typeface="Times New Roman" panose="02020603050405020304" pitchFamily="18" charset="0"/>
                    <a:cs typeface="Times New Roman" panose="02020603050405020304" pitchFamily="18" charset="0"/>
                  </a:rPr>
                  <a:t>3. </a:t>
                </a: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Responda as questões, a seguir, considerando  </a:t>
                </a:r>
                <a14:m>
                  <m:oMath xmlns:m="http://schemas.openxmlformats.org/officeDocument/2006/math">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𝜋</m:t>
                    </m:r>
                    <m:r>
                      <a:rPr lang="pt-BR" sz="2200" i="1" kern="0">
                        <a:effectLst/>
                        <a:latin typeface="Cambria Math" panose="02040503050406030204" pitchFamily="18" charset="0"/>
                        <a:ea typeface="Times New Roman" panose="02020603050405020304" pitchFamily="18" charset="0"/>
                        <a:cs typeface="Times New Roman" panose="02020603050405020304" pitchFamily="18" charset="0"/>
                      </a:rPr>
                      <m:t>=3,14</m:t>
                    </m:r>
                  </m:oMath>
                </a14:m>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a:t>
                </a: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a) Qual é o comprimento de uma circunferência cujo diâmetro mede 7 cm?</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b)</a:t>
                </a:r>
                <a:r>
                  <a:rPr lang="pt-BR" sz="2200" b="1" kern="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Determine o comprimento de uma circunferência que possui diâmetro de 24,6 cm.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c)</a:t>
                </a:r>
                <a:r>
                  <a:rPr lang="pt-BR" sz="2200" kern="0" dirty="0">
                    <a:solidFill>
                      <a:srgbClr val="FF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Uma circunferência de raio igual a 13,8 cm, possui quantos centímetros de comprimento?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DFE91882-D1E2-9EA1-A71C-99B3438BB2EF}"/>
                  </a:ext>
                </a:extLst>
              </p:cNvPr>
              <p:cNvSpPr txBox="1">
                <a:spLocks noRot="1" noChangeAspect="1" noMove="1" noResize="1" noEditPoints="1" noAdjustHandles="1" noChangeArrowheads="1" noChangeShapeType="1" noTextEdit="1"/>
              </p:cNvSpPr>
              <p:nvPr/>
            </p:nvSpPr>
            <p:spPr>
              <a:xfrm>
                <a:off x="156000" y="874834"/>
                <a:ext cx="5760000" cy="3972306"/>
              </a:xfrm>
              <a:prstGeom prst="rect">
                <a:avLst/>
              </a:prstGeom>
              <a:blipFill>
                <a:blip r:embed="rId2"/>
                <a:stretch>
                  <a:fillRect l="-1377" t="-768" r="-1483" b="-2304"/>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D9C618AA-2902-15A3-CE05-542C47CCE173}"/>
              </a:ext>
            </a:extLst>
          </p:cNvPr>
          <p:cNvSpPr txBox="1"/>
          <p:nvPr/>
        </p:nvSpPr>
        <p:spPr>
          <a:xfrm>
            <a:off x="6276002" y="874834"/>
            <a:ext cx="5760000" cy="3890745"/>
          </a:xfrm>
          <a:prstGeom prst="rect">
            <a:avLst/>
          </a:prstGeom>
          <a:noFill/>
        </p:spPr>
        <p:txBody>
          <a:bodyPr wrap="square">
            <a:spAutoFit/>
          </a:bodyPr>
          <a:lstStyle/>
          <a:p>
            <a:pPr algn="just">
              <a:lnSpc>
                <a:spcPct val="115000"/>
              </a:lnSpc>
              <a:spcAft>
                <a:spcPts val="800"/>
              </a:spcAft>
            </a:pPr>
            <a:r>
              <a:rPr lang="pt-BR" sz="2200" b="1" kern="0" dirty="0">
                <a:effectLst/>
                <a:latin typeface="Arial Narrow" panose="020B0606020202030204" pitchFamily="34" charset="0"/>
                <a:ea typeface="Times New Roman" panose="02020603050405020304" pitchFamily="18" charset="0"/>
                <a:cs typeface="Times New Roman" panose="02020603050405020304" pitchFamily="18" charset="0"/>
              </a:rPr>
              <a:t>4. </a:t>
            </a: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Determine o valor de </a:t>
            </a:r>
            <a:r>
              <a:rPr lang="pt-BR" sz="2200" b="1" kern="0" dirty="0">
                <a:effectLst/>
                <a:latin typeface="Arial Narrow" panose="020B0606020202030204" pitchFamily="34" charset="0"/>
                <a:ea typeface="Times New Roman" panose="02020603050405020304" pitchFamily="18" charset="0"/>
                <a:cs typeface="Times New Roman" panose="02020603050405020304" pitchFamily="18" charset="0"/>
              </a:rPr>
              <a:t>x</a:t>
            </a: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 em cada caso a seguir. </a:t>
            </a:r>
          </a:p>
          <a:p>
            <a:pPr algn="just">
              <a:lnSpc>
                <a:spcPct val="115000"/>
              </a:lnSpc>
              <a:spcAft>
                <a:spcPts val="800"/>
              </a:spcAft>
            </a:pPr>
            <a:r>
              <a:rPr lang="pt-BR" sz="2200" kern="0" dirty="0">
                <a:latin typeface="Arial Narrow" panose="020B0606020202030204" pitchFamily="34" charset="0"/>
                <a:ea typeface="MS Mincho" panose="02020609040205080304" pitchFamily="49" charset="-128"/>
                <a:cs typeface="Times New Roman" panose="02020603050405020304" pitchFamily="18" charset="0"/>
              </a:rPr>
              <a:t>a)			b)</a:t>
            </a:r>
          </a:p>
          <a:p>
            <a:pPr algn="just">
              <a:lnSpc>
                <a:spcPct val="115000"/>
              </a:lnSpc>
              <a:spcAft>
                <a:spcPts val="800"/>
              </a:spcAft>
            </a:pPr>
            <a:endParaRPr lang="pt-BR" sz="2200" kern="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0" dirty="0">
                <a:latin typeface="Arial Narrow" panose="020B0606020202030204" pitchFamily="34" charset="0"/>
                <a:ea typeface="MS Mincho" panose="02020609040205080304" pitchFamily="49" charset="-128"/>
                <a:cs typeface="Times New Roman" panose="02020603050405020304" pitchFamily="18" charset="0"/>
              </a:rPr>
              <a:t>c)</a:t>
            </a:r>
          </a:p>
        </p:txBody>
      </p:sp>
      <p:pic>
        <p:nvPicPr>
          <p:cNvPr id="6" name="Imagem 5" descr="Diagrama&#10;&#10;O conteúdo gerado por IA pode estar incorreto.">
            <a:extLst>
              <a:ext uri="{FF2B5EF4-FFF2-40B4-BE49-F238E27FC236}">
                <a16:creationId xmlns:a16="http://schemas.microsoft.com/office/drawing/2014/main" id="{7B68199F-564E-9D2B-25FC-94A7CD5315F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52720" y="1501417"/>
            <a:ext cx="1800000" cy="2271669"/>
          </a:xfrm>
          <a:prstGeom prst="rect">
            <a:avLst/>
          </a:prstGeom>
          <a:noFill/>
          <a:ln>
            <a:noFill/>
          </a:ln>
        </p:spPr>
      </p:pic>
      <p:pic>
        <p:nvPicPr>
          <p:cNvPr id="7" name="Imagem 6" descr="Gráfico de pizza&#10;&#10;O conteúdo gerado por IA pode estar incorreto.">
            <a:extLst>
              <a:ext uri="{FF2B5EF4-FFF2-40B4-BE49-F238E27FC236}">
                <a16:creationId xmlns:a16="http://schemas.microsoft.com/office/drawing/2014/main" id="{33D2D503-8E9E-2E54-2265-A004AAF351D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497657" y="1501417"/>
            <a:ext cx="1800000" cy="1790964"/>
          </a:xfrm>
          <a:prstGeom prst="rect">
            <a:avLst/>
          </a:prstGeom>
          <a:noFill/>
          <a:ln>
            <a:noFill/>
          </a:ln>
        </p:spPr>
      </p:pic>
      <p:pic>
        <p:nvPicPr>
          <p:cNvPr id="8" name="Imagem 7" descr="Diagrama&#10;&#10;O conteúdo gerado por IA pode estar incorreto.">
            <a:extLst>
              <a:ext uri="{FF2B5EF4-FFF2-40B4-BE49-F238E27FC236}">
                <a16:creationId xmlns:a16="http://schemas.microsoft.com/office/drawing/2014/main" id="{DE41DB2F-5EB9-1C80-076F-51929EA9D19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752720" y="4399668"/>
            <a:ext cx="3010693" cy="1800000"/>
          </a:xfrm>
          <a:prstGeom prst="rect">
            <a:avLst/>
          </a:prstGeom>
          <a:noFill/>
          <a:ln>
            <a:noFill/>
          </a:ln>
        </p:spPr>
      </p:pic>
    </p:spTree>
    <p:extLst>
      <p:ext uri="{BB962C8B-B14F-4D97-AF65-F5344CB8AC3E}">
        <p14:creationId xmlns:p14="http://schemas.microsoft.com/office/powerpoint/2010/main" val="12274427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8B614B8-7A5F-215E-8DFC-30F7618E01B7}"/>
              </a:ext>
            </a:extLst>
          </p:cNvPr>
          <p:cNvSpPr txBox="1"/>
          <p:nvPr/>
        </p:nvSpPr>
        <p:spPr>
          <a:xfrm>
            <a:off x="156000" y="875104"/>
            <a:ext cx="5760000" cy="3410677"/>
          </a:xfrm>
          <a:prstGeom prst="rect">
            <a:avLst/>
          </a:prstGeom>
          <a:noFill/>
        </p:spPr>
        <p:txBody>
          <a:bodyPr wrap="square">
            <a:spAutoFit/>
          </a:bodyPr>
          <a:lstStyle/>
          <a:p>
            <a:pPr algn="just">
              <a:lnSpc>
                <a:spcPct val="115000"/>
              </a:lnSpc>
              <a:spcAft>
                <a:spcPts val="800"/>
              </a:spcAft>
            </a:pPr>
            <a:r>
              <a:rPr lang="pt-BR" sz="2200" b="1" kern="0" dirty="0">
                <a:effectLst/>
                <a:latin typeface="Arial Narrow" panose="020B0606020202030204" pitchFamily="34" charset="0"/>
                <a:ea typeface="Times New Roman" panose="02020603050405020304" pitchFamily="18" charset="0"/>
                <a:cs typeface="Times New Roman" panose="02020603050405020304" pitchFamily="18" charset="0"/>
              </a:rPr>
              <a:t>5. </a:t>
            </a: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Calcule o valor de </a:t>
            </a:r>
            <a:r>
              <a:rPr lang="pt-BR" sz="2200" b="1" kern="0" dirty="0">
                <a:effectLst/>
                <a:latin typeface="Arial Narrow" panose="020B0606020202030204" pitchFamily="34" charset="0"/>
                <a:ea typeface="Times New Roman" panose="02020603050405020304" pitchFamily="18" charset="0"/>
                <a:cs typeface="Times New Roman" panose="02020603050405020304" pitchFamily="18" charset="0"/>
              </a:rPr>
              <a:t>x</a:t>
            </a:r>
            <a:r>
              <a:rPr lang="pt-BR" sz="2200" kern="0" dirty="0">
                <a:effectLst/>
                <a:latin typeface="Arial Narrow" panose="020B0606020202030204" pitchFamily="34" charset="0"/>
                <a:ea typeface="Times New Roman" panose="02020603050405020304" pitchFamily="18" charset="0"/>
                <a:cs typeface="Times New Roman" panose="02020603050405020304" pitchFamily="18" charset="0"/>
              </a:rPr>
              <a:t> em cada uma das figuras.</a:t>
            </a:r>
          </a:p>
          <a:p>
            <a:pPr algn="just">
              <a:lnSpc>
                <a:spcPct val="115000"/>
              </a:lnSpc>
              <a:spcAft>
                <a:spcPts val="800"/>
              </a:spcAft>
            </a:pPr>
            <a:r>
              <a:rPr lang="pt-BR" sz="2200" kern="0" dirty="0">
                <a:effectLst/>
                <a:latin typeface="Arial Narrow" panose="020B0606020202030204" pitchFamily="34" charset="0"/>
                <a:ea typeface="MS Mincho" panose="02020609040205080304" pitchFamily="49" charset="-128"/>
                <a:cs typeface="Times New Roman" panose="02020603050405020304" pitchFamily="18" charset="0"/>
              </a:rPr>
              <a:t>a) </a:t>
            </a:r>
          </a:p>
          <a:p>
            <a:pPr algn="just">
              <a:lnSpc>
                <a:spcPct val="115000"/>
              </a:lnSpc>
              <a:spcAft>
                <a:spcPts val="800"/>
              </a:spcAft>
            </a:pPr>
            <a:endParaRPr lang="pt-BR" sz="2200" kern="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0" dirty="0">
                <a:effectLst/>
                <a:latin typeface="Arial Narrow" panose="020B0606020202030204" pitchFamily="34" charset="0"/>
                <a:ea typeface="MS Mincho" panose="02020609040205080304" pitchFamily="49" charset="-128"/>
                <a:cs typeface="Times New Roman" panose="02020603050405020304" pitchFamily="18" charset="0"/>
              </a:rPr>
              <a:t>b) </a:t>
            </a:r>
            <a:endParaRPr lang="pt-BR" sz="2200" kern="100" dirty="0">
              <a:effectLst/>
              <a:latin typeface="Aptos" panose="020B0004020202020204" pitchFamily="34" charset="0"/>
              <a:ea typeface="MS Mincho" panose="02020609040205080304" pitchFamily="49" charset="-128"/>
              <a:cs typeface="Times New Roman" panose="02020603050405020304" pitchFamily="18" charset="0"/>
            </a:endParaRPr>
          </a:p>
        </p:txBody>
      </p:sp>
      <p:pic>
        <p:nvPicPr>
          <p:cNvPr id="4" name="Imagem 3">
            <a:extLst>
              <a:ext uri="{FF2B5EF4-FFF2-40B4-BE49-F238E27FC236}">
                <a16:creationId xmlns:a16="http://schemas.microsoft.com/office/drawing/2014/main" id="{1144FDA3-A1D2-4BA1-DAE0-673C6C627C7A}"/>
              </a:ext>
            </a:extLst>
          </p:cNvPr>
          <p:cNvPicPr>
            <a:picLocks noChangeAspect="1"/>
          </p:cNvPicPr>
          <p:nvPr/>
        </p:nvPicPr>
        <p:blipFill rotWithShape="1">
          <a:blip r:embed="rId2"/>
          <a:srcRect l="27263" t="37257" r="48124" b="26185"/>
          <a:stretch/>
        </p:blipFill>
        <p:spPr bwMode="auto">
          <a:xfrm>
            <a:off x="652032" y="1456848"/>
            <a:ext cx="2355931" cy="2160000"/>
          </a:xfrm>
          <a:prstGeom prst="rect">
            <a:avLst/>
          </a:prstGeom>
          <a:ln>
            <a:noFill/>
          </a:ln>
          <a:extLst>
            <a:ext uri="{53640926-AAD7-44D8-BBD7-CCE9431645EC}">
              <a14:shadowObscured xmlns:a14="http://schemas.microsoft.com/office/drawing/2010/main"/>
            </a:ext>
          </a:extLst>
        </p:spPr>
      </p:pic>
      <p:pic>
        <p:nvPicPr>
          <p:cNvPr id="5" name="Imagem 4">
            <a:extLst>
              <a:ext uri="{FF2B5EF4-FFF2-40B4-BE49-F238E27FC236}">
                <a16:creationId xmlns:a16="http://schemas.microsoft.com/office/drawing/2014/main" id="{D554CA14-E7A7-D1E2-33F8-F577AAD40A45}"/>
              </a:ext>
            </a:extLst>
          </p:cNvPr>
          <p:cNvPicPr>
            <a:picLocks noChangeAspect="1"/>
          </p:cNvPicPr>
          <p:nvPr/>
        </p:nvPicPr>
        <p:blipFill rotWithShape="1">
          <a:blip r:embed="rId3"/>
          <a:srcRect l="30842" t="35673" r="40275" b="28661"/>
          <a:stretch/>
        </p:blipFill>
        <p:spPr bwMode="auto">
          <a:xfrm>
            <a:off x="652032" y="3918176"/>
            <a:ext cx="2834446" cy="2160000"/>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DB873256-6285-1F6D-7CA4-791632954240}"/>
                  </a:ext>
                </a:extLst>
              </p:cNvPr>
              <p:cNvSpPr txBox="1"/>
              <p:nvPr/>
            </p:nvSpPr>
            <p:spPr>
              <a:xfrm>
                <a:off x="6276002" y="1395058"/>
                <a:ext cx="5760000" cy="1717843"/>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6.</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Considere um</a:t>
                </a: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círculo cujo diâmetro mede 6400 centímetros.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Qual é a área, em metros quadrados, da metade desse círculo?</a:t>
                </a:r>
              </a:p>
              <a:p>
                <a:pPr algn="r">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Considere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DB873256-6285-1F6D-7CA4-791632954240}"/>
                  </a:ext>
                </a:extLst>
              </p:cNvPr>
              <p:cNvSpPr txBox="1">
                <a:spLocks noRot="1" noChangeAspect="1" noMove="1" noResize="1" noEditPoints="1" noAdjustHandles="1" noChangeArrowheads="1" noChangeShapeType="1" noTextEdit="1"/>
              </p:cNvSpPr>
              <p:nvPr/>
            </p:nvSpPr>
            <p:spPr>
              <a:xfrm>
                <a:off x="6276002" y="1395058"/>
                <a:ext cx="5760000" cy="1717843"/>
              </a:xfrm>
              <a:prstGeom prst="rect">
                <a:avLst/>
              </a:prstGeom>
              <a:blipFill>
                <a:blip r:embed="rId4"/>
                <a:stretch>
                  <a:fillRect l="-1377" t="-1773" r="-1483" b="-6383"/>
                </a:stretch>
              </a:blipFill>
            </p:spPr>
            <p:txBody>
              <a:bodyPr/>
              <a:lstStyle/>
              <a:p>
                <a:r>
                  <a:rPr lang="pt-BR">
                    <a:noFill/>
                  </a:rPr>
                  <a:t> </a:t>
                </a:r>
              </a:p>
            </p:txBody>
          </p:sp>
        </mc:Fallback>
      </mc:AlternateContent>
    </p:spTree>
    <p:extLst>
      <p:ext uri="{BB962C8B-B14F-4D97-AF65-F5344CB8AC3E}">
        <p14:creationId xmlns:p14="http://schemas.microsoft.com/office/powerpoint/2010/main" val="23189516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91D0177A-5F30-D2AA-3AAB-D816ED8E453C}"/>
                  </a:ext>
                </a:extLst>
              </p:cNvPr>
              <p:cNvSpPr txBox="1"/>
              <p:nvPr/>
            </p:nvSpPr>
            <p:spPr>
              <a:xfrm>
                <a:off x="156000" y="859433"/>
                <a:ext cx="5760000" cy="4750981"/>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Arial" panose="020B0604020202020204" pitchFamily="34" charset="0"/>
                  </a:rPr>
                  <a:t>7.</a:t>
                </a:r>
                <a:r>
                  <a:rPr lang="pt-BR" sz="2200" kern="100" dirty="0">
                    <a:effectLst/>
                    <a:latin typeface="Arial Narrow" panose="020B0606020202030204" pitchFamily="34" charset="0"/>
                    <a:ea typeface="MS Mincho" panose="02020609040205080304" pitchFamily="49" charset="-128"/>
                    <a:cs typeface="Arial" panose="020B0604020202020204" pitchFamily="34" charset="0"/>
                  </a:rPr>
                  <a:t> Uma pizzaria vende pizzas no formato de quadrados e seu slogan é: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r>
                  <a:rPr lang="pt-BR" sz="2200" i="1" kern="100" dirty="0">
                    <a:effectLst/>
                    <a:latin typeface="Arial Narrow" panose="020B0606020202030204" pitchFamily="34" charset="0"/>
                    <a:ea typeface="MS Mincho" panose="02020609040205080304" pitchFamily="49" charset="-128"/>
                    <a:cs typeface="Arial" panose="020B0604020202020204" pitchFamily="34" charset="0"/>
                  </a:rPr>
                  <a:t>“Você come 25% à mais de pizza quadrada, pagando o mesmo preço que uma pizza redonda”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ial" panose="020B0604020202020204" pitchFamily="34" charset="0"/>
                  </a:rPr>
                  <a:t>Um professor de matemática viu essa propaganda e elaborou a figura, a seguir, para conferiu a veracidade desse slogan.</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2509838"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ial" panose="020B0604020202020204" pitchFamily="34" charset="0"/>
                  </a:rPr>
                  <a:t>Responda se o slogan dessa pizzaria é verdadeiro ou falso. Justifique.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2509838" algn="r">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Arial" panose="020B0604020202020204" pitchFamily="34" charset="0"/>
                  </a:rPr>
                  <a:t>Considere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Arial" panose="020B0604020202020204" pitchFamily="34" charset="0"/>
                      </a:rPr>
                      <m:t>𝜋</m:t>
                    </m:r>
                    <m:r>
                      <a:rPr lang="pt-BR" sz="2200" i="1" kern="100">
                        <a:effectLst/>
                        <a:latin typeface="Cambria Math" panose="02040503050406030204" pitchFamily="18" charset="0"/>
                        <a:ea typeface="MS Mincho" panose="02020609040205080304" pitchFamily="49" charset="-128"/>
                        <a:cs typeface="Arial" panose="020B0604020202020204" pitchFamily="34" charset="0"/>
                      </a:rPr>
                      <m:t>=3</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91D0177A-5F30-D2AA-3AAB-D816ED8E453C}"/>
                  </a:ext>
                </a:extLst>
              </p:cNvPr>
              <p:cNvSpPr txBox="1">
                <a:spLocks noRot="1" noChangeAspect="1" noMove="1" noResize="1" noEditPoints="1" noAdjustHandles="1" noChangeArrowheads="1" noChangeShapeType="1" noTextEdit="1"/>
              </p:cNvSpPr>
              <p:nvPr/>
            </p:nvSpPr>
            <p:spPr>
              <a:xfrm>
                <a:off x="156000" y="859433"/>
                <a:ext cx="5760000" cy="4750981"/>
              </a:xfrm>
              <a:prstGeom prst="rect">
                <a:avLst/>
              </a:prstGeom>
              <a:blipFill>
                <a:blip r:embed="rId2"/>
                <a:stretch>
                  <a:fillRect l="-1377" t="-642" r="-1483" b="-1797"/>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3B56C219-4891-A552-690F-97936661AE46}"/>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rcRect l="39132" t="43188" r="41879" b="26390"/>
          <a:stretch/>
        </p:blipFill>
        <p:spPr bwMode="auto">
          <a:xfrm>
            <a:off x="309150" y="3857549"/>
            <a:ext cx="2160000" cy="2150236"/>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C36D126B-5DD0-95A1-7840-9B896B58CFA3}"/>
                  </a:ext>
                </a:extLst>
              </p:cNvPr>
              <p:cNvSpPr txBox="1"/>
              <p:nvPr/>
            </p:nvSpPr>
            <p:spPr>
              <a:xfrm>
                <a:off x="6276002" y="859433"/>
                <a:ext cx="5760000" cy="5897961"/>
              </a:xfrm>
              <a:prstGeom prst="rect">
                <a:avLst/>
              </a:prstGeom>
              <a:noFill/>
            </p:spPr>
            <p:txBody>
              <a:bodyPr wrap="square">
                <a:spAutoFit/>
              </a:bodyPr>
              <a:lstStyle/>
              <a:p>
                <a:pPr algn="just">
                  <a:lnSpc>
                    <a:spcPct val="115000"/>
                  </a:lnSpc>
                </a:pPr>
                <a:r>
                  <a:rPr lang="pt-BR" sz="2200" b="1" kern="100" dirty="0">
                    <a:effectLst/>
                    <a:latin typeface="Arial Narrow" panose="020B0606020202030204" pitchFamily="34" charset="0"/>
                    <a:ea typeface="MS Mincho" panose="02020609040205080304" pitchFamily="49" charset="-128"/>
                    <a:cs typeface="Arial" panose="020B0604020202020204" pitchFamily="34" charset="0"/>
                  </a:rPr>
                  <a:t>8.</a:t>
                </a:r>
                <a:r>
                  <a:rPr lang="pt-BR" sz="2200" kern="100" dirty="0">
                    <a:effectLst/>
                    <a:latin typeface="Arial Narrow" panose="020B0606020202030204" pitchFamily="34" charset="0"/>
                    <a:ea typeface="MS Mincho" panose="02020609040205080304" pitchFamily="49" charset="-128"/>
                    <a:cs typeface="Arial" panose="020B0604020202020204" pitchFamily="34" charset="0"/>
                  </a:rPr>
                  <a:t> Em um software de matemática, para se locomover entre pontos é necessário percorrer uma semicircunferência. Observe os trajetos (semicircunferências) entre os pontos A, B, C e D:</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pPr>
                <a:endParaRPr lang="pt-BR" sz="2200" kern="100" dirty="0">
                  <a:latin typeface="Arial Narrow" panose="020B0606020202030204" pitchFamily="34" charset="0"/>
                  <a:ea typeface="MS Mincho" panose="02020609040205080304" pitchFamily="49" charset="-128"/>
                  <a:cs typeface="Arial" panose="020B0604020202020204" pitchFamily="34" charset="0"/>
                </a:endParaRPr>
              </a:p>
              <a:p>
                <a:pPr algn="just">
                  <a:lnSpc>
                    <a:spcPct val="115000"/>
                  </a:lnSpc>
                </a:pPr>
                <a:endParaRPr lang="pt-BR" sz="2200" kern="100" dirty="0">
                  <a:effectLst/>
                  <a:latin typeface="Arial Narrow" panose="020B0606020202030204" pitchFamily="34" charset="0"/>
                  <a:ea typeface="MS Mincho" panose="02020609040205080304" pitchFamily="49" charset="-128"/>
                  <a:cs typeface="Arial" panose="020B0604020202020204" pitchFamily="34" charset="0"/>
                </a:endParaRPr>
              </a:p>
              <a:p>
                <a:pPr algn="just">
                  <a:lnSpc>
                    <a:spcPct val="115000"/>
                  </a:lnSpc>
                </a:pPr>
                <a:endParaRPr lang="pt-BR" sz="2200" kern="100" dirty="0">
                  <a:latin typeface="Arial Narrow" panose="020B0606020202030204" pitchFamily="34" charset="0"/>
                  <a:ea typeface="MS Mincho" panose="02020609040205080304" pitchFamily="49" charset="-128"/>
                  <a:cs typeface="Arial" panose="020B0604020202020204" pitchFamily="34" charset="0"/>
                </a:endParaRPr>
              </a:p>
              <a:p>
                <a:pPr algn="just">
                  <a:lnSpc>
                    <a:spcPct val="115000"/>
                  </a:lnSpc>
                </a:pPr>
                <a:endParaRPr lang="pt-BR" sz="2200" kern="100" dirty="0">
                  <a:latin typeface="Arial Narrow" panose="020B0606020202030204" pitchFamily="34" charset="0"/>
                  <a:ea typeface="MS Mincho" panose="02020609040205080304" pitchFamily="49" charset="-128"/>
                  <a:cs typeface="Arial" panose="020B0604020202020204" pitchFamily="34" charset="0"/>
                </a:endParaRPr>
              </a:p>
              <a:p>
                <a:pPr algn="just">
                  <a:lnSpc>
                    <a:spcPct val="115000"/>
                  </a:lnSpc>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MS Mincho" panose="02020609040205080304" pitchFamily="49" charset="-128"/>
                    <a:cs typeface="Arial" panose="020B0604020202020204" pitchFamily="34" charset="0"/>
                  </a:rPr>
                  <a:t>Considerando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Arial" panose="020B0604020202020204" pitchFamily="34" charset="0"/>
                      </a:rPr>
                      <m:t>𝜋</m:t>
                    </m:r>
                    <m:r>
                      <a:rPr lang="pt-BR" sz="2200" i="1" kern="100">
                        <a:effectLst/>
                        <a:latin typeface="Cambria Math" panose="02040503050406030204" pitchFamily="18" charset="0"/>
                        <a:ea typeface="MS Mincho" panose="02020609040205080304" pitchFamily="49" charset="-128"/>
                        <a:cs typeface="Arial" panose="020B0604020202020204" pitchFamily="34" charset="0"/>
                      </a:rPr>
                      <m:t>=3,1</m:t>
                    </m:r>
                  </m:oMath>
                </a14:m>
                <a:r>
                  <a:rPr lang="pt-BR" sz="2200" kern="100" dirty="0">
                    <a:effectLst/>
                    <a:latin typeface="Arial Narrow" panose="020B0606020202030204" pitchFamily="34" charset="0"/>
                    <a:ea typeface="MS Mincho" panose="02020609040205080304" pitchFamily="49" charset="-128"/>
                    <a:cs typeface="Arial" panose="020B0604020202020204" pitchFamily="34" charset="0"/>
                  </a:rPr>
                  <a:t>, determine: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MS Mincho" panose="02020609040205080304" pitchFamily="49" charset="-128"/>
                    <a:cs typeface="Arial" panose="020B0604020202020204" pitchFamily="34" charset="0"/>
                  </a:rPr>
                  <a:t>a) O comprimento de cada trajeto apresentado na imagem.</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pPr>
                <a:r>
                  <a:rPr lang="pt-BR" sz="2200" kern="100" dirty="0">
                    <a:effectLst/>
                    <a:latin typeface="Arial Narrow" panose="020B0606020202030204" pitchFamily="34" charset="0"/>
                    <a:ea typeface="MS Mincho" panose="02020609040205080304" pitchFamily="49" charset="-128"/>
                    <a:cs typeface="Arial" panose="020B0604020202020204" pitchFamily="34" charset="0"/>
                  </a:rPr>
                  <a:t>b) O trajeto total, percorrido do ponto A passando pelos pontos B, C e D, e retornando ao ponto 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C36D126B-5DD0-95A1-7840-9B896B58CFA3}"/>
                  </a:ext>
                </a:extLst>
              </p:cNvPr>
              <p:cNvSpPr txBox="1">
                <a:spLocks noRot="1" noChangeAspect="1" noMove="1" noResize="1" noEditPoints="1" noAdjustHandles="1" noChangeArrowheads="1" noChangeShapeType="1" noTextEdit="1"/>
              </p:cNvSpPr>
              <p:nvPr/>
            </p:nvSpPr>
            <p:spPr>
              <a:xfrm>
                <a:off x="6276002" y="859433"/>
                <a:ext cx="5760000" cy="5897961"/>
              </a:xfrm>
              <a:prstGeom prst="rect">
                <a:avLst/>
              </a:prstGeom>
              <a:blipFill>
                <a:blip r:embed="rId5"/>
                <a:stretch>
                  <a:fillRect l="-1377" t="-517" r="-1483" b="-1241"/>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0C0A7F11-1A64-4ACF-F7AA-4F3EDFE293AF}"/>
              </a:ext>
            </a:extLst>
          </p:cNvPr>
          <p:cNvPicPr>
            <a:picLocks noChangeAspect="1"/>
          </p:cNvPicPr>
          <p:nvPr/>
        </p:nvPicPr>
        <p:blipFill rotWithShape="1">
          <a:blip r:embed="rId6"/>
          <a:srcRect l="22730" t="39457" r="40272" b="20362"/>
          <a:stretch/>
        </p:blipFill>
        <p:spPr bwMode="auto">
          <a:xfrm>
            <a:off x="7446002" y="2439567"/>
            <a:ext cx="3420000" cy="230761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3527361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9F42FF33-3068-6D4B-F2BF-67AD65C1F010}"/>
                  </a:ext>
                </a:extLst>
              </p:cNvPr>
              <p:cNvSpPr txBox="1"/>
              <p:nvPr/>
            </p:nvSpPr>
            <p:spPr>
              <a:xfrm>
                <a:off x="6276000" y="878163"/>
                <a:ext cx="5760000" cy="1225913"/>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10. (OBMEP)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Na figura a seguir, ABC é um triângulo equilátero cujo lado mede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𝓁</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=6</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cm. Calcule a área da região colorida. </a:t>
                </a:r>
              </a:p>
            </p:txBody>
          </p:sp>
        </mc:Choice>
        <mc:Fallback xmlns="">
          <p:sp>
            <p:nvSpPr>
              <p:cNvPr id="3" name="CaixaDeTexto 2">
                <a:extLst>
                  <a:ext uri="{FF2B5EF4-FFF2-40B4-BE49-F238E27FC236}">
                    <a16:creationId xmlns:a16="http://schemas.microsoft.com/office/drawing/2014/main" id="{9F42FF33-3068-6D4B-F2BF-67AD65C1F010}"/>
                  </a:ext>
                </a:extLst>
              </p:cNvPr>
              <p:cNvSpPr txBox="1">
                <a:spLocks noRot="1" noChangeAspect="1" noMove="1" noResize="1" noEditPoints="1" noAdjustHandles="1" noChangeArrowheads="1" noChangeShapeType="1" noTextEdit="1"/>
              </p:cNvSpPr>
              <p:nvPr/>
            </p:nvSpPr>
            <p:spPr>
              <a:xfrm>
                <a:off x="6276000" y="878163"/>
                <a:ext cx="5760000" cy="1225913"/>
              </a:xfrm>
              <a:prstGeom prst="rect">
                <a:avLst/>
              </a:prstGeom>
              <a:blipFill>
                <a:blip r:embed="rId2"/>
                <a:stretch>
                  <a:fillRect l="-1377" t="-2488" r="-1483" b="-9950"/>
                </a:stretch>
              </a:blipFill>
            </p:spPr>
            <p:txBody>
              <a:bodyPr/>
              <a:lstStyle/>
              <a:p>
                <a:r>
                  <a:rPr lang="pt-BR">
                    <a:noFill/>
                  </a:rPr>
                  <a:t> </a:t>
                </a:r>
              </a:p>
            </p:txBody>
          </p:sp>
        </mc:Fallback>
      </mc:AlternateContent>
      <p:pic>
        <p:nvPicPr>
          <p:cNvPr id="4" name="Imagem 3" descr="Forma&#10;&#10;Descrição gerada automaticamente">
            <a:extLst>
              <a:ext uri="{FF2B5EF4-FFF2-40B4-BE49-F238E27FC236}">
                <a16:creationId xmlns:a16="http://schemas.microsoft.com/office/drawing/2014/main" id="{07D269C9-F08F-04A8-FB82-604036D8A2CD}"/>
              </a:ext>
            </a:extLst>
          </p:cNvPr>
          <p:cNvPicPr>
            <a:picLocks noChangeAspect="1"/>
          </p:cNvPicPr>
          <p:nvPr/>
        </p:nvPicPr>
        <p:blipFill rotWithShape="1">
          <a:blip r:embed="rId3"/>
          <a:srcRect l="2879" b="3372"/>
          <a:stretch/>
        </p:blipFill>
        <p:spPr bwMode="auto">
          <a:xfrm>
            <a:off x="7801604" y="2134561"/>
            <a:ext cx="2708791" cy="2520000"/>
          </a:xfrm>
          <a:prstGeom prst="rect">
            <a:avLst/>
          </a:prstGeom>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26C126A4-3C25-7601-FF1B-8200DAC9F39B}"/>
              </a:ext>
            </a:extLst>
          </p:cNvPr>
          <p:cNvSpPr txBox="1"/>
          <p:nvPr/>
        </p:nvSpPr>
        <p:spPr>
          <a:xfrm>
            <a:off x="156000" y="878163"/>
            <a:ext cx="5760000" cy="5765104"/>
          </a:xfrm>
          <a:prstGeom prst="rect">
            <a:avLst/>
          </a:prstGeom>
          <a:noFill/>
        </p:spPr>
        <p:txBody>
          <a:bodyPr wrap="square">
            <a:spAutoFit/>
          </a:bodyPr>
          <a:lstStyle/>
          <a:p>
            <a:pPr algn="just">
              <a:lnSpc>
                <a:spcPct val="115000"/>
              </a:lnSpc>
              <a:spcAft>
                <a:spcPts val="2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9.</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Observe os dois círculos concêntricos a seguir:</a:t>
            </a:r>
          </a:p>
          <a:p>
            <a:pPr algn="just">
              <a:lnSpc>
                <a:spcPct val="115000"/>
              </a:lnSpc>
              <a:spcAft>
                <a:spcPts val="200"/>
              </a:spcAft>
            </a:pPr>
            <a:endParaRPr lang="pt-BR" sz="2200" kern="100" dirty="0">
              <a:solidFill>
                <a:srgbClr val="EE0000"/>
              </a:solidFill>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endParaRPr lang="pt-BR" sz="2200" kern="100" dirty="0">
              <a:solidFill>
                <a:srgbClr val="EE0000"/>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endParaRPr lang="pt-BR" sz="2200" kern="100" dirty="0">
              <a:solidFill>
                <a:srgbClr val="EE0000"/>
              </a:solidFill>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r>
              <a:rPr lang="pt-BR" sz="2200" kern="100" dirty="0">
                <a:solidFill>
                  <a:srgbClr val="EE0000"/>
                </a:solidFill>
                <a:effectLst/>
                <a:latin typeface="Arial Narrow" panose="020B0606020202030204" pitchFamily="34" charset="0"/>
                <a:ea typeface="MS Mincho" panose="02020609040205080304" pitchFamily="49" charset="-128"/>
                <a:cs typeface="Arial" panose="020B0604020202020204" pitchFamily="34" charset="0"/>
              </a:rPr>
              <a:t> </a:t>
            </a:r>
          </a:p>
          <a:p>
            <a:pPr algn="just">
              <a:lnSpc>
                <a:spcPct val="115000"/>
              </a:lnSpc>
              <a:spcAft>
                <a:spcPts val="200"/>
              </a:spcAft>
            </a:pPr>
            <a:endParaRPr lang="pt-BR" sz="2200" kern="100" dirty="0">
              <a:solidFill>
                <a:srgbClr val="EE0000"/>
              </a:solidFill>
              <a:latin typeface="Arial Narrow" panose="020B0606020202030204" pitchFamily="34" charset="0"/>
              <a:ea typeface="MS Mincho" panose="02020609040205080304" pitchFamily="49" charset="-128"/>
              <a:cs typeface="Arial" panose="020B0604020202020204" pitchFamily="34" charset="0"/>
            </a:endParaRPr>
          </a:p>
          <a:p>
            <a:pPr algn="just">
              <a:lnSpc>
                <a:spcPct val="115000"/>
              </a:lnSpc>
              <a:spcAft>
                <a:spcPts val="2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r>
              <a:rPr lang="pt-BR" sz="2200" kern="0" dirty="0">
                <a:solidFill>
                  <a:srgbClr val="000000"/>
                </a:solidFill>
                <a:effectLst/>
                <a:latin typeface="Arial Narrow" panose="020B0606020202030204" pitchFamily="34" charset="0"/>
                <a:ea typeface="MS Mincho" panose="02020609040205080304" pitchFamily="49" charset="-128"/>
                <a:cs typeface="CIDFont+F3"/>
              </a:rPr>
              <a:t>Responda: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r>
              <a:rPr lang="pt-BR" sz="2200" kern="0" dirty="0">
                <a:solidFill>
                  <a:srgbClr val="000000"/>
                </a:solidFill>
                <a:effectLst/>
                <a:latin typeface="Arial Narrow" panose="020B0606020202030204" pitchFamily="34" charset="0"/>
                <a:ea typeface="MS Mincho" panose="02020609040205080304" pitchFamily="49" charset="-128"/>
                <a:cs typeface="CIDFont+F3"/>
              </a:rPr>
              <a:t>a) Qual é a expressão que representa a área de cada círculo?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r>
              <a:rPr lang="pt-BR" sz="2200" kern="0" dirty="0">
                <a:solidFill>
                  <a:srgbClr val="000000"/>
                </a:solidFill>
                <a:effectLst/>
                <a:latin typeface="Arial Narrow" panose="020B0606020202030204" pitchFamily="34" charset="0"/>
                <a:ea typeface="MS Mincho" panose="02020609040205080304" pitchFamily="49" charset="-128"/>
                <a:cs typeface="CIDFont+F3"/>
              </a:rPr>
              <a:t>b) Qual é a diferença entre as áreas dos círculos apresentados?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r>
              <a:rPr lang="pt-BR" sz="2200" kern="0" dirty="0">
                <a:solidFill>
                  <a:srgbClr val="000000"/>
                </a:solidFill>
                <a:effectLst/>
                <a:latin typeface="Arial Narrow" panose="020B0606020202030204" pitchFamily="34" charset="0"/>
                <a:ea typeface="MS Mincho" panose="02020609040205080304" pitchFamily="49" charset="-128"/>
                <a:cs typeface="CIDFont+F3"/>
              </a:rPr>
              <a:t>c) Em quantos por cento a área do círculo maior excede a do círculo menor?</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7" name="Imagem 6">
            <a:extLst>
              <a:ext uri="{FF2B5EF4-FFF2-40B4-BE49-F238E27FC236}">
                <a16:creationId xmlns:a16="http://schemas.microsoft.com/office/drawing/2014/main" id="{F3A8F511-CF30-6CA5-A442-941478E4BB07}"/>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Effect>
                      <a14:saturation sat="200000"/>
                    </a14:imgEffect>
                  </a14:imgLayer>
                </a14:imgProps>
              </a:ext>
            </a:extLst>
          </a:blip>
          <a:srcRect l="29677" t="14300" r="44849" b="44870"/>
          <a:stretch/>
        </p:blipFill>
        <p:spPr bwMode="auto">
          <a:xfrm>
            <a:off x="1776000" y="1305079"/>
            <a:ext cx="2520000" cy="248886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4542878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909E020B-D417-E585-D86E-2611A2745E37}"/>
                  </a:ext>
                </a:extLst>
              </p:cNvPr>
              <p:cNvSpPr txBox="1"/>
              <p:nvPr/>
            </p:nvSpPr>
            <p:spPr>
              <a:xfrm>
                <a:off x="156000" y="718456"/>
                <a:ext cx="11880000" cy="5950475"/>
              </a:xfrm>
              <a:prstGeom prst="rect">
                <a:avLst/>
              </a:prstGeom>
              <a:solidFill>
                <a:schemeClr val="bg1"/>
              </a:solidFill>
            </p:spPr>
            <p:txBody>
              <a:bodyPr wrap="square">
                <a:spAutoFit/>
              </a:bodyPr>
              <a:lstStyle/>
              <a:p>
                <a:pPr algn="just">
                  <a:lnSpc>
                    <a:spcPct val="114000"/>
                  </a:lnSpc>
                  <a:spcAft>
                    <a:spcPts val="1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11. (ENEM 2025)</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No entorno de uma lagoa circular, cujo raio mede 1 km, há um uma ciclovia. Devido aos frequentes roubos de bicicleta, a prefeitura planeja alocar policiais em posições estratégicas para patrulhar essa ciclovia, de forma a torná-la totalmente protegida. Um ponto da ciclovia é considerado protegido se houver pelo menos um policial a, no máximo, 200 m de distância daquele ponto, posicionado sobre a ciclovia. A figura ilustra um ponto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𝑃</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sobre a ciclovia, que estará protegido se houver pelo menos um policial posicionado sobre a região de cor cinza escuro. </a:t>
                </a:r>
              </a:p>
              <a:p>
                <a:pPr marL="3495675" algn="just">
                  <a:lnSpc>
                    <a:spcPct val="114000"/>
                  </a:lnSpc>
                  <a:spcAft>
                    <a:spcPts val="1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Desconsidere a largura da pista da ciclovia e utilize 3 como aproximação para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𝜋</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t>
                </a:r>
              </a:p>
              <a:p>
                <a:pPr marL="3495675" algn="just">
                  <a:lnSpc>
                    <a:spcPct val="114000"/>
                  </a:lnSpc>
                  <a:spcAft>
                    <a:spcPts val="1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Nessas condições, a quantidade mínima necessária de policiais a serem alocados ao longo dessa ciclovia para torná-la protegida é</a:t>
                </a:r>
              </a:p>
              <a:p>
                <a:pPr marL="3495675" algn="just">
                  <a:lnSpc>
                    <a:spcPct val="114000"/>
                  </a:lnSpc>
                  <a:spcAft>
                    <a:spcPts val="100"/>
                  </a:spcAft>
                </a:pPr>
                <a:r>
                  <a:rPr lang="pt-BR" sz="2200" kern="0" dirty="0">
                    <a:effectLst/>
                    <a:latin typeface="Arial Narrow" panose="020B0606020202030204" pitchFamily="34" charset="0"/>
                    <a:ea typeface="MS Mincho" panose="02020609040205080304" pitchFamily="49" charset="-128"/>
                    <a:cs typeface="CIDFont+F3"/>
                  </a:rPr>
                  <a:t>(A) 4.</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95675" algn="just">
                  <a:lnSpc>
                    <a:spcPct val="114000"/>
                  </a:lnSpc>
                  <a:spcAft>
                    <a:spcPts val="100"/>
                  </a:spcAft>
                </a:pPr>
                <a:r>
                  <a:rPr lang="pt-BR" sz="2200" kern="0" dirty="0">
                    <a:effectLst/>
                    <a:latin typeface="Arial Narrow" panose="020B0606020202030204" pitchFamily="34" charset="0"/>
                    <a:ea typeface="MS Mincho" panose="02020609040205080304" pitchFamily="49" charset="-128"/>
                    <a:cs typeface="CIDFont+F3"/>
                  </a:rPr>
                  <a:t>(B) 8.</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95675" algn="just">
                  <a:lnSpc>
                    <a:spcPct val="114000"/>
                  </a:lnSpc>
                  <a:spcAft>
                    <a:spcPts val="100"/>
                  </a:spcAft>
                </a:pPr>
                <a:r>
                  <a:rPr lang="pt-BR" sz="2200" kern="0" dirty="0">
                    <a:effectLst/>
                    <a:latin typeface="Arial Narrow" panose="020B0606020202030204" pitchFamily="34" charset="0"/>
                    <a:ea typeface="MS Mincho" panose="02020609040205080304" pitchFamily="49" charset="-128"/>
                    <a:cs typeface="CIDFont+F3"/>
                  </a:rPr>
                  <a:t>(C) 15.</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95675" algn="just">
                  <a:lnSpc>
                    <a:spcPct val="114000"/>
                  </a:lnSpc>
                  <a:spcAft>
                    <a:spcPts val="100"/>
                  </a:spcAft>
                </a:pPr>
                <a:r>
                  <a:rPr lang="pt-BR" sz="2200" kern="0" dirty="0">
                    <a:effectLst/>
                    <a:latin typeface="Arial Narrow" panose="020B0606020202030204" pitchFamily="34" charset="0"/>
                    <a:ea typeface="MS Mincho" panose="02020609040205080304" pitchFamily="49" charset="-128"/>
                    <a:cs typeface="CIDFont+F3"/>
                  </a:rPr>
                  <a:t>(D) 30.</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95675" algn="just">
                  <a:lnSpc>
                    <a:spcPct val="114000"/>
                  </a:lnSpc>
                  <a:spcAft>
                    <a:spcPts val="100"/>
                  </a:spcAft>
                </a:pPr>
                <a:r>
                  <a:rPr lang="pt-BR" sz="2200" kern="0" dirty="0">
                    <a:effectLst/>
                    <a:latin typeface="Arial Narrow" panose="020B0606020202030204" pitchFamily="34" charset="0"/>
                    <a:ea typeface="MS Mincho" panose="02020609040205080304" pitchFamily="49" charset="-128"/>
                    <a:cs typeface="CIDFont+F3"/>
                  </a:rPr>
                  <a:t>(E) 60.</a:t>
                </a:r>
              </a:p>
              <a:p>
                <a:pPr marL="3495675" algn="just">
                  <a:lnSpc>
                    <a:spcPct val="114000"/>
                  </a:lnSpc>
                  <a:spcAft>
                    <a:spcPts val="100"/>
                  </a:spcAft>
                </a:pPr>
                <a:endParaRPr lang="pt-BR" sz="2200" dirty="0">
                  <a:latin typeface="Arial Narrow" panose="020B0606020202030204" pitchFamily="34" charset="0"/>
                </a:endParaRPr>
              </a:p>
            </p:txBody>
          </p:sp>
        </mc:Choice>
        <mc:Fallback xmlns="">
          <p:sp>
            <p:nvSpPr>
              <p:cNvPr id="3" name="CaixaDeTexto 2">
                <a:extLst>
                  <a:ext uri="{FF2B5EF4-FFF2-40B4-BE49-F238E27FC236}">
                    <a16:creationId xmlns:a16="http://schemas.microsoft.com/office/drawing/2014/main" id="{909E020B-D417-E585-D86E-2611A2745E37}"/>
                  </a:ext>
                </a:extLst>
              </p:cNvPr>
              <p:cNvSpPr txBox="1">
                <a:spLocks noRot="1" noChangeAspect="1" noMove="1" noResize="1" noEditPoints="1" noAdjustHandles="1" noChangeArrowheads="1" noChangeShapeType="1" noTextEdit="1"/>
              </p:cNvSpPr>
              <p:nvPr/>
            </p:nvSpPr>
            <p:spPr>
              <a:xfrm>
                <a:off x="156000" y="718456"/>
                <a:ext cx="11880000" cy="5950475"/>
              </a:xfrm>
              <a:prstGeom prst="rect">
                <a:avLst/>
              </a:prstGeom>
              <a:blipFill>
                <a:blip r:embed="rId2"/>
                <a:stretch>
                  <a:fillRect l="-667" t="-512" r="-719"/>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C72C6AEC-36B3-23EC-815D-22AB5972BB70}"/>
              </a:ext>
            </a:extLst>
          </p:cNvPr>
          <p:cNvPicPr>
            <a:picLocks noChangeAspect="1"/>
          </p:cNvPicPr>
          <p:nvPr/>
        </p:nvPicPr>
        <p:blipFill rotWithShape="1">
          <a:blip r:embed="rId3"/>
          <a:srcRect t="1134" r="831" b="920"/>
          <a:stretch/>
        </p:blipFill>
        <p:spPr bwMode="auto">
          <a:xfrm>
            <a:off x="237469" y="3289047"/>
            <a:ext cx="3240000" cy="285049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1993147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853F9B60-4586-07DF-03B4-4F0F45738B31}"/>
                  </a:ext>
                </a:extLst>
              </p:cNvPr>
              <p:cNvSpPr txBox="1"/>
              <p:nvPr/>
            </p:nvSpPr>
            <p:spPr>
              <a:xfrm>
                <a:off x="156000" y="634811"/>
                <a:ext cx="11880000" cy="6024726"/>
              </a:xfrm>
              <a:prstGeom prst="rect">
                <a:avLst/>
              </a:prstGeom>
              <a:solidFill>
                <a:schemeClr val="bg1"/>
              </a:solidFill>
            </p:spPr>
            <p:txBody>
              <a:bodyPr wrap="square">
                <a:spAutoFit/>
              </a:bodyPr>
              <a:lstStyle/>
              <a:p>
                <a:pPr algn="just">
                  <a:spcAft>
                    <a:spcPts val="100"/>
                  </a:spcAft>
                </a:pPr>
                <a:r>
                  <a:rPr lang="pt-BR" sz="2100" b="1" kern="100" dirty="0">
                    <a:effectLst/>
                    <a:latin typeface="Arial Narrow" panose="020B0606020202030204" pitchFamily="34" charset="0"/>
                    <a:ea typeface="MS Mincho" panose="02020609040205080304" pitchFamily="49" charset="-128"/>
                    <a:cs typeface="Times New Roman" panose="02020603050405020304" pitchFamily="18" charset="0"/>
                  </a:rPr>
                  <a:t>12. (ENEM 2025)</a:t>
                </a: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 Em uma cidade, será construído um túnel que atravessa uma montanha para facilitar o trânsito de automóveis e bicicletas. Dois projetos foram elaborados e os esquemas com as vistas frontais desses projetos são apresentados na figura.</a:t>
                </a:r>
              </a:p>
              <a:p>
                <a:pPr algn="just">
                  <a:spcAft>
                    <a:spcPts val="100"/>
                  </a:spcAft>
                </a:pP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O Projeto 1 conta com dois túneis, um exclusivo para bicicletas e o outro, para automóveis. O Projeto 2 conta com um único túnel, com espaços reservados para o trânsito exclusivo de bicicletas e automóveis. Nos dois projetos, os túneis têm o formato de semicilindro reto de mesma extensão, com vias de ida e volta para os dois tipos de veículos, separados por muretas.</a:t>
                </a:r>
              </a:p>
              <a:p>
                <a:pPr marL="3586163" algn="just">
                  <a:spcAft>
                    <a:spcPts val="100"/>
                  </a:spcAft>
                </a:pP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O projeto a ser aprovado será aquele que apresentar a menor área da seção transversal, pois implicará menor volume de material retirado da montanha. </a:t>
                </a:r>
              </a:p>
              <a:p>
                <a:pPr marL="3586163" algn="just">
                  <a:spcAft>
                    <a:spcPts val="100"/>
                  </a:spcAft>
                </a:pP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Considere 3 como aproximação para </a:t>
                </a:r>
                <a14:m>
                  <m:oMath xmlns:m="http://schemas.openxmlformats.org/officeDocument/2006/math">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𝜋</m:t>
                    </m:r>
                  </m:oMath>
                </a14:m>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 e desconsidere as espessuras das muretas.</a:t>
                </a:r>
              </a:p>
              <a:p>
                <a:pPr marL="3586163" algn="just">
                  <a:spcAft>
                    <a:spcPts val="100"/>
                  </a:spcAft>
                </a:pP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O projeto a ser aprovado é</a:t>
                </a:r>
              </a:p>
              <a:p>
                <a:pPr marL="3586163" algn="just">
                  <a:spcAft>
                    <a:spcPts val="100"/>
                  </a:spcAft>
                </a:pPr>
                <a:r>
                  <a:rPr lang="pt-BR" sz="2100" kern="0" dirty="0">
                    <a:effectLst/>
                    <a:latin typeface="Arial Narrow" panose="020B0606020202030204" pitchFamily="34" charset="0"/>
                    <a:ea typeface="MS Mincho" panose="02020609040205080304" pitchFamily="49" charset="-128"/>
                    <a:cs typeface="CIDFont+F3"/>
                  </a:rPr>
                  <a:t>(A) o 1, pois apresenta área de seção transversal medindo 67,5 m². </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586163" algn="just">
                  <a:spcAft>
                    <a:spcPts val="100"/>
                  </a:spcAft>
                </a:pPr>
                <a:r>
                  <a:rPr lang="pt-BR" sz="2100" kern="0" dirty="0">
                    <a:effectLst/>
                    <a:latin typeface="Arial Narrow" panose="020B0606020202030204" pitchFamily="34" charset="0"/>
                    <a:ea typeface="MS Mincho" panose="02020609040205080304" pitchFamily="49" charset="-128"/>
                    <a:cs typeface="CIDFont+F3"/>
                  </a:rPr>
                  <a:t>(B) o 2, pois apresenta área de seção transversal medindo 121,5 m². </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586163" algn="just">
                  <a:spcAft>
                    <a:spcPts val="100"/>
                  </a:spcAft>
                </a:pPr>
                <a:r>
                  <a:rPr lang="pt-BR" sz="2100" kern="0" dirty="0">
                    <a:effectLst/>
                    <a:latin typeface="Arial Narrow" panose="020B0606020202030204" pitchFamily="34" charset="0"/>
                    <a:ea typeface="MS Mincho" panose="02020609040205080304" pitchFamily="49" charset="-128"/>
                    <a:cs typeface="CIDFont+F3"/>
                  </a:rPr>
                  <a:t>(C) o 1, pois apresenta área de seção transversal medindo 135 m². </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586163" algn="just">
                  <a:spcAft>
                    <a:spcPts val="100"/>
                  </a:spcAft>
                </a:pPr>
                <a:r>
                  <a:rPr lang="pt-BR" sz="2100" kern="0" dirty="0">
                    <a:effectLst/>
                    <a:latin typeface="Arial Narrow" panose="020B0606020202030204" pitchFamily="34" charset="0"/>
                    <a:ea typeface="MS Mincho" panose="02020609040205080304" pitchFamily="49" charset="-128"/>
                    <a:cs typeface="CIDFont+F3"/>
                  </a:rPr>
                  <a:t>(D) o 2, pois apresenta área de seção transversal medindo 243 m². </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586163" algn="just">
                  <a:spcAft>
                    <a:spcPts val="100"/>
                  </a:spcAft>
                </a:pPr>
                <a:r>
                  <a:rPr lang="pt-BR" sz="2100" kern="0" dirty="0">
                    <a:effectLst/>
                    <a:latin typeface="Arial Narrow" panose="020B0606020202030204" pitchFamily="34" charset="0"/>
                    <a:ea typeface="MS Mincho" panose="02020609040205080304" pitchFamily="49" charset="-128"/>
                    <a:cs typeface="CIDFont+F3"/>
                  </a:rPr>
                  <a:t>(E) qualquer um dos dois, pois apresentam áreas de suas seções transversais com medidas iguais.</a:t>
                </a: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853F9B60-4586-07DF-03B4-4F0F45738B31}"/>
                  </a:ext>
                </a:extLst>
              </p:cNvPr>
              <p:cNvSpPr txBox="1">
                <a:spLocks noRot="1" noChangeAspect="1" noMove="1" noResize="1" noEditPoints="1" noAdjustHandles="1" noChangeArrowheads="1" noChangeShapeType="1" noTextEdit="1"/>
              </p:cNvSpPr>
              <p:nvPr/>
            </p:nvSpPr>
            <p:spPr>
              <a:xfrm>
                <a:off x="156000" y="634811"/>
                <a:ext cx="11880000" cy="6024726"/>
              </a:xfrm>
              <a:prstGeom prst="rect">
                <a:avLst/>
              </a:prstGeom>
              <a:blipFill>
                <a:blip r:embed="rId2"/>
                <a:stretch>
                  <a:fillRect l="-616" t="-607" r="-667" b="-1113"/>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DD3F5DAC-3E18-997D-00DD-71F701B28CD5}"/>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tretch>
            <a:fillRect/>
          </a:stretch>
        </p:blipFill>
        <p:spPr>
          <a:xfrm>
            <a:off x="475060" y="2966669"/>
            <a:ext cx="3060000" cy="3848135"/>
          </a:xfrm>
          <a:prstGeom prst="rect">
            <a:avLst/>
          </a:prstGeom>
        </p:spPr>
      </p:pic>
    </p:spTree>
    <p:extLst>
      <p:ext uri="{BB962C8B-B14F-4D97-AF65-F5344CB8AC3E}">
        <p14:creationId xmlns:p14="http://schemas.microsoft.com/office/powerpoint/2010/main" val="4265838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55E03580-E863-056D-0DF7-CFF62703DCEE}"/>
                  </a:ext>
                </a:extLst>
              </p:cNvPr>
              <p:cNvSpPr txBox="1"/>
              <p:nvPr/>
            </p:nvSpPr>
            <p:spPr>
              <a:xfrm>
                <a:off x="156000" y="789136"/>
                <a:ext cx="11880000" cy="5899500"/>
              </a:xfrm>
              <a:prstGeom prst="rect">
                <a:avLst/>
              </a:prstGeom>
              <a:solidFill>
                <a:schemeClr val="bg1"/>
              </a:solidFill>
            </p:spPr>
            <p:txBody>
              <a:bodyPr wrap="square">
                <a:spAutoFit/>
              </a:bodyPr>
              <a:lstStyle/>
              <a:p>
                <a:pPr algn="just">
                  <a:lnSpc>
                    <a:spcPct val="115000"/>
                  </a:lnSpc>
                  <a:spcAft>
                    <a:spcPts val="4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13. (ENEM 2025 – Pará)</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Em 2011, um tsunami atingiu os reatores da usina nuclear de Fukushima, no Japão, liberando radiação para o meio ambiente e provocando um dos maiores acidentes radioativos da história. Inicialmente, foi delimitada uma área de isolamento correspondente a um círculo com raio de 30 km, centrado no local do acidente radioativo.</a:t>
                </a:r>
              </a:p>
              <a:p>
                <a:pPr algn="r">
                  <a:lnSpc>
                    <a:spcPct val="115000"/>
                  </a:lnSpc>
                  <a:spcAft>
                    <a:spcPts val="400"/>
                  </a:spcAft>
                </a:pPr>
                <a:r>
                  <a:rPr lang="pt-BR" kern="100" dirty="0">
                    <a:effectLst/>
                    <a:latin typeface="Arial Narrow" panose="020B0606020202030204" pitchFamily="34" charset="0"/>
                    <a:ea typeface="MS Mincho" panose="02020609040205080304" pitchFamily="49" charset="-128"/>
                    <a:cs typeface="Times New Roman" panose="02020603050405020304" pitchFamily="18" charset="0"/>
                  </a:rPr>
                  <a:t>Disponível em: https://noticias.uol.com.br. Acesso em: 24 abr. 2024 (adaptado).</a:t>
                </a:r>
              </a:p>
              <a:p>
                <a:pPr algn="just">
                  <a:lnSpc>
                    <a:spcPct val="115000"/>
                  </a:lnSpc>
                  <a:spcAft>
                    <a:spcPts val="4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Considere que, para aumentar a margem de segurança, o raio do círculo da área de isolamento foi ampliado para 40 km, mantendo-se o mesmo centro.</a:t>
                </a:r>
              </a:p>
              <a:p>
                <a:pPr algn="just">
                  <a:lnSpc>
                    <a:spcPct val="115000"/>
                  </a:lnSpc>
                  <a:spcAft>
                    <a:spcPts val="4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Use 3 como valor aproximado para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𝜋</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t>
                </a:r>
              </a:p>
              <a:p>
                <a:pPr algn="just">
                  <a:lnSpc>
                    <a:spcPct val="115000"/>
                  </a:lnSpc>
                  <a:spcAft>
                    <a:spcPts val="4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 aumento da medida da área de isolamento, em quilômetro quadrado, foi de </a:t>
                </a:r>
              </a:p>
              <a:p>
                <a:pPr algn="just">
                  <a:lnSpc>
                    <a:spcPct val="115000"/>
                  </a:lnSpc>
                  <a:spcAft>
                    <a:spcPts val="400"/>
                  </a:spcAft>
                </a:pPr>
                <a:r>
                  <a:rPr lang="pt-BR" sz="2200" kern="0" dirty="0">
                    <a:effectLst/>
                    <a:latin typeface="Arial Narrow" panose="020B0606020202030204" pitchFamily="34" charset="0"/>
                    <a:ea typeface="MS Mincho" panose="02020609040205080304" pitchFamily="49" charset="-128"/>
                    <a:cs typeface="CIDFont+F3"/>
                  </a:rPr>
                  <a:t>(A) 300.</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pPr>
                <a:r>
                  <a:rPr lang="pt-BR" sz="2200" kern="0" dirty="0">
                    <a:effectLst/>
                    <a:latin typeface="Arial Narrow" panose="020B0606020202030204" pitchFamily="34" charset="0"/>
                    <a:ea typeface="MS Mincho" panose="02020609040205080304" pitchFamily="49" charset="-128"/>
                    <a:cs typeface="CIDFont+F3"/>
                  </a:rPr>
                  <a:t>(B) 2100.</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pPr>
                <a:r>
                  <a:rPr lang="pt-BR" sz="2200" kern="0" dirty="0">
                    <a:effectLst/>
                    <a:latin typeface="Arial Narrow" panose="020B0606020202030204" pitchFamily="34" charset="0"/>
                    <a:ea typeface="MS Mincho" panose="02020609040205080304" pitchFamily="49" charset="-128"/>
                    <a:cs typeface="CIDFont+F3"/>
                  </a:rPr>
                  <a:t>(C) 4800.</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pPr>
                <a:r>
                  <a:rPr lang="pt-BR" sz="2200" kern="0" dirty="0">
                    <a:effectLst/>
                    <a:latin typeface="Arial Narrow" panose="020B0606020202030204" pitchFamily="34" charset="0"/>
                    <a:ea typeface="MS Mincho" panose="02020609040205080304" pitchFamily="49" charset="-128"/>
                    <a:cs typeface="CIDFont+F3"/>
                  </a:rPr>
                  <a:t>(D) 7500.</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400"/>
                  </a:spcAft>
                </a:pPr>
                <a:r>
                  <a:rPr lang="pt-BR" sz="2200" kern="0" dirty="0">
                    <a:effectLst/>
                    <a:latin typeface="Arial Narrow" panose="020B0606020202030204" pitchFamily="34" charset="0"/>
                    <a:ea typeface="MS Mincho" panose="02020609040205080304" pitchFamily="49" charset="-128"/>
                    <a:cs typeface="CIDFont+F3"/>
                  </a:rPr>
                  <a:t>(E) 14 700.</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55E03580-E863-056D-0DF7-CFF62703DCEE}"/>
                  </a:ext>
                </a:extLst>
              </p:cNvPr>
              <p:cNvSpPr txBox="1">
                <a:spLocks noRot="1" noChangeAspect="1" noMove="1" noResize="1" noEditPoints="1" noAdjustHandles="1" noChangeArrowheads="1" noChangeShapeType="1" noTextEdit="1"/>
              </p:cNvSpPr>
              <p:nvPr/>
            </p:nvSpPr>
            <p:spPr>
              <a:xfrm>
                <a:off x="156000" y="789136"/>
                <a:ext cx="11880000" cy="5899500"/>
              </a:xfrm>
              <a:prstGeom prst="rect">
                <a:avLst/>
              </a:prstGeom>
              <a:blipFill>
                <a:blip r:embed="rId2"/>
                <a:stretch>
                  <a:fillRect l="-667" t="-413" r="-719" b="-1240"/>
                </a:stretch>
              </a:blipFill>
            </p:spPr>
            <p:txBody>
              <a:bodyPr/>
              <a:lstStyle/>
              <a:p>
                <a:r>
                  <a:rPr lang="pt-BR">
                    <a:noFill/>
                  </a:rPr>
                  <a:t> </a:t>
                </a:r>
              </a:p>
            </p:txBody>
          </p:sp>
        </mc:Fallback>
      </mc:AlternateContent>
    </p:spTree>
    <p:extLst>
      <p:ext uri="{BB962C8B-B14F-4D97-AF65-F5344CB8AC3E}">
        <p14:creationId xmlns:p14="http://schemas.microsoft.com/office/powerpoint/2010/main" val="76555932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0ED1FA12-FD72-9492-EC14-2BC8C9067F56}"/>
              </a:ext>
            </a:extLst>
          </p:cNvPr>
          <p:cNvSpPr txBox="1"/>
          <p:nvPr/>
        </p:nvSpPr>
        <p:spPr>
          <a:xfrm>
            <a:off x="156000" y="774537"/>
            <a:ext cx="11880000" cy="5940024"/>
          </a:xfrm>
          <a:prstGeom prst="rect">
            <a:avLst/>
          </a:prstGeom>
          <a:solidFill>
            <a:schemeClr val="bg1"/>
          </a:solidFill>
        </p:spPr>
        <p:txBody>
          <a:bodyPr wrap="square">
            <a:spAutoFit/>
          </a:bodyPr>
          <a:lstStyle/>
          <a:p>
            <a:pPr algn="ctr">
              <a:lnSpc>
                <a:spcPct val="115000"/>
              </a:lnSpc>
              <a:spcAft>
                <a:spcPts val="800"/>
              </a:spcAft>
            </a:pPr>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ESTUDO DE CASO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Uma certa prefeitura tem disponível, em caixa, o valor de R$ 400 000,00 e quer revitalizar uma praça da cidade. </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Será construído um piso de concreto ao redor de um lago circular. O lago tem raio de 10 metros e o piso terá largura de 2 metros.</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Também será colocada uma cerca, com formato quadrado, em volta da praça, tangenciando a pista concretada.</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Para essa revitalização, foi orçamentado com uma </a:t>
            </a:r>
            <a:r>
              <a:rPr lang="pt-BR" sz="2200" b="1" u="sng" kern="100" dirty="0">
                <a:effectLst/>
                <a:latin typeface="Arial Narrow" panose="020B0606020202030204" pitchFamily="34" charset="0"/>
                <a:ea typeface="MS Mincho" panose="02020609040205080304" pitchFamily="49" charset="-128"/>
                <a:cs typeface="Times New Roman" panose="02020603050405020304" pitchFamily="18" charset="0"/>
              </a:rPr>
              <a:t>construtora</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 que: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obra deve ser finalizada em 35 dias; </a:t>
            </a:r>
          </a:p>
          <a:p>
            <a:pPr marL="342900" lvl="0" indent="-342900" algn="just">
              <a:lnSpc>
                <a:spcPct val="115000"/>
              </a:lnSpc>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 custo diário da equipe e de maquinários ficará em R$ 1500,00 por dia;</a:t>
            </a:r>
          </a:p>
          <a:p>
            <a:pPr marL="342900" lvl="0" indent="-342900" algn="just">
              <a:lnSpc>
                <a:spcPct val="115000"/>
              </a:lnSpc>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Cada metro linear da cerca custará R$ 42,00, incluso material e mão de obra;</a:t>
            </a:r>
          </a:p>
          <a:p>
            <a:pPr marL="342900" lvl="0" indent="-342900" algn="just">
              <a:lnSpc>
                <a:spcPct val="115000"/>
              </a:lnSpc>
              <a:spcAft>
                <a:spcPts val="800"/>
              </a:spcAft>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concretagem, incluso material e mão de obra, será R$ 2500,00 por metro quadrado.</a:t>
            </a:r>
          </a:p>
        </p:txBody>
      </p:sp>
      <p:pic>
        <p:nvPicPr>
          <p:cNvPr id="2" name="Imagem 1">
            <a:extLst>
              <a:ext uri="{FF2B5EF4-FFF2-40B4-BE49-F238E27FC236}">
                <a16:creationId xmlns:a16="http://schemas.microsoft.com/office/drawing/2014/main" id="{FDA85FA8-070F-F585-6F2F-FF4AC84140E0}"/>
              </a:ext>
            </a:extLst>
          </p:cNvPr>
          <p:cNvPicPr>
            <a:picLocks noChangeAspect="1"/>
          </p:cNvPicPr>
          <p:nvPr/>
        </p:nvPicPr>
        <p:blipFill>
          <a:blip r:embed="rId2"/>
          <a:srcRect l="1170"/>
          <a:stretch>
            <a:fillRect/>
          </a:stretch>
        </p:blipFill>
        <p:spPr>
          <a:xfrm>
            <a:off x="156000" y="710616"/>
            <a:ext cx="3600000" cy="740667"/>
          </a:xfrm>
          <a:prstGeom prst="rect">
            <a:avLst/>
          </a:prstGeom>
        </p:spPr>
      </p:pic>
    </p:spTree>
    <p:extLst>
      <p:ext uri="{BB962C8B-B14F-4D97-AF65-F5344CB8AC3E}">
        <p14:creationId xmlns:p14="http://schemas.microsoft.com/office/powerpoint/2010/main" val="47987067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E6B84DA-F89B-22F9-A59A-B1770F8ADF44}"/>
              </a:ext>
            </a:extLst>
          </p:cNvPr>
          <p:cNvSpPr txBox="1"/>
          <p:nvPr/>
        </p:nvSpPr>
        <p:spPr>
          <a:xfrm>
            <a:off x="156000" y="848368"/>
            <a:ext cx="11880000" cy="5596917"/>
          </a:xfrm>
          <a:prstGeom prst="rect">
            <a:avLst/>
          </a:prstGeom>
          <a:solidFill>
            <a:schemeClr val="bg1"/>
          </a:solid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Dado o orçamento, a </a:t>
            </a:r>
            <a:r>
              <a:rPr lang="pt-BR" sz="2200" b="1" u="sng" kern="100" dirty="0">
                <a:effectLst/>
                <a:latin typeface="Arial Narrow" panose="020B0606020202030204" pitchFamily="34" charset="0"/>
                <a:ea typeface="MS Mincho" panose="02020609040205080304" pitchFamily="49" charset="-128"/>
                <a:cs typeface="Times New Roman" panose="02020603050405020304" pitchFamily="18" charset="0"/>
              </a:rPr>
              <a:t>equipe de projetos</a:t>
            </a: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 da prefeitura se reuniu para verificar se, com o atual caixa da prefeitura, será possível essa revitalização. Para isso eles devem verificar: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Qual a área concretada na construção do piso ao redor do lago? </a:t>
            </a:r>
          </a:p>
          <a:p>
            <a:pPr marL="342900" lvl="0" indent="-342900" algn="just">
              <a:lnSpc>
                <a:spcPct val="115000"/>
              </a:lnSpc>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Qual a quantidade necessária, em metros, de cerca no perímetro da praça?</a:t>
            </a:r>
          </a:p>
          <a:p>
            <a:pPr marL="342900" lvl="0" indent="-342900" algn="just">
              <a:lnSpc>
                <a:spcPct val="115000"/>
              </a:lnSpc>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Qual será o custo total do piso de concreto? </a:t>
            </a:r>
          </a:p>
          <a:p>
            <a:pPr marL="342900" lvl="0" indent="-342900" algn="just">
              <a:lnSpc>
                <a:spcPct val="115000"/>
              </a:lnSpc>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Qual será o custo total da cerca?</a:t>
            </a:r>
          </a:p>
          <a:p>
            <a:pPr marL="342900" lvl="0" indent="-342900" algn="just">
              <a:lnSpc>
                <a:spcPct val="115000"/>
              </a:lnSpc>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Qual será o custo de mão de obra e máquinas pelo tempo da obra?</a:t>
            </a:r>
          </a:p>
          <a:p>
            <a:pPr marL="342900" lvl="0" indent="-342900" algn="just">
              <a:lnSpc>
                <a:spcPct val="115000"/>
              </a:lnSpc>
              <a:spcAft>
                <a:spcPts val="800"/>
              </a:spcAft>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Teremos déficit ou sobra orçamentária? </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just"/>
            <a:r>
              <a:rPr lang="pt-BR" sz="2200" dirty="0">
                <a:effectLst/>
                <a:latin typeface="Arial Narrow" panose="020B0606020202030204" pitchFamily="34" charset="0"/>
                <a:ea typeface="MS Mincho" panose="02020609040205080304" pitchFamily="49" charset="-128"/>
                <a:cs typeface="Times New Roman" panose="02020603050405020304" pitchFamily="18" charset="0"/>
              </a:rPr>
              <a:t>Agora que já vimos os conceitos principais para resolver essa situação, vamos retratar, geometricamente, a disposição do lago, do piso concretado e da cerca. </a:t>
            </a:r>
          </a:p>
          <a:p>
            <a:pPr algn="just"/>
            <a:endParaRPr lang="pt-BR" sz="22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200" dirty="0">
              <a:latin typeface="Arial Narrow" panose="020B0606020202030204" pitchFamily="34" charset="0"/>
              <a:ea typeface="MS Mincho" panose="02020609040205080304" pitchFamily="49" charset="-128"/>
              <a:cs typeface="Times New Roman" panose="02020603050405020304" pitchFamily="18" charset="0"/>
            </a:endParaRPr>
          </a:p>
          <a:p>
            <a:pPr algn="just"/>
            <a:endParaRPr lang="pt-BR" sz="2200" dirty="0">
              <a:latin typeface="Arial Narrow" panose="020B0606020202030204" pitchFamily="34" charset="0"/>
            </a:endParaRPr>
          </a:p>
        </p:txBody>
      </p:sp>
    </p:spTree>
    <p:extLst>
      <p:ext uri="{BB962C8B-B14F-4D97-AF65-F5344CB8AC3E}">
        <p14:creationId xmlns:p14="http://schemas.microsoft.com/office/powerpoint/2010/main" val="268940111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8ECFD999-8ACB-D3D5-459F-6FBDB3D3ABDA}"/>
                  </a:ext>
                </a:extLst>
              </p:cNvPr>
              <p:cNvSpPr txBox="1"/>
              <p:nvPr/>
            </p:nvSpPr>
            <p:spPr>
              <a:xfrm>
                <a:off x="3756000" y="758527"/>
                <a:ext cx="8280000" cy="5717271"/>
              </a:xfrm>
              <a:prstGeom prst="rect">
                <a:avLst/>
              </a:prstGeom>
              <a:solidFill>
                <a:schemeClr val="bg1"/>
              </a:solid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Repare que, a área concretada ao redor do lago, é a coroa circular do círculo de raio 12 metros. Assim,</a:t>
                </a:r>
              </a:p>
              <a:p>
                <a:pPr algn="just">
                  <a:lnSpc>
                    <a:spcPct val="150000"/>
                  </a:lnSpc>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Á</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𝑟𝑒𝑎</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𝑑𝑎</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𝑐𝑜𝑟𝑜𝑎</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Á</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𝑟𝑒𝑎</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𝑐</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í</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𝑟𝑐𝑢𝑙𝑜</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𝑚𝑎𝑖𝑜𝑟</m:t>
                          </m:r>
                        </m:sub>
                      </m:s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Á</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𝑟𝑒𝑎</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𝑐</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í</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𝑟𝑐𝑢𝑙𝑜</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𝑚𝑒𝑛𝑜𝑟</m:t>
                          </m:r>
                        </m:sub>
                      </m:sSub>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50000"/>
                  </a:lnSpc>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Á</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𝑟𝑒𝑎</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𝑑𝑎</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𝑐𝑜𝑟𝑜𝑎</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𝑅</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e>
                      </m:d>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𝑟</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e>
                      </m:d>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50000"/>
                  </a:lnSpc>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Á</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𝑟𝑒𝑎</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𝑑𝑎</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𝑐𝑜𝑟𝑜𝑎</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𝑅</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𝑟</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e>
                      </m:d>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50000"/>
                  </a:lnSpc>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Á</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𝑟𝑒𝑎</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𝑑𝑎</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𝑐𝑜𝑟𝑜𝑎</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=3,14∙</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12</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10</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e>
                      </m:d>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50000"/>
                  </a:lnSpc>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Á</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𝑟𝑒𝑎</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𝑑𝑎</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𝑐𝑜𝑟𝑜𝑎</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=3,14∙</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144−100</m:t>
                          </m:r>
                        </m:e>
                      </m:d>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50000"/>
                  </a:lnSpc>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Á</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𝑟𝑒𝑎</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𝑑𝑎</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𝑐𝑜𝑟𝑜𝑎</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=3,14∙44</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50000"/>
                  </a:lnSpc>
                  <a:spcAft>
                    <a:spcPts val="8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Á</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𝑟𝑒𝑎</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𝑑𝑎</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𝑐𝑜𝑟𝑜𝑎</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=138,16</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Logo, serão concretados 138,16 metros quadrados ao redor do lago.</a:t>
                </a:r>
              </a:p>
            </p:txBody>
          </p:sp>
        </mc:Choice>
        <mc:Fallback xmlns="">
          <p:sp>
            <p:nvSpPr>
              <p:cNvPr id="3" name="CaixaDeTexto 2">
                <a:extLst>
                  <a:ext uri="{FF2B5EF4-FFF2-40B4-BE49-F238E27FC236}">
                    <a16:creationId xmlns:a16="http://schemas.microsoft.com/office/drawing/2014/main" id="{8ECFD999-8ACB-D3D5-459F-6FBDB3D3ABDA}"/>
                  </a:ext>
                </a:extLst>
              </p:cNvPr>
              <p:cNvSpPr txBox="1">
                <a:spLocks noRot="1" noChangeAspect="1" noMove="1" noResize="1" noEditPoints="1" noAdjustHandles="1" noChangeArrowheads="1" noChangeShapeType="1" noTextEdit="1"/>
              </p:cNvSpPr>
              <p:nvPr/>
            </p:nvSpPr>
            <p:spPr>
              <a:xfrm>
                <a:off x="3756000" y="758527"/>
                <a:ext cx="8280000" cy="5717271"/>
              </a:xfrm>
              <a:prstGeom prst="rect">
                <a:avLst/>
              </a:prstGeom>
              <a:blipFill>
                <a:blip r:embed="rId2"/>
                <a:stretch>
                  <a:fillRect l="-957" t="-320" r="-957" b="-1386"/>
                </a:stretch>
              </a:blipFill>
            </p:spPr>
            <p:txBody>
              <a:bodyPr/>
              <a:lstStyle/>
              <a:p>
                <a:r>
                  <a:rPr lang="pt-BR">
                    <a:noFill/>
                  </a:rPr>
                  <a:t> </a:t>
                </a:r>
              </a:p>
            </p:txBody>
          </p:sp>
        </mc:Fallback>
      </mc:AlternateContent>
      <p:pic>
        <p:nvPicPr>
          <p:cNvPr id="4" name="Imagem 3" descr="Uma imagem contendo Gráfico&#10;&#10;O conteúdo gerado por IA pode estar incorreto.">
            <a:extLst>
              <a:ext uri="{FF2B5EF4-FFF2-40B4-BE49-F238E27FC236}">
                <a16:creationId xmlns:a16="http://schemas.microsoft.com/office/drawing/2014/main" id="{5A3D6870-2C8F-D670-FA88-75448FCC456A}"/>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156000" y="758527"/>
            <a:ext cx="3600000" cy="3583377"/>
          </a:xfrm>
          <a:prstGeom prst="rect">
            <a:avLst/>
          </a:prstGeom>
        </p:spPr>
      </p:pic>
    </p:spTree>
    <p:extLst>
      <p:ext uri="{BB962C8B-B14F-4D97-AF65-F5344CB8AC3E}">
        <p14:creationId xmlns:p14="http://schemas.microsoft.com/office/powerpoint/2010/main" val="339278512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53A6178E-1FD0-3F54-4C0D-E2DDC323604E}"/>
                  </a:ext>
                </a:extLst>
              </p:cNvPr>
              <p:cNvSpPr txBox="1"/>
              <p:nvPr/>
            </p:nvSpPr>
            <p:spPr>
              <a:xfrm>
                <a:off x="197224" y="751449"/>
                <a:ext cx="5760000" cy="6037550"/>
              </a:xfrm>
              <a:prstGeom prst="rect">
                <a:avLst/>
              </a:prstGeom>
              <a:noFill/>
            </p:spPr>
            <p:txBody>
              <a:bodyPr wrap="square">
                <a:spAutoFit/>
              </a:bodyPr>
              <a:lstStyle/>
              <a:p>
                <a:pPr algn="just">
                  <a:spcAft>
                    <a:spcPts val="100"/>
                  </a:spcAft>
                </a:pP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Além disso, é possível observar que como a cerca tangencia a pista circular concretada, de raio 12 m, e possui formato quadrangular, essa cerca tem lado de 24 metros. Assim:</a:t>
                </a:r>
              </a:p>
              <a:p>
                <a:pPr algn="just">
                  <a:spcAft>
                    <a:spcPts val="100"/>
                  </a:spcAft>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𝑃𝑒𝑟</m:t>
                      </m:r>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í</m:t>
                      </m:r>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𝑚𝑒𝑡𝑟𝑜</m:t>
                      </m:r>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𝑑𝑎</m:t>
                      </m:r>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𝑐𝑒𝑟𝑐𝑎</m:t>
                      </m:r>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=4∙24=96</m:t>
                      </m:r>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Logo, serão utilizados 96 metros de cerca.</a:t>
                </a:r>
              </a:p>
              <a:p>
                <a:pPr algn="just">
                  <a:spcAft>
                    <a:spcPts val="100"/>
                  </a:spcAft>
                </a:pP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O custo da concretagem, incluso material e mão de obra, será R$ 2500,00 por metro quadrado e serão concretados 138,16 metros quadrados. Assim,</a:t>
                </a:r>
              </a:p>
              <a:p>
                <a:pPr algn="just">
                  <a:spcAft>
                    <a:spcPts val="100"/>
                  </a:spcAft>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138,16∙2500=345 400</m:t>
                      </m:r>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Dessa forma, o custo de concretagem será                   R$ 345 400,00.</a:t>
                </a:r>
              </a:p>
              <a:p>
                <a:pPr algn="just">
                  <a:spcAft>
                    <a:spcPts val="100"/>
                  </a:spcAft>
                </a:pPr>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O metro linear da cerca é R$ 42,00, incluso material e mão de obra, ou seja:</a:t>
                </a:r>
              </a:p>
              <a:p>
                <a:pPr algn="just">
                  <a:spcAft>
                    <a:spcPts val="100"/>
                  </a:spcAft>
                </a:pPr>
                <a14:m>
                  <m:oMathPara xmlns:m="http://schemas.openxmlformats.org/officeDocument/2006/math">
                    <m:oMathParaPr>
                      <m:jc m:val="centerGroup"/>
                    </m:oMathParaPr>
                    <m:oMath xmlns:m="http://schemas.openxmlformats.org/officeDocument/2006/math">
                      <m:r>
                        <a:rPr lang="pt-BR" sz="2100" i="1" kern="100">
                          <a:effectLst/>
                          <a:latin typeface="Cambria Math" panose="02040503050406030204" pitchFamily="18" charset="0"/>
                          <a:ea typeface="MS Mincho" panose="02020609040205080304" pitchFamily="49" charset="-128"/>
                          <a:cs typeface="Times New Roman" panose="02020603050405020304" pitchFamily="18" charset="0"/>
                        </a:rPr>
                        <m:t>42∙96=4032</m:t>
                      </m:r>
                    </m:oMath>
                  </m:oMathPara>
                </a14:m>
                <a:endParaRPr lang="pt-BR" sz="21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r>
                  <a:rPr lang="pt-BR" sz="2100" kern="100" dirty="0">
                    <a:effectLst/>
                    <a:latin typeface="Arial Narrow" panose="020B0606020202030204" pitchFamily="34" charset="0"/>
                    <a:ea typeface="MS Mincho" panose="02020609040205080304" pitchFamily="49" charset="-128"/>
                    <a:cs typeface="Times New Roman" panose="02020603050405020304" pitchFamily="18" charset="0"/>
                  </a:rPr>
                  <a:t>Logo, o custo da cerca será R$ 4032,00.</a:t>
                </a:r>
              </a:p>
            </p:txBody>
          </p:sp>
        </mc:Choice>
        <mc:Fallback xmlns="">
          <p:sp>
            <p:nvSpPr>
              <p:cNvPr id="3" name="CaixaDeTexto 2">
                <a:extLst>
                  <a:ext uri="{FF2B5EF4-FFF2-40B4-BE49-F238E27FC236}">
                    <a16:creationId xmlns:a16="http://schemas.microsoft.com/office/drawing/2014/main" id="{53A6178E-1FD0-3F54-4C0D-E2DDC323604E}"/>
                  </a:ext>
                </a:extLst>
              </p:cNvPr>
              <p:cNvSpPr txBox="1">
                <a:spLocks noRot="1" noChangeAspect="1" noMove="1" noResize="1" noEditPoints="1" noAdjustHandles="1" noChangeArrowheads="1" noChangeShapeType="1" noTextEdit="1"/>
              </p:cNvSpPr>
              <p:nvPr/>
            </p:nvSpPr>
            <p:spPr>
              <a:xfrm>
                <a:off x="197224" y="751449"/>
                <a:ext cx="5760000" cy="6037550"/>
              </a:xfrm>
              <a:prstGeom prst="rect">
                <a:avLst/>
              </a:prstGeom>
              <a:blipFill>
                <a:blip r:embed="rId2"/>
                <a:stretch>
                  <a:fillRect l="-1270" t="-605" r="-1270" b="-1009"/>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180EEB85-7C17-714E-1961-0524A62BC9F5}"/>
                  </a:ext>
                </a:extLst>
              </p:cNvPr>
              <p:cNvSpPr txBox="1"/>
              <p:nvPr/>
            </p:nvSpPr>
            <p:spPr>
              <a:xfrm>
                <a:off x="6234778" y="921778"/>
                <a:ext cx="5760000" cy="5598969"/>
              </a:xfrm>
              <a:prstGeom prst="rect">
                <a:avLst/>
              </a:prstGeom>
              <a:noFill/>
            </p:spPr>
            <p:txBody>
              <a:bodyPr wrap="square">
                <a:spAutoFit/>
              </a:bodyPr>
              <a:lstStyle/>
              <a:p>
                <a:pPr algn="just">
                  <a:spcAft>
                    <a:spcPts val="1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Como a obra deve ser finalizada em 35 dias e o custo diário da equipe e de maquinários será R$ 1500,00 por dia. A equipe deve levar em consideração, mais uma despesa, ou seja: </a:t>
                </a:r>
              </a:p>
              <a:p>
                <a:pPr algn="just">
                  <a:spcAft>
                    <a:spcPts val="1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35∙1500=52 500</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mão de obra mais o custo de maquinário será       R$ 52 500,00.</a:t>
                </a:r>
              </a:p>
              <a:p>
                <a:pPr algn="just">
                  <a:spcAft>
                    <a:spcPts val="1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just">
                  <a:spcAft>
                    <a:spcPts val="1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Por fim, somando todas os gastos da obra:</a:t>
                </a:r>
              </a:p>
              <a:p>
                <a:pPr algn="just">
                  <a:spcAft>
                    <a:spcPts val="100"/>
                  </a:spcAft>
                </a:pPr>
                <a14:m>
                  <m:oMathPara xmlns:m="http://schemas.openxmlformats.org/officeDocument/2006/math">
                    <m:oMathParaPr>
                      <m:jc m:val="centerGroup"/>
                    </m:oMathParaPr>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345 400+4032+52 500=401 932 </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algn="just">
                  <a:spcAft>
                    <a:spcPts val="1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Como o orçamento disposto pela prefeitura era de    R$ 400 000,00, a equipe de projetos da prefeitura pôde verificar que a obra não poderá ser concluída no prazo determinado, com o orçamento disposto, por essa construtora. </a:t>
                </a:r>
              </a:p>
            </p:txBody>
          </p:sp>
        </mc:Choice>
        <mc:Fallback xmlns="">
          <p:sp>
            <p:nvSpPr>
              <p:cNvPr id="4" name="CaixaDeTexto 3">
                <a:extLst>
                  <a:ext uri="{FF2B5EF4-FFF2-40B4-BE49-F238E27FC236}">
                    <a16:creationId xmlns:a16="http://schemas.microsoft.com/office/drawing/2014/main" id="{180EEB85-7C17-714E-1961-0524A62BC9F5}"/>
                  </a:ext>
                </a:extLst>
              </p:cNvPr>
              <p:cNvSpPr txBox="1">
                <a:spLocks noRot="1" noChangeAspect="1" noMove="1" noResize="1" noEditPoints="1" noAdjustHandles="1" noChangeArrowheads="1" noChangeShapeType="1" noTextEdit="1"/>
              </p:cNvSpPr>
              <p:nvPr/>
            </p:nvSpPr>
            <p:spPr>
              <a:xfrm>
                <a:off x="6234778" y="921778"/>
                <a:ext cx="5760000" cy="5598969"/>
              </a:xfrm>
              <a:prstGeom prst="rect">
                <a:avLst/>
              </a:prstGeom>
              <a:blipFill>
                <a:blip r:embed="rId3"/>
                <a:stretch>
                  <a:fillRect l="-1376" t="-653" r="-1376" b="-1306"/>
                </a:stretch>
              </a:blipFill>
            </p:spPr>
            <p:txBody>
              <a:bodyPr/>
              <a:lstStyle/>
              <a:p>
                <a:r>
                  <a:rPr lang="pt-BR">
                    <a:noFill/>
                  </a:rPr>
                  <a:t> </a:t>
                </a:r>
              </a:p>
            </p:txBody>
          </p:sp>
        </mc:Fallback>
      </mc:AlternateContent>
    </p:spTree>
    <p:extLst>
      <p:ext uri="{BB962C8B-B14F-4D97-AF65-F5344CB8AC3E}">
        <p14:creationId xmlns:p14="http://schemas.microsoft.com/office/powerpoint/2010/main" val="131771396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orma&#10;&#10;O conteúdo gerado por IA pode estar incorreto.">
            <a:extLst>
              <a:ext uri="{FF2B5EF4-FFF2-40B4-BE49-F238E27FC236}">
                <a16:creationId xmlns:a16="http://schemas.microsoft.com/office/drawing/2014/main" id="{E004F859-9197-61C0-D6D7-6F6340F7ED6F}"/>
              </a:ext>
            </a:extLst>
          </p:cNvPr>
          <p:cNvPicPr>
            <a:picLocks noChangeAspect="1"/>
          </p:cNvPicPr>
          <p:nvPr/>
        </p:nvPicPr>
        <p:blipFill rotWithShape="1">
          <a:blip r:embed="rId2">
            <a:extLst>
              <a:ext uri="{28A0092B-C50C-407E-A947-70E740481C1C}">
                <a14:useLocalDpi xmlns:a14="http://schemas.microsoft.com/office/drawing/2010/main" val="0"/>
              </a:ext>
            </a:extLst>
          </a:blip>
          <a:srcRect l="1631" r="63456"/>
          <a:stretch>
            <a:fillRect/>
          </a:stretch>
        </p:blipFill>
        <p:spPr bwMode="auto">
          <a:xfrm>
            <a:off x="156000" y="667385"/>
            <a:ext cx="2520000" cy="640226"/>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794A207E-B65A-F1F1-1477-25957C6F3EE7}"/>
                  </a:ext>
                </a:extLst>
              </p:cNvPr>
              <p:cNvSpPr txBox="1"/>
              <p:nvPr/>
            </p:nvSpPr>
            <p:spPr>
              <a:xfrm>
                <a:off x="156000" y="1316576"/>
                <a:ext cx="5760000" cy="5273175"/>
              </a:xfrm>
              <a:prstGeom prst="rect">
                <a:avLst/>
              </a:prstGeom>
              <a:noFill/>
            </p:spPr>
            <p:txBody>
              <a:bodyPr wrap="square">
                <a:spAutoFit/>
              </a:bodyPr>
              <a:lstStyle/>
              <a:p>
                <a:pPr algn="just">
                  <a:lnSpc>
                    <a:spcPct val="115000"/>
                  </a:lnSpc>
                  <a:spcAft>
                    <a:spcPts val="2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14.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Planejamento da obra:</a:t>
                </a:r>
              </a:p>
              <a:p>
                <a:pPr algn="just">
                  <a:lnSpc>
                    <a:spcPct val="115000"/>
                  </a:lnSpc>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equipe da prefeitura identificou que o raio do lago é de 9 metros e não de 10 metros. Considere o orçamento feito na mesma construtora mantendo a pista de 2 metros de largura. Responda o que se pede, admitindo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=3,14</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t>
                </a:r>
              </a:p>
              <a:p>
                <a:pPr algn="just">
                  <a:lnSpc>
                    <a:spcPct val="115000"/>
                  </a:lnSpc>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Qual será a nova área a ser concretada? </a:t>
                </a:r>
              </a:p>
              <a:p>
                <a:pPr algn="just">
                  <a:lnSpc>
                    <a:spcPct val="115000"/>
                  </a:lnSpc>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Qual será o custo da concretagem? </a:t>
                </a:r>
              </a:p>
              <a:p>
                <a:pPr algn="just">
                  <a:lnSpc>
                    <a:spcPct val="115000"/>
                  </a:lnSpc>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Qual será a quantidade necessária, em metros, de cerca no perímetro da praça? </a:t>
                </a:r>
              </a:p>
              <a:p>
                <a:pPr algn="just">
                  <a:lnSpc>
                    <a:spcPct val="115000"/>
                  </a:lnSpc>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 Qual será o novo custo total desta obra? </a:t>
                </a:r>
              </a:p>
              <a:p>
                <a:pPr algn="just">
                  <a:lnSpc>
                    <a:spcPct val="115000"/>
                  </a:lnSpc>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 O custo total diminuirá em relação ao cálculo inicial? Se sim, qual será essa redução? Justifique.</a:t>
                </a:r>
              </a:p>
            </p:txBody>
          </p:sp>
        </mc:Choice>
        <mc:Fallback xmlns="">
          <p:sp>
            <p:nvSpPr>
              <p:cNvPr id="4" name="CaixaDeTexto 3">
                <a:extLst>
                  <a:ext uri="{FF2B5EF4-FFF2-40B4-BE49-F238E27FC236}">
                    <a16:creationId xmlns:a16="http://schemas.microsoft.com/office/drawing/2014/main" id="{794A207E-B65A-F1F1-1477-25957C6F3EE7}"/>
                  </a:ext>
                </a:extLst>
              </p:cNvPr>
              <p:cNvSpPr txBox="1">
                <a:spLocks noRot="1" noChangeAspect="1" noMove="1" noResize="1" noEditPoints="1" noAdjustHandles="1" noChangeArrowheads="1" noChangeShapeType="1" noTextEdit="1"/>
              </p:cNvSpPr>
              <p:nvPr/>
            </p:nvSpPr>
            <p:spPr>
              <a:xfrm>
                <a:off x="156000" y="1316576"/>
                <a:ext cx="5760000" cy="5273175"/>
              </a:xfrm>
              <a:prstGeom prst="rect">
                <a:avLst/>
              </a:prstGeom>
              <a:blipFill>
                <a:blip r:embed="rId3"/>
                <a:stretch>
                  <a:fillRect l="-1377" t="-578" r="-1483" b="-1387"/>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F48F851B-CF2A-B524-B9F8-C4D8E505E527}"/>
              </a:ext>
            </a:extLst>
          </p:cNvPr>
          <p:cNvSpPr txBox="1"/>
          <p:nvPr/>
        </p:nvSpPr>
        <p:spPr>
          <a:xfrm>
            <a:off x="6276000" y="945292"/>
            <a:ext cx="5760000" cy="5140318"/>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15.</a:t>
            </a:r>
            <a:r>
              <a:rPr lang="pt-BR" sz="2200" b="1" kern="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Comparação de materiais e custo:</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Ao analisar a proposta de licitação de uma segunda empresa, a equipe de projetos da prefeitura percebeu que os gastos gerais seriam mantidos, mas o preço por metro de cerca seria de R$ 45,00 e o material seria mais resistente. </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Levando em consideração a medida correta do lago, responda: </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Vale a pena contratar a segunda empresa no lugar da primeira? Justifique sua resposta. </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Que fatores, além do custo, deveriam ser considerados?</a:t>
            </a:r>
          </a:p>
        </p:txBody>
      </p:sp>
    </p:spTree>
    <p:extLst>
      <p:ext uri="{BB962C8B-B14F-4D97-AF65-F5344CB8AC3E}">
        <p14:creationId xmlns:p14="http://schemas.microsoft.com/office/powerpoint/2010/main" val="352230400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2B8F47E-E34A-A777-C7E0-3CF0C316D24E}"/>
              </a:ext>
            </a:extLst>
          </p:cNvPr>
          <p:cNvSpPr txBox="1"/>
          <p:nvPr/>
        </p:nvSpPr>
        <p:spPr>
          <a:xfrm>
            <a:off x="215153" y="768377"/>
            <a:ext cx="11880000" cy="5940024"/>
          </a:xfrm>
          <a:prstGeom prst="rect">
            <a:avLst/>
          </a:prstGeom>
          <a:solidFill>
            <a:schemeClr val="bg1"/>
          </a:solid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16.</a:t>
            </a:r>
            <a:r>
              <a:rPr lang="pt-BR" sz="2200" b="1" kern="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Questão de sustentabilidade:</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Após uma consulta pública, a população da cidade solicitou a disponibilidade da instalação de um piso permeável. Assim, a equipe de projetos verificou a proposta de licitação de uma terceira empresa que garantia o custo da cerca a R$ 45,00 por metro com o mesmo material da segunda empresa. Porém, cobraria R$ 2800,00 por metro quadrado, na instalação do piso permeável na pista, reduzindo possíveis danos causados por enchentes/alagamentos.</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Sabendo que os demais custos e prazos permanecem os mesmos, responda:</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Quanto custaria a implantação desse novo piso?</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Compare o custo, absoluto e relativo, dos dois pisos e verifique o impacto no custo total do projeto. </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Você recomendaria qual opção? Justifique considerando aspectos matemáticos e ambientais.</a:t>
            </a:r>
          </a:p>
          <a:p>
            <a:pPr algn="just">
              <a:lnSpc>
                <a:spcPct val="115000"/>
              </a:lnSpc>
              <a:spcAft>
                <a:spcPts val="800"/>
              </a:spcAft>
            </a:pPr>
            <a:endParaRPr lang="pt-BR" sz="2200" kern="100" dirty="0">
              <a:solidFill>
                <a:srgbClr val="EE0000"/>
              </a:solidFill>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25063043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2B8F47E-E34A-A777-C7E0-3CF0C316D24E}"/>
              </a:ext>
            </a:extLst>
          </p:cNvPr>
          <p:cNvSpPr txBox="1"/>
          <p:nvPr/>
        </p:nvSpPr>
        <p:spPr>
          <a:xfrm>
            <a:off x="215153" y="795272"/>
            <a:ext cx="11880000" cy="5940024"/>
          </a:xfrm>
          <a:prstGeom prst="rect">
            <a:avLst/>
          </a:prstGeom>
          <a:solidFill>
            <a:schemeClr val="bg1"/>
          </a:solid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17.</a:t>
            </a:r>
            <a:r>
              <a:rPr lang="pt-BR" sz="2200" b="1" kern="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Déficit orçamentário:</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Antes das obras começarem, a equipe de projetos verificou que o piso permeável seria melhor estratégia a médio-longo prazo, e solicitou mais R$ 10 000,00 para a construção desse projeto. Para não ultrapassar o orçamento com acréscimo, e visando diminuir custos, a equipe de engenheiros sugeriu, substituir a cerca que seria quadrada por uma nova cerca circular acompanhando a pista de raio 11 m. Dessa forma, a terceira empresa ganhou a licitação desta obra.</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Sabendo disso, responda:</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Qual seria o comprimento da nova cerca?</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Compare o custo, com a cerca quadrada, e explique se essa solução seria mais econômica e por quê. </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Com o atual caixa, com piso permeável e com a nova estrutura de cerca, será possível concluir a obra? </a:t>
            </a: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341231045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65E8249F-AB31-4838-7FA7-6D72CB60B04C}"/>
              </a:ext>
            </a:extLst>
          </p:cNvPr>
          <p:cNvPicPr>
            <a:picLocks noChangeAspect="1"/>
          </p:cNvPicPr>
          <p:nvPr/>
        </p:nvPicPr>
        <p:blipFill>
          <a:blip r:embed="rId2"/>
          <a:srcRect l="566" t="4213" r="-1"/>
          <a:stretch>
            <a:fillRect/>
          </a:stretch>
        </p:blipFill>
        <p:spPr>
          <a:xfrm>
            <a:off x="156000" y="708214"/>
            <a:ext cx="3600000" cy="725583"/>
          </a:xfrm>
          <a:prstGeom prst="rect">
            <a:avLst/>
          </a:prstGeom>
        </p:spPr>
      </p:pic>
      <p:sp>
        <p:nvSpPr>
          <p:cNvPr id="4" name="CaixaDeTexto 3">
            <a:extLst>
              <a:ext uri="{FF2B5EF4-FFF2-40B4-BE49-F238E27FC236}">
                <a16:creationId xmlns:a16="http://schemas.microsoft.com/office/drawing/2014/main" id="{A4BB59AC-BBED-20AA-4B3F-9F7DCD3E6C20}"/>
              </a:ext>
            </a:extLst>
          </p:cNvPr>
          <p:cNvSpPr txBox="1"/>
          <p:nvPr/>
        </p:nvSpPr>
        <p:spPr>
          <a:xfrm>
            <a:off x="156000" y="1451727"/>
            <a:ext cx="5760000" cy="2209772"/>
          </a:xfrm>
          <a:prstGeom prst="rect">
            <a:avLst/>
          </a:prstGeom>
          <a:noFill/>
        </p:spPr>
        <p:txBody>
          <a:bodyPr wrap="square">
            <a:spAutoFit/>
          </a:bodyPr>
          <a:lstStyle/>
          <a:p>
            <a:pPr algn="ctr">
              <a:lnSpc>
                <a:spcPct val="115000"/>
              </a:lnSpc>
              <a:spcAft>
                <a:spcPts val="800"/>
              </a:spcAft>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ESFERA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b="1" kern="100" dirty="0">
                <a:solidFill>
                  <a:srgbClr val="00B0F0"/>
                </a:solidFill>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Diferente dos outros corpos redondos, a esfera não apresenta base circular, pois ela pode ser construída a partir da revolução de um semicírculo.</a:t>
            </a:r>
          </a:p>
        </p:txBody>
      </p:sp>
      <p:pic>
        <p:nvPicPr>
          <p:cNvPr id="5" name="Imagem 4">
            <a:extLst>
              <a:ext uri="{FF2B5EF4-FFF2-40B4-BE49-F238E27FC236}">
                <a16:creationId xmlns:a16="http://schemas.microsoft.com/office/drawing/2014/main" id="{D2EC8F4F-2680-292B-9137-8C20F59D7B5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6000" y="3930439"/>
            <a:ext cx="5040000" cy="1572110"/>
          </a:xfrm>
          <a:prstGeom prst="rect">
            <a:avLst/>
          </a:prstGeom>
          <a:noFill/>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AA95C12E-0491-7A73-35C5-5F3BDCF63F58}"/>
                  </a:ext>
                </a:extLst>
              </p:cNvPr>
              <p:cNvSpPr txBox="1"/>
              <p:nvPr/>
            </p:nvSpPr>
            <p:spPr>
              <a:xfrm>
                <a:off x="6275998" y="781956"/>
                <a:ext cx="5760001" cy="5550687"/>
              </a:xfrm>
              <a:prstGeom prst="rect">
                <a:avLst/>
              </a:prstGeom>
              <a:solidFill>
                <a:schemeClr val="bg1"/>
              </a:solidFill>
            </p:spPr>
            <p:txBody>
              <a:bodyPr wrap="square">
                <a:spAutoFit/>
              </a:bodyPr>
              <a:lstStyle/>
              <a:p>
                <a:pPr marL="342900" lvl="0" indent="-342900" algn="just">
                  <a:lnSpc>
                    <a:spcPct val="115000"/>
                  </a:lnSpc>
                  <a:spcAft>
                    <a:spcPts val="800"/>
                  </a:spcAft>
                  <a:buClr>
                    <a:srgbClr val="000000"/>
                  </a:buClr>
                  <a:buFont typeface="Wingdings" panose="05000000000000000000" pitchFamily="2" charset="2"/>
                  <a:buChar char=""/>
                </a:pPr>
                <a:r>
                  <a:rPr lang="pt-BR" sz="2200" b="1" kern="100" dirty="0">
                    <a:solidFill>
                      <a:srgbClr val="000000"/>
                    </a:solidFill>
                    <a:effectLst/>
                    <a:latin typeface="Arial Narrow" panose="020B0606020202030204" pitchFamily="34" charset="0"/>
                    <a:ea typeface="MS Mincho" panose="02020609040205080304" pitchFamily="49" charset="-128"/>
                    <a:cs typeface="Cavolini" panose="03000502040302020204" pitchFamily="66" charset="0"/>
                  </a:rPr>
                  <a:t>Elementos da esfera </a:t>
                </a:r>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b="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b="1" kern="100" dirty="0">
                  <a:solidFill>
                    <a:srgbClr val="0D0D0D"/>
                  </a:solidFill>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b="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b="1" kern="100" dirty="0">
                  <a:solidFill>
                    <a:srgbClr val="0D0D0D"/>
                  </a:solidFill>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b="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b="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b="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Polos</a:t>
                </a:r>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são os pontos em que a superfície da esfera se encontra com o eixo central, representados na imagem pelos pontos </a:t>
                </a:r>
                <a14:m>
                  <m:oMath xmlns:m="http://schemas.openxmlformats.org/officeDocument/2006/math">
                    <m:sSub>
                      <m:sSubPr>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𝑃</m:t>
                        </m:r>
                      </m:e>
                      <m:sub>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1</m:t>
                        </m:r>
                      </m:sub>
                    </m:sSub>
                  </m:oMath>
                </a14:m>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e </a:t>
                </a:r>
                <a14:m>
                  <m:oMath xmlns:m="http://schemas.openxmlformats.org/officeDocument/2006/math">
                    <m:sSub>
                      <m:sSubPr>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𝑃</m:t>
                        </m:r>
                      </m:e>
                      <m:sub>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2</m:t>
                        </m:r>
                      </m:sub>
                    </m:sSub>
                  </m:oMath>
                </a14:m>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b="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Equador</a:t>
                </a:r>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é a maior circunferência obtida na esfera quando a interceptamos por um plano na horizontal.</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AA95C12E-0491-7A73-35C5-5F3BDCF63F58}"/>
                  </a:ext>
                </a:extLst>
              </p:cNvPr>
              <p:cNvSpPr txBox="1">
                <a:spLocks noRot="1" noChangeAspect="1" noMove="1" noResize="1" noEditPoints="1" noAdjustHandles="1" noChangeArrowheads="1" noChangeShapeType="1" noTextEdit="1"/>
              </p:cNvSpPr>
              <p:nvPr/>
            </p:nvSpPr>
            <p:spPr>
              <a:xfrm>
                <a:off x="6275998" y="781956"/>
                <a:ext cx="5760001" cy="5550687"/>
              </a:xfrm>
              <a:prstGeom prst="rect">
                <a:avLst/>
              </a:prstGeom>
              <a:blipFill>
                <a:blip r:embed="rId4"/>
                <a:stretch>
                  <a:fillRect l="-1377" t="-439" r="-1483" b="-1427"/>
                </a:stretch>
              </a:blipFill>
            </p:spPr>
            <p:txBody>
              <a:bodyPr/>
              <a:lstStyle/>
              <a:p>
                <a:r>
                  <a:rPr lang="pt-BR">
                    <a:noFill/>
                  </a:rPr>
                  <a:t> </a:t>
                </a:r>
              </a:p>
            </p:txBody>
          </p:sp>
        </mc:Fallback>
      </mc:AlternateContent>
      <p:pic>
        <p:nvPicPr>
          <p:cNvPr id="10" name="Imagem 9">
            <a:extLst>
              <a:ext uri="{FF2B5EF4-FFF2-40B4-BE49-F238E27FC236}">
                <a16:creationId xmlns:a16="http://schemas.microsoft.com/office/drawing/2014/main" id="{D30B46D3-9751-A79A-7726-010504CA492D}"/>
              </a:ext>
            </a:extLst>
          </p:cNvPr>
          <p:cNvPicPr>
            <a:picLocks noChangeAspect="1"/>
          </p:cNvPicPr>
          <p:nvPr/>
        </p:nvPicPr>
        <p:blipFill rotWithShape="1">
          <a:blip r:embed="rId5"/>
          <a:srcRect l="8065" t="2784" b="2057"/>
          <a:stretch/>
        </p:blipFill>
        <p:spPr bwMode="auto">
          <a:xfrm>
            <a:off x="7535998" y="1313658"/>
            <a:ext cx="3240000" cy="277488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442777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a:extLst>
              <a:ext uri="{FF2B5EF4-FFF2-40B4-BE49-F238E27FC236}">
                <a16:creationId xmlns:a16="http://schemas.microsoft.com/office/drawing/2014/main" id="{AFB86381-3769-5B74-0F88-90F20616C55F}"/>
              </a:ext>
            </a:extLst>
          </p:cNvPr>
          <p:cNvSpPr txBox="1"/>
          <p:nvPr/>
        </p:nvSpPr>
        <p:spPr>
          <a:xfrm>
            <a:off x="156000" y="3641708"/>
            <a:ext cx="5760000" cy="2985433"/>
          </a:xfrm>
          <a:prstGeom prst="rect">
            <a:avLst/>
          </a:prstGeom>
          <a:solidFill>
            <a:schemeClr val="bg1"/>
          </a:solidFill>
        </p:spPr>
        <p:txBody>
          <a:bodyPr wrap="square">
            <a:spAutoFit/>
          </a:bodyPr>
          <a:lstStyle/>
          <a:p>
            <a:pPr algn="just">
              <a:spcAft>
                <a:spcPts val="800"/>
              </a:spcAft>
            </a:pPr>
            <a:r>
              <a:rPr lang="pt-BR" sz="2200" b="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Paralelo</a:t>
            </a:r>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é qualquer circunferência obtida na esfera ao ser interceptada por um plano na horizontal.</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r>
              <a:rPr lang="pt-BR" sz="2200" b="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Meridiano</a:t>
            </a:r>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é qualquer circunferência, passando pelos polos, obtida na esfera ao ser interceptada por um plano na vertical.</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endParaRPr lang="pt-BR" sz="1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800"/>
              </a:spcAft>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Obs.:</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 esfera é o único sólido geométrico que não possui planificação.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6" name="Imagem 5">
            <a:extLst>
              <a:ext uri="{FF2B5EF4-FFF2-40B4-BE49-F238E27FC236}">
                <a16:creationId xmlns:a16="http://schemas.microsoft.com/office/drawing/2014/main" id="{E48F4CB3-D930-82C8-E31F-87DEBA5491D8}"/>
              </a:ext>
            </a:extLst>
          </p:cNvPr>
          <p:cNvPicPr>
            <a:picLocks noChangeAspect="1"/>
          </p:cNvPicPr>
          <p:nvPr/>
        </p:nvPicPr>
        <p:blipFill rotWithShape="1">
          <a:blip r:embed="rId2"/>
          <a:srcRect l="8065" t="2784" b="2057"/>
          <a:stretch/>
        </p:blipFill>
        <p:spPr bwMode="auto">
          <a:xfrm>
            <a:off x="1416000" y="848895"/>
            <a:ext cx="3240000" cy="2774883"/>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398D4361-37F5-4E01-4639-DBDA80BC38BF}"/>
                  </a:ext>
                </a:extLst>
              </p:cNvPr>
              <p:cNvSpPr txBox="1"/>
              <p:nvPr/>
            </p:nvSpPr>
            <p:spPr>
              <a:xfrm>
                <a:off x="6276002" y="848895"/>
                <a:ext cx="5760000" cy="5693675"/>
              </a:xfrm>
              <a:prstGeom prst="rect">
                <a:avLst/>
              </a:prstGeom>
              <a:noFill/>
            </p:spPr>
            <p:txBody>
              <a:bodyPr wrap="square">
                <a:spAutoFit/>
              </a:bodyPr>
              <a:lstStyle/>
              <a:p>
                <a:pPr marL="342900" lvl="0" indent="-342900" algn="just">
                  <a:lnSpc>
                    <a:spcPct val="115000"/>
                  </a:lnSpc>
                  <a:spcAft>
                    <a:spcPts val="800"/>
                  </a:spcAft>
                  <a:buClr>
                    <a:srgbClr val="000000"/>
                  </a:buClr>
                  <a:buFont typeface="Wingdings" panose="05000000000000000000" pitchFamily="2" charset="2"/>
                  <a:buChar char=""/>
                </a:pPr>
                <a:r>
                  <a:rPr lang="pt-BR" sz="2200" b="1" kern="100" dirty="0">
                    <a:solidFill>
                      <a:srgbClr val="000000"/>
                    </a:solidFill>
                    <a:effectLst/>
                    <a:latin typeface="Arial Narrow" panose="020B0606020202030204" pitchFamily="34" charset="0"/>
                    <a:ea typeface="MS Mincho" panose="02020609040205080304" pitchFamily="49" charset="-128"/>
                    <a:cs typeface="Cavolini" panose="03000502040302020204" pitchFamily="66" charset="0"/>
                  </a:rPr>
                  <a:t>Volume da esfera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 volume de uma esfera varia de acordo com a medida do raio </a:t>
                </a:r>
                <a14:m>
                  <m:oMath xmlns:m="http://schemas.openxmlformats.org/officeDocument/2006/math">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𝑟</m:t>
                        </m:r>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e é dado por:</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𝑽</m:t>
                          </m:r>
                        </m:e>
                        <m:sub>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𝒆𝒔𝒇𝒆𝒓𝒂</m:t>
                          </m:r>
                        </m:sub>
                      </m:sSub>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𝟒</m:t>
                          </m:r>
                        </m:num>
                        <m:den>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𝟑</m:t>
                          </m:r>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𝝅</m:t>
                      </m:r>
                      <m:sSup>
                        <m:sSupPr>
                          <m:ctrlP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𝒓</m:t>
                          </m:r>
                        </m:e>
                        <m:sup>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𝟑</m:t>
                          </m:r>
                        </m:sup>
                      </m:sSup>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nSpc>
                    <a:spcPct val="115000"/>
                  </a:lnSpc>
                  <a:spcAft>
                    <a:spcPts val="800"/>
                  </a:spcAft>
                </a:pPr>
                <a:r>
                  <a:rPr lang="pt-BR" sz="2200" b="1"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15000"/>
                  </a:lnSpc>
                  <a:spcAft>
                    <a:spcPts val="800"/>
                  </a:spcAft>
                  <a:buClr>
                    <a:srgbClr val="000000"/>
                  </a:buClr>
                  <a:buFont typeface="Wingdings" panose="05000000000000000000" pitchFamily="2" charset="2"/>
                  <a:buChar char=""/>
                </a:pPr>
                <a:r>
                  <a:rPr lang="pt-BR" sz="2200" b="1" kern="100" dirty="0">
                    <a:solidFill>
                      <a:srgbClr val="000000"/>
                    </a:solidFill>
                    <a:effectLst/>
                    <a:latin typeface="Arial Narrow" panose="020B0606020202030204" pitchFamily="34" charset="0"/>
                    <a:ea typeface="MS Mincho" panose="02020609040205080304" pitchFamily="49" charset="-128"/>
                    <a:cs typeface="Cavolini" panose="03000502040302020204" pitchFamily="66" charset="0"/>
                  </a:rPr>
                  <a:t>Área da esfera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Para calcular a área de sua superfície é necessário conhecer a medida do seu raio </a:t>
                </a:r>
                <a14:m>
                  <m:oMath xmlns:m="http://schemas.openxmlformats.org/officeDocument/2006/math">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𝑟</m:t>
                        </m:r>
                      </m:e>
                    </m:d>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t>
                </a:r>
              </a:p>
              <a:p>
                <a:pPr>
                  <a:lnSpc>
                    <a:spcPct val="115000"/>
                  </a:lnSpc>
                  <a:spcAft>
                    <a:spcPts val="800"/>
                  </a:spcAft>
                </a:pPr>
                <a14:m>
                  <m:oMathPara xmlns:m="http://schemas.openxmlformats.org/officeDocument/2006/math">
                    <m:oMathParaPr>
                      <m:jc m:val="centerGroup"/>
                    </m:oMathParaPr>
                    <m:oMath xmlns:m="http://schemas.openxmlformats.org/officeDocument/2006/math">
                      <m:sSub>
                        <m:sSubPr>
                          <m:ctrlP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𝑨</m:t>
                          </m:r>
                        </m:e>
                        <m:sub>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𝒆𝒔𝒇𝒆𝒓𝒂</m:t>
                          </m:r>
                        </m:sub>
                      </m:sSub>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𝟒</m:t>
                      </m:r>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𝝅</m:t>
                      </m:r>
                      <m:sSup>
                        <m:sSupPr>
                          <m:ctrlP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𝒓</m:t>
                          </m:r>
                        </m:e>
                        <m:sup>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𝟐</m:t>
                          </m:r>
                        </m:sup>
                      </m:sSup>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398D4361-37F5-4E01-4639-DBDA80BC38BF}"/>
                  </a:ext>
                </a:extLst>
              </p:cNvPr>
              <p:cNvSpPr txBox="1">
                <a:spLocks noRot="1" noChangeAspect="1" noMove="1" noResize="1" noEditPoints="1" noAdjustHandles="1" noChangeArrowheads="1" noChangeShapeType="1" noTextEdit="1"/>
              </p:cNvSpPr>
              <p:nvPr/>
            </p:nvSpPr>
            <p:spPr>
              <a:xfrm>
                <a:off x="6276002" y="848895"/>
                <a:ext cx="5760000" cy="5693675"/>
              </a:xfrm>
              <a:prstGeom prst="rect">
                <a:avLst/>
              </a:prstGeom>
              <a:blipFill>
                <a:blip r:embed="rId3"/>
                <a:stretch>
                  <a:fillRect l="-1377" t="-428" r="-1483"/>
                </a:stretch>
              </a:blipFill>
            </p:spPr>
            <p:txBody>
              <a:bodyPr/>
              <a:lstStyle/>
              <a:p>
                <a:r>
                  <a:rPr lang="pt-BR">
                    <a:noFill/>
                  </a:rPr>
                  <a:t> </a:t>
                </a:r>
              </a:p>
            </p:txBody>
          </p:sp>
        </mc:Fallback>
      </mc:AlternateContent>
    </p:spTree>
    <p:extLst>
      <p:ext uri="{BB962C8B-B14F-4D97-AF65-F5344CB8AC3E}">
        <p14:creationId xmlns:p14="http://schemas.microsoft.com/office/powerpoint/2010/main" val="15014414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9E057F7E-AB34-1181-C4C7-418BE13243C0}"/>
              </a:ext>
            </a:extLst>
          </p:cNvPr>
          <p:cNvPicPr>
            <a:picLocks noChangeAspect="1"/>
          </p:cNvPicPr>
          <p:nvPr/>
        </p:nvPicPr>
        <p:blipFill rotWithShape="1">
          <a:blip r:embed="rId2">
            <a:extLst>
              <a:ext uri="{28A0092B-C50C-407E-A947-70E740481C1C}">
                <a14:useLocalDpi xmlns:a14="http://schemas.microsoft.com/office/drawing/2010/main" val="0"/>
              </a:ext>
            </a:extLst>
          </a:blip>
          <a:srcRect l="1609" r="63875"/>
          <a:stretch>
            <a:fillRect/>
          </a:stretch>
        </p:blipFill>
        <p:spPr bwMode="auto">
          <a:xfrm>
            <a:off x="156000" y="684632"/>
            <a:ext cx="2520000" cy="637558"/>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58E461D6-EFD9-0738-A6D7-9D43F3706C58}"/>
                  </a:ext>
                </a:extLst>
              </p:cNvPr>
              <p:cNvSpPr txBox="1"/>
              <p:nvPr/>
            </p:nvSpPr>
            <p:spPr>
              <a:xfrm>
                <a:off x="156000" y="1331155"/>
                <a:ext cx="5760000" cy="4074898"/>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18.</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Seja uma esfera cujo raio mede 12 centímetros. Qual é a área de sua superfície e o volume dessa esfera?</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solidFill>
                      <a:srgbClr val="FF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19.</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Qual o volume de uma esfera inscrita em um cubo de 18 cm de aresta, conforme a ilustração a seguir?</a:t>
                </a:r>
              </a:p>
              <a:p>
                <a:pPr algn="r">
                  <a:lnSpc>
                    <a:spcPct val="115000"/>
                  </a:lnSpc>
                  <a:spcAft>
                    <a:spcPts val="800"/>
                  </a:spcAft>
                </a:pPr>
                <a:endParaRPr lang="pt-BR" sz="22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r">
                  <a:lnSpc>
                    <a:spcPct val="115000"/>
                  </a:lnSpc>
                  <a:spcAft>
                    <a:spcPts val="800"/>
                  </a:spcAft>
                </a:pPr>
                <a:endParaRPr lang="pt-BR" sz="2200" dirty="0">
                  <a:effectLst/>
                  <a:latin typeface="Arial Narrow" panose="020B0606020202030204" pitchFamily="34" charset="0"/>
                  <a:ea typeface="Times New Roman" panose="02020603050405020304" pitchFamily="18" charset="0"/>
                  <a:cs typeface="Times New Roman" panose="02020603050405020304" pitchFamily="18" charset="0"/>
                </a:endParaRPr>
              </a:p>
              <a:p>
                <a:pPr algn="r">
                  <a:lnSpc>
                    <a:spcPct val="115000"/>
                  </a:lnSpc>
                  <a:spcAft>
                    <a:spcPts val="800"/>
                  </a:spcAft>
                </a:pPr>
                <a:r>
                  <a:rPr lang="pt-BR" sz="2200" dirty="0">
                    <a:effectLst/>
                    <a:latin typeface="Arial Narrow" panose="020B0606020202030204" pitchFamily="34" charset="0"/>
                    <a:ea typeface="Times New Roman" panose="02020603050405020304" pitchFamily="18" charset="0"/>
                    <a:cs typeface="Times New Roman" panose="02020603050405020304" pitchFamily="18" charset="0"/>
                  </a:rPr>
                  <a:t>Considere: </a:t>
                </a:r>
                <a14:m>
                  <m:oMath xmlns:m="http://schemas.openxmlformats.org/officeDocument/2006/math">
                    <m:r>
                      <a:rPr lang="pt-BR" sz="2200" i="1">
                        <a:effectLst/>
                        <a:latin typeface="Cambria Math" panose="02040503050406030204" pitchFamily="18" charset="0"/>
                        <a:ea typeface="Times New Roman" panose="02020603050405020304" pitchFamily="18" charset="0"/>
                        <a:cs typeface="Times New Roman" panose="02020603050405020304" pitchFamily="18" charset="0"/>
                      </a:rPr>
                      <m:t>𝜋</m:t>
                    </m:r>
                    <m:r>
                      <a:rPr lang="pt-BR" sz="2200" i="1">
                        <a:effectLst/>
                        <a:latin typeface="Cambria Math" panose="02040503050406030204" pitchFamily="18" charset="0"/>
                        <a:ea typeface="Times New Roman" panose="02020603050405020304" pitchFamily="18" charset="0"/>
                        <a:cs typeface="Times New Roman" panose="02020603050405020304" pitchFamily="18" charset="0"/>
                      </a:rPr>
                      <m:t>=3,1</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58E461D6-EFD9-0738-A6D7-9D43F3706C58}"/>
                  </a:ext>
                </a:extLst>
              </p:cNvPr>
              <p:cNvSpPr txBox="1">
                <a:spLocks noRot="1" noChangeAspect="1" noMove="1" noResize="1" noEditPoints="1" noAdjustHandles="1" noChangeArrowheads="1" noChangeShapeType="1" noTextEdit="1"/>
              </p:cNvSpPr>
              <p:nvPr/>
            </p:nvSpPr>
            <p:spPr>
              <a:xfrm>
                <a:off x="156000" y="1331155"/>
                <a:ext cx="5760000" cy="4074898"/>
              </a:xfrm>
              <a:prstGeom prst="rect">
                <a:avLst/>
              </a:prstGeom>
              <a:blipFill>
                <a:blip r:embed="rId3"/>
                <a:stretch>
                  <a:fillRect l="-1377" t="-598" r="-1483" b="-2242"/>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C4C82FFA-5C64-D564-71D7-16F151E5CEC6}"/>
              </a:ext>
            </a:extLst>
          </p:cNvPr>
          <p:cNvPicPr>
            <a:picLocks noChangeAspect="1"/>
          </p:cNvPicPr>
          <p:nvPr/>
        </p:nvPicPr>
        <p:blipFill rotWithShape="1">
          <a:blip r:embed="rId4"/>
          <a:srcRect b="9884"/>
          <a:stretch/>
        </p:blipFill>
        <p:spPr bwMode="auto">
          <a:xfrm>
            <a:off x="876000" y="4203281"/>
            <a:ext cx="2520000" cy="2136498"/>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448179F3-AEF4-28DB-81FC-5948A60B1441}"/>
                  </a:ext>
                </a:extLst>
              </p:cNvPr>
              <p:cNvSpPr txBox="1"/>
              <p:nvPr/>
            </p:nvSpPr>
            <p:spPr>
              <a:xfrm>
                <a:off x="6276002" y="884792"/>
                <a:ext cx="5760000" cy="5550687"/>
              </a:xfrm>
              <a:prstGeom prst="rect">
                <a:avLst/>
              </a:prstGeom>
              <a:no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Times New Roman" panose="02020603050405020304" pitchFamily="18" charset="0"/>
                    <a:cs typeface="Times New Roman" panose="02020603050405020304" pitchFamily="18" charset="0"/>
                  </a:rPr>
                  <a:t>20.</a:t>
                </a:r>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Observe duas esferas inscritas em um prisma reto, cuja base é um quadrado de aresta medindo 6 centímetros.</a:t>
                </a: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2151063"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As esferas são tangenciais às faces internas do prisma.</a:t>
                </a:r>
              </a:p>
              <a:p>
                <a:pPr marL="1612900"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Considerando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=3,14</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responda:</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Qual é o volume dessas esferas?</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Qual é o volume total do prisma?</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Qual é o “espaço vago” no interior do prisma?</a:t>
                </a:r>
              </a:p>
            </p:txBody>
          </p:sp>
        </mc:Choice>
        <mc:Fallback xmlns="">
          <p:sp>
            <p:nvSpPr>
              <p:cNvPr id="7" name="CaixaDeTexto 6">
                <a:extLst>
                  <a:ext uri="{FF2B5EF4-FFF2-40B4-BE49-F238E27FC236}">
                    <a16:creationId xmlns:a16="http://schemas.microsoft.com/office/drawing/2014/main" id="{448179F3-AEF4-28DB-81FC-5948A60B1441}"/>
                  </a:ext>
                </a:extLst>
              </p:cNvPr>
              <p:cNvSpPr txBox="1">
                <a:spLocks noRot="1" noChangeAspect="1" noMove="1" noResize="1" noEditPoints="1" noAdjustHandles="1" noChangeArrowheads="1" noChangeShapeType="1" noTextEdit="1"/>
              </p:cNvSpPr>
              <p:nvPr/>
            </p:nvSpPr>
            <p:spPr>
              <a:xfrm>
                <a:off x="6276002" y="884792"/>
                <a:ext cx="5760000" cy="5550687"/>
              </a:xfrm>
              <a:prstGeom prst="rect">
                <a:avLst/>
              </a:prstGeom>
              <a:blipFill>
                <a:blip r:embed="rId5"/>
                <a:stretch>
                  <a:fillRect l="-1377" t="-549" r="-1483" b="-1427"/>
                </a:stretch>
              </a:blipFill>
            </p:spPr>
            <p:txBody>
              <a:bodyPr/>
              <a:lstStyle/>
              <a:p>
                <a:r>
                  <a:rPr lang="pt-BR">
                    <a:noFill/>
                  </a:rPr>
                  <a:t> </a:t>
                </a:r>
              </a:p>
            </p:txBody>
          </p:sp>
        </mc:Fallback>
      </mc:AlternateContent>
      <p:pic>
        <p:nvPicPr>
          <p:cNvPr id="8" name="Imagem 7">
            <a:extLst>
              <a:ext uri="{FF2B5EF4-FFF2-40B4-BE49-F238E27FC236}">
                <a16:creationId xmlns:a16="http://schemas.microsoft.com/office/drawing/2014/main" id="{76F923D2-E0A2-8D41-2224-ACF0F384242B}"/>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25000"/>
                    </a14:imgEffect>
                    <a14:imgEffect>
                      <a14:saturation sat="200000"/>
                    </a14:imgEffect>
                  </a14:imgLayer>
                </a14:imgProps>
              </a:ext>
            </a:extLst>
          </a:blip>
          <a:srcRect l="41361" t="19610" r="41967" b="38543"/>
          <a:stretch/>
        </p:blipFill>
        <p:spPr bwMode="auto">
          <a:xfrm>
            <a:off x="6715278" y="2069706"/>
            <a:ext cx="1548000" cy="249114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26423695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51067A8-FE9D-3C47-880A-1BF2BC8F61EE}"/>
              </a:ext>
            </a:extLst>
          </p:cNvPr>
          <p:cNvSpPr txBox="1"/>
          <p:nvPr/>
        </p:nvSpPr>
        <p:spPr>
          <a:xfrm>
            <a:off x="156000" y="683714"/>
            <a:ext cx="11880000" cy="6077498"/>
          </a:xfrm>
          <a:prstGeom prst="rect">
            <a:avLst/>
          </a:prstGeom>
          <a:solidFill>
            <a:schemeClr val="bg1"/>
          </a:solidFill>
        </p:spPr>
        <p:txBody>
          <a:bodyPr wrap="square">
            <a:spAutoFit/>
          </a:bodyPr>
          <a:lstStyle/>
          <a:p>
            <a:pPr algn="just">
              <a:lnSpc>
                <a:spcPct val="115000"/>
              </a:lnSpc>
              <a:spcAft>
                <a:spcPts val="2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21. (ENEM 2025 – Pará)</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Um vendedor de balões para festas comprou um recipiente cheio de gás hélio, no formato de cilindro circular reto com 40 cm de diâmetro interno da base e 1 m de altura. Ele vai adquirir balões em uma loja que só os vende em pacotes fechados, cada um com 5 balões esféricos que, após enchidos com gás hélio, têm 30 cm de diâmetro.</a:t>
            </a:r>
          </a:p>
          <a:p>
            <a:pPr algn="just">
              <a:lnSpc>
                <a:spcPct val="115000"/>
              </a:lnSpc>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 volume adquirido desse gás, em condições normais de pressão, é igual a 12 vezes o volume do recipiente comprado. No caso dos balões esféricos, o volume de gás hélio no seu interior é igual à capacidade volumétrica desses balões quando cheios. O vendedor pretende encher o maior número possível de balões com o gás comprado.</a:t>
            </a:r>
          </a:p>
          <a:p>
            <a:pPr algn="just">
              <a:lnSpc>
                <a:spcPct val="115000"/>
              </a:lnSpc>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 número mínimo de pacotes de balões que o vendedor deve comprar de forma a utilizar todo o volume de gás hélio adquirido é</a:t>
            </a:r>
          </a:p>
          <a:p>
            <a:pPr algn="just">
              <a:lnSpc>
                <a:spcPct val="115000"/>
              </a:lnSpc>
              <a:spcAft>
                <a:spcPts val="200"/>
              </a:spcAft>
            </a:pPr>
            <a:r>
              <a:rPr lang="pt-BR" sz="2200" kern="0" dirty="0">
                <a:effectLst/>
                <a:latin typeface="Arial Narrow" panose="020B0606020202030204" pitchFamily="34" charset="0"/>
                <a:ea typeface="MS Mincho" panose="02020609040205080304" pitchFamily="49" charset="-128"/>
                <a:cs typeface="CIDFont+F3"/>
              </a:rPr>
              <a:t>(A) 11.</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r>
              <a:rPr lang="pt-BR" sz="2200" kern="0" dirty="0">
                <a:effectLst/>
                <a:latin typeface="Arial Narrow" panose="020B0606020202030204" pitchFamily="34" charset="0"/>
                <a:ea typeface="MS Mincho" panose="02020609040205080304" pitchFamily="49" charset="-128"/>
                <a:cs typeface="CIDFont+F3"/>
              </a:rPr>
              <a:t>(B) 12.</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r>
              <a:rPr lang="pt-BR" sz="2200" kern="0" dirty="0">
                <a:effectLst/>
                <a:latin typeface="Arial Narrow" panose="020B0606020202030204" pitchFamily="34" charset="0"/>
                <a:ea typeface="MS Mincho" panose="02020609040205080304" pitchFamily="49" charset="-128"/>
                <a:cs typeface="CIDFont+F3"/>
              </a:rPr>
              <a:t>(C) 22.</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r>
              <a:rPr lang="pt-BR" sz="2200" kern="0" dirty="0">
                <a:effectLst/>
                <a:latin typeface="Arial Narrow" panose="020B0606020202030204" pitchFamily="34" charset="0"/>
                <a:ea typeface="MS Mincho" panose="02020609040205080304" pitchFamily="49" charset="-128"/>
                <a:cs typeface="CIDFont+F3"/>
              </a:rPr>
              <a:t>(D) 24.</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r>
              <a:rPr lang="pt-BR" sz="2200" kern="0" dirty="0">
                <a:effectLst/>
                <a:latin typeface="Arial Narrow" panose="020B0606020202030204" pitchFamily="34" charset="0"/>
                <a:ea typeface="MS Mincho" panose="02020609040205080304" pitchFamily="49" charset="-128"/>
                <a:cs typeface="CIDFont+F3"/>
              </a:rPr>
              <a:t>(E) 25.</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337222367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59425B67-4E26-E4CB-5BBE-0BCAF3D2603D}"/>
                  </a:ext>
                </a:extLst>
              </p:cNvPr>
              <p:cNvSpPr txBox="1"/>
              <p:nvPr/>
            </p:nvSpPr>
            <p:spPr>
              <a:xfrm>
                <a:off x="156000" y="912821"/>
                <a:ext cx="11880000" cy="5550687"/>
              </a:xfrm>
              <a:prstGeom prst="rect">
                <a:avLst/>
              </a:prstGeom>
              <a:solidFill>
                <a:schemeClr val="bg1"/>
              </a:solid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22. (ENEM 2025 – Pará)</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 figura representa uma bola de basquete dentro de uma caixa no formato de paralelepípedo reto de base quadrada, cuja altura mede 27 cm. A bola, quando cheia, tem o formato de uma esfera de 30 cm de diâmetro, que tangencia as faces laterais e a base inferior da caixa, e parte dela fica no exterior da caixa. A tampa tem uma abertura circular que se ajusta perfeitamente à bola.</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p>
              <a:p>
                <a:pPr marL="4483100"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Qual é a medida da área da tampa da caixa, em centímetro quadrado? </a:t>
                </a:r>
              </a:p>
              <a:p>
                <a:pPr marL="4483100"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effectLst/>
                        <a:latin typeface="Cambria Math" panose="02040503050406030204" pitchFamily="18" charset="0"/>
                        <a:ea typeface="MS Mincho" panose="02020609040205080304" pitchFamily="49" charset="-128"/>
                        <a:cs typeface="Cambria Math" panose="02040503050406030204" pitchFamily="18" charset="0"/>
                      </a:rPr>
                      <m:t>⋅</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9</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4483100"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effectLst/>
                        <a:latin typeface="Cambria Math" panose="02040503050406030204" pitchFamily="18" charset="0"/>
                        <a:ea typeface="MS Mincho" panose="02020609040205080304" pitchFamily="49" charset="-128"/>
                        <a:cs typeface="Cambria Math" panose="02040503050406030204" pitchFamily="18" charset="0"/>
                      </a:rPr>
                      <m:t>⋅</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15</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4483100"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a:t>
                </a:r>
                <a14:m>
                  <m:oMath xmlns:m="http://schemas.openxmlformats.org/officeDocument/2006/math">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30</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effectLst/>
                        <a:latin typeface="Cambria Math" panose="02040503050406030204" pitchFamily="18" charset="0"/>
                        <a:ea typeface="MS Mincho" panose="02020609040205080304" pitchFamily="49" charset="-128"/>
                        <a:cs typeface="Cambria Math" panose="02040503050406030204" pitchFamily="18" charset="0"/>
                      </a:rPr>
                      <m:t>⋅</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4483100"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 </a:t>
                </a:r>
                <a14:m>
                  <m:oMath xmlns:m="http://schemas.openxmlformats.org/officeDocument/2006/math">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30</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effectLst/>
                        <a:latin typeface="Cambria Math" panose="02040503050406030204" pitchFamily="18" charset="0"/>
                        <a:ea typeface="MS Mincho" panose="02020609040205080304" pitchFamily="49" charset="-128"/>
                        <a:cs typeface="Cambria Math" panose="02040503050406030204" pitchFamily="18" charset="0"/>
                      </a:rPr>
                      <m:t>⋅</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9</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4483100"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 </a:t>
                </a:r>
                <a14:m>
                  <m:oMath xmlns:m="http://schemas.openxmlformats.org/officeDocument/2006/math">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30</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𝜋</m:t>
                    </m:r>
                    <m:r>
                      <a:rPr lang="pt-BR" sz="2200" i="1" kern="100">
                        <a:effectLst/>
                        <a:latin typeface="Cambria Math" panose="02040503050406030204" pitchFamily="18" charset="0"/>
                        <a:ea typeface="MS Mincho" panose="02020609040205080304" pitchFamily="49" charset="-128"/>
                        <a:cs typeface="Cambria Math" panose="02040503050406030204" pitchFamily="18" charset="0"/>
                      </a:rPr>
                      <m:t>⋅</m:t>
                    </m:r>
                    <m:sSup>
                      <m:sSup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p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15</m:t>
                        </m:r>
                      </m:e>
                      <m:sup>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p>
                    </m:sSup>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4483100"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59425B67-4E26-E4CB-5BBE-0BCAF3D2603D}"/>
                  </a:ext>
                </a:extLst>
              </p:cNvPr>
              <p:cNvSpPr txBox="1">
                <a:spLocks noRot="1" noChangeAspect="1" noMove="1" noResize="1" noEditPoints="1" noAdjustHandles="1" noChangeArrowheads="1" noChangeShapeType="1" noTextEdit="1"/>
              </p:cNvSpPr>
              <p:nvPr/>
            </p:nvSpPr>
            <p:spPr>
              <a:xfrm>
                <a:off x="156000" y="912821"/>
                <a:ext cx="11880000" cy="5550687"/>
              </a:xfrm>
              <a:prstGeom prst="rect">
                <a:avLst/>
              </a:prstGeom>
              <a:blipFill>
                <a:blip r:embed="rId2"/>
                <a:stretch>
                  <a:fillRect l="-667" t="-549" r="-719"/>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CB2FD413-1704-447D-5B95-8CF83EF8EBAE}"/>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Lst>
          </a:blip>
          <a:stretch>
            <a:fillRect/>
          </a:stretch>
        </p:blipFill>
        <p:spPr>
          <a:xfrm>
            <a:off x="839358" y="3378882"/>
            <a:ext cx="2880000" cy="2251969"/>
          </a:xfrm>
          <a:prstGeom prst="rect">
            <a:avLst/>
          </a:prstGeom>
        </p:spPr>
      </p:pic>
    </p:spTree>
    <p:extLst>
      <p:ext uri="{BB962C8B-B14F-4D97-AF65-F5344CB8AC3E}">
        <p14:creationId xmlns:p14="http://schemas.microsoft.com/office/powerpoint/2010/main" val="181867138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33AB6648-A095-5FC4-4F8C-216D0ACE5179}"/>
              </a:ext>
            </a:extLst>
          </p:cNvPr>
          <p:cNvPicPr>
            <a:picLocks noChangeAspect="1"/>
          </p:cNvPicPr>
          <p:nvPr/>
        </p:nvPicPr>
        <p:blipFill rotWithShape="1">
          <a:blip r:embed="rId2">
            <a:extLst>
              <a:ext uri="{28A0092B-C50C-407E-A947-70E740481C1C}">
                <a14:useLocalDpi xmlns:a14="http://schemas.microsoft.com/office/drawing/2010/main" val="0"/>
              </a:ext>
            </a:extLst>
          </a:blip>
          <a:srcRect l="2473" t="8183" r="7716" b="5000"/>
          <a:stretch/>
        </p:blipFill>
        <p:spPr bwMode="auto">
          <a:xfrm>
            <a:off x="156000" y="724318"/>
            <a:ext cx="2519680" cy="828040"/>
          </a:xfrm>
          <a:prstGeom prst="rect">
            <a:avLst/>
          </a:prstGeom>
          <a:noFill/>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4DE634DA-6F90-0CC6-6561-8F99D5CA69AF}"/>
                  </a:ext>
                </a:extLst>
              </p:cNvPr>
              <p:cNvSpPr txBox="1"/>
              <p:nvPr/>
            </p:nvSpPr>
            <p:spPr>
              <a:xfrm>
                <a:off x="156000" y="1561502"/>
                <a:ext cx="5760000" cy="4956037"/>
              </a:xfrm>
              <a:prstGeom prst="rect">
                <a:avLst/>
              </a:prstGeom>
              <a:noFill/>
            </p:spPr>
            <p:txBody>
              <a:bodyPr wrap="square">
                <a:spAutoFit/>
              </a:bodyPr>
              <a:lstStyle/>
              <a:p>
                <a:pPr algn="ctr">
                  <a:lnSpc>
                    <a:spcPct val="115000"/>
                  </a:lnSpc>
                  <a:spcAft>
                    <a:spcPts val="800"/>
                  </a:spcAft>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FUNÇÃO POLINOMIAL DO 1º GRAU</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A função polinomial do 1º grau, ou função afim, pode ser representada algebricamente por:</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14:m>
                  <m:oMath xmlns:m="http://schemas.openxmlformats.org/officeDocument/2006/math">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𝒇</m:t>
                    </m:r>
                    <m:d>
                      <m:dPr>
                        <m:ctrlP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𝒙</m:t>
                        </m:r>
                      </m:e>
                    </m:d>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𝒂𝒙</m:t>
                    </m:r>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𝒃</m:t>
                    </m:r>
                  </m:oMath>
                </a14:m>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com </a:t>
                </a:r>
                <a14:m>
                  <m:oMath xmlns:m="http://schemas.openxmlformats.org/officeDocument/2006/math">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 </m:t>
                    </m:r>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𝑏</m:t>
                    </m:r>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ℝ</m:t>
                    </m:r>
                  </m:oMath>
                </a14:m>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e  </a:t>
                </a:r>
                <a14:m>
                  <m:oMath xmlns:m="http://schemas.openxmlformats.org/officeDocument/2006/math">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𝑎</m:t>
                    </m:r>
                    <m:r>
                      <a:rPr lang="pt-BR" sz="22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≠0</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e é representada graficamente por uma reta no plano cartesiano.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O ponto </a:t>
                </a:r>
                <a14:m>
                  <m:oMath xmlns:m="http://schemas.openxmlformats.org/officeDocument/2006/math">
                    <m:d>
                      <m:d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0</m:t>
                        </m:r>
                      </m:e>
                    </m:d>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em que o gráfico da função afim intercepta o eixo </a:t>
                </a:r>
                <a14:m>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oMath>
                </a14:m>
                <a:r>
                  <a:rPr lang="pt-BR" sz="22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é denominado como </a:t>
                </a: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zero da função</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4DE634DA-6F90-0CC6-6561-8F99D5CA69AF}"/>
                  </a:ext>
                </a:extLst>
              </p:cNvPr>
              <p:cNvSpPr txBox="1">
                <a:spLocks noRot="1" noChangeAspect="1" noMove="1" noResize="1" noEditPoints="1" noAdjustHandles="1" noChangeArrowheads="1" noChangeShapeType="1" noTextEdit="1"/>
              </p:cNvSpPr>
              <p:nvPr/>
            </p:nvSpPr>
            <p:spPr>
              <a:xfrm>
                <a:off x="156000" y="1561502"/>
                <a:ext cx="5760000" cy="4956037"/>
              </a:xfrm>
              <a:prstGeom prst="rect">
                <a:avLst/>
              </a:prstGeom>
              <a:blipFill>
                <a:blip r:embed="rId3"/>
                <a:stretch>
                  <a:fillRect l="-1377" t="-615" r="-1483" b="-172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1F4DB4CA-353A-5566-1C2E-A18C305D9842}"/>
                  </a:ext>
                </a:extLst>
              </p:cNvPr>
              <p:cNvSpPr txBox="1"/>
              <p:nvPr/>
            </p:nvSpPr>
            <p:spPr>
              <a:xfrm>
                <a:off x="6276000" y="939710"/>
                <a:ext cx="5760000" cy="4652556"/>
              </a:xfrm>
              <a:prstGeom prst="rect">
                <a:avLst/>
              </a:prstGeom>
              <a:noFill/>
            </p:spPr>
            <p:txBody>
              <a:bodyPr wrap="square">
                <a:spAutoFit/>
              </a:bodyPr>
              <a:lstStyle/>
              <a:p>
                <a:pPr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Para encontrarmos o zero de uma função do primeiro grau, basta igualarmos </a:t>
                </a:r>
                <a14:m>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𝑓</m:t>
                    </m:r>
                    <m:d>
                      <m:d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e>
                    </m:d>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 zero, obtendo: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𝑓</m:t>
                      </m:r>
                      <m:d>
                        <m:dPr>
                          <m:ctrlP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𝑥</m:t>
                          </m:r>
                        </m:e>
                      </m:d>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=0</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𝑎𝑥</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𝑏</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=0</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𝑎</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𝑏</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14:m>
                  <m:oMathPara xmlns:m="http://schemas.openxmlformats.org/officeDocument/2006/math">
                    <m:oMathParaPr>
                      <m:jc m:val="centerGroup"/>
                    </m:oMathParaPr>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𝑎</m:t>
                          </m:r>
                        </m:den>
                      </m:f>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Assim, as coordenadas do ponto de </a:t>
                </a:r>
                <a:r>
                  <a:rPr lang="pt-BR" sz="22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interseção</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do gráfico com o eixo das abscissas (eixo </a:t>
                </a:r>
                <a14:m>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é representada por: </a:t>
                </a:r>
                <a14:m>
                  <m:oMath xmlns:m="http://schemas.openxmlformats.org/officeDocument/2006/math">
                    <m:d>
                      <m:d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𝒃</m:t>
                            </m:r>
                          </m:num>
                          <m:den>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𝒂</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𝟎</m:t>
                        </m:r>
                      </m:e>
                    </m:d>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1F4DB4CA-353A-5566-1C2E-A18C305D9842}"/>
                  </a:ext>
                </a:extLst>
              </p:cNvPr>
              <p:cNvSpPr txBox="1">
                <a:spLocks noRot="1" noChangeAspect="1" noMove="1" noResize="1" noEditPoints="1" noAdjustHandles="1" noChangeArrowheads="1" noChangeShapeType="1" noTextEdit="1"/>
              </p:cNvSpPr>
              <p:nvPr/>
            </p:nvSpPr>
            <p:spPr>
              <a:xfrm>
                <a:off x="6276000" y="939710"/>
                <a:ext cx="5760000" cy="4652556"/>
              </a:xfrm>
              <a:prstGeom prst="rect">
                <a:avLst/>
              </a:prstGeom>
              <a:blipFill>
                <a:blip r:embed="rId4"/>
                <a:stretch>
                  <a:fillRect l="-1377" t="-524" r="-1483"/>
                </a:stretch>
              </a:blipFill>
            </p:spPr>
            <p:txBody>
              <a:bodyPr/>
              <a:lstStyle/>
              <a:p>
                <a:r>
                  <a:rPr lang="pt-BR">
                    <a:noFill/>
                  </a:rPr>
                  <a:t> </a:t>
                </a:r>
              </a:p>
            </p:txBody>
          </p:sp>
        </mc:Fallback>
      </mc:AlternateContent>
    </p:spTree>
    <p:extLst>
      <p:ext uri="{BB962C8B-B14F-4D97-AF65-F5344CB8AC3E}">
        <p14:creationId xmlns:p14="http://schemas.microsoft.com/office/powerpoint/2010/main" val="112126411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0710BD4-08B9-01C9-10FE-360424C23CFA}"/>
              </a:ext>
            </a:extLst>
          </p:cNvPr>
          <p:cNvSpPr txBox="1"/>
          <p:nvPr/>
        </p:nvSpPr>
        <p:spPr>
          <a:xfrm>
            <a:off x="156000" y="740600"/>
            <a:ext cx="11880000" cy="447238"/>
          </a:xfrm>
          <a:prstGeom prst="rect">
            <a:avLst/>
          </a:prstGeom>
          <a:solidFill>
            <a:schemeClr val="bg1"/>
          </a:solidFill>
        </p:spPr>
        <p:txBody>
          <a:bodyPr wrap="square">
            <a:spAutoFit/>
          </a:bodyPr>
          <a:lstStyle/>
          <a:p>
            <a:pPr algn="just">
              <a:lnSpc>
                <a:spcPct val="115000"/>
              </a:lnSpc>
              <a:spcAft>
                <a:spcPts val="800"/>
              </a:spcAft>
            </a:pPr>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Observe nos gráficos, os zeros das funções apresentadas: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1562725A-365D-19A8-2D33-D088E8414F35}"/>
                  </a:ext>
                </a:extLst>
              </p:cNvPr>
              <p:cNvSpPr txBox="1"/>
              <p:nvPr/>
            </p:nvSpPr>
            <p:spPr>
              <a:xfrm>
                <a:off x="2997812" y="1196803"/>
                <a:ext cx="7239882" cy="5455468"/>
              </a:xfrm>
              <a:prstGeom prst="rect">
                <a:avLst/>
              </a:prstGeom>
              <a:solidFill>
                <a:schemeClr val="bg1"/>
              </a:solidFill>
            </p:spPr>
            <p:txBody>
              <a:bodyPr wrap="square">
                <a:spAutoFit/>
              </a:bodyPr>
              <a:lstStyle/>
              <a:p>
                <a:pPr algn="just">
                  <a:spcAft>
                    <a:spcPts val="100"/>
                  </a:spcAft>
                </a:pPr>
                <a14:m>
                  <m:oMathPara xmlns:m="http://schemas.openxmlformats.org/officeDocument/2006/math">
                    <m:oMathParaPr>
                      <m:jc m:val="left"/>
                    </m:oMathParaPr>
                    <m:oMath xmlns:m="http://schemas.openxmlformats.org/officeDocument/2006/math">
                      <m:r>
                        <a:rPr lang="pt-BR" sz="2000" b="1" i="1" kern="100" smtClean="0">
                          <a:solidFill>
                            <a:srgbClr val="3A7C22"/>
                          </a:solidFill>
                          <a:effectLst/>
                          <a:latin typeface="Cambria Math" panose="02040503050406030204" pitchFamily="18" charset="0"/>
                          <a:ea typeface="MS Mincho" panose="02020609040205080304" pitchFamily="49" charset="-128"/>
                          <a:cs typeface="Times New Roman" panose="02020603050405020304" pitchFamily="18" charset="0"/>
                        </a:rPr>
                        <m:t>𝒇</m:t>
                      </m:r>
                      <m:d>
                        <m:dPr>
                          <m:ctrlPr>
                            <a:rPr lang="pt-BR" sz="2000" b="1" i="1" kern="100">
                              <a:solidFill>
                                <a:srgbClr val="3A7C22"/>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000" b="1" i="1" kern="100">
                              <a:solidFill>
                                <a:srgbClr val="3A7C22"/>
                              </a:solidFill>
                              <a:effectLst/>
                              <a:latin typeface="Cambria Math" panose="02040503050406030204" pitchFamily="18" charset="0"/>
                              <a:ea typeface="MS Mincho" panose="02020609040205080304" pitchFamily="49" charset="-128"/>
                              <a:cs typeface="Times New Roman" panose="02020603050405020304" pitchFamily="18" charset="0"/>
                            </a:rPr>
                            <m:t>𝒙</m:t>
                          </m:r>
                        </m:e>
                      </m:d>
                      <m:r>
                        <a:rPr lang="pt-BR" sz="2000" b="1" i="1" kern="100">
                          <a:solidFill>
                            <a:srgbClr val="3A7C22"/>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000" b="1" i="1" kern="100">
                          <a:solidFill>
                            <a:srgbClr val="3A7C22"/>
                          </a:solidFill>
                          <a:effectLst/>
                          <a:latin typeface="Cambria Math" panose="02040503050406030204" pitchFamily="18" charset="0"/>
                          <a:ea typeface="MS Mincho" panose="02020609040205080304" pitchFamily="49" charset="-128"/>
                          <a:cs typeface="Times New Roman" panose="02020603050405020304" pitchFamily="18" charset="0"/>
                        </a:rPr>
                        <m:t>𝟑</m:t>
                      </m:r>
                      <m:r>
                        <a:rPr lang="pt-BR" sz="2000" b="1" i="1" kern="100">
                          <a:solidFill>
                            <a:srgbClr val="3A7C22"/>
                          </a:solidFill>
                          <a:effectLst/>
                          <a:latin typeface="Cambria Math" panose="02040503050406030204" pitchFamily="18" charset="0"/>
                          <a:ea typeface="MS Mincho" panose="02020609040205080304" pitchFamily="49" charset="-128"/>
                          <a:cs typeface="Times New Roman" panose="02020603050405020304" pitchFamily="18" charset="0"/>
                        </a:rPr>
                        <m:t>𝒙</m:t>
                      </m:r>
                      <m:r>
                        <a:rPr lang="pt-BR" sz="2000" b="1" i="1" kern="100">
                          <a:solidFill>
                            <a:srgbClr val="3A7C22"/>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000" b="1" i="1" kern="100">
                          <a:solidFill>
                            <a:srgbClr val="3A7C22"/>
                          </a:solidFill>
                          <a:effectLst/>
                          <a:latin typeface="Cambria Math" panose="02040503050406030204" pitchFamily="18" charset="0"/>
                          <a:ea typeface="MS Mincho" panose="02020609040205080304" pitchFamily="49" charset="-128"/>
                          <a:cs typeface="Times New Roman" panose="02020603050405020304" pitchFamily="18" charset="0"/>
                        </a:rPr>
                        <m:t>𝟒</m:t>
                      </m:r>
                    </m:oMath>
                  </m:oMathPara>
                </a14:m>
                <a:endParaRPr lang="pt-BR" sz="20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endParaRPr>
              </a:p>
              <a:p>
                <a:pPr algn="just">
                  <a:spcAft>
                    <a:spcPts val="100"/>
                  </a:spcAft>
                </a:pPr>
                <a:r>
                  <a:rPr lang="pt-BR" sz="20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Ponto de interseção da função com o eixo </a:t>
                </a:r>
                <a14:m>
                  <m:oMath xmlns:m="http://schemas.openxmlformats.org/officeDocument/2006/math">
                    <m:r>
                      <a:rPr lang="pt-BR" sz="20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0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é </a:t>
                </a:r>
                <a14:m>
                  <m:oMath xmlns:m="http://schemas.openxmlformats.org/officeDocument/2006/math">
                    <m:d>
                      <m:dPr>
                        <m:ctrlPr>
                          <a:rPr lang="pt-BR" sz="20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𝑎</m:t>
                            </m:r>
                          </m:den>
                        </m:f>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;0</m:t>
                        </m:r>
                      </m:e>
                    </m:d>
                  </m:oMath>
                </a14:m>
                <a:r>
                  <a:rPr lang="pt-BR" sz="20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Assim:</a:t>
                </a:r>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14:m>
                  <m:oMathPara xmlns:m="http://schemas.openxmlformats.org/officeDocument/2006/math">
                    <m:oMathParaPr>
                      <m:jc m:val="centerGroup"/>
                    </m:oMathParaPr>
                    <m:oMath xmlns:m="http://schemas.openxmlformats.org/officeDocument/2006/math">
                      <m:r>
                        <a:rPr lang="pt-BR" sz="20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0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𝑎</m:t>
                          </m:r>
                        </m:den>
                      </m:f>
                      <m:r>
                        <a:rPr lang="pt-BR" sz="20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0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0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0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0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4</m:t>
                          </m:r>
                        </m:num>
                        <m:den>
                          <m:r>
                            <a:rPr lang="pt-BR" sz="20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 3 </m:t>
                          </m:r>
                        </m:den>
                      </m:f>
                    </m:oMath>
                  </m:oMathPara>
                </a14:m>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r>
                  <a:rPr lang="pt-BR" sz="20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Portanto, o ponto de intersecção, com o eixo </a:t>
                </a:r>
                <a14:m>
                  <m:oMath xmlns:m="http://schemas.openxmlformats.org/officeDocument/2006/math">
                    <m:r>
                      <a:rPr lang="pt-BR" sz="20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0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é </a:t>
                </a:r>
                <a14:m>
                  <m:oMath xmlns:m="http://schemas.openxmlformats.org/officeDocument/2006/math">
                    <m:d>
                      <m:dPr>
                        <m:ctrlPr>
                          <a:rPr lang="pt-BR" sz="20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4 </m:t>
                            </m:r>
                          </m:num>
                          <m:den>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3</m:t>
                            </m:r>
                          </m:den>
                        </m:f>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;0</m:t>
                        </m:r>
                      </m:e>
                    </m:d>
                  </m:oMath>
                </a14:m>
                <a:r>
                  <a:rPr lang="pt-BR" sz="20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r>
                  <a:rPr lang="pt-BR" sz="20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Além disso, a coordenada </a:t>
                </a:r>
                <a14:m>
                  <m:oMath xmlns:m="http://schemas.openxmlformats.org/officeDocument/2006/math">
                    <m:d>
                      <m:dPr>
                        <m:ctrlPr>
                          <a:rPr lang="pt-BR" sz="2000" i="1">
                            <a:solidFill>
                              <a:srgbClr val="0D0D0D"/>
                            </a:solidFill>
                            <a:effectLst/>
                            <a:latin typeface="Cambria Math" panose="02040503050406030204" pitchFamily="18" charset="0"/>
                            <a:ea typeface="Times New Roman" panose="02020603050405020304" pitchFamily="18" charset="0"/>
                          </a:rPr>
                        </m:ctrlPr>
                      </m:dPr>
                      <m:e>
                        <m:r>
                          <a:rPr lang="pt-BR" sz="2000" i="1">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0; 4</m:t>
                        </m:r>
                      </m:e>
                    </m:d>
                  </m:oMath>
                </a14:m>
                <a:r>
                  <a:rPr lang="pt-BR" sz="20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é o ponto de intersecção com o eixo </a:t>
                </a:r>
                <a14:m>
                  <m:oMath xmlns:m="http://schemas.openxmlformats.org/officeDocument/2006/math">
                    <m:r>
                      <a:rPr lang="pt-BR" sz="2000" i="1">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𝑦</m:t>
                    </m:r>
                  </m:oMath>
                </a14:m>
                <a:r>
                  <a:rPr lang="pt-BR" sz="20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a:t>
                </a:r>
              </a:p>
              <a:p>
                <a:pPr algn="just">
                  <a:spcAft>
                    <a:spcPts val="100"/>
                  </a:spcAft>
                </a:pPr>
                <a:endParaRPr lang="pt-BR" sz="2000" dirty="0">
                  <a:solidFill>
                    <a:srgbClr val="0D0D0D"/>
                  </a:solidFill>
                  <a:latin typeface="Arial Narrow" panose="020B0606020202030204" pitchFamily="34" charset="0"/>
                  <a:cs typeface="Times New Roman" panose="02020603050405020304" pitchFamily="18" charset="0"/>
                </a:endParaRPr>
              </a:p>
              <a:p>
                <a:pPr algn="just">
                  <a:spcAft>
                    <a:spcPts val="100"/>
                  </a:spcAft>
                </a:pPr>
                <a:endParaRPr lang="pt-BR" sz="2000" dirty="0">
                  <a:solidFill>
                    <a:srgbClr val="0D0D0D"/>
                  </a:solidFill>
                  <a:latin typeface="Arial Narrow" panose="020B0606020202030204" pitchFamily="34" charset="0"/>
                  <a:cs typeface="Times New Roman" panose="02020603050405020304" pitchFamily="18" charset="0"/>
                </a:endParaRPr>
              </a:p>
              <a:p>
                <a:pPr algn="ctr">
                  <a:spcAft>
                    <a:spcPts val="100"/>
                  </a:spcAft>
                </a:pPr>
                <a14:m>
                  <m:oMathPara xmlns:m="http://schemas.openxmlformats.org/officeDocument/2006/math">
                    <m:oMathParaPr>
                      <m:jc m:val="left"/>
                    </m:oMathParaPr>
                    <m:oMath xmlns:m="http://schemas.openxmlformats.org/officeDocument/2006/math">
                      <m:r>
                        <a:rPr lang="pt-BR" sz="2000" b="1" i="1" kern="100">
                          <a:solidFill>
                            <a:srgbClr val="0070C0"/>
                          </a:solidFill>
                          <a:latin typeface="Cambria Math" panose="02040503050406030204" pitchFamily="18" charset="0"/>
                          <a:ea typeface="MS Mincho" panose="02020609040205080304" pitchFamily="49" charset="-128"/>
                          <a:cs typeface="Times New Roman" panose="02020603050405020304" pitchFamily="18" charset="0"/>
                        </a:rPr>
                        <m:t>𝒚</m:t>
                      </m:r>
                      <m:r>
                        <a:rPr lang="pt-BR" sz="2000" b="1" i="1" kern="100">
                          <a:solidFill>
                            <a:srgbClr val="0070C0"/>
                          </a:solidFill>
                          <a:latin typeface="Cambria Math" panose="02040503050406030204" pitchFamily="18" charset="0"/>
                          <a:ea typeface="MS Mincho" panose="02020609040205080304" pitchFamily="49" charset="-128"/>
                          <a:cs typeface="Times New Roman" panose="02020603050405020304" pitchFamily="18" charset="0"/>
                        </a:rPr>
                        <m:t>=− </m:t>
                      </m:r>
                      <m:r>
                        <a:rPr lang="pt-BR" sz="2000" b="1" i="1" kern="100">
                          <a:solidFill>
                            <a:srgbClr val="0070C0"/>
                          </a:solidFill>
                          <a:latin typeface="Cambria Math" panose="02040503050406030204" pitchFamily="18" charset="0"/>
                          <a:ea typeface="MS Mincho" panose="02020609040205080304" pitchFamily="49" charset="-128"/>
                          <a:cs typeface="Times New Roman" panose="02020603050405020304" pitchFamily="18" charset="0"/>
                        </a:rPr>
                        <m:t>𝟓</m:t>
                      </m:r>
                      <m:r>
                        <a:rPr lang="pt-BR" sz="2000" b="1" i="1" kern="100">
                          <a:solidFill>
                            <a:srgbClr val="0070C0"/>
                          </a:solidFill>
                          <a:latin typeface="Cambria Math" panose="02040503050406030204" pitchFamily="18" charset="0"/>
                          <a:ea typeface="MS Mincho" panose="02020609040205080304" pitchFamily="49" charset="-128"/>
                          <a:cs typeface="Times New Roman" panose="02020603050405020304" pitchFamily="18" charset="0"/>
                        </a:rPr>
                        <m:t>𝒙</m:t>
                      </m:r>
                      <m:r>
                        <a:rPr lang="pt-BR" sz="2000" b="1" i="1" kern="100">
                          <a:solidFill>
                            <a:srgbClr val="0070C0"/>
                          </a:solidFill>
                          <a:latin typeface="Cambria Math" panose="02040503050406030204" pitchFamily="18" charset="0"/>
                          <a:ea typeface="MS Mincho" panose="02020609040205080304" pitchFamily="49" charset="-128"/>
                          <a:cs typeface="Times New Roman" panose="02020603050405020304" pitchFamily="18" charset="0"/>
                        </a:rPr>
                        <m:t>+</m:t>
                      </m:r>
                      <m:r>
                        <a:rPr lang="pt-BR" sz="2000" b="1" i="1" kern="100">
                          <a:solidFill>
                            <a:srgbClr val="0070C0"/>
                          </a:solidFill>
                          <a:latin typeface="Cambria Math" panose="02040503050406030204" pitchFamily="18" charset="0"/>
                          <a:ea typeface="MS Mincho" panose="02020609040205080304" pitchFamily="49" charset="-128"/>
                          <a:cs typeface="Times New Roman" panose="02020603050405020304" pitchFamily="18" charset="0"/>
                        </a:rPr>
                        <m:t>𝟐</m:t>
                      </m:r>
                    </m:oMath>
                  </m:oMathPara>
                </a14:m>
                <a:endParaRPr lang="pt-BR" sz="20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r>
                  <a:rPr lang="pt-BR" sz="20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Ponto de interseção da função com o eixo </a:t>
                </a:r>
                <a14:m>
                  <m:oMath xmlns:m="http://schemas.openxmlformats.org/officeDocument/2006/math">
                    <m:r>
                      <a:rPr lang="pt-BR" sz="20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0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é </a:t>
                </a:r>
                <a14:m>
                  <m:oMath xmlns:m="http://schemas.openxmlformats.org/officeDocument/2006/math">
                    <m:d>
                      <m:dPr>
                        <m:ctrlPr>
                          <a:rPr lang="pt-BR" sz="20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m:t>
                            </m:r>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𝑎</m:t>
                            </m:r>
                          </m:den>
                        </m:f>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;0</m:t>
                        </m:r>
                      </m:e>
                    </m:d>
                  </m:oMath>
                </a14:m>
                <a:r>
                  <a:rPr lang="pt-BR" sz="20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Assim:</a:t>
                </a:r>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ctr">
                  <a:spcAft>
                    <a:spcPts val="100"/>
                  </a:spcAft>
                </a:pPr>
                <a14:m>
                  <m:oMathPara xmlns:m="http://schemas.openxmlformats.org/officeDocument/2006/math">
                    <m:oMathParaPr>
                      <m:jc m:val="centerGroup"/>
                    </m:oMathParaPr>
                    <m:oMath xmlns:m="http://schemas.openxmlformats.org/officeDocument/2006/math">
                      <m:r>
                        <a:rPr lang="pt-BR" sz="20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0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m:t>
                          </m:r>
                        </m:num>
                        <m:den>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𝑎</m:t>
                          </m:r>
                        </m:den>
                      </m:f>
                      <m:r>
                        <a:rPr lang="pt-BR" sz="20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pt-BR" sz="20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𝑥</m:t>
                      </m:r>
                      <m:r>
                        <a:rPr lang="pt-BR" sz="20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0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0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2</m:t>
                          </m:r>
                        </m:num>
                        <m:den>
                          <m:d>
                            <m:dPr>
                              <m:ctrlPr>
                                <a:rPr lang="pt-BR" sz="20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dPr>
                            <m:e>
                              <m:r>
                                <a:rPr lang="pt-BR" sz="20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−5</m:t>
                              </m:r>
                            </m:e>
                          </m:d>
                        </m:den>
                      </m:f>
                      <m:r>
                        <a:rPr lang="pt-BR" sz="20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pt-BR" sz="20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pt-BR" sz="20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2</m:t>
                          </m:r>
                        </m:num>
                        <m:den>
                          <m:r>
                            <a:rPr lang="pt-BR" sz="20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5</m:t>
                          </m:r>
                        </m:den>
                      </m:f>
                    </m:oMath>
                  </m:oMathPara>
                </a14:m>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spcAft>
                    <a:spcPts val="100"/>
                  </a:spcAft>
                </a:pPr>
                <a:r>
                  <a:rPr lang="pt-BR" sz="20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Portanto, o ponto de intersecção, com o eixo </a:t>
                </a:r>
                <a14:m>
                  <m:oMath xmlns:m="http://schemas.openxmlformats.org/officeDocument/2006/math">
                    <m:r>
                      <a:rPr lang="pt-BR" sz="2000" i="1" kern="100">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pt-BR" sz="2000" kern="1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é </a:t>
                </a:r>
                <a14:m>
                  <m:oMath xmlns:m="http://schemas.openxmlformats.org/officeDocument/2006/math">
                    <m:d>
                      <m:dPr>
                        <m:ctrlPr>
                          <a:rPr lang="pt-BR" sz="2000" i="1" kern="1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dPr>
                      <m:e>
                        <m:f>
                          <m:fPr>
                            <m:ctrlP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2 </m:t>
                            </m:r>
                          </m:num>
                          <m:den>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5</m:t>
                            </m:r>
                          </m:den>
                        </m:f>
                        <m:r>
                          <a:rPr lang="pt-BR" sz="20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;0</m:t>
                        </m:r>
                      </m:e>
                    </m:d>
                  </m:oMath>
                </a14:m>
                <a:r>
                  <a:rPr lang="pt-BR" sz="20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0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spcAft>
                    <a:spcPts val="100"/>
                  </a:spcAft>
                </a:pPr>
                <a:r>
                  <a:rPr lang="pt-BR" sz="20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Além disso, a coordenada </a:t>
                </a:r>
                <a14:m>
                  <m:oMath xmlns:m="http://schemas.openxmlformats.org/officeDocument/2006/math">
                    <m:d>
                      <m:dPr>
                        <m:ctrlPr>
                          <a:rPr lang="pt-BR" sz="2000" i="1">
                            <a:solidFill>
                              <a:srgbClr val="0D0D0D"/>
                            </a:solidFill>
                            <a:effectLst/>
                            <a:latin typeface="Cambria Math" panose="02040503050406030204" pitchFamily="18" charset="0"/>
                            <a:ea typeface="Times New Roman" panose="02020603050405020304" pitchFamily="18" charset="0"/>
                          </a:rPr>
                        </m:ctrlPr>
                      </m:dPr>
                      <m:e>
                        <m:r>
                          <a:rPr lang="pt-BR" sz="2000" i="1">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0; 2</m:t>
                        </m:r>
                      </m:e>
                    </m:d>
                  </m:oMath>
                </a14:m>
                <a:r>
                  <a:rPr lang="pt-BR" sz="20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 é o ponto de intersecção com o eixo </a:t>
                </a:r>
                <a14:m>
                  <m:oMath xmlns:m="http://schemas.openxmlformats.org/officeDocument/2006/math">
                    <m:r>
                      <a:rPr lang="pt-BR" sz="2000" i="1">
                        <a:solidFill>
                          <a:srgbClr val="0D0D0D"/>
                        </a:solidFill>
                        <a:effectLst/>
                        <a:latin typeface="Cambria Math" panose="02040503050406030204" pitchFamily="18" charset="0"/>
                        <a:ea typeface="Times New Roman" panose="02020603050405020304" pitchFamily="18" charset="0"/>
                        <a:cs typeface="Times New Roman" panose="02020603050405020304" pitchFamily="18" charset="0"/>
                      </a:rPr>
                      <m:t>𝑦</m:t>
                    </m:r>
                  </m:oMath>
                </a14:m>
                <a:r>
                  <a:rPr lang="pt-BR" sz="2000" dirty="0">
                    <a:solidFill>
                      <a:srgbClr val="0D0D0D"/>
                    </a:solidFill>
                    <a:effectLst/>
                    <a:latin typeface="Arial Narrow" panose="020B0606020202030204" pitchFamily="34" charset="0"/>
                    <a:ea typeface="Times New Roman" panose="02020603050405020304" pitchFamily="18" charset="0"/>
                    <a:cs typeface="Times New Roman" panose="02020603050405020304" pitchFamily="18" charset="0"/>
                  </a:rPr>
                  <a:t>.</a:t>
                </a:r>
              </a:p>
              <a:p>
                <a:pPr>
                  <a:spcAft>
                    <a:spcPts val="100"/>
                  </a:spcAft>
                </a:pPr>
                <a:endParaRPr lang="pt-BR" sz="2000" dirty="0">
                  <a:latin typeface="Arial Narrow" panose="020B0606020202030204" pitchFamily="34" charset="0"/>
                </a:endParaRPr>
              </a:p>
            </p:txBody>
          </p:sp>
        </mc:Choice>
        <mc:Fallback xmlns="">
          <p:sp>
            <p:nvSpPr>
              <p:cNvPr id="5" name="CaixaDeTexto 4">
                <a:extLst>
                  <a:ext uri="{FF2B5EF4-FFF2-40B4-BE49-F238E27FC236}">
                    <a16:creationId xmlns:a16="http://schemas.microsoft.com/office/drawing/2014/main" id="{1562725A-365D-19A8-2D33-D088E8414F35}"/>
                  </a:ext>
                </a:extLst>
              </p:cNvPr>
              <p:cNvSpPr txBox="1">
                <a:spLocks noRot="1" noChangeAspect="1" noMove="1" noResize="1" noEditPoints="1" noAdjustHandles="1" noChangeArrowheads="1" noChangeShapeType="1" noTextEdit="1"/>
              </p:cNvSpPr>
              <p:nvPr/>
            </p:nvSpPr>
            <p:spPr>
              <a:xfrm>
                <a:off x="2997812" y="1196803"/>
                <a:ext cx="7239882" cy="5455468"/>
              </a:xfrm>
              <a:prstGeom prst="rect">
                <a:avLst/>
              </a:prstGeom>
              <a:blipFill>
                <a:blip r:embed="rId2"/>
                <a:stretch>
                  <a:fillRect l="-927"/>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15A986F9-84C1-5375-CF27-C2D0F4C537F2}"/>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saturation sat="200000"/>
                    </a14:imgEffect>
                  </a14:imgLayer>
                </a14:imgProps>
              </a:ext>
            </a:extLst>
          </a:blip>
          <a:srcRect l="66230" b="39080"/>
          <a:stretch/>
        </p:blipFill>
        <p:spPr bwMode="auto">
          <a:xfrm>
            <a:off x="487694" y="1232663"/>
            <a:ext cx="2267028" cy="2520000"/>
          </a:xfrm>
          <a:prstGeom prst="rect">
            <a:avLst/>
          </a:prstGeom>
          <a:ln>
            <a:noFill/>
          </a:ln>
          <a:extLst>
            <a:ext uri="{53640926-AAD7-44D8-BBD7-CCE9431645EC}">
              <a14:shadowObscured xmlns:a14="http://schemas.microsoft.com/office/drawing/2010/main"/>
            </a:ext>
          </a:extLst>
        </p:spPr>
      </p:pic>
      <p:pic>
        <p:nvPicPr>
          <p:cNvPr id="7" name="Imagem 6">
            <a:extLst>
              <a:ext uri="{FF2B5EF4-FFF2-40B4-BE49-F238E27FC236}">
                <a16:creationId xmlns:a16="http://schemas.microsoft.com/office/drawing/2014/main" id="{B5C0FB5A-079B-6A71-2425-1882F53686C0}"/>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25000"/>
                    </a14:imgEffect>
                    <a14:imgEffect>
                      <a14:saturation sat="200000"/>
                    </a14:imgEffect>
                  </a14:imgLayer>
                </a14:imgProps>
              </a:ext>
            </a:extLst>
          </a:blip>
          <a:srcRect l="66408" b="38646"/>
          <a:stretch/>
        </p:blipFill>
        <p:spPr bwMode="auto">
          <a:xfrm>
            <a:off x="487694" y="4004521"/>
            <a:ext cx="2239169" cy="2520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9681377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Conector reto 1">
            <a:extLst>
              <a:ext uri="{FF2B5EF4-FFF2-40B4-BE49-F238E27FC236}">
                <a16:creationId xmlns:a16="http://schemas.microsoft.com/office/drawing/2014/main" id="{26D2C740-7608-0EF7-9C93-82AF258DE0AD}"/>
              </a:ext>
            </a:extLst>
          </p:cNvPr>
          <p:cNvCxnSpPr>
            <a:cxnSpLocks/>
          </p:cNvCxnSpPr>
          <p:nvPr/>
        </p:nvCxnSpPr>
        <p:spPr>
          <a:xfrm>
            <a:off x="4168590" y="894415"/>
            <a:ext cx="0" cy="4376832"/>
          </a:xfrm>
          <a:prstGeom prst="line">
            <a:avLst/>
          </a:prstGeom>
          <a:ln w="19050">
            <a:solidFill>
              <a:srgbClr val="7030A0"/>
            </a:solidFill>
          </a:ln>
        </p:spPr>
        <p:style>
          <a:lnRef idx="2">
            <a:schemeClr val="accent2"/>
          </a:lnRef>
          <a:fillRef idx="0">
            <a:schemeClr val="accent2"/>
          </a:fillRef>
          <a:effectRef idx="1">
            <a:schemeClr val="accent2"/>
          </a:effectRef>
          <a:fontRef idx="minor">
            <a:schemeClr val="tx1"/>
          </a:fontRef>
        </p:style>
      </p:cxnSp>
      <p:cxnSp>
        <p:nvCxnSpPr>
          <p:cNvPr id="12" name="Conector reto 11">
            <a:extLst>
              <a:ext uri="{FF2B5EF4-FFF2-40B4-BE49-F238E27FC236}">
                <a16:creationId xmlns:a16="http://schemas.microsoft.com/office/drawing/2014/main" id="{33E9045C-28B2-DF9F-6B81-5C81172C5826}"/>
              </a:ext>
            </a:extLst>
          </p:cNvPr>
          <p:cNvCxnSpPr>
            <a:cxnSpLocks/>
          </p:cNvCxnSpPr>
          <p:nvPr/>
        </p:nvCxnSpPr>
        <p:spPr>
          <a:xfrm>
            <a:off x="8077199" y="894415"/>
            <a:ext cx="0" cy="4451026"/>
          </a:xfrm>
          <a:prstGeom prst="line">
            <a:avLst/>
          </a:prstGeom>
          <a:ln w="19050">
            <a:solidFill>
              <a:srgbClr val="7030A0"/>
            </a:solidFill>
          </a:ln>
        </p:spPr>
        <p:style>
          <a:lnRef idx="2">
            <a:schemeClr val="accent2"/>
          </a:lnRef>
          <a:fillRef idx="0">
            <a:schemeClr val="accent2"/>
          </a:fillRef>
          <a:effectRef idx="1">
            <a:schemeClr val="accent2"/>
          </a:effectRef>
          <a:fontRef idx="minor">
            <a:schemeClr val="tx1"/>
          </a:fontRef>
        </p:style>
      </p:cxnSp>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697A8654-5AA6-6614-29F4-C684125B6D2E}"/>
                  </a:ext>
                </a:extLst>
              </p:cNvPr>
              <p:cNvSpPr txBox="1"/>
              <p:nvPr/>
            </p:nvSpPr>
            <p:spPr>
              <a:xfrm>
                <a:off x="182895" y="1687473"/>
                <a:ext cx="3851223" cy="447110"/>
              </a:xfrm>
              <a:prstGeom prst="rect">
                <a:avLst/>
              </a:prstGeom>
              <a:noFill/>
            </p:spPr>
            <p:txBody>
              <a:bodyPr wrap="square">
                <a:spAutoFit/>
              </a:bodyPr>
              <a:lstStyle/>
              <a:p>
                <a:pPr algn="just">
                  <a:lnSpc>
                    <a:spcPct val="115000"/>
                  </a:lnSpc>
                  <a:spcAft>
                    <a:spcPts val="800"/>
                  </a:spcAft>
                </a:pPr>
                <a:r>
                  <a:rPr lang="pt-BR" sz="2200" dirty="0">
                    <a:latin typeface="Arial Narrow" panose="020B0606020202030204" pitchFamily="34" charset="0"/>
                  </a:rPr>
                  <a:t>Se </a:t>
                </a:r>
                <a14:m>
                  <m:oMath xmlns:m="http://schemas.openxmlformats.org/officeDocument/2006/math">
                    <m:r>
                      <a:rPr lang="pt-BR" sz="2200" i="1">
                        <a:latin typeface="Cambria Math" panose="02040503050406030204" pitchFamily="18" charset="0"/>
                      </a:rPr>
                      <m:t>𝑎</m:t>
                    </m:r>
                    <m:r>
                      <a:rPr lang="pt-BR" sz="2200" i="1">
                        <a:latin typeface="Cambria Math" panose="02040503050406030204" pitchFamily="18" charset="0"/>
                      </a:rPr>
                      <m:t>&lt;0</m:t>
                    </m:r>
                  </m:oMath>
                </a14:m>
                <a:r>
                  <a:rPr lang="pt-BR" sz="2200" dirty="0">
                    <a:latin typeface="Arial Narrow" panose="020B0606020202030204" pitchFamily="34" charset="0"/>
                  </a:rPr>
                  <a:t> a função é </a:t>
                </a:r>
                <a:r>
                  <a:rPr lang="pt-BR" sz="2200" b="1" dirty="0">
                    <a:latin typeface="Arial Narrow" panose="020B0606020202030204" pitchFamily="34" charset="0"/>
                  </a:rPr>
                  <a:t>decrescente.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7" name="CaixaDeTexto 6">
                <a:extLst>
                  <a:ext uri="{FF2B5EF4-FFF2-40B4-BE49-F238E27FC236}">
                    <a16:creationId xmlns:a16="http://schemas.microsoft.com/office/drawing/2014/main" id="{697A8654-5AA6-6614-29F4-C684125B6D2E}"/>
                  </a:ext>
                </a:extLst>
              </p:cNvPr>
              <p:cNvSpPr txBox="1">
                <a:spLocks noRot="1" noChangeAspect="1" noMove="1" noResize="1" noEditPoints="1" noAdjustHandles="1" noChangeArrowheads="1" noChangeShapeType="1" noTextEdit="1"/>
              </p:cNvSpPr>
              <p:nvPr/>
            </p:nvSpPr>
            <p:spPr>
              <a:xfrm>
                <a:off x="182895" y="1687473"/>
                <a:ext cx="3851223" cy="447110"/>
              </a:xfrm>
              <a:prstGeom prst="rect">
                <a:avLst/>
              </a:prstGeom>
              <a:blipFill>
                <a:blip r:embed="rId2"/>
                <a:stretch>
                  <a:fillRect l="-2057" t="-6849" r="-949" b="-2739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BC20F04A-7534-CB40-EB38-690F4C6633DF}"/>
                  </a:ext>
                </a:extLst>
              </p:cNvPr>
              <p:cNvSpPr txBox="1"/>
              <p:nvPr/>
            </p:nvSpPr>
            <p:spPr>
              <a:xfrm>
                <a:off x="4295999" y="1678508"/>
                <a:ext cx="3600000" cy="3890745"/>
              </a:xfrm>
              <a:prstGeom prst="rect">
                <a:avLst/>
              </a:prstGeom>
              <a:solidFill>
                <a:schemeClr val="bg1"/>
              </a:solidFill>
            </p:spPr>
            <p:txBody>
              <a:bodyPr wrap="square">
                <a:spAutoFit/>
              </a:bodyPr>
              <a:lstStyle/>
              <a:p>
                <a:pPr algn="just">
                  <a:lnSpc>
                    <a:spcPct val="115000"/>
                  </a:lnSpc>
                  <a:spcAft>
                    <a:spcPts val="800"/>
                  </a:spcAft>
                </a:pPr>
                <a:r>
                  <a:rPr lang="pt-BR" sz="2200" dirty="0">
                    <a:latin typeface="Arial Narrow" panose="020B0606020202030204" pitchFamily="34" charset="0"/>
                  </a:rPr>
                  <a:t>Se </a:t>
                </a:r>
                <a14:m>
                  <m:oMath xmlns:m="http://schemas.openxmlformats.org/officeDocument/2006/math">
                    <m:r>
                      <a:rPr lang="pt-BR" sz="2200" i="1">
                        <a:latin typeface="Cambria Math" panose="02040503050406030204" pitchFamily="18" charset="0"/>
                      </a:rPr>
                      <m:t>𝑎</m:t>
                    </m:r>
                    <m:r>
                      <a:rPr lang="pt-BR" sz="2200" i="1">
                        <a:latin typeface="Cambria Math" panose="02040503050406030204" pitchFamily="18" charset="0"/>
                      </a:rPr>
                      <m:t>&gt;0</m:t>
                    </m:r>
                  </m:oMath>
                </a14:m>
                <a:r>
                  <a:rPr lang="pt-BR" sz="2200" dirty="0">
                    <a:latin typeface="Arial Narrow" panose="020B0606020202030204" pitchFamily="34" charset="0"/>
                  </a:rPr>
                  <a:t> a função é </a:t>
                </a:r>
                <a:r>
                  <a:rPr lang="pt-BR" sz="2200" b="1" dirty="0">
                    <a:latin typeface="Arial Narrow" panose="020B0606020202030204" pitchFamily="34" charset="0"/>
                  </a:rPr>
                  <a:t>crescente.</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9" name="CaixaDeTexto 8">
                <a:extLst>
                  <a:ext uri="{FF2B5EF4-FFF2-40B4-BE49-F238E27FC236}">
                    <a16:creationId xmlns:a16="http://schemas.microsoft.com/office/drawing/2014/main" id="{BC20F04A-7534-CB40-EB38-690F4C6633DF}"/>
                  </a:ext>
                </a:extLst>
              </p:cNvPr>
              <p:cNvSpPr txBox="1">
                <a:spLocks noRot="1" noChangeAspect="1" noMove="1" noResize="1" noEditPoints="1" noAdjustHandles="1" noChangeArrowheads="1" noChangeShapeType="1" noTextEdit="1"/>
              </p:cNvSpPr>
              <p:nvPr/>
            </p:nvSpPr>
            <p:spPr>
              <a:xfrm>
                <a:off x="4295999" y="1678508"/>
                <a:ext cx="3600000" cy="3890745"/>
              </a:xfrm>
              <a:prstGeom prst="rect">
                <a:avLst/>
              </a:prstGeom>
              <a:blipFill>
                <a:blip r:embed="rId3"/>
                <a:stretch>
                  <a:fillRect l="-2203" t="-626" r="-678"/>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11" name="CaixaDeTexto 10">
                <a:extLst>
                  <a:ext uri="{FF2B5EF4-FFF2-40B4-BE49-F238E27FC236}">
                    <a16:creationId xmlns:a16="http://schemas.microsoft.com/office/drawing/2014/main" id="{3CF09F88-5CBF-14E0-BE39-1FF135B7ACBA}"/>
                  </a:ext>
                </a:extLst>
              </p:cNvPr>
              <p:cNvSpPr txBox="1"/>
              <p:nvPr/>
            </p:nvSpPr>
            <p:spPr>
              <a:xfrm>
                <a:off x="8255999" y="1687473"/>
                <a:ext cx="3600000" cy="447110"/>
              </a:xfrm>
              <a:prstGeom prst="rect">
                <a:avLst/>
              </a:prstGeom>
              <a:noFill/>
            </p:spPr>
            <p:txBody>
              <a:bodyPr wrap="square">
                <a:spAutoFit/>
              </a:bodyPr>
              <a:lstStyle/>
              <a:p>
                <a:pPr algn="just">
                  <a:lnSpc>
                    <a:spcPct val="115000"/>
                  </a:lnSpc>
                  <a:spcAft>
                    <a:spcPts val="800"/>
                  </a:spcAft>
                </a:pPr>
                <a:r>
                  <a:rPr lang="pt-BR" sz="2200" dirty="0">
                    <a:latin typeface="Arial Narrow" panose="020B0606020202030204" pitchFamily="34" charset="0"/>
                  </a:rPr>
                  <a:t>Se </a:t>
                </a:r>
                <a14:m>
                  <m:oMath xmlns:m="http://schemas.openxmlformats.org/officeDocument/2006/math">
                    <m:r>
                      <a:rPr lang="pt-BR" sz="2200" i="1">
                        <a:latin typeface="Cambria Math" panose="02040503050406030204" pitchFamily="18" charset="0"/>
                      </a:rPr>
                      <m:t>𝑎</m:t>
                    </m:r>
                    <m:r>
                      <a:rPr lang="pt-BR" sz="2200" i="1">
                        <a:latin typeface="Cambria Math" panose="02040503050406030204" pitchFamily="18" charset="0"/>
                      </a:rPr>
                      <m:t>=0</m:t>
                    </m:r>
                  </m:oMath>
                </a14:m>
                <a:r>
                  <a:rPr lang="pt-BR" sz="2200" dirty="0">
                    <a:latin typeface="Arial Narrow" panose="020B0606020202030204" pitchFamily="34" charset="0"/>
                  </a:rPr>
                  <a:t> a função é </a:t>
                </a:r>
                <a:r>
                  <a:rPr lang="pt-BR" sz="2200" b="1" dirty="0">
                    <a:latin typeface="Arial Narrow" panose="020B0606020202030204" pitchFamily="34" charset="0"/>
                  </a:rPr>
                  <a:t>constante.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11" name="CaixaDeTexto 10">
                <a:extLst>
                  <a:ext uri="{FF2B5EF4-FFF2-40B4-BE49-F238E27FC236}">
                    <a16:creationId xmlns:a16="http://schemas.microsoft.com/office/drawing/2014/main" id="{3CF09F88-5CBF-14E0-BE39-1FF135B7ACBA}"/>
                  </a:ext>
                </a:extLst>
              </p:cNvPr>
              <p:cNvSpPr txBox="1">
                <a:spLocks noRot="1" noChangeAspect="1" noMove="1" noResize="1" noEditPoints="1" noAdjustHandles="1" noChangeArrowheads="1" noChangeShapeType="1" noTextEdit="1"/>
              </p:cNvSpPr>
              <p:nvPr/>
            </p:nvSpPr>
            <p:spPr>
              <a:xfrm>
                <a:off x="8255999" y="1687473"/>
                <a:ext cx="3600000" cy="447110"/>
              </a:xfrm>
              <a:prstGeom prst="rect">
                <a:avLst/>
              </a:prstGeom>
              <a:blipFill>
                <a:blip r:embed="rId4"/>
                <a:stretch>
                  <a:fillRect l="-2200" t="-6849" r="-677" b="-2739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EFABED86-6183-4C8C-0938-64B041CED505}"/>
                  </a:ext>
                </a:extLst>
              </p:cNvPr>
              <p:cNvSpPr txBox="1"/>
              <p:nvPr/>
            </p:nvSpPr>
            <p:spPr>
              <a:xfrm>
                <a:off x="156000" y="840625"/>
                <a:ext cx="11880000" cy="836576"/>
              </a:xfrm>
              <a:prstGeom prst="rect">
                <a:avLst/>
              </a:prstGeom>
              <a:solidFill>
                <a:schemeClr val="bg1"/>
              </a:solidFill>
            </p:spPr>
            <p:txBody>
              <a:bodyPr wrap="square">
                <a:spAutoFit/>
              </a:bodyPr>
              <a:lstStyle/>
              <a:p>
                <a:pPr algn="just">
                  <a:lnSpc>
                    <a:spcPct val="115000"/>
                  </a:lnSpc>
                  <a:spcAft>
                    <a:spcPts val="800"/>
                  </a:spcAft>
                </a:pPr>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Além disso, o valor do coeficiente angular </a:t>
                </a:r>
                <a14:m>
                  <m:oMath xmlns:m="http://schemas.openxmlformats.org/officeDocument/2006/math">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𝒂</m:t>
                    </m:r>
                  </m:oMath>
                </a14:m>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(taxa de variação) da função determina se ela é crescente ou decrescente. Observe:</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4" name="CaixaDeTexto 3">
                <a:extLst>
                  <a:ext uri="{FF2B5EF4-FFF2-40B4-BE49-F238E27FC236}">
                    <a16:creationId xmlns:a16="http://schemas.microsoft.com/office/drawing/2014/main" id="{EFABED86-6183-4C8C-0938-64B041CED505}"/>
                  </a:ext>
                </a:extLst>
              </p:cNvPr>
              <p:cNvSpPr txBox="1">
                <a:spLocks noRot="1" noChangeAspect="1" noMove="1" noResize="1" noEditPoints="1" noAdjustHandles="1" noChangeArrowheads="1" noChangeShapeType="1" noTextEdit="1"/>
              </p:cNvSpPr>
              <p:nvPr/>
            </p:nvSpPr>
            <p:spPr>
              <a:xfrm>
                <a:off x="156000" y="840625"/>
                <a:ext cx="11880000" cy="836576"/>
              </a:xfrm>
              <a:prstGeom prst="rect">
                <a:avLst/>
              </a:prstGeom>
              <a:blipFill>
                <a:blip r:embed="rId5"/>
                <a:stretch>
                  <a:fillRect l="-667" t="-2920" r="-719" b="-14599"/>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34308E4D-5A04-CFB0-41B2-E44267A99BA0}"/>
              </a:ext>
            </a:extLst>
          </p:cNvPr>
          <p:cNvPicPr>
            <a:picLocks noChangeAspect="1"/>
          </p:cNvPicPr>
          <p:nvPr/>
        </p:nvPicPr>
        <p:blipFill rotWithShape="1">
          <a:blip r:embed="rId6"/>
          <a:srcRect l="4949" r="1" b="6045"/>
          <a:stretch/>
        </p:blipFill>
        <p:spPr bwMode="auto">
          <a:xfrm>
            <a:off x="537781" y="2261384"/>
            <a:ext cx="3141450" cy="2520000"/>
          </a:xfrm>
          <a:prstGeom prst="rect">
            <a:avLst/>
          </a:prstGeom>
          <a:ln>
            <a:noFill/>
          </a:ln>
          <a:extLst>
            <a:ext uri="{53640926-AAD7-44D8-BBD7-CCE9431645EC}">
              <a14:shadowObscured xmlns:a14="http://schemas.microsoft.com/office/drawing/2010/main"/>
            </a:ext>
          </a:extLst>
        </p:spPr>
      </p:pic>
      <p:pic>
        <p:nvPicPr>
          <p:cNvPr id="6" name="Imagem 5">
            <a:extLst>
              <a:ext uri="{FF2B5EF4-FFF2-40B4-BE49-F238E27FC236}">
                <a16:creationId xmlns:a16="http://schemas.microsoft.com/office/drawing/2014/main" id="{6B0C725E-C822-D0B9-7FA4-A7A3514235DC}"/>
              </a:ext>
            </a:extLst>
          </p:cNvPr>
          <p:cNvPicPr>
            <a:picLocks noChangeAspect="1"/>
          </p:cNvPicPr>
          <p:nvPr/>
        </p:nvPicPr>
        <p:blipFill rotWithShape="1">
          <a:blip r:embed="rId7"/>
          <a:srcRect l="6599" b="6841"/>
          <a:stretch/>
        </p:blipFill>
        <p:spPr bwMode="auto">
          <a:xfrm>
            <a:off x="4552901" y="2261384"/>
            <a:ext cx="3034938" cy="2520000"/>
          </a:xfrm>
          <a:prstGeom prst="rect">
            <a:avLst/>
          </a:prstGeom>
          <a:ln>
            <a:noFill/>
          </a:ln>
          <a:extLst>
            <a:ext uri="{53640926-AAD7-44D8-BBD7-CCE9431645EC}">
              <a14:shadowObscured xmlns:a14="http://schemas.microsoft.com/office/drawing/2010/main"/>
            </a:ext>
          </a:extLst>
        </p:spPr>
      </p:pic>
      <p:pic>
        <p:nvPicPr>
          <p:cNvPr id="15" name="Imagem 14">
            <a:extLst>
              <a:ext uri="{FF2B5EF4-FFF2-40B4-BE49-F238E27FC236}">
                <a16:creationId xmlns:a16="http://schemas.microsoft.com/office/drawing/2014/main" id="{AC702E64-189E-1F43-79CA-38BCE478FE8B}"/>
              </a:ext>
            </a:extLst>
          </p:cNvPr>
          <p:cNvPicPr>
            <a:picLocks noChangeAspect="1"/>
          </p:cNvPicPr>
          <p:nvPr/>
        </p:nvPicPr>
        <p:blipFill rotWithShape="1">
          <a:blip r:embed="rId8">
            <a:extLst>
              <a:ext uri="{BEBA8EAE-BF5A-486C-A8C5-ECC9F3942E4B}">
                <a14:imgProps xmlns:a14="http://schemas.microsoft.com/office/drawing/2010/main">
                  <a14:imgLayer r:embed="rId9">
                    <a14:imgEffect>
                      <a14:sharpenSoften amount="50000"/>
                    </a14:imgEffect>
                  </a14:imgLayer>
                </a14:imgProps>
              </a:ext>
            </a:extLst>
          </a:blip>
          <a:srcRect l="5617" r="-1" b="7362"/>
          <a:stretch/>
        </p:blipFill>
        <p:spPr bwMode="auto">
          <a:xfrm>
            <a:off x="8732889" y="2261384"/>
            <a:ext cx="2647422" cy="2520000"/>
          </a:xfrm>
          <a:prstGeom prst="rect">
            <a:avLst/>
          </a:prstGeom>
          <a:ln>
            <a:noFill/>
          </a:ln>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25" name="CaixaDeTexto 24">
                <a:extLst>
                  <a:ext uri="{FF2B5EF4-FFF2-40B4-BE49-F238E27FC236}">
                    <a16:creationId xmlns:a16="http://schemas.microsoft.com/office/drawing/2014/main" id="{0BD7A63A-8ACD-D7D5-AF1E-A64A49575288}"/>
                  </a:ext>
                </a:extLst>
              </p:cNvPr>
              <p:cNvSpPr txBox="1"/>
              <p:nvPr/>
            </p:nvSpPr>
            <p:spPr>
              <a:xfrm>
                <a:off x="156000" y="5280212"/>
                <a:ext cx="11880000" cy="1261371"/>
              </a:xfrm>
              <a:prstGeom prst="rect">
                <a:avLst/>
              </a:prstGeom>
              <a:solidFill>
                <a:schemeClr val="bg1"/>
              </a:solidFill>
            </p:spPr>
            <p:txBody>
              <a:bodyPr wrap="square">
                <a:spAutoFit/>
              </a:bodyPr>
              <a:lstStyle/>
              <a:p>
                <a:pPr algn="just">
                  <a:lnSpc>
                    <a:spcPct val="115000"/>
                  </a:lnSpc>
                  <a:spcAft>
                    <a:spcPts val="800"/>
                  </a:spcAft>
                </a:pPr>
                <a:r>
                  <a:rPr lang="pt-BR" sz="2200" b="1"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Exemplos:</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r>
                  <a:rPr lang="pt-BR" sz="2200" dirty="0">
                    <a:latin typeface="Arial Narrow" panose="020B0606020202030204" pitchFamily="34" charset="0"/>
                  </a:rPr>
                  <a:t>A função </a:t>
                </a:r>
                <a14:m>
                  <m:oMath xmlns:m="http://schemas.openxmlformats.org/officeDocument/2006/math">
                    <m:r>
                      <a:rPr lang="pt-BR" sz="2200" b="1" i="1" smtClean="0">
                        <a:solidFill>
                          <a:schemeClr val="accent6">
                            <a:lumMod val="75000"/>
                          </a:schemeClr>
                        </a:solidFill>
                        <a:latin typeface="Cambria Math" panose="02040503050406030204" pitchFamily="18" charset="0"/>
                      </a:rPr>
                      <m:t>𝒇</m:t>
                    </m:r>
                    <m:r>
                      <a:rPr lang="pt-BR" sz="2200" b="1" i="1" smtClean="0">
                        <a:solidFill>
                          <a:schemeClr val="accent6">
                            <a:lumMod val="75000"/>
                          </a:schemeClr>
                        </a:solidFill>
                        <a:latin typeface="Cambria Math" panose="02040503050406030204" pitchFamily="18" charset="0"/>
                      </a:rPr>
                      <m:t>(</m:t>
                    </m:r>
                    <m:r>
                      <a:rPr lang="pt-BR" sz="2200" b="1" i="1" smtClean="0">
                        <a:solidFill>
                          <a:schemeClr val="accent6">
                            <a:lumMod val="75000"/>
                          </a:schemeClr>
                        </a:solidFill>
                        <a:latin typeface="Cambria Math" panose="02040503050406030204" pitchFamily="18" charset="0"/>
                      </a:rPr>
                      <m:t>𝒙</m:t>
                    </m:r>
                    <m:r>
                      <a:rPr lang="pt-BR" sz="2200" b="1" i="1" smtClean="0">
                        <a:solidFill>
                          <a:schemeClr val="accent6">
                            <a:lumMod val="75000"/>
                          </a:schemeClr>
                        </a:solidFill>
                        <a:latin typeface="Cambria Math" panose="02040503050406030204" pitchFamily="18" charset="0"/>
                      </a:rPr>
                      <m:t>)=</m:t>
                    </m:r>
                    <m:r>
                      <a:rPr lang="pt-BR" sz="2200" b="1" i="1" smtClean="0">
                        <a:solidFill>
                          <a:schemeClr val="accent6">
                            <a:lumMod val="75000"/>
                          </a:schemeClr>
                        </a:solidFill>
                        <a:latin typeface="Cambria Math" panose="02040503050406030204" pitchFamily="18" charset="0"/>
                      </a:rPr>
                      <m:t>𝟑</m:t>
                    </m:r>
                    <m:r>
                      <a:rPr lang="pt-BR" sz="2200" b="1" i="1" smtClean="0">
                        <a:solidFill>
                          <a:schemeClr val="accent6">
                            <a:lumMod val="75000"/>
                          </a:schemeClr>
                        </a:solidFill>
                        <a:latin typeface="Cambria Math" panose="02040503050406030204" pitchFamily="18" charset="0"/>
                      </a:rPr>
                      <m:t>𝒙</m:t>
                    </m:r>
                    <m:r>
                      <a:rPr lang="pt-BR" sz="2200" b="1" i="1" smtClean="0">
                        <a:solidFill>
                          <a:schemeClr val="accent6">
                            <a:lumMod val="75000"/>
                          </a:schemeClr>
                        </a:solidFill>
                        <a:latin typeface="Cambria Math" panose="02040503050406030204" pitchFamily="18" charset="0"/>
                      </a:rPr>
                      <m:t>+</m:t>
                    </m:r>
                    <m:r>
                      <a:rPr lang="pt-BR" sz="2200" b="1" i="1" smtClean="0">
                        <a:solidFill>
                          <a:schemeClr val="accent6">
                            <a:lumMod val="75000"/>
                          </a:schemeClr>
                        </a:solidFill>
                        <a:latin typeface="Cambria Math" panose="02040503050406030204" pitchFamily="18" charset="0"/>
                      </a:rPr>
                      <m:t>𝟒</m:t>
                    </m:r>
                  </m:oMath>
                </a14:m>
                <a:r>
                  <a:rPr lang="pt-BR" sz="2200" dirty="0">
                    <a:latin typeface="Arial Narrow" panose="020B0606020202030204" pitchFamily="34" charset="0"/>
                  </a:rPr>
                  <a:t> é crescente, pois o valor </a:t>
                </a:r>
                <a14:m>
                  <m:oMath xmlns:m="http://schemas.openxmlformats.org/officeDocument/2006/math">
                    <m:r>
                      <a:rPr lang="pt-BR" sz="2200" b="1" i="1" smtClean="0">
                        <a:latin typeface="Cambria Math" panose="02040503050406030204" pitchFamily="18" charset="0"/>
                      </a:rPr>
                      <m:t>𝒂</m:t>
                    </m:r>
                  </m:oMath>
                </a14:m>
                <a:r>
                  <a:rPr lang="pt-BR" sz="2200" dirty="0">
                    <a:latin typeface="Arial Narrow" panose="020B0606020202030204" pitchFamily="34" charset="0"/>
                  </a:rPr>
                  <a:t> de</a:t>
                </a:r>
                <a:r>
                  <a:rPr lang="pt-BR" sz="2200" i="1" dirty="0">
                    <a:latin typeface="Arial Narrow" panose="020B0606020202030204" pitchFamily="34" charset="0"/>
                  </a:rPr>
                  <a:t> </a:t>
                </a:r>
                <a:r>
                  <a:rPr lang="pt-BR" sz="2200" dirty="0">
                    <a:latin typeface="Arial Narrow" panose="020B0606020202030204" pitchFamily="34" charset="0"/>
                  </a:rPr>
                  <a:t>é igual a 3 (maior que zero). </a:t>
                </a:r>
              </a:p>
              <a:p>
                <a:pPr algn="just"/>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A função </a:t>
                </a:r>
                <a14:m>
                  <m:oMath xmlns:m="http://schemas.openxmlformats.org/officeDocument/2006/math">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𝒚</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𝟓</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𝒙</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sz="2200" b="1" i="1" kern="100">
                        <a:solidFill>
                          <a:srgbClr val="0070C0"/>
                        </a:solidFill>
                        <a:effectLst/>
                        <a:latin typeface="Cambria Math" panose="02040503050406030204" pitchFamily="18" charset="0"/>
                        <a:ea typeface="MS Mincho" panose="02020609040205080304" pitchFamily="49" charset="-128"/>
                        <a:cs typeface="Times New Roman" panose="02020603050405020304" pitchFamily="18" charset="0"/>
                      </a:rPr>
                      <m:t>𝟐</m:t>
                    </m:r>
                  </m:oMath>
                </a14:m>
                <a:r>
                  <a:rPr lang="pt-BR" sz="2200" b="1" kern="100" dirty="0">
                    <a:solidFill>
                      <a:srgbClr val="0070C0"/>
                    </a:solidFill>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é decrescente, pois </a:t>
                </a:r>
                <a14:m>
                  <m:oMath xmlns:m="http://schemas.openxmlformats.org/officeDocument/2006/math">
                    <m:r>
                      <a:rPr lang="pt-BR" sz="2200" b="1" i="1" kern="100">
                        <a:solidFill>
                          <a:srgbClr val="0D0D0D"/>
                        </a:solidFill>
                        <a:effectLst/>
                        <a:latin typeface="Cambria Math" panose="02040503050406030204" pitchFamily="18" charset="0"/>
                        <a:ea typeface="MS Mincho" panose="02020609040205080304" pitchFamily="49" charset="-128"/>
                        <a:cs typeface="Times New Roman" panose="02020603050405020304" pitchFamily="18" charset="0"/>
                      </a:rPr>
                      <m:t>𝒂</m:t>
                    </m:r>
                  </m:oMath>
                </a14:m>
                <a:r>
                  <a:rPr lang="pt-BR" sz="2200" kern="100" dirty="0">
                    <a:solidFill>
                      <a:srgbClr val="0D0D0D"/>
                    </a:solidFill>
                    <a:effectLst/>
                    <a:latin typeface="Arial Narrow" panose="020B0606020202030204" pitchFamily="34" charset="0"/>
                    <a:ea typeface="MS Mincho" panose="02020609040205080304" pitchFamily="49" charset="-128"/>
                    <a:cs typeface="Times New Roman" panose="02020603050405020304" pitchFamily="18" charset="0"/>
                  </a:rPr>
                  <a:t> é igual a –5 (menor que zero).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25" name="CaixaDeTexto 24">
                <a:extLst>
                  <a:ext uri="{FF2B5EF4-FFF2-40B4-BE49-F238E27FC236}">
                    <a16:creationId xmlns:a16="http://schemas.microsoft.com/office/drawing/2014/main" id="{0BD7A63A-8ACD-D7D5-AF1E-A64A49575288}"/>
                  </a:ext>
                </a:extLst>
              </p:cNvPr>
              <p:cNvSpPr txBox="1">
                <a:spLocks noRot="1" noChangeAspect="1" noMove="1" noResize="1" noEditPoints="1" noAdjustHandles="1" noChangeArrowheads="1" noChangeShapeType="1" noTextEdit="1"/>
              </p:cNvSpPr>
              <p:nvPr/>
            </p:nvSpPr>
            <p:spPr>
              <a:xfrm>
                <a:off x="156000" y="5280212"/>
                <a:ext cx="11880000" cy="1261371"/>
              </a:xfrm>
              <a:prstGeom prst="rect">
                <a:avLst/>
              </a:prstGeom>
              <a:blipFill>
                <a:blip r:embed="rId10"/>
                <a:stretch>
                  <a:fillRect l="-667" t="-2415" b="-9662"/>
                </a:stretch>
              </a:blipFill>
            </p:spPr>
            <p:txBody>
              <a:bodyPr/>
              <a:lstStyle/>
              <a:p>
                <a:r>
                  <a:rPr lang="pt-BR">
                    <a:noFill/>
                  </a:rPr>
                  <a:t> </a:t>
                </a:r>
              </a:p>
            </p:txBody>
          </p:sp>
        </mc:Fallback>
      </mc:AlternateContent>
    </p:spTree>
    <p:extLst>
      <p:ext uri="{BB962C8B-B14F-4D97-AF65-F5344CB8AC3E}">
        <p14:creationId xmlns:p14="http://schemas.microsoft.com/office/powerpoint/2010/main" val="121412854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F8F73DB3-9C8F-E424-B29A-379B83C35E6F}"/>
                  </a:ext>
                </a:extLst>
              </p:cNvPr>
              <p:cNvSpPr txBox="1"/>
              <p:nvPr/>
            </p:nvSpPr>
            <p:spPr>
              <a:xfrm>
                <a:off x="156000" y="879805"/>
                <a:ext cx="4320000" cy="5212645"/>
              </a:xfrm>
              <a:prstGeom prst="rect">
                <a:avLst/>
              </a:prstGeom>
              <a:noFill/>
            </p:spPr>
            <p:txBody>
              <a:bodyPr wrap="square">
                <a:spAutoFit/>
              </a:bodyPr>
              <a:lstStyle/>
              <a:p>
                <a:pPr algn="just">
                  <a:lnSpc>
                    <a:spcPct val="115000"/>
                  </a:lnSpc>
                  <a:spcAft>
                    <a:spcPts val="2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Agora, p</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ara determinar o valor do coeficiente angular, a partir do gráfico, é importante lembrar que:</a:t>
                </a:r>
              </a:p>
              <a:p>
                <a:pPr marL="342900" lvl="0" indent="-342900" algn="just">
                  <a:lnSpc>
                    <a:spcPct val="115000"/>
                  </a:lnSpc>
                  <a:spcAft>
                    <a:spcPts val="200"/>
                  </a:spcAft>
                  <a:buSzPct val="100000"/>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Dado os pontos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𝐴</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m:t>
                            </m:r>
                          </m:sub>
                        </m:s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m:t>
                            </m:r>
                          </m:sub>
                        </m:sSub>
                      </m:e>
                    </m:d>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𝐵</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b>
                        </m:s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b>
                        </m:sSub>
                      </m:e>
                    </m:d>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 pertencentes a uma reta,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 coeficiente angular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𝒂</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dessa reta é determinado por:</a:t>
                </a:r>
              </a:p>
              <a:p>
                <a:pPr algn="just">
                  <a:lnSpc>
                    <a:spcPct val="115000"/>
                  </a:lnSpc>
                  <a:spcAft>
                    <a:spcPts val="200"/>
                  </a:spcAft>
                </a:pPr>
                <a14:m>
                  <m:oMathPara xmlns:m="http://schemas.openxmlformats.org/officeDocument/2006/math">
                    <m:oMathParaPr>
                      <m:jc m:val="centerGroup"/>
                    </m:oMathParaPr>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𝒂</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b>
                          </m:s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m:t>
                              </m:r>
                            </m:sub>
                          </m:sSub>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m:t>
                              </m:r>
                            </m:sub>
                          </m:s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sSub>
                            <m:sSub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e>
                            <m: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m:t>
                              </m:r>
                            </m:sub>
                          </m:sSub>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m:t>
                          </m:r>
                        </m:den>
                      </m:f>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42900" lvl="0" indent="-342900" algn="just">
                  <a:lnSpc>
                    <a:spcPct val="115000"/>
                  </a:lnSpc>
                  <a:spcAft>
                    <a:spcPts val="200"/>
                  </a:spcAft>
                  <a:buSzPct val="100000"/>
                  <a:buFont typeface="Symbol" panose="05050102010706020507" pitchFamily="18" charset="2"/>
                  <a:buChar char=""/>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Para identificar o </a:t>
                </a:r>
                <a:r>
                  <a:rPr lang="pt-BR" sz="2200" u="sng" kern="100" dirty="0">
                    <a:effectLst/>
                    <a:latin typeface="Arial Narrow" panose="020B0606020202030204" pitchFamily="34" charset="0"/>
                    <a:ea typeface="MS Mincho" panose="02020609040205080304" pitchFamily="49" charset="-128"/>
                    <a:cs typeface="Times New Roman" panose="02020603050405020304" pitchFamily="18" charset="0"/>
                  </a:rPr>
                  <a:t>coeficiente linear</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𝒃</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deve-se olhar a ordenada do ponto em que a reta intercepta o eixo </a:t>
                </a:r>
                <a14:m>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𝒚</m:t>
                    </m:r>
                  </m:oMath>
                </a14:m>
                <a:r>
                  <a:rPr lang="pt-BR" sz="2200" kern="100" dirty="0">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5" name="CaixaDeTexto 4">
                <a:extLst>
                  <a:ext uri="{FF2B5EF4-FFF2-40B4-BE49-F238E27FC236}">
                    <a16:creationId xmlns:a16="http://schemas.microsoft.com/office/drawing/2014/main" id="{F8F73DB3-9C8F-E424-B29A-379B83C35E6F}"/>
                  </a:ext>
                </a:extLst>
              </p:cNvPr>
              <p:cNvSpPr txBox="1">
                <a:spLocks noRot="1" noChangeAspect="1" noMove="1" noResize="1" noEditPoints="1" noAdjustHandles="1" noChangeArrowheads="1" noChangeShapeType="1" noTextEdit="1"/>
              </p:cNvSpPr>
              <p:nvPr/>
            </p:nvSpPr>
            <p:spPr>
              <a:xfrm>
                <a:off x="156000" y="879805"/>
                <a:ext cx="4320000" cy="5212645"/>
              </a:xfrm>
              <a:prstGeom prst="rect">
                <a:avLst/>
              </a:prstGeom>
              <a:blipFill>
                <a:blip r:embed="rId2"/>
                <a:stretch>
                  <a:fillRect l="-1977" t="-351" r="-1977" b="-163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84B54213-E140-CF72-7BD8-E71B85D33E5F}"/>
                  </a:ext>
                </a:extLst>
              </p:cNvPr>
              <p:cNvSpPr txBox="1"/>
              <p:nvPr/>
            </p:nvSpPr>
            <p:spPr>
              <a:xfrm>
                <a:off x="4831978" y="799119"/>
                <a:ext cx="7200000" cy="5917710"/>
              </a:xfrm>
              <a:prstGeom prst="rect">
                <a:avLst/>
              </a:prstGeom>
              <a:solidFill>
                <a:schemeClr val="bg1"/>
              </a:solidFill>
            </p:spPr>
            <p:txBody>
              <a:bodyPr wrap="square">
                <a:spAutoFit/>
              </a:bodyPr>
              <a:lstStyle/>
              <a:p>
                <a:pPr algn="just">
                  <a:lnSpc>
                    <a:spcPct val="115000"/>
                  </a:lnSpc>
                  <a:spcAft>
                    <a:spcPts val="200"/>
                  </a:spcAft>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Exemplo: </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Qual é a representação algébrica da função do gráfico a seguir?</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endParaRPr lang="pt-BR" sz="2200" kern="100" dirty="0">
                  <a:solidFill>
                    <a:srgbClr val="000000"/>
                  </a:solidFill>
                  <a:latin typeface="Arial Narrow" panose="020B0606020202030204" pitchFamily="34" charset="0"/>
                  <a:ea typeface="MS Mincho" panose="02020609040205080304" pitchFamily="49" charset="-128"/>
                  <a:cs typeface="Times New Roman" panose="02020603050405020304" pitchFamily="18" charset="0"/>
                </a:endParaRPr>
              </a:p>
              <a:p>
                <a:pPr marL="3316288" algn="just">
                  <a:lnSpc>
                    <a:spcPct val="115000"/>
                  </a:lnSpc>
                  <a:spcAft>
                    <a:spcPts val="200"/>
                  </a:spcAft>
                </a:pPr>
                <a:r>
                  <a:rPr lang="pt-BR" sz="2200" i="1" u="sng"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Resolução</a:t>
                </a: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p>
              <a:p>
                <a:pPr marL="3316288" algn="just">
                  <a:lnSpc>
                    <a:spcPct val="115000"/>
                  </a:lnSpc>
                  <a:spcAft>
                    <a:spcPts val="200"/>
                  </a:spcAft>
                </a:pP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Observando os pontos A e B, notamos que as coordenadas dos pontos de intersecção aos eixos é: </a:t>
                </a:r>
                <a14:m>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𝐴</m:t>
                    </m:r>
                    <m:d>
                      <m:d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−3; 0</m:t>
                        </m:r>
                      </m:e>
                    </m:d>
                  </m:oMath>
                </a14:m>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e </a:t>
                </a:r>
                <a14:m>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𝐵</m:t>
                    </m:r>
                    <m:d>
                      <m:d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0; 4</m:t>
                        </m:r>
                      </m:e>
                    </m:d>
                  </m:oMath>
                </a14:m>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a:t>
                </a:r>
              </a:p>
              <a:p>
                <a:pPr marL="3316288" algn="just">
                  <a:lnSpc>
                    <a:spcPct val="115000"/>
                  </a:lnSpc>
                  <a:spcAft>
                    <a:spcPts val="2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Assim, o coeficiente angular é:</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14:m>
                  <m:oMathPara xmlns:m="http://schemas.openxmlformats.org/officeDocument/2006/math">
                    <m:oMathParaPr>
                      <m:jc m:val="centerGroup"/>
                    </m:oMathParaPr>
                    <m:oMath xmlns:m="http://schemas.openxmlformats.org/officeDocument/2006/math">
                      <m:r>
                        <a:rPr lang="pt-BR" sz="2200" b="1" i="1" kern="100">
                          <a:effectLst/>
                          <a:latin typeface="Cambria Math" panose="02040503050406030204" pitchFamily="18" charset="0"/>
                          <a:ea typeface="MS Mincho" panose="02020609040205080304" pitchFamily="49" charset="-128"/>
                          <a:cs typeface="Times New Roman" panose="02020603050405020304" pitchFamily="18" charset="0"/>
                        </a:rPr>
                        <m:t>𝒂</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4−0</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0−</m:t>
                          </m:r>
                          <m:d>
                            <m:d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e>
                          </m:d>
                        </m:den>
                      </m:f>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4</m:t>
                          </m:r>
                        </m:num>
                        <m:den>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 3 </m:t>
                          </m:r>
                        </m:den>
                      </m:f>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r>
                  <a:rPr lang="pt-BR" sz="2200" i="1" kern="100" dirty="0">
                    <a:effectLst/>
                    <a:latin typeface="Arial Narrow" panose="020B0606020202030204" pitchFamily="34" charset="0"/>
                    <a:ea typeface="MS Mincho" panose="02020609040205080304" pitchFamily="49" charset="-128"/>
                    <a:cs typeface="Times New Roman" panose="02020603050405020304" pitchFamily="18" charset="0"/>
                  </a:rPr>
                  <a:t>Como, a função intercepta o eixo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oMath>
                </a14:m>
                <a:r>
                  <a:rPr lang="pt-BR" sz="2200" i="1" kern="100" dirty="0">
                    <a:effectLst/>
                    <a:latin typeface="Arial Narrow" panose="020B0606020202030204" pitchFamily="34" charset="0"/>
                    <a:ea typeface="MS Mincho" panose="02020609040205080304" pitchFamily="49" charset="-128"/>
                    <a:cs typeface="Times New Roman" panose="02020603050405020304" pitchFamily="18" charset="0"/>
                  </a:rPr>
                  <a:t> no ponto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𝐵</m:t>
                    </m:r>
                    <m:d>
                      <m:d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0; 4</m:t>
                        </m:r>
                      </m:e>
                    </m:d>
                  </m:oMath>
                </a14:m>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então </a:t>
                </a:r>
                <a14:m>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=4</m:t>
                    </m:r>
                  </m:oMath>
                </a14:m>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200"/>
                  </a:spcAft>
                </a:pPr>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Dessa forma, a representação algébrica da função é </a:t>
                </a:r>
                <a14:m>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4</m:t>
                        </m:r>
                      </m:num>
                      <m:den>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 3 </m:t>
                        </m:r>
                      </m:den>
                    </m:f>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+4</m:t>
                    </m:r>
                  </m:oMath>
                </a14:m>
                <a:r>
                  <a:rPr lang="pt-BR" sz="2200" i="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84B54213-E140-CF72-7BD8-E71B85D33E5F}"/>
                  </a:ext>
                </a:extLst>
              </p:cNvPr>
              <p:cNvSpPr txBox="1">
                <a:spLocks noRot="1" noChangeAspect="1" noMove="1" noResize="1" noEditPoints="1" noAdjustHandles="1" noChangeArrowheads="1" noChangeShapeType="1" noTextEdit="1"/>
              </p:cNvSpPr>
              <p:nvPr/>
            </p:nvSpPr>
            <p:spPr>
              <a:xfrm>
                <a:off x="4831978" y="799119"/>
                <a:ext cx="7200000" cy="5917710"/>
              </a:xfrm>
              <a:prstGeom prst="rect">
                <a:avLst/>
              </a:prstGeom>
              <a:blipFill>
                <a:blip r:embed="rId3"/>
                <a:stretch>
                  <a:fillRect l="-1101" t="-515" r="-1101"/>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11BBB832-84A9-47EA-6A57-798788AB2160}"/>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Effect>
                      <a14:saturation sat="200000"/>
                    </a14:imgEffect>
                  </a14:imgLayer>
                </a14:imgProps>
              </a:ext>
            </a:extLst>
          </a:blip>
          <a:srcRect l="62397" b="50839"/>
          <a:stretch/>
        </p:blipFill>
        <p:spPr bwMode="auto">
          <a:xfrm>
            <a:off x="4831978" y="1676416"/>
            <a:ext cx="3240000" cy="2625876"/>
          </a:xfrm>
          <a:prstGeom prst="rect">
            <a:avLst/>
          </a:prstGeom>
          <a:ln>
            <a:noFill/>
          </a:ln>
          <a:extLst>
            <a:ext uri="{53640926-AAD7-44D8-BBD7-CCE9431645EC}">
              <a14:shadowObscured xmlns:a14="http://schemas.microsoft.com/office/drawing/2010/main"/>
            </a:ext>
          </a:extLst>
        </p:spPr>
      </p:pic>
      <p:cxnSp>
        <p:nvCxnSpPr>
          <p:cNvPr id="8" name="Conector reto 7">
            <a:extLst>
              <a:ext uri="{FF2B5EF4-FFF2-40B4-BE49-F238E27FC236}">
                <a16:creationId xmlns:a16="http://schemas.microsoft.com/office/drawing/2014/main" id="{C785245D-1813-36FF-125E-4D00180EFB3D}"/>
              </a:ext>
            </a:extLst>
          </p:cNvPr>
          <p:cNvCxnSpPr>
            <a:cxnSpLocks/>
          </p:cNvCxnSpPr>
          <p:nvPr/>
        </p:nvCxnSpPr>
        <p:spPr>
          <a:xfrm>
            <a:off x="4688543" y="888770"/>
            <a:ext cx="0" cy="5664430"/>
          </a:xfrm>
          <a:prstGeom prst="line">
            <a:avLst/>
          </a:prstGeom>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36265801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EAB8CE66-C283-E208-7B3E-2B36FC7DCE94}"/>
              </a:ext>
            </a:extLst>
          </p:cNvPr>
          <p:cNvPicPr>
            <a:picLocks noChangeAspect="1"/>
          </p:cNvPicPr>
          <p:nvPr/>
        </p:nvPicPr>
        <p:blipFill rotWithShape="1">
          <a:blip r:embed="rId2">
            <a:extLst>
              <a:ext uri="{28A0092B-C50C-407E-A947-70E740481C1C}">
                <a14:useLocalDpi xmlns:a14="http://schemas.microsoft.com/office/drawing/2010/main" val="0"/>
              </a:ext>
            </a:extLst>
          </a:blip>
          <a:srcRect t="10086" r="2241" b="10883"/>
          <a:stretch/>
        </p:blipFill>
        <p:spPr bwMode="auto">
          <a:xfrm>
            <a:off x="203591" y="757684"/>
            <a:ext cx="1800000" cy="716983"/>
          </a:xfrm>
          <a:prstGeom prst="rect">
            <a:avLst/>
          </a:prstGeom>
          <a:noFill/>
          <a:ln>
            <a:noFill/>
          </a:ln>
          <a:extLst>
            <a:ext uri="{53640926-AAD7-44D8-BBD7-CCE9431645EC}">
              <a14:shadowObscured xmlns:a14="http://schemas.microsoft.com/office/drawing/2010/main"/>
            </a:ext>
          </a:extLst>
        </p:spPr>
      </p:pic>
      <p:grpSp>
        <p:nvGrpSpPr>
          <p:cNvPr id="3" name="Agrupar 2">
            <a:extLst>
              <a:ext uri="{FF2B5EF4-FFF2-40B4-BE49-F238E27FC236}">
                <a16:creationId xmlns:a16="http://schemas.microsoft.com/office/drawing/2014/main" id="{7DE0181D-5765-0500-6CEC-809974A10DC1}"/>
              </a:ext>
            </a:extLst>
          </p:cNvPr>
          <p:cNvGrpSpPr/>
          <p:nvPr/>
        </p:nvGrpSpPr>
        <p:grpSpPr>
          <a:xfrm>
            <a:off x="6496107" y="2595351"/>
            <a:ext cx="5539893" cy="4065425"/>
            <a:chOff x="324098" y="735109"/>
            <a:chExt cx="5812996" cy="4065425"/>
          </a:xfrm>
        </p:grpSpPr>
        <mc:AlternateContent xmlns:mc="http://schemas.openxmlformats.org/markup-compatibility/2006" xmlns:a14="http://schemas.microsoft.com/office/drawing/2010/main">
          <mc:Choice Requires="a14">
            <p:sp>
              <p:nvSpPr>
                <p:cNvPr id="4" name="Retângulo: Cantos Arredondados 3">
                  <a:extLst>
                    <a:ext uri="{FF2B5EF4-FFF2-40B4-BE49-F238E27FC236}">
                      <a16:creationId xmlns:a16="http://schemas.microsoft.com/office/drawing/2014/main" id="{828C8366-5674-0DB9-167E-E7B35432522D}"/>
                    </a:ext>
                  </a:extLst>
                </p:cNvPr>
                <p:cNvSpPr/>
                <p:nvPr/>
              </p:nvSpPr>
              <p:spPr>
                <a:xfrm>
                  <a:off x="324098" y="974587"/>
                  <a:ext cx="5812996" cy="3825947"/>
                </a:xfrm>
                <a:prstGeom prst="roundRect">
                  <a:avLst>
                    <a:gd name="adj" fmla="val 16622"/>
                  </a:avLst>
                </a:prstGeom>
                <a:solidFill>
                  <a:schemeClr val="bg1"/>
                </a:solidFill>
                <a:ln w="28575">
                  <a:solidFill>
                    <a:srgbClr val="A7DE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435100" algn="just">
                    <a:lnSpc>
                      <a:spcPct val="115000"/>
                    </a:lnSpc>
                    <a:spcAft>
                      <a:spcPts val="800"/>
                    </a:spcAft>
                  </a:pPr>
                  <a:r>
                    <a:rPr lang="pt-BR"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Em questões onde deseja-se obter a forma algébrica da função, a partir do gráfico, é importante observar onde a função intercepta os eixos x e y. Essa etapa nos fornece as coordenadas de dois pontos da função e, dessa forma, podemos</a:t>
                  </a:r>
                  <a:endParaRPr lang="pt-BR" kern="100" dirty="0">
                    <a:effectLst/>
                    <a:latin typeface="Aptos" panose="020B0004020202020204" pitchFamily="34" charset="0"/>
                    <a:ea typeface="MS Mincho" panose="02020609040205080304" pitchFamily="49" charset="-128"/>
                    <a:cs typeface="Times New Roman" panose="02020603050405020304" pitchFamily="18" charset="0"/>
                  </a:endParaRPr>
                </a:p>
                <a:p>
                  <a:pPr marL="342900" lvl="0" indent="-342900" algn="just">
                    <a:lnSpc>
                      <a:spcPct val="115000"/>
                    </a:lnSpc>
                    <a:buFont typeface="Symbol" panose="05050102010706020507" pitchFamily="18" charset="2"/>
                    <a:buChar char=""/>
                  </a:pPr>
                  <a:r>
                    <a:rPr lang="pt-BR"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calcular o valor da taxa de variação (a);</a:t>
                  </a:r>
                  <a:endParaRPr lang="pt-BR" kern="100" dirty="0">
                    <a:effectLst/>
                    <a:latin typeface="Aptos" panose="020B0004020202020204" pitchFamily="34" charset="0"/>
                    <a:ea typeface="MS Mincho" panose="02020609040205080304" pitchFamily="49" charset="-128"/>
                    <a:cs typeface="Times New Roman" panose="02020603050405020304" pitchFamily="18" charset="0"/>
                  </a:endParaRPr>
                </a:p>
                <a:p>
                  <a:pPr marL="282575" algn="just">
                    <a:lnSpc>
                      <a:spcPct val="115000"/>
                    </a:lnSpc>
                    <a:spcAft>
                      <a:spcPts val="800"/>
                    </a:spcAft>
                  </a:pPr>
                  <a14:m>
                    <m:oMathPara xmlns:m="http://schemas.openxmlformats.org/officeDocument/2006/math">
                      <m:oMathParaPr>
                        <m:jc m:val="centerGroup"/>
                      </m:oMathParaPr>
                      <m:oMath xmlns:m="http://schemas.openxmlformats.org/officeDocument/2006/math">
                        <m:r>
                          <a:rPr lang="pt-BR"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𝑎</m:t>
                        </m:r>
                        <m:r>
                          <a:rPr lang="pt-BR"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f>
                          <m:fPr>
                            <m:ctrlPr>
                              <a:rPr lang="pt-BR"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𝑦</m:t>
                            </m:r>
                          </m:num>
                          <m:den>
                            <m:r>
                              <a:rPr lang="pt-BR"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den>
                        </m:f>
                      </m:oMath>
                    </m:oMathPara>
                  </a14:m>
                  <a:endParaRPr lang="pt-BR" kern="100" dirty="0">
                    <a:effectLst/>
                    <a:latin typeface="Aptos" panose="020B0004020202020204" pitchFamily="34" charset="0"/>
                    <a:ea typeface="MS Mincho" panose="02020609040205080304" pitchFamily="49" charset="-128"/>
                    <a:cs typeface="Times New Roman" panose="02020603050405020304" pitchFamily="18" charset="0"/>
                  </a:endParaRPr>
                </a:p>
                <a:p>
                  <a:pPr algn="just"/>
                  <a:r>
                    <a:rPr lang="pt-BR"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ou como se comporta a função </a:t>
                  </a:r>
                  <a14:m>
                    <m:oMath xmlns:m="http://schemas.openxmlformats.org/officeDocument/2006/math">
                      <m:d>
                        <m:dPr>
                          <m:ctrlPr>
                            <a:rPr lang="pt-BR" i="1">
                              <a:solidFill>
                                <a:srgbClr val="000000"/>
                              </a:solidFill>
                              <a:effectLst/>
                              <a:latin typeface="Cambria Math" panose="02040503050406030204" pitchFamily="18" charset="0"/>
                            </a:rPr>
                          </m:ctrlPr>
                        </m:dPr>
                        <m:e>
                          <m:r>
                            <a:rPr lang="pt-BR"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𝑓</m:t>
                          </m:r>
                          <m:d>
                            <m:dPr>
                              <m:ctrlPr>
                                <a:rPr lang="pt-BR" i="1">
                                  <a:solidFill>
                                    <a:srgbClr val="000000"/>
                                  </a:solidFill>
                                  <a:effectLst/>
                                  <a:latin typeface="Cambria Math" panose="02040503050406030204" pitchFamily="18" charset="0"/>
                                </a:rPr>
                              </m:ctrlPr>
                            </m:dPr>
                            <m:e>
                              <m:r>
                                <a:rPr lang="pt-BR"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e>
                          </m:d>
                          <m:r>
                            <a:rPr lang="pt-BR"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𝑎𝑥</m:t>
                          </m:r>
                          <m:r>
                            <a:rPr lang="pt-BR"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i="1">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𝑏</m:t>
                          </m:r>
                        </m:e>
                      </m:d>
                    </m:oMath>
                  </a14:m>
                  <a:r>
                    <a:rPr lang="pt-BR"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nessas intersecções.</a:t>
                  </a:r>
                  <a:endParaRPr lang="pt-BR"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4" name="Retângulo: Cantos Arredondados 3">
                  <a:extLst>
                    <a:ext uri="{FF2B5EF4-FFF2-40B4-BE49-F238E27FC236}">
                      <a16:creationId xmlns:a16="http://schemas.microsoft.com/office/drawing/2014/main" id="{828C8366-5674-0DB9-167E-E7B35432522D}"/>
                    </a:ext>
                  </a:extLst>
                </p:cNvPr>
                <p:cNvSpPr>
                  <a:spLocks noRot="1" noChangeAspect="1" noMove="1" noResize="1" noEditPoints="1" noAdjustHandles="1" noChangeArrowheads="1" noChangeShapeType="1" noTextEdit="1"/>
                </p:cNvSpPr>
                <p:nvPr/>
              </p:nvSpPr>
              <p:spPr>
                <a:xfrm>
                  <a:off x="324098" y="974587"/>
                  <a:ext cx="5812996" cy="3825947"/>
                </a:xfrm>
                <a:prstGeom prst="roundRect">
                  <a:avLst>
                    <a:gd name="adj" fmla="val 16622"/>
                  </a:avLst>
                </a:prstGeom>
                <a:blipFill>
                  <a:blip r:embed="rId3"/>
                  <a:stretch>
                    <a:fillRect/>
                  </a:stretch>
                </a:blipFill>
                <a:ln w="28575">
                  <a:solidFill>
                    <a:srgbClr val="A7DE1F"/>
                  </a:solidFill>
                </a:ln>
              </p:spPr>
              <p:txBody>
                <a:bodyPr/>
                <a:lstStyle/>
                <a:p>
                  <a:r>
                    <a:rPr lang="pt-BR">
                      <a:noFill/>
                    </a:rPr>
                    <a:t> </a:t>
                  </a:r>
                </a:p>
              </p:txBody>
            </p:sp>
          </mc:Fallback>
        </mc:AlternateContent>
        <p:pic>
          <p:nvPicPr>
            <p:cNvPr id="5" name="Imagem 4" descr="Interface gráfica do usuário, Logotipo&#10;&#10;O conteúdo gerado por IA pode estar incorreto.">
              <a:extLst>
                <a:ext uri="{FF2B5EF4-FFF2-40B4-BE49-F238E27FC236}">
                  <a16:creationId xmlns:a16="http://schemas.microsoft.com/office/drawing/2014/main" id="{C6B41EAE-046D-F7F3-A70C-9A382572657C}"/>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324098" y="735109"/>
              <a:ext cx="1579574" cy="917138"/>
            </a:xfrm>
            <a:prstGeom prst="rect">
              <a:avLst/>
            </a:prstGeom>
            <a:noFill/>
            <a:ln>
              <a:noFill/>
            </a:ln>
            <a:extLst>
              <a:ext uri="{53640926-AAD7-44D8-BBD7-CCE9431645EC}">
                <a14:shadowObscured xmlns:a14="http://schemas.microsoft.com/office/drawing/2010/main"/>
              </a:ext>
            </a:extLst>
          </p:spPr>
        </p:pic>
      </p:grpSp>
      <p:sp>
        <p:nvSpPr>
          <p:cNvPr id="9" name="CaixaDeTexto 8">
            <a:extLst>
              <a:ext uri="{FF2B5EF4-FFF2-40B4-BE49-F238E27FC236}">
                <a16:creationId xmlns:a16="http://schemas.microsoft.com/office/drawing/2014/main" id="{24F8CE7B-4857-B34B-91B2-D96E508A4D22}"/>
              </a:ext>
            </a:extLst>
          </p:cNvPr>
          <p:cNvSpPr txBox="1"/>
          <p:nvPr/>
        </p:nvSpPr>
        <p:spPr>
          <a:xfrm>
            <a:off x="2003591" y="844282"/>
            <a:ext cx="9984817" cy="1820435"/>
          </a:xfrm>
          <a:prstGeom prst="rect">
            <a:avLst/>
          </a:prstGeom>
          <a:solidFill>
            <a:schemeClr val="bg1"/>
          </a:solid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(ENEM 2017)</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Em um mês, uma loja de eletrônicos começa a obter lucro já na primeira semana.</a:t>
            </a:r>
          </a:p>
          <a:p>
            <a:pPr marL="1344613"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O gráfico representa o lucro (L) dessa loja desde o início do mês até o dia 20. Mas esse comportamento se estende até o último dia, o dia 30.</a:t>
            </a:r>
          </a:p>
          <a:p>
            <a:pPr marL="1344613"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
        <p:nvSpPr>
          <p:cNvPr id="7" name="CaixaDeTexto 6">
            <a:extLst>
              <a:ext uri="{FF2B5EF4-FFF2-40B4-BE49-F238E27FC236}">
                <a16:creationId xmlns:a16="http://schemas.microsoft.com/office/drawing/2014/main" id="{BB54E3DF-C2E4-DDC6-7EE5-38EFEADF7AC6}"/>
              </a:ext>
            </a:extLst>
          </p:cNvPr>
          <p:cNvSpPr txBox="1"/>
          <p:nvPr/>
        </p:nvSpPr>
        <p:spPr>
          <a:xfrm>
            <a:off x="433906" y="2478806"/>
            <a:ext cx="5814496" cy="4177490"/>
          </a:xfrm>
          <a:prstGeom prst="rect">
            <a:avLst/>
          </a:prstGeom>
          <a:solidFill>
            <a:schemeClr val="bg1"/>
          </a:solidFill>
        </p:spPr>
        <p:txBody>
          <a:bodyPr wrap="square">
            <a:spAutoFit/>
          </a:bodyPr>
          <a:lstStyle/>
          <a:p>
            <a:pPr marL="2959100"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2959100"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representação algébrica do lucro (L) em função do tempo (t) é:</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L(t) = 20t + 3000</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L(t) = 20t + 4000</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L(t) = 200t</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 L(t) = 200t – 1000</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 L(t) = 200t + 3000</a:t>
            </a:r>
          </a:p>
        </p:txBody>
      </p:sp>
      <p:pic>
        <p:nvPicPr>
          <p:cNvPr id="8" name="Imagem 7" descr="Gráfico representa o lucro (L) de loja desde o início do mês até o dia 20 — enunciado questão Enem 2017.">
            <a:extLst>
              <a:ext uri="{FF2B5EF4-FFF2-40B4-BE49-F238E27FC236}">
                <a16:creationId xmlns:a16="http://schemas.microsoft.com/office/drawing/2014/main" id="{D93A9779-81CF-D32E-3BF4-66B1ACB5E995}"/>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t="1739" b="2286"/>
          <a:stretch/>
        </p:blipFill>
        <p:spPr bwMode="auto">
          <a:xfrm>
            <a:off x="186201" y="1506118"/>
            <a:ext cx="3115706" cy="233974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7363769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0AC87ED3-96AF-527E-040B-8A73AF70EA9A}"/>
                  </a:ext>
                </a:extLst>
              </p:cNvPr>
              <p:cNvSpPr txBox="1"/>
              <p:nvPr/>
            </p:nvSpPr>
            <p:spPr>
              <a:xfrm>
                <a:off x="156000" y="741105"/>
                <a:ext cx="11880000" cy="5999335"/>
              </a:xfrm>
              <a:prstGeom prst="rect">
                <a:avLst/>
              </a:prstGeom>
              <a:solidFill>
                <a:schemeClr val="bg1"/>
              </a:solidFill>
            </p:spPr>
            <p:txBody>
              <a:bodyPr wrap="square">
                <a:spAutoFit/>
              </a:bodyPr>
              <a:lstStyle/>
              <a:p>
                <a:pPr algn="just">
                  <a:lnSpc>
                    <a:spcPct val="115000"/>
                  </a:lnSpc>
                  <a:spcAft>
                    <a:spcPts val="200"/>
                  </a:spcAft>
                </a:pPr>
                <a:r>
                  <a:rPr lang="pt-BR" sz="2200" b="1"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(ENEM 2018) </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Uma indústria automobilística está testando um novo modelo de carro. Cinquenta litros de combustível são colocados no tanque desse carro, que é dirigido em uma pista de testes até que todo o combustível tenha sido consumido. O segmento de reta no gráfico mostra o resultado desse teste, no qual a quantidade de combustível no tanque é indicada no eixo </a:t>
                </a:r>
                <a14:m>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𝑦</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(vertical), e a distância percorrida pelo automóvel é indicada no eixo </a:t>
                </a:r>
                <a14:m>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𝑥</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(horizontal). </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019675" algn="just">
                  <a:lnSpc>
                    <a:spcPct val="107000"/>
                  </a:lnSpc>
                  <a:spcAft>
                    <a:spcPts val="200"/>
                  </a:spcAft>
                </a:pPr>
                <a:r>
                  <a:rPr lang="pt-BR" sz="2200" kern="100" dirty="0">
                    <a:solidFill>
                      <a:srgbClr val="000000"/>
                    </a:solidFill>
                    <a:effectLst/>
                    <a:latin typeface="Arial Narrow" panose="020B0606020202030204" pitchFamily="34" charset="0"/>
                    <a:ea typeface="Times New Roman" panose="02020603050405020304" pitchFamily="18" charset="0"/>
                    <a:cs typeface="Open Sans" panose="020B0606030504020204" pitchFamily="34" charset="0"/>
                  </a:rPr>
                  <a:t>A expressão algébrica que relaciona a quantidade de combustível no tanque e a distância percorrida pelo automóvel é</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199063" algn="just">
                  <a:lnSpc>
                    <a:spcPct val="115000"/>
                  </a:lnSpc>
                  <a:spcAft>
                    <a:spcPts val="200"/>
                  </a:spcAft>
                </a:pPr>
                <a14:m>
                  <m:oMathPara xmlns:m="http://schemas.openxmlformats.org/officeDocument/2006/math">
                    <m:oMathParaPr>
                      <m:jc m:val="left"/>
                    </m:oMathParaPr>
                    <m:oMath xmlns:m="http://schemas.openxmlformats.org/officeDocument/2006/math">
                      <m:d>
                        <m:dPr>
                          <m:ctrlP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ctrlPr>
                        </m:dPr>
                        <m:e>
                          <m:r>
                            <m:rPr>
                              <m:sty m:val="p"/>
                            </m:rPr>
                            <a:rPr lang="pt-BR" sz="2200"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A</m:t>
                          </m:r>
                        </m:e>
                      </m:d>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 </m:t>
                      </m:r>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𝑦</m:t>
                      </m:r>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=−10</m:t>
                      </m:r>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𝑥</m:t>
                      </m:r>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+500.</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199063" algn="just">
                  <a:lnSpc>
                    <a:spcPct val="115000"/>
                  </a:lnSpc>
                  <a:spcAft>
                    <a:spcPts val="200"/>
                  </a:spcAft>
                </a:pPr>
                <a14:m>
                  <m:oMathPara xmlns:m="http://schemas.openxmlformats.org/officeDocument/2006/math">
                    <m:oMathParaPr>
                      <m:jc m:val="left"/>
                    </m:oMathParaPr>
                    <m:oMath xmlns:m="http://schemas.openxmlformats.org/officeDocument/2006/math">
                      <m:d>
                        <m:dPr>
                          <m:ctrlP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ctrlPr>
                        </m:dPr>
                        <m:e>
                          <m:r>
                            <m:rPr>
                              <m:sty m:val="p"/>
                            </m:rPr>
                            <a:rPr lang="pt-BR" sz="2200"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B</m:t>
                          </m:r>
                        </m:e>
                      </m:d>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 </m:t>
                      </m:r>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𝑦</m:t>
                      </m:r>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m:t>
                      </m:r>
                      <m:f>
                        <m:fPr>
                          <m:ctrlP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ctrlPr>
                        </m:fPr>
                        <m:num>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𝑥</m:t>
                          </m:r>
                        </m:num>
                        <m:den>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10</m:t>
                          </m:r>
                        </m:den>
                      </m:f>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+50.</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199063" algn="just">
                  <a:lnSpc>
                    <a:spcPct val="115000"/>
                  </a:lnSpc>
                  <a:spcAft>
                    <a:spcPts val="200"/>
                  </a:spcAft>
                </a:pPr>
                <a14:m>
                  <m:oMathPara xmlns:m="http://schemas.openxmlformats.org/officeDocument/2006/math">
                    <m:oMathParaPr>
                      <m:jc m:val="left"/>
                    </m:oMathParaPr>
                    <m:oMath xmlns:m="http://schemas.openxmlformats.org/officeDocument/2006/math">
                      <m:d>
                        <m:dPr>
                          <m:ctrlP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ctrlPr>
                        </m:dPr>
                        <m:e>
                          <m:r>
                            <m:rPr>
                              <m:sty m:val="p"/>
                            </m:rPr>
                            <a:rPr lang="pt-BR" sz="2200"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C</m:t>
                          </m:r>
                        </m:e>
                      </m:d>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 </m:t>
                      </m:r>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𝑦</m:t>
                      </m:r>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m:t>
                      </m:r>
                      <m:f>
                        <m:fPr>
                          <m:ctrlP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ctrlPr>
                        </m:fPr>
                        <m:num>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𝑥</m:t>
                          </m:r>
                        </m:num>
                        <m:den>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10</m:t>
                          </m:r>
                        </m:den>
                      </m:f>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+500.</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199063" algn="just">
                  <a:lnSpc>
                    <a:spcPct val="115000"/>
                  </a:lnSpc>
                  <a:spcAft>
                    <a:spcPts val="200"/>
                  </a:spcAft>
                </a:pPr>
                <a14:m>
                  <m:oMathPara xmlns:m="http://schemas.openxmlformats.org/officeDocument/2006/math">
                    <m:oMathParaPr>
                      <m:jc m:val="left"/>
                    </m:oMathParaPr>
                    <m:oMath xmlns:m="http://schemas.openxmlformats.org/officeDocument/2006/math">
                      <m:d>
                        <m:dPr>
                          <m:ctrlP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ctrlPr>
                        </m:dPr>
                        <m:e>
                          <m:r>
                            <m:rPr>
                              <m:sty m:val="p"/>
                            </m:rPr>
                            <a:rPr lang="pt-BR" sz="2200"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D</m:t>
                          </m:r>
                        </m:e>
                      </m:d>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 </m:t>
                      </m:r>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𝑦</m:t>
                      </m:r>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m:t>
                      </m:r>
                      <m:f>
                        <m:fPr>
                          <m:ctrlP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ctrlPr>
                        </m:fPr>
                        <m:num>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𝑥</m:t>
                          </m:r>
                        </m:num>
                        <m:den>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10</m:t>
                          </m:r>
                        </m:den>
                      </m:f>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+50.</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5199063" algn="just">
                  <a:lnSpc>
                    <a:spcPct val="115000"/>
                  </a:lnSpc>
                  <a:spcAft>
                    <a:spcPts val="200"/>
                  </a:spcAft>
                </a:pPr>
                <a14:m>
                  <m:oMathPara xmlns:m="http://schemas.openxmlformats.org/officeDocument/2006/math">
                    <m:oMathParaPr>
                      <m:jc m:val="left"/>
                    </m:oMathParaPr>
                    <m:oMath xmlns:m="http://schemas.openxmlformats.org/officeDocument/2006/math">
                      <m:d>
                        <m:dPr>
                          <m:ctrlP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ctrlPr>
                        </m:dPr>
                        <m:e>
                          <m:r>
                            <m:rPr>
                              <m:sty m:val="p"/>
                            </m:rPr>
                            <a:rPr lang="pt-BR" sz="2200"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E</m:t>
                          </m:r>
                        </m:e>
                      </m:d>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 </m:t>
                      </m:r>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𝑦</m:t>
                      </m:r>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m:t>
                      </m:r>
                      <m:f>
                        <m:fPr>
                          <m:ctrlP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ctrlPr>
                        </m:fPr>
                        <m:num>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𝑥</m:t>
                          </m:r>
                        </m:num>
                        <m:den>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10</m:t>
                          </m:r>
                        </m:den>
                      </m:f>
                      <m:r>
                        <a:rPr lang="pt-BR" sz="2200" i="1" kern="100">
                          <a:solidFill>
                            <a:srgbClr val="000000"/>
                          </a:solidFill>
                          <a:effectLst/>
                          <a:latin typeface="Cambria Math" panose="02040503050406030204" pitchFamily="18" charset="0"/>
                          <a:ea typeface="Times New Roman" panose="02020603050405020304" pitchFamily="18" charset="0"/>
                          <a:cs typeface="Open Sans" panose="020B0606030504020204" pitchFamily="34" charset="0"/>
                        </a:rPr>
                        <m:t>+500.</m:t>
                      </m:r>
                    </m:oMath>
                  </m:oMathPara>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0AC87ED3-96AF-527E-040B-8A73AF70EA9A}"/>
                  </a:ext>
                </a:extLst>
              </p:cNvPr>
              <p:cNvSpPr txBox="1">
                <a:spLocks noRot="1" noChangeAspect="1" noMove="1" noResize="1" noEditPoints="1" noAdjustHandles="1" noChangeArrowheads="1" noChangeShapeType="1" noTextEdit="1"/>
              </p:cNvSpPr>
              <p:nvPr/>
            </p:nvSpPr>
            <p:spPr>
              <a:xfrm>
                <a:off x="156000" y="741105"/>
                <a:ext cx="11880000" cy="5999335"/>
              </a:xfrm>
              <a:prstGeom prst="rect">
                <a:avLst/>
              </a:prstGeom>
              <a:blipFill>
                <a:blip r:embed="rId2"/>
                <a:stretch>
                  <a:fillRect l="-667" t="-508" r="-719"/>
                </a:stretch>
              </a:blipFill>
            </p:spPr>
            <p:txBody>
              <a:bodyPr/>
              <a:lstStyle/>
              <a:p>
                <a:r>
                  <a:rPr lang="pt-BR">
                    <a:noFill/>
                  </a:rPr>
                  <a:t> </a:t>
                </a:r>
              </a:p>
            </p:txBody>
          </p:sp>
        </mc:Fallback>
      </mc:AlternateContent>
      <p:pic>
        <p:nvPicPr>
          <p:cNvPr id="4" name="Imagem 3" descr="Gráfico, Gráfico de linhas, Gráfico de dispersão&#10;&#10;O conteúdo gerado por IA pode estar incorreto.">
            <a:extLst>
              <a:ext uri="{FF2B5EF4-FFF2-40B4-BE49-F238E27FC236}">
                <a16:creationId xmlns:a16="http://schemas.microsoft.com/office/drawing/2014/main" id="{C2207C78-CCB8-E12C-2911-3E037E0C3EB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155999" y="2912004"/>
            <a:ext cx="5040000" cy="2995105"/>
          </a:xfrm>
          <a:prstGeom prst="rect">
            <a:avLst/>
          </a:prstGeom>
        </p:spPr>
      </p:pic>
    </p:spTree>
    <p:extLst>
      <p:ext uri="{BB962C8B-B14F-4D97-AF65-F5344CB8AC3E}">
        <p14:creationId xmlns:p14="http://schemas.microsoft.com/office/powerpoint/2010/main" val="45458125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7916525C-2F52-4369-C0B3-ACCE06351003}"/>
              </a:ext>
            </a:extLst>
          </p:cNvPr>
          <p:cNvSpPr txBox="1"/>
          <p:nvPr/>
        </p:nvSpPr>
        <p:spPr>
          <a:xfrm>
            <a:off x="156000" y="706835"/>
            <a:ext cx="11880000" cy="6042616"/>
          </a:xfrm>
          <a:prstGeom prst="rect">
            <a:avLst/>
          </a:prstGeom>
          <a:solidFill>
            <a:schemeClr val="bg1"/>
          </a:solidFill>
        </p:spPr>
        <p:txBody>
          <a:bodyPr wrap="square">
            <a:spAutoFit/>
          </a:bodyPr>
          <a:lstStyle/>
          <a:p>
            <a:pPr algn="just">
              <a:lnSpc>
                <a:spcPct val="115000"/>
              </a:lnSpc>
              <a:spcAft>
                <a:spcPts val="800"/>
              </a:spcAft>
            </a:pPr>
            <a:endPar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(ENEM 2019)</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Uma empresa tem diversos funcionários. Um deles é o gerente, que recebe R$ 1000,00 por semana. Os outros funcionários são diaristas. Cada um deles trabalha 2 dias por semana, recebendo R$ 80,00 por dia trabalhado.</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Chamando de X a quantidade total de funcionários da empresa, a quantia Y, em reais, que esta empresa gasta semanalmente para pagar seus funcionários é expressa por</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Y = 80X + 920.</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Y = 80X + 1000.</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Y = 80X + 1080.</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 Y = 160X + 840.</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 Y = 160X + 1000.</a:t>
            </a: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2088935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6D7BD3B7-B316-4B7E-98E5-55C9AD95184D}"/>
              </a:ext>
            </a:extLst>
          </p:cNvPr>
          <p:cNvSpPr txBox="1"/>
          <p:nvPr/>
        </p:nvSpPr>
        <p:spPr>
          <a:xfrm>
            <a:off x="156000" y="813511"/>
            <a:ext cx="11880000" cy="5875519"/>
          </a:xfrm>
          <a:prstGeom prst="rect">
            <a:avLst/>
          </a:prstGeom>
          <a:solidFill>
            <a:schemeClr val="bg1"/>
          </a:solidFill>
        </p:spPr>
        <p:txBody>
          <a:bodyPr wrap="square">
            <a:spAutoFit/>
          </a:bodyPr>
          <a:lstStyle/>
          <a:p>
            <a:pPr algn="just">
              <a:lnSpc>
                <a:spcPct val="115000"/>
              </a:lnSpc>
            </a:pPr>
            <a:r>
              <a:rPr lang="pt-BR" sz="2200" b="1" dirty="0">
                <a:effectLst/>
                <a:latin typeface="Arial Narrow" panose="020B0606020202030204" pitchFamily="34" charset="0"/>
                <a:ea typeface="Times New Roman" panose="02020603050405020304" pitchFamily="18" charset="0"/>
              </a:rPr>
              <a:t>(ENEM 2021 – Reaplicação/PPL)</a:t>
            </a:r>
            <a:r>
              <a:rPr lang="pt-BR" sz="2200" dirty="0">
                <a:effectLst/>
                <a:latin typeface="Arial Narrow" panose="020B0606020202030204" pitchFamily="34" charset="0"/>
                <a:ea typeface="Times New Roman" panose="02020603050405020304" pitchFamily="18" charset="0"/>
              </a:rPr>
              <a:t> A escala de temperatura </a:t>
            </a:r>
            <a:r>
              <a:rPr lang="pt-BR" sz="2200" dirty="0" err="1">
                <a:effectLst/>
                <a:latin typeface="Arial Narrow" panose="020B0606020202030204" pitchFamily="34" charset="0"/>
                <a:ea typeface="Times New Roman" panose="02020603050405020304" pitchFamily="18" charset="0"/>
              </a:rPr>
              <a:t>Delisle</a:t>
            </a:r>
            <a:r>
              <a:rPr lang="pt-BR" sz="2200" dirty="0">
                <a:effectLst/>
                <a:latin typeface="Arial Narrow" panose="020B0606020202030204" pitchFamily="34" charset="0"/>
                <a:ea typeface="Times New Roman" panose="02020603050405020304" pitchFamily="18" charset="0"/>
              </a:rPr>
              <a:t> (</a:t>
            </a:r>
            <a:r>
              <a:rPr lang="pt-BR" sz="2200" dirty="0" err="1">
                <a:effectLst/>
                <a:latin typeface="Arial Narrow" panose="020B0606020202030204" pitchFamily="34" charset="0"/>
                <a:ea typeface="Times New Roman" panose="02020603050405020304" pitchFamily="18" charset="0"/>
              </a:rPr>
              <a:t>°D</a:t>
            </a:r>
            <a:r>
              <a:rPr lang="pt-BR" sz="2200" dirty="0">
                <a:effectLst/>
                <a:latin typeface="Arial Narrow" panose="020B0606020202030204" pitchFamily="34" charset="0"/>
                <a:ea typeface="Times New Roman" panose="02020603050405020304" pitchFamily="18" charset="0"/>
              </a:rPr>
              <a:t>), inventada no século XVIII pelo astrônomo francês Joseph-Nicholas </a:t>
            </a:r>
            <a:r>
              <a:rPr lang="pt-BR" sz="2200" dirty="0" err="1">
                <a:effectLst/>
                <a:latin typeface="Arial Narrow" panose="020B0606020202030204" pitchFamily="34" charset="0"/>
                <a:ea typeface="Times New Roman" panose="02020603050405020304" pitchFamily="18" charset="0"/>
              </a:rPr>
              <a:t>Delisle</a:t>
            </a:r>
            <a:r>
              <a:rPr lang="pt-BR" sz="2200" dirty="0">
                <a:effectLst/>
                <a:latin typeface="Arial Narrow" panose="020B0606020202030204" pitchFamily="34" charset="0"/>
                <a:ea typeface="Times New Roman" panose="02020603050405020304" pitchFamily="18" charset="0"/>
              </a:rPr>
              <a:t>, a partir da construção de um termômetro, foi utilizada na Rússia no século XIX. A relação entre as temperaturas na escala Celsius (°C) e na escala </a:t>
            </a:r>
            <a:r>
              <a:rPr lang="pt-BR" sz="2200" dirty="0" err="1">
                <a:effectLst/>
                <a:latin typeface="Arial Narrow" panose="020B0606020202030204" pitchFamily="34" charset="0"/>
                <a:ea typeface="Times New Roman" panose="02020603050405020304" pitchFamily="18" charset="0"/>
              </a:rPr>
              <a:t>Delisle</a:t>
            </a:r>
            <a:r>
              <a:rPr lang="pt-BR" sz="2200" dirty="0">
                <a:effectLst/>
                <a:latin typeface="Arial Narrow" panose="020B0606020202030204" pitchFamily="34" charset="0"/>
                <a:ea typeface="Times New Roman" panose="02020603050405020304" pitchFamily="18" charset="0"/>
              </a:rPr>
              <a:t> está representada no gráfico pela reta que passa pelos pontos </a:t>
            </a:r>
            <a:r>
              <a:rPr lang="pt-BR" sz="2200" i="1" dirty="0">
                <a:effectLst/>
                <a:latin typeface="Arial Narrow" panose="020B0606020202030204" pitchFamily="34" charset="0"/>
                <a:ea typeface="Times New Roman" panose="02020603050405020304" pitchFamily="18" charset="0"/>
              </a:rPr>
              <a:t>A</a:t>
            </a:r>
            <a:r>
              <a:rPr lang="pt-BR" sz="2200" dirty="0">
                <a:effectLst/>
                <a:latin typeface="Arial Narrow" panose="020B0606020202030204" pitchFamily="34" charset="0"/>
                <a:ea typeface="Times New Roman" panose="02020603050405020304" pitchFamily="18" charset="0"/>
              </a:rPr>
              <a:t> e </a:t>
            </a:r>
            <a:r>
              <a:rPr lang="pt-BR" sz="2200" i="1" dirty="0">
                <a:effectLst/>
                <a:latin typeface="Arial Narrow" panose="020B0606020202030204" pitchFamily="34" charset="0"/>
                <a:ea typeface="Times New Roman" panose="02020603050405020304" pitchFamily="18" charset="0"/>
              </a:rPr>
              <a:t>B</a:t>
            </a:r>
            <a:r>
              <a:rPr lang="pt-BR" sz="2200" dirty="0">
                <a:effectLst/>
                <a:latin typeface="Arial Narrow" panose="020B0606020202030204" pitchFamily="34" charset="0"/>
                <a:ea typeface="Times New Roman" panose="02020603050405020304" pitchFamily="18" charset="0"/>
              </a:rPr>
              <a:t>.</a:t>
            </a: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kern="100" dirty="0">
                <a:effectLst/>
                <a:latin typeface="Arial Narrow" panose="020B0606020202030204" pitchFamily="34" charset="0"/>
                <a:ea typeface="MS Mincho" panose="02020609040205080304" pitchFamily="49" charset="-128"/>
                <a:cs typeface="Times New Roman" panose="02020603050405020304" pitchFamily="18" charset="0"/>
              </a:rPr>
              <a:t>Disponível em: www.profibus.com.br. Acesso em: 22 mar. 2013.</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6" name="Imagem 5">
            <a:extLst>
              <a:ext uri="{FF2B5EF4-FFF2-40B4-BE49-F238E27FC236}">
                <a16:creationId xmlns:a16="http://schemas.microsoft.com/office/drawing/2014/main" id="{AC526F69-8085-E373-6884-7A71CBB018F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1385683" y="2553112"/>
            <a:ext cx="3600000" cy="3641565"/>
          </a:xfrm>
          <a:prstGeom prst="rect">
            <a:avLst/>
          </a:prstGeom>
        </p:spPr>
      </p:pic>
      <p:sp>
        <p:nvSpPr>
          <p:cNvPr id="8" name="CaixaDeTexto 7">
            <a:extLst>
              <a:ext uri="{FF2B5EF4-FFF2-40B4-BE49-F238E27FC236}">
                <a16:creationId xmlns:a16="http://schemas.microsoft.com/office/drawing/2014/main" id="{FB287C93-9A86-6280-BC18-2F17E047D859}"/>
              </a:ext>
            </a:extLst>
          </p:cNvPr>
          <p:cNvSpPr txBox="1"/>
          <p:nvPr/>
        </p:nvSpPr>
        <p:spPr>
          <a:xfrm>
            <a:off x="5796565" y="2801916"/>
            <a:ext cx="6096000" cy="3305328"/>
          </a:xfrm>
          <a:prstGeom prst="rect">
            <a:avLst/>
          </a:prstGeom>
          <a:noFill/>
        </p:spPr>
        <p:txBody>
          <a:bodyPr wrap="square">
            <a:spAutoFit/>
          </a:bodyPr>
          <a:lstStyle/>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Qual é a relação algébrica entre as temperaturas nessas duas escalas?</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2D + C = 100</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2D + 3C = 150</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3D + 2C = 300</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 2D + 3C = 300</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 3D + 2C = 450</a:t>
            </a:r>
            <a:endParaRPr lang="pt-BR" sz="2200" dirty="0"/>
          </a:p>
        </p:txBody>
      </p:sp>
    </p:spTree>
    <p:extLst>
      <p:ext uri="{BB962C8B-B14F-4D97-AF65-F5344CB8AC3E}">
        <p14:creationId xmlns:p14="http://schemas.microsoft.com/office/powerpoint/2010/main" val="44246607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D1C37A28-AC79-6777-6B83-44DBBFA99F87}"/>
                  </a:ext>
                </a:extLst>
              </p:cNvPr>
              <p:cNvSpPr txBox="1"/>
              <p:nvPr/>
            </p:nvSpPr>
            <p:spPr>
              <a:xfrm>
                <a:off x="156000" y="890752"/>
                <a:ext cx="11880000" cy="5777736"/>
              </a:xfrm>
              <a:prstGeom prst="rect">
                <a:avLst/>
              </a:prstGeom>
              <a:solidFill>
                <a:schemeClr val="bg1"/>
              </a:solidFill>
            </p:spPr>
            <p:txBody>
              <a:bodyPr wrap="square">
                <a:spAutoFit/>
              </a:bodyPr>
              <a:lstStyle/>
              <a:p>
                <a:pPr algn="just">
                  <a:lnSpc>
                    <a:spcPct val="114000"/>
                  </a:lnSpc>
                </a:pPr>
                <a:r>
                  <a:rPr lang="pt-BR" sz="2200" b="1" dirty="0">
                    <a:latin typeface="Arial Narrow" panose="020B0606020202030204" pitchFamily="34" charset="0"/>
                  </a:rPr>
                  <a:t>(ENEM 2023)</a:t>
                </a:r>
                <a:r>
                  <a:rPr lang="pt-BR" sz="2200" dirty="0">
                    <a:latin typeface="Arial Narrow" panose="020B0606020202030204" pitchFamily="34" charset="0"/>
                  </a:rPr>
                  <a:t> Dirigir após ingerir bebidas alcoólicas é uma atitude extremamente perigosa, uma vez que, a partir da primeira dose, a pessoa já começa a ter perda de sensibilidade de movimentos e de reflexos. Apesar de a eliminação e absorção do álcool depender de cada pessoa e de como o organismo consegue metabolizar a substância, ao final da primeira hora após a ingestão, a concentração de álcool (</a:t>
                </a:r>
                <a14:m>
                  <m:oMath xmlns:m="http://schemas.openxmlformats.org/officeDocument/2006/math">
                    <m:r>
                      <a:rPr lang="pt-BR" sz="2200" i="1" dirty="0" smtClean="0">
                        <a:latin typeface="Cambria Math" panose="02040503050406030204" pitchFamily="18" charset="0"/>
                      </a:rPr>
                      <m:t>𝐶</m:t>
                    </m:r>
                  </m:oMath>
                </a14:m>
                <a:r>
                  <a:rPr lang="pt-BR" sz="2200" dirty="0">
                    <a:latin typeface="Arial Narrow" panose="020B0606020202030204" pitchFamily="34" charset="0"/>
                  </a:rPr>
                  <a:t>) no sangue corresponde a aproximadamente 90% da quantidade (</a:t>
                </a:r>
                <a14:m>
                  <m:oMath xmlns:m="http://schemas.openxmlformats.org/officeDocument/2006/math">
                    <m:r>
                      <a:rPr lang="pt-BR" sz="2200" i="1" dirty="0" smtClean="0">
                        <a:latin typeface="Cambria Math" panose="02040503050406030204" pitchFamily="18" charset="0"/>
                      </a:rPr>
                      <m:t>𝑞</m:t>
                    </m:r>
                  </m:oMath>
                </a14:m>
                <a:r>
                  <a:rPr lang="pt-BR" sz="2200" dirty="0">
                    <a:latin typeface="Arial Narrow" panose="020B0606020202030204" pitchFamily="34" charset="0"/>
                  </a:rPr>
                  <a:t>) de álcool ingerida, e a eliminação total dessa concentração pode demorar até 12 horas.</a:t>
                </a:r>
              </a:p>
              <a:p>
                <a:pPr algn="r">
                  <a:lnSpc>
                    <a:spcPct val="114000"/>
                  </a:lnSpc>
                </a:pPr>
                <a:r>
                  <a:rPr lang="pt-BR" dirty="0">
                    <a:latin typeface="Arial Narrow" panose="020B0606020202030204" pitchFamily="34" charset="0"/>
                  </a:rPr>
                  <a:t>Disponível em: http://g1.globo.com. Acesso em: 1 dez. 2018 (adaptado).</a:t>
                </a:r>
              </a:p>
              <a:p>
                <a:pPr algn="just">
                  <a:lnSpc>
                    <a:spcPct val="114000"/>
                  </a:lnSpc>
                </a:pPr>
                <a:r>
                  <a:rPr lang="pt-BR" sz="2200" dirty="0">
                    <a:latin typeface="Arial Narrow" panose="020B0606020202030204" pitchFamily="34" charset="0"/>
                  </a:rPr>
                  <a:t>Nessas condições, ao final da primeira hora após a ingestão da quantidade </a:t>
                </a:r>
                <a14:m>
                  <m:oMath xmlns:m="http://schemas.openxmlformats.org/officeDocument/2006/math">
                    <m:r>
                      <a:rPr lang="pt-BR" sz="2200" i="1" dirty="0" smtClean="0">
                        <a:latin typeface="Cambria Math" panose="02040503050406030204" pitchFamily="18" charset="0"/>
                      </a:rPr>
                      <m:t>𝑞</m:t>
                    </m:r>
                  </m:oMath>
                </a14:m>
                <a:r>
                  <a:rPr lang="pt-BR" sz="2200" dirty="0">
                    <a:latin typeface="Arial Narrow" panose="020B0606020202030204" pitchFamily="34" charset="0"/>
                  </a:rPr>
                  <a:t> de álcool, a concentração </a:t>
                </a:r>
                <a14:m>
                  <m:oMath xmlns:m="http://schemas.openxmlformats.org/officeDocument/2006/math">
                    <m:r>
                      <a:rPr lang="pt-BR" sz="2200" i="1" dirty="0" smtClean="0">
                        <a:latin typeface="Cambria Math" panose="02040503050406030204" pitchFamily="18" charset="0"/>
                      </a:rPr>
                      <m:t>𝐶</m:t>
                    </m:r>
                  </m:oMath>
                </a14:m>
                <a:r>
                  <a:rPr lang="pt-BR" sz="2200" dirty="0">
                    <a:latin typeface="Arial Narrow" panose="020B0606020202030204" pitchFamily="34" charset="0"/>
                  </a:rPr>
                  <a:t> dessa substância no sangue é expressa algebricamente por </a:t>
                </a:r>
              </a:p>
              <a:p>
                <a:pPr algn="just">
                  <a:lnSpc>
                    <a:spcPct val="114000"/>
                  </a:lnSpc>
                </a:pPr>
                <a:r>
                  <a:rPr lang="pt-BR" sz="2200" dirty="0">
                    <a:latin typeface="Arial Narrow" panose="020B0606020202030204" pitchFamily="34" charset="0"/>
                  </a:rPr>
                  <a:t>(A) </a:t>
                </a:r>
                <a14:m>
                  <m:oMath xmlns:m="http://schemas.openxmlformats.org/officeDocument/2006/math">
                    <m:r>
                      <a:rPr lang="pt-BR" sz="2200" i="1" dirty="0" smtClean="0">
                        <a:latin typeface="Cambria Math" panose="02040503050406030204" pitchFamily="18" charset="0"/>
                      </a:rPr>
                      <m:t>𝐶</m:t>
                    </m:r>
                    <m:r>
                      <a:rPr lang="pt-BR" sz="2200" i="1" dirty="0" smtClean="0">
                        <a:latin typeface="Cambria Math" panose="02040503050406030204" pitchFamily="18" charset="0"/>
                      </a:rPr>
                      <m:t>=0,9</m:t>
                    </m:r>
                    <m:r>
                      <a:rPr lang="pt-BR" sz="2200" i="1" dirty="0" smtClean="0">
                        <a:latin typeface="Cambria Math" panose="02040503050406030204" pitchFamily="18" charset="0"/>
                      </a:rPr>
                      <m:t>𝑞</m:t>
                    </m:r>
                  </m:oMath>
                </a14:m>
                <a:endParaRPr lang="pt-BR" sz="2200" dirty="0">
                  <a:latin typeface="Arial Narrow" panose="020B0606020202030204" pitchFamily="34" charset="0"/>
                </a:endParaRPr>
              </a:p>
              <a:p>
                <a:pPr algn="just">
                  <a:lnSpc>
                    <a:spcPct val="114000"/>
                  </a:lnSpc>
                </a:pPr>
                <a:r>
                  <a:rPr lang="pt-BR" sz="2200" dirty="0">
                    <a:latin typeface="Arial Narrow" panose="020B0606020202030204" pitchFamily="34" charset="0"/>
                  </a:rPr>
                  <a:t>(B) </a:t>
                </a:r>
                <a14:m>
                  <m:oMath xmlns:m="http://schemas.openxmlformats.org/officeDocument/2006/math">
                    <m:r>
                      <a:rPr lang="pt-BR" sz="2200" i="1" dirty="0" smtClean="0">
                        <a:latin typeface="Cambria Math" panose="02040503050406030204" pitchFamily="18" charset="0"/>
                      </a:rPr>
                      <m:t>𝐶</m:t>
                    </m:r>
                    <m:r>
                      <a:rPr lang="pt-BR" sz="2200" i="1" dirty="0" smtClean="0">
                        <a:latin typeface="Cambria Math" panose="02040503050406030204" pitchFamily="18" charset="0"/>
                      </a:rPr>
                      <m:t>=0,1</m:t>
                    </m:r>
                    <m:r>
                      <a:rPr lang="pt-BR" sz="2200" i="1" dirty="0" smtClean="0">
                        <a:latin typeface="Cambria Math" panose="02040503050406030204" pitchFamily="18" charset="0"/>
                      </a:rPr>
                      <m:t>𝑞</m:t>
                    </m:r>
                  </m:oMath>
                </a14:m>
                <a:endParaRPr lang="pt-BR" sz="2200" dirty="0">
                  <a:latin typeface="Arial Narrow" panose="020B0606020202030204" pitchFamily="34" charset="0"/>
                </a:endParaRPr>
              </a:p>
              <a:p>
                <a:pPr algn="just">
                  <a:lnSpc>
                    <a:spcPct val="114000"/>
                  </a:lnSpc>
                </a:pPr>
                <a:r>
                  <a:rPr lang="pt-BR" sz="2200" dirty="0">
                    <a:latin typeface="Arial Narrow" panose="020B0606020202030204" pitchFamily="34" charset="0"/>
                  </a:rPr>
                  <a:t>(C) </a:t>
                </a:r>
                <a14:m>
                  <m:oMath xmlns:m="http://schemas.openxmlformats.org/officeDocument/2006/math">
                    <m:r>
                      <a:rPr lang="pt-BR" sz="2200" i="1" dirty="0" smtClean="0">
                        <a:latin typeface="Cambria Math" panose="02040503050406030204" pitchFamily="18" charset="0"/>
                      </a:rPr>
                      <m:t>𝐶</m:t>
                    </m:r>
                    <m:r>
                      <a:rPr lang="pt-BR" sz="2200" i="1" dirty="0" smtClean="0">
                        <a:latin typeface="Cambria Math" panose="02040503050406030204" pitchFamily="18" charset="0"/>
                      </a:rPr>
                      <m:t>=1−0,1</m:t>
                    </m:r>
                    <m:r>
                      <a:rPr lang="pt-BR" sz="2200" i="1" dirty="0" smtClean="0">
                        <a:latin typeface="Cambria Math" panose="02040503050406030204" pitchFamily="18" charset="0"/>
                      </a:rPr>
                      <m:t>𝑞</m:t>
                    </m:r>
                  </m:oMath>
                </a14:m>
                <a:endParaRPr lang="pt-BR" sz="2200" dirty="0">
                  <a:latin typeface="Arial Narrow" panose="020B0606020202030204" pitchFamily="34" charset="0"/>
                </a:endParaRPr>
              </a:p>
              <a:p>
                <a:pPr algn="just">
                  <a:lnSpc>
                    <a:spcPct val="114000"/>
                  </a:lnSpc>
                </a:pPr>
                <a:r>
                  <a:rPr lang="pt-BR" sz="2200" dirty="0">
                    <a:latin typeface="Arial Narrow" panose="020B0606020202030204" pitchFamily="34" charset="0"/>
                  </a:rPr>
                  <a:t>(D) </a:t>
                </a:r>
                <a14:m>
                  <m:oMath xmlns:m="http://schemas.openxmlformats.org/officeDocument/2006/math">
                    <m:r>
                      <a:rPr lang="pt-BR" sz="2200" i="1" dirty="0" smtClean="0">
                        <a:latin typeface="Cambria Math" panose="02040503050406030204" pitchFamily="18" charset="0"/>
                      </a:rPr>
                      <m:t>𝐶</m:t>
                    </m:r>
                    <m:r>
                      <a:rPr lang="pt-BR" sz="2200" i="1" dirty="0" smtClean="0">
                        <a:latin typeface="Cambria Math" panose="02040503050406030204" pitchFamily="18" charset="0"/>
                      </a:rPr>
                      <m:t>=1−0,9</m:t>
                    </m:r>
                    <m:r>
                      <a:rPr lang="pt-BR" sz="2200" i="1" dirty="0" smtClean="0">
                        <a:latin typeface="Cambria Math" panose="02040503050406030204" pitchFamily="18" charset="0"/>
                      </a:rPr>
                      <m:t>𝑞</m:t>
                    </m:r>
                  </m:oMath>
                </a14:m>
                <a:endParaRPr lang="pt-BR" sz="2200" dirty="0">
                  <a:latin typeface="Arial Narrow" panose="020B0606020202030204" pitchFamily="34" charset="0"/>
                </a:endParaRPr>
              </a:p>
              <a:p>
                <a:pPr algn="just">
                  <a:lnSpc>
                    <a:spcPct val="114000"/>
                  </a:lnSpc>
                </a:pPr>
                <a:r>
                  <a:rPr lang="pt-BR" sz="2200" dirty="0">
                    <a:latin typeface="Arial Narrow" panose="020B0606020202030204" pitchFamily="34" charset="0"/>
                  </a:rPr>
                  <a:t>(E) </a:t>
                </a:r>
                <a14:m>
                  <m:oMath xmlns:m="http://schemas.openxmlformats.org/officeDocument/2006/math">
                    <m:r>
                      <a:rPr lang="pt-BR" sz="2200" i="1" dirty="0" smtClean="0">
                        <a:latin typeface="Cambria Math" panose="02040503050406030204" pitchFamily="18" charset="0"/>
                      </a:rPr>
                      <m:t>𝐶</m:t>
                    </m:r>
                    <m:r>
                      <a:rPr lang="pt-BR" sz="2200" i="1" dirty="0" smtClean="0">
                        <a:latin typeface="Cambria Math" panose="02040503050406030204" pitchFamily="18" charset="0"/>
                      </a:rPr>
                      <m:t>=</m:t>
                    </m:r>
                    <m:r>
                      <a:rPr lang="pt-BR" sz="2200" i="1" dirty="0" smtClean="0">
                        <a:latin typeface="Cambria Math" panose="02040503050406030204" pitchFamily="18" charset="0"/>
                      </a:rPr>
                      <m:t>𝑞</m:t>
                    </m:r>
                    <m:r>
                      <a:rPr lang="pt-BR" sz="2200" i="1" dirty="0" smtClean="0">
                        <a:latin typeface="Cambria Math" panose="02040503050406030204" pitchFamily="18" charset="0"/>
                      </a:rPr>
                      <m:t>−10</m:t>
                    </m:r>
                  </m:oMath>
                </a14:m>
                <a:endParaRPr lang="pt-BR" sz="2200" dirty="0">
                  <a:latin typeface="Arial Narrow" panose="020B0606020202030204" pitchFamily="34" charset="0"/>
                </a:endParaRPr>
              </a:p>
              <a:p>
                <a:pPr algn="just">
                  <a:lnSpc>
                    <a:spcPct val="114000"/>
                  </a:lnSpc>
                </a:pPr>
                <a:endParaRPr lang="pt-BR" sz="2200" dirty="0">
                  <a:latin typeface="Arial Narrow" panose="020B0606020202030204" pitchFamily="34" charset="0"/>
                </a:endParaRPr>
              </a:p>
            </p:txBody>
          </p:sp>
        </mc:Choice>
        <mc:Fallback xmlns="">
          <p:sp>
            <p:nvSpPr>
              <p:cNvPr id="7" name="CaixaDeTexto 6">
                <a:extLst>
                  <a:ext uri="{FF2B5EF4-FFF2-40B4-BE49-F238E27FC236}">
                    <a16:creationId xmlns:a16="http://schemas.microsoft.com/office/drawing/2014/main" id="{D1C37A28-AC79-6777-6B83-44DBBFA99F87}"/>
                  </a:ext>
                </a:extLst>
              </p:cNvPr>
              <p:cNvSpPr txBox="1">
                <a:spLocks noRot="1" noChangeAspect="1" noMove="1" noResize="1" noEditPoints="1" noAdjustHandles="1" noChangeArrowheads="1" noChangeShapeType="1" noTextEdit="1"/>
              </p:cNvSpPr>
              <p:nvPr/>
            </p:nvSpPr>
            <p:spPr>
              <a:xfrm>
                <a:off x="156000" y="890752"/>
                <a:ext cx="11880000" cy="5777736"/>
              </a:xfrm>
              <a:prstGeom prst="rect">
                <a:avLst/>
              </a:prstGeom>
              <a:blipFill>
                <a:blip r:embed="rId2"/>
                <a:stretch>
                  <a:fillRect l="-667" t="-527" r="-719"/>
                </a:stretch>
              </a:blipFill>
            </p:spPr>
            <p:txBody>
              <a:bodyPr/>
              <a:lstStyle/>
              <a:p>
                <a:r>
                  <a:rPr lang="pt-BR">
                    <a:noFill/>
                  </a:rPr>
                  <a:t> </a:t>
                </a:r>
              </a:p>
            </p:txBody>
          </p:sp>
        </mc:Fallback>
      </mc:AlternateContent>
      <p:grpSp>
        <p:nvGrpSpPr>
          <p:cNvPr id="8" name="Agrupar 7">
            <a:extLst>
              <a:ext uri="{FF2B5EF4-FFF2-40B4-BE49-F238E27FC236}">
                <a16:creationId xmlns:a16="http://schemas.microsoft.com/office/drawing/2014/main" id="{BDCEEF0D-E954-0799-44B1-4F0164680E07}"/>
              </a:ext>
            </a:extLst>
          </p:cNvPr>
          <p:cNvGrpSpPr/>
          <p:nvPr/>
        </p:nvGrpSpPr>
        <p:grpSpPr>
          <a:xfrm>
            <a:off x="6388530" y="4053792"/>
            <a:ext cx="5539893" cy="2705596"/>
            <a:chOff x="324098" y="678515"/>
            <a:chExt cx="5812996" cy="2705596"/>
          </a:xfrm>
        </p:grpSpPr>
        <mc:AlternateContent xmlns:mc="http://schemas.openxmlformats.org/markup-compatibility/2006" xmlns:a14="http://schemas.microsoft.com/office/drawing/2010/main">
          <mc:Choice Requires="a14">
            <p:sp>
              <p:nvSpPr>
                <p:cNvPr id="9" name="Retângulo: Cantos Arredondados 8">
                  <a:extLst>
                    <a:ext uri="{FF2B5EF4-FFF2-40B4-BE49-F238E27FC236}">
                      <a16:creationId xmlns:a16="http://schemas.microsoft.com/office/drawing/2014/main" id="{258DD6B5-234A-F939-7130-AB7A0DF54682}"/>
                    </a:ext>
                  </a:extLst>
                </p:cNvPr>
                <p:cNvSpPr/>
                <p:nvPr/>
              </p:nvSpPr>
              <p:spPr>
                <a:xfrm>
                  <a:off x="324098" y="974588"/>
                  <a:ext cx="5812996" cy="2409523"/>
                </a:xfrm>
                <a:prstGeom prst="roundRect">
                  <a:avLst>
                    <a:gd name="adj" fmla="val 16622"/>
                  </a:avLst>
                </a:prstGeom>
                <a:solidFill>
                  <a:schemeClr val="bg1"/>
                </a:solidFill>
                <a:ln w="28575">
                  <a:solidFill>
                    <a:srgbClr val="A7DE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344613" algn="just">
                    <a:spcAft>
                      <a:spcPts val="800"/>
                    </a:spcAft>
                  </a:pPr>
                  <a:endParaRPr lang="pt-BR" sz="5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indent="1344613" algn="just">
                    <a:spcAft>
                      <a:spcPts val="800"/>
                    </a:spcAft>
                  </a:pPr>
                  <a:r>
                    <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Lembre-se de como operar e como representar as porcentagens, na sua forma decimal.</a:t>
                  </a:r>
                </a:p>
                <a:p>
                  <a:pPr algn="just">
                    <a:spcAft>
                      <a:spcPts val="800"/>
                    </a:spcAft>
                  </a:pPr>
                  <a:r>
                    <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Além disso, perceba que a representação algébrica de uma função afim:</a:t>
                  </a:r>
                </a:p>
                <a:p>
                  <a:pPr algn="just">
                    <a:spcAft>
                      <a:spcPts val="800"/>
                    </a:spcAft>
                  </a:pPr>
                  <a14:m>
                    <m:oMathPara xmlns:m="http://schemas.openxmlformats.org/officeDocument/2006/math">
                      <m:oMathParaPr>
                        <m:jc m:val="centerGroup"/>
                      </m:oMathParaPr>
                      <m:oMath xmlns:m="http://schemas.openxmlformats.org/officeDocument/2006/math">
                        <m:r>
                          <a:rPr lang="pt-BR"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𝑦</m:t>
                        </m:r>
                        <m:r>
                          <a:rPr lang="pt-BR"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𝑎𝑥</m:t>
                        </m:r>
                        <m:r>
                          <a:rPr lang="pt-BR"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m:t>
                        </m:r>
                        <m:r>
                          <a:rPr lang="pt-BR" i="1" kern="100">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𝑏</m:t>
                        </m:r>
                      </m:oMath>
                    </m:oMathPara>
                  </a14:m>
                  <a:endParaRPr lang="pt-BR"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r>
                    <a:rPr lang="pt-BR"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Há a restrição apenas para o </a:t>
                  </a:r>
                  <a14:m>
                    <m:oMath xmlns:m="http://schemas.openxmlformats.org/officeDocument/2006/math">
                      <m:r>
                        <a:rPr lang="pt-BR" i="1">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𝑎</m:t>
                      </m:r>
                      <m:r>
                        <a:rPr lang="pt-BR" i="1">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≠0</m:t>
                      </m:r>
                    </m:oMath>
                  </a14:m>
                  <a:r>
                    <a:rPr lang="pt-BR"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 e não para </a:t>
                  </a:r>
                  <a14:m>
                    <m:oMath xmlns:m="http://schemas.openxmlformats.org/officeDocument/2006/math">
                      <m:r>
                        <a:rPr lang="pt-BR" i="1">
                          <a:solidFill>
                            <a:schemeClr val="tx1"/>
                          </a:solidFill>
                          <a:effectLst/>
                          <a:latin typeface="Cambria Math" panose="02040503050406030204" pitchFamily="18" charset="0"/>
                          <a:ea typeface="MS Mincho" panose="02020609040205080304" pitchFamily="49" charset="-128"/>
                          <a:cs typeface="Times New Roman" panose="02020603050405020304" pitchFamily="18" charset="0"/>
                        </a:rPr>
                        <m:t>𝑏</m:t>
                      </m:r>
                    </m:oMath>
                  </a14:m>
                  <a:r>
                    <a:rPr lang="pt-BR"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rPr>
                    <a:t>.</a:t>
                  </a:r>
                  <a:endParaRPr lang="pt-BR"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9" name="Retângulo: Cantos Arredondados 8">
                  <a:extLst>
                    <a:ext uri="{FF2B5EF4-FFF2-40B4-BE49-F238E27FC236}">
                      <a16:creationId xmlns:a16="http://schemas.microsoft.com/office/drawing/2014/main" id="{258DD6B5-234A-F939-7130-AB7A0DF54682}"/>
                    </a:ext>
                  </a:extLst>
                </p:cNvPr>
                <p:cNvSpPr>
                  <a:spLocks noRot="1" noChangeAspect="1" noMove="1" noResize="1" noEditPoints="1" noAdjustHandles="1" noChangeArrowheads="1" noChangeShapeType="1" noTextEdit="1"/>
                </p:cNvSpPr>
                <p:nvPr/>
              </p:nvSpPr>
              <p:spPr>
                <a:xfrm>
                  <a:off x="324098" y="974588"/>
                  <a:ext cx="5812996" cy="2409523"/>
                </a:xfrm>
                <a:prstGeom prst="roundRect">
                  <a:avLst>
                    <a:gd name="adj" fmla="val 16622"/>
                  </a:avLst>
                </a:prstGeom>
                <a:blipFill>
                  <a:blip r:embed="rId3"/>
                  <a:stretch>
                    <a:fillRect/>
                  </a:stretch>
                </a:blipFill>
                <a:ln w="28575">
                  <a:solidFill>
                    <a:srgbClr val="A7DE1F"/>
                  </a:solidFill>
                </a:ln>
              </p:spPr>
              <p:txBody>
                <a:bodyPr/>
                <a:lstStyle/>
                <a:p>
                  <a:r>
                    <a:rPr lang="pt-BR">
                      <a:noFill/>
                    </a:rPr>
                    <a:t> </a:t>
                  </a:r>
                </a:p>
              </p:txBody>
            </p:sp>
          </mc:Fallback>
        </mc:AlternateContent>
        <p:pic>
          <p:nvPicPr>
            <p:cNvPr id="10" name="Imagem 9" descr="Interface gráfica do usuário, Logotipo&#10;&#10;O conteúdo gerado por IA pode estar incorreto.">
              <a:extLst>
                <a:ext uri="{FF2B5EF4-FFF2-40B4-BE49-F238E27FC236}">
                  <a16:creationId xmlns:a16="http://schemas.microsoft.com/office/drawing/2014/main" id="{DBE6B11F-8CAE-6C79-3F44-95BBEB9DCD54}"/>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324098" y="678515"/>
              <a:ext cx="1579574" cy="917138"/>
            </a:xfrm>
            <a:prstGeom prst="rect">
              <a:avLst/>
            </a:prstGeom>
            <a:noFill/>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274821942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09D4B7F5-C8AE-3BA2-8E10-C8AAF60BFDD3}"/>
                  </a:ext>
                </a:extLst>
              </p:cNvPr>
              <p:cNvSpPr txBox="1"/>
              <p:nvPr/>
            </p:nvSpPr>
            <p:spPr>
              <a:xfrm>
                <a:off x="156000" y="879252"/>
                <a:ext cx="11880000" cy="5550687"/>
              </a:xfrm>
              <a:prstGeom prst="rect">
                <a:avLst/>
              </a:prstGeom>
              <a:solidFill>
                <a:schemeClr val="bg1"/>
              </a:solidFill>
            </p:spPr>
            <p:txBody>
              <a:bodyPr wrap="square">
                <a:spAutoFit/>
              </a:bodyPr>
              <a:lstStyle/>
              <a:p>
                <a:pPr algn="just">
                  <a:lnSpc>
                    <a:spcPct val="115000"/>
                  </a:lnSpc>
                  <a:spcAft>
                    <a:spcPts val="8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(ENEM 2023)</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Para concretar a laje de sua residência, uma pessoa contratou uma construtora. Tal empresa informa que o preço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do concreto bombeado é composto de duas partes: uma fixa, chamada de taxa de bombeamento, e uma variável, que depende do volume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de concreto utilizado. Sabe-se que a taxa de bombeamento custa R$ 500,00 e que o metro cúbico do concreto bombeado é de R$ 250,00.</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expressão que representa o preço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em função do volume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em metro cúbico, é </a:t>
                </a: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=250</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=500</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=750</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=250</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+500</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=500</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+250</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algn="just">
                  <a:lnSpc>
                    <a:spcPct val="115000"/>
                  </a:lnSpc>
                  <a:spcAft>
                    <a:spcPts val="800"/>
                  </a:spcAft>
                </a:pP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6" name="CaixaDeTexto 5">
                <a:extLst>
                  <a:ext uri="{FF2B5EF4-FFF2-40B4-BE49-F238E27FC236}">
                    <a16:creationId xmlns:a16="http://schemas.microsoft.com/office/drawing/2014/main" id="{09D4B7F5-C8AE-3BA2-8E10-C8AAF60BFDD3}"/>
                  </a:ext>
                </a:extLst>
              </p:cNvPr>
              <p:cNvSpPr txBox="1">
                <a:spLocks noRot="1" noChangeAspect="1" noMove="1" noResize="1" noEditPoints="1" noAdjustHandles="1" noChangeArrowheads="1" noChangeShapeType="1" noTextEdit="1"/>
              </p:cNvSpPr>
              <p:nvPr/>
            </p:nvSpPr>
            <p:spPr>
              <a:xfrm>
                <a:off x="156000" y="879252"/>
                <a:ext cx="11880000" cy="5550687"/>
              </a:xfrm>
              <a:prstGeom prst="rect">
                <a:avLst/>
              </a:prstGeom>
              <a:blipFill>
                <a:blip r:embed="rId2"/>
                <a:stretch>
                  <a:fillRect l="-667" t="-549" r="-719"/>
                </a:stretch>
              </a:blipFill>
            </p:spPr>
            <p:txBody>
              <a:bodyPr/>
              <a:lstStyle/>
              <a:p>
                <a:r>
                  <a:rPr lang="pt-BR">
                    <a:noFill/>
                  </a:rPr>
                  <a:t> </a:t>
                </a:r>
              </a:p>
            </p:txBody>
          </p:sp>
        </mc:Fallback>
      </mc:AlternateContent>
    </p:spTree>
    <p:extLst>
      <p:ext uri="{BB962C8B-B14F-4D97-AF65-F5344CB8AC3E}">
        <p14:creationId xmlns:p14="http://schemas.microsoft.com/office/powerpoint/2010/main" val="234461992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0E80BFF0-D305-949C-512F-C37A25441EEC}"/>
                  </a:ext>
                </a:extLst>
              </p:cNvPr>
              <p:cNvSpPr txBox="1"/>
              <p:nvPr/>
            </p:nvSpPr>
            <p:spPr>
              <a:xfrm>
                <a:off x="156000" y="833627"/>
                <a:ext cx="11880000" cy="5641481"/>
              </a:xfrm>
              <a:prstGeom prst="rect">
                <a:avLst/>
              </a:prstGeom>
              <a:solidFill>
                <a:schemeClr val="bg1"/>
              </a:solidFill>
            </p:spPr>
            <p:txBody>
              <a:bodyPr wrap="square">
                <a:spAutoFit/>
              </a:bodyPr>
              <a:lstStyle/>
              <a:p>
                <a:pPr algn="just">
                  <a:lnSpc>
                    <a:spcPct val="114000"/>
                  </a:lnSpc>
                  <a:spcAft>
                    <a:spcPts val="2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(ENEM 2025)</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Em um jogo digital, há três personagens: um herói e dois vilões. A programação é feita de tal forma que o herói sempre será atacado pelo vilão que estiver mais próximo dele. Uma das maneiras de “confundir” os vilões é movimentar o herói por trajetórias que o mantenha equidistante dos vilões, gerando indefinição entre eles e, com isso, não sendo atacado. </a:t>
                </a:r>
              </a:p>
              <a:p>
                <a:pPr algn="just">
                  <a:lnSpc>
                    <a:spcPct val="114000"/>
                  </a:lnSpc>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Para a programação de uma das etapas desse jogo, o programador considerou, no plano cartesiano, o quadrado STUV como a região de movimentação dos personagens, onde V e T representam as posições fixas dos vilões, e S, a posição inicial do herói, como apresentado na figura.</a:t>
                </a:r>
              </a:p>
              <a:p>
                <a:pPr marL="3765550" algn="just">
                  <a:lnSpc>
                    <a:spcPct val="114000"/>
                  </a:lnSpc>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Qual é a equação da trajetória em que o herói poderá se movimentar sem ser atacado? </a:t>
                </a:r>
              </a:p>
              <a:p>
                <a:pPr marL="3765550" algn="just">
                  <a:lnSpc>
                    <a:spcPct val="114000"/>
                  </a:lnSpc>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+20</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765550" algn="just">
                  <a:lnSpc>
                    <a:spcPct val="114000"/>
                  </a:lnSpc>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(B)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+16</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765550" algn="just">
                  <a:lnSpc>
                    <a:spcPct val="114000"/>
                  </a:lnSpc>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(C)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−20</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765550" algn="just">
                  <a:lnSpc>
                    <a:spcPct val="114000"/>
                  </a:lnSpc>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(D)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+16</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3765550" algn="just">
                  <a:lnSpc>
                    <a:spcPct val="114000"/>
                  </a:lnSpc>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 </a:t>
                </a:r>
                <a14:m>
                  <m:oMath xmlns:m="http://schemas.openxmlformats.org/officeDocument/2006/math">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𝑦</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=3</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𝑥</m:t>
                    </m:r>
                    <m: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t>−16</m:t>
                    </m:r>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0E80BFF0-D305-949C-512F-C37A25441EEC}"/>
                  </a:ext>
                </a:extLst>
              </p:cNvPr>
              <p:cNvSpPr txBox="1">
                <a:spLocks noRot="1" noChangeAspect="1" noMove="1" noResize="1" noEditPoints="1" noAdjustHandles="1" noChangeArrowheads="1" noChangeShapeType="1" noTextEdit="1"/>
              </p:cNvSpPr>
              <p:nvPr/>
            </p:nvSpPr>
            <p:spPr>
              <a:xfrm>
                <a:off x="156000" y="833627"/>
                <a:ext cx="11880000" cy="5641481"/>
              </a:xfrm>
              <a:prstGeom prst="rect">
                <a:avLst/>
              </a:prstGeom>
              <a:blipFill>
                <a:blip r:embed="rId2"/>
                <a:stretch>
                  <a:fillRect l="-667" t="-541" r="-719" b="-1297"/>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CC18C551-D8E5-CC1E-5B00-DC366121A191}"/>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saturation sat="200000"/>
                    </a14:imgEffect>
                  </a14:imgLayer>
                </a14:imgProps>
              </a:ext>
            </a:extLst>
          </a:blip>
          <a:srcRect l="56781" b="41460"/>
          <a:stretch/>
        </p:blipFill>
        <p:spPr bwMode="auto">
          <a:xfrm>
            <a:off x="200823" y="3626667"/>
            <a:ext cx="3600000" cy="3029462"/>
          </a:xfrm>
          <a:prstGeom prst="rect">
            <a:avLst/>
          </a:prstGeom>
          <a:ln>
            <a:noFill/>
          </a:ln>
          <a:extLst>
            <a:ext uri="{53640926-AAD7-44D8-BBD7-CCE9431645EC}">
              <a14:shadowObscured xmlns:a14="http://schemas.microsoft.com/office/drawing/2010/main"/>
            </a:ext>
          </a:extLst>
        </p:spPr>
      </p:pic>
      <p:grpSp>
        <p:nvGrpSpPr>
          <p:cNvPr id="5" name="Agrupar 4">
            <a:extLst>
              <a:ext uri="{FF2B5EF4-FFF2-40B4-BE49-F238E27FC236}">
                <a16:creationId xmlns:a16="http://schemas.microsoft.com/office/drawing/2014/main" id="{6F296B0B-0FB9-3D45-C940-DBFF81CEF1F9}"/>
              </a:ext>
            </a:extLst>
          </p:cNvPr>
          <p:cNvGrpSpPr/>
          <p:nvPr/>
        </p:nvGrpSpPr>
        <p:grpSpPr>
          <a:xfrm>
            <a:off x="7437400" y="4558253"/>
            <a:ext cx="4404978" cy="1979547"/>
            <a:chOff x="277063" y="705410"/>
            <a:chExt cx="4622133" cy="1979547"/>
          </a:xfrm>
        </p:grpSpPr>
        <p:sp>
          <p:nvSpPr>
            <p:cNvPr id="6" name="Retângulo: Cantos Arredondados 5">
              <a:extLst>
                <a:ext uri="{FF2B5EF4-FFF2-40B4-BE49-F238E27FC236}">
                  <a16:creationId xmlns:a16="http://schemas.microsoft.com/office/drawing/2014/main" id="{691F8793-B6C4-234E-A90A-5A5298306BA0}"/>
                </a:ext>
              </a:extLst>
            </p:cNvPr>
            <p:cNvSpPr/>
            <p:nvPr/>
          </p:nvSpPr>
          <p:spPr>
            <a:xfrm>
              <a:off x="324099" y="974589"/>
              <a:ext cx="4575097" cy="1710368"/>
            </a:xfrm>
            <a:prstGeom prst="roundRect">
              <a:avLst>
                <a:gd name="adj" fmla="val 16622"/>
              </a:avLst>
            </a:prstGeom>
            <a:solidFill>
              <a:schemeClr val="bg1"/>
            </a:solidFill>
            <a:ln w="28575">
              <a:solidFill>
                <a:srgbClr val="A7DE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1344613" algn="just">
                <a:spcAft>
                  <a:spcPts val="800"/>
                </a:spcAft>
              </a:pPr>
              <a:endParaRPr lang="pt-BR" sz="500" kern="100" dirty="0">
                <a:solidFill>
                  <a:schemeClr val="tx1"/>
                </a:solidFill>
                <a:effectLst/>
                <a:latin typeface="Arial Narrow" panose="020B0606020202030204" pitchFamily="34" charset="0"/>
                <a:ea typeface="MS Mincho" panose="02020609040205080304" pitchFamily="49" charset="-128"/>
                <a:cs typeface="Times New Roman" panose="02020603050405020304" pitchFamily="18" charset="0"/>
              </a:endParaRPr>
            </a:p>
            <a:p>
              <a:pPr indent="1344613" algn="just">
                <a:spcAft>
                  <a:spcPts val="800"/>
                </a:spcAft>
              </a:pPr>
              <a:r>
                <a:rPr lang="pt-BR" sz="18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Lembre-se de que o quadrado possui lados de tamanho congruente, logo a distância entre vértices adjacentes de quadrado também é congruente.</a:t>
              </a:r>
              <a:endParaRPr lang="pt-BR" kern="100" dirty="0">
                <a:solidFill>
                  <a:schemeClr val="tx1"/>
                </a:solidFill>
                <a:latin typeface="Arial Narrow" panose="020B0606020202030204" pitchFamily="34" charset="0"/>
                <a:ea typeface="MS Mincho" panose="02020609040205080304" pitchFamily="49" charset="-128"/>
                <a:cs typeface="Times New Roman" panose="02020603050405020304" pitchFamily="18" charset="0"/>
              </a:endParaRPr>
            </a:p>
          </p:txBody>
        </p:sp>
        <p:pic>
          <p:nvPicPr>
            <p:cNvPr id="7" name="Imagem 6" descr="Interface gráfica do usuário, Logotipo&#10;&#10;O conteúdo gerado por IA pode estar incorreto.">
              <a:extLst>
                <a:ext uri="{FF2B5EF4-FFF2-40B4-BE49-F238E27FC236}">
                  <a16:creationId xmlns:a16="http://schemas.microsoft.com/office/drawing/2014/main" id="{47AA3552-DE50-D18A-301F-BB1CDC85DB17}"/>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25000"/>
                      </a14:imgEffect>
                      <a14:imgEffect>
                        <a14:saturation sat="200000"/>
                      </a14:imgEffect>
                    </a14:imgLayer>
                  </a14:imgProps>
                </a:ext>
                <a:ext uri="{28A0092B-C50C-407E-A947-70E740481C1C}">
                  <a14:useLocalDpi xmlns:a14="http://schemas.microsoft.com/office/drawing/2010/main" val="0"/>
                </a:ext>
              </a:extLst>
            </a:blip>
            <a:srcRect l="3239" t="6425" r="8760" b="6409"/>
            <a:stretch>
              <a:fillRect/>
            </a:stretch>
          </p:blipFill>
          <p:spPr bwMode="auto">
            <a:xfrm>
              <a:off x="277063" y="705410"/>
              <a:ext cx="1579574" cy="917138"/>
            </a:xfrm>
            <a:prstGeom prst="rect">
              <a:avLst/>
            </a:prstGeom>
            <a:noFill/>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302626887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35562917-B8A4-BE39-0E3F-1F17468734B7}"/>
                  </a:ext>
                </a:extLst>
              </p:cNvPr>
              <p:cNvSpPr txBox="1"/>
              <p:nvPr/>
            </p:nvSpPr>
            <p:spPr>
              <a:xfrm>
                <a:off x="156000" y="828675"/>
                <a:ext cx="11880000" cy="5731121"/>
              </a:xfrm>
              <a:prstGeom prst="rect">
                <a:avLst/>
              </a:prstGeom>
              <a:solidFill>
                <a:schemeClr val="bg1"/>
              </a:solidFill>
            </p:spPr>
            <p:txBody>
              <a:bodyPr wrap="square">
                <a:spAutoFit/>
              </a:bodyPr>
              <a:lstStyle/>
              <a:p>
                <a:pPr algn="just">
                  <a:lnSpc>
                    <a:spcPct val="114000"/>
                  </a:lnSpc>
                  <a:spcAft>
                    <a:spcPts val="200"/>
                  </a:spcAft>
                </a:pPr>
                <a:r>
                  <a:rPr lang="pt-BR" sz="2200" b="1" kern="100" dirty="0">
                    <a:effectLst/>
                    <a:latin typeface="Arial Narrow" panose="020B0606020202030204" pitchFamily="34" charset="0"/>
                    <a:ea typeface="MS Mincho" panose="02020609040205080304" pitchFamily="49" charset="-128"/>
                    <a:cs typeface="Times New Roman" panose="02020603050405020304" pitchFamily="18" charset="0"/>
                  </a:rPr>
                  <a:t>(ENEM 2025 – Reaplicação/PPL) </a:t>
                </a: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Em uma palestra, um veterinário apresentou a evolução do rebanho bovino de dois produtores q</a:t>
                </a: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ue possuem, cada um, 100 bovinos. O produtor 1 utiliza o procedimento de inseminação artificial, enquanto o produtor 2 não utiliza esse procedimento, sendo </a:t>
                </a:r>
                <a14:m>
                  <m:oMath xmlns:m="http://schemas.openxmlformats.org/officeDocument/2006/math">
                    <m:sSub>
                      <m:sSub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𝑝</m:t>
                        </m:r>
                      </m:e>
                      <m:sub>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1</m:t>
                        </m:r>
                      </m:sub>
                    </m:sSub>
                    <m:d>
                      <m:d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𝑡</m:t>
                        </m:r>
                      </m:e>
                    </m:d>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e </a:t>
                </a:r>
                <a14:m>
                  <m:oMath xmlns:m="http://schemas.openxmlformats.org/officeDocument/2006/math">
                    <m:sSub>
                      <m:sSub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sSub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𝑝</m:t>
                        </m:r>
                      </m:e>
                      <m:sub>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2</m:t>
                        </m:r>
                      </m:sub>
                    </m:sSub>
                    <m:d>
                      <m:dPr>
                        <m:ctrlP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ctrlPr>
                      </m:dPr>
                      <m:e>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𝑡</m:t>
                        </m:r>
                      </m:e>
                    </m:d>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os números de animais dos rebanhos desses dois produtores, respectivamente, depois de </a:t>
                </a:r>
                <a14:m>
                  <m:oMath xmlns:m="http://schemas.openxmlformats.org/officeDocument/2006/math">
                    <m:r>
                      <a:rPr lang="pt-BR" sz="2200" i="1" kern="100">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m:t>𝑡</m:t>
                    </m:r>
                  </m:oMath>
                </a14:m>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 semanas. Ambos os rebanhos apresentaram crescimento linear, conforme representado no gráfico.</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4483100" algn="just">
                  <a:lnSpc>
                    <a:spcPct val="114000"/>
                  </a:lnSpc>
                  <a:spcAft>
                    <a:spcPts val="2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Para comparar o crescimento populacional desses dois rebanhos, o veterinário calculou a razão entre as taxas de variação das funções que descrevem a evolução do número de animais do rebanho do produtor 1 e do rebanho do produtor 2, nessa ordem. </a:t>
                </a:r>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marL="4483100" algn="just">
                  <a:lnSpc>
                    <a:spcPct val="114000"/>
                  </a:lnSpc>
                  <a:spcAft>
                    <a:spcPts val="200"/>
                  </a:spcAft>
                </a:pPr>
                <a:r>
                  <a:rPr lang="pt-BR" sz="2200" kern="100" dirty="0">
                    <a:solidFill>
                      <a:srgbClr val="000000"/>
                    </a:solidFill>
                    <a:effectLst/>
                    <a:latin typeface="Arial Narrow" panose="020B0606020202030204" pitchFamily="34" charset="0"/>
                    <a:ea typeface="MS Mincho" panose="02020609040205080304" pitchFamily="49" charset="-128"/>
                    <a:cs typeface="Times New Roman" panose="02020603050405020304" pitchFamily="18" charset="0"/>
                  </a:rPr>
                  <a:t>O valor dessa razão calculada é</a:t>
                </a:r>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a:p>
                <a:pPr marL="4751388" algn="just">
                  <a:lnSpc>
                    <a:spcPct val="114000"/>
                  </a:lnSpc>
                  <a:spcAft>
                    <a:spcPts val="200"/>
                  </a:spcAft>
                </a:pPr>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(A) </a:t>
                </a:r>
                <a14:m>
                  <m:oMath xmlns:m="http://schemas.openxmlformats.org/officeDocument/2006/math">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20</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latin typeface="Arial Narrow" panose="020B0606020202030204" pitchFamily="34" charset="0"/>
                    <a:ea typeface="MS Mincho" panose="02020609040205080304" pitchFamily="49" charset="-128"/>
                    <a:cs typeface="Times New Roman" panose="02020603050405020304" pitchFamily="18" charset="0"/>
                  </a:rPr>
                  <a:t> 	(D) </a:t>
                </a:r>
                <a14:m>
                  <m:oMath xmlns:m="http://schemas.openxmlformats.org/officeDocument/2006/math">
                    <m:f>
                      <m:fPr>
                        <m:ctrlPr>
                          <a:rPr lang="pt-BR" sz="2200" i="1" kern="100">
                            <a:latin typeface="Cambria Math" panose="02040503050406030204" pitchFamily="18" charset="0"/>
                            <a:ea typeface="MS Mincho" panose="02020609040205080304" pitchFamily="49" charset="-128"/>
                            <a:cs typeface="Times New Roman" panose="02020603050405020304" pitchFamily="18" charset="0"/>
                          </a:rPr>
                        </m:ctrlPr>
                      </m:fPr>
                      <m:num>
                        <m:r>
                          <a:rPr lang="pt-BR" sz="2200" kern="100">
                            <a:latin typeface="Cambria Math" panose="02040503050406030204" pitchFamily="18" charset="0"/>
                            <a:ea typeface="MS Mincho" panose="02020609040205080304" pitchFamily="49" charset="-128"/>
                            <a:cs typeface="Times New Roman" panose="02020603050405020304" pitchFamily="18" charset="0"/>
                          </a:rPr>
                          <m:t>22</m:t>
                        </m:r>
                      </m:num>
                      <m:den>
                        <m:r>
                          <a:rPr lang="pt-BR" sz="2200" kern="100">
                            <a:latin typeface="Cambria Math" panose="02040503050406030204" pitchFamily="18" charset="0"/>
                            <a:ea typeface="MS Mincho" panose="02020609040205080304" pitchFamily="49" charset="-128"/>
                            <a:cs typeface="Times New Roman" panose="02020603050405020304" pitchFamily="18" charset="0"/>
                          </a:rPr>
                          <m:t>7</m:t>
                        </m:r>
                      </m:den>
                    </m:f>
                  </m:oMath>
                </a14:m>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marL="4751388" algn="just">
                  <a:lnSpc>
                    <a:spcPct val="114000"/>
                  </a:lnSpc>
                  <a:spcAft>
                    <a:spcPts val="200"/>
                  </a:spcAft>
                </a:pPr>
                <a:r>
                  <a:rPr lang="pt-BR" sz="2200" kern="100" dirty="0">
                    <a:latin typeface="Arial Narrow" panose="020B0606020202030204" pitchFamily="34" charset="0"/>
                    <a:ea typeface="MS Mincho" panose="02020609040205080304" pitchFamily="49" charset="-128"/>
                    <a:cs typeface="Times New Roman" panose="02020603050405020304" pitchFamily="18" charset="0"/>
                  </a:rPr>
                  <a:t>(B) </a:t>
                </a:r>
                <a14:m>
                  <m:oMath xmlns:m="http://schemas.openxmlformats.org/officeDocument/2006/math">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15</m:t>
                    </m:r>
                  </m:oMath>
                </a14:m>
                <a:r>
                  <a:rPr lang="pt-BR" sz="2200" kern="100" dirty="0">
                    <a:effectLst/>
                    <a:latin typeface="Arial Narrow" panose="020B0606020202030204" pitchFamily="34" charset="0"/>
                    <a:ea typeface="MS Mincho" panose="02020609040205080304" pitchFamily="49" charset="-128"/>
                    <a:cs typeface="Times New Roman" panose="02020603050405020304" pitchFamily="18" charset="0"/>
                  </a:rPr>
                  <a:t>			</a:t>
                </a:r>
                <a:r>
                  <a:rPr lang="pt-BR" sz="2200" kern="100" dirty="0">
                    <a:latin typeface="Arial Narrow" panose="020B0606020202030204" pitchFamily="34" charset="0"/>
                    <a:ea typeface="MS Mincho" panose="02020609040205080304" pitchFamily="49" charset="-128"/>
                    <a:cs typeface="Times New Roman" panose="02020603050405020304" pitchFamily="18" charset="0"/>
                  </a:rPr>
                  <a:t>(E) </a:t>
                </a:r>
                <a14:m>
                  <m:oMath xmlns:m="http://schemas.openxmlformats.org/officeDocument/2006/math">
                    <m:f>
                      <m:fPr>
                        <m:ctrlPr>
                          <a:rPr lang="pt-BR" sz="2200" i="1" kern="100">
                            <a:latin typeface="Cambria Math" panose="02040503050406030204" pitchFamily="18" charset="0"/>
                            <a:ea typeface="MS Mincho" panose="02020609040205080304" pitchFamily="49" charset="-128"/>
                            <a:cs typeface="Times New Roman" panose="02020603050405020304" pitchFamily="18" charset="0"/>
                          </a:rPr>
                        </m:ctrlPr>
                      </m:fPr>
                      <m:num>
                        <m:r>
                          <a:rPr lang="pt-BR" sz="2200" kern="100">
                            <a:latin typeface="Cambria Math" panose="02040503050406030204" pitchFamily="18" charset="0"/>
                            <a:ea typeface="MS Mincho" panose="02020609040205080304" pitchFamily="49" charset="-128"/>
                            <a:cs typeface="Times New Roman" panose="02020603050405020304" pitchFamily="18" charset="0"/>
                          </a:rPr>
                          <m:t>5</m:t>
                        </m:r>
                      </m:num>
                      <m:den>
                        <m:r>
                          <a:rPr lang="pt-BR" sz="2200" kern="100">
                            <a:latin typeface="Cambria Math" panose="02040503050406030204" pitchFamily="18" charset="0"/>
                            <a:ea typeface="MS Mincho" panose="02020609040205080304" pitchFamily="49" charset="-128"/>
                            <a:cs typeface="Times New Roman" panose="02020603050405020304" pitchFamily="18" charset="0"/>
                          </a:rPr>
                          <m:t> 4 </m:t>
                        </m:r>
                      </m:den>
                    </m:f>
                  </m:oMath>
                </a14:m>
                <a:endParaRPr lang="pt-BR" sz="2200" kern="100" dirty="0">
                  <a:latin typeface="Arial Narrow" panose="020B0606020202030204" pitchFamily="34" charset="0"/>
                  <a:ea typeface="MS Mincho" panose="02020609040205080304" pitchFamily="49" charset="-128"/>
                  <a:cs typeface="Times New Roman" panose="02020603050405020304" pitchFamily="18" charset="0"/>
                </a:endParaRPr>
              </a:p>
              <a:p>
                <a:pPr marL="4751388" algn="just">
                  <a:lnSpc>
                    <a:spcPct val="114000"/>
                  </a:lnSpc>
                  <a:spcAft>
                    <a:spcPts val="200"/>
                  </a:spcAft>
                </a:pPr>
                <a:r>
                  <a:rPr lang="pt-BR" sz="2200" kern="100" dirty="0">
                    <a:latin typeface="Arial Narrow" panose="020B0606020202030204" pitchFamily="34" charset="0"/>
                    <a:ea typeface="MS Mincho" panose="02020609040205080304" pitchFamily="49" charset="-128"/>
                    <a:cs typeface="Times New Roman" panose="02020603050405020304" pitchFamily="18" charset="0"/>
                  </a:rPr>
                  <a:t>(C) </a:t>
                </a:r>
                <a14:m>
                  <m:oMath xmlns:m="http://schemas.openxmlformats.org/officeDocument/2006/math">
                    <m:f>
                      <m:fPr>
                        <m:ctrlPr>
                          <a:rPr lang="pt-BR" sz="2200" i="1" kern="100">
                            <a:effectLst/>
                            <a:latin typeface="Cambria Math" panose="02040503050406030204" pitchFamily="18" charset="0"/>
                            <a:ea typeface="MS Mincho" panose="02020609040205080304" pitchFamily="49" charset="-128"/>
                            <a:cs typeface="Times New Roman" panose="02020603050405020304" pitchFamily="18" charset="0"/>
                          </a:rPr>
                        </m:ctrlPr>
                      </m:fPr>
                      <m:num>
                        <m:r>
                          <a:rPr lang="pt-BR" sz="2200" b="0" i="1" kern="100" smtClean="0">
                            <a:effectLst/>
                            <a:latin typeface="Cambria Math" panose="02040503050406030204" pitchFamily="18" charset="0"/>
                            <a:ea typeface="MS Mincho" panose="02020609040205080304" pitchFamily="49" charset="-128"/>
                            <a:cs typeface="Times New Roman" panose="02020603050405020304" pitchFamily="18" charset="0"/>
                          </a:rPr>
                          <m:t> </m:t>
                        </m:r>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25</m:t>
                        </m:r>
                        <m:r>
                          <a:rPr lang="pt-BR" sz="2200" b="0" i="0" kern="100" smtClean="0">
                            <a:effectLst/>
                            <a:latin typeface="Cambria Math" panose="02040503050406030204" pitchFamily="18" charset="0"/>
                            <a:ea typeface="MS Mincho" panose="02020609040205080304" pitchFamily="49" charset="-128"/>
                            <a:cs typeface="Times New Roman" panose="02020603050405020304" pitchFamily="18" charset="0"/>
                          </a:rPr>
                          <m:t> </m:t>
                        </m:r>
                      </m:num>
                      <m:den>
                        <m:r>
                          <a:rPr lang="pt-BR" sz="2200" kern="100">
                            <a:effectLst/>
                            <a:latin typeface="Cambria Math" panose="02040503050406030204" pitchFamily="18" charset="0"/>
                            <a:ea typeface="MS Mincho" panose="02020609040205080304" pitchFamily="49" charset="-128"/>
                            <a:cs typeface="Times New Roman" panose="02020603050405020304" pitchFamily="18" charset="0"/>
                          </a:rPr>
                          <m:t>3</m:t>
                        </m:r>
                      </m:den>
                    </m:f>
                  </m:oMath>
                </a14:m>
                <a:endParaRPr lang="pt-BR" sz="2200" kern="100" dirty="0">
                  <a:effectLst/>
                  <a:latin typeface="Arial Narrow" panose="020B0606020202030204" pitchFamily="34" charset="0"/>
                  <a:ea typeface="MS Mincho" panose="02020609040205080304" pitchFamily="49" charset="-128"/>
                  <a:cs typeface="Times New Roman" panose="02020603050405020304" pitchFamily="18" charset="0"/>
                </a:endParaRPr>
              </a:p>
            </p:txBody>
          </p:sp>
        </mc:Choice>
        <mc:Fallback xmlns="">
          <p:sp>
            <p:nvSpPr>
              <p:cNvPr id="3" name="CaixaDeTexto 2">
                <a:extLst>
                  <a:ext uri="{FF2B5EF4-FFF2-40B4-BE49-F238E27FC236}">
                    <a16:creationId xmlns:a16="http://schemas.microsoft.com/office/drawing/2014/main" id="{35562917-B8A4-BE39-0E3F-1F17468734B7}"/>
                  </a:ext>
                </a:extLst>
              </p:cNvPr>
              <p:cNvSpPr txBox="1">
                <a:spLocks noRot="1" noChangeAspect="1" noMove="1" noResize="1" noEditPoints="1" noAdjustHandles="1" noChangeArrowheads="1" noChangeShapeType="1" noTextEdit="1"/>
              </p:cNvSpPr>
              <p:nvPr/>
            </p:nvSpPr>
            <p:spPr>
              <a:xfrm>
                <a:off x="156000" y="828675"/>
                <a:ext cx="11880000" cy="5731121"/>
              </a:xfrm>
              <a:prstGeom prst="rect">
                <a:avLst/>
              </a:prstGeom>
              <a:blipFill>
                <a:blip r:embed="rId2"/>
                <a:stretch>
                  <a:fillRect l="-667" t="-532" r="-719"/>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386F7A40-65D5-2BDE-56D3-2FDE76902A0B}"/>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saturation sat="200000"/>
                    </a14:imgEffect>
                  </a14:imgLayer>
                </a14:imgProps>
              </a:ext>
            </a:extLst>
          </a:blip>
          <a:stretch>
            <a:fillRect/>
          </a:stretch>
        </p:blipFill>
        <p:spPr>
          <a:xfrm>
            <a:off x="218755" y="2966666"/>
            <a:ext cx="4320000" cy="2558468"/>
          </a:xfrm>
          <a:prstGeom prst="rect">
            <a:avLst/>
          </a:prstGeom>
        </p:spPr>
      </p:pic>
    </p:spTree>
    <p:extLst>
      <p:ext uri="{BB962C8B-B14F-4D97-AF65-F5344CB8AC3E}">
        <p14:creationId xmlns:p14="http://schemas.microsoft.com/office/powerpoint/2010/main" val="96968435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7" name="Espaço Reservado para Conteúdo 6">
            <a:extLst>
              <a:ext uri="{FF2B5EF4-FFF2-40B4-BE49-F238E27FC236}">
                <a16:creationId xmlns:a16="http://schemas.microsoft.com/office/drawing/2014/main" id="{B06435A1-86C0-ECDB-4B72-E62ADE9020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1455</TotalTime>
  <Words>13268</Words>
  <Application>Microsoft Office PowerPoint</Application>
  <PresentationFormat>Widescreen</PresentationFormat>
  <Paragraphs>1130</Paragraphs>
  <Slides>102</Slides>
  <Notes>0</Notes>
  <HiddenSlides>0</HiddenSlides>
  <MMClips>0</MMClips>
  <ScaleCrop>false</ScaleCrop>
  <HeadingPairs>
    <vt:vector size="6" baseType="variant">
      <vt:variant>
        <vt:lpstr>Fontes usadas</vt:lpstr>
      </vt:variant>
      <vt:variant>
        <vt:i4>10</vt:i4>
      </vt:variant>
      <vt:variant>
        <vt:lpstr>Tema</vt:lpstr>
      </vt:variant>
      <vt:variant>
        <vt:i4>1</vt:i4>
      </vt:variant>
      <vt:variant>
        <vt:lpstr>Títulos de slides</vt:lpstr>
      </vt:variant>
      <vt:variant>
        <vt:i4>102</vt:i4>
      </vt:variant>
    </vt:vector>
  </HeadingPairs>
  <TitlesOfParts>
    <vt:vector size="113" baseType="lpstr">
      <vt:lpstr>Aptos</vt:lpstr>
      <vt:lpstr>Arial</vt:lpstr>
      <vt:lpstr>Arial Narrow</vt:lpstr>
      <vt:lpstr>Baguet Script</vt:lpstr>
      <vt:lpstr>Calibri</vt:lpstr>
      <vt:lpstr>Calibri Light</vt:lpstr>
      <vt:lpstr>Cambria Math</vt:lpstr>
      <vt:lpstr>Symbol</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Adriani Grun</cp:lastModifiedBy>
  <cp:revision>21</cp:revision>
  <dcterms:created xsi:type="dcterms:W3CDTF">2024-02-02T11:27:21Z</dcterms:created>
  <dcterms:modified xsi:type="dcterms:W3CDTF">2026-09-25T12:37:26Z</dcterms:modified>
</cp:coreProperties>
</file>