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1" r:id="rId24"/>
    <p:sldId id="280"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00"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257" r:id="rId97"/>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CDC"/>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85" d="100"/>
          <a:sy n="85" d="100"/>
        </p:scale>
        <p:origin x="108" y="252"/>
      </p:cViewPr>
      <p:guideLst/>
    </p:cSldViewPr>
  </p:slideViewPr>
  <p:notesTextViewPr>
    <p:cViewPr>
      <p:scale>
        <a:sx n="1" d="1"/>
        <a:sy n="1" d="1"/>
      </p:scale>
      <p:origin x="0" y="0"/>
    </p:cViewPr>
  </p:notesTextViewPr>
  <p:sorterViewPr>
    <p:cViewPr>
      <p:scale>
        <a:sx n="100" d="100"/>
        <a:sy n="100" d="100"/>
      </p:scale>
      <p:origin x="0" y="-2173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 name="Imagem 1" descr="Diagrama&#10;&#10;O conteúdo gerado por IA pode estar incorreto.">
            <a:extLst>
              <a:ext uri="{FF2B5EF4-FFF2-40B4-BE49-F238E27FC236}">
                <a16:creationId xmlns:a16="http://schemas.microsoft.com/office/drawing/2014/main" id="{BE22B025-7C69-F2F6-167C-D3013B770F33}"/>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pic>
        <p:nvPicPr>
          <p:cNvPr id="3" name="Imagem 2">
            <a:extLst>
              <a:ext uri="{FF2B5EF4-FFF2-40B4-BE49-F238E27FC236}">
                <a16:creationId xmlns:a16="http://schemas.microsoft.com/office/drawing/2014/main" id="{E9B987BC-F2EF-13E9-E67C-A055B9354DF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cxnSp>
        <p:nvCxnSpPr>
          <p:cNvPr id="4" name="Conector reto 3">
            <a:extLst>
              <a:ext uri="{FF2B5EF4-FFF2-40B4-BE49-F238E27FC236}">
                <a16:creationId xmlns:a16="http://schemas.microsoft.com/office/drawing/2014/main" id="{0F0D3DAD-A000-433C-2BA0-4E5C3D13BD9B}"/>
              </a:ext>
            </a:extLst>
          </p:cNvPr>
          <p:cNvCxnSpPr/>
          <p:nvPr userDrawn="1"/>
        </p:nvCxnSpPr>
        <p:spPr>
          <a:xfrm>
            <a:off x="6096000" y="1041093"/>
            <a:ext cx="0" cy="5592789"/>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emf"/><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6.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3.emf"/><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3.png"/><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37.emf"/></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43.png"/><Relationship Id="rId5" Type="http://schemas.microsoft.com/office/2007/relationships/hdphoto" Target="../media/hdphoto2.wdp"/><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1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46.emf"/><Relationship Id="rId3" Type="http://schemas.openxmlformats.org/officeDocument/2006/relationships/image" Target="../media/image5.png"/><Relationship Id="rId7" Type="http://schemas.openxmlformats.org/officeDocument/2006/relationships/image" Target="../media/image56.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6.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1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66.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8.png"/><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1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 Id="rId5" Type="http://schemas.openxmlformats.org/officeDocument/2006/relationships/image" Target="../media/image47.emf"/><Relationship Id="rId4" Type="http://schemas.openxmlformats.org/officeDocument/2006/relationships/image" Target="../media/image72.png"/></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74.png"/><Relationship Id="rId1" Type="http://schemas.openxmlformats.org/officeDocument/2006/relationships/slideLayout" Target="../slideLayouts/slideLayout7.xml"/><Relationship Id="rId4" Type="http://schemas.microsoft.com/office/2007/relationships/hdphoto" Target="../media/hdphoto3.wdp"/></Relationships>
</file>

<file path=ppt/slides/_rels/slide2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79.png"/><Relationship Id="rId4" Type="http://schemas.openxmlformats.org/officeDocument/2006/relationships/image" Target="../media/image50.emf"/></Relationships>
</file>

<file path=ppt/slides/_rels/slide2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57.png"/><Relationship Id="rId1" Type="http://schemas.openxmlformats.org/officeDocument/2006/relationships/slideLayout" Target="../slideLayouts/slideLayout7.xml"/><Relationship Id="rId5" Type="http://schemas.openxmlformats.org/officeDocument/2006/relationships/image" Target="../media/image85.png"/><Relationship Id="rId4" Type="http://schemas.openxmlformats.org/officeDocument/2006/relationships/image" Target="../media/image58.emf"/></Relationships>
</file>

<file path=ppt/slides/_rels/slide2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 Id="rId4" Type="http://schemas.openxmlformats.org/officeDocument/2006/relationships/image" Target="../media/image88.png"/></Relationships>
</file>

<file path=ppt/slides/_rels/slide2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7.xml"/><Relationship Id="rId4" Type="http://schemas.openxmlformats.org/officeDocument/2006/relationships/image" Target="../media/image91.png"/></Relationships>
</file>

<file path=ppt/slides/_rels/slide2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98.png"/><Relationship Id="rId1" Type="http://schemas.openxmlformats.org/officeDocument/2006/relationships/slideLayout" Target="../slideLayouts/slideLayout7.xml"/><Relationship Id="rId5" Type="http://schemas.openxmlformats.org/officeDocument/2006/relationships/image" Target="../media/image100.png"/><Relationship Id="rId4" Type="http://schemas.openxmlformats.org/officeDocument/2006/relationships/image" Target="../media/image99.png"/></Relationships>
</file>

<file path=ppt/slides/_rels/slide32.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image" Target="../media/image80.png"/><Relationship Id="rId1" Type="http://schemas.openxmlformats.org/officeDocument/2006/relationships/slideLayout" Target="../slideLayouts/slideLayout7.xml"/><Relationship Id="rId6" Type="http://schemas.openxmlformats.org/officeDocument/2006/relationships/image" Target="../media/image92.png"/><Relationship Id="rId5" Type="http://schemas.openxmlformats.org/officeDocument/2006/relationships/image" Target="../media/image84.png"/><Relationship Id="rId4" Type="http://schemas.openxmlformats.org/officeDocument/2006/relationships/image" Target="../media/image82.png"/></Relationships>
</file>

<file path=ppt/slides/_rels/slide3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105.png"/><Relationship Id="rId5" Type="http://schemas.microsoft.com/office/2007/relationships/hdphoto" Target="../media/hdphoto4.wdp"/><Relationship Id="rId4" Type="http://schemas.openxmlformats.org/officeDocument/2006/relationships/image" Target="../media/image104.png"/></Relationships>
</file>

<file path=ppt/slides/_rels/slide3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11.png"/><Relationship Id="rId7" Type="http://schemas.openxmlformats.org/officeDocument/2006/relationships/image" Target="../media/image115.png"/><Relationship Id="rId2" Type="http://schemas.openxmlformats.org/officeDocument/2006/relationships/image" Target="../media/image110.png"/><Relationship Id="rId1" Type="http://schemas.openxmlformats.org/officeDocument/2006/relationships/slideLayout" Target="../slideLayouts/slideLayout7.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42.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7.xml"/><Relationship Id="rId5" Type="http://schemas.openxmlformats.org/officeDocument/2006/relationships/image" Target="../media/image119.png"/><Relationship Id="rId4" Type="http://schemas.openxmlformats.org/officeDocument/2006/relationships/image" Target="../media/image118.png"/></Relationships>
</file>

<file path=ppt/slides/_rels/slide4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7.xml"/><Relationship Id="rId4" Type="http://schemas.openxmlformats.org/officeDocument/2006/relationships/image" Target="../media/image122.png"/></Relationships>
</file>

<file path=ppt/slides/_rels/slide44.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29.png"/><Relationship Id="rId7" Type="http://schemas.openxmlformats.org/officeDocument/2006/relationships/image" Target="../media/image132.png"/><Relationship Id="rId2" Type="http://schemas.openxmlformats.org/officeDocument/2006/relationships/image" Target="../media/image128.png"/><Relationship Id="rId1" Type="http://schemas.openxmlformats.org/officeDocument/2006/relationships/slideLayout" Target="../slideLayouts/slideLayout7.xml"/><Relationship Id="rId6" Type="http://schemas.openxmlformats.org/officeDocument/2006/relationships/image" Target="../media/image131.png"/><Relationship Id="rId5" Type="http://schemas.openxmlformats.org/officeDocument/2006/relationships/image" Target="../media/image130.png"/><Relationship Id="rId4" Type="http://schemas.microsoft.com/office/2007/relationships/hdphoto" Target="../media/hdphoto8.wdp"/></Relationships>
</file>

<file path=ppt/slides/_rels/slide48.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7.xml"/><Relationship Id="rId4" Type="http://schemas.openxmlformats.org/officeDocument/2006/relationships/image" Target="../media/image139.png"/></Relationships>
</file>

<file path=ppt/slides/_rels/slide51.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138.emf"/><Relationship Id="rId4" Type="http://schemas.openxmlformats.org/officeDocument/2006/relationships/image" Target="../media/image143.png"/></Relationships>
</file>

<file path=ppt/slides/_rels/slide53.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5.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148.png"/></Relationships>
</file>

<file path=ppt/slides/_rels/slide55.xml.rels><?xml version="1.0" encoding="UTF-8" standalone="yes"?>
<Relationships xmlns="http://schemas.openxmlformats.org/package/2006/relationships"><Relationship Id="rId3" Type="http://schemas.openxmlformats.org/officeDocument/2006/relationships/image" Target="../media/image146.emf"/><Relationship Id="rId2" Type="http://schemas.openxmlformats.org/officeDocument/2006/relationships/image" Target="../media/image145.em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47.emf"/><Relationship Id="rId2" Type="http://schemas.openxmlformats.org/officeDocument/2006/relationships/image" Target="../media/image151.png"/><Relationship Id="rId1" Type="http://schemas.openxmlformats.org/officeDocument/2006/relationships/slideLayout" Target="../slideLayouts/slideLayout7.xml"/><Relationship Id="rId5" Type="http://schemas.openxmlformats.org/officeDocument/2006/relationships/image" Target="../media/image154.png"/><Relationship Id="rId4" Type="http://schemas.openxmlformats.org/officeDocument/2006/relationships/image" Target="../media/image149.png"/></Relationships>
</file>

<file path=ppt/slides/_rels/slide57.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7.xml"/><Relationship Id="rId5" Type="http://schemas.openxmlformats.org/officeDocument/2006/relationships/image" Target="../media/image158.png"/><Relationship Id="rId4" Type="http://schemas.openxmlformats.org/officeDocument/2006/relationships/image" Target="../media/image157.png"/></Relationships>
</file>

<file path=ppt/slides/_rels/slide58.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59.png"/><Relationship Id="rId1" Type="http://schemas.openxmlformats.org/officeDocument/2006/relationships/slideLayout" Target="../slideLayouts/slideLayout7.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52.png"/></Relationships>
</file>

<file path=ppt/slides/_rels/slide59.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7.xml"/><Relationship Id="rId4" Type="http://schemas.openxmlformats.org/officeDocument/2006/relationships/image" Target="../media/image166.png"/></Relationships>
</file>

<file path=ppt/slides/_rels/slide60.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53.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38.png"/><Relationship Id="rId1" Type="http://schemas.openxmlformats.org/officeDocument/2006/relationships/slideLayout" Target="../slideLayouts/slideLayout7.xml"/><Relationship Id="rId5" Type="http://schemas.openxmlformats.org/officeDocument/2006/relationships/image" Target="../media/image172.png"/><Relationship Id="rId4" Type="http://schemas.openxmlformats.org/officeDocument/2006/relationships/image" Target="../media/image171.png"/></Relationships>
</file>

<file path=ppt/slides/_rels/slide63.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png"/><Relationship Id="rId1" Type="http://schemas.openxmlformats.org/officeDocument/2006/relationships/slideLayout" Target="../slideLayouts/slideLayout7.xml"/><Relationship Id="rId6" Type="http://schemas.openxmlformats.org/officeDocument/2006/relationships/image" Target="../media/image177.png"/><Relationship Id="rId5" Type="http://schemas.openxmlformats.org/officeDocument/2006/relationships/image" Target="../media/image176.png"/><Relationship Id="rId4" Type="http://schemas.openxmlformats.org/officeDocument/2006/relationships/image" Target="../media/image175.png"/></Relationships>
</file>

<file path=ppt/slides/_rels/slide64.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60.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83.png"/><Relationship Id="rId7" Type="http://schemas.openxmlformats.org/officeDocument/2006/relationships/image" Target="../media/image187.png"/><Relationship Id="rId2" Type="http://schemas.openxmlformats.org/officeDocument/2006/relationships/image" Target="../media/image167.png"/><Relationship Id="rId1" Type="http://schemas.openxmlformats.org/officeDocument/2006/relationships/slideLayout" Target="../slideLayouts/slideLayout7.xml"/><Relationship Id="rId6" Type="http://schemas.openxmlformats.org/officeDocument/2006/relationships/image" Target="../media/image178.png"/><Relationship Id="rId5" Type="http://schemas.openxmlformats.org/officeDocument/2006/relationships/image" Target="../media/image185.png"/><Relationship Id="rId4" Type="http://schemas.openxmlformats.org/officeDocument/2006/relationships/image" Target="../media/image184.png"/></Relationships>
</file>

<file path=ppt/slides/_rels/slide68.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80.png"/><Relationship Id="rId1" Type="http://schemas.openxmlformats.org/officeDocument/2006/relationships/slideLayout" Target="../slideLayouts/slideLayout7.xml"/><Relationship Id="rId5" Type="http://schemas.openxmlformats.org/officeDocument/2006/relationships/image" Target="../media/image192.png"/><Relationship Id="rId4" Type="http://schemas.openxmlformats.org/officeDocument/2006/relationships/image" Target="../media/image191.png"/></Relationships>
</file>

<file path=ppt/slides/_rels/slide70.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image" Target="../media/image194.png"/><Relationship Id="rId1" Type="http://schemas.openxmlformats.org/officeDocument/2006/relationships/slideLayout" Target="../slideLayouts/slideLayout7.xml"/><Relationship Id="rId4" Type="http://schemas.openxmlformats.org/officeDocument/2006/relationships/image" Target="../media/image196.png"/></Relationships>
</file>

<file path=ppt/slides/_rels/slide72.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86.png"/><Relationship Id="rId1" Type="http://schemas.openxmlformats.org/officeDocument/2006/relationships/slideLayout" Target="../slideLayouts/slideLayout7.xml"/><Relationship Id="rId4" Type="http://schemas.openxmlformats.org/officeDocument/2006/relationships/image" Target="../media/image199.png"/></Relationships>
</file>

<file path=ppt/slides/_rels/slide73.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image" Target="../media/image200.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7.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93.png"/><Relationship Id="rId1" Type="http://schemas.openxmlformats.org/officeDocument/2006/relationships/slideLayout" Target="../slideLayouts/slideLayout7.xml"/><Relationship Id="rId4" Type="http://schemas.openxmlformats.org/officeDocument/2006/relationships/image" Target="../media/image194.emf"/></Relationships>
</file>

<file path=ppt/slides/_rels/slide78.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97.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93.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202.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93.png"/><Relationship Id="rId1" Type="http://schemas.openxmlformats.org/officeDocument/2006/relationships/slideLayout" Target="../slideLayouts/slideLayout7.xml"/><Relationship Id="rId4" Type="http://schemas.openxmlformats.org/officeDocument/2006/relationships/image" Target="../media/image208.png"/></Relationships>
</file>

<file path=ppt/slides/_rels/slide82.x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93.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204.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93.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93.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206.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93.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image" Target="../media/image207.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93.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image" Target="../media/image210.emf"/><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12.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image" Target="../media/image214.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93.png"/><Relationship Id="rId1" Type="http://schemas.openxmlformats.org/officeDocument/2006/relationships/slideLayout" Target="../slideLayouts/slideLayout7.xml"/><Relationship Id="rId5" Type="http://schemas.openxmlformats.org/officeDocument/2006/relationships/image" Target="../media/image222.png"/><Relationship Id="rId4" Type="http://schemas.openxmlformats.org/officeDocument/2006/relationships/image" Target="../media/image216.emf"/></Relationships>
</file>

<file path=ppt/slides/_rels/slide96.xml.rels><?xml version="1.0" encoding="UTF-8" standalone="yes"?>
<Relationships xmlns="http://schemas.openxmlformats.org/package/2006/relationships"><Relationship Id="rId2" Type="http://schemas.openxmlformats.org/officeDocument/2006/relationships/image" Target="../media/image2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6F37AF7E-8D7E-273A-7CA2-2C6BACEC32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aixaDeTexto 3">
            <a:extLst>
              <a:ext uri="{FF2B5EF4-FFF2-40B4-BE49-F238E27FC236}">
                <a16:creationId xmlns:a16="http://schemas.microsoft.com/office/drawing/2014/main" id="{DD1B72A1-903F-5D7B-B52C-806C212F5183}"/>
              </a:ext>
            </a:extLst>
          </p:cNvPr>
          <p:cNvSpPr txBox="1"/>
          <p:nvPr/>
        </p:nvSpPr>
        <p:spPr>
          <a:xfrm>
            <a:off x="3383156" y="5057207"/>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MATEMÁTICA</a:t>
            </a:r>
            <a:endParaRPr lang="pt-BR" sz="2800" b="1" dirty="0">
              <a:solidFill>
                <a:schemeClr val="bg1"/>
              </a:solidFill>
              <a:ea typeface="Verdana" panose="020B0604030504040204" pitchFamily="34" charset="0"/>
              <a:cs typeface="ADLaM Display" panose="02010000000000000000" pitchFamily="2" charset="0"/>
            </a:endParaRPr>
          </a:p>
        </p:txBody>
      </p:sp>
      <p:sp>
        <p:nvSpPr>
          <p:cNvPr id="6" name="CaixaDeTexto 5">
            <a:extLst>
              <a:ext uri="{FF2B5EF4-FFF2-40B4-BE49-F238E27FC236}">
                <a16:creationId xmlns:a16="http://schemas.microsoft.com/office/drawing/2014/main" id="{0C2940D2-74E0-9E09-E895-27BF153E88CC}"/>
              </a:ext>
            </a:extLst>
          </p:cNvPr>
          <p:cNvSpPr txBox="1"/>
          <p:nvPr/>
        </p:nvSpPr>
        <p:spPr>
          <a:xfrm>
            <a:off x="3268609" y="4127756"/>
            <a:ext cx="5248381"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1ª SÉRIE</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8C43DEF9-1809-53C9-2AC1-E4E1C40A7E40}"/>
              </a:ext>
            </a:extLst>
          </p:cNvPr>
          <p:cNvPicPr>
            <a:picLocks noChangeAspect="1"/>
          </p:cNvPicPr>
          <p:nvPr/>
        </p:nvPicPr>
        <p:blipFill>
          <a:blip r:embed="rId2"/>
          <a:srcRect t="-1" r="339" b="6216"/>
          <a:stretch>
            <a:fillRect/>
          </a:stretch>
        </p:blipFill>
        <p:spPr>
          <a:xfrm>
            <a:off x="360086" y="547888"/>
            <a:ext cx="5040000" cy="651281"/>
          </a:xfrm>
          <a:prstGeom prst="rect">
            <a:avLst/>
          </a:prstGeom>
        </p:spPr>
      </p:pic>
      <p:pic>
        <p:nvPicPr>
          <p:cNvPr id="5" name="Imagem 4">
            <a:extLst>
              <a:ext uri="{FF2B5EF4-FFF2-40B4-BE49-F238E27FC236}">
                <a16:creationId xmlns:a16="http://schemas.microsoft.com/office/drawing/2014/main" id="{39D78924-A299-383A-2D20-3D1B17E530AF}"/>
              </a:ext>
            </a:extLst>
          </p:cNvPr>
          <p:cNvPicPr>
            <a:picLocks noChangeAspect="1"/>
          </p:cNvPicPr>
          <p:nvPr/>
        </p:nvPicPr>
        <p:blipFill rotWithShape="1">
          <a:blip r:embed="rId3">
            <a:extLst>
              <a:ext uri="{28A0092B-C50C-407E-A947-70E740481C1C}">
                <a14:useLocalDpi xmlns:a14="http://schemas.microsoft.com/office/drawing/2010/main" val="0"/>
              </a:ext>
            </a:extLst>
          </a:blip>
          <a:srcRect l="799" r="3034"/>
          <a:stretch>
            <a:fillRect/>
          </a:stretch>
        </p:blipFill>
        <p:spPr bwMode="auto">
          <a:xfrm>
            <a:off x="1260086" y="1276682"/>
            <a:ext cx="3240000" cy="710383"/>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37DB1A7C-CCF0-E9CE-EA94-C8142A962435}"/>
              </a:ext>
            </a:extLst>
          </p:cNvPr>
          <p:cNvSpPr txBox="1"/>
          <p:nvPr/>
        </p:nvSpPr>
        <p:spPr>
          <a:xfrm>
            <a:off x="0" y="2064579"/>
            <a:ext cx="6096000" cy="1788182"/>
          </a:xfrm>
          <a:prstGeom prst="rect">
            <a:avLst/>
          </a:prstGeom>
          <a:noFill/>
        </p:spPr>
        <p:txBody>
          <a:bodyPr wrap="square">
            <a:spAutoFit/>
          </a:bodyPr>
          <a:lstStyle/>
          <a:p>
            <a:pPr algn="ct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Calibri" panose="020F0502020204030204" pitchFamily="34" charset="0"/>
              </a:rPr>
              <a:t>SEQUÊNCIAS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Wingdings" panose="05000000000000000000" pitchFamily="2" charset="2"/>
              <a:buChar char=""/>
            </a:pPr>
            <a:r>
              <a:rPr lang="pt-BR" sz="2300" b="1" u="sng" dirty="0">
                <a:solidFill>
                  <a:srgbClr val="000000"/>
                </a:solidFill>
                <a:effectLst/>
                <a:latin typeface="Arial Narrow" panose="020B0606020202030204" pitchFamily="34" charset="0"/>
                <a:ea typeface="Calibri" panose="020F0502020204030204" pitchFamily="34" charset="0"/>
              </a:rPr>
              <a:t>Sequência de figuras</a:t>
            </a:r>
            <a:endParaRPr lang="pt-BR" sz="23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300" dirty="0">
                <a:solidFill>
                  <a:srgbClr val="000000"/>
                </a:solidFill>
                <a:effectLst/>
                <a:latin typeface="Arial Narrow" panose="020B0606020202030204" pitchFamily="34" charset="0"/>
                <a:ea typeface="Calibri" panose="020F0502020204030204" pitchFamily="34" charset="0"/>
              </a:rPr>
              <a:t>Na imagem, a seguir, temos uma sequência de figuras formadas por pentágonos.</a:t>
            </a:r>
            <a:endParaRPr lang="pt-BR" sz="2300" dirty="0">
              <a:solidFill>
                <a:srgbClr val="000000"/>
              </a:solidFill>
              <a:effectLst/>
              <a:latin typeface="Arial" panose="020B0604020202020204" pitchFamily="34" charset="0"/>
              <a:ea typeface="Calibri" panose="020F0502020204030204" pitchFamily="34" charset="0"/>
            </a:endParaRPr>
          </a:p>
        </p:txBody>
      </p:sp>
      <p:pic>
        <p:nvPicPr>
          <p:cNvPr id="8" name="Imagem 7" descr="Gráfico&#10;&#10;O conteúdo gerado por IA pode estar incorreto.">
            <a:extLst>
              <a:ext uri="{FF2B5EF4-FFF2-40B4-BE49-F238E27FC236}">
                <a16:creationId xmlns:a16="http://schemas.microsoft.com/office/drawing/2014/main" id="{C8ED9C69-187E-A612-121A-D61BAE3414F6}"/>
              </a:ext>
            </a:extLst>
          </p:cNvPr>
          <p:cNvPicPr>
            <a:picLocks noChangeAspect="1"/>
          </p:cNvPicPr>
          <p:nvPr/>
        </p:nvPicPr>
        <p:blipFill rotWithShape="1">
          <a:blip r:embed="rId4"/>
          <a:srcRect t="1" r="561" b="2516"/>
          <a:stretch>
            <a:fillRect/>
          </a:stretch>
        </p:blipFill>
        <p:spPr bwMode="auto">
          <a:xfrm>
            <a:off x="140112" y="3983367"/>
            <a:ext cx="5884170" cy="1088721"/>
          </a:xfrm>
          <a:prstGeom prst="rect">
            <a:avLst/>
          </a:prstGeom>
          <a:ln>
            <a:noFill/>
          </a:ln>
          <a:extLst>
            <a:ext uri="{53640926-AAD7-44D8-BBD7-CCE9431645EC}">
              <a14:shadowObscured xmlns:a14="http://schemas.microsoft.com/office/drawing/2010/main"/>
            </a:ext>
          </a:extLst>
        </p:spPr>
      </p:pic>
      <p:sp>
        <p:nvSpPr>
          <p:cNvPr id="10" name="CaixaDeTexto 9">
            <a:extLst>
              <a:ext uri="{FF2B5EF4-FFF2-40B4-BE49-F238E27FC236}">
                <a16:creationId xmlns:a16="http://schemas.microsoft.com/office/drawing/2014/main" id="{54083C8D-6696-EC1A-AE6C-4E7BAC23332D}"/>
              </a:ext>
            </a:extLst>
          </p:cNvPr>
          <p:cNvSpPr txBox="1"/>
          <p:nvPr/>
        </p:nvSpPr>
        <p:spPr>
          <a:xfrm>
            <a:off x="65479" y="5639726"/>
            <a:ext cx="4740087" cy="464486"/>
          </a:xfrm>
          <a:prstGeom prst="rect">
            <a:avLst/>
          </a:prstGeom>
          <a:noFill/>
        </p:spPr>
        <p:txBody>
          <a:bodyPr wrap="square">
            <a:spAutoFit/>
          </a:bodyPr>
          <a:lstStyle/>
          <a:p>
            <a:pPr marL="20320" algn="just">
              <a:lnSpc>
                <a:spcPct val="115000"/>
              </a:lnSpc>
            </a:pPr>
            <a:r>
              <a:rPr lang="pt-BR" sz="2300" dirty="0">
                <a:solidFill>
                  <a:srgbClr val="000000"/>
                </a:solidFill>
                <a:effectLst/>
                <a:latin typeface="Arial Narrow" panose="020B0606020202030204" pitchFamily="34" charset="0"/>
                <a:ea typeface="Calibri" panose="020F0502020204030204" pitchFamily="34" charset="0"/>
              </a:rPr>
              <a:t>Percebemos que:</a:t>
            </a:r>
            <a:endParaRPr lang="pt-BR" sz="2300" dirty="0">
              <a:solidFill>
                <a:srgbClr val="000000"/>
              </a:solidFill>
              <a:effectLst/>
              <a:latin typeface="Arial" panose="020B0604020202020204" pitchFamily="34" charset="0"/>
              <a:ea typeface="Calibri" panose="020F0502020204030204" pitchFamily="34" charset="0"/>
            </a:endParaRPr>
          </a:p>
        </p:txBody>
      </p:sp>
      <p:pic>
        <p:nvPicPr>
          <p:cNvPr id="11" name="Imagem 10">
            <a:extLst>
              <a:ext uri="{FF2B5EF4-FFF2-40B4-BE49-F238E27FC236}">
                <a16:creationId xmlns:a16="http://schemas.microsoft.com/office/drawing/2014/main" id="{2AA4C366-7556-4C7F-6FEB-8442041A2B39}"/>
              </a:ext>
            </a:extLst>
          </p:cNvPr>
          <p:cNvPicPr>
            <a:picLocks noChangeAspect="1"/>
          </p:cNvPicPr>
          <p:nvPr/>
        </p:nvPicPr>
        <p:blipFill>
          <a:blip r:embed="rId5"/>
          <a:srcRect r="38243" b="14361"/>
          <a:stretch/>
        </p:blipFill>
        <p:spPr>
          <a:xfrm>
            <a:off x="6167720" y="2036534"/>
            <a:ext cx="5955887" cy="2442681"/>
          </a:xfrm>
          <a:prstGeom prst="rect">
            <a:avLst/>
          </a:prstGeom>
        </p:spPr>
      </p:pic>
      <mc:AlternateContent xmlns:mc="http://schemas.openxmlformats.org/markup-compatibility/2006" xmlns:a14="http://schemas.microsoft.com/office/drawing/2010/main">
        <mc:Choice Requires="a14">
          <p:sp>
            <p:nvSpPr>
              <p:cNvPr id="13" name="CaixaDeTexto 12">
                <a:extLst>
                  <a:ext uri="{FF2B5EF4-FFF2-40B4-BE49-F238E27FC236}">
                    <a16:creationId xmlns:a16="http://schemas.microsoft.com/office/drawing/2014/main" id="{6FBF63FA-2FCF-B009-8E69-F41B71B5CA72}"/>
                  </a:ext>
                </a:extLst>
              </p:cNvPr>
              <p:cNvSpPr txBox="1"/>
              <p:nvPr/>
            </p:nvSpPr>
            <p:spPr>
              <a:xfrm>
                <a:off x="6096000" y="4615745"/>
                <a:ext cx="5955888" cy="472886"/>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Logo, a figura 5 terá: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5∙5−4=21</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segmentos.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3" name="CaixaDeTexto 12">
                <a:extLst>
                  <a:ext uri="{FF2B5EF4-FFF2-40B4-BE49-F238E27FC236}">
                    <a16:creationId xmlns:a16="http://schemas.microsoft.com/office/drawing/2014/main" id="{6FBF63FA-2FCF-B009-8E69-F41B71B5CA72}"/>
                  </a:ext>
                </a:extLst>
              </p:cNvPr>
              <p:cNvSpPr txBox="1">
                <a:spLocks noRot="1" noChangeAspect="1" noMove="1" noResize="1" noEditPoints="1" noAdjustHandles="1" noChangeArrowheads="1" noChangeShapeType="1" noTextEdit="1"/>
              </p:cNvSpPr>
              <p:nvPr/>
            </p:nvSpPr>
            <p:spPr>
              <a:xfrm>
                <a:off x="6096000" y="4615745"/>
                <a:ext cx="5955888" cy="472886"/>
              </a:xfrm>
              <a:prstGeom prst="rect">
                <a:avLst/>
              </a:prstGeom>
              <a:blipFill>
                <a:blip r:embed="rId6"/>
                <a:stretch>
                  <a:fillRect l="-1433" t="-5128" b="-25641"/>
                </a:stretch>
              </a:blipFill>
            </p:spPr>
            <p:txBody>
              <a:bodyPr/>
              <a:lstStyle/>
              <a:p>
                <a:r>
                  <a:rPr lang="pt-BR">
                    <a:noFill/>
                  </a:rPr>
                  <a:t> </a:t>
                </a:r>
              </a:p>
            </p:txBody>
          </p:sp>
        </mc:Fallback>
      </mc:AlternateContent>
    </p:spTree>
    <p:extLst>
      <p:ext uri="{BB962C8B-B14F-4D97-AF65-F5344CB8AC3E}">
        <p14:creationId xmlns:p14="http://schemas.microsoft.com/office/powerpoint/2010/main" val="1916247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EC7F5F01-5658-0EF0-3F4C-706BB4409A04}"/>
                  </a:ext>
                </a:extLst>
              </p:cNvPr>
              <p:cNvSpPr txBox="1"/>
              <p:nvPr/>
            </p:nvSpPr>
            <p:spPr>
              <a:xfrm>
                <a:off x="0" y="657302"/>
                <a:ext cx="6096000" cy="3823611"/>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Sequências numéricas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dirty="0">
                    <a:solidFill>
                      <a:srgbClr val="000000"/>
                    </a:solidFill>
                    <a:effectLst/>
                    <a:latin typeface="Arial Narrow" panose="020B0606020202030204" pitchFamily="34" charset="0"/>
                    <a:ea typeface="Calibri" panose="020F0502020204030204" pitchFamily="34" charset="0"/>
                  </a:rPr>
                  <a:t>Sequência numérica recursiva:</a:t>
                </a:r>
                <a:r>
                  <a:rPr lang="pt-BR" sz="2300" b="1" dirty="0">
                    <a:solidFill>
                      <a:srgbClr val="70AD47"/>
                    </a:solidFill>
                    <a:effectLst/>
                    <a:latin typeface="Arial Narrow" panose="020B0606020202030204" pitchFamily="34" charset="0"/>
                    <a:ea typeface="Calibri" panose="020F0502020204030204" pitchFamily="34" charset="0"/>
                  </a:rPr>
                  <a:t> </a:t>
                </a:r>
                <a:r>
                  <a:rPr lang="pt-BR" sz="2300" dirty="0">
                    <a:solidFill>
                      <a:srgbClr val="000000"/>
                    </a:solidFill>
                    <a:effectLst/>
                    <a:latin typeface="Arial Narrow" panose="020B0606020202030204" pitchFamily="34" charset="0"/>
                    <a:ea typeface="Calibri" panose="020F0502020204030204" pitchFamily="34" charset="0"/>
                  </a:rPr>
                  <a:t>determina cada termo a partir de um ou mais termos anteriores, sendo necessário informar um ou mais termos iniciais.</a:t>
                </a:r>
                <a:endParaRPr lang="pt-BR" sz="23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300" b="1" dirty="0">
                    <a:solidFill>
                      <a:srgbClr val="000000"/>
                    </a:solidFill>
                    <a:effectLst/>
                    <a:latin typeface="Arial Narrow" panose="020B0606020202030204" pitchFamily="34" charset="0"/>
                    <a:ea typeface="Calibri" panose="020F0502020204030204" pitchFamily="34" charset="0"/>
                  </a:rPr>
                  <a:t>Exemplos: </a:t>
                </a:r>
              </a:p>
              <a:p>
                <a:pPr marL="342900" lvl="0" indent="-342900" algn="just">
                  <a:lnSpc>
                    <a:spcPct val="115000"/>
                  </a:lnSpc>
                  <a:buFont typeface="Symbol" panose="05050102010706020507" pitchFamily="18" charset="2"/>
                  <a:buChar char=""/>
                </a:pPr>
                <a14:m>
                  <m:oMath xmlns:m="http://schemas.openxmlformats.org/officeDocument/2006/math">
                    <m:d>
                      <m:dPr>
                        <m:ctrlPr>
                          <a:rPr lang="pt-BR" sz="2300" b="1" i="1" smtClean="0">
                            <a:solidFill>
                              <a:srgbClr val="000000"/>
                            </a:solidFill>
                            <a:effectLst/>
                            <a:latin typeface="Cambria Math" panose="02040503050406030204" pitchFamily="18" charset="0"/>
                            <a:ea typeface="Calibri" panose="020F0502020204030204" pitchFamily="34" charset="0"/>
                          </a:rPr>
                        </m:ctrlPr>
                      </m:dPr>
                      <m:e>
                        <m:r>
                          <a:rPr lang="pt-BR" sz="2300" b="1" i="1">
                            <a:solidFill>
                              <a:srgbClr val="000000"/>
                            </a:solidFill>
                            <a:effectLst/>
                            <a:latin typeface="Cambria Math" panose="02040503050406030204" pitchFamily="18" charset="0"/>
                            <a:ea typeface="Calibri" panose="020F0502020204030204" pitchFamily="34" charset="0"/>
                          </a:rPr>
                          <m:t>−</m:t>
                        </m:r>
                        <m:r>
                          <a:rPr lang="pt-BR" sz="2300" b="1" i="1">
                            <a:solidFill>
                              <a:srgbClr val="000000"/>
                            </a:solidFill>
                            <a:effectLst/>
                            <a:latin typeface="Cambria Math" panose="02040503050406030204" pitchFamily="18" charset="0"/>
                            <a:ea typeface="Calibri" panose="020F0502020204030204" pitchFamily="34" charset="0"/>
                          </a:rPr>
                          <m:t>𝟏</m:t>
                        </m:r>
                        <m:r>
                          <a:rPr lang="pt-BR" sz="2300" b="1" i="1">
                            <a:solidFill>
                              <a:srgbClr val="000000"/>
                            </a:solidFill>
                            <a:effectLst/>
                            <a:latin typeface="Cambria Math" panose="02040503050406030204" pitchFamily="18" charset="0"/>
                            <a:ea typeface="Calibri" panose="020F0502020204030204" pitchFamily="34" charset="0"/>
                          </a:rPr>
                          <m:t>;  </m:t>
                        </m:r>
                        <m:r>
                          <a:rPr lang="pt-BR" sz="2300" b="1" i="1">
                            <a:solidFill>
                              <a:srgbClr val="000000"/>
                            </a:solidFill>
                            <a:effectLst/>
                            <a:latin typeface="Cambria Math" panose="02040503050406030204" pitchFamily="18" charset="0"/>
                            <a:ea typeface="Calibri" panose="020F0502020204030204" pitchFamily="34" charset="0"/>
                          </a:rPr>
                          <m:t>𝟑</m:t>
                        </m:r>
                        <m:r>
                          <a:rPr lang="pt-BR" sz="2300" b="1" i="1">
                            <a:solidFill>
                              <a:srgbClr val="000000"/>
                            </a:solidFill>
                            <a:effectLst/>
                            <a:latin typeface="Cambria Math" panose="02040503050406030204" pitchFamily="18" charset="0"/>
                            <a:ea typeface="Calibri" panose="020F0502020204030204" pitchFamily="34" charset="0"/>
                          </a:rPr>
                          <m:t>;  </m:t>
                        </m:r>
                        <m:r>
                          <a:rPr lang="pt-BR" sz="2300" b="1" i="1">
                            <a:solidFill>
                              <a:srgbClr val="000000"/>
                            </a:solidFill>
                            <a:effectLst/>
                            <a:latin typeface="Cambria Math" panose="02040503050406030204" pitchFamily="18" charset="0"/>
                            <a:ea typeface="Calibri" panose="020F0502020204030204" pitchFamily="34" charset="0"/>
                          </a:rPr>
                          <m:t>𝟕</m:t>
                        </m:r>
                        <m:r>
                          <a:rPr lang="pt-BR" sz="2300" b="1" i="1">
                            <a:solidFill>
                              <a:srgbClr val="000000"/>
                            </a:solidFill>
                            <a:effectLst/>
                            <a:latin typeface="Cambria Math" panose="02040503050406030204" pitchFamily="18" charset="0"/>
                            <a:ea typeface="Calibri" panose="020F0502020204030204" pitchFamily="34" charset="0"/>
                          </a:rPr>
                          <m:t>;  </m:t>
                        </m:r>
                        <m:r>
                          <a:rPr lang="pt-BR" sz="2300" b="1" i="1">
                            <a:solidFill>
                              <a:srgbClr val="000000"/>
                            </a:solidFill>
                            <a:effectLst/>
                            <a:latin typeface="Cambria Math" panose="02040503050406030204" pitchFamily="18" charset="0"/>
                            <a:ea typeface="Calibri" panose="020F0502020204030204" pitchFamily="34" charset="0"/>
                          </a:rPr>
                          <m:t>𝟏𝟏</m:t>
                        </m:r>
                        <m:r>
                          <a:rPr lang="pt-BR" sz="2300" b="1" i="1">
                            <a:solidFill>
                              <a:srgbClr val="000000"/>
                            </a:solidFill>
                            <a:effectLst/>
                            <a:latin typeface="Cambria Math" panose="02040503050406030204" pitchFamily="18" charset="0"/>
                            <a:ea typeface="Calibri" panose="020F0502020204030204" pitchFamily="34" charset="0"/>
                          </a:rPr>
                          <m:t>;  </m:t>
                        </m:r>
                        <m:r>
                          <a:rPr lang="pt-BR" sz="2300" b="1" i="1">
                            <a:solidFill>
                              <a:srgbClr val="000000"/>
                            </a:solidFill>
                            <a:effectLst/>
                            <a:latin typeface="Cambria Math" panose="02040503050406030204" pitchFamily="18" charset="0"/>
                            <a:ea typeface="Calibri" panose="020F0502020204030204" pitchFamily="34" charset="0"/>
                          </a:rPr>
                          <m:t>𝟏𝟓</m:t>
                        </m:r>
                        <m:r>
                          <a:rPr lang="pt-BR" sz="2300" b="1" i="1">
                            <a:solidFill>
                              <a:srgbClr val="000000"/>
                            </a:solidFill>
                            <a:effectLst/>
                            <a:latin typeface="Cambria Math" panose="02040503050406030204" pitchFamily="18" charset="0"/>
                            <a:ea typeface="Calibri" panose="020F0502020204030204" pitchFamily="34" charset="0"/>
                          </a:rPr>
                          <m:t>; ⋯</m:t>
                        </m:r>
                      </m:e>
                    </m:d>
                  </m:oMath>
                </a14:m>
                <a:endParaRPr lang="pt-BR" sz="23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300" dirty="0">
                    <a:solidFill>
                      <a:srgbClr val="000000"/>
                    </a:solidFill>
                    <a:effectLst/>
                    <a:latin typeface="Arial Narrow" panose="020B0606020202030204" pitchFamily="34" charset="0"/>
                    <a:ea typeface="Calibri" panose="020F0502020204030204" pitchFamily="34" charset="0"/>
                  </a:rPr>
                  <a:t>Nesta sequência, a partir do segundo, cada termo é a adição de 4 unidades com o termo anterior. Observe:</a:t>
                </a:r>
                <a:endParaRPr lang="pt-BR" sz="2300" dirty="0">
                  <a:solidFill>
                    <a:srgbClr val="000000"/>
                  </a:solidFill>
                  <a:effectLst/>
                  <a:latin typeface="Arial" panose="020B0604020202020204" pitchFamily="34" charset="0"/>
                  <a:ea typeface="Calibri" panose="020F0502020204030204" pitchFamily="34" charset="0"/>
                </a:endParaRPr>
              </a:p>
              <a:p>
                <a:pPr algn="just">
                  <a:lnSpc>
                    <a:spcPct val="115000"/>
                  </a:lnSpc>
                </a:pPr>
                <a:endParaRPr lang="pt-BR" sz="2300" dirty="0">
                  <a:solidFill>
                    <a:srgbClr val="000000"/>
                  </a:solidFill>
                  <a:effectLst/>
                  <a:latin typeface="Arial" panose="020B060402020202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EC7F5F01-5658-0EF0-3F4C-706BB4409A04}"/>
                  </a:ext>
                </a:extLst>
              </p:cNvPr>
              <p:cNvSpPr txBox="1">
                <a:spLocks noRot="1" noChangeAspect="1" noMove="1" noResize="1" noEditPoints="1" noAdjustHandles="1" noChangeArrowheads="1" noChangeShapeType="1" noTextEdit="1"/>
              </p:cNvSpPr>
              <p:nvPr/>
            </p:nvSpPr>
            <p:spPr>
              <a:xfrm>
                <a:off x="0" y="657302"/>
                <a:ext cx="6096000" cy="3823611"/>
              </a:xfrm>
              <a:prstGeom prst="rect">
                <a:avLst/>
              </a:prstGeom>
              <a:blipFill>
                <a:blip r:embed="rId2"/>
                <a:stretch>
                  <a:fillRect l="-1500" t="-797" r="-1400"/>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927FC6DE-0B4E-8397-EEF5-B6F8A4D80CF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6829"/>
          <a:stretch/>
        </p:blipFill>
        <p:spPr bwMode="auto">
          <a:xfrm>
            <a:off x="479854" y="4115958"/>
            <a:ext cx="5040000" cy="1822078"/>
          </a:xfrm>
          <a:prstGeom prst="rect">
            <a:avLst/>
          </a:prstGeom>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CDC419DB-1A68-9F19-66CA-2F2EDBA2B1F9}"/>
              </a:ext>
            </a:extLst>
          </p:cNvPr>
          <p:cNvSpPr txBox="1"/>
          <p:nvPr/>
        </p:nvSpPr>
        <p:spPr>
          <a:xfrm>
            <a:off x="359709" y="5976566"/>
            <a:ext cx="5376582" cy="448264"/>
          </a:xfrm>
          <a:prstGeom prst="rect">
            <a:avLst/>
          </a:prstGeom>
          <a:noFill/>
        </p:spPr>
        <p:txBody>
          <a:bodyPr wrap="square">
            <a:spAutoFit/>
          </a:bodyPr>
          <a:lstStyle/>
          <a:p>
            <a:pPr algn="ctr">
              <a:lnSpc>
                <a:spcPct val="115000"/>
              </a:lnSpc>
            </a:pPr>
            <a:r>
              <a:rPr lang="pt-BR" sz="2200" dirty="0">
                <a:solidFill>
                  <a:srgbClr val="000000"/>
                </a:solidFill>
                <a:effectLst/>
                <a:latin typeface="Arial Narrow" panose="020B0606020202030204" pitchFamily="34" charset="0"/>
                <a:ea typeface="Calibri" panose="020F0502020204030204" pitchFamily="34" charset="0"/>
              </a:rPr>
              <a:t>(</a:t>
            </a:r>
            <a:r>
              <a:rPr lang="pt-BR" sz="2200" dirty="0">
                <a:solidFill>
                  <a:srgbClr val="00B050"/>
                </a:solidFill>
                <a:effectLst/>
                <a:latin typeface="Arial Narrow" panose="020B0606020202030204" pitchFamily="34" charset="0"/>
                <a:ea typeface="Calibri" panose="020F0502020204030204" pitchFamily="34" charset="0"/>
              </a:rPr>
              <a:t>Esta sequência é chamada de sequência aditiva</a:t>
            </a:r>
            <a:r>
              <a:rPr lang="pt-BR" sz="2200" dirty="0">
                <a:solidFill>
                  <a:srgbClr val="000000"/>
                </a:solidFill>
                <a:effectLst/>
                <a:latin typeface="Arial Narrow" panose="020B0606020202030204" pitchFamily="34" charset="0"/>
                <a:ea typeface="Calibri" panose="020F0502020204030204" pitchFamily="34" charset="0"/>
              </a:rPr>
              <a:t>)</a:t>
            </a:r>
            <a:endParaRPr lang="pt-BR" sz="2200" dirty="0">
              <a:solidFill>
                <a:srgbClr val="000000"/>
              </a:solidFill>
              <a:effectLst/>
              <a:latin typeface="Arial" panose="020B0604020202020204" pitchFamily="34" charset="0"/>
              <a:ea typeface="Calibri" panose="020F0502020204030204" pitchFamily="34" charset="0"/>
            </a:endParaRPr>
          </a:p>
        </p:txBody>
      </p:sp>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D88CF582-506A-C61F-50D9-02241353A89C}"/>
                  </a:ext>
                </a:extLst>
              </p:cNvPr>
              <p:cNvSpPr txBox="1"/>
              <p:nvPr/>
            </p:nvSpPr>
            <p:spPr>
              <a:xfrm>
                <a:off x="6096000" y="1134660"/>
                <a:ext cx="6096000" cy="1278555"/>
              </a:xfrm>
              <a:prstGeom prst="rect">
                <a:avLst/>
              </a:prstGeom>
              <a:noFill/>
            </p:spPr>
            <p:txBody>
              <a:bodyPr wrap="square">
                <a:spAutoFit/>
              </a:bodyPr>
              <a:lstStyle/>
              <a:p>
                <a:pPr marL="342900" lvl="0" indent="-342900" algn="just">
                  <a:lnSpc>
                    <a:spcPct val="115000"/>
                  </a:lnSpc>
                  <a:buFont typeface="Symbol" panose="05050102010706020507" pitchFamily="18" charset="2"/>
                  <a:buChar char=""/>
                </a:pPr>
                <a14:m>
                  <m:oMath xmlns:m="http://schemas.openxmlformats.org/officeDocument/2006/math">
                    <m:r>
                      <a:rPr lang="pt-BR" sz="2300" b="1" i="1" smtClean="0">
                        <a:solidFill>
                          <a:srgbClr val="000000"/>
                        </a:solidFill>
                        <a:effectLst/>
                        <a:latin typeface="Cambria Math" panose="02040503050406030204" pitchFamily="18" charset="0"/>
                        <a:ea typeface="Calibri" panose="020F0502020204030204" pitchFamily="34" charset="0"/>
                      </a:rPr>
                      <m:t>(</m:t>
                    </m:r>
                    <m:r>
                      <a:rPr lang="pt-BR" sz="2300" b="1" i="1" smtClean="0">
                        <a:solidFill>
                          <a:srgbClr val="000000"/>
                        </a:solidFill>
                        <a:effectLst/>
                        <a:latin typeface="Cambria Math" panose="02040503050406030204" pitchFamily="18" charset="0"/>
                        <a:ea typeface="Calibri" panose="020F0502020204030204" pitchFamily="34" charset="0"/>
                      </a:rPr>
                      <m:t>𝟒</m:t>
                    </m:r>
                    <m:r>
                      <a:rPr lang="pt-BR" sz="2300" b="1" i="1" smtClean="0">
                        <a:solidFill>
                          <a:srgbClr val="000000"/>
                        </a:solidFill>
                        <a:effectLst/>
                        <a:latin typeface="Cambria Math" panose="02040503050406030204" pitchFamily="18" charset="0"/>
                        <a:ea typeface="Calibri" panose="020F0502020204030204" pitchFamily="34" charset="0"/>
                      </a:rPr>
                      <m:t>; </m:t>
                    </m:r>
                    <m:r>
                      <a:rPr lang="pt-BR" sz="2300" b="1" i="1" smtClean="0">
                        <a:solidFill>
                          <a:srgbClr val="000000"/>
                        </a:solidFill>
                        <a:effectLst/>
                        <a:latin typeface="Cambria Math" panose="02040503050406030204" pitchFamily="18" charset="0"/>
                        <a:ea typeface="Calibri" panose="020F0502020204030204" pitchFamily="34" charset="0"/>
                      </a:rPr>
                      <m:t>𝟏𝟐</m:t>
                    </m:r>
                    <m:r>
                      <a:rPr lang="pt-BR" sz="2300" b="1" i="1" smtClean="0">
                        <a:solidFill>
                          <a:srgbClr val="000000"/>
                        </a:solidFill>
                        <a:effectLst/>
                        <a:latin typeface="Cambria Math" panose="02040503050406030204" pitchFamily="18" charset="0"/>
                        <a:ea typeface="Calibri" panose="020F0502020204030204" pitchFamily="34" charset="0"/>
                      </a:rPr>
                      <m:t>; </m:t>
                    </m:r>
                    <m:r>
                      <a:rPr lang="pt-BR" sz="2300" b="1" i="1" smtClean="0">
                        <a:solidFill>
                          <a:srgbClr val="000000"/>
                        </a:solidFill>
                        <a:effectLst/>
                        <a:latin typeface="Cambria Math" panose="02040503050406030204" pitchFamily="18" charset="0"/>
                        <a:ea typeface="Calibri" panose="020F0502020204030204" pitchFamily="34" charset="0"/>
                      </a:rPr>
                      <m:t>𝟑𝟔</m:t>
                    </m:r>
                    <m:r>
                      <a:rPr lang="pt-BR" sz="2300" b="1" i="1" smtClean="0">
                        <a:solidFill>
                          <a:srgbClr val="000000"/>
                        </a:solidFill>
                        <a:effectLst/>
                        <a:latin typeface="Cambria Math" panose="02040503050406030204" pitchFamily="18" charset="0"/>
                        <a:ea typeface="Calibri" panose="020F0502020204030204" pitchFamily="34" charset="0"/>
                      </a:rPr>
                      <m:t>; </m:t>
                    </m:r>
                    <m:r>
                      <a:rPr lang="pt-BR" sz="2300" b="1" i="1" smtClean="0">
                        <a:solidFill>
                          <a:srgbClr val="000000"/>
                        </a:solidFill>
                        <a:effectLst/>
                        <a:latin typeface="Cambria Math" panose="02040503050406030204" pitchFamily="18" charset="0"/>
                        <a:ea typeface="Calibri" panose="020F0502020204030204" pitchFamily="34" charset="0"/>
                      </a:rPr>
                      <m:t>𝟏𝟎𝟖</m:t>
                    </m:r>
                    <m:r>
                      <a:rPr lang="pt-BR" sz="2300" b="1" i="1" smtClean="0">
                        <a:solidFill>
                          <a:srgbClr val="000000"/>
                        </a:solidFill>
                        <a:effectLst/>
                        <a:latin typeface="Cambria Math" panose="02040503050406030204" pitchFamily="18" charset="0"/>
                        <a:ea typeface="Calibri" panose="020F0502020204030204" pitchFamily="34" charset="0"/>
                      </a:rPr>
                      <m:t>; </m:t>
                    </m:r>
                    <m:r>
                      <a:rPr lang="pt-BR" sz="2300" b="1" i="1" smtClean="0">
                        <a:solidFill>
                          <a:srgbClr val="000000"/>
                        </a:solidFill>
                        <a:effectLst/>
                        <a:latin typeface="Cambria Math" panose="02040503050406030204" pitchFamily="18" charset="0"/>
                        <a:ea typeface="Calibri" panose="020F0502020204030204" pitchFamily="34" charset="0"/>
                      </a:rPr>
                      <m:t>𝟑𝟐𝟒</m:t>
                    </m:r>
                    <m:r>
                      <a:rPr lang="pt-BR" sz="2300" b="1" i="1" smtClean="0">
                        <a:solidFill>
                          <a:srgbClr val="000000"/>
                        </a:solidFill>
                        <a:effectLst/>
                        <a:latin typeface="Cambria Math" panose="02040503050406030204" pitchFamily="18" charset="0"/>
                        <a:ea typeface="Calibri" panose="020F0502020204030204" pitchFamily="34" charset="0"/>
                      </a:rPr>
                      <m:t>; ⋯)</m:t>
                    </m:r>
                  </m:oMath>
                </a14:m>
                <a:endParaRPr lang="pt-BR" sz="23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300" dirty="0">
                    <a:solidFill>
                      <a:srgbClr val="000000"/>
                    </a:solidFill>
                    <a:effectLst/>
                    <a:latin typeface="Arial Narrow" panose="020B0606020202030204" pitchFamily="34" charset="0"/>
                    <a:ea typeface="Calibri" panose="020F0502020204030204" pitchFamily="34" charset="0"/>
                  </a:rPr>
                  <a:t>Nesta sequência, cada termo, a partir do segundo, é o temo anterior multiplicado por 3. Observe:</a:t>
                </a:r>
                <a:endParaRPr lang="pt-BR" sz="2300" dirty="0">
                  <a:solidFill>
                    <a:srgbClr val="000000"/>
                  </a:solidFill>
                  <a:effectLst/>
                  <a:latin typeface="Arial" panose="020B0604020202020204" pitchFamily="34" charset="0"/>
                  <a:ea typeface="Calibri" panose="020F0502020204030204" pitchFamily="34" charset="0"/>
                </a:endParaRPr>
              </a:p>
            </p:txBody>
          </p:sp>
        </mc:Choice>
        <mc:Fallback xmlns="">
          <p:sp>
            <p:nvSpPr>
              <p:cNvPr id="8" name="CaixaDeTexto 7">
                <a:extLst>
                  <a:ext uri="{FF2B5EF4-FFF2-40B4-BE49-F238E27FC236}">
                    <a16:creationId xmlns:a16="http://schemas.microsoft.com/office/drawing/2014/main" id="{D88CF582-506A-C61F-50D9-02241353A89C}"/>
                  </a:ext>
                </a:extLst>
              </p:cNvPr>
              <p:cNvSpPr txBox="1">
                <a:spLocks noRot="1" noChangeAspect="1" noMove="1" noResize="1" noEditPoints="1" noAdjustHandles="1" noChangeArrowheads="1" noChangeShapeType="1" noTextEdit="1"/>
              </p:cNvSpPr>
              <p:nvPr/>
            </p:nvSpPr>
            <p:spPr>
              <a:xfrm>
                <a:off x="6096000" y="1134660"/>
                <a:ext cx="6096000" cy="1278555"/>
              </a:xfrm>
              <a:prstGeom prst="rect">
                <a:avLst/>
              </a:prstGeom>
              <a:blipFill>
                <a:blip r:embed="rId4"/>
                <a:stretch>
                  <a:fillRect l="-1500" t="-2857" r="-1400" b="-9524"/>
                </a:stretch>
              </a:blipFill>
            </p:spPr>
            <p:txBody>
              <a:bodyPr/>
              <a:lstStyle/>
              <a:p>
                <a:r>
                  <a:rPr lang="pt-BR">
                    <a:noFill/>
                  </a:rPr>
                  <a:t> </a:t>
                </a:r>
              </a:p>
            </p:txBody>
          </p:sp>
        </mc:Fallback>
      </mc:AlternateContent>
      <p:pic>
        <p:nvPicPr>
          <p:cNvPr id="9" name="Imagem 8">
            <a:extLst>
              <a:ext uri="{FF2B5EF4-FFF2-40B4-BE49-F238E27FC236}">
                <a16:creationId xmlns:a16="http://schemas.microsoft.com/office/drawing/2014/main" id="{1052503D-940B-A2F8-314A-464A2224E60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293" t="14411" r="3545" b="14356"/>
          <a:stretch/>
        </p:blipFill>
        <p:spPr bwMode="auto">
          <a:xfrm>
            <a:off x="6631805" y="2640938"/>
            <a:ext cx="5040000" cy="1326316"/>
          </a:xfrm>
          <a:prstGeom prst="rect">
            <a:avLst/>
          </a:prstGeom>
          <a:ln>
            <a:noFill/>
          </a:ln>
          <a:extLst>
            <a:ext uri="{53640926-AAD7-44D8-BBD7-CCE9431645EC}">
              <a14:shadowObscured xmlns:a14="http://schemas.microsoft.com/office/drawing/2010/main"/>
            </a:ext>
          </a:extLst>
        </p:spPr>
      </p:pic>
      <p:sp>
        <p:nvSpPr>
          <p:cNvPr id="11" name="CaixaDeTexto 10">
            <a:extLst>
              <a:ext uri="{FF2B5EF4-FFF2-40B4-BE49-F238E27FC236}">
                <a16:creationId xmlns:a16="http://schemas.microsoft.com/office/drawing/2014/main" id="{7DFDA0BA-42AB-955B-A587-C44805761FC0}"/>
              </a:ext>
            </a:extLst>
          </p:cNvPr>
          <p:cNvSpPr txBox="1"/>
          <p:nvPr/>
        </p:nvSpPr>
        <p:spPr>
          <a:xfrm>
            <a:off x="6111610" y="4357361"/>
            <a:ext cx="6080390" cy="436081"/>
          </a:xfrm>
          <a:prstGeom prst="rect">
            <a:avLst/>
          </a:prstGeom>
          <a:noFill/>
        </p:spPr>
        <p:txBody>
          <a:bodyPr wrap="square">
            <a:spAutoFit/>
          </a:bodyPr>
          <a:lstStyle/>
          <a:p>
            <a:pPr algn="ctr">
              <a:lnSpc>
                <a:spcPct val="107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200" kern="100" dirty="0">
                <a:solidFill>
                  <a:srgbClr val="00B050"/>
                </a:solidFill>
                <a:effectLst/>
                <a:latin typeface="Arial Narrow" panose="020B0606020202030204" pitchFamily="34" charset="0"/>
                <a:ea typeface="Calibri" panose="020F0502020204030204" pitchFamily="34" charset="0"/>
                <a:cs typeface="Times New Roman" panose="02020603050405020304" pitchFamily="18" charset="0"/>
              </a:rPr>
              <a:t>Esta sequência é chamada de sequência multiplicativa</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86866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3670D611-381A-2EEB-8F64-A0747A7A9110}"/>
                  </a:ext>
                </a:extLst>
              </p:cNvPr>
              <p:cNvSpPr txBox="1"/>
              <p:nvPr/>
            </p:nvSpPr>
            <p:spPr>
              <a:xfrm>
                <a:off x="0" y="883043"/>
                <a:ext cx="6096000" cy="3313728"/>
              </a:xfrm>
              <a:prstGeom prst="rect">
                <a:avLst/>
              </a:prstGeom>
              <a:noFill/>
            </p:spPr>
            <p:txBody>
              <a:bodyPr wrap="square">
                <a:spAutoFit/>
              </a:bodyPr>
              <a:lstStyle/>
              <a:p>
                <a:pPr algn="just">
                  <a:lnSpc>
                    <a:spcPct val="115000"/>
                  </a:lnSpc>
                </a:pPr>
                <a:r>
                  <a:rPr lang="pt-BR" sz="2300" b="1" dirty="0">
                    <a:solidFill>
                      <a:srgbClr val="000000"/>
                    </a:solidFill>
                    <a:effectLst/>
                    <a:latin typeface="Arial Narrow" panose="020B0606020202030204" pitchFamily="34" charset="0"/>
                    <a:ea typeface="Calibri" panose="020F0502020204030204" pitchFamily="34" charset="0"/>
                  </a:rPr>
                  <a:t>Sequência numérica não recursiva:</a:t>
                </a:r>
                <a:r>
                  <a:rPr lang="pt-BR" sz="2300" dirty="0">
                    <a:solidFill>
                      <a:srgbClr val="000000"/>
                    </a:solidFill>
                    <a:effectLst/>
                    <a:latin typeface="Arial Narrow" panose="020B0606020202030204" pitchFamily="34" charset="0"/>
                    <a:ea typeface="Calibri" panose="020F0502020204030204" pitchFamily="34" charset="0"/>
                  </a:rPr>
                  <a:t> permite calcular diretamente o termo </a:t>
                </a:r>
                <a14:m>
                  <m:oMath xmlns:m="http://schemas.openxmlformats.org/officeDocument/2006/math">
                    <m:sSub>
                      <m:sSubPr>
                        <m:ctrlPr>
                          <a:rPr lang="pt-BR" sz="2300" i="1">
                            <a:solidFill>
                              <a:srgbClr val="000000"/>
                            </a:solidFill>
                            <a:effectLst/>
                            <a:latin typeface="Cambria Math" panose="02040503050406030204" pitchFamily="18" charset="0"/>
                            <a:ea typeface="Calibri" panose="020F0502020204030204" pitchFamily="34" charset="0"/>
                          </a:rPr>
                        </m:ctrlPr>
                      </m:sSubPr>
                      <m:e>
                        <m:r>
                          <a:rPr lang="pt-BR" sz="2300" i="1">
                            <a:solidFill>
                              <a:srgbClr val="000000"/>
                            </a:solidFill>
                            <a:effectLst/>
                            <a:latin typeface="Cambria Math" panose="02040503050406030204" pitchFamily="18" charset="0"/>
                            <a:ea typeface="Calibri" panose="020F0502020204030204" pitchFamily="34" charset="0"/>
                          </a:rPr>
                          <m:t>𝑎</m:t>
                        </m:r>
                      </m:e>
                      <m:sub>
                        <m:r>
                          <a:rPr lang="pt-BR" sz="2300" i="1">
                            <a:solidFill>
                              <a:srgbClr val="000000"/>
                            </a:solidFill>
                            <a:effectLst/>
                            <a:latin typeface="Cambria Math" panose="02040503050406030204" pitchFamily="18" charset="0"/>
                            <a:ea typeface="Calibri" panose="020F0502020204030204" pitchFamily="34" charset="0"/>
                          </a:rPr>
                          <m:t>𝑛</m:t>
                        </m:r>
                      </m:sub>
                    </m:sSub>
                  </m:oMath>
                </a14:m>
                <a:r>
                  <a:rPr lang="pt-BR" sz="2300" dirty="0">
                    <a:solidFill>
                      <a:srgbClr val="000000"/>
                    </a:solidFill>
                    <a:effectLst/>
                    <a:latin typeface="Arial" panose="020B0604020202020204" pitchFamily="34" charset="0"/>
                    <a:ea typeface="Calibri" panose="020F0502020204030204" pitchFamily="34" charset="0"/>
                  </a:rPr>
                  <a:t>​</a:t>
                </a:r>
                <a:r>
                  <a:rPr lang="pt-BR" sz="2300" dirty="0">
                    <a:solidFill>
                      <a:srgbClr val="000000"/>
                    </a:solidFill>
                    <a:effectLst/>
                    <a:latin typeface="Arial Narrow" panose="020B0606020202030204" pitchFamily="34" charset="0"/>
                    <a:ea typeface="Calibri" panose="020F0502020204030204" pitchFamily="34" charset="0"/>
                  </a:rPr>
                  <a:t> em função de sua posição </a:t>
                </a:r>
                <a14:m>
                  <m:oMath xmlns:m="http://schemas.openxmlformats.org/officeDocument/2006/math">
                    <m:r>
                      <a:rPr lang="pt-BR" sz="2300" i="1">
                        <a:solidFill>
                          <a:srgbClr val="000000"/>
                        </a:solidFill>
                        <a:effectLst/>
                        <a:latin typeface="Cambria Math" panose="02040503050406030204" pitchFamily="18" charset="0"/>
                        <a:ea typeface="Calibri" panose="020F0502020204030204" pitchFamily="34" charset="0"/>
                      </a:rPr>
                      <m:t>𝑛</m:t>
                    </m:r>
                  </m:oMath>
                </a14:m>
                <a:r>
                  <a:rPr lang="pt-BR" sz="2300" dirty="0">
                    <a:solidFill>
                      <a:srgbClr val="000000"/>
                    </a:solidFill>
                    <a:effectLst/>
                    <a:latin typeface="Arial Narrow" panose="020B0606020202030204" pitchFamily="34" charset="0"/>
                    <a:ea typeface="Calibri" panose="020F0502020204030204" pitchFamily="34" charset="0"/>
                  </a:rPr>
                  <a:t>, sem que seja necessário calcular os termos anteriores.</a:t>
                </a:r>
                <a:endParaRPr lang="pt-BR" sz="23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300" b="1" dirty="0">
                    <a:solidFill>
                      <a:srgbClr val="000000"/>
                    </a:solidFill>
                    <a:effectLst/>
                    <a:latin typeface="Arial Narrow" panose="020B0606020202030204" pitchFamily="34" charset="0"/>
                    <a:ea typeface="Calibri" panose="020F0502020204030204" pitchFamily="34" charset="0"/>
                  </a:rPr>
                  <a:t>Exemplos: </a:t>
                </a:r>
                <a:endParaRPr lang="pt-BR" sz="2300" dirty="0">
                  <a:solidFill>
                    <a:srgbClr val="000000"/>
                  </a:solidFill>
                  <a:effectLst/>
                  <a:latin typeface="Arial" panose="020B0604020202020204" pitchFamily="34" charset="0"/>
                  <a:ea typeface="Calibri" panose="020F0502020204030204" pitchFamily="34" charset="0"/>
                </a:endParaRPr>
              </a:p>
              <a:p>
                <a:pPr marL="342900" lvl="0" indent="-342900" algn="just">
                  <a:lnSpc>
                    <a:spcPct val="115000"/>
                  </a:lnSpc>
                  <a:buFont typeface="Symbol" panose="05050102010706020507" pitchFamily="18" charset="2"/>
                  <a:buChar char=""/>
                </a:pPr>
                <a14:m>
                  <m:oMath xmlns:m="http://schemas.openxmlformats.org/officeDocument/2006/math">
                    <m:d>
                      <m:dPr>
                        <m:ctrlPr>
                          <a:rPr lang="pt-BR" sz="2300" b="1" i="1">
                            <a:solidFill>
                              <a:srgbClr val="000000"/>
                            </a:solidFill>
                            <a:effectLst/>
                            <a:latin typeface="Cambria Math" panose="02040503050406030204" pitchFamily="18" charset="0"/>
                            <a:ea typeface="Calibri" panose="020F0502020204030204" pitchFamily="34" charset="0"/>
                          </a:rPr>
                        </m:ctrlPr>
                      </m:dPr>
                      <m:e>
                        <m:r>
                          <a:rPr lang="pt-BR" sz="2300" b="1" i="1">
                            <a:solidFill>
                              <a:srgbClr val="000000"/>
                            </a:solidFill>
                            <a:effectLst/>
                            <a:latin typeface="Cambria Math" panose="02040503050406030204" pitchFamily="18" charset="0"/>
                            <a:ea typeface="Calibri" panose="020F0502020204030204" pitchFamily="34" charset="0"/>
                          </a:rPr>
                          <m:t>𝟏</m:t>
                        </m:r>
                        <m:r>
                          <a:rPr lang="pt-BR" sz="2300" b="1" i="1">
                            <a:solidFill>
                              <a:srgbClr val="000000"/>
                            </a:solidFill>
                            <a:effectLst/>
                            <a:latin typeface="Cambria Math" panose="02040503050406030204" pitchFamily="18" charset="0"/>
                            <a:ea typeface="Calibri" panose="020F0502020204030204" pitchFamily="34" charset="0"/>
                          </a:rPr>
                          <m:t>; </m:t>
                        </m:r>
                        <m:r>
                          <a:rPr lang="pt-BR" sz="2300" b="1" i="1">
                            <a:solidFill>
                              <a:srgbClr val="000000"/>
                            </a:solidFill>
                            <a:effectLst/>
                            <a:latin typeface="Cambria Math" panose="02040503050406030204" pitchFamily="18" charset="0"/>
                            <a:ea typeface="Calibri" panose="020F0502020204030204" pitchFamily="34" charset="0"/>
                          </a:rPr>
                          <m:t>𝟐</m:t>
                        </m:r>
                        <m:r>
                          <a:rPr lang="pt-BR" sz="2300" b="1" i="1">
                            <a:solidFill>
                              <a:srgbClr val="000000"/>
                            </a:solidFill>
                            <a:effectLst/>
                            <a:latin typeface="Cambria Math" panose="02040503050406030204" pitchFamily="18" charset="0"/>
                            <a:ea typeface="Calibri" panose="020F0502020204030204" pitchFamily="34" charset="0"/>
                          </a:rPr>
                          <m:t>; </m:t>
                        </m:r>
                        <m:r>
                          <a:rPr lang="pt-BR" sz="2300" b="1" i="1">
                            <a:solidFill>
                              <a:srgbClr val="000000"/>
                            </a:solidFill>
                            <a:effectLst/>
                            <a:latin typeface="Cambria Math" panose="02040503050406030204" pitchFamily="18" charset="0"/>
                            <a:ea typeface="Calibri" panose="020F0502020204030204" pitchFamily="34" charset="0"/>
                          </a:rPr>
                          <m:t>𝟒</m:t>
                        </m:r>
                        <m:r>
                          <a:rPr lang="pt-BR" sz="2300" b="1" i="1">
                            <a:solidFill>
                              <a:srgbClr val="000000"/>
                            </a:solidFill>
                            <a:effectLst/>
                            <a:latin typeface="Cambria Math" panose="02040503050406030204" pitchFamily="18" charset="0"/>
                            <a:ea typeface="Calibri" panose="020F0502020204030204" pitchFamily="34" charset="0"/>
                          </a:rPr>
                          <m:t>; </m:t>
                        </m:r>
                        <m:r>
                          <a:rPr lang="pt-BR" sz="2300" b="1" i="1">
                            <a:solidFill>
                              <a:srgbClr val="000000"/>
                            </a:solidFill>
                            <a:effectLst/>
                            <a:latin typeface="Cambria Math" panose="02040503050406030204" pitchFamily="18" charset="0"/>
                            <a:ea typeface="Calibri" panose="020F0502020204030204" pitchFamily="34" charset="0"/>
                          </a:rPr>
                          <m:t>𝟖</m:t>
                        </m:r>
                        <m:r>
                          <a:rPr lang="pt-BR" sz="2300" b="1" i="1">
                            <a:solidFill>
                              <a:srgbClr val="000000"/>
                            </a:solidFill>
                            <a:effectLst/>
                            <a:latin typeface="Cambria Math" panose="02040503050406030204" pitchFamily="18" charset="0"/>
                            <a:ea typeface="Calibri" panose="020F0502020204030204" pitchFamily="34" charset="0"/>
                          </a:rPr>
                          <m:t>; </m:t>
                        </m:r>
                        <m:r>
                          <a:rPr lang="pt-BR" sz="2300" b="1" i="1">
                            <a:solidFill>
                              <a:srgbClr val="000000"/>
                            </a:solidFill>
                            <a:effectLst/>
                            <a:latin typeface="Cambria Math" panose="02040503050406030204" pitchFamily="18" charset="0"/>
                            <a:ea typeface="Calibri" panose="020F0502020204030204" pitchFamily="34" charset="0"/>
                          </a:rPr>
                          <m:t>𝟏𝟔</m:t>
                        </m:r>
                        <m:r>
                          <a:rPr lang="pt-BR" sz="2300" b="1" i="1">
                            <a:solidFill>
                              <a:srgbClr val="000000"/>
                            </a:solidFill>
                            <a:effectLst/>
                            <a:latin typeface="Cambria Math" panose="02040503050406030204" pitchFamily="18" charset="0"/>
                            <a:ea typeface="Calibri" panose="020F0502020204030204" pitchFamily="34" charset="0"/>
                          </a:rPr>
                          <m:t>; ⋯</m:t>
                        </m:r>
                      </m:e>
                    </m:d>
                  </m:oMath>
                </a14:m>
                <a:endParaRPr lang="pt-BR" sz="23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300" dirty="0">
                    <a:solidFill>
                      <a:srgbClr val="000000"/>
                    </a:solidFill>
                    <a:effectLst/>
                    <a:latin typeface="Arial Narrow" panose="020B0606020202030204" pitchFamily="34" charset="0"/>
                    <a:ea typeface="Calibri" panose="020F0502020204030204" pitchFamily="34" charset="0"/>
                  </a:rPr>
                  <a:t>Esta sequência é formada pelas potências de base 2, portanto os termos não dependem do termo anterior. Observe:</a:t>
                </a:r>
                <a:endParaRPr lang="pt-BR" sz="2300" dirty="0">
                  <a:solidFill>
                    <a:srgbClr val="000000"/>
                  </a:solidFill>
                  <a:effectLst/>
                  <a:latin typeface="Arial" panose="020B060402020202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3670D611-381A-2EEB-8F64-A0747A7A9110}"/>
                  </a:ext>
                </a:extLst>
              </p:cNvPr>
              <p:cNvSpPr txBox="1">
                <a:spLocks noRot="1" noChangeAspect="1" noMove="1" noResize="1" noEditPoints="1" noAdjustHandles="1" noChangeArrowheads="1" noChangeShapeType="1" noTextEdit="1"/>
              </p:cNvSpPr>
              <p:nvPr/>
            </p:nvSpPr>
            <p:spPr>
              <a:xfrm>
                <a:off x="0" y="883043"/>
                <a:ext cx="6096000" cy="3313728"/>
              </a:xfrm>
              <a:prstGeom prst="rect">
                <a:avLst/>
              </a:prstGeom>
              <a:blipFill>
                <a:blip r:embed="rId2"/>
                <a:stretch>
                  <a:fillRect l="-1500" t="-921" r="-1400" b="-3131"/>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0A56280A-57E5-CE06-7E5E-6F089C24C1E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010" t="9459" r="3688" b="15305"/>
          <a:stretch/>
        </p:blipFill>
        <p:spPr bwMode="auto">
          <a:xfrm>
            <a:off x="444181" y="4277323"/>
            <a:ext cx="5040000" cy="1354472"/>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F6DE2053-3B3E-F5ED-6BEA-625D75F89BBE}"/>
                  </a:ext>
                </a:extLst>
              </p:cNvPr>
              <p:cNvSpPr txBox="1"/>
              <p:nvPr/>
            </p:nvSpPr>
            <p:spPr>
              <a:xfrm>
                <a:off x="6095999" y="883043"/>
                <a:ext cx="6096001" cy="1685590"/>
              </a:xfrm>
              <a:prstGeom prst="rect">
                <a:avLst/>
              </a:prstGeom>
              <a:noFill/>
            </p:spPr>
            <p:txBody>
              <a:bodyPr wrap="square">
                <a:spAutoFit/>
              </a:bodyPr>
              <a:lstStyle/>
              <a:p>
                <a:pPr marL="342900" lvl="0" indent="-342900" algn="just">
                  <a:lnSpc>
                    <a:spcPct val="115000"/>
                  </a:lnSpc>
                  <a:buFont typeface="Symbol" panose="05050102010706020507" pitchFamily="18" charset="2"/>
                  <a:buChar char=""/>
                </a:pPr>
                <a14:m>
                  <m:oMath xmlns:m="http://schemas.openxmlformats.org/officeDocument/2006/math">
                    <m:d>
                      <m:dPr>
                        <m:ctrlPr>
                          <a:rPr lang="pt-BR" sz="2300" b="1" i="1" smtClean="0">
                            <a:solidFill>
                              <a:srgbClr val="000000"/>
                            </a:solidFill>
                            <a:effectLst/>
                            <a:latin typeface="Cambria Math" panose="02040503050406030204" pitchFamily="18" charset="0"/>
                            <a:ea typeface="Calibri" panose="020F0502020204030204" pitchFamily="34" charset="0"/>
                          </a:rPr>
                        </m:ctrlPr>
                      </m:dPr>
                      <m:e>
                        <m:r>
                          <a:rPr lang="pt-BR" sz="2300" b="1" i="1">
                            <a:solidFill>
                              <a:srgbClr val="000000"/>
                            </a:solidFill>
                            <a:effectLst/>
                            <a:latin typeface="Cambria Math" panose="02040503050406030204" pitchFamily="18" charset="0"/>
                            <a:ea typeface="Calibri" panose="020F0502020204030204" pitchFamily="34" charset="0"/>
                          </a:rPr>
                          <m:t>𝟒</m:t>
                        </m:r>
                        <m:r>
                          <a:rPr lang="pt-BR" sz="2300" b="1" i="1">
                            <a:solidFill>
                              <a:srgbClr val="000000"/>
                            </a:solidFill>
                            <a:effectLst/>
                            <a:latin typeface="Cambria Math" panose="02040503050406030204" pitchFamily="18" charset="0"/>
                            <a:ea typeface="Calibri" panose="020F0502020204030204" pitchFamily="34" charset="0"/>
                          </a:rPr>
                          <m:t>; </m:t>
                        </m:r>
                        <m:r>
                          <a:rPr lang="pt-BR" sz="2300" b="1" i="1">
                            <a:solidFill>
                              <a:srgbClr val="000000"/>
                            </a:solidFill>
                            <a:effectLst/>
                            <a:latin typeface="Cambria Math" panose="02040503050406030204" pitchFamily="18" charset="0"/>
                            <a:ea typeface="Calibri" panose="020F0502020204030204" pitchFamily="34" charset="0"/>
                          </a:rPr>
                          <m:t>𝟖</m:t>
                        </m:r>
                        <m:r>
                          <a:rPr lang="pt-BR" sz="2300" b="1" i="1">
                            <a:solidFill>
                              <a:srgbClr val="000000"/>
                            </a:solidFill>
                            <a:effectLst/>
                            <a:latin typeface="Cambria Math" panose="02040503050406030204" pitchFamily="18" charset="0"/>
                            <a:ea typeface="Calibri" panose="020F0502020204030204" pitchFamily="34" charset="0"/>
                          </a:rPr>
                          <m:t>; </m:t>
                        </m:r>
                        <m:r>
                          <a:rPr lang="pt-BR" sz="2300" b="1" i="1">
                            <a:solidFill>
                              <a:srgbClr val="000000"/>
                            </a:solidFill>
                            <a:effectLst/>
                            <a:latin typeface="Cambria Math" panose="02040503050406030204" pitchFamily="18" charset="0"/>
                            <a:ea typeface="Calibri" panose="020F0502020204030204" pitchFamily="34" charset="0"/>
                          </a:rPr>
                          <m:t>𝟏𝟐</m:t>
                        </m:r>
                        <m:r>
                          <a:rPr lang="pt-BR" sz="2300" b="1" i="1">
                            <a:solidFill>
                              <a:srgbClr val="000000"/>
                            </a:solidFill>
                            <a:effectLst/>
                            <a:latin typeface="Cambria Math" panose="02040503050406030204" pitchFamily="18" charset="0"/>
                            <a:ea typeface="Calibri" panose="020F0502020204030204" pitchFamily="34" charset="0"/>
                          </a:rPr>
                          <m:t>; </m:t>
                        </m:r>
                        <m:r>
                          <a:rPr lang="pt-BR" sz="2300" b="1" i="1">
                            <a:solidFill>
                              <a:srgbClr val="000000"/>
                            </a:solidFill>
                            <a:effectLst/>
                            <a:latin typeface="Cambria Math" panose="02040503050406030204" pitchFamily="18" charset="0"/>
                            <a:ea typeface="Calibri" panose="020F0502020204030204" pitchFamily="34" charset="0"/>
                          </a:rPr>
                          <m:t>𝟏𝟔</m:t>
                        </m:r>
                        <m:r>
                          <a:rPr lang="pt-BR" sz="2300" b="1" i="1">
                            <a:solidFill>
                              <a:srgbClr val="000000"/>
                            </a:solidFill>
                            <a:effectLst/>
                            <a:latin typeface="Cambria Math" panose="02040503050406030204" pitchFamily="18" charset="0"/>
                            <a:ea typeface="Calibri" panose="020F0502020204030204" pitchFamily="34" charset="0"/>
                          </a:rPr>
                          <m:t>; </m:t>
                        </m:r>
                        <m:r>
                          <a:rPr lang="pt-BR" sz="2300" b="1" i="1">
                            <a:solidFill>
                              <a:srgbClr val="000000"/>
                            </a:solidFill>
                            <a:effectLst/>
                            <a:latin typeface="Cambria Math" panose="02040503050406030204" pitchFamily="18" charset="0"/>
                            <a:ea typeface="Calibri" panose="020F0502020204030204" pitchFamily="34" charset="0"/>
                          </a:rPr>
                          <m:t>𝟐𝟎</m:t>
                        </m:r>
                        <m:r>
                          <a:rPr lang="pt-BR" sz="2300" b="1" i="1">
                            <a:solidFill>
                              <a:srgbClr val="000000"/>
                            </a:solidFill>
                            <a:effectLst/>
                            <a:latin typeface="Cambria Math" panose="02040503050406030204" pitchFamily="18" charset="0"/>
                            <a:ea typeface="Calibri" panose="020F0502020204030204" pitchFamily="34" charset="0"/>
                          </a:rPr>
                          <m:t>; ⋯</m:t>
                        </m:r>
                      </m:e>
                    </m:d>
                  </m:oMath>
                </a14:m>
                <a:endParaRPr lang="pt-BR" sz="23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300" dirty="0">
                    <a:solidFill>
                      <a:srgbClr val="000000"/>
                    </a:solidFill>
                    <a:effectLst/>
                    <a:latin typeface="Arial Narrow" panose="020B0606020202030204" pitchFamily="34" charset="0"/>
                    <a:ea typeface="Calibri" panose="020F0502020204030204" pitchFamily="34" charset="0"/>
                  </a:rPr>
                  <a:t>Esta sequência é formada pelos múltiplos naturais de 4, portanto, os termos não dependem do termo anterior. Observe:</a:t>
                </a:r>
                <a:endParaRPr lang="pt-BR" sz="2300" dirty="0">
                  <a:solidFill>
                    <a:srgbClr val="000000"/>
                  </a:solidFill>
                  <a:effectLst/>
                  <a:latin typeface="Arial" panose="020B0604020202020204" pitchFamily="34" charset="0"/>
                  <a:ea typeface="Calibri" panose="020F0502020204030204" pitchFamily="34" charset="0"/>
                </a:endParaRPr>
              </a:p>
            </p:txBody>
          </p:sp>
        </mc:Choice>
        <mc:Fallback xmlns="">
          <p:sp>
            <p:nvSpPr>
              <p:cNvPr id="6" name="CaixaDeTexto 5">
                <a:extLst>
                  <a:ext uri="{FF2B5EF4-FFF2-40B4-BE49-F238E27FC236}">
                    <a16:creationId xmlns:a16="http://schemas.microsoft.com/office/drawing/2014/main" id="{F6DE2053-3B3E-F5ED-6BEA-625D75F89BBE}"/>
                  </a:ext>
                </a:extLst>
              </p:cNvPr>
              <p:cNvSpPr txBox="1">
                <a:spLocks noRot="1" noChangeAspect="1" noMove="1" noResize="1" noEditPoints="1" noAdjustHandles="1" noChangeArrowheads="1" noChangeShapeType="1" noTextEdit="1"/>
              </p:cNvSpPr>
              <p:nvPr/>
            </p:nvSpPr>
            <p:spPr>
              <a:xfrm>
                <a:off x="6095999" y="883043"/>
                <a:ext cx="6096001" cy="1685590"/>
              </a:xfrm>
              <a:prstGeom prst="rect">
                <a:avLst/>
              </a:prstGeom>
              <a:blipFill>
                <a:blip r:embed="rId4"/>
                <a:stretch>
                  <a:fillRect l="-1500" t="-2174" r="-1400" b="-7246"/>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E214E126-0D27-87A0-C4C9-43EF924EF8F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761" t="14604" r="2352" b="22518"/>
          <a:stretch/>
        </p:blipFill>
        <p:spPr bwMode="auto">
          <a:xfrm>
            <a:off x="6623999" y="2804017"/>
            <a:ext cx="5040000" cy="146858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88247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44F929D2-B117-4DF8-C5A5-B68235B6DF5E}"/>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0" y="599216"/>
            <a:ext cx="3240000" cy="763698"/>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E2D04B91-6C83-6F00-8F5B-403C8C5F7016}"/>
              </a:ext>
            </a:extLst>
          </p:cNvPr>
          <p:cNvSpPr txBox="1"/>
          <p:nvPr/>
        </p:nvSpPr>
        <p:spPr>
          <a:xfrm>
            <a:off x="-1" y="1273417"/>
            <a:ext cx="6096000" cy="2376805"/>
          </a:xfrm>
          <a:prstGeom prst="rect">
            <a:avLst/>
          </a:prstGeom>
          <a:noFill/>
        </p:spPr>
        <p:txBody>
          <a:bodyPr wrap="square">
            <a:spAutoFit/>
          </a:bodyPr>
          <a:lstStyle/>
          <a:p>
            <a:pPr indent="20320" algn="just">
              <a:lnSpc>
                <a:spcPct val="107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Considere a seguinte sequência.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0320" algn="ctr">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indent="20320" algn="ctr">
              <a:lnSpc>
                <a:spcPct val="107000"/>
              </a:lnSpc>
              <a:spcAft>
                <a:spcPts val="8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indent="20320" algn="ctr">
              <a:lnSpc>
                <a:spcPct val="107000"/>
              </a:lnSpc>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0320">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Desenhe a próxima figura desta sequência.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BF27EAEB-0F53-24E9-5A25-322CFBA96BA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9461" b="36145"/>
          <a:stretch/>
        </p:blipFill>
        <p:spPr bwMode="auto">
          <a:xfrm>
            <a:off x="-2" y="1866674"/>
            <a:ext cx="5961007" cy="1190289"/>
          </a:xfrm>
          <a:prstGeom prst="rect">
            <a:avLst/>
          </a:prstGeom>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7FE2CCE2-8A57-AEAB-944D-6038464FFD0D}"/>
              </a:ext>
            </a:extLst>
          </p:cNvPr>
          <p:cNvSpPr txBox="1"/>
          <p:nvPr/>
        </p:nvSpPr>
        <p:spPr>
          <a:xfrm>
            <a:off x="-35859" y="4141541"/>
            <a:ext cx="6131858" cy="2755498"/>
          </a:xfrm>
          <a:prstGeom prst="rect">
            <a:avLst/>
          </a:prstGeom>
          <a:noFill/>
        </p:spPr>
        <p:txBody>
          <a:bodyPr wrap="square">
            <a:spAutoFit/>
          </a:bodyPr>
          <a:lstStyle/>
          <a:p>
            <a:pPr indent="20320" algn="just">
              <a:lnSpc>
                <a:spcPct val="107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Observe a sequência a seguir: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0320" algn="ctr">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indent="20320" algn="ctr">
              <a:lnSpc>
                <a:spcPct val="107000"/>
              </a:lnSpc>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0320" algn="ctr">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0320"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Quantos quadradinhos brancos deverá ter a 6ª figura desta sequência?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CB0B5BE6-7289-8412-941E-C2B7A647B492}"/>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l="3111" t="25519" b="20478"/>
          <a:stretch/>
        </p:blipFill>
        <p:spPr bwMode="auto">
          <a:xfrm>
            <a:off x="460501" y="4632885"/>
            <a:ext cx="5040000" cy="1475221"/>
          </a:xfrm>
          <a:prstGeom prst="rect">
            <a:avLst/>
          </a:prstGeom>
          <a:ln>
            <a:noFill/>
          </a:ln>
          <a:extLst>
            <a:ext uri="{53640926-AAD7-44D8-BBD7-CCE9431645EC}">
              <a14:shadowObscured xmlns:a14="http://schemas.microsoft.com/office/drawing/2010/main"/>
            </a:ext>
          </a:extLst>
        </p:spPr>
      </p:pic>
      <p:sp>
        <p:nvSpPr>
          <p:cNvPr id="10" name="CaixaDeTexto 9">
            <a:extLst>
              <a:ext uri="{FF2B5EF4-FFF2-40B4-BE49-F238E27FC236}">
                <a16:creationId xmlns:a16="http://schemas.microsoft.com/office/drawing/2014/main" id="{6C9EA8D6-AB56-0106-2325-B0B74AE77B25}"/>
              </a:ext>
            </a:extLst>
          </p:cNvPr>
          <p:cNvSpPr txBox="1"/>
          <p:nvPr/>
        </p:nvSpPr>
        <p:spPr>
          <a:xfrm>
            <a:off x="6095999" y="695031"/>
            <a:ext cx="6024283" cy="6162969"/>
          </a:xfrm>
          <a:prstGeom prst="rect">
            <a:avLst/>
          </a:prstGeom>
          <a:noFill/>
        </p:spPr>
        <p:txBody>
          <a:bodyPr wrap="square">
            <a:spAutoFit/>
          </a:bodyPr>
          <a:lstStyle/>
          <a:p>
            <a:pPr algn="just">
              <a:lnSpc>
                <a:spcPct val="115000"/>
              </a:lnSpc>
            </a:pPr>
            <a:r>
              <a:rPr lang="pt-BR" sz="2300" b="1" dirty="0">
                <a:solidFill>
                  <a:srgbClr val="000000"/>
                </a:solidFill>
                <a:effectLst/>
                <a:latin typeface="Arial Narrow" panose="020B0606020202030204" pitchFamily="34" charset="0"/>
                <a:ea typeface="Calibri" panose="020F0502020204030204" pitchFamily="34" charset="0"/>
              </a:rPr>
              <a:t>3.</a:t>
            </a:r>
            <a:r>
              <a:rPr lang="pt-BR" sz="2300" dirty="0">
                <a:solidFill>
                  <a:srgbClr val="000000"/>
                </a:solidFill>
                <a:effectLst/>
                <a:latin typeface="Arial Narrow" panose="020B0606020202030204" pitchFamily="34" charset="0"/>
                <a:ea typeface="Calibri" panose="020F0502020204030204" pitchFamily="34" charset="0"/>
              </a:rPr>
              <a:t> Escreva os 5 próximos termos de cada sequência numérica a seguir.</a:t>
            </a:r>
            <a:endParaRPr lang="pt-BR" sz="23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300" dirty="0">
                <a:solidFill>
                  <a:srgbClr val="000000"/>
                </a:solidFill>
                <a:effectLst/>
                <a:latin typeface="Arial Narrow" panose="020B0606020202030204" pitchFamily="34" charset="0"/>
                <a:ea typeface="Calibri" panose="020F0502020204030204" pitchFamily="34" charset="0"/>
              </a:rPr>
              <a:t>a) 2, 4, 6, 8, ...             c) 1, 4, 7, 10, ... </a:t>
            </a:r>
            <a:endParaRPr lang="pt-BR" sz="23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300" dirty="0">
                <a:solidFill>
                  <a:srgbClr val="000000"/>
                </a:solidFill>
                <a:effectLst/>
                <a:latin typeface="Arial Narrow" panose="020B0606020202030204" pitchFamily="34" charset="0"/>
                <a:ea typeface="Calibri" panose="020F0502020204030204" pitchFamily="34" charset="0"/>
              </a:rPr>
              <a:t>b) 1, 3, 5, 7, 9, ...</a:t>
            </a:r>
            <a:r>
              <a:rPr lang="pt-BR" sz="2300" dirty="0">
                <a:solidFill>
                  <a:srgbClr val="000000"/>
                </a:solidFill>
                <a:latin typeface="Arial" panose="020B0604020202020204" pitchFamily="34" charset="0"/>
                <a:ea typeface="Calibri" panose="020F0502020204030204" pitchFamily="34" charset="0"/>
              </a:rPr>
              <a:t>       </a:t>
            </a:r>
            <a:r>
              <a:rPr lang="pt-BR" sz="2300" dirty="0">
                <a:solidFill>
                  <a:srgbClr val="000000"/>
                </a:solidFill>
                <a:effectLst/>
                <a:latin typeface="Arial Narrow" panose="020B0606020202030204" pitchFamily="34" charset="0"/>
                <a:ea typeface="Calibri" panose="020F0502020204030204" pitchFamily="34" charset="0"/>
              </a:rPr>
              <a:t>d) 1, 6, 11, 16, 21, ...</a:t>
            </a:r>
          </a:p>
          <a:p>
            <a:pPr algn="just">
              <a:lnSpc>
                <a:spcPct val="115000"/>
              </a:lnSpc>
            </a:pPr>
            <a:endParaRPr lang="pt-BR" sz="2300" b="1" dirty="0">
              <a:solidFill>
                <a:srgbClr val="000000"/>
              </a:solidFill>
              <a:effectLst/>
              <a:latin typeface="Arial Narrow" panose="020B0606020202030204" pitchFamily="34" charset="0"/>
              <a:ea typeface="Calibri" panose="020F0502020204030204" pitchFamily="34" charset="0"/>
            </a:endParaRPr>
          </a:p>
          <a:p>
            <a:pPr algn="just">
              <a:lnSpc>
                <a:spcPct val="115000"/>
              </a:lnSpc>
            </a:pPr>
            <a:r>
              <a:rPr lang="pt-BR" sz="2300" b="1" dirty="0">
                <a:solidFill>
                  <a:srgbClr val="000000"/>
                </a:solidFill>
                <a:effectLst/>
                <a:latin typeface="Arial Narrow" panose="020B0606020202030204" pitchFamily="34" charset="0"/>
                <a:ea typeface="Calibri" panose="020F0502020204030204" pitchFamily="34" charset="0"/>
              </a:rPr>
              <a:t>4.</a:t>
            </a:r>
            <a:r>
              <a:rPr lang="pt-BR" sz="2300" dirty="0">
                <a:solidFill>
                  <a:srgbClr val="000000"/>
                </a:solidFill>
                <a:effectLst/>
                <a:latin typeface="Arial Narrow" panose="020B0606020202030204" pitchFamily="34" charset="0"/>
                <a:ea typeface="Calibri" panose="020F0502020204030204" pitchFamily="34" charset="0"/>
              </a:rPr>
              <a:t> Carla ganhou um casal de coelhos recém-nascidos. Considere que os coelhos chegam à idade de acasalar um mês depois de nascerem, e que as fêmeas demoram um mês para parir, gerando apenas outro casal, e que vão aumentando de acordo com a sequência: {1, 1, 2, 3, 5, 8, ...}.</a:t>
            </a:r>
            <a:endParaRPr lang="pt-BR" sz="23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300" dirty="0">
                <a:solidFill>
                  <a:srgbClr val="000000"/>
                </a:solidFill>
                <a:effectLst/>
                <a:latin typeface="Arial Narrow" panose="020B0606020202030204" pitchFamily="34" charset="0"/>
                <a:ea typeface="Calibri" panose="020F0502020204030204" pitchFamily="34" charset="0"/>
              </a:rPr>
              <a:t>Quantos casais de coelhos ele terá depois de um ano? </a:t>
            </a:r>
            <a:endParaRPr lang="pt-BR" sz="23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300" dirty="0">
                <a:solidFill>
                  <a:srgbClr val="000000"/>
                </a:solidFill>
                <a:effectLst/>
                <a:latin typeface="Arial Narrow" panose="020B0606020202030204" pitchFamily="34" charset="0"/>
                <a:ea typeface="Calibri" panose="020F0502020204030204" pitchFamily="34" charset="0"/>
              </a:rPr>
              <a:t>(A) 121       (B) 144       (C) 198</a:t>
            </a:r>
            <a:endParaRPr lang="pt-BR" sz="23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300" dirty="0">
                <a:solidFill>
                  <a:srgbClr val="000000"/>
                </a:solidFill>
                <a:effectLst/>
                <a:latin typeface="Arial Narrow" panose="020B0606020202030204" pitchFamily="34" charset="0"/>
                <a:ea typeface="Calibri" panose="020F0502020204030204" pitchFamily="34" charset="0"/>
              </a:rPr>
              <a:t>(D) 233       (E) 377</a:t>
            </a:r>
            <a:endParaRPr lang="pt-BR" sz="2300" dirty="0">
              <a:solidFill>
                <a:srgbClr val="000000"/>
              </a:solidFill>
              <a:effectLst/>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2021196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83BBDB5C-4C3C-C6B0-3A16-FEF6EC72DA30}"/>
                  </a:ext>
                </a:extLst>
              </p:cNvPr>
              <p:cNvSpPr txBox="1"/>
              <p:nvPr/>
            </p:nvSpPr>
            <p:spPr>
              <a:xfrm>
                <a:off x="0" y="883891"/>
                <a:ext cx="6096000" cy="5712718"/>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5.</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As figuras, a seguir, representam conjuntos de bolas numeradas de 1 a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pt-BR" sz="2300" b="1" kern="100" dirty="0">
                  <a:latin typeface="Arial Narrow" panose="020B0606020202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pt-BR" sz="2300" b="1" kern="100" dirty="0">
                  <a:latin typeface="Arial Narrow" panose="020B0606020202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pt-BR" sz="2300" b="1" kern="100" dirty="0">
                  <a:latin typeface="Arial Narrow" panose="020B0606020202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pt-BR" sz="2300" b="1" kern="100" dirty="0">
                  <a:latin typeface="Arial Narrow" panose="020B0606020202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dirty="0">
                    <a:solidFill>
                      <a:srgbClr val="000000"/>
                    </a:solidFill>
                    <a:effectLst/>
                    <a:latin typeface="Arial Narrow" panose="020B0606020202030204" pitchFamily="34" charset="0"/>
                    <a:ea typeface="Calibri" panose="020F0502020204030204" pitchFamily="34" charset="0"/>
                  </a:rPr>
                  <a:t>Determine a quantidade de bolinhas do conjunto 10.</a:t>
                </a:r>
                <a:endParaRPr lang="pt-BR" sz="2300" dirty="0">
                  <a:solidFill>
                    <a:srgbClr val="000000"/>
                  </a:solidFill>
                  <a:effectLst/>
                  <a:latin typeface="Arial" panose="020B060402020202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83BBDB5C-4C3C-C6B0-3A16-FEF6EC72DA30}"/>
                  </a:ext>
                </a:extLst>
              </p:cNvPr>
              <p:cNvSpPr txBox="1">
                <a:spLocks noRot="1" noChangeAspect="1" noMove="1" noResize="1" noEditPoints="1" noAdjustHandles="1" noChangeArrowheads="1" noChangeShapeType="1" noTextEdit="1"/>
              </p:cNvSpPr>
              <p:nvPr/>
            </p:nvSpPr>
            <p:spPr>
              <a:xfrm>
                <a:off x="0" y="883891"/>
                <a:ext cx="6096000" cy="5712718"/>
              </a:xfrm>
              <a:prstGeom prst="rect">
                <a:avLst/>
              </a:prstGeom>
              <a:blipFill>
                <a:blip r:embed="rId2"/>
                <a:stretch>
                  <a:fillRect l="-1400" t="-534" r="-1400" b="-1387"/>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27D588D1-141F-781E-1ADE-EAF29BD8F5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8000" y="1716415"/>
            <a:ext cx="5040000" cy="4311484"/>
          </a:xfrm>
          <a:prstGeom prst="rect">
            <a:avLst/>
          </a:prstGeom>
        </p:spPr>
      </p:pic>
      <p:pic>
        <p:nvPicPr>
          <p:cNvPr id="5" name="Imagem 4">
            <a:extLst>
              <a:ext uri="{FF2B5EF4-FFF2-40B4-BE49-F238E27FC236}">
                <a16:creationId xmlns:a16="http://schemas.microsoft.com/office/drawing/2014/main" id="{9B5C9EF7-6936-8B33-57F9-FEF0D4BE01B7}"/>
              </a:ext>
            </a:extLst>
          </p:cNvPr>
          <p:cNvPicPr>
            <a:picLocks noChangeAspect="1"/>
          </p:cNvPicPr>
          <p:nvPr/>
        </p:nvPicPr>
        <p:blipFill rotWithShape="1">
          <a:blip r:embed="rId4">
            <a:extLst>
              <a:ext uri="{28A0092B-C50C-407E-A947-70E740481C1C}">
                <a14:useLocalDpi xmlns:a14="http://schemas.microsoft.com/office/drawing/2010/main" val="0"/>
              </a:ext>
            </a:extLst>
          </a:blip>
          <a:srcRect l="808" r="2454" b="4321"/>
          <a:stretch>
            <a:fillRect/>
          </a:stretch>
        </p:blipFill>
        <p:spPr bwMode="auto">
          <a:xfrm>
            <a:off x="6207760" y="548704"/>
            <a:ext cx="3240000" cy="670373"/>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2DEF56A8-8F14-8773-4044-4B3674068110}"/>
              </a:ext>
            </a:extLst>
          </p:cNvPr>
          <p:cNvSpPr txBox="1"/>
          <p:nvPr/>
        </p:nvSpPr>
        <p:spPr>
          <a:xfrm>
            <a:off x="6207760" y="1219077"/>
            <a:ext cx="5984240" cy="1685590"/>
          </a:xfrm>
          <a:prstGeom prst="rect">
            <a:avLst/>
          </a:prstGeom>
          <a:noFill/>
        </p:spPr>
        <p:txBody>
          <a:bodyPr wrap="square">
            <a:spAutoFit/>
          </a:bodyPr>
          <a:lstStyle/>
          <a:p>
            <a:pPr algn="ctr">
              <a:lnSpc>
                <a:spcPct val="115000"/>
              </a:lnSpc>
            </a:pPr>
            <a:r>
              <a:rPr lang="pt-BR" sz="2300" b="1" dirty="0">
                <a:solidFill>
                  <a:srgbClr val="000000"/>
                </a:solidFill>
                <a:effectLst/>
                <a:latin typeface="Arial Narrow" panose="020B0606020202030204" pitchFamily="34" charset="0"/>
                <a:ea typeface="Calibri" panose="020F0502020204030204" pitchFamily="34" charset="0"/>
              </a:rPr>
              <a:t>LEI DE FORMAÇÃO OU TERMO GERAL DE UMA SEQUÊNCIA </a:t>
            </a:r>
            <a:endParaRPr lang="pt-BR" sz="23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300" dirty="0">
                <a:solidFill>
                  <a:srgbClr val="000000"/>
                </a:solidFill>
                <a:effectLst/>
                <a:latin typeface="Arial Narrow" panose="020B0606020202030204" pitchFamily="34" charset="0"/>
                <a:ea typeface="Calibri" panose="020F0502020204030204" pitchFamily="34" charset="0"/>
              </a:rPr>
              <a:t>Voltando à sequência de figuras formadas por pentágonos. </a:t>
            </a:r>
            <a:endParaRPr lang="pt-BR" sz="2300" dirty="0">
              <a:solidFill>
                <a:srgbClr val="000000"/>
              </a:solidFill>
              <a:effectLst/>
              <a:latin typeface="Arial" panose="020B0604020202020204" pitchFamily="34" charset="0"/>
              <a:ea typeface="Calibri" panose="020F0502020204030204" pitchFamily="34" charset="0"/>
            </a:endParaRPr>
          </a:p>
        </p:txBody>
      </p:sp>
      <p:pic>
        <p:nvPicPr>
          <p:cNvPr id="8" name="Imagem 7" descr="Gráfico&#10;&#10;O conteúdo gerado por IA pode estar incorreto.">
            <a:extLst>
              <a:ext uri="{FF2B5EF4-FFF2-40B4-BE49-F238E27FC236}">
                <a16:creationId xmlns:a16="http://schemas.microsoft.com/office/drawing/2014/main" id="{0BED6412-AB50-474A-61EA-71D3ED14D26D}"/>
              </a:ext>
            </a:extLst>
          </p:cNvPr>
          <p:cNvPicPr>
            <a:picLocks noChangeAspect="1"/>
          </p:cNvPicPr>
          <p:nvPr/>
        </p:nvPicPr>
        <p:blipFill rotWithShape="1">
          <a:blip r:embed="rId5"/>
          <a:srcRect t="1" r="561" b="2516"/>
          <a:stretch>
            <a:fillRect/>
          </a:stretch>
        </p:blipFill>
        <p:spPr bwMode="auto">
          <a:xfrm>
            <a:off x="6221935" y="2932064"/>
            <a:ext cx="5884170" cy="1088721"/>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E8330A63-4606-1F14-BF32-595BB96F623B}"/>
                  </a:ext>
                </a:extLst>
              </p:cNvPr>
              <p:cNvSpPr txBox="1"/>
              <p:nvPr/>
            </p:nvSpPr>
            <p:spPr>
              <a:xfrm>
                <a:off x="6107057" y="4216672"/>
                <a:ext cx="6084943" cy="2092624"/>
              </a:xfrm>
              <a:prstGeom prst="rect">
                <a:avLst/>
              </a:prstGeom>
              <a:noFill/>
            </p:spPr>
            <p:txBody>
              <a:bodyPr wrap="square">
                <a:spAutoFit/>
              </a:bodyPr>
              <a:lstStyle/>
              <a:p>
                <a:pPr algn="just">
                  <a:lnSpc>
                    <a:spcPct val="115000"/>
                  </a:lnSpc>
                </a:pPr>
                <a:r>
                  <a:rPr lang="pt-BR" sz="2300" dirty="0">
                    <a:solidFill>
                      <a:srgbClr val="000000"/>
                    </a:solidFill>
                    <a:effectLst/>
                    <a:latin typeface="Arial Narrow" panose="020B0606020202030204" pitchFamily="34" charset="0"/>
                    <a:ea typeface="Calibri" panose="020F0502020204030204" pitchFamily="34" charset="0"/>
                  </a:rPr>
                  <a:t>Sabendo que as próximas figuras, seguem esse mesmo padrão, é possível determinar uma expressão algébrica que relacione a quantidade de segmentos da figura representado por </a:t>
                </a:r>
                <a14:m>
                  <m:oMath xmlns:m="http://schemas.openxmlformats.org/officeDocument/2006/math">
                    <m:r>
                      <a:rPr lang="pt-BR" sz="2300" b="1" i="1">
                        <a:solidFill>
                          <a:srgbClr val="C45911"/>
                        </a:solidFill>
                        <a:effectLst/>
                        <a:latin typeface="Cambria Math" panose="02040503050406030204" pitchFamily="18" charset="0"/>
                        <a:ea typeface="Calibri" panose="020F0502020204030204" pitchFamily="34" charset="0"/>
                      </a:rPr>
                      <m:t>𝑸</m:t>
                    </m:r>
                  </m:oMath>
                </a14:m>
                <a:r>
                  <a:rPr lang="pt-BR" sz="2300" dirty="0">
                    <a:solidFill>
                      <a:srgbClr val="000000"/>
                    </a:solidFill>
                    <a:effectLst/>
                    <a:latin typeface="Arial Narrow" panose="020B0606020202030204" pitchFamily="34" charset="0"/>
                    <a:ea typeface="Calibri" panose="020F0502020204030204" pitchFamily="34" charset="0"/>
                  </a:rPr>
                  <a:t>, com o número de pentágonos representado por </a:t>
                </a:r>
                <a14:m>
                  <m:oMath xmlns:m="http://schemas.openxmlformats.org/officeDocument/2006/math">
                    <m:r>
                      <a:rPr lang="pt-BR" sz="2300" b="1" i="1">
                        <a:solidFill>
                          <a:srgbClr val="00B050"/>
                        </a:solidFill>
                        <a:effectLst/>
                        <a:latin typeface="Cambria Math" panose="02040503050406030204" pitchFamily="18" charset="0"/>
                        <a:ea typeface="Calibri" panose="020F0502020204030204" pitchFamily="34" charset="0"/>
                      </a:rPr>
                      <m:t>𝒏</m:t>
                    </m:r>
                  </m:oMath>
                </a14:m>
                <a:r>
                  <a:rPr lang="pt-BR" sz="2300" dirty="0">
                    <a:solidFill>
                      <a:srgbClr val="000000"/>
                    </a:solidFill>
                    <a:effectLst/>
                    <a:latin typeface="Arial Narrow" panose="020B0606020202030204" pitchFamily="34" charset="0"/>
                    <a:ea typeface="Calibri" panose="020F0502020204030204" pitchFamily="34" charset="0"/>
                  </a:rPr>
                  <a:t>.</a:t>
                </a:r>
                <a:endParaRPr lang="pt-BR" sz="2300" dirty="0">
                  <a:solidFill>
                    <a:srgbClr val="000000"/>
                  </a:solidFill>
                  <a:effectLst/>
                  <a:latin typeface="Arial" panose="020B0604020202020204" pitchFamily="34" charset="0"/>
                  <a:ea typeface="Calibri" panose="020F0502020204030204" pitchFamily="34" charset="0"/>
                </a:endParaRPr>
              </a:p>
            </p:txBody>
          </p:sp>
        </mc:Choice>
        <mc:Fallback xmlns="">
          <p:sp>
            <p:nvSpPr>
              <p:cNvPr id="10" name="CaixaDeTexto 9">
                <a:extLst>
                  <a:ext uri="{FF2B5EF4-FFF2-40B4-BE49-F238E27FC236}">
                    <a16:creationId xmlns:a16="http://schemas.microsoft.com/office/drawing/2014/main" id="{E8330A63-4606-1F14-BF32-595BB96F623B}"/>
                  </a:ext>
                </a:extLst>
              </p:cNvPr>
              <p:cNvSpPr txBox="1">
                <a:spLocks noRot="1" noChangeAspect="1" noMove="1" noResize="1" noEditPoints="1" noAdjustHandles="1" noChangeArrowheads="1" noChangeShapeType="1" noTextEdit="1"/>
              </p:cNvSpPr>
              <p:nvPr/>
            </p:nvSpPr>
            <p:spPr>
              <a:xfrm>
                <a:off x="6107057" y="4216672"/>
                <a:ext cx="6084943" cy="2092624"/>
              </a:xfrm>
              <a:prstGeom prst="rect">
                <a:avLst/>
              </a:prstGeom>
              <a:blipFill>
                <a:blip r:embed="rId6"/>
                <a:stretch>
                  <a:fillRect l="-1503" t="-1458" r="-1403" b="-5539"/>
                </a:stretch>
              </a:blipFill>
            </p:spPr>
            <p:txBody>
              <a:bodyPr/>
              <a:lstStyle/>
              <a:p>
                <a:r>
                  <a:rPr lang="pt-BR">
                    <a:noFill/>
                  </a:rPr>
                  <a:t> </a:t>
                </a:r>
              </a:p>
            </p:txBody>
          </p:sp>
        </mc:Fallback>
      </mc:AlternateContent>
    </p:spTree>
    <p:extLst>
      <p:ext uri="{BB962C8B-B14F-4D97-AF65-F5344CB8AC3E}">
        <p14:creationId xmlns:p14="http://schemas.microsoft.com/office/powerpoint/2010/main" val="3814433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FB783549-0ABA-2841-CF53-B743265B5358}"/>
              </a:ext>
            </a:extLst>
          </p:cNvPr>
          <p:cNvPicPr>
            <a:picLocks noChangeAspect="1"/>
          </p:cNvPicPr>
          <p:nvPr/>
        </p:nvPicPr>
        <p:blipFill>
          <a:blip r:embed="rId2"/>
          <a:srcRect l="29921" r="30186" b="11967"/>
          <a:stretch/>
        </p:blipFill>
        <p:spPr>
          <a:xfrm>
            <a:off x="367551" y="645818"/>
            <a:ext cx="5040000" cy="3186882"/>
          </a:xfrm>
          <a:prstGeom prst="rect">
            <a:avLst/>
          </a:prstGeom>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497DF0BA-E5C8-3E56-40F2-FD43294389EC}"/>
                  </a:ext>
                </a:extLst>
              </p:cNvPr>
              <p:cNvSpPr txBox="1"/>
              <p:nvPr/>
            </p:nvSpPr>
            <p:spPr>
              <a:xfrm>
                <a:off x="28727" y="3748460"/>
                <a:ext cx="6067273" cy="1209049"/>
              </a:xfrm>
              <a:prstGeom prst="rect">
                <a:avLst/>
              </a:prstGeom>
              <a:noFill/>
            </p:spPr>
            <p:txBody>
              <a:bodyPr wrap="square">
                <a:spAutoFit/>
              </a:bodyPr>
              <a:lstStyle/>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Portanto, a figura que possui um número de pentágonos igual a </a:t>
                </a:r>
                <a14:m>
                  <m:oMath xmlns:m="http://schemas.openxmlformats.org/officeDocument/2006/math">
                    <m:r>
                      <a:rPr lang="pt-BR" sz="23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𝒏</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terá uma quantidade de segmentos iguais a </a:t>
                </a:r>
                <a14:m>
                  <m:oMath xmlns:m="http://schemas.openxmlformats.org/officeDocument/2006/math">
                    <m:r>
                      <a:rPr lang="pt-BR" sz="2300" b="1" i="1" kern="100">
                        <a:solidFill>
                          <a:srgbClr val="C45911"/>
                        </a:solidFill>
                        <a:effectLst/>
                        <a:latin typeface="Cambria Math" panose="02040503050406030204" pitchFamily="18" charset="0"/>
                        <a:ea typeface="Calibri" panose="020F0502020204030204" pitchFamily="34" charset="0"/>
                        <a:cs typeface="Times New Roman" panose="02020603050405020304" pitchFamily="18" charset="0"/>
                      </a:rPr>
                      <m:t>𝑸</m:t>
                    </m:r>
                    <m:r>
                      <a:rPr lang="pt-BR" sz="2300" b="1" i="1" kern="100">
                        <a:effectLst/>
                        <a:latin typeface="Cambria Math" panose="02040503050406030204" pitchFamily="18" charset="0"/>
                        <a:ea typeface="Calibri" panose="020F0502020204030204" pitchFamily="34" charset="0"/>
                        <a:cs typeface="Calibri" panose="020F0502020204030204" pitchFamily="34" charset="0"/>
                      </a:rPr>
                      <m:t>=</m:t>
                    </m:r>
                    <m:r>
                      <a:rPr lang="pt-BR" sz="2300" i="1" kern="100">
                        <a:effectLst/>
                        <a:latin typeface="Cambria Math" panose="02040503050406030204" pitchFamily="18" charset="0"/>
                        <a:ea typeface="Calibri" panose="020F0502020204030204" pitchFamily="34" charset="0"/>
                        <a:cs typeface="Calibri" panose="020F0502020204030204" pitchFamily="34" charset="0"/>
                      </a:rPr>
                      <m:t>4</m:t>
                    </m:r>
                    <m:r>
                      <a:rPr lang="pt-BR" sz="2300" b="1"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𝒏</m:t>
                    </m:r>
                    <m:r>
                      <a:rPr lang="pt-BR" sz="2300" i="1" kern="100">
                        <a:effectLst/>
                        <a:latin typeface="Cambria Math" panose="02040503050406030204" pitchFamily="18" charset="0"/>
                        <a:ea typeface="Calibri" panose="020F0502020204030204" pitchFamily="34" charset="0"/>
                        <a:cs typeface="Calibri" panose="020F0502020204030204" pitchFamily="34" charset="0"/>
                      </a:rPr>
                      <m:t>+1</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497DF0BA-E5C8-3E56-40F2-FD43294389EC}"/>
                  </a:ext>
                </a:extLst>
              </p:cNvPr>
              <p:cNvSpPr txBox="1">
                <a:spLocks noRot="1" noChangeAspect="1" noMove="1" noResize="1" noEditPoints="1" noAdjustHandles="1" noChangeArrowheads="1" noChangeShapeType="1" noTextEdit="1"/>
              </p:cNvSpPr>
              <p:nvPr/>
            </p:nvSpPr>
            <p:spPr>
              <a:xfrm>
                <a:off x="28727" y="3748460"/>
                <a:ext cx="6067273" cy="1209049"/>
              </a:xfrm>
              <a:prstGeom prst="rect">
                <a:avLst/>
              </a:prstGeom>
              <a:blipFill>
                <a:blip r:embed="rId3"/>
                <a:stretch>
                  <a:fillRect l="-1508" t="-4545" r="-1407" b="-9596"/>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BFA7BBF2-13CF-7140-CA1B-F8B3F57034B3}"/>
              </a:ext>
            </a:extLst>
          </p:cNvPr>
          <p:cNvPicPr>
            <a:picLocks noChangeAspect="1"/>
          </p:cNvPicPr>
          <p:nvPr/>
        </p:nvPicPr>
        <p:blipFill>
          <a:blip r:embed="rId4"/>
          <a:stretch>
            <a:fillRect/>
          </a:stretch>
        </p:blipFill>
        <p:spPr>
          <a:xfrm>
            <a:off x="227498" y="4957509"/>
            <a:ext cx="5546458" cy="1793390"/>
          </a:xfrm>
          <a:prstGeom prst="rect">
            <a:avLst/>
          </a:prstGeom>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09612FC4-9370-D2EA-99DF-4CDEA40F2362}"/>
                  </a:ext>
                </a:extLst>
              </p:cNvPr>
              <p:cNvSpPr txBox="1"/>
              <p:nvPr/>
            </p:nvSpPr>
            <p:spPr>
              <a:xfrm>
                <a:off x="6112780" y="557886"/>
                <a:ext cx="6213691" cy="2446054"/>
              </a:xfrm>
              <a:prstGeom prst="rect">
                <a:avLst/>
              </a:prstGeom>
              <a:noFill/>
            </p:spPr>
            <p:txBody>
              <a:bodyPr wrap="square">
                <a:spAutoFit/>
              </a:bodyPr>
              <a:lstStyle/>
              <a:p>
                <a:pPr algn="just">
                  <a:lnSpc>
                    <a:spcPct val="115000"/>
                  </a:lnSpc>
                </a:pPr>
                <a:r>
                  <a:rPr lang="pt-BR" sz="2300" b="1"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Exemplo:</a:t>
                </a:r>
                <a:endParaRPr lang="pt-BR" sz="2300" dirty="0">
                  <a:solidFill>
                    <a:srgbClr val="000000"/>
                  </a:solidFill>
                  <a:latin typeface="Arial" panose="020B0604020202020204" pitchFamily="34" charset="0"/>
                  <a:ea typeface="Calibri" panose="020F0502020204030204" pitchFamily="34" charset="0"/>
                </a:endParaRPr>
              </a:p>
              <a:p>
                <a:pPr algn="just">
                  <a:lnSpc>
                    <a:spcPct val="115000"/>
                  </a:lnSpc>
                </a:pPr>
                <a14:m>
                  <m:oMathPara xmlns:m="http://schemas.openxmlformats.org/officeDocument/2006/math">
                    <m:oMathParaPr>
                      <m:jc m:val="left"/>
                    </m:oMathParaPr>
                    <m:oMath xmlns:m="http://schemas.openxmlformats.org/officeDocument/2006/math">
                      <m:d>
                        <m:dPr>
                          <m:ctrlPr>
                            <a:rPr lang="pt-BR" sz="2200" i="1">
                              <a:solidFill>
                                <a:srgbClr val="000000"/>
                              </a:solidFill>
                              <a:effectLst/>
                              <a:latin typeface="Cambria Math" panose="02040503050406030204" pitchFamily="18" charset="0"/>
                              <a:ea typeface="Calibri" panose="020F0502020204030204" pitchFamily="34" charset="0"/>
                            </a:rPr>
                          </m:ctrlPr>
                        </m:dPr>
                        <m:e>
                          <m:r>
                            <a:rPr lang="pt-BR" sz="2200" i="1">
                              <a:solidFill>
                                <a:srgbClr val="000000"/>
                              </a:solidFill>
                              <a:effectLst/>
                              <a:latin typeface="Cambria Math" panose="02040503050406030204" pitchFamily="18" charset="0"/>
                              <a:ea typeface="Calibri" panose="020F0502020204030204" pitchFamily="34" charset="0"/>
                            </a:rPr>
                            <m:t>4</m:t>
                          </m:r>
                          <m:sSup>
                            <m:sSupPr>
                              <m:ctrlPr>
                                <a:rPr lang="pt-BR" sz="2200" i="1">
                                  <a:solidFill>
                                    <a:srgbClr val="000000"/>
                                  </a:solidFill>
                                  <a:effectLst/>
                                  <a:latin typeface="Cambria Math" panose="02040503050406030204" pitchFamily="18" charset="0"/>
                                  <a:ea typeface="Calibri" panose="020F0502020204030204" pitchFamily="34" charset="0"/>
                                </a:rPr>
                              </m:ctrlPr>
                            </m:sSupPr>
                            <m:e>
                              <m:r>
                                <a:rPr lang="pt-BR" sz="2200" i="1">
                                  <a:solidFill>
                                    <a:srgbClr val="000000"/>
                                  </a:solidFill>
                                  <a:effectLst/>
                                  <a:latin typeface="Cambria Math" panose="02040503050406030204" pitchFamily="18" charset="0"/>
                                  <a:ea typeface="Calibri" panose="020F0502020204030204" pitchFamily="34" charset="0"/>
                                </a:rPr>
                                <m:t>𝑥</m:t>
                              </m:r>
                            </m:e>
                            <m:sup>
                              <m:r>
                                <a:rPr lang="pt-BR" sz="2200" i="1">
                                  <a:solidFill>
                                    <a:srgbClr val="000000"/>
                                  </a:solidFill>
                                  <a:effectLst/>
                                  <a:latin typeface="Cambria Math" panose="02040503050406030204" pitchFamily="18" charset="0"/>
                                  <a:ea typeface="Calibri" panose="020F0502020204030204" pitchFamily="34" charset="0"/>
                                </a:rPr>
                                <m:t>2</m:t>
                              </m:r>
                            </m:sup>
                          </m:sSup>
                          <m:r>
                            <a:rPr lang="pt-BR" sz="2200" i="1">
                              <a:solidFill>
                                <a:srgbClr val="000000"/>
                              </a:solidFill>
                              <a:effectLst/>
                              <a:latin typeface="Cambria Math" panose="02040503050406030204" pitchFamily="18" charset="0"/>
                              <a:ea typeface="Calibri" panose="020F0502020204030204" pitchFamily="34" charset="0"/>
                            </a:rPr>
                            <m:t>−7</m:t>
                          </m:r>
                          <m:r>
                            <a:rPr lang="pt-BR" sz="2200" i="1">
                              <a:solidFill>
                                <a:srgbClr val="000000"/>
                              </a:solidFill>
                              <a:effectLst/>
                              <a:latin typeface="Cambria Math" panose="02040503050406030204" pitchFamily="18" charset="0"/>
                              <a:ea typeface="Calibri" panose="020F0502020204030204" pitchFamily="34" charset="0"/>
                            </a:rPr>
                            <m:t>𝑥</m:t>
                          </m:r>
                          <m:r>
                            <a:rPr lang="pt-BR" sz="2200" i="1">
                              <a:solidFill>
                                <a:srgbClr val="000000"/>
                              </a:solidFill>
                              <a:effectLst/>
                              <a:latin typeface="Cambria Math" panose="02040503050406030204" pitchFamily="18" charset="0"/>
                              <a:ea typeface="Calibri" panose="020F0502020204030204" pitchFamily="34" charset="0"/>
                            </a:rPr>
                            <m:t>+2</m:t>
                          </m:r>
                        </m:e>
                      </m:d>
                      <m:r>
                        <a:rPr lang="pt-BR" sz="2200" i="1">
                          <a:solidFill>
                            <a:srgbClr val="000000"/>
                          </a:solidFill>
                          <a:effectLst/>
                          <a:latin typeface="Cambria Math" panose="02040503050406030204" pitchFamily="18" charset="0"/>
                          <a:ea typeface="Calibri" panose="020F0502020204030204" pitchFamily="34" charset="0"/>
                        </a:rPr>
                        <m:t>+</m:t>
                      </m:r>
                      <m:d>
                        <m:dPr>
                          <m:ctrlPr>
                            <a:rPr lang="pt-BR" sz="2200" i="1">
                              <a:solidFill>
                                <a:srgbClr val="000000"/>
                              </a:solidFill>
                              <a:effectLst/>
                              <a:latin typeface="Cambria Math" panose="02040503050406030204" pitchFamily="18" charset="0"/>
                              <a:ea typeface="Calibri" panose="020F0502020204030204" pitchFamily="34" charset="0"/>
                            </a:rPr>
                          </m:ctrlPr>
                        </m:dPr>
                        <m:e>
                          <m:r>
                            <a:rPr lang="pt-BR" sz="2200" i="1">
                              <a:solidFill>
                                <a:srgbClr val="000000"/>
                              </a:solidFill>
                              <a:effectLst/>
                              <a:latin typeface="Cambria Math" panose="02040503050406030204" pitchFamily="18" charset="0"/>
                              <a:ea typeface="Calibri" panose="020F0502020204030204" pitchFamily="34" charset="0"/>
                            </a:rPr>
                            <m:t>3</m:t>
                          </m:r>
                          <m:sSup>
                            <m:sSupPr>
                              <m:ctrlPr>
                                <a:rPr lang="pt-BR" sz="2200" i="1">
                                  <a:solidFill>
                                    <a:srgbClr val="000000"/>
                                  </a:solidFill>
                                  <a:effectLst/>
                                  <a:latin typeface="Cambria Math" panose="02040503050406030204" pitchFamily="18" charset="0"/>
                                  <a:ea typeface="Calibri" panose="020F0502020204030204" pitchFamily="34" charset="0"/>
                                </a:rPr>
                              </m:ctrlPr>
                            </m:sSupPr>
                            <m:e>
                              <m:r>
                                <a:rPr lang="pt-BR" sz="2200" i="1">
                                  <a:solidFill>
                                    <a:srgbClr val="000000"/>
                                  </a:solidFill>
                                  <a:effectLst/>
                                  <a:latin typeface="Cambria Math" panose="02040503050406030204" pitchFamily="18" charset="0"/>
                                  <a:ea typeface="Calibri" panose="020F0502020204030204" pitchFamily="34" charset="0"/>
                                </a:rPr>
                                <m:t>𝑥</m:t>
                              </m:r>
                            </m:e>
                            <m:sup>
                              <m:r>
                                <a:rPr lang="pt-BR" sz="2200" i="1">
                                  <a:solidFill>
                                    <a:srgbClr val="000000"/>
                                  </a:solidFill>
                                  <a:effectLst/>
                                  <a:latin typeface="Cambria Math" panose="02040503050406030204" pitchFamily="18" charset="0"/>
                                  <a:ea typeface="Calibri" panose="020F0502020204030204" pitchFamily="34" charset="0"/>
                                </a:rPr>
                                <m:t>2</m:t>
                              </m:r>
                            </m:sup>
                          </m:sSup>
                          <m:r>
                            <a:rPr lang="pt-BR" sz="2200" i="1">
                              <a:solidFill>
                                <a:srgbClr val="000000"/>
                              </a:solidFill>
                              <a:effectLst/>
                              <a:latin typeface="Cambria Math" panose="02040503050406030204" pitchFamily="18" charset="0"/>
                              <a:ea typeface="Calibri" panose="020F0502020204030204" pitchFamily="34" charset="0"/>
                            </a:rPr>
                            <m:t>+2</m:t>
                          </m:r>
                          <m:r>
                            <a:rPr lang="pt-BR" sz="2200" i="1">
                              <a:solidFill>
                                <a:srgbClr val="000000"/>
                              </a:solidFill>
                              <a:effectLst/>
                              <a:latin typeface="Cambria Math" panose="02040503050406030204" pitchFamily="18" charset="0"/>
                              <a:ea typeface="Calibri" panose="020F0502020204030204" pitchFamily="34" charset="0"/>
                            </a:rPr>
                            <m:t>𝑥</m:t>
                          </m:r>
                          <m:r>
                            <a:rPr lang="pt-BR" sz="2200" i="1">
                              <a:solidFill>
                                <a:srgbClr val="000000"/>
                              </a:solidFill>
                              <a:effectLst/>
                              <a:latin typeface="Cambria Math" panose="02040503050406030204" pitchFamily="18" charset="0"/>
                              <a:ea typeface="Calibri" panose="020F0502020204030204" pitchFamily="34" charset="0"/>
                            </a:rPr>
                            <m:t>+3</m:t>
                          </m:r>
                        </m:e>
                      </m:d>
                      <m:r>
                        <a:rPr lang="pt-BR" sz="2200" i="1">
                          <a:solidFill>
                            <a:srgbClr val="000000"/>
                          </a:solidFill>
                          <a:effectLst/>
                          <a:latin typeface="Cambria Math" panose="02040503050406030204" pitchFamily="18" charset="0"/>
                          <a:ea typeface="Calibri" panose="020F0502020204030204" pitchFamily="34" charset="0"/>
                        </a:rPr>
                        <m:t>−</m:t>
                      </m:r>
                      <m:d>
                        <m:dPr>
                          <m:ctrlPr>
                            <a:rPr lang="pt-BR" sz="2200" i="1">
                              <a:solidFill>
                                <a:srgbClr val="000000"/>
                              </a:solidFill>
                              <a:effectLst/>
                              <a:latin typeface="Cambria Math" panose="02040503050406030204" pitchFamily="18" charset="0"/>
                              <a:ea typeface="Calibri" panose="020F0502020204030204" pitchFamily="34" charset="0"/>
                            </a:rPr>
                          </m:ctrlPr>
                        </m:dPr>
                        <m:e>
                          <m:r>
                            <a:rPr lang="pt-BR" sz="2200" i="1">
                              <a:solidFill>
                                <a:srgbClr val="000000"/>
                              </a:solidFill>
                              <a:effectLst/>
                              <a:latin typeface="Cambria Math" panose="02040503050406030204" pitchFamily="18" charset="0"/>
                              <a:ea typeface="Calibri" panose="020F0502020204030204" pitchFamily="34" charset="0"/>
                            </a:rPr>
                            <m:t>2</m:t>
                          </m:r>
                          <m:sSup>
                            <m:sSupPr>
                              <m:ctrlPr>
                                <a:rPr lang="pt-BR" sz="2200" i="1">
                                  <a:solidFill>
                                    <a:srgbClr val="000000"/>
                                  </a:solidFill>
                                  <a:effectLst/>
                                  <a:latin typeface="Cambria Math" panose="02040503050406030204" pitchFamily="18" charset="0"/>
                                  <a:ea typeface="Calibri" panose="020F0502020204030204" pitchFamily="34" charset="0"/>
                                </a:rPr>
                              </m:ctrlPr>
                            </m:sSupPr>
                            <m:e>
                              <m:r>
                                <a:rPr lang="pt-BR" sz="2200" i="1">
                                  <a:solidFill>
                                    <a:srgbClr val="000000"/>
                                  </a:solidFill>
                                  <a:effectLst/>
                                  <a:latin typeface="Cambria Math" panose="02040503050406030204" pitchFamily="18" charset="0"/>
                                  <a:ea typeface="Calibri" panose="020F0502020204030204" pitchFamily="34" charset="0"/>
                                </a:rPr>
                                <m:t>𝑥</m:t>
                              </m:r>
                            </m:e>
                            <m:sup>
                              <m:r>
                                <a:rPr lang="pt-BR" sz="2200" i="1">
                                  <a:solidFill>
                                    <a:srgbClr val="000000"/>
                                  </a:solidFill>
                                  <a:effectLst/>
                                  <a:latin typeface="Cambria Math" panose="02040503050406030204" pitchFamily="18" charset="0"/>
                                  <a:ea typeface="Calibri" panose="020F0502020204030204" pitchFamily="34" charset="0"/>
                                </a:rPr>
                                <m:t>2</m:t>
                              </m:r>
                            </m:sup>
                          </m:sSup>
                          <m:r>
                            <a:rPr lang="pt-BR" sz="2200" i="1">
                              <a:solidFill>
                                <a:srgbClr val="000000"/>
                              </a:solidFill>
                              <a:effectLst/>
                              <a:latin typeface="Cambria Math" panose="02040503050406030204" pitchFamily="18" charset="0"/>
                              <a:ea typeface="Calibri" panose="020F0502020204030204" pitchFamily="34" charset="0"/>
                            </a:rPr>
                            <m:t>−</m:t>
                          </m:r>
                          <m:r>
                            <a:rPr lang="pt-BR" sz="2200" i="1">
                              <a:solidFill>
                                <a:srgbClr val="000000"/>
                              </a:solidFill>
                              <a:effectLst/>
                              <a:latin typeface="Cambria Math" panose="02040503050406030204" pitchFamily="18" charset="0"/>
                              <a:ea typeface="Calibri" panose="020F0502020204030204" pitchFamily="34" charset="0"/>
                            </a:rPr>
                            <m:t>𝑥</m:t>
                          </m:r>
                          <m:r>
                            <a:rPr lang="pt-BR" sz="2200" i="1">
                              <a:solidFill>
                                <a:srgbClr val="000000"/>
                              </a:solidFill>
                              <a:effectLst/>
                              <a:latin typeface="Cambria Math" panose="02040503050406030204" pitchFamily="18" charset="0"/>
                              <a:ea typeface="Calibri" panose="020F0502020204030204" pitchFamily="34" charset="0"/>
                            </a:rPr>
                            <m:t>+6</m:t>
                          </m:r>
                        </m:e>
                      </m:d>
                    </m:oMath>
                  </m:oMathPara>
                </a14:m>
                <a:endParaRPr lang="pt-BR" sz="2200" dirty="0">
                  <a:solidFill>
                    <a:srgbClr val="000000"/>
                  </a:solidFill>
                  <a:effectLst/>
                  <a:latin typeface="Arial" panose="020B0604020202020204" pitchFamily="34" charset="0"/>
                  <a:ea typeface="Calibri" panose="020F0502020204030204" pitchFamily="34" charset="0"/>
                </a:endParaRPr>
              </a:p>
              <a:p>
                <a:pPr algn="just">
                  <a:lnSpc>
                    <a:spcPct val="115000"/>
                  </a:lnSpc>
                </a:pPr>
                <a14:m>
                  <m:oMathPara xmlns:m="http://schemas.openxmlformats.org/officeDocument/2006/math">
                    <m:oMathParaPr>
                      <m:jc m:val="left"/>
                    </m:oMathParaPr>
                    <m:oMath xmlns:m="http://schemas.openxmlformats.org/officeDocument/2006/math">
                      <m:r>
                        <a:rPr lang="pt-BR" sz="2200" i="1">
                          <a:solidFill>
                            <a:srgbClr val="000000"/>
                          </a:solidFill>
                          <a:effectLst/>
                          <a:latin typeface="Cambria Math" panose="02040503050406030204" pitchFamily="18" charset="0"/>
                          <a:ea typeface="Calibri" panose="020F0502020204030204" pitchFamily="34" charset="0"/>
                        </a:rPr>
                        <m:t>=4</m:t>
                      </m:r>
                      <m:sSup>
                        <m:sSupPr>
                          <m:ctrlPr>
                            <a:rPr lang="pt-BR" sz="2200" i="1">
                              <a:solidFill>
                                <a:srgbClr val="000000"/>
                              </a:solidFill>
                              <a:effectLst/>
                              <a:latin typeface="Cambria Math" panose="02040503050406030204" pitchFamily="18" charset="0"/>
                              <a:ea typeface="Calibri" panose="020F0502020204030204" pitchFamily="34" charset="0"/>
                            </a:rPr>
                          </m:ctrlPr>
                        </m:sSupPr>
                        <m:e>
                          <m:r>
                            <a:rPr lang="pt-BR" sz="2200" i="1">
                              <a:solidFill>
                                <a:srgbClr val="000000"/>
                              </a:solidFill>
                              <a:effectLst/>
                              <a:latin typeface="Cambria Math" panose="02040503050406030204" pitchFamily="18" charset="0"/>
                              <a:ea typeface="Calibri" panose="020F0502020204030204" pitchFamily="34" charset="0"/>
                            </a:rPr>
                            <m:t>𝑥</m:t>
                          </m:r>
                        </m:e>
                        <m:sup>
                          <m:r>
                            <a:rPr lang="pt-BR" sz="2200" i="1">
                              <a:solidFill>
                                <a:srgbClr val="000000"/>
                              </a:solidFill>
                              <a:effectLst/>
                              <a:latin typeface="Cambria Math" panose="02040503050406030204" pitchFamily="18" charset="0"/>
                              <a:ea typeface="Calibri" panose="020F0502020204030204" pitchFamily="34" charset="0"/>
                            </a:rPr>
                            <m:t>2</m:t>
                          </m:r>
                        </m:sup>
                      </m:sSup>
                      <m:r>
                        <a:rPr lang="pt-BR" sz="2200" i="1">
                          <a:solidFill>
                            <a:srgbClr val="000000"/>
                          </a:solidFill>
                          <a:effectLst/>
                          <a:latin typeface="Cambria Math" panose="02040503050406030204" pitchFamily="18" charset="0"/>
                          <a:ea typeface="Calibri" panose="020F0502020204030204" pitchFamily="34" charset="0"/>
                        </a:rPr>
                        <m:t>−7</m:t>
                      </m:r>
                      <m:r>
                        <a:rPr lang="pt-BR" sz="2200" i="1">
                          <a:solidFill>
                            <a:srgbClr val="000000"/>
                          </a:solidFill>
                          <a:effectLst/>
                          <a:latin typeface="Cambria Math" panose="02040503050406030204" pitchFamily="18" charset="0"/>
                          <a:ea typeface="Calibri" panose="020F0502020204030204" pitchFamily="34" charset="0"/>
                        </a:rPr>
                        <m:t>𝑥</m:t>
                      </m:r>
                      <m:r>
                        <a:rPr lang="pt-BR" sz="2200" i="1">
                          <a:solidFill>
                            <a:srgbClr val="000000"/>
                          </a:solidFill>
                          <a:effectLst/>
                          <a:latin typeface="Cambria Math" panose="02040503050406030204" pitchFamily="18" charset="0"/>
                          <a:ea typeface="Calibri" panose="020F0502020204030204" pitchFamily="34" charset="0"/>
                        </a:rPr>
                        <m:t>+2+3</m:t>
                      </m:r>
                      <m:sSup>
                        <m:sSupPr>
                          <m:ctrlPr>
                            <a:rPr lang="pt-BR" sz="2200" i="1">
                              <a:solidFill>
                                <a:srgbClr val="000000"/>
                              </a:solidFill>
                              <a:effectLst/>
                              <a:latin typeface="Cambria Math" panose="02040503050406030204" pitchFamily="18" charset="0"/>
                              <a:ea typeface="Calibri" panose="020F0502020204030204" pitchFamily="34" charset="0"/>
                            </a:rPr>
                          </m:ctrlPr>
                        </m:sSupPr>
                        <m:e>
                          <m:r>
                            <a:rPr lang="pt-BR" sz="2200" i="1">
                              <a:solidFill>
                                <a:srgbClr val="000000"/>
                              </a:solidFill>
                              <a:effectLst/>
                              <a:latin typeface="Cambria Math" panose="02040503050406030204" pitchFamily="18" charset="0"/>
                              <a:ea typeface="Calibri" panose="020F0502020204030204" pitchFamily="34" charset="0"/>
                            </a:rPr>
                            <m:t>𝑥</m:t>
                          </m:r>
                        </m:e>
                        <m:sup>
                          <m:r>
                            <a:rPr lang="pt-BR" sz="2200" i="1">
                              <a:solidFill>
                                <a:srgbClr val="000000"/>
                              </a:solidFill>
                              <a:effectLst/>
                              <a:latin typeface="Cambria Math" panose="02040503050406030204" pitchFamily="18" charset="0"/>
                              <a:ea typeface="Calibri" panose="020F0502020204030204" pitchFamily="34" charset="0"/>
                            </a:rPr>
                            <m:t>2</m:t>
                          </m:r>
                        </m:sup>
                      </m:sSup>
                      <m:r>
                        <a:rPr lang="pt-BR" sz="2200" i="1">
                          <a:solidFill>
                            <a:srgbClr val="000000"/>
                          </a:solidFill>
                          <a:effectLst/>
                          <a:latin typeface="Cambria Math" panose="02040503050406030204" pitchFamily="18" charset="0"/>
                          <a:ea typeface="Calibri" panose="020F0502020204030204" pitchFamily="34" charset="0"/>
                        </a:rPr>
                        <m:t>+2</m:t>
                      </m:r>
                      <m:r>
                        <a:rPr lang="pt-BR" sz="2200" i="1">
                          <a:solidFill>
                            <a:srgbClr val="000000"/>
                          </a:solidFill>
                          <a:effectLst/>
                          <a:latin typeface="Cambria Math" panose="02040503050406030204" pitchFamily="18" charset="0"/>
                          <a:ea typeface="Calibri" panose="020F0502020204030204" pitchFamily="34" charset="0"/>
                        </a:rPr>
                        <m:t>𝑥</m:t>
                      </m:r>
                      <m:r>
                        <a:rPr lang="pt-BR" sz="2200" i="1">
                          <a:solidFill>
                            <a:srgbClr val="000000"/>
                          </a:solidFill>
                          <a:effectLst/>
                          <a:latin typeface="Cambria Math" panose="02040503050406030204" pitchFamily="18" charset="0"/>
                          <a:ea typeface="Calibri" panose="020F0502020204030204" pitchFamily="34" charset="0"/>
                        </a:rPr>
                        <m:t>+3−2</m:t>
                      </m:r>
                      <m:sSup>
                        <m:sSupPr>
                          <m:ctrlPr>
                            <a:rPr lang="pt-BR" sz="2200" i="1">
                              <a:solidFill>
                                <a:srgbClr val="000000"/>
                              </a:solidFill>
                              <a:effectLst/>
                              <a:latin typeface="Cambria Math" panose="02040503050406030204" pitchFamily="18" charset="0"/>
                              <a:ea typeface="Calibri" panose="020F0502020204030204" pitchFamily="34" charset="0"/>
                            </a:rPr>
                          </m:ctrlPr>
                        </m:sSupPr>
                        <m:e>
                          <m:r>
                            <a:rPr lang="pt-BR" sz="2200" i="1">
                              <a:solidFill>
                                <a:srgbClr val="000000"/>
                              </a:solidFill>
                              <a:effectLst/>
                              <a:latin typeface="Cambria Math" panose="02040503050406030204" pitchFamily="18" charset="0"/>
                              <a:ea typeface="Calibri" panose="020F0502020204030204" pitchFamily="34" charset="0"/>
                            </a:rPr>
                            <m:t>𝑥</m:t>
                          </m:r>
                        </m:e>
                        <m:sup>
                          <m:r>
                            <a:rPr lang="pt-BR" sz="2200" i="1">
                              <a:solidFill>
                                <a:srgbClr val="000000"/>
                              </a:solidFill>
                              <a:effectLst/>
                              <a:latin typeface="Cambria Math" panose="02040503050406030204" pitchFamily="18" charset="0"/>
                              <a:ea typeface="Calibri" panose="020F0502020204030204" pitchFamily="34" charset="0"/>
                            </a:rPr>
                            <m:t>2</m:t>
                          </m:r>
                        </m:sup>
                      </m:sSup>
                      <m:r>
                        <a:rPr lang="pt-BR" sz="2200" i="1">
                          <a:solidFill>
                            <a:srgbClr val="000000"/>
                          </a:solidFill>
                          <a:effectLst/>
                          <a:latin typeface="Cambria Math" panose="02040503050406030204" pitchFamily="18" charset="0"/>
                          <a:ea typeface="Calibri" panose="020F0502020204030204" pitchFamily="34" charset="0"/>
                        </a:rPr>
                        <m:t>+</m:t>
                      </m:r>
                      <m:r>
                        <a:rPr lang="pt-BR" sz="2200" i="1">
                          <a:solidFill>
                            <a:srgbClr val="000000"/>
                          </a:solidFill>
                          <a:effectLst/>
                          <a:latin typeface="Cambria Math" panose="02040503050406030204" pitchFamily="18" charset="0"/>
                          <a:ea typeface="Calibri" panose="020F0502020204030204" pitchFamily="34" charset="0"/>
                        </a:rPr>
                        <m:t>𝑥</m:t>
                      </m:r>
                      <m:r>
                        <a:rPr lang="pt-BR" sz="2200" i="1">
                          <a:solidFill>
                            <a:srgbClr val="000000"/>
                          </a:solidFill>
                          <a:effectLst/>
                          <a:latin typeface="Cambria Math" panose="02040503050406030204" pitchFamily="18" charset="0"/>
                          <a:ea typeface="Calibri" panose="020F0502020204030204" pitchFamily="34" charset="0"/>
                        </a:rPr>
                        <m:t>−6</m:t>
                      </m:r>
                    </m:oMath>
                  </m:oMathPara>
                </a14:m>
                <a:endParaRPr lang="pt-BR" sz="2200" dirty="0">
                  <a:solidFill>
                    <a:srgbClr val="000000"/>
                  </a:solidFill>
                  <a:effectLst/>
                  <a:latin typeface="Arial" panose="020B0604020202020204" pitchFamily="34" charset="0"/>
                  <a:ea typeface="Calibri" panose="020F0502020204030204" pitchFamily="34" charset="0"/>
                </a:endParaRPr>
              </a:p>
              <a:p>
                <a:pPr algn="just">
                  <a:lnSpc>
                    <a:spcPct val="115000"/>
                  </a:lnSpc>
                </a:pPr>
                <a14:m>
                  <m:oMathPara xmlns:m="http://schemas.openxmlformats.org/officeDocument/2006/math">
                    <m:oMathParaPr>
                      <m:jc m:val="left"/>
                    </m:oMathParaPr>
                    <m:oMath xmlns:m="http://schemas.openxmlformats.org/officeDocument/2006/math">
                      <m:r>
                        <a:rPr lang="pt-BR" sz="2200" i="1">
                          <a:solidFill>
                            <a:srgbClr val="000000"/>
                          </a:solidFill>
                          <a:effectLst/>
                          <a:latin typeface="Cambria Math" panose="02040503050406030204" pitchFamily="18" charset="0"/>
                          <a:ea typeface="Calibri" panose="020F0502020204030204" pitchFamily="34" charset="0"/>
                        </a:rPr>
                        <m:t>=</m:t>
                      </m:r>
                      <m:r>
                        <a:rPr lang="pt-BR" sz="2200" i="1">
                          <a:solidFill>
                            <a:srgbClr val="ED7D31"/>
                          </a:solidFill>
                          <a:effectLst/>
                          <a:latin typeface="Cambria Math" panose="02040503050406030204" pitchFamily="18" charset="0"/>
                          <a:ea typeface="Calibri" panose="020F0502020204030204" pitchFamily="34" charset="0"/>
                        </a:rPr>
                        <m:t>4</m:t>
                      </m:r>
                      <m:sSup>
                        <m:sSupPr>
                          <m:ctrlPr>
                            <a:rPr lang="pt-BR" sz="2200" i="1">
                              <a:solidFill>
                                <a:srgbClr val="ED7D31"/>
                              </a:solidFill>
                              <a:effectLst/>
                              <a:latin typeface="Cambria Math" panose="02040503050406030204" pitchFamily="18" charset="0"/>
                              <a:ea typeface="Calibri" panose="020F0502020204030204" pitchFamily="34" charset="0"/>
                            </a:rPr>
                          </m:ctrlPr>
                        </m:sSupPr>
                        <m:e>
                          <m:r>
                            <a:rPr lang="pt-BR" sz="2200" i="1">
                              <a:solidFill>
                                <a:srgbClr val="ED7D31"/>
                              </a:solidFill>
                              <a:effectLst/>
                              <a:latin typeface="Cambria Math" panose="02040503050406030204" pitchFamily="18" charset="0"/>
                              <a:ea typeface="Calibri" panose="020F0502020204030204" pitchFamily="34" charset="0"/>
                            </a:rPr>
                            <m:t>𝑥</m:t>
                          </m:r>
                        </m:e>
                        <m:sup>
                          <m:r>
                            <a:rPr lang="pt-BR" sz="2200" i="1">
                              <a:solidFill>
                                <a:srgbClr val="ED7D31"/>
                              </a:solidFill>
                              <a:effectLst/>
                              <a:latin typeface="Cambria Math" panose="02040503050406030204" pitchFamily="18" charset="0"/>
                              <a:ea typeface="Calibri" panose="020F0502020204030204" pitchFamily="34" charset="0"/>
                            </a:rPr>
                            <m:t>2</m:t>
                          </m:r>
                        </m:sup>
                      </m:sSup>
                      <m:r>
                        <a:rPr lang="pt-BR" sz="2200" i="1">
                          <a:solidFill>
                            <a:srgbClr val="0070C0"/>
                          </a:solidFill>
                          <a:effectLst/>
                          <a:latin typeface="Cambria Math" panose="02040503050406030204" pitchFamily="18" charset="0"/>
                          <a:ea typeface="Calibri" panose="020F0502020204030204" pitchFamily="34" charset="0"/>
                        </a:rPr>
                        <m:t>−7</m:t>
                      </m:r>
                      <m:r>
                        <a:rPr lang="pt-BR" sz="2200" i="1">
                          <a:solidFill>
                            <a:srgbClr val="0070C0"/>
                          </a:solidFill>
                          <a:effectLst/>
                          <a:latin typeface="Cambria Math" panose="02040503050406030204" pitchFamily="18" charset="0"/>
                          <a:ea typeface="Calibri" panose="020F0502020204030204" pitchFamily="34" charset="0"/>
                        </a:rPr>
                        <m:t>𝑥</m:t>
                      </m:r>
                      <m:r>
                        <a:rPr lang="pt-BR" sz="2200" i="1">
                          <a:solidFill>
                            <a:srgbClr val="FF0000"/>
                          </a:solidFill>
                          <a:effectLst/>
                          <a:latin typeface="Cambria Math" panose="02040503050406030204" pitchFamily="18" charset="0"/>
                          <a:ea typeface="Calibri" panose="020F0502020204030204" pitchFamily="34" charset="0"/>
                        </a:rPr>
                        <m:t>+2</m:t>
                      </m:r>
                      <m:r>
                        <a:rPr lang="pt-BR" sz="2200" i="1">
                          <a:solidFill>
                            <a:srgbClr val="ED7D31"/>
                          </a:solidFill>
                          <a:effectLst/>
                          <a:latin typeface="Cambria Math" panose="02040503050406030204" pitchFamily="18" charset="0"/>
                          <a:ea typeface="Calibri" panose="020F0502020204030204" pitchFamily="34" charset="0"/>
                        </a:rPr>
                        <m:t>+3</m:t>
                      </m:r>
                      <m:sSup>
                        <m:sSupPr>
                          <m:ctrlPr>
                            <a:rPr lang="pt-BR" sz="2200" i="1">
                              <a:solidFill>
                                <a:srgbClr val="ED7D31"/>
                              </a:solidFill>
                              <a:effectLst/>
                              <a:latin typeface="Cambria Math" panose="02040503050406030204" pitchFamily="18" charset="0"/>
                              <a:ea typeface="Calibri" panose="020F0502020204030204" pitchFamily="34" charset="0"/>
                            </a:rPr>
                          </m:ctrlPr>
                        </m:sSupPr>
                        <m:e>
                          <m:r>
                            <a:rPr lang="pt-BR" sz="2200" i="1">
                              <a:solidFill>
                                <a:srgbClr val="ED7D31"/>
                              </a:solidFill>
                              <a:effectLst/>
                              <a:latin typeface="Cambria Math" panose="02040503050406030204" pitchFamily="18" charset="0"/>
                              <a:ea typeface="Calibri" panose="020F0502020204030204" pitchFamily="34" charset="0"/>
                            </a:rPr>
                            <m:t>𝑥</m:t>
                          </m:r>
                        </m:e>
                        <m:sup>
                          <m:r>
                            <a:rPr lang="pt-BR" sz="2200" i="1">
                              <a:solidFill>
                                <a:srgbClr val="ED7D31"/>
                              </a:solidFill>
                              <a:effectLst/>
                              <a:latin typeface="Cambria Math" panose="02040503050406030204" pitchFamily="18" charset="0"/>
                              <a:ea typeface="Calibri" panose="020F0502020204030204" pitchFamily="34" charset="0"/>
                            </a:rPr>
                            <m:t>2</m:t>
                          </m:r>
                        </m:sup>
                      </m:sSup>
                      <m:r>
                        <a:rPr lang="pt-BR" sz="2200" i="1">
                          <a:solidFill>
                            <a:srgbClr val="0070C0"/>
                          </a:solidFill>
                          <a:effectLst/>
                          <a:latin typeface="Cambria Math" panose="02040503050406030204" pitchFamily="18" charset="0"/>
                          <a:ea typeface="Calibri" panose="020F0502020204030204" pitchFamily="34" charset="0"/>
                        </a:rPr>
                        <m:t>+2</m:t>
                      </m:r>
                      <m:r>
                        <a:rPr lang="pt-BR" sz="2200" i="1">
                          <a:solidFill>
                            <a:srgbClr val="0070C0"/>
                          </a:solidFill>
                          <a:effectLst/>
                          <a:latin typeface="Cambria Math" panose="02040503050406030204" pitchFamily="18" charset="0"/>
                          <a:ea typeface="Calibri" panose="020F0502020204030204" pitchFamily="34" charset="0"/>
                        </a:rPr>
                        <m:t>𝑥</m:t>
                      </m:r>
                      <m:r>
                        <a:rPr lang="pt-BR" sz="2200" i="1">
                          <a:solidFill>
                            <a:srgbClr val="FF0000"/>
                          </a:solidFill>
                          <a:effectLst/>
                          <a:latin typeface="Cambria Math" panose="02040503050406030204" pitchFamily="18" charset="0"/>
                          <a:ea typeface="Calibri" panose="020F0502020204030204" pitchFamily="34" charset="0"/>
                        </a:rPr>
                        <m:t>+3</m:t>
                      </m:r>
                      <m:r>
                        <a:rPr lang="pt-BR" sz="2200" i="1">
                          <a:solidFill>
                            <a:srgbClr val="ED7D31"/>
                          </a:solidFill>
                          <a:effectLst/>
                          <a:latin typeface="Cambria Math" panose="02040503050406030204" pitchFamily="18" charset="0"/>
                          <a:ea typeface="Calibri" panose="020F0502020204030204" pitchFamily="34" charset="0"/>
                        </a:rPr>
                        <m:t>−2</m:t>
                      </m:r>
                      <m:sSup>
                        <m:sSupPr>
                          <m:ctrlPr>
                            <a:rPr lang="pt-BR" sz="2200" i="1">
                              <a:solidFill>
                                <a:srgbClr val="ED7D31"/>
                              </a:solidFill>
                              <a:effectLst/>
                              <a:latin typeface="Cambria Math" panose="02040503050406030204" pitchFamily="18" charset="0"/>
                              <a:ea typeface="Calibri" panose="020F0502020204030204" pitchFamily="34" charset="0"/>
                            </a:rPr>
                          </m:ctrlPr>
                        </m:sSupPr>
                        <m:e>
                          <m:r>
                            <a:rPr lang="pt-BR" sz="2200" i="1">
                              <a:solidFill>
                                <a:srgbClr val="ED7D31"/>
                              </a:solidFill>
                              <a:effectLst/>
                              <a:latin typeface="Cambria Math" panose="02040503050406030204" pitchFamily="18" charset="0"/>
                              <a:ea typeface="Calibri" panose="020F0502020204030204" pitchFamily="34" charset="0"/>
                            </a:rPr>
                            <m:t>𝑥</m:t>
                          </m:r>
                        </m:e>
                        <m:sup>
                          <m:r>
                            <a:rPr lang="pt-BR" sz="2200" i="1">
                              <a:solidFill>
                                <a:srgbClr val="ED7D31"/>
                              </a:solidFill>
                              <a:effectLst/>
                              <a:latin typeface="Cambria Math" panose="02040503050406030204" pitchFamily="18" charset="0"/>
                              <a:ea typeface="Calibri" panose="020F0502020204030204" pitchFamily="34" charset="0"/>
                            </a:rPr>
                            <m:t>2</m:t>
                          </m:r>
                        </m:sup>
                      </m:sSup>
                      <m:r>
                        <a:rPr lang="pt-BR" sz="2200" i="1">
                          <a:solidFill>
                            <a:srgbClr val="0070C0"/>
                          </a:solidFill>
                          <a:effectLst/>
                          <a:latin typeface="Cambria Math" panose="02040503050406030204" pitchFamily="18" charset="0"/>
                          <a:ea typeface="Calibri" panose="020F0502020204030204" pitchFamily="34" charset="0"/>
                        </a:rPr>
                        <m:t>+</m:t>
                      </m:r>
                      <m:r>
                        <a:rPr lang="pt-BR" sz="2200" i="1">
                          <a:solidFill>
                            <a:srgbClr val="0070C0"/>
                          </a:solidFill>
                          <a:effectLst/>
                          <a:latin typeface="Cambria Math" panose="02040503050406030204" pitchFamily="18" charset="0"/>
                          <a:ea typeface="Calibri" panose="020F0502020204030204" pitchFamily="34" charset="0"/>
                        </a:rPr>
                        <m:t>𝑥</m:t>
                      </m:r>
                      <m:r>
                        <a:rPr lang="pt-BR" sz="2200" i="1">
                          <a:solidFill>
                            <a:srgbClr val="FF0000"/>
                          </a:solidFill>
                          <a:effectLst/>
                          <a:latin typeface="Cambria Math" panose="02040503050406030204" pitchFamily="18" charset="0"/>
                          <a:ea typeface="Calibri" panose="020F0502020204030204" pitchFamily="34" charset="0"/>
                        </a:rPr>
                        <m:t>−6</m:t>
                      </m:r>
                    </m:oMath>
                  </m:oMathPara>
                </a14:m>
                <a:endParaRPr lang="pt-BR" sz="2200" dirty="0">
                  <a:solidFill>
                    <a:srgbClr val="000000"/>
                  </a:solidFill>
                  <a:effectLst/>
                  <a:latin typeface="Arial" panose="020B0604020202020204" pitchFamily="34" charset="0"/>
                  <a:ea typeface="Calibri" panose="020F0502020204030204" pitchFamily="34" charset="0"/>
                </a:endParaRPr>
              </a:p>
              <a:p>
                <a:pPr algn="just">
                  <a:lnSpc>
                    <a:spcPct val="115000"/>
                  </a:lnSpc>
                </a:pPr>
                <a14:m>
                  <m:oMathPara xmlns:m="http://schemas.openxmlformats.org/officeDocument/2006/math">
                    <m:oMathParaPr>
                      <m:jc m:val="left"/>
                    </m:oMathParaPr>
                    <m:oMath xmlns:m="http://schemas.openxmlformats.org/officeDocument/2006/math">
                      <m:r>
                        <a:rPr lang="pt-BR" sz="2200" i="1">
                          <a:solidFill>
                            <a:srgbClr val="000000"/>
                          </a:solidFill>
                          <a:effectLst/>
                          <a:latin typeface="Cambria Math" panose="02040503050406030204" pitchFamily="18" charset="0"/>
                          <a:ea typeface="Calibri" panose="020F0502020204030204" pitchFamily="34" charset="0"/>
                        </a:rPr>
                        <m:t>=</m:t>
                      </m:r>
                      <m:r>
                        <a:rPr lang="pt-BR" sz="2200" i="1">
                          <a:solidFill>
                            <a:srgbClr val="ED7D31"/>
                          </a:solidFill>
                          <a:effectLst/>
                          <a:latin typeface="Cambria Math" panose="02040503050406030204" pitchFamily="18" charset="0"/>
                          <a:ea typeface="Calibri" panose="020F0502020204030204" pitchFamily="34" charset="0"/>
                        </a:rPr>
                        <m:t>4</m:t>
                      </m:r>
                      <m:sSup>
                        <m:sSupPr>
                          <m:ctrlPr>
                            <a:rPr lang="pt-BR" sz="2200" i="1">
                              <a:solidFill>
                                <a:srgbClr val="ED7D31"/>
                              </a:solidFill>
                              <a:effectLst/>
                              <a:latin typeface="Cambria Math" panose="02040503050406030204" pitchFamily="18" charset="0"/>
                              <a:ea typeface="Calibri" panose="020F0502020204030204" pitchFamily="34" charset="0"/>
                            </a:rPr>
                          </m:ctrlPr>
                        </m:sSupPr>
                        <m:e>
                          <m:r>
                            <a:rPr lang="pt-BR" sz="2200" i="1">
                              <a:solidFill>
                                <a:srgbClr val="ED7D31"/>
                              </a:solidFill>
                              <a:effectLst/>
                              <a:latin typeface="Cambria Math" panose="02040503050406030204" pitchFamily="18" charset="0"/>
                              <a:ea typeface="Calibri" panose="020F0502020204030204" pitchFamily="34" charset="0"/>
                            </a:rPr>
                            <m:t>𝑥</m:t>
                          </m:r>
                        </m:e>
                        <m:sup>
                          <m:r>
                            <a:rPr lang="pt-BR" sz="2200" i="1">
                              <a:solidFill>
                                <a:srgbClr val="ED7D31"/>
                              </a:solidFill>
                              <a:effectLst/>
                              <a:latin typeface="Cambria Math" panose="02040503050406030204" pitchFamily="18" charset="0"/>
                              <a:ea typeface="Calibri" panose="020F0502020204030204" pitchFamily="34" charset="0"/>
                            </a:rPr>
                            <m:t>2</m:t>
                          </m:r>
                        </m:sup>
                      </m:sSup>
                      <m:r>
                        <a:rPr lang="pt-BR" sz="2200" i="1">
                          <a:solidFill>
                            <a:srgbClr val="ED7D31"/>
                          </a:solidFill>
                          <a:effectLst/>
                          <a:latin typeface="Cambria Math" panose="02040503050406030204" pitchFamily="18" charset="0"/>
                          <a:ea typeface="Calibri" panose="020F0502020204030204" pitchFamily="34" charset="0"/>
                        </a:rPr>
                        <m:t>+3</m:t>
                      </m:r>
                      <m:sSup>
                        <m:sSupPr>
                          <m:ctrlPr>
                            <a:rPr lang="pt-BR" sz="2200" i="1">
                              <a:solidFill>
                                <a:srgbClr val="ED7D31"/>
                              </a:solidFill>
                              <a:effectLst/>
                              <a:latin typeface="Cambria Math" panose="02040503050406030204" pitchFamily="18" charset="0"/>
                              <a:ea typeface="Calibri" panose="020F0502020204030204" pitchFamily="34" charset="0"/>
                            </a:rPr>
                          </m:ctrlPr>
                        </m:sSupPr>
                        <m:e>
                          <m:r>
                            <a:rPr lang="pt-BR" sz="2200" i="1">
                              <a:solidFill>
                                <a:srgbClr val="ED7D31"/>
                              </a:solidFill>
                              <a:effectLst/>
                              <a:latin typeface="Cambria Math" panose="02040503050406030204" pitchFamily="18" charset="0"/>
                              <a:ea typeface="Calibri" panose="020F0502020204030204" pitchFamily="34" charset="0"/>
                            </a:rPr>
                            <m:t>𝑥</m:t>
                          </m:r>
                        </m:e>
                        <m:sup>
                          <m:r>
                            <a:rPr lang="pt-BR" sz="2200" i="1">
                              <a:solidFill>
                                <a:srgbClr val="ED7D31"/>
                              </a:solidFill>
                              <a:effectLst/>
                              <a:latin typeface="Cambria Math" panose="02040503050406030204" pitchFamily="18" charset="0"/>
                              <a:ea typeface="Calibri" panose="020F0502020204030204" pitchFamily="34" charset="0"/>
                            </a:rPr>
                            <m:t>2</m:t>
                          </m:r>
                        </m:sup>
                      </m:sSup>
                      <m:r>
                        <a:rPr lang="pt-BR" sz="2200" i="1">
                          <a:solidFill>
                            <a:srgbClr val="ED7D31"/>
                          </a:solidFill>
                          <a:effectLst/>
                          <a:latin typeface="Cambria Math" panose="02040503050406030204" pitchFamily="18" charset="0"/>
                          <a:ea typeface="Calibri" panose="020F0502020204030204" pitchFamily="34" charset="0"/>
                        </a:rPr>
                        <m:t>−2</m:t>
                      </m:r>
                      <m:sSup>
                        <m:sSupPr>
                          <m:ctrlPr>
                            <a:rPr lang="pt-BR" sz="2200" i="1">
                              <a:solidFill>
                                <a:srgbClr val="ED7D31"/>
                              </a:solidFill>
                              <a:effectLst/>
                              <a:latin typeface="Cambria Math" panose="02040503050406030204" pitchFamily="18" charset="0"/>
                              <a:ea typeface="Calibri" panose="020F0502020204030204" pitchFamily="34" charset="0"/>
                            </a:rPr>
                          </m:ctrlPr>
                        </m:sSupPr>
                        <m:e>
                          <m:r>
                            <a:rPr lang="pt-BR" sz="2200" i="1">
                              <a:solidFill>
                                <a:srgbClr val="ED7D31"/>
                              </a:solidFill>
                              <a:effectLst/>
                              <a:latin typeface="Cambria Math" panose="02040503050406030204" pitchFamily="18" charset="0"/>
                              <a:ea typeface="Calibri" panose="020F0502020204030204" pitchFamily="34" charset="0"/>
                            </a:rPr>
                            <m:t>𝑥</m:t>
                          </m:r>
                        </m:e>
                        <m:sup>
                          <m:r>
                            <a:rPr lang="pt-BR" sz="2200" i="1">
                              <a:solidFill>
                                <a:srgbClr val="ED7D31"/>
                              </a:solidFill>
                              <a:effectLst/>
                              <a:latin typeface="Cambria Math" panose="02040503050406030204" pitchFamily="18" charset="0"/>
                              <a:ea typeface="Calibri" panose="020F0502020204030204" pitchFamily="34" charset="0"/>
                            </a:rPr>
                            <m:t>2</m:t>
                          </m:r>
                        </m:sup>
                      </m:sSup>
                      <m:r>
                        <a:rPr lang="pt-BR" sz="2200" i="1">
                          <a:solidFill>
                            <a:srgbClr val="0070C0"/>
                          </a:solidFill>
                          <a:effectLst/>
                          <a:latin typeface="Cambria Math" panose="02040503050406030204" pitchFamily="18" charset="0"/>
                          <a:ea typeface="Calibri" panose="020F0502020204030204" pitchFamily="34" charset="0"/>
                        </a:rPr>
                        <m:t>−7</m:t>
                      </m:r>
                      <m:r>
                        <a:rPr lang="pt-BR" sz="2200" i="1">
                          <a:solidFill>
                            <a:srgbClr val="0070C0"/>
                          </a:solidFill>
                          <a:effectLst/>
                          <a:latin typeface="Cambria Math" panose="02040503050406030204" pitchFamily="18" charset="0"/>
                          <a:ea typeface="Calibri" panose="020F0502020204030204" pitchFamily="34" charset="0"/>
                        </a:rPr>
                        <m:t>𝑥</m:t>
                      </m:r>
                      <m:r>
                        <a:rPr lang="pt-BR" sz="2200" i="1">
                          <a:solidFill>
                            <a:srgbClr val="0070C0"/>
                          </a:solidFill>
                          <a:effectLst/>
                          <a:latin typeface="Cambria Math" panose="02040503050406030204" pitchFamily="18" charset="0"/>
                          <a:ea typeface="Calibri" panose="020F0502020204030204" pitchFamily="34" charset="0"/>
                        </a:rPr>
                        <m:t>+2</m:t>
                      </m:r>
                      <m:r>
                        <a:rPr lang="pt-BR" sz="2200" i="1">
                          <a:solidFill>
                            <a:srgbClr val="0070C0"/>
                          </a:solidFill>
                          <a:effectLst/>
                          <a:latin typeface="Cambria Math" panose="02040503050406030204" pitchFamily="18" charset="0"/>
                          <a:ea typeface="Calibri" panose="020F0502020204030204" pitchFamily="34" charset="0"/>
                        </a:rPr>
                        <m:t>𝑥</m:t>
                      </m:r>
                      <m:r>
                        <a:rPr lang="pt-BR" sz="2200" i="1">
                          <a:solidFill>
                            <a:srgbClr val="0070C0"/>
                          </a:solidFill>
                          <a:effectLst/>
                          <a:latin typeface="Cambria Math" panose="02040503050406030204" pitchFamily="18" charset="0"/>
                          <a:ea typeface="Calibri" panose="020F0502020204030204" pitchFamily="34" charset="0"/>
                        </a:rPr>
                        <m:t>+</m:t>
                      </m:r>
                      <m:r>
                        <a:rPr lang="pt-BR" sz="2200" i="1">
                          <a:solidFill>
                            <a:srgbClr val="0070C0"/>
                          </a:solidFill>
                          <a:effectLst/>
                          <a:latin typeface="Cambria Math" panose="02040503050406030204" pitchFamily="18" charset="0"/>
                          <a:ea typeface="Calibri" panose="020F0502020204030204" pitchFamily="34" charset="0"/>
                        </a:rPr>
                        <m:t>𝑥</m:t>
                      </m:r>
                      <m:r>
                        <a:rPr lang="pt-BR" sz="2200" i="1">
                          <a:solidFill>
                            <a:srgbClr val="FF0000"/>
                          </a:solidFill>
                          <a:effectLst/>
                          <a:latin typeface="Cambria Math" panose="02040503050406030204" pitchFamily="18" charset="0"/>
                          <a:ea typeface="Calibri" panose="020F0502020204030204" pitchFamily="34" charset="0"/>
                        </a:rPr>
                        <m:t>+2+3−6</m:t>
                      </m:r>
                    </m:oMath>
                  </m:oMathPara>
                </a14:m>
                <a:endParaRPr lang="pt-BR" sz="2200" dirty="0">
                  <a:solidFill>
                    <a:srgbClr val="000000"/>
                  </a:solidFill>
                  <a:effectLst/>
                  <a:latin typeface="Arial" panose="020B0604020202020204" pitchFamily="34" charset="0"/>
                  <a:ea typeface="Calibri" panose="020F0502020204030204" pitchFamily="34" charset="0"/>
                </a:endParaRPr>
              </a:p>
              <a:p>
                <a:pPr algn="just">
                  <a:lnSpc>
                    <a:spcPct val="115000"/>
                  </a:lnSpc>
                </a:pPr>
                <a14:m>
                  <m:oMathPara xmlns:m="http://schemas.openxmlformats.org/officeDocument/2006/math">
                    <m:oMathParaPr>
                      <m:jc m:val="left"/>
                    </m:oMathParaPr>
                    <m:oMath xmlns:m="http://schemas.openxmlformats.org/officeDocument/2006/math">
                      <m:r>
                        <a:rPr lang="pt-BR" sz="2200" i="1">
                          <a:solidFill>
                            <a:srgbClr val="000000"/>
                          </a:solidFill>
                          <a:effectLst/>
                          <a:latin typeface="Cambria Math" panose="02040503050406030204" pitchFamily="18" charset="0"/>
                          <a:ea typeface="Calibri" panose="020F0502020204030204" pitchFamily="34" charset="0"/>
                        </a:rPr>
                        <m:t>=5</m:t>
                      </m:r>
                      <m:sSup>
                        <m:sSupPr>
                          <m:ctrlPr>
                            <a:rPr lang="pt-BR" sz="2200" i="1">
                              <a:solidFill>
                                <a:srgbClr val="000000"/>
                              </a:solidFill>
                              <a:effectLst/>
                              <a:latin typeface="Cambria Math" panose="02040503050406030204" pitchFamily="18" charset="0"/>
                              <a:ea typeface="Calibri" panose="020F0502020204030204" pitchFamily="34" charset="0"/>
                            </a:rPr>
                          </m:ctrlPr>
                        </m:sSupPr>
                        <m:e>
                          <m:r>
                            <a:rPr lang="pt-BR" sz="2200" i="1">
                              <a:solidFill>
                                <a:srgbClr val="000000"/>
                              </a:solidFill>
                              <a:effectLst/>
                              <a:latin typeface="Cambria Math" panose="02040503050406030204" pitchFamily="18" charset="0"/>
                              <a:ea typeface="Calibri" panose="020F0502020204030204" pitchFamily="34" charset="0"/>
                            </a:rPr>
                            <m:t>𝑥</m:t>
                          </m:r>
                        </m:e>
                        <m:sup>
                          <m:r>
                            <a:rPr lang="pt-BR" sz="2200" i="1">
                              <a:solidFill>
                                <a:srgbClr val="000000"/>
                              </a:solidFill>
                              <a:effectLst/>
                              <a:latin typeface="Cambria Math" panose="02040503050406030204" pitchFamily="18" charset="0"/>
                              <a:ea typeface="Calibri" panose="020F0502020204030204" pitchFamily="34" charset="0"/>
                            </a:rPr>
                            <m:t>2</m:t>
                          </m:r>
                        </m:sup>
                      </m:sSup>
                      <m:r>
                        <a:rPr lang="pt-BR" sz="2200" i="1">
                          <a:solidFill>
                            <a:srgbClr val="000000"/>
                          </a:solidFill>
                          <a:effectLst/>
                          <a:latin typeface="Cambria Math" panose="02040503050406030204" pitchFamily="18" charset="0"/>
                          <a:ea typeface="Calibri" panose="020F0502020204030204" pitchFamily="34" charset="0"/>
                        </a:rPr>
                        <m:t> − 4</m:t>
                      </m:r>
                      <m:r>
                        <a:rPr lang="pt-BR" sz="2200" i="1">
                          <a:solidFill>
                            <a:srgbClr val="000000"/>
                          </a:solidFill>
                          <a:effectLst/>
                          <a:latin typeface="Cambria Math" panose="02040503050406030204" pitchFamily="18" charset="0"/>
                          <a:ea typeface="Calibri" panose="020F0502020204030204" pitchFamily="34" charset="0"/>
                        </a:rPr>
                        <m:t>𝑥</m:t>
                      </m:r>
                      <m:r>
                        <a:rPr lang="pt-BR" sz="2200" i="1">
                          <a:solidFill>
                            <a:srgbClr val="000000"/>
                          </a:solidFill>
                          <a:effectLst/>
                          <a:latin typeface="Cambria Math" panose="02040503050406030204" pitchFamily="18" charset="0"/>
                          <a:ea typeface="Calibri" panose="020F0502020204030204" pitchFamily="34" charset="0"/>
                        </a:rPr>
                        <m:t>−1</m:t>
                      </m:r>
                    </m:oMath>
                  </m:oMathPara>
                </a14:m>
                <a:endParaRPr lang="pt-BR" sz="2200" dirty="0">
                  <a:solidFill>
                    <a:srgbClr val="000000"/>
                  </a:solidFill>
                  <a:effectLst/>
                  <a:latin typeface="Arial" panose="020B0604020202020204" pitchFamily="34" charset="0"/>
                  <a:ea typeface="Calibri" panose="020F0502020204030204" pitchFamily="34" charset="0"/>
                </a:endParaRPr>
              </a:p>
            </p:txBody>
          </p:sp>
        </mc:Choice>
        <mc:Fallback xmlns="">
          <p:sp>
            <p:nvSpPr>
              <p:cNvPr id="8" name="CaixaDeTexto 7">
                <a:extLst>
                  <a:ext uri="{FF2B5EF4-FFF2-40B4-BE49-F238E27FC236}">
                    <a16:creationId xmlns:a16="http://schemas.microsoft.com/office/drawing/2014/main" id="{09612FC4-9370-D2EA-99DF-4CDEA40F2362}"/>
                  </a:ext>
                </a:extLst>
              </p:cNvPr>
              <p:cNvSpPr txBox="1">
                <a:spLocks noRot="1" noChangeAspect="1" noMove="1" noResize="1" noEditPoints="1" noAdjustHandles="1" noChangeArrowheads="1" noChangeShapeType="1" noTextEdit="1"/>
              </p:cNvSpPr>
              <p:nvPr/>
            </p:nvSpPr>
            <p:spPr>
              <a:xfrm>
                <a:off x="6112780" y="557886"/>
                <a:ext cx="6213691" cy="2446054"/>
              </a:xfrm>
              <a:prstGeom prst="rect">
                <a:avLst/>
              </a:prstGeom>
              <a:blipFill>
                <a:blip r:embed="rId5"/>
                <a:stretch>
                  <a:fillRect l="-1472" t="-1247"/>
                </a:stretch>
              </a:blipFill>
            </p:spPr>
            <p:txBody>
              <a:bodyPr/>
              <a:lstStyle/>
              <a:p>
                <a:r>
                  <a:rPr lang="pt-BR">
                    <a:noFill/>
                  </a:rPr>
                  <a:t> </a:t>
                </a:r>
              </a:p>
            </p:txBody>
          </p:sp>
        </mc:Fallback>
      </mc:AlternateContent>
      <p:sp>
        <p:nvSpPr>
          <p:cNvPr id="10" name="CaixaDeTexto 9">
            <a:extLst>
              <a:ext uri="{FF2B5EF4-FFF2-40B4-BE49-F238E27FC236}">
                <a16:creationId xmlns:a16="http://schemas.microsoft.com/office/drawing/2014/main" id="{D5712C4B-5BB2-EF8F-4065-E5CF5231A7C5}"/>
              </a:ext>
            </a:extLst>
          </p:cNvPr>
          <p:cNvSpPr txBox="1"/>
          <p:nvPr/>
        </p:nvSpPr>
        <p:spPr>
          <a:xfrm>
            <a:off x="6096000" y="3052775"/>
            <a:ext cx="6067273" cy="2195088"/>
          </a:xfrm>
          <a:prstGeom prst="rect">
            <a:avLst/>
          </a:prstGeom>
          <a:noFill/>
        </p:spPr>
        <p:txBody>
          <a:bodyPr wrap="square">
            <a:spAutoFit/>
          </a:bodyPr>
          <a:lstStyle/>
          <a:p>
            <a:pPr algn="just">
              <a:lnSpc>
                <a:spcPct val="115000"/>
              </a:lnSpc>
            </a:pPr>
            <a:r>
              <a:rPr lang="pt-BR" sz="2300" dirty="0">
                <a:solidFill>
                  <a:srgbClr val="000000"/>
                </a:solidFill>
                <a:effectLst/>
                <a:latin typeface="Arial Narrow" panose="020B0606020202030204" pitchFamily="34" charset="0"/>
                <a:ea typeface="Calibri" panose="020F0502020204030204" pitchFamily="34" charset="0"/>
              </a:rPr>
              <a:t> </a:t>
            </a:r>
            <a:r>
              <a:rPr lang="pt-BR" sz="2300" b="1" u="sng" dirty="0">
                <a:solidFill>
                  <a:srgbClr val="000000"/>
                </a:solidFill>
                <a:effectLst/>
                <a:latin typeface="Arial Narrow" panose="020B0606020202030204" pitchFamily="34" charset="0"/>
                <a:ea typeface="Calibri" panose="020F0502020204030204" pitchFamily="34" charset="0"/>
              </a:rPr>
              <a:t>Multiplicação de Monômio por Polinômio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 multiplicação de um monômio por um polinômio é feita multiplicando-se o monômio por cada termo do polinômio.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Exemplo:</a:t>
            </a:r>
            <a:endParaRPr lang="pt-BR" sz="2300" dirty="0">
              <a:solidFill>
                <a:srgbClr val="000000"/>
              </a:solidFill>
              <a:effectLst/>
              <a:latin typeface="Arial" panose="020B0604020202020204" pitchFamily="34" charset="0"/>
              <a:ea typeface="Calibri" panose="020F0502020204030204" pitchFamily="34" charset="0"/>
            </a:endParaRPr>
          </a:p>
        </p:txBody>
      </p:sp>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F72F2316-D00E-F2D5-2C98-01C9D34E6EDE}"/>
                  </a:ext>
                </a:extLst>
              </p:cNvPr>
              <p:cNvSpPr txBox="1"/>
              <p:nvPr/>
            </p:nvSpPr>
            <p:spPr>
              <a:xfrm>
                <a:off x="6103171" y="5292688"/>
                <a:ext cx="5546459" cy="1318053"/>
              </a:xfrm>
              <a:prstGeom prst="rect">
                <a:avLst/>
              </a:prstGeom>
              <a:noFill/>
            </p:spPr>
            <p:txBody>
              <a:bodyPr wrap="square">
                <a:spAutoFit/>
              </a:bodyPr>
              <a:lstStyle/>
              <a:p>
                <a:pPr algn="just">
                  <a:lnSpc>
                    <a:spcPct val="115000"/>
                  </a:lnSpc>
                </a:pPr>
                <a14:m>
                  <m:oMathPara xmlns:m="http://schemas.openxmlformats.org/officeDocument/2006/math">
                    <m:oMathParaPr>
                      <m:jc m:val="left"/>
                    </m:oMathParaPr>
                    <m:oMath xmlns:m="http://schemas.openxmlformats.org/officeDocument/2006/math">
                      <m:r>
                        <a:rPr lang="pt-BR" sz="2300" i="1" smtClean="0">
                          <a:solidFill>
                            <a:srgbClr val="FF0000"/>
                          </a:solidFill>
                          <a:effectLst/>
                          <a:latin typeface="Cambria Math" panose="02040503050406030204" pitchFamily="18" charset="0"/>
                          <a:ea typeface="Calibri" panose="020F0502020204030204" pitchFamily="34" charset="0"/>
                        </a:rPr>
                        <m:t>4</m:t>
                      </m:r>
                      <m:sSup>
                        <m:sSupPr>
                          <m:ctrlPr>
                            <a:rPr lang="pt-BR" sz="2300" i="1">
                              <a:solidFill>
                                <a:srgbClr val="FF0000"/>
                              </a:solidFill>
                              <a:effectLst/>
                              <a:latin typeface="Cambria Math" panose="02040503050406030204" pitchFamily="18" charset="0"/>
                              <a:ea typeface="Calibri" panose="020F0502020204030204" pitchFamily="34" charset="0"/>
                            </a:rPr>
                          </m:ctrlPr>
                        </m:sSupPr>
                        <m:e>
                          <m:r>
                            <a:rPr lang="pt-BR" sz="2300" i="1">
                              <a:solidFill>
                                <a:srgbClr val="FF0000"/>
                              </a:solidFill>
                              <a:effectLst/>
                              <a:latin typeface="Cambria Math" panose="02040503050406030204" pitchFamily="18" charset="0"/>
                              <a:ea typeface="Calibri" panose="020F0502020204030204" pitchFamily="34" charset="0"/>
                            </a:rPr>
                            <m:t>𝑥</m:t>
                          </m:r>
                        </m:e>
                        <m:sup>
                          <m:r>
                            <a:rPr lang="pt-BR" sz="2300" i="1">
                              <a:solidFill>
                                <a:srgbClr val="FF0000"/>
                              </a:solidFill>
                              <a:effectLst/>
                              <a:latin typeface="Cambria Math" panose="02040503050406030204" pitchFamily="18" charset="0"/>
                              <a:ea typeface="Calibri" panose="020F0502020204030204" pitchFamily="34" charset="0"/>
                            </a:rPr>
                            <m:t>2</m:t>
                          </m:r>
                        </m:sup>
                      </m:sSup>
                      <m:sSup>
                        <m:sSupPr>
                          <m:ctrlPr>
                            <a:rPr lang="pt-BR" sz="2300" i="1">
                              <a:solidFill>
                                <a:srgbClr val="FF0000"/>
                              </a:solidFill>
                              <a:effectLst/>
                              <a:latin typeface="Cambria Math" panose="02040503050406030204" pitchFamily="18" charset="0"/>
                              <a:ea typeface="Calibri" panose="020F0502020204030204" pitchFamily="34" charset="0"/>
                            </a:rPr>
                          </m:ctrlPr>
                        </m:sSupPr>
                        <m:e>
                          <m:r>
                            <a:rPr lang="pt-BR" sz="2300" i="1">
                              <a:solidFill>
                                <a:srgbClr val="FF0000"/>
                              </a:solidFill>
                              <a:effectLst/>
                              <a:latin typeface="Cambria Math" panose="02040503050406030204" pitchFamily="18" charset="0"/>
                              <a:ea typeface="Calibri" panose="020F0502020204030204" pitchFamily="34" charset="0"/>
                            </a:rPr>
                            <m:t>𝑦</m:t>
                          </m:r>
                        </m:e>
                        <m:sup>
                          <m:r>
                            <a:rPr lang="pt-BR" sz="2300" i="1">
                              <a:solidFill>
                                <a:srgbClr val="FF0000"/>
                              </a:solidFill>
                              <a:effectLst/>
                              <a:latin typeface="Cambria Math" panose="02040503050406030204" pitchFamily="18" charset="0"/>
                              <a:ea typeface="Calibri" panose="020F0502020204030204" pitchFamily="34" charset="0"/>
                            </a:rPr>
                            <m:t>3</m:t>
                          </m:r>
                        </m:sup>
                      </m:sSup>
                      <m:r>
                        <a:rPr lang="pt-BR" sz="2300" i="1">
                          <a:solidFill>
                            <a:srgbClr val="000000"/>
                          </a:solidFill>
                          <a:effectLst/>
                          <a:latin typeface="Cambria Math" panose="02040503050406030204" pitchFamily="18" charset="0"/>
                          <a:ea typeface="Calibri" panose="020F0502020204030204" pitchFamily="34" charset="0"/>
                        </a:rPr>
                        <m:t>∙</m:t>
                      </m:r>
                      <m:d>
                        <m:dPr>
                          <m:ctrlPr>
                            <a:rPr lang="pt-BR" sz="2300" i="1">
                              <a:solidFill>
                                <a:srgbClr val="000000"/>
                              </a:solidFill>
                              <a:effectLst/>
                              <a:latin typeface="Cambria Math" panose="02040503050406030204" pitchFamily="18" charset="0"/>
                              <a:ea typeface="Calibri" panose="020F0502020204030204" pitchFamily="34" charset="0"/>
                            </a:rPr>
                          </m:ctrlPr>
                        </m:dPr>
                        <m:e>
                          <m:r>
                            <a:rPr lang="pt-BR" sz="2300" i="1">
                              <a:solidFill>
                                <a:srgbClr val="00B050"/>
                              </a:solidFill>
                              <a:effectLst/>
                              <a:latin typeface="Cambria Math" panose="02040503050406030204" pitchFamily="18" charset="0"/>
                              <a:ea typeface="Calibri" panose="020F0502020204030204" pitchFamily="34" charset="0"/>
                            </a:rPr>
                            <m:t>2</m:t>
                          </m:r>
                          <m:sSup>
                            <m:sSupPr>
                              <m:ctrlPr>
                                <a:rPr lang="pt-BR" sz="2300" i="1">
                                  <a:solidFill>
                                    <a:srgbClr val="00B050"/>
                                  </a:solidFill>
                                  <a:effectLst/>
                                  <a:latin typeface="Cambria Math" panose="02040503050406030204" pitchFamily="18" charset="0"/>
                                  <a:ea typeface="Calibri" panose="020F0502020204030204" pitchFamily="34" charset="0"/>
                                </a:rPr>
                              </m:ctrlPr>
                            </m:sSupPr>
                            <m:e>
                              <m:r>
                                <a:rPr lang="pt-BR" sz="2300" i="1">
                                  <a:solidFill>
                                    <a:srgbClr val="00B050"/>
                                  </a:solidFill>
                                  <a:effectLst/>
                                  <a:latin typeface="Cambria Math" panose="02040503050406030204" pitchFamily="18" charset="0"/>
                                  <a:ea typeface="Calibri" panose="020F0502020204030204" pitchFamily="34" charset="0"/>
                                </a:rPr>
                                <m:t>𝑥</m:t>
                              </m:r>
                            </m:e>
                            <m:sup>
                              <m:r>
                                <a:rPr lang="pt-BR" sz="2300" i="1">
                                  <a:solidFill>
                                    <a:srgbClr val="00B050"/>
                                  </a:solidFill>
                                  <a:effectLst/>
                                  <a:latin typeface="Cambria Math" panose="02040503050406030204" pitchFamily="18" charset="0"/>
                                  <a:ea typeface="Calibri" panose="020F0502020204030204" pitchFamily="34" charset="0"/>
                                </a:rPr>
                                <m:t>3</m:t>
                              </m:r>
                            </m:sup>
                          </m:sSup>
                          <m:r>
                            <a:rPr lang="pt-BR" sz="2300" i="1">
                              <a:solidFill>
                                <a:srgbClr val="FF00FF"/>
                              </a:solidFill>
                              <a:effectLst/>
                              <a:latin typeface="Cambria Math" panose="02040503050406030204" pitchFamily="18" charset="0"/>
                              <a:ea typeface="Calibri" panose="020F0502020204030204" pitchFamily="34" charset="0"/>
                            </a:rPr>
                            <m:t>−5</m:t>
                          </m:r>
                          <m:r>
                            <a:rPr lang="pt-BR" sz="2300" i="1">
                              <a:solidFill>
                                <a:srgbClr val="FF00FF"/>
                              </a:solidFill>
                              <a:effectLst/>
                              <a:latin typeface="Cambria Math" panose="02040503050406030204" pitchFamily="18" charset="0"/>
                              <a:ea typeface="Calibri" panose="020F0502020204030204" pitchFamily="34" charset="0"/>
                            </a:rPr>
                            <m:t>𝑥</m:t>
                          </m:r>
                          <m:sSup>
                            <m:sSupPr>
                              <m:ctrlPr>
                                <a:rPr lang="pt-BR" sz="2300" i="1">
                                  <a:solidFill>
                                    <a:srgbClr val="FF00FF"/>
                                  </a:solidFill>
                                  <a:effectLst/>
                                  <a:latin typeface="Cambria Math" panose="02040503050406030204" pitchFamily="18" charset="0"/>
                                  <a:ea typeface="Calibri" panose="020F0502020204030204" pitchFamily="34" charset="0"/>
                                </a:rPr>
                              </m:ctrlPr>
                            </m:sSupPr>
                            <m:e>
                              <m:r>
                                <a:rPr lang="pt-BR" sz="2300" i="1">
                                  <a:solidFill>
                                    <a:srgbClr val="FF00FF"/>
                                  </a:solidFill>
                                  <a:effectLst/>
                                  <a:latin typeface="Cambria Math" panose="02040503050406030204" pitchFamily="18" charset="0"/>
                                  <a:ea typeface="Calibri" panose="020F0502020204030204" pitchFamily="34" charset="0"/>
                                </a:rPr>
                                <m:t>𝑦</m:t>
                              </m:r>
                            </m:e>
                            <m:sup>
                              <m:r>
                                <a:rPr lang="pt-BR" sz="2300" i="1">
                                  <a:solidFill>
                                    <a:srgbClr val="FF00FF"/>
                                  </a:solidFill>
                                  <a:effectLst/>
                                  <a:latin typeface="Cambria Math" panose="02040503050406030204" pitchFamily="18" charset="0"/>
                                  <a:ea typeface="Calibri" panose="020F0502020204030204" pitchFamily="34" charset="0"/>
                                </a:rPr>
                                <m:t>4</m:t>
                              </m:r>
                            </m:sup>
                          </m:sSup>
                        </m:e>
                      </m:d>
                    </m:oMath>
                  </m:oMathPara>
                </a14:m>
                <a:endParaRPr lang="pt-BR" sz="2300" dirty="0">
                  <a:solidFill>
                    <a:srgbClr val="000000"/>
                  </a:solidFill>
                  <a:effectLst/>
                  <a:latin typeface="Arial" panose="020B0604020202020204" pitchFamily="34" charset="0"/>
                  <a:ea typeface="Calibri" panose="020F0502020204030204" pitchFamily="34" charset="0"/>
                </a:endParaRPr>
              </a:p>
              <a:p>
                <a:pPr algn="just">
                  <a:lnSpc>
                    <a:spcPct val="115000"/>
                  </a:lnSpc>
                </a:pPr>
                <a14:m>
                  <m:oMathPara xmlns:m="http://schemas.openxmlformats.org/officeDocument/2006/math">
                    <m:oMathParaPr>
                      <m:jc m:val="left"/>
                    </m:oMathParaPr>
                    <m:oMath xmlns:m="http://schemas.openxmlformats.org/officeDocument/2006/math">
                      <m:r>
                        <a:rPr lang="pt-BR" sz="2300" i="1">
                          <a:solidFill>
                            <a:srgbClr val="000000"/>
                          </a:solidFill>
                          <a:effectLst/>
                          <a:latin typeface="Cambria Math" panose="02040503050406030204" pitchFamily="18" charset="0"/>
                          <a:ea typeface="Calibri" panose="020F0502020204030204" pitchFamily="34" charset="0"/>
                        </a:rPr>
                        <m:t>=</m:t>
                      </m:r>
                      <m:r>
                        <a:rPr lang="pt-BR" sz="2300" i="1">
                          <a:solidFill>
                            <a:srgbClr val="FF0000"/>
                          </a:solidFill>
                          <a:effectLst/>
                          <a:latin typeface="Cambria Math" panose="02040503050406030204" pitchFamily="18" charset="0"/>
                          <a:ea typeface="Calibri" panose="020F0502020204030204" pitchFamily="34" charset="0"/>
                        </a:rPr>
                        <m:t>4</m:t>
                      </m:r>
                      <m:sSup>
                        <m:sSupPr>
                          <m:ctrlPr>
                            <a:rPr lang="pt-BR" sz="2300" i="1">
                              <a:solidFill>
                                <a:srgbClr val="FF0000"/>
                              </a:solidFill>
                              <a:effectLst/>
                              <a:latin typeface="Cambria Math" panose="02040503050406030204" pitchFamily="18" charset="0"/>
                              <a:ea typeface="Calibri" panose="020F0502020204030204" pitchFamily="34" charset="0"/>
                            </a:rPr>
                          </m:ctrlPr>
                        </m:sSupPr>
                        <m:e>
                          <m:r>
                            <a:rPr lang="pt-BR" sz="2300" i="1">
                              <a:solidFill>
                                <a:srgbClr val="FF0000"/>
                              </a:solidFill>
                              <a:effectLst/>
                              <a:latin typeface="Cambria Math" panose="02040503050406030204" pitchFamily="18" charset="0"/>
                              <a:ea typeface="Calibri" panose="020F0502020204030204" pitchFamily="34" charset="0"/>
                            </a:rPr>
                            <m:t>𝑥</m:t>
                          </m:r>
                        </m:e>
                        <m:sup>
                          <m:r>
                            <a:rPr lang="pt-BR" sz="2300" i="1">
                              <a:solidFill>
                                <a:srgbClr val="FF0000"/>
                              </a:solidFill>
                              <a:effectLst/>
                              <a:latin typeface="Cambria Math" panose="02040503050406030204" pitchFamily="18" charset="0"/>
                              <a:ea typeface="Calibri" panose="020F0502020204030204" pitchFamily="34" charset="0"/>
                            </a:rPr>
                            <m:t>2</m:t>
                          </m:r>
                        </m:sup>
                      </m:sSup>
                      <m:sSup>
                        <m:sSupPr>
                          <m:ctrlPr>
                            <a:rPr lang="pt-BR" sz="2300" i="1">
                              <a:solidFill>
                                <a:srgbClr val="FF0000"/>
                              </a:solidFill>
                              <a:effectLst/>
                              <a:latin typeface="Cambria Math" panose="02040503050406030204" pitchFamily="18" charset="0"/>
                              <a:ea typeface="Calibri" panose="020F0502020204030204" pitchFamily="34" charset="0"/>
                            </a:rPr>
                          </m:ctrlPr>
                        </m:sSupPr>
                        <m:e>
                          <m:r>
                            <a:rPr lang="pt-BR" sz="2300" i="1">
                              <a:solidFill>
                                <a:srgbClr val="FF0000"/>
                              </a:solidFill>
                              <a:effectLst/>
                              <a:latin typeface="Cambria Math" panose="02040503050406030204" pitchFamily="18" charset="0"/>
                              <a:ea typeface="Calibri" panose="020F0502020204030204" pitchFamily="34" charset="0"/>
                            </a:rPr>
                            <m:t>𝑦</m:t>
                          </m:r>
                        </m:e>
                        <m:sup>
                          <m:r>
                            <a:rPr lang="pt-BR" sz="2300" i="1">
                              <a:solidFill>
                                <a:srgbClr val="FF0000"/>
                              </a:solidFill>
                              <a:effectLst/>
                              <a:latin typeface="Cambria Math" panose="02040503050406030204" pitchFamily="18" charset="0"/>
                              <a:ea typeface="Calibri" panose="020F0502020204030204" pitchFamily="34" charset="0"/>
                            </a:rPr>
                            <m:t>3</m:t>
                          </m:r>
                        </m:sup>
                      </m:sSup>
                      <m:r>
                        <a:rPr lang="pt-BR" sz="2300" i="1">
                          <a:solidFill>
                            <a:srgbClr val="000000"/>
                          </a:solidFill>
                          <a:effectLst/>
                          <a:latin typeface="Cambria Math" panose="02040503050406030204" pitchFamily="18" charset="0"/>
                          <a:ea typeface="Calibri" panose="020F0502020204030204" pitchFamily="34" charset="0"/>
                        </a:rPr>
                        <m:t>∙</m:t>
                      </m:r>
                      <m:d>
                        <m:dPr>
                          <m:ctrlPr>
                            <a:rPr lang="pt-BR" sz="2300" i="1">
                              <a:solidFill>
                                <a:srgbClr val="000000"/>
                              </a:solidFill>
                              <a:effectLst/>
                              <a:latin typeface="Cambria Math" panose="02040503050406030204" pitchFamily="18" charset="0"/>
                              <a:ea typeface="Calibri" panose="020F0502020204030204" pitchFamily="34" charset="0"/>
                            </a:rPr>
                          </m:ctrlPr>
                        </m:dPr>
                        <m:e>
                          <m:r>
                            <a:rPr lang="pt-BR" sz="2300" i="1">
                              <a:solidFill>
                                <a:srgbClr val="00B050"/>
                              </a:solidFill>
                              <a:effectLst/>
                              <a:latin typeface="Cambria Math" panose="02040503050406030204" pitchFamily="18" charset="0"/>
                              <a:ea typeface="Calibri" panose="020F0502020204030204" pitchFamily="34" charset="0"/>
                            </a:rPr>
                            <m:t>2</m:t>
                          </m:r>
                          <m:sSup>
                            <m:sSupPr>
                              <m:ctrlPr>
                                <a:rPr lang="pt-BR" sz="2300" i="1">
                                  <a:solidFill>
                                    <a:srgbClr val="00B050"/>
                                  </a:solidFill>
                                  <a:effectLst/>
                                  <a:latin typeface="Cambria Math" panose="02040503050406030204" pitchFamily="18" charset="0"/>
                                  <a:ea typeface="Calibri" panose="020F0502020204030204" pitchFamily="34" charset="0"/>
                                </a:rPr>
                              </m:ctrlPr>
                            </m:sSupPr>
                            <m:e>
                              <m:r>
                                <a:rPr lang="pt-BR" sz="2300" i="1">
                                  <a:solidFill>
                                    <a:srgbClr val="00B050"/>
                                  </a:solidFill>
                                  <a:effectLst/>
                                  <a:latin typeface="Cambria Math" panose="02040503050406030204" pitchFamily="18" charset="0"/>
                                  <a:ea typeface="Calibri" panose="020F0502020204030204" pitchFamily="34" charset="0"/>
                                </a:rPr>
                                <m:t>𝑥</m:t>
                              </m:r>
                            </m:e>
                            <m:sup>
                              <m:r>
                                <a:rPr lang="pt-BR" sz="2300" i="1">
                                  <a:solidFill>
                                    <a:srgbClr val="00B050"/>
                                  </a:solidFill>
                                  <a:effectLst/>
                                  <a:latin typeface="Cambria Math" panose="02040503050406030204" pitchFamily="18" charset="0"/>
                                  <a:ea typeface="Calibri" panose="020F0502020204030204" pitchFamily="34" charset="0"/>
                                </a:rPr>
                                <m:t>3</m:t>
                              </m:r>
                            </m:sup>
                          </m:sSup>
                        </m:e>
                      </m:d>
                      <m:r>
                        <a:rPr lang="pt-BR" sz="2300" i="1">
                          <a:solidFill>
                            <a:srgbClr val="000000"/>
                          </a:solidFill>
                          <a:effectLst/>
                          <a:latin typeface="Cambria Math" panose="02040503050406030204" pitchFamily="18" charset="0"/>
                          <a:ea typeface="Calibri" panose="020F0502020204030204" pitchFamily="34" charset="0"/>
                        </a:rPr>
                        <m:t>+</m:t>
                      </m:r>
                      <m:r>
                        <a:rPr lang="pt-BR" sz="2300" i="1">
                          <a:solidFill>
                            <a:srgbClr val="FF0000"/>
                          </a:solidFill>
                          <a:effectLst/>
                          <a:latin typeface="Cambria Math" panose="02040503050406030204" pitchFamily="18" charset="0"/>
                          <a:ea typeface="Calibri" panose="020F0502020204030204" pitchFamily="34" charset="0"/>
                        </a:rPr>
                        <m:t>4</m:t>
                      </m:r>
                      <m:sSup>
                        <m:sSupPr>
                          <m:ctrlPr>
                            <a:rPr lang="pt-BR" sz="2300" i="1">
                              <a:solidFill>
                                <a:srgbClr val="FF0000"/>
                              </a:solidFill>
                              <a:effectLst/>
                              <a:latin typeface="Cambria Math" panose="02040503050406030204" pitchFamily="18" charset="0"/>
                              <a:ea typeface="Calibri" panose="020F0502020204030204" pitchFamily="34" charset="0"/>
                            </a:rPr>
                          </m:ctrlPr>
                        </m:sSupPr>
                        <m:e>
                          <m:r>
                            <a:rPr lang="pt-BR" sz="2300" i="1">
                              <a:solidFill>
                                <a:srgbClr val="FF0000"/>
                              </a:solidFill>
                              <a:effectLst/>
                              <a:latin typeface="Cambria Math" panose="02040503050406030204" pitchFamily="18" charset="0"/>
                              <a:ea typeface="Calibri" panose="020F0502020204030204" pitchFamily="34" charset="0"/>
                            </a:rPr>
                            <m:t>𝑥</m:t>
                          </m:r>
                        </m:e>
                        <m:sup>
                          <m:r>
                            <a:rPr lang="pt-BR" sz="2300" i="1">
                              <a:solidFill>
                                <a:srgbClr val="FF0000"/>
                              </a:solidFill>
                              <a:effectLst/>
                              <a:latin typeface="Cambria Math" panose="02040503050406030204" pitchFamily="18" charset="0"/>
                              <a:ea typeface="Calibri" panose="020F0502020204030204" pitchFamily="34" charset="0"/>
                            </a:rPr>
                            <m:t>2</m:t>
                          </m:r>
                        </m:sup>
                      </m:sSup>
                      <m:sSup>
                        <m:sSupPr>
                          <m:ctrlPr>
                            <a:rPr lang="pt-BR" sz="2300" i="1">
                              <a:solidFill>
                                <a:srgbClr val="FF0000"/>
                              </a:solidFill>
                              <a:effectLst/>
                              <a:latin typeface="Cambria Math" panose="02040503050406030204" pitchFamily="18" charset="0"/>
                              <a:ea typeface="Calibri" panose="020F0502020204030204" pitchFamily="34" charset="0"/>
                            </a:rPr>
                          </m:ctrlPr>
                        </m:sSupPr>
                        <m:e>
                          <m:r>
                            <a:rPr lang="pt-BR" sz="2300" i="1">
                              <a:solidFill>
                                <a:srgbClr val="FF0000"/>
                              </a:solidFill>
                              <a:effectLst/>
                              <a:latin typeface="Cambria Math" panose="02040503050406030204" pitchFamily="18" charset="0"/>
                              <a:ea typeface="Calibri" panose="020F0502020204030204" pitchFamily="34" charset="0"/>
                            </a:rPr>
                            <m:t>𝑦</m:t>
                          </m:r>
                        </m:e>
                        <m:sup>
                          <m:r>
                            <a:rPr lang="pt-BR" sz="2300" i="1">
                              <a:solidFill>
                                <a:srgbClr val="FF0000"/>
                              </a:solidFill>
                              <a:effectLst/>
                              <a:latin typeface="Cambria Math" panose="02040503050406030204" pitchFamily="18" charset="0"/>
                              <a:ea typeface="Calibri" panose="020F0502020204030204" pitchFamily="34" charset="0"/>
                            </a:rPr>
                            <m:t>3</m:t>
                          </m:r>
                        </m:sup>
                      </m:sSup>
                      <m:r>
                        <a:rPr lang="pt-BR" sz="2300" i="1">
                          <a:solidFill>
                            <a:srgbClr val="000000"/>
                          </a:solidFill>
                          <a:effectLst/>
                          <a:latin typeface="Cambria Math" panose="02040503050406030204" pitchFamily="18" charset="0"/>
                          <a:ea typeface="Calibri" panose="020F0502020204030204" pitchFamily="34" charset="0"/>
                        </a:rPr>
                        <m:t>∙</m:t>
                      </m:r>
                      <m:d>
                        <m:dPr>
                          <m:ctrlPr>
                            <a:rPr lang="pt-BR" sz="2300" i="1">
                              <a:solidFill>
                                <a:srgbClr val="000000"/>
                              </a:solidFill>
                              <a:effectLst/>
                              <a:latin typeface="Cambria Math" panose="02040503050406030204" pitchFamily="18" charset="0"/>
                              <a:ea typeface="Calibri" panose="020F0502020204030204" pitchFamily="34" charset="0"/>
                            </a:rPr>
                          </m:ctrlPr>
                        </m:dPr>
                        <m:e>
                          <m:r>
                            <a:rPr lang="pt-BR" sz="2300" i="1">
                              <a:solidFill>
                                <a:srgbClr val="FF00FF"/>
                              </a:solidFill>
                              <a:effectLst/>
                              <a:latin typeface="Cambria Math" panose="02040503050406030204" pitchFamily="18" charset="0"/>
                              <a:ea typeface="Calibri" panose="020F0502020204030204" pitchFamily="34" charset="0"/>
                            </a:rPr>
                            <m:t>− 5</m:t>
                          </m:r>
                          <m:r>
                            <a:rPr lang="pt-BR" sz="2300" i="1">
                              <a:solidFill>
                                <a:srgbClr val="FF00FF"/>
                              </a:solidFill>
                              <a:effectLst/>
                              <a:latin typeface="Cambria Math" panose="02040503050406030204" pitchFamily="18" charset="0"/>
                              <a:ea typeface="Calibri" panose="020F0502020204030204" pitchFamily="34" charset="0"/>
                            </a:rPr>
                            <m:t>𝑥</m:t>
                          </m:r>
                          <m:sSup>
                            <m:sSupPr>
                              <m:ctrlPr>
                                <a:rPr lang="pt-BR" sz="2300" i="1">
                                  <a:solidFill>
                                    <a:srgbClr val="FF00FF"/>
                                  </a:solidFill>
                                  <a:effectLst/>
                                  <a:latin typeface="Cambria Math" panose="02040503050406030204" pitchFamily="18" charset="0"/>
                                  <a:ea typeface="Calibri" panose="020F0502020204030204" pitchFamily="34" charset="0"/>
                                </a:rPr>
                              </m:ctrlPr>
                            </m:sSupPr>
                            <m:e>
                              <m:r>
                                <a:rPr lang="pt-BR" sz="2300" i="1">
                                  <a:solidFill>
                                    <a:srgbClr val="FF00FF"/>
                                  </a:solidFill>
                                  <a:effectLst/>
                                  <a:latin typeface="Cambria Math" panose="02040503050406030204" pitchFamily="18" charset="0"/>
                                  <a:ea typeface="Calibri" panose="020F0502020204030204" pitchFamily="34" charset="0"/>
                                </a:rPr>
                                <m:t>𝑦</m:t>
                              </m:r>
                            </m:e>
                            <m:sup>
                              <m:r>
                                <a:rPr lang="pt-BR" sz="2300" i="1">
                                  <a:solidFill>
                                    <a:srgbClr val="FF00FF"/>
                                  </a:solidFill>
                                  <a:effectLst/>
                                  <a:latin typeface="Cambria Math" panose="02040503050406030204" pitchFamily="18" charset="0"/>
                                  <a:ea typeface="Calibri" panose="020F0502020204030204" pitchFamily="34" charset="0"/>
                                </a:rPr>
                                <m:t>4</m:t>
                              </m:r>
                            </m:sup>
                          </m:sSup>
                        </m:e>
                      </m:d>
                    </m:oMath>
                  </m:oMathPara>
                </a14:m>
                <a:endParaRPr lang="pt-BR" sz="2300" dirty="0">
                  <a:solidFill>
                    <a:srgbClr val="000000"/>
                  </a:solidFill>
                  <a:effectLst/>
                  <a:latin typeface="Arial" panose="020B0604020202020204" pitchFamily="34" charset="0"/>
                  <a:ea typeface="Calibri" panose="020F0502020204030204" pitchFamily="34" charset="0"/>
                </a:endParaRPr>
              </a:p>
              <a:p>
                <a:pPr algn="just">
                  <a:lnSpc>
                    <a:spcPct val="115000"/>
                  </a:lnSpc>
                </a:pPr>
                <a14:m>
                  <m:oMathPara xmlns:m="http://schemas.openxmlformats.org/officeDocument/2006/math">
                    <m:oMathParaPr>
                      <m:jc m:val="left"/>
                    </m:oMathParaPr>
                    <m:oMath xmlns:m="http://schemas.openxmlformats.org/officeDocument/2006/math">
                      <m:r>
                        <a:rPr lang="pt-BR" sz="2300" i="1">
                          <a:solidFill>
                            <a:srgbClr val="000000"/>
                          </a:solidFill>
                          <a:effectLst/>
                          <a:latin typeface="Cambria Math" panose="02040503050406030204" pitchFamily="18" charset="0"/>
                          <a:ea typeface="Calibri" panose="020F0502020204030204" pitchFamily="34" charset="0"/>
                        </a:rPr>
                        <m:t>=8</m:t>
                      </m:r>
                      <m:sSup>
                        <m:sSupPr>
                          <m:ctrlPr>
                            <a:rPr lang="pt-BR" sz="2300" i="1">
                              <a:solidFill>
                                <a:srgbClr val="000000"/>
                              </a:solidFill>
                              <a:effectLst/>
                              <a:latin typeface="Cambria Math" panose="02040503050406030204" pitchFamily="18" charset="0"/>
                              <a:ea typeface="Calibri" panose="020F0502020204030204" pitchFamily="34" charset="0"/>
                            </a:rPr>
                          </m:ctrlPr>
                        </m:sSupPr>
                        <m:e>
                          <m:r>
                            <a:rPr lang="pt-BR" sz="2300" i="1">
                              <a:solidFill>
                                <a:srgbClr val="000000"/>
                              </a:solidFill>
                              <a:effectLst/>
                              <a:latin typeface="Cambria Math" panose="02040503050406030204" pitchFamily="18" charset="0"/>
                              <a:ea typeface="Calibri" panose="020F0502020204030204" pitchFamily="34" charset="0"/>
                            </a:rPr>
                            <m:t>𝑥</m:t>
                          </m:r>
                        </m:e>
                        <m:sup>
                          <m:r>
                            <a:rPr lang="pt-BR" sz="2300" i="1">
                              <a:solidFill>
                                <a:srgbClr val="000000"/>
                              </a:solidFill>
                              <a:effectLst/>
                              <a:latin typeface="Cambria Math" panose="02040503050406030204" pitchFamily="18" charset="0"/>
                              <a:ea typeface="Calibri" panose="020F0502020204030204" pitchFamily="34" charset="0"/>
                            </a:rPr>
                            <m:t>5</m:t>
                          </m:r>
                        </m:sup>
                      </m:sSup>
                      <m:sSup>
                        <m:sSupPr>
                          <m:ctrlPr>
                            <a:rPr lang="pt-BR" sz="2300" i="1">
                              <a:solidFill>
                                <a:srgbClr val="000000"/>
                              </a:solidFill>
                              <a:effectLst/>
                              <a:latin typeface="Cambria Math" panose="02040503050406030204" pitchFamily="18" charset="0"/>
                              <a:ea typeface="Calibri" panose="020F0502020204030204" pitchFamily="34" charset="0"/>
                            </a:rPr>
                          </m:ctrlPr>
                        </m:sSupPr>
                        <m:e>
                          <m:r>
                            <a:rPr lang="pt-BR" sz="2300" i="1">
                              <a:solidFill>
                                <a:srgbClr val="000000"/>
                              </a:solidFill>
                              <a:effectLst/>
                              <a:latin typeface="Cambria Math" panose="02040503050406030204" pitchFamily="18" charset="0"/>
                              <a:ea typeface="Calibri" panose="020F0502020204030204" pitchFamily="34" charset="0"/>
                            </a:rPr>
                            <m:t>𝑦</m:t>
                          </m:r>
                        </m:e>
                        <m:sup>
                          <m:r>
                            <a:rPr lang="pt-BR" sz="2300" i="1">
                              <a:solidFill>
                                <a:srgbClr val="000000"/>
                              </a:solidFill>
                              <a:effectLst/>
                              <a:latin typeface="Cambria Math" panose="02040503050406030204" pitchFamily="18" charset="0"/>
                              <a:ea typeface="Calibri" panose="020F0502020204030204" pitchFamily="34" charset="0"/>
                            </a:rPr>
                            <m:t>3</m:t>
                          </m:r>
                        </m:sup>
                      </m:sSup>
                      <m:r>
                        <a:rPr lang="pt-BR" sz="2300" i="1">
                          <a:solidFill>
                            <a:srgbClr val="000000"/>
                          </a:solidFill>
                          <a:effectLst/>
                          <a:latin typeface="Cambria Math" panose="02040503050406030204" pitchFamily="18" charset="0"/>
                          <a:ea typeface="Calibri" panose="020F0502020204030204" pitchFamily="34" charset="0"/>
                        </a:rPr>
                        <m:t>−20</m:t>
                      </m:r>
                      <m:sSup>
                        <m:sSupPr>
                          <m:ctrlPr>
                            <a:rPr lang="pt-BR" sz="2300" i="1">
                              <a:solidFill>
                                <a:srgbClr val="000000"/>
                              </a:solidFill>
                              <a:effectLst/>
                              <a:latin typeface="Cambria Math" panose="02040503050406030204" pitchFamily="18" charset="0"/>
                              <a:ea typeface="Calibri" panose="020F0502020204030204" pitchFamily="34" charset="0"/>
                            </a:rPr>
                          </m:ctrlPr>
                        </m:sSupPr>
                        <m:e>
                          <m:r>
                            <a:rPr lang="pt-BR" sz="2300" i="1">
                              <a:solidFill>
                                <a:srgbClr val="000000"/>
                              </a:solidFill>
                              <a:effectLst/>
                              <a:latin typeface="Cambria Math" panose="02040503050406030204" pitchFamily="18" charset="0"/>
                              <a:ea typeface="Calibri" panose="020F0502020204030204" pitchFamily="34" charset="0"/>
                            </a:rPr>
                            <m:t>𝑥</m:t>
                          </m:r>
                        </m:e>
                        <m:sup>
                          <m:r>
                            <a:rPr lang="pt-BR" sz="2300" i="1">
                              <a:solidFill>
                                <a:srgbClr val="000000"/>
                              </a:solidFill>
                              <a:effectLst/>
                              <a:latin typeface="Cambria Math" panose="02040503050406030204" pitchFamily="18" charset="0"/>
                              <a:ea typeface="Calibri" panose="020F0502020204030204" pitchFamily="34" charset="0"/>
                            </a:rPr>
                            <m:t>3</m:t>
                          </m:r>
                        </m:sup>
                      </m:sSup>
                      <m:sSup>
                        <m:sSupPr>
                          <m:ctrlPr>
                            <a:rPr lang="pt-BR" sz="2300" i="1">
                              <a:solidFill>
                                <a:srgbClr val="000000"/>
                              </a:solidFill>
                              <a:effectLst/>
                              <a:latin typeface="Cambria Math" panose="02040503050406030204" pitchFamily="18" charset="0"/>
                              <a:ea typeface="Calibri" panose="020F0502020204030204" pitchFamily="34" charset="0"/>
                            </a:rPr>
                          </m:ctrlPr>
                        </m:sSupPr>
                        <m:e>
                          <m:r>
                            <a:rPr lang="pt-BR" sz="2300" i="1">
                              <a:solidFill>
                                <a:srgbClr val="000000"/>
                              </a:solidFill>
                              <a:effectLst/>
                              <a:latin typeface="Cambria Math" panose="02040503050406030204" pitchFamily="18" charset="0"/>
                              <a:ea typeface="Calibri" panose="020F0502020204030204" pitchFamily="34" charset="0"/>
                            </a:rPr>
                            <m:t>𝑦</m:t>
                          </m:r>
                        </m:e>
                        <m:sup>
                          <m:r>
                            <a:rPr lang="pt-BR" sz="2300" i="1">
                              <a:solidFill>
                                <a:srgbClr val="000000"/>
                              </a:solidFill>
                              <a:effectLst/>
                              <a:latin typeface="Cambria Math" panose="02040503050406030204" pitchFamily="18" charset="0"/>
                              <a:ea typeface="Calibri" panose="020F0502020204030204" pitchFamily="34" charset="0"/>
                            </a:rPr>
                            <m:t>7</m:t>
                          </m:r>
                        </m:sup>
                      </m:sSup>
                    </m:oMath>
                  </m:oMathPara>
                </a14:m>
                <a:endParaRPr lang="pt-BR" sz="2300" dirty="0">
                  <a:solidFill>
                    <a:srgbClr val="000000"/>
                  </a:solidFill>
                  <a:effectLst/>
                  <a:latin typeface="Arial" panose="020B0604020202020204" pitchFamily="34" charset="0"/>
                  <a:ea typeface="Calibri" panose="020F0502020204030204" pitchFamily="34" charset="0"/>
                </a:endParaRPr>
              </a:p>
            </p:txBody>
          </p:sp>
        </mc:Choice>
        <mc:Fallback xmlns="">
          <p:sp>
            <p:nvSpPr>
              <p:cNvPr id="12" name="CaixaDeTexto 11">
                <a:extLst>
                  <a:ext uri="{FF2B5EF4-FFF2-40B4-BE49-F238E27FC236}">
                    <a16:creationId xmlns:a16="http://schemas.microsoft.com/office/drawing/2014/main" id="{F72F2316-D00E-F2D5-2C98-01C9D34E6EDE}"/>
                  </a:ext>
                </a:extLst>
              </p:cNvPr>
              <p:cNvSpPr txBox="1">
                <a:spLocks noRot="1" noChangeAspect="1" noMove="1" noResize="1" noEditPoints="1" noAdjustHandles="1" noChangeArrowheads="1" noChangeShapeType="1" noTextEdit="1"/>
              </p:cNvSpPr>
              <p:nvPr/>
            </p:nvSpPr>
            <p:spPr>
              <a:xfrm>
                <a:off x="6103171" y="5292688"/>
                <a:ext cx="5546459" cy="1318053"/>
              </a:xfrm>
              <a:prstGeom prst="rect">
                <a:avLst/>
              </a:prstGeom>
              <a:blipFill>
                <a:blip r:embed="rId6"/>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3139187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D3BE1DE5-FC10-06B0-C331-1FCFD59EBBEC}"/>
                  </a:ext>
                </a:extLst>
              </p:cNvPr>
              <p:cNvSpPr txBox="1"/>
              <p:nvPr/>
            </p:nvSpPr>
            <p:spPr>
              <a:xfrm>
                <a:off x="0" y="680410"/>
                <a:ext cx="6096000" cy="5708101"/>
              </a:xfrm>
              <a:prstGeom prst="rect">
                <a:avLst/>
              </a:prstGeom>
              <a:noFill/>
            </p:spPr>
            <p:txBody>
              <a:bodyPr wrap="square">
                <a:spAutoFit/>
              </a:bodyPr>
              <a:lstStyle/>
              <a:p>
                <a:pPr marL="342900" lvl="0" indent="-342900" algn="just">
                  <a:lnSpc>
                    <a:spcPct val="115000"/>
                  </a:lnSpc>
                  <a:buFont typeface="Symbol" panose="05050102010706020507" pitchFamily="18" charset="2"/>
                  <a:buChar char=""/>
                </a:pPr>
                <a:r>
                  <a:rPr lang="pt-BR" sz="2300" b="1" u="sng" dirty="0">
                    <a:solidFill>
                      <a:srgbClr val="000000"/>
                    </a:solidFill>
                    <a:effectLst/>
                    <a:latin typeface="Arial Narrow" panose="020B0606020202030204" pitchFamily="34" charset="0"/>
                    <a:ea typeface="Calibri" panose="020F0502020204030204" pitchFamily="34" charset="0"/>
                  </a:rPr>
                  <a:t>Divisão de Polinômio por Monômio</a:t>
                </a:r>
                <a:endParaRPr lang="pt-BR" sz="2300" dirty="0">
                  <a:solidFill>
                    <a:srgbClr val="000000"/>
                  </a:solidFill>
                  <a:effectLst/>
                  <a:latin typeface="Arial" panose="020B0604020202020204" pitchFamily="34" charset="0"/>
                  <a:ea typeface="Calibri" panose="020F0502020204030204" pitchFamily="34" charset="0"/>
                </a:endParaRPr>
              </a:p>
              <a:p>
                <a:pPr algn="just">
                  <a:lnSpc>
                    <a:spcPct val="107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Deve-se fazer a divisão de cada termo do polinômio pelo monômio.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b="1" dirty="0">
                    <a:solidFill>
                      <a:srgbClr val="000000"/>
                    </a:solidFill>
                    <a:effectLst/>
                    <a:latin typeface="Arial Narrow" panose="020B0606020202030204" pitchFamily="34" charset="0"/>
                    <a:ea typeface="Calibri" panose="020F0502020204030204" pitchFamily="34" charset="0"/>
                  </a:rPr>
                  <a:t>Exemplos: </a:t>
                </a:r>
                <a:endParaRPr lang="pt-BR" sz="23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300" b="1" dirty="0">
                    <a:solidFill>
                      <a:srgbClr val="000000"/>
                    </a:solidFill>
                    <a:effectLst/>
                    <a:latin typeface="Arial Narrow" panose="020B0606020202030204" pitchFamily="34" charset="0"/>
                    <a:ea typeface="Times New Roman" panose="02020603050405020304" pitchFamily="18" charset="0"/>
                  </a:rPr>
                  <a:t>a)</a:t>
                </a:r>
                <a:r>
                  <a:rPr lang="pt-BR" sz="2300" dirty="0">
                    <a:solidFill>
                      <a:srgbClr val="000000"/>
                    </a:solidFill>
                    <a:effectLst/>
                    <a:latin typeface="Arial Narrow" panose="020B0606020202030204" pitchFamily="34" charset="0"/>
                    <a:ea typeface="Times New Roman" panose="02020603050405020304" pitchFamily="18" charset="0"/>
                  </a:rPr>
                  <a:t> </a:t>
                </a:r>
              </a:p>
              <a:p>
                <a:pPr algn="just">
                  <a:lnSpc>
                    <a:spcPct val="115000"/>
                  </a:lnSpc>
                </a:pPr>
                <a14:m>
                  <m:oMathPara xmlns:m="http://schemas.openxmlformats.org/officeDocument/2006/math">
                    <m:oMathParaPr>
                      <m:jc m:val="left"/>
                    </m:oMathParaPr>
                    <m:oMath xmlns:m="http://schemas.openxmlformats.org/officeDocument/2006/math">
                      <m:d>
                        <m:dPr>
                          <m:ctrlPr>
                            <a:rPr lang="pt-BR" sz="2300" i="1">
                              <a:solidFill>
                                <a:srgbClr val="000000"/>
                              </a:solidFill>
                              <a:effectLst/>
                              <a:latin typeface="Cambria Math" panose="02040503050406030204" pitchFamily="18" charset="0"/>
                              <a:ea typeface="Calibri" panose="020F0502020204030204" pitchFamily="34" charset="0"/>
                            </a:rPr>
                          </m:ctrlPr>
                        </m:dPr>
                        <m:e>
                          <m:r>
                            <a:rPr lang="pt-BR" sz="2300" i="1">
                              <a:solidFill>
                                <a:srgbClr val="000000"/>
                              </a:solidFill>
                              <a:effectLst/>
                              <a:latin typeface="Cambria Math" panose="02040503050406030204" pitchFamily="18" charset="0"/>
                              <a:ea typeface="Calibri" panose="020F0502020204030204" pitchFamily="34" charset="0"/>
                            </a:rPr>
                            <m:t>18</m:t>
                          </m:r>
                          <m:sSup>
                            <m:sSupPr>
                              <m:ctrlPr>
                                <a:rPr lang="pt-BR" sz="2300" i="1">
                                  <a:solidFill>
                                    <a:srgbClr val="000000"/>
                                  </a:solidFill>
                                  <a:effectLst/>
                                  <a:latin typeface="Cambria Math" panose="02040503050406030204" pitchFamily="18" charset="0"/>
                                  <a:ea typeface="Calibri" panose="020F0502020204030204" pitchFamily="34" charset="0"/>
                                </a:rPr>
                              </m:ctrlPr>
                            </m:sSupPr>
                            <m:e>
                              <m:r>
                                <a:rPr lang="pt-BR" sz="2300" i="1">
                                  <a:solidFill>
                                    <a:srgbClr val="000000"/>
                                  </a:solidFill>
                                  <a:effectLst/>
                                  <a:latin typeface="Cambria Math" panose="02040503050406030204" pitchFamily="18" charset="0"/>
                                  <a:ea typeface="Calibri" panose="020F0502020204030204" pitchFamily="34" charset="0"/>
                                </a:rPr>
                                <m:t>𝑥</m:t>
                              </m:r>
                            </m:e>
                            <m:sup>
                              <m:r>
                                <a:rPr lang="pt-BR" sz="2300" i="1">
                                  <a:solidFill>
                                    <a:srgbClr val="000000"/>
                                  </a:solidFill>
                                  <a:effectLst/>
                                  <a:latin typeface="Cambria Math" panose="02040503050406030204" pitchFamily="18" charset="0"/>
                                  <a:ea typeface="Calibri" panose="020F0502020204030204" pitchFamily="34" charset="0"/>
                                </a:rPr>
                                <m:t>3</m:t>
                              </m:r>
                            </m:sup>
                          </m:sSup>
                          <m:r>
                            <a:rPr lang="pt-BR" sz="2300" i="1">
                              <a:solidFill>
                                <a:srgbClr val="000000"/>
                              </a:solidFill>
                              <a:effectLst/>
                              <a:latin typeface="Cambria Math" panose="02040503050406030204" pitchFamily="18" charset="0"/>
                              <a:ea typeface="Calibri" panose="020F0502020204030204" pitchFamily="34" charset="0"/>
                            </a:rPr>
                            <m:t>−12</m:t>
                          </m:r>
                          <m:sSup>
                            <m:sSupPr>
                              <m:ctrlPr>
                                <a:rPr lang="pt-BR" sz="2300" i="1">
                                  <a:solidFill>
                                    <a:srgbClr val="000000"/>
                                  </a:solidFill>
                                  <a:effectLst/>
                                  <a:latin typeface="Cambria Math" panose="02040503050406030204" pitchFamily="18" charset="0"/>
                                  <a:ea typeface="Calibri" panose="020F0502020204030204" pitchFamily="34" charset="0"/>
                                </a:rPr>
                              </m:ctrlPr>
                            </m:sSupPr>
                            <m:e>
                              <m:r>
                                <a:rPr lang="pt-BR" sz="2300" i="1">
                                  <a:solidFill>
                                    <a:srgbClr val="000000"/>
                                  </a:solidFill>
                                  <a:effectLst/>
                                  <a:latin typeface="Cambria Math" panose="02040503050406030204" pitchFamily="18" charset="0"/>
                                  <a:ea typeface="Calibri" panose="020F0502020204030204" pitchFamily="34" charset="0"/>
                                </a:rPr>
                                <m:t>𝑥</m:t>
                              </m:r>
                            </m:e>
                            <m:sup>
                              <m:r>
                                <a:rPr lang="pt-BR" sz="2300" i="1">
                                  <a:solidFill>
                                    <a:srgbClr val="000000"/>
                                  </a:solidFill>
                                  <a:effectLst/>
                                  <a:latin typeface="Cambria Math" panose="02040503050406030204" pitchFamily="18" charset="0"/>
                                  <a:ea typeface="Calibri" panose="020F0502020204030204" pitchFamily="34" charset="0"/>
                                </a:rPr>
                                <m:t>2</m:t>
                              </m:r>
                            </m:sup>
                          </m:sSup>
                          <m:r>
                            <a:rPr lang="pt-BR" sz="2300" i="1">
                              <a:solidFill>
                                <a:srgbClr val="000000"/>
                              </a:solidFill>
                              <a:effectLst/>
                              <a:latin typeface="Cambria Math" panose="02040503050406030204" pitchFamily="18" charset="0"/>
                              <a:ea typeface="Calibri" panose="020F0502020204030204" pitchFamily="34" charset="0"/>
                            </a:rPr>
                            <m:t>+3</m:t>
                          </m:r>
                          <m:r>
                            <a:rPr lang="pt-BR" sz="2300" i="1">
                              <a:solidFill>
                                <a:srgbClr val="000000"/>
                              </a:solidFill>
                              <a:effectLst/>
                              <a:latin typeface="Cambria Math" panose="02040503050406030204" pitchFamily="18" charset="0"/>
                              <a:ea typeface="Calibri" panose="020F0502020204030204" pitchFamily="34" charset="0"/>
                            </a:rPr>
                            <m:t>𝑥</m:t>
                          </m:r>
                        </m:e>
                      </m:d>
                      <m:r>
                        <a:rPr lang="pt-BR" sz="2300" i="1">
                          <a:solidFill>
                            <a:srgbClr val="000000"/>
                          </a:solidFill>
                          <a:effectLst/>
                          <a:latin typeface="Cambria Math" panose="02040503050406030204" pitchFamily="18" charset="0"/>
                          <a:ea typeface="Calibri" panose="020F0502020204030204" pitchFamily="34" charset="0"/>
                        </a:rPr>
                        <m:t> :</m:t>
                      </m:r>
                      <m:d>
                        <m:dPr>
                          <m:ctrlPr>
                            <a:rPr lang="pt-BR" sz="2300" i="1">
                              <a:solidFill>
                                <a:srgbClr val="000000"/>
                              </a:solidFill>
                              <a:effectLst/>
                              <a:latin typeface="Cambria Math" panose="02040503050406030204" pitchFamily="18" charset="0"/>
                              <a:ea typeface="Calibri" panose="020F0502020204030204" pitchFamily="34" charset="0"/>
                            </a:rPr>
                          </m:ctrlPr>
                        </m:dPr>
                        <m:e>
                          <m:r>
                            <a:rPr lang="pt-BR" sz="2300" i="1">
                              <a:solidFill>
                                <a:srgbClr val="000000"/>
                              </a:solidFill>
                              <a:effectLst/>
                              <a:latin typeface="Cambria Math" panose="02040503050406030204" pitchFamily="18" charset="0"/>
                              <a:ea typeface="Calibri" panose="020F0502020204030204" pitchFamily="34" charset="0"/>
                            </a:rPr>
                            <m:t>3</m:t>
                          </m:r>
                          <m:r>
                            <a:rPr lang="pt-BR" sz="2300" i="1">
                              <a:solidFill>
                                <a:srgbClr val="000000"/>
                              </a:solidFill>
                              <a:effectLst/>
                              <a:latin typeface="Cambria Math" panose="02040503050406030204" pitchFamily="18" charset="0"/>
                              <a:ea typeface="Calibri" panose="020F0502020204030204" pitchFamily="34" charset="0"/>
                            </a:rPr>
                            <m:t>𝑥</m:t>
                          </m:r>
                        </m:e>
                      </m:d>
                      <m:r>
                        <a:rPr lang="pt-BR" sz="2300" i="1">
                          <a:solidFill>
                            <a:srgbClr val="000000"/>
                          </a:solidFill>
                          <a:effectLst/>
                          <a:latin typeface="Cambria Math" panose="02040503050406030204" pitchFamily="18" charset="0"/>
                          <a:ea typeface="Calibri" panose="020F0502020204030204" pitchFamily="34" charset="0"/>
                        </a:rPr>
                        <m:t>=</m:t>
                      </m:r>
                    </m:oMath>
                  </m:oMathPara>
                </a14:m>
                <a:endParaRPr lang="pt-BR" sz="2300" dirty="0">
                  <a:solidFill>
                    <a:srgbClr val="000000"/>
                  </a:solidFill>
                  <a:effectLst/>
                  <a:latin typeface="Arial" panose="020B0604020202020204" pitchFamily="34" charset="0"/>
                  <a:ea typeface="Calibri" panose="020F0502020204030204" pitchFamily="34" charset="0"/>
                </a:endParaRPr>
              </a:p>
              <a:p>
                <a:pPr algn="just">
                  <a:lnSpc>
                    <a:spcPct val="115000"/>
                  </a:lnSpc>
                </a:pPr>
                <a14:m>
                  <m:oMathPara xmlns:m="http://schemas.openxmlformats.org/officeDocument/2006/math">
                    <m:oMathParaPr>
                      <m:jc m:val="left"/>
                    </m:oMathParaPr>
                    <m:oMath xmlns:m="http://schemas.openxmlformats.org/officeDocument/2006/math">
                      <m:r>
                        <a:rPr lang="pt-BR" sz="2300" i="1">
                          <a:solidFill>
                            <a:srgbClr val="000000"/>
                          </a:solidFill>
                          <a:effectLst/>
                          <a:latin typeface="Cambria Math" panose="02040503050406030204" pitchFamily="18" charset="0"/>
                          <a:ea typeface="Calibri" panose="020F0502020204030204" pitchFamily="34" charset="0"/>
                        </a:rPr>
                        <m:t>=</m:t>
                      </m:r>
                      <m:f>
                        <m:fPr>
                          <m:ctrlPr>
                            <a:rPr lang="pt-BR" sz="2300" i="1">
                              <a:solidFill>
                                <a:srgbClr val="000000"/>
                              </a:solidFill>
                              <a:effectLst/>
                              <a:latin typeface="Cambria Math" panose="02040503050406030204" pitchFamily="18" charset="0"/>
                              <a:ea typeface="Calibri" panose="020F0502020204030204" pitchFamily="34" charset="0"/>
                            </a:rPr>
                          </m:ctrlPr>
                        </m:fPr>
                        <m:num>
                          <m:d>
                            <m:dPr>
                              <m:ctrlPr>
                                <a:rPr lang="pt-BR" sz="2300" i="1">
                                  <a:solidFill>
                                    <a:srgbClr val="000000"/>
                                  </a:solidFill>
                                  <a:effectLst/>
                                  <a:latin typeface="Cambria Math" panose="02040503050406030204" pitchFamily="18" charset="0"/>
                                  <a:ea typeface="Calibri" panose="020F0502020204030204" pitchFamily="34" charset="0"/>
                                </a:rPr>
                              </m:ctrlPr>
                            </m:dPr>
                            <m:e>
                              <m:r>
                                <a:rPr lang="pt-BR" sz="2300" i="1">
                                  <a:solidFill>
                                    <a:srgbClr val="000000"/>
                                  </a:solidFill>
                                  <a:effectLst/>
                                  <a:latin typeface="Cambria Math" panose="02040503050406030204" pitchFamily="18" charset="0"/>
                                  <a:ea typeface="Calibri" panose="020F0502020204030204" pitchFamily="34" charset="0"/>
                                </a:rPr>
                                <m:t>18</m:t>
                              </m:r>
                              <m:sSup>
                                <m:sSupPr>
                                  <m:ctrlPr>
                                    <a:rPr lang="pt-BR" sz="2300" i="1">
                                      <a:solidFill>
                                        <a:srgbClr val="000000"/>
                                      </a:solidFill>
                                      <a:effectLst/>
                                      <a:latin typeface="Cambria Math" panose="02040503050406030204" pitchFamily="18" charset="0"/>
                                      <a:ea typeface="Calibri" panose="020F0502020204030204" pitchFamily="34" charset="0"/>
                                    </a:rPr>
                                  </m:ctrlPr>
                                </m:sSupPr>
                                <m:e>
                                  <m:r>
                                    <a:rPr lang="pt-BR" sz="2300" i="1">
                                      <a:solidFill>
                                        <a:srgbClr val="000000"/>
                                      </a:solidFill>
                                      <a:effectLst/>
                                      <a:latin typeface="Cambria Math" panose="02040503050406030204" pitchFamily="18" charset="0"/>
                                      <a:ea typeface="Calibri" panose="020F0502020204030204" pitchFamily="34" charset="0"/>
                                    </a:rPr>
                                    <m:t>𝑥</m:t>
                                  </m:r>
                                </m:e>
                                <m:sup>
                                  <m:r>
                                    <a:rPr lang="pt-BR" sz="2300" i="1">
                                      <a:solidFill>
                                        <a:srgbClr val="000000"/>
                                      </a:solidFill>
                                      <a:effectLst/>
                                      <a:latin typeface="Cambria Math" panose="02040503050406030204" pitchFamily="18" charset="0"/>
                                      <a:ea typeface="Calibri" panose="020F0502020204030204" pitchFamily="34" charset="0"/>
                                    </a:rPr>
                                    <m:t>3</m:t>
                                  </m:r>
                                </m:sup>
                              </m:sSup>
                              <m:r>
                                <a:rPr lang="pt-BR" sz="2300" i="1">
                                  <a:solidFill>
                                    <a:srgbClr val="000000"/>
                                  </a:solidFill>
                                  <a:effectLst/>
                                  <a:latin typeface="Cambria Math" panose="02040503050406030204" pitchFamily="18" charset="0"/>
                                  <a:ea typeface="Calibri" panose="020F0502020204030204" pitchFamily="34" charset="0"/>
                                </a:rPr>
                                <m:t>−12</m:t>
                              </m:r>
                              <m:sSup>
                                <m:sSupPr>
                                  <m:ctrlPr>
                                    <a:rPr lang="pt-BR" sz="2300" i="1">
                                      <a:solidFill>
                                        <a:srgbClr val="000000"/>
                                      </a:solidFill>
                                      <a:effectLst/>
                                      <a:latin typeface="Cambria Math" panose="02040503050406030204" pitchFamily="18" charset="0"/>
                                      <a:ea typeface="Calibri" panose="020F0502020204030204" pitchFamily="34" charset="0"/>
                                    </a:rPr>
                                  </m:ctrlPr>
                                </m:sSupPr>
                                <m:e>
                                  <m:r>
                                    <a:rPr lang="pt-BR" sz="2300" i="1">
                                      <a:solidFill>
                                        <a:srgbClr val="000000"/>
                                      </a:solidFill>
                                      <a:effectLst/>
                                      <a:latin typeface="Cambria Math" panose="02040503050406030204" pitchFamily="18" charset="0"/>
                                      <a:ea typeface="Calibri" panose="020F0502020204030204" pitchFamily="34" charset="0"/>
                                    </a:rPr>
                                    <m:t>𝑥</m:t>
                                  </m:r>
                                </m:e>
                                <m:sup>
                                  <m:r>
                                    <a:rPr lang="pt-BR" sz="2300" i="1">
                                      <a:solidFill>
                                        <a:srgbClr val="000000"/>
                                      </a:solidFill>
                                      <a:effectLst/>
                                      <a:latin typeface="Cambria Math" panose="02040503050406030204" pitchFamily="18" charset="0"/>
                                      <a:ea typeface="Calibri" panose="020F0502020204030204" pitchFamily="34" charset="0"/>
                                    </a:rPr>
                                    <m:t>2</m:t>
                                  </m:r>
                                </m:sup>
                              </m:sSup>
                              <m:r>
                                <a:rPr lang="pt-BR" sz="2300" i="1">
                                  <a:solidFill>
                                    <a:srgbClr val="000000"/>
                                  </a:solidFill>
                                  <a:effectLst/>
                                  <a:latin typeface="Cambria Math" panose="02040503050406030204" pitchFamily="18" charset="0"/>
                                  <a:ea typeface="Calibri" panose="020F0502020204030204" pitchFamily="34" charset="0"/>
                                </a:rPr>
                                <m:t>+3</m:t>
                              </m:r>
                              <m:r>
                                <a:rPr lang="pt-BR" sz="2300" i="1">
                                  <a:solidFill>
                                    <a:srgbClr val="000000"/>
                                  </a:solidFill>
                                  <a:effectLst/>
                                  <a:latin typeface="Cambria Math" panose="02040503050406030204" pitchFamily="18" charset="0"/>
                                  <a:ea typeface="Calibri" panose="020F0502020204030204" pitchFamily="34" charset="0"/>
                                </a:rPr>
                                <m:t>𝑥</m:t>
                              </m:r>
                            </m:e>
                          </m:d>
                        </m:num>
                        <m:den>
                          <m:r>
                            <a:rPr lang="pt-BR" sz="2300" i="1">
                              <a:solidFill>
                                <a:srgbClr val="000000"/>
                              </a:solidFill>
                              <a:effectLst/>
                              <a:latin typeface="Cambria Math" panose="02040503050406030204" pitchFamily="18" charset="0"/>
                              <a:ea typeface="Calibri" panose="020F0502020204030204" pitchFamily="34" charset="0"/>
                            </a:rPr>
                            <m:t>3</m:t>
                          </m:r>
                          <m:r>
                            <a:rPr lang="pt-BR" sz="2300" i="1">
                              <a:solidFill>
                                <a:srgbClr val="000000"/>
                              </a:solidFill>
                              <a:effectLst/>
                              <a:latin typeface="Cambria Math" panose="02040503050406030204" pitchFamily="18" charset="0"/>
                              <a:ea typeface="Calibri" panose="020F0502020204030204" pitchFamily="34" charset="0"/>
                            </a:rPr>
                            <m:t>𝑥</m:t>
                          </m:r>
                        </m:den>
                      </m:f>
                      <m:r>
                        <a:rPr lang="pt-BR" sz="2300" i="1">
                          <a:solidFill>
                            <a:srgbClr val="000000"/>
                          </a:solidFill>
                          <a:effectLst/>
                          <a:latin typeface="Cambria Math" panose="02040503050406030204" pitchFamily="18" charset="0"/>
                          <a:ea typeface="Calibri" panose="020F0502020204030204" pitchFamily="34" charset="0"/>
                        </a:rPr>
                        <m:t>=6</m:t>
                      </m:r>
                      <m:sSup>
                        <m:sSupPr>
                          <m:ctrlPr>
                            <a:rPr lang="pt-BR" sz="2300" i="1">
                              <a:solidFill>
                                <a:srgbClr val="000000"/>
                              </a:solidFill>
                              <a:effectLst/>
                              <a:latin typeface="Cambria Math" panose="02040503050406030204" pitchFamily="18" charset="0"/>
                              <a:ea typeface="Calibri" panose="020F0502020204030204" pitchFamily="34" charset="0"/>
                            </a:rPr>
                          </m:ctrlPr>
                        </m:sSupPr>
                        <m:e>
                          <m:r>
                            <a:rPr lang="pt-BR" sz="2300" i="1">
                              <a:solidFill>
                                <a:srgbClr val="000000"/>
                              </a:solidFill>
                              <a:effectLst/>
                              <a:latin typeface="Cambria Math" panose="02040503050406030204" pitchFamily="18" charset="0"/>
                              <a:ea typeface="Calibri" panose="020F0502020204030204" pitchFamily="34" charset="0"/>
                            </a:rPr>
                            <m:t>𝑥</m:t>
                          </m:r>
                        </m:e>
                        <m:sup>
                          <m:r>
                            <a:rPr lang="pt-BR" sz="2300" i="1">
                              <a:solidFill>
                                <a:srgbClr val="000000"/>
                              </a:solidFill>
                              <a:effectLst/>
                              <a:latin typeface="Cambria Math" panose="02040503050406030204" pitchFamily="18" charset="0"/>
                              <a:ea typeface="Calibri" panose="020F0502020204030204" pitchFamily="34" charset="0"/>
                            </a:rPr>
                            <m:t>2</m:t>
                          </m:r>
                        </m:sup>
                      </m:sSup>
                      <m:r>
                        <a:rPr lang="pt-BR" sz="2300" i="1">
                          <a:solidFill>
                            <a:srgbClr val="000000"/>
                          </a:solidFill>
                          <a:effectLst/>
                          <a:latin typeface="Cambria Math" panose="02040503050406030204" pitchFamily="18" charset="0"/>
                          <a:ea typeface="Calibri" panose="020F0502020204030204" pitchFamily="34" charset="0"/>
                        </a:rPr>
                        <m:t>−4</m:t>
                      </m:r>
                      <m:r>
                        <a:rPr lang="pt-BR" sz="2300" i="1">
                          <a:solidFill>
                            <a:srgbClr val="000000"/>
                          </a:solidFill>
                          <a:effectLst/>
                          <a:latin typeface="Cambria Math" panose="02040503050406030204" pitchFamily="18" charset="0"/>
                          <a:ea typeface="Calibri" panose="020F0502020204030204" pitchFamily="34" charset="0"/>
                        </a:rPr>
                        <m:t>𝑥</m:t>
                      </m:r>
                      <m:r>
                        <a:rPr lang="pt-BR" sz="2300" i="1">
                          <a:solidFill>
                            <a:srgbClr val="000000"/>
                          </a:solidFill>
                          <a:effectLst/>
                          <a:latin typeface="Cambria Math" panose="02040503050406030204" pitchFamily="18" charset="0"/>
                          <a:ea typeface="Calibri" panose="020F0502020204030204" pitchFamily="34" charset="0"/>
                        </a:rPr>
                        <m:t>+1</m:t>
                      </m:r>
                    </m:oMath>
                  </m:oMathPara>
                </a14:m>
                <a:endParaRPr lang="pt-BR" sz="2300" dirty="0">
                  <a:solidFill>
                    <a:srgbClr val="000000"/>
                  </a:solidFill>
                  <a:effectLst/>
                  <a:latin typeface="Arial" panose="020B0604020202020204" pitchFamily="34" charset="0"/>
                  <a:ea typeface="Calibri" panose="020F0502020204030204" pitchFamily="34" charset="0"/>
                </a:endParaRPr>
              </a:p>
              <a:p>
                <a:pPr>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b)</a:t>
                </a:r>
                <a:r>
                  <a:rPr lang="pt-BR" sz="23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15000"/>
                  </a:lnSpc>
                  <a:spcAft>
                    <a:spcPts val="800"/>
                  </a:spcAft>
                </a:pPr>
                <a14:m>
                  <m:oMathPara xmlns:m="http://schemas.openxmlformats.org/officeDocument/2006/math">
                    <m:oMathParaPr>
                      <m:jc m:val="left"/>
                    </m:oMathParaPr>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28</m:t>
                          </m:r>
                          <m:sSup>
                            <m:sSup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𝑏</m:t>
                          </m:r>
                        </m:e>
                      </m:d>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7</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d>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left"/>
                    </m:oMathParaPr>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28</m:t>
                          </m:r>
                          <m:sSup>
                            <m:sSup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𝑏</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7</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solidFill>
                                <a:srgbClr val="00B0F0"/>
                              </a:solidFill>
                              <a:effectLst/>
                              <a:latin typeface="Cambria Math" panose="02040503050406030204" pitchFamily="18" charset="0"/>
                              <a:ea typeface="Calibri" panose="020F0502020204030204" pitchFamily="34" charset="0"/>
                              <a:cs typeface="Times New Roman" panose="02020603050405020304" pitchFamily="18" charset="0"/>
                            </a:rPr>
                            <m:t>28</m:t>
                          </m:r>
                        </m:num>
                        <m:den>
                          <m:r>
                            <a:rPr lang="pt-BR" sz="2300" i="1" kern="100">
                              <a:solidFill>
                                <a:srgbClr val="00B0F0"/>
                              </a:solidFill>
                              <a:effectLst/>
                              <a:latin typeface="Cambria Math" panose="02040503050406030204" pitchFamily="18" charset="0"/>
                              <a:ea typeface="Calibri" panose="020F0502020204030204" pitchFamily="34" charset="0"/>
                              <a:cs typeface="Times New Roman" panose="02020603050405020304" pitchFamily="18" charset="0"/>
                            </a:rPr>
                            <m:t>7</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3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ctrlPr>
                        </m:fPr>
                        <m:num>
                          <m:sSup>
                            <m:sSupPr>
                              <m:ctrlPr>
                                <a:rPr lang="pt-BR" sz="23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3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𝑎</m:t>
                              </m:r>
                              <m:r>
                                <a:rPr lang="pt-BR" sz="23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 </m:t>
                              </m:r>
                            </m:e>
                            <m:sup>
                              <m:r>
                                <a:rPr lang="pt-BR" sz="23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2</m:t>
                              </m:r>
                            </m:sup>
                          </m:sSup>
                        </m:num>
                        <m:den>
                          <m:sSup>
                            <m:sSupPr>
                              <m:ctrlPr>
                                <a:rPr lang="pt-BR" sz="23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3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3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1</m:t>
                              </m:r>
                            </m:sup>
                          </m:sSup>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300" i="1"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t>𝑏</m:t>
                          </m:r>
                        </m:num>
                        <m:den>
                          <m:r>
                            <a:rPr lang="pt-BR" sz="2300" i="1"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t>1</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300" i="1" kern="100">
                          <a:solidFill>
                            <a:srgbClr val="00B0F0"/>
                          </a:solidFill>
                          <a:effectLst/>
                          <a:latin typeface="Cambria Math" panose="02040503050406030204" pitchFamily="18" charset="0"/>
                          <a:ea typeface="Calibri" panose="020F0502020204030204" pitchFamily="34" charset="0"/>
                          <a:cs typeface="Times New Roman" panose="02020603050405020304" pitchFamily="18" charset="0"/>
                        </a:rPr>
                        <m:t>4</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3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𝑎</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300" i="1" kern="100">
                          <a:solidFill>
                            <a:srgbClr val="ED7D31"/>
                          </a:solidFill>
                          <a:effectLst/>
                          <a:latin typeface="Cambria Math" panose="02040503050406030204" pitchFamily="18" charset="0"/>
                          <a:ea typeface="Calibri" panose="020F0502020204030204" pitchFamily="34" charset="0"/>
                          <a:cs typeface="Times New Roman" panose="02020603050405020304" pitchFamily="18" charset="0"/>
                        </a:rPr>
                        <m:t>𝑏</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=4</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𝑎𝑏</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300" dirty="0">
                  <a:solidFill>
                    <a:srgbClr val="000000"/>
                  </a:solidFill>
                  <a:effectLst/>
                  <a:latin typeface="Arial" panose="020B0604020202020204" pitchFamily="34" charset="0"/>
                  <a:ea typeface="Calibri" panose="020F0502020204030204" pitchFamily="34" charset="0"/>
                </a:endParaRPr>
              </a:p>
            </p:txBody>
          </p:sp>
        </mc:Choice>
        <mc:Fallback xmlns="">
          <p:sp>
            <p:nvSpPr>
              <p:cNvPr id="5" name="CaixaDeTexto 4">
                <a:extLst>
                  <a:ext uri="{FF2B5EF4-FFF2-40B4-BE49-F238E27FC236}">
                    <a16:creationId xmlns:a16="http://schemas.microsoft.com/office/drawing/2014/main" id="{D3BE1DE5-FC10-06B0-C331-1FCFD59EBBEC}"/>
                  </a:ext>
                </a:extLst>
              </p:cNvPr>
              <p:cNvSpPr txBox="1">
                <a:spLocks noRot="1" noChangeAspect="1" noMove="1" noResize="1" noEditPoints="1" noAdjustHandles="1" noChangeArrowheads="1" noChangeShapeType="1" noTextEdit="1"/>
              </p:cNvSpPr>
              <p:nvPr/>
            </p:nvSpPr>
            <p:spPr>
              <a:xfrm>
                <a:off x="0" y="680410"/>
                <a:ext cx="6096000" cy="5708101"/>
              </a:xfrm>
              <a:prstGeom prst="rect">
                <a:avLst/>
              </a:prstGeom>
              <a:blipFill>
                <a:blip r:embed="rId2"/>
                <a:stretch>
                  <a:fillRect l="-1500" t="-641" r="-1400"/>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46C7FD18-70FA-B815-1550-6191A5CD9AA3}"/>
              </a:ext>
            </a:extLst>
          </p:cNvPr>
          <p:cNvPicPr>
            <a:picLocks noChangeAspect="1"/>
          </p:cNvPicPr>
          <p:nvPr/>
        </p:nvPicPr>
        <p:blipFill rotWithShape="1">
          <a:blip r:embed="rId3">
            <a:extLst>
              <a:ext uri="{28A0092B-C50C-407E-A947-70E740481C1C}">
                <a14:useLocalDpi xmlns:a14="http://schemas.microsoft.com/office/drawing/2010/main" val="0"/>
              </a:ext>
            </a:extLst>
          </a:blip>
          <a:srcRect l="1631" r="63456"/>
          <a:stretch>
            <a:fillRect/>
          </a:stretch>
        </p:blipFill>
        <p:spPr bwMode="auto">
          <a:xfrm>
            <a:off x="6096000" y="559139"/>
            <a:ext cx="3240000" cy="823147"/>
          </a:xfrm>
          <a:prstGeom prst="rect">
            <a:avLst/>
          </a:prstGeom>
          <a:noFill/>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D71B018D-5266-FCBC-9793-6D8C1B9D7771}"/>
              </a:ext>
            </a:extLst>
          </p:cNvPr>
          <p:cNvSpPr txBox="1"/>
          <p:nvPr/>
        </p:nvSpPr>
        <p:spPr>
          <a:xfrm>
            <a:off x="6051178" y="1176698"/>
            <a:ext cx="6096000" cy="5339282"/>
          </a:xfrm>
          <a:prstGeom prst="rect">
            <a:avLst/>
          </a:prstGeom>
          <a:noFill/>
        </p:spPr>
        <p:txBody>
          <a:bodyPr wrap="square">
            <a:spAutoFit/>
          </a:bodyPr>
          <a:lstStyle/>
          <a:p>
            <a:pPr>
              <a:lnSpc>
                <a:spcPct val="115000"/>
              </a:lnSpc>
            </a:pPr>
            <a:r>
              <a:rPr lang="pt-BR" sz="2300" b="1" dirty="0">
                <a:solidFill>
                  <a:srgbClr val="000000"/>
                </a:solidFill>
                <a:effectLst/>
                <a:latin typeface="Arial Narrow" panose="020B0606020202030204" pitchFamily="34" charset="0"/>
                <a:ea typeface="Calibri" panose="020F0502020204030204" pitchFamily="34" charset="0"/>
              </a:rPr>
              <a:t>6.</a:t>
            </a:r>
            <a:r>
              <a:rPr lang="pt-BR" sz="2300" dirty="0">
                <a:solidFill>
                  <a:srgbClr val="000000"/>
                </a:solidFill>
                <a:effectLst/>
                <a:latin typeface="Arial Narrow" panose="020B0606020202030204" pitchFamily="34" charset="0"/>
                <a:ea typeface="Calibri" panose="020F0502020204030204" pitchFamily="34" charset="0"/>
              </a:rPr>
              <a:t> Observe a sequência a seguir.</a:t>
            </a:r>
            <a:endParaRPr lang="pt-BR" sz="2300" dirty="0">
              <a:solidFill>
                <a:srgbClr val="000000"/>
              </a:solidFill>
              <a:effectLst/>
              <a:latin typeface="Arial" panose="020B0604020202020204" pitchFamily="34" charset="0"/>
              <a:ea typeface="Calibri" panose="020F0502020204030204" pitchFamily="34" charset="0"/>
            </a:endParaRPr>
          </a:p>
          <a:p>
            <a:pPr algn="ctr">
              <a:lnSpc>
                <a:spcPct val="115000"/>
              </a:lnSpc>
            </a:pPr>
            <a:r>
              <a:rPr lang="pt-BR" sz="2300" dirty="0">
                <a:solidFill>
                  <a:srgbClr val="000000"/>
                </a:solidFill>
                <a:effectLst/>
                <a:latin typeface="Arial Narrow" panose="020B0606020202030204" pitchFamily="34" charset="0"/>
                <a:ea typeface="Calibri" panose="020F0502020204030204" pitchFamily="34" charset="0"/>
              </a:rPr>
              <a:t> </a:t>
            </a:r>
          </a:p>
          <a:p>
            <a:pPr algn="ctr">
              <a:lnSpc>
                <a:spcPct val="115000"/>
              </a:lnSpc>
            </a:pPr>
            <a:endParaRPr lang="pt-BR" sz="2300" dirty="0">
              <a:solidFill>
                <a:srgbClr val="000000"/>
              </a:solidFill>
              <a:latin typeface="Arial Narrow" panose="020B0606020202030204" pitchFamily="34" charset="0"/>
              <a:ea typeface="Calibri" panose="020F0502020204030204" pitchFamily="34" charset="0"/>
            </a:endParaRPr>
          </a:p>
          <a:p>
            <a:pPr algn="ctr">
              <a:lnSpc>
                <a:spcPct val="115000"/>
              </a:lnSpc>
            </a:pPr>
            <a:endParaRPr lang="pt-BR" sz="2000" dirty="0">
              <a:solidFill>
                <a:srgbClr val="000000"/>
              </a:solidFill>
              <a:effectLst/>
              <a:latin typeface="Arial Narrow" panose="020B0606020202030204" pitchFamily="34" charset="0"/>
              <a:ea typeface="Calibri" panose="020F0502020204030204" pitchFamily="34" charset="0"/>
            </a:endParaRPr>
          </a:p>
          <a:p>
            <a:pPr algn="ctr">
              <a:lnSpc>
                <a:spcPct val="115000"/>
              </a:lnSpc>
            </a:pPr>
            <a:endParaRPr lang="pt-BR" sz="2000" dirty="0">
              <a:solidFill>
                <a:srgbClr val="000000"/>
              </a:solidFill>
              <a:effectLst/>
              <a:latin typeface="Arial" panose="020B0604020202020204" pitchFamily="34" charset="0"/>
              <a:ea typeface="Calibri" panose="020F0502020204030204" pitchFamily="34"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Elabore um quadro que relacione a posição da figura e o número de losangos que a compõe.</a:t>
            </a:r>
            <a:endParaRPr lang="pt-BR" sz="23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Mantendo o padrão dessa sequência, quantos losangos devem compor as três próximas figuras?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Quantos losangos devem conter nas figuras que ocupam as posições 10 e 11?</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Qual é a expressão algébrica que descreve o padrão dessa sequência?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descr="Ícone&#10;&#10;O conteúdo gerado por IA pode estar incorreto.">
            <a:extLst>
              <a:ext uri="{FF2B5EF4-FFF2-40B4-BE49-F238E27FC236}">
                <a16:creationId xmlns:a16="http://schemas.microsoft.com/office/drawing/2014/main" id="{BDC2FA57-343B-C415-EA07-7621F8FEF31B}"/>
              </a:ext>
            </a:extLst>
          </p:cNvPr>
          <p:cNvPicPr>
            <a:picLocks noChangeAspect="1"/>
          </p:cNvPicPr>
          <p:nvPr/>
        </p:nvPicPr>
        <p:blipFill rotWithShape="1">
          <a:blip r:embed="rId4"/>
          <a:srcRect l="11756" b="5425"/>
          <a:stretch>
            <a:fillRect/>
          </a:stretch>
        </p:blipFill>
        <p:spPr bwMode="auto">
          <a:xfrm>
            <a:off x="6173724" y="1690311"/>
            <a:ext cx="5895729" cy="105654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73261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F25A9A05-827E-2906-69DA-EDE09C56B0C6}"/>
                  </a:ext>
                </a:extLst>
              </p:cNvPr>
              <p:cNvSpPr txBox="1"/>
              <p:nvPr/>
            </p:nvSpPr>
            <p:spPr>
              <a:xfrm>
                <a:off x="0" y="585594"/>
                <a:ext cx="6096000" cy="5335435"/>
              </a:xfrm>
              <a:prstGeom prst="rect">
                <a:avLst/>
              </a:prstGeom>
              <a:noFill/>
            </p:spPr>
            <p:txBody>
              <a:bodyPr wrap="square">
                <a:spAutoFit/>
              </a:bodyPr>
              <a:lstStyle/>
              <a:p>
                <a:pPr algn="just">
                  <a:lnSpc>
                    <a:spcPct val="107000"/>
                  </a:lnSpc>
                  <a:spcAft>
                    <a:spcPts val="800"/>
                  </a:spcAft>
                </a:pPr>
                <a:r>
                  <a:rPr lang="pt-BR" sz="2300" b="1" kern="100" dirty="0">
                    <a:effectLst/>
                    <a:latin typeface="Arial Narrow" panose="020B0606020202030204" pitchFamily="34" charset="0"/>
                    <a:ea typeface="Calibri" panose="020F0502020204030204" pitchFamily="34" charset="0"/>
                    <a:cs typeface="Calibri" panose="020F0502020204030204" pitchFamily="34" charset="0"/>
                  </a:rPr>
                  <a:t>7.</a:t>
                </a:r>
                <a:r>
                  <a:rPr lang="pt-BR" sz="2300" kern="100" dirty="0">
                    <a:effectLst/>
                    <a:latin typeface="Arial Narrow" panose="020B0606020202030204" pitchFamily="34" charset="0"/>
                    <a:ea typeface="Calibri" panose="020F0502020204030204" pitchFamily="34" charset="0"/>
                    <a:cs typeface="Calibri" panose="020F0502020204030204" pitchFamily="34" charset="0"/>
                  </a:rPr>
                  <a:t> Observe a sequência de figuras a seguir.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ctr">
                  <a:lnSpc>
                    <a:spcPct val="107000"/>
                  </a:lnSpc>
                  <a:spcAft>
                    <a:spcPts val="800"/>
                  </a:spcAft>
                </a:pPr>
                <a:endParaRPr lang="pt-BR" sz="2300" kern="100" dirty="0">
                  <a:latin typeface="Arial Narrow" panose="020B0606020202030204" pitchFamily="34" charset="0"/>
                  <a:ea typeface="Calibri" panose="020F0502020204030204" pitchFamily="34" charset="0"/>
                  <a:cs typeface="Calibri" panose="020F0502020204030204" pitchFamily="34" charset="0"/>
                </a:endParaRPr>
              </a:p>
              <a:p>
                <a:pPr algn="ctr">
                  <a:lnSpc>
                    <a:spcPct val="107000"/>
                  </a:lnSpc>
                  <a:spcAft>
                    <a:spcPts val="800"/>
                  </a:spcAft>
                </a:pP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ctr">
                  <a:lnSpc>
                    <a:spcPct val="107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a) Escreva uma sequência numérica que faça uma correspondência biunívoca com essa sequência de figuras.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b) Qual é a expressão que permite calcular a quantidade de quadrados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Calibri" panose="020F0502020204030204" pitchFamily="34" charset="0"/>
                      </a:rPr>
                      <m:t>𝑞</m:t>
                    </m:r>
                  </m:oMath>
                </a14:m>
                <a:r>
                  <a:rPr lang="pt-BR" sz="2300" kern="100" dirty="0">
                    <a:effectLst/>
                    <a:latin typeface="Arial Narrow" panose="020B0606020202030204" pitchFamily="34" charset="0"/>
                    <a:ea typeface="Calibri" panose="020F0502020204030204" pitchFamily="34" charset="0"/>
                    <a:cs typeface="Calibri" panose="020F0502020204030204" pitchFamily="34" charset="0"/>
                  </a:rPr>
                  <a:t> das figuras, desta sequência, de acordo com sua posição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Calibri" panose="020F0502020204030204" pitchFamily="34" charset="0"/>
                      </a:rPr>
                      <m:t>𝑝</m:t>
                    </m:r>
                  </m:oMath>
                </a14:m>
                <a:r>
                  <a:rPr lang="pt-BR" sz="2300" kern="100" dirty="0">
                    <a:effectLst/>
                    <a:latin typeface="Arial Narrow" panose="020B0606020202030204" pitchFamily="34" charset="0"/>
                    <a:ea typeface="Calibri" panose="020F0502020204030204" pitchFamily="34" charset="0"/>
                    <a:cs typeface="Calibri" panose="020F0502020204030204" pitchFamily="34"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F25A9A05-827E-2906-69DA-EDE09C56B0C6}"/>
                  </a:ext>
                </a:extLst>
              </p:cNvPr>
              <p:cNvSpPr txBox="1">
                <a:spLocks noRot="1" noChangeAspect="1" noMove="1" noResize="1" noEditPoints="1" noAdjustHandles="1" noChangeArrowheads="1" noChangeShapeType="1" noTextEdit="1"/>
              </p:cNvSpPr>
              <p:nvPr/>
            </p:nvSpPr>
            <p:spPr>
              <a:xfrm>
                <a:off x="0" y="585594"/>
                <a:ext cx="6096000" cy="5335435"/>
              </a:xfrm>
              <a:prstGeom prst="rect">
                <a:avLst/>
              </a:prstGeom>
              <a:blipFill>
                <a:blip r:embed="rId2"/>
                <a:stretch>
                  <a:fillRect l="-1400" t="-914" r="-1400" b="-1486"/>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6CF538B9-21D1-C987-C9FA-9732094E9C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000" y="1071243"/>
            <a:ext cx="5760000" cy="2182068"/>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EE5E7854-CF3F-F67A-424F-F0962B156A55}"/>
                  </a:ext>
                </a:extLst>
              </p:cNvPr>
              <p:cNvSpPr txBox="1"/>
              <p:nvPr/>
            </p:nvSpPr>
            <p:spPr>
              <a:xfrm>
                <a:off x="6118410" y="585594"/>
                <a:ext cx="6073590" cy="4256037"/>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8.</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Para cada quadro, a seguir, determine a sentença que relaciona os valores de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𝑥</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 de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a:t>
                </a:r>
              </a:p>
              <a:p>
                <a:pPr algn="just">
                  <a:lnSpc>
                    <a:spcPct val="107000"/>
                  </a:lnSpc>
                  <a:spcAft>
                    <a:spcPts val="8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EE5E7854-CF3F-F67A-424F-F0962B156A55}"/>
                  </a:ext>
                </a:extLst>
              </p:cNvPr>
              <p:cNvSpPr txBox="1">
                <a:spLocks noRot="1" noChangeAspect="1" noMove="1" noResize="1" noEditPoints="1" noAdjustHandles="1" noChangeArrowheads="1" noChangeShapeType="1" noTextEdit="1"/>
              </p:cNvSpPr>
              <p:nvPr/>
            </p:nvSpPr>
            <p:spPr>
              <a:xfrm>
                <a:off x="6118410" y="585594"/>
                <a:ext cx="6073590" cy="4256037"/>
              </a:xfrm>
              <a:prstGeom prst="rect">
                <a:avLst/>
              </a:prstGeom>
              <a:blipFill>
                <a:blip r:embed="rId4"/>
                <a:stretch>
                  <a:fillRect l="-1506" t="-573" r="-1406"/>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61B6E8B3-8C6F-4415-DD44-B5A558DEB82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795" t="22057" r="1993" b="25338"/>
          <a:stretch/>
        </p:blipFill>
        <p:spPr bwMode="auto">
          <a:xfrm>
            <a:off x="6378800" y="1972199"/>
            <a:ext cx="5400000" cy="1456801"/>
          </a:xfrm>
          <a:prstGeom prst="rect">
            <a:avLst/>
          </a:prstGeom>
          <a:ln>
            <a:noFill/>
          </a:ln>
          <a:extLst>
            <a:ext uri="{53640926-AAD7-44D8-BBD7-CCE9431645EC}">
              <a14:shadowObscured xmlns:a14="http://schemas.microsoft.com/office/drawing/2010/main"/>
            </a:ext>
          </a:extLst>
        </p:spPr>
      </p:pic>
      <p:pic>
        <p:nvPicPr>
          <p:cNvPr id="8" name="Imagem 7">
            <a:extLst>
              <a:ext uri="{FF2B5EF4-FFF2-40B4-BE49-F238E27FC236}">
                <a16:creationId xmlns:a16="http://schemas.microsoft.com/office/drawing/2014/main" id="{E964AB14-C39F-3E8F-3643-DA96DD7408E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197" t="22295" r="1498" b="27668"/>
          <a:stretch/>
        </p:blipFill>
        <p:spPr bwMode="auto">
          <a:xfrm>
            <a:off x="6378800" y="4499946"/>
            <a:ext cx="5400000" cy="128161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00686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E1DB87E7-510D-9469-1BF7-FD6DC1CE016B}"/>
                  </a:ext>
                </a:extLst>
              </p:cNvPr>
              <p:cNvSpPr txBox="1"/>
              <p:nvPr/>
            </p:nvSpPr>
            <p:spPr>
              <a:xfrm>
                <a:off x="0" y="572882"/>
                <a:ext cx="6096000" cy="2915093"/>
              </a:xfrm>
              <a:prstGeom prst="rect">
                <a:avLst/>
              </a:prstGeom>
              <a:noFill/>
            </p:spPr>
            <p:txBody>
              <a:bodyPr wrap="square">
                <a:spAutoFit/>
              </a:bodyPr>
              <a:lstStyle/>
              <a:p>
                <a:pPr algn="just">
                  <a:lnSpc>
                    <a:spcPct val="115000"/>
                  </a:lnSpc>
                </a:pPr>
                <a:r>
                  <a:rPr lang="pt-BR" sz="2300" b="1" dirty="0">
                    <a:solidFill>
                      <a:srgbClr val="000000"/>
                    </a:solidFill>
                    <a:effectLst/>
                    <a:latin typeface="Arial Narrow" panose="020B0606020202030204" pitchFamily="34" charset="0"/>
                    <a:ea typeface="Calibri" panose="020F0502020204030204" pitchFamily="34" charset="0"/>
                  </a:rPr>
                  <a:t>9.</a:t>
                </a:r>
                <a:r>
                  <a:rPr lang="pt-BR" sz="2300" dirty="0">
                    <a:solidFill>
                      <a:srgbClr val="000000"/>
                    </a:solidFill>
                    <a:effectLst/>
                    <a:latin typeface="Arial Narrow" panose="020B0606020202030204" pitchFamily="34" charset="0"/>
                    <a:ea typeface="Calibri" panose="020F0502020204030204" pitchFamily="34" charset="0"/>
                  </a:rPr>
                  <a:t> Nas sequências numéricas, a seguir, escreva à sentença que relacione cada termo (</a:t>
                </a:r>
                <a14:m>
                  <m:oMath xmlns:m="http://schemas.openxmlformats.org/officeDocument/2006/math">
                    <m:r>
                      <a:rPr lang="pt-BR" sz="2300" b="1" i="1">
                        <a:solidFill>
                          <a:srgbClr val="000000"/>
                        </a:solidFill>
                        <a:effectLst/>
                        <a:latin typeface="Cambria Math" panose="02040503050406030204" pitchFamily="18" charset="0"/>
                        <a:ea typeface="Calibri" panose="020F0502020204030204" pitchFamily="34" charset="0"/>
                      </a:rPr>
                      <m:t>𝒏</m:t>
                    </m:r>
                  </m:oMath>
                </a14:m>
                <a:r>
                  <a:rPr lang="pt-BR" sz="2300" dirty="0">
                    <a:solidFill>
                      <a:srgbClr val="000000"/>
                    </a:solidFill>
                    <a:effectLst/>
                    <a:latin typeface="Arial Narrow" panose="020B0606020202030204" pitchFamily="34" charset="0"/>
                    <a:ea typeface="Calibri" panose="020F0502020204030204" pitchFamily="34" charset="0"/>
                  </a:rPr>
                  <a:t>) a sua posição (</a:t>
                </a:r>
                <a14:m>
                  <m:oMath xmlns:m="http://schemas.openxmlformats.org/officeDocument/2006/math">
                    <m:r>
                      <a:rPr lang="pt-BR" sz="2300" b="1" i="1">
                        <a:solidFill>
                          <a:srgbClr val="000000"/>
                        </a:solidFill>
                        <a:effectLst/>
                        <a:latin typeface="Cambria Math" panose="02040503050406030204" pitchFamily="18" charset="0"/>
                        <a:ea typeface="Calibri" panose="020F0502020204030204" pitchFamily="34" charset="0"/>
                      </a:rPr>
                      <m:t>𝒑</m:t>
                    </m:r>
                  </m:oMath>
                </a14:m>
                <a:r>
                  <a:rPr lang="pt-BR" sz="2300" dirty="0">
                    <a:solidFill>
                      <a:srgbClr val="000000"/>
                    </a:solidFill>
                    <a:effectLst/>
                    <a:latin typeface="Arial Narrow" panose="020B0606020202030204" pitchFamily="34" charset="0"/>
                    <a:ea typeface="Calibri" panose="020F0502020204030204" pitchFamily="34" charset="0"/>
                  </a:rPr>
                  <a:t>).</a:t>
                </a:r>
                <a:endParaRPr lang="pt-BR" sz="23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300" dirty="0">
                    <a:solidFill>
                      <a:srgbClr val="000000"/>
                    </a:solidFill>
                    <a:effectLst/>
                    <a:latin typeface="Arial Narrow" panose="020B0606020202030204" pitchFamily="34" charset="0"/>
                    <a:ea typeface="Calibri" panose="020F0502020204030204" pitchFamily="34" charset="0"/>
                  </a:rPr>
                  <a:t>a) 2, 4, 6, 8, ...</a:t>
                </a:r>
                <a:endParaRPr lang="pt-BR" sz="23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300" dirty="0">
                    <a:solidFill>
                      <a:srgbClr val="000000"/>
                    </a:solidFill>
                    <a:effectLst/>
                    <a:latin typeface="Arial Narrow" panose="020B0606020202030204" pitchFamily="34" charset="0"/>
                    <a:ea typeface="Calibri" panose="020F0502020204030204" pitchFamily="34" charset="0"/>
                  </a:rPr>
                  <a:t>b) 1, 3, 5, 7, 9, ...</a:t>
                </a:r>
                <a:endParaRPr lang="pt-BR" sz="2300" dirty="0">
                  <a:solidFill>
                    <a:srgbClr val="000000"/>
                  </a:solidFill>
                  <a:effectLst/>
                  <a:latin typeface="Arial" panose="020B0604020202020204" pitchFamily="34" charset="0"/>
                  <a:ea typeface="Calibri" panose="020F0502020204030204" pitchFamily="34" charset="0"/>
                </a:endParaRPr>
              </a:p>
              <a:p>
                <a:pPr algn="just">
                  <a:lnSpc>
                    <a:spcPct val="115000"/>
                  </a:lnSpc>
                </a:pPr>
                <a:r>
                  <a:rPr lang="pt-BR" sz="2300" dirty="0">
                    <a:solidFill>
                      <a:srgbClr val="000000"/>
                    </a:solidFill>
                    <a:effectLst/>
                    <a:latin typeface="Arial Narrow" panose="020B0606020202030204" pitchFamily="34" charset="0"/>
                    <a:ea typeface="Calibri" panose="020F0502020204030204" pitchFamily="34" charset="0"/>
                  </a:rPr>
                  <a:t>c) 1, 4, 7, 10, ...</a:t>
                </a:r>
                <a:endParaRPr lang="pt-BR" sz="2300" dirty="0">
                  <a:solidFill>
                    <a:srgbClr val="000000"/>
                  </a:solidFill>
                  <a:effectLst/>
                  <a:latin typeface="Arial" panose="020B0604020202020204" pitchFamily="34" charset="0"/>
                  <a:ea typeface="Calibri" panose="020F0502020204030204" pitchFamily="34" charset="0"/>
                </a:endParaRPr>
              </a:p>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1, 6, 11, 16, 21,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E1DB87E7-510D-9469-1BF7-FD6DC1CE016B}"/>
                  </a:ext>
                </a:extLst>
              </p:cNvPr>
              <p:cNvSpPr txBox="1">
                <a:spLocks noRot="1" noChangeAspect="1" noMove="1" noResize="1" noEditPoints="1" noAdjustHandles="1" noChangeArrowheads="1" noChangeShapeType="1" noTextEdit="1"/>
              </p:cNvSpPr>
              <p:nvPr/>
            </p:nvSpPr>
            <p:spPr>
              <a:xfrm>
                <a:off x="0" y="572882"/>
                <a:ext cx="6096000" cy="2915093"/>
              </a:xfrm>
              <a:prstGeom prst="rect">
                <a:avLst/>
              </a:prstGeom>
              <a:blipFill>
                <a:blip r:embed="rId2"/>
                <a:stretch>
                  <a:fillRect l="-1400" t="-1046" r="-1400" b="-3347"/>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0F73FABD-55EC-84A6-4B66-1A6D8CBAB81F}"/>
              </a:ext>
            </a:extLst>
          </p:cNvPr>
          <p:cNvSpPr txBox="1"/>
          <p:nvPr/>
        </p:nvSpPr>
        <p:spPr>
          <a:xfrm>
            <a:off x="0" y="3578369"/>
            <a:ext cx="6096000" cy="2755498"/>
          </a:xfrm>
          <a:prstGeom prst="rect">
            <a:avLst/>
          </a:prstGeom>
          <a:noFill/>
        </p:spPr>
        <p:txBody>
          <a:bodyPr wrap="square">
            <a:spAutoFit/>
          </a:bodyPr>
          <a:lstStyle/>
          <a:p>
            <a:pPr algn="just">
              <a:lnSpc>
                <a:spcPct val="107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10.</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Considere as seis primeiras figuras da seguinte sequência.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0320" algn="ctr">
              <a:lnSpc>
                <a:spcPct val="107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0320" algn="ctr">
              <a:lnSpc>
                <a:spcPct val="107000"/>
              </a:lnSpc>
              <a:spcAft>
                <a:spcPts val="8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indent="20320" algn="ctr">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0320"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próxima figura dessa sequência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m 5" descr="Gráfico, Gráfico de cascata&#10;&#10;Descrição gerada automaticamente">
            <a:extLst>
              <a:ext uri="{FF2B5EF4-FFF2-40B4-BE49-F238E27FC236}">
                <a16:creationId xmlns:a16="http://schemas.microsoft.com/office/drawing/2014/main" id="{C1E1DC4E-954B-F04C-F0EF-D202CD1BFB1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8000" y="4582608"/>
            <a:ext cx="5760000" cy="969438"/>
          </a:xfrm>
          <a:prstGeom prst="rect">
            <a:avLst/>
          </a:prstGeom>
          <a:noFill/>
          <a:ln>
            <a:noFill/>
          </a:ln>
        </p:spPr>
      </p:pic>
      <p:pic>
        <p:nvPicPr>
          <p:cNvPr id="9" name="Imagem 8">
            <a:extLst>
              <a:ext uri="{FF2B5EF4-FFF2-40B4-BE49-F238E27FC236}">
                <a16:creationId xmlns:a16="http://schemas.microsoft.com/office/drawing/2014/main" id="{2B3C4117-A75A-1F94-C41B-5EBD7CB7BF98}"/>
              </a:ext>
            </a:extLst>
          </p:cNvPr>
          <p:cNvPicPr>
            <a:picLocks noChangeAspect="1"/>
          </p:cNvPicPr>
          <p:nvPr/>
        </p:nvPicPr>
        <p:blipFill>
          <a:blip r:embed="rId4"/>
          <a:srcRect r="63078" b="8109"/>
          <a:stretch/>
        </p:blipFill>
        <p:spPr>
          <a:xfrm>
            <a:off x="6172155" y="652685"/>
            <a:ext cx="4572000" cy="6040724"/>
          </a:xfrm>
          <a:prstGeom prst="rect">
            <a:avLst/>
          </a:prstGeom>
        </p:spPr>
      </p:pic>
    </p:spTree>
    <p:extLst>
      <p:ext uri="{BB962C8B-B14F-4D97-AF65-F5344CB8AC3E}">
        <p14:creationId xmlns:p14="http://schemas.microsoft.com/office/powerpoint/2010/main" val="919461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44B46E41-A39E-F88F-3E3D-E7E1B56017E6}"/>
              </a:ext>
            </a:extLst>
          </p:cNvPr>
          <p:cNvPicPr>
            <a:picLocks noChangeAspect="1"/>
          </p:cNvPicPr>
          <p:nvPr/>
        </p:nvPicPr>
        <p:blipFill rotWithShape="1">
          <a:blip r:embed="rId2">
            <a:extLst>
              <a:ext uri="{28A0092B-C50C-407E-A947-70E740481C1C}">
                <a14:useLocalDpi xmlns:a14="http://schemas.microsoft.com/office/drawing/2010/main" val="0"/>
              </a:ext>
            </a:extLst>
          </a:blip>
          <a:srcRect l="959" t="3787" r="3035" b="2273"/>
          <a:stretch>
            <a:fillRect/>
          </a:stretch>
        </p:blipFill>
        <p:spPr bwMode="auto">
          <a:xfrm>
            <a:off x="0" y="569519"/>
            <a:ext cx="3240000" cy="667923"/>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FC191087-8437-D5AF-8F2A-56D168A0854A}"/>
                  </a:ext>
                </a:extLst>
              </p:cNvPr>
              <p:cNvSpPr txBox="1"/>
              <p:nvPr/>
            </p:nvSpPr>
            <p:spPr>
              <a:xfrm>
                <a:off x="0" y="1237442"/>
                <a:ext cx="6096000" cy="3831755"/>
              </a:xfrm>
              <a:prstGeom prst="rect">
                <a:avLst/>
              </a:prstGeom>
              <a:noFill/>
            </p:spPr>
            <p:txBody>
              <a:bodyPr wrap="square">
                <a:spAutoFit/>
              </a:bodyPr>
              <a:lstStyle/>
              <a:p>
                <a:pPr algn="ctr">
                  <a:lnSpc>
                    <a:spcPct val="115000"/>
                  </a:lnSpc>
                  <a:spcAft>
                    <a:spcPts val="800"/>
                  </a:spcAft>
                </a:pPr>
                <a:r>
                  <a:rPr lang="pt-BR" sz="23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PROGRESSÃO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Sequência numérica </a:t>
                </a:r>
                <a:r>
                  <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é</a:t>
                </a:r>
                <a:r>
                  <a:rPr lang="pt-BR" sz="23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uma sequência de </a:t>
                </a:r>
                <a14:m>
                  <m:oMath xmlns:m="http://schemas.openxmlformats.org/officeDocument/2006/math">
                    <m:r>
                      <a:rPr lang="pt-BR" sz="2300" b="1"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𝒏</m:t>
                    </m:r>
                  </m:oMath>
                </a14:m>
                <a:r>
                  <a:rPr lang="pt-BR" sz="2300" b="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termos, sendo uma função cujo domínio é o conjunto dos números naturais não nulos</a:t>
                </a:r>
                <a:r>
                  <a:rPr lang="pt-BR" sz="2300" b="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d>
                      <m:dPr>
                        <m:ctrlP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 2; 3;…; </m:t>
                        </m:r>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𝑛</m:t>
                        </m:r>
                      </m:e>
                    </m:d>
                  </m:oMath>
                </a14:m>
                <a:r>
                  <a:rPr lang="pt-BR" sz="2300" b="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e os números do contradomínio são indicados por </a:t>
                </a:r>
                <a14:m>
                  <m:oMath xmlns:m="http://schemas.openxmlformats.org/officeDocument/2006/math">
                    <m:sSub>
                      <m:sSubPr>
                        <m:ctrlP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 </m:t>
                    </m:r>
                    <m:sSub>
                      <m:sSubPr>
                        <m:ctrlP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300" b="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Assim, o primeiro termo de uma sequência é representado por </a:t>
                </a:r>
                <a14:m>
                  <m:oMath xmlns:m="http://schemas.openxmlformats.org/officeDocument/2006/math">
                    <m:sSub>
                      <m:sSubPr>
                        <m:ctrlP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m:t>
                        </m:r>
                      </m:sub>
                    </m:sSub>
                  </m:oMath>
                </a14:m>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o segundo termo é representado por </a:t>
                </a:r>
                <a14:m>
                  <m:oMath xmlns:m="http://schemas.openxmlformats.org/officeDocument/2006/math">
                    <m:sSub>
                      <m:sSubPr>
                        <m:ctrlP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m:t>
                        </m:r>
                      </m:sub>
                    </m:sSub>
                  </m:oMath>
                </a14:m>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o terceiro termo é representado por </a:t>
                </a:r>
                <a14:m>
                  <m:oMath xmlns:m="http://schemas.openxmlformats.org/officeDocument/2006/math">
                    <m:sSub>
                      <m:sSubPr>
                        <m:ctrlP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3</m:t>
                        </m:r>
                      </m:sub>
                    </m:sSub>
                  </m:oMath>
                </a14:m>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e assim sucessivamente.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FC191087-8437-D5AF-8F2A-56D168A0854A}"/>
                  </a:ext>
                </a:extLst>
              </p:cNvPr>
              <p:cNvSpPr txBox="1">
                <a:spLocks noRot="1" noChangeAspect="1" noMove="1" noResize="1" noEditPoints="1" noAdjustHandles="1" noChangeArrowheads="1" noChangeShapeType="1" noTextEdit="1"/>
              </p:cNvSpPr>
              <p:nvPr/>
            </p:nvSpPr>
            <p:spPr>
              <a:xfrm>
                <a:off x="0" y="1237442"/>
                <a:ext cx="6096000" cy="3831755"/>
              </a:xfrm>
              <a:prstGeom prst="rect">
                <a:avLst/>
              </a:prstGeom>
              <a:blipFill>
                <a:blip r:embed="rId3"/>
                <a:stretch>
                  <a:fillRect l="-1400" t="-795" r="-1400" b="-2226"/>
                </a:stretch>
              </a:blipFill>
            </p:spPr>
            <p:txBody>
              <a:bodyPr/>
              <a:lstStyle/>
              <a:p>
                <a:r>
                  <a:rPr lang="pt-BR">
                    <a:noFill/>
                  </a:rPr>
                  <a:t> </a:t>
                </a:r>
              </a:p>
            </p:txBody>
          </p:sp>
        </mc:Fallback>
      </mc:AlternateContent>
      <p:pic>
        <p:nvPicPr>
          <p:cNvPr id="6" name="Imagem 5" descr="Interface gráfica do usuário&#10;&#10;O conteúdo gerado por IA pode estar incorreto.">
            <a:extLst>
              <a:ext uri="{FF2B5EF4-FFF2-40B4-BE49-F238E27FC236}">
                <a16:creationId xmlns:a16="http://schemas.microsoft.com/office/drawing/2014/main" id="{9CCD9277-C2CB-B956-ABBA-60B24B5FB9BE}"/>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Effect>
                      <a14:saturation sat="200000"/>
                    </a14:imgEffect>
                  </a14:imgLayer>
                </a14:imgProps>
              </a:ext>
              <a:ext uri="{28A0092B-C50C-407E-A947-70E740481C1C}">
                <a14:useLocalDpi xmlns:a14="http://schemas.microsoft.com/office/drawing/2010/main" val="0"/>
              </a:ext>
            </a:extLst>
          </a:blip>
          <a:srcRect l="2900" t="9638" r="3633" b="9604"/>
          <a:stretch>
            <a:fillRect/>
          </a:stretch>
        </p:blipFill>
        <p:spPr bwMode="auto">
          <a:xfrm>
            <a:off x="69120" y="5342982"/>
            <a:ext cx="2880000" cy="1380926"/>
          </a:xfrm>
          <a:prstGeom prst="rect">
            <a:avLst/>
          </a:prstGeom>
          <a:noFill/>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1B0A5C40-28DE-9E24-BCB7-87068DA6FFF4}"/>
              </a:ext>
            </a:extLst>
          </p:cNvPr>
          <p:cNvSpPr txBox="1"/>
          <p:nvPr/>
        </p:nvSpPr>
        <p:spPr>
          <a:xfrm>
            <a:off x="3240000" y="5620558"/>
            <a:ext cx="2635624" cy="800219"/>
          </a:xfrm>
          <a:prstGeom prst="rect">
            <a:avLst/>
          </a:prstGeom>
          <a:noFill/>
        </p:spPr>
        <p:txBody>
          <a:bodyPr wrap="square">
            <a:spAutoFit/>
          </a:bodyPr>
          <a:lstStyle/>
          <a:p>
            <a:r>
              <a:rPr lang="pt-BR" sz="2300" b="1" dirty="0">
                <a:solidFill>
                  <a:srgbClr val="00B050"/>
                </a:solidFill>
                <a:effectLst/>
                <a:latin typeface="Arial Narrow" panose="020B0606020202030204" pitchFamily="34" charset="0"/>
                <a:ea typeface="Times New Roman" panose="02020603050405020304" pitchFamily="18" charset="0"/>
                <a:cs typeface="Times New Roman" panose="02020603050405020304" pitchFamily="18" charset="0"/>
              </a:rPr>
              <a:t>Uma sequência pode ser infinita ou finita.</a:t>
            </a:r>
            <a:endParaRPr lang="pt-BR" sz="2300" dirty="0">
              <a:solidFill>
                <a:srgbClr val="00B050"/>
              </a:solidFill>
            </a:endParaRPr>
          </a:p>
        </p:txBody>
      </p:sp>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B1A8460A-2E49-AED5-AF09-61B55E88AC52}"/>
                  </a:ext>
                </a:extLst>
              </p:cNvPr>
              <p:cNvSpPr txBox="1"/>
              <p:nvPr/>
            </p:nvSpPr>
            <p:spPr>
              <a:xfrm>
                <a:off x="6096000" y="672810"/>
                <a:ext cx="6026880" cy="5870261"/>
              </a:xfrm>
              <a:prstGeom prst="rect">
                <a:avLst/>
              </a:prstGeom>
              <a:noFill/>
            </p:spPr>
            <p:txBody>
              <a:bodyPr wrap="square">
                <a:spAutoFit/>
              </a:bodyPr>
              <a:lstStyle/>
              <a:p>
                <a:pPr algn="just">
                  <a:lnSpc>
                    <a:spcPct val="115000"/>
                  </a:lnSpc>
                  <a:spcAft>
                    <a:spcPts val="800"/>
                  </a:spcAft>
                </a:pPr>
                <a:r>
                  <a:rPr lang="pt-BR" sz="23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Exemplo: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solidFill>
                      <a:srgbClr val="538135"/>
                    </a:solidFill>
                    <a:effectLst/>
                    <a:latin typeface="Arial Narrow" panose="020B0606020202030204" pitchFamily="34" charset="0"/>
                    <a:ea typeface="Calibri" panose="020F0502020204030204" pitchFamily="34" charset="0"/>
                    <a:cs typeface="Times New Roman" panose="02020603050405020304" pitchFamily="18" charset="0"/>
                  </a:rPr>
                  <a:t>S</a:t>
                </a:r>
                <a:r>
                  <a:rPr lang="pt-BR" sz="2300" b="1" kern="100"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equência dos múltiplos naturais, não nulos, de 3</a:t>
                </a:r>
                <a:r>
                  <a:rPr lang="pt-BR" sz="2300" kern="100"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a:t>
                </a:r>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sym typeface="Wingdings" panose="05000000000000000000" pitchFamily="2" charset="2"/>
                  </a:rPr>
                  <a:t></a:t>
                </a:r>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d>
                      <m:dPr>
                        <m:ctrlP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3; 6; 9; 12; 15; 18; 21;…</m:t>
                        </m:r>
                      </m:e>
                    </m:d>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Nesta sequência, temos:</a:t>
                </a:r>
              </a:p>
              <a:p>
                <a:pPr algn="just">
                  <a:lnSpc>
                    <a:spcPct val="115000"/>
                  </a:lnSpc>
                  <a:spcAft>
                    <a:spcPts val="800"/>
                  </a:spcAft>
                </a:pPr>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=3; </m:t>
                    </m:r>
                    <m:sSub>
                      <m:sSubPr>
                        <m:ctrlP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=6; </m:t>
                    </m:r>
                    <m:sSub>
                      <m:sSubPr>
                        <m:ctrlP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=9; </m:t>
                    </m:r>
                    <m:sSub>
                      <m:sSubPr>
                        <m:ctrlP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4</m:t>
                        </m:r>
                      </m:sub>
                    </m:sSub>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=12; </m:t>
                    </m:r>
                    <m:sSub>
                      <m:sSubPr>
                        <m:ctrlP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5</m:t>
                        </m:r>
                      </m:sub>
                    </m:sSub>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=15;…</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Progressão</a:t>
                </a:r>
                <a:r>
                  <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é uma sequência que possui uma regularidade de um termo para o outro, essa regularidade é conhecida como </a:t>
                </a:r>
                <a:r>
                  <a:rPr lang="pt-BR" sz="23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razão</a:t>
                </a:r>
                <a:r>
                  <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Ela é sempre estabelecida por uma </a:t>
                </a:r>
                <a:r>
                  <a:rPr lang="pt-BR" sz="2300" u="sng"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lei de formação</a:t>
                </a:r>
                <a:r>
                  <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pois é uma fórmula matemática que possibilita determinar qualquer um de seus termos, a partir de sua ordem </a:t>
                </a:r>
                <a14:m>
                  <m:oMath xmlns:m="http://schemas.openxmlformats.org/officeDocument/2006/math">
                    <m:d>
                      <m:dPr>
                        <m:ctrlPr>
                          <a:rPr lang="pt-BR" sz="2300" b="1"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b="1"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𝒏</m:t>
                        </m:r>
                      </m:e>
                    </m:d>
                  </m:oMath>
                </a14:m>
                <a:r>
                  <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B1A8460A-2E49-AED5-AF09-61B55E88AC52}"/>
                  </a:ext>
                </a:extLst>
              </p:cNvPr>
              <p:cNvSpPr txBox="1">
                <a:spLocks noRot="1" noChangeAspect="1" noMove="1" noResize="1" noEditPoints="1" noAdjustHandles="1" noChangeArrowheads="1" noChangeShapeType="1" noTextEdit="1"/>
              </p:cNvSpPr>
              <p:nvPr/>
            </p:nvSpPr>
            <p:spPr>
              <a:xfrm>
                <a:off x="6096000" y="672810"/>
                <a:ext cx="6026880" cy="5870261"/>
              </a:xfrm>
              <a:prstGeom prst="rect">
                <a:avLst/>
              </a:prstGeom>
              <a:blipFill>
                <a:blip r:embed="rId6"/>
                <a:stretch>
                  <a:fillRect l="-1416" t="-415" r="-1416" b="-1142"/>
                </a:stretch>
              </a:blipFill>
            </p:spPr>
            <p:txBody>
              <a:bodyPr/>
              <a:lstStyle/>
              <a:p>
                <a:r>
                  <a:rPr lang="pt-BR">
                    <a:noFill/>
                  </a:rPr>
                  <a:t> </a:t>
                </a:r>
              </a:p>
            </p:txBody>
          </p:sp>
        </mc:Fallback>
      </mc:AlternateContent>
    </p:spTree>
    <p:extLst>
      <p:ext uri="{BB962C8B-B14F-4D97-AF65-F5344CB8AC3E}">
        <p14:creationId xmlns:p14="http://schemas.microsoft.com/office/powerpoint/2010/main" val="1467567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7B05F6AA-0DF8-E36E-736F-3A1A6BF25837}"/>
                  </a:ext>
                </a:extLst>
              </p:cNvPr>
              <p:cNvSpPr txBox="1"/>
              <p:nvPr/>
            </p:nvSpPr>
            <p:spPr>
              <a:xfrm>
                <a:off x="0" y="610348"/>
                <a:ext cx="6096000" cy="5976188"/>
              </a:xfrm>
              <a:prstGeom prst="rect">
                <a:avLst/>
              </a:prstGeom>
              <a:noFill/>
            </p:spPr>
            <p:txBody>
              <a:bodyPr wrap="square">
                <a:spAutoFit/>
              </a:bodyPr>
              <a:lstStyle/>
              <a:p>
                <a:pPr algn="just">
                  <a:lnSpc>
                    <a:spcPct val="115000"/>
                  </a:lnSpc>
                  <a:spcAft>
                    <a:spcPts val="800"/>
                  </a:spcAft>
                </a:pPr>
                <a:r>
                  <a:rPr lang="pt-BR" sz="23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Exemplo:</a:t>
                </a:r>
                <a:r>
                  <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Observe a progressão </a:t>
                </a:r>
                <a14:m>
                  <m:oMath xmlns:m="http://schemas.openxmlformats.org/officeDocument/2006/math">
                    <m:sSub>
                      <m:sSubPr>
                        <m:ctrlP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=4</m:t>
                    </m:r>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−3</m:t>
                    </m:r>
                  </m:oMath>
                </a14:m>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com </a:t>
                </a:r>
                <a14:m>
                  <m:oMath xmlns:m="http://schemas.openxmlformats.org/officeDocument/2006/math">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ℕ</m:t>
                        </m:r>
                      </m:e>
                      <m:sup>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Para </a:t>
                </a:r>
                <a14:m>
                  <m:oMath xmlns:m="http://schemas.openxmlformats.org/officeDocument/2006/math">
                    <m:r>
                      <a:rPr lang="pt-BR" sz="2300" i="1" kern="100" smtClean="0">
                        <a:solidFill>
                          <a:schemeClr val="tx1"/>
                        </a:solidFill>
                        <a:latin typeface="Cambria Math" panose="02040503050406030204" pitchFamily="18" charset="0"/>
                        <a:ea typeface="Calibri" panose="020F0502020204030204" pitchFamily="34" charset="0"/>
                        <a:cs typeface="Times New Roman" panose="02020603050405020304" pitchFamily="18" charset="0"/>
                      </a:rPr>
                      <m:t>𝑛</m:t>
                    </m:r>
                    <m:r>
                      <a:rPr lang="pt-BR" sz="2300" i="1" kern="100" smtClean="0">
                        <a:solidFill>
                          <a:schemeClr val="tx1"/>
                        </a:solidFill>
                        <a:latin typeface="Cambria Math" panose="02040503050406030204" pitchFamily="18" charset="0"/>
                        <a:ea typeface="Calibri" panose="020F0502020204030204" pitchFamily="34" charset="0"/>
                        <a:cs typeface="Times New Roman" panose="02020603050405020304" pitchFamily="18" charset="0"/>
                      </a:rPr>
                      <m:t>=1→</m:t>
                    </m:r>
                  </m:oMath>
                </a14:m>
                <a:r>
                  <a:rPr lang="pt-BR" sz="2300"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=4∙</m:t>
                    </m:r>
                    <m:r>
                      <a:rPr lang="pt-BR" sz="23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1</m:t>
                    </m:r>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−3=4−3=1</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Para </a:t>
                </a:r>
                <a14:m>
                  <m:oMath xmlns:m="http://schemas.openxmlformats.org/officeDocument/2006/math">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2</m:t>
                        </m:r>
                      </m:sub>
                    </m:sSub>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=4∙</m:t>
                    </m:r>
                    <m:r>
                      <a:rPr lang="pt-BR" sz="23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2</m:t>
                    </m:r>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−3=8−3=5</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Para </a:t>
                </a:r>
                <a14:m>
                  <m:oMath xmlns:m="http://schemas.openxmlformats.org/officeDocument/2006/math">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=3→</m:t>
                    </m:r>
                  </m:oMath>
                </a14:m>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3</m:t>
                        </m:r>
                      </m:sub>
                    </m:sSub>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=4∙</m:t>
                    </m:r>
                    <m:r>
                      <a:rPr lang="pt-BR" sz="23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3</m:t>
                    </m:r>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−3=12−3=9</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Para </a:t>
                </a:r>
                <a14:m>
                  <m:oMath xmlns:m="http://schemas.openxmlformats.org/officeDocument/2006/math">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=4→</m:t>
                    </m:r>
                  </m:oMath>
                </a14:m>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4</m:t>
                        </m:r>
                      </m:sub>
                    </m:sSub>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=4∙</m:t>
                    </m:r>
                    <m:r>
                      <a:rPr lang="pt-BR" sz="23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4</m:t>
                    </m:r>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−3=16−3=13</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Para </a:t>
                </a:r>
                <a14:m>
                  <m:oMath xmlns:m="http://schemas.openxmlformats.org/officeDocument/2006/math">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=17→</m:t>
                    </m:r>
                  </m:oMath>
                </a14:m>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17</m:t>
                        </m:r>
                      </m:sub>
                    </m:sSub>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=4∙</m:t>
                    </m:r>
                    <m:r>
                      <a:rPr lang="pt-BR" sz="23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17</m:t>
                    </m:r>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−3=68−3=65</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 5, 9, 13, …, 65, …</m:t>
                          </m:r>
                        </m:e>
                      </m:d>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Existem dois casos de progressão, a progressão aritmética (PA) e a progressão geométrica (PG).</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7B05F6AA-0DF8-E36E-736F-3A1A6BF25837}"/>
                  </a:ext>
                </a:extLst>
              </p:cNvPr>
              <p:cNvSpPr txBox="1">
                <a:spLocks noRot="1" noChangeAspect="1" noMove="1" noResize="1" noEditPoints="1" noAdjustHandles="1" noChangeArrowheads="1" noChangeShapeType="1" noTextEdit="1"/>
              </p:cNvSpPr>
              <p:nvPr/>
            </p:nvSpPr>
            <p:spPr>
              <a:xfrm>
                <a:off x="0" y="610348"/>
                <a:ext cx="6096000" cy="5976188"/>
              </a:xfrm>
              <a:prstGeom prst="rect">
                <a:avLst/>
              </a:prstGeom>
              <a:blipFill>
                <a:blip r:embed="rId2"/>
                <a:stretch>
                  <a:fillRect l="-1400" t="-408" r="-1400" b="-1224"/>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90DC54F6-089B-2B49-B3BD-491F8B557655}"/>
              </a:ext>
            </a:extLst>
          </p:cNvPr>
          <p:cNvPicPr>
            <a:picLocks noChangeAspect="1"/>
          </p:cNvPicPr>
          <p:nvPr/>
        </p:nvPicPr>
        <p:blipFill rotWithShape="1">
          <a:blip r:embed="rId3">
            <a:extLst>
              <a:ext uri="{28A0092B-C50C-407E-A947-70E740481C1C}">
                <a14:useLocalDpi xmlns:a14="http://schemas.microsoft.com/office/drawing/2010/main" val="0"/>
              </a:ext>
            </a:extLst>
          </a:blip>
          <a:srcRect l="1609" r="63875"/>
          <a:stretch>
            <a:fillRect/>
          </a:stretch>
        </p:blipFill>
        <p:spPr bwMode="auto">
          <a:xfrm>
            <a:off x="6101643" y="494010"/>
            <a:ext cx="3240000" cy="819718"/>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302AF008-43E8-4541-994A-15DE2BF5B9A2}"/>
                  </a:ext>
                </a:extLst>
              </p:cNvPr>
              <p:cNvSpPr txBox="1"/>
              <p:nvPr/>
            </p:nvSpPr>
            <p:spPr>
              <a:xfrm>
                <a:off x="6101642" y="1232894"/>
                <a:ext cx="6090358" cy="3428054"/>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11.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Assinale, a seguir, as sequências numéricas que representam uma progressão.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 4; 7; 10; 13; 16</m:t>
                        </m:r>
                      </m:e>
                    </m:d>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7; 2; 25; 49; −13; 14; 0; 259</m:t>
                        </m:r>
                      </m:e>
                    </m:d>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−1;2;5;8;11;14;17;20;…</m:t>
                        </m:r>
                      </m:e>
                    </m:d>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1;11;234;1976;25 874;…</m:t>
                        </m:r>
                      </m:e>
                    </m:d>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 2; 4; 8; 16; 32; 64; 128; 256; ...</m:t>
                        </m:r>
                      </m:e>
                    </m:d>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302AF008-43E8-4541-994A-15DE2BF5B9A2}"/>
                  </a:ext>
                </a:extLst>
              </p:cNvPr>
              <p:cNvSpPr txBox="1">
                <a:spLocks noRot="1" noChangeAspect="1" noMove="1" noResize="1" noEditPoints="1" noAdjustHandles="1" noChangeArrowheads="1" noChangeShapeType="1" noTextEdit="1"/>
              </p:cNvSpPr>
              <p:nvPr/>
            </p:nvSpPr>
            <p:spPr>
              <a:xfrm>
                <a:off x="6101642" y="1232894"/>
                <a:ext cx="6090358" cy="3428054"/>
              </a:xfrm>
              <a:prstGeom prst="rect">
                <a:avLst/>
              </a:prstGeom>
              <a:blipFill>
                <a:blip r:embed="rId4"/>
                <a:stretch>
                  <a:fillRect l="-1502" t="-710" r="-1401" b="-2664"/>
                </a:stretch>
              </a:blipFill>
            </p:spPr>
            <p:txBody>
              <a:bodyPr/>
              <a:lstStyle/>
              <a:p>
                <a:r>
                  <a:rPr lang="pt-BR">
                    <a:noFill/>
                  </a:rPr>
                  <a:t> </a:t>
                </a:r>
              </a:p>
            </p:txBody>
          </p:sp>
        </mc:Fallback>
      </mc:AlternateContent>
    </p:spTree>
    <p:extLst>
      <p:ext uri="{BB962C8B-B14F-4D97-AF65-F5344CB8AC3E}">
        <p14:creationId xmlns:p14="http://schemas.microsoft.com/office/powerpoint/2010/main" val="2042135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4DBC52C0-F44C-B162-93CA-0D7F059CD5E5}"/>
                  </a:ext>
                </a:extLst>
              </p:cNvPr>
              <p:cNvSpPr txBox="1"/>
              <p:nvPr/>
            </p:nvSpPr>
            <p:spPr>
              <a:xfrm>
                <a:off x="0" y="552418"/>
                <a:ext cx="6096000" cy="3695884"/>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Escreva os três próximos termos de cada sequência a seguir: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4 ;8 ;12 ;16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d>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b)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 ;4 ;8 ;16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d>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c)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 ;9 ;16 ;23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d>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d)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3 ;9 ;27 ; 81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d>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 ;4 ;9 ;16 ; 25 ; 36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d>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4DBC52C0-F44C-B162-93CA-0D7F059CD5E5}"/>
                  </a:ext>
                </a:extLst>
              </p:cNvPr>
              <p:cNvSpPr txBox="1">
                <a:spLocks noRot="1" noChangeAspect="1" noMove="1" noResize="1" noEditPoints="1" noAdjustHandles="1" noChangeArrowheads="1" noChangeShapeType="1" noTextEdit="1"/>
              </p:cNvSpPr>
              <p:nvPr/>
            </p:nvSpPr>
            <p:spPr>
              <a:xfrm>
                <a:off x="0" y="552418"/>
                <a:ext cx="6096000" cy="3695884"/>
              </a:xfrm>
              <a:prstGeom prst="rect">
                <a:avLst/>
              </a:prstGeom>
              <a:blipFill>
                <a:blip r:embed="rId2"/>
                <a:stretch>
                  <a:fillRect l="-1400" t="-825" r="-1400" b="-1980"/>
                </a:stretch>
              </a:blipFill>
            </p:spPr>
            <p:txBody>
              <a:bodyPr/>
              <a:lstStyle/>
              <a:p>
                <a:r>
                  <a:rPr lang="pt-BR">
                    <a:noFill/>
                  </a:rPr>
                  <a:t> </a:t>
                </a:r>
              </a:p>
            </p:txBody>
          </p:sp>
        </mc:Fallback>
      </mc:AlternateContent>
      <p:sp>
        <p:nvSpPr>
          <p:cNvPr id="4" name="Retângulo 3">
            <a:extLst>
              <a:ext uri="{FF2B5EF4-FFF2-40B4-BE49-F238E27FC236}">
                <a16:creationId xmlns:a16="http://schemas.microsoft.com/office/drawing/2014/main" id="{4C9AC9B8-26C6-D320-447C-F4B25C99A982}"/>
              </a:ext>
            </a:extLst>
          </p:cNvPr>
          <p:cNvSpPr/>
          <p:nvPr/>
        </p:nvSpPr>
        <p:spPr>
          <a:xfrm>
            <a:off x="26895" y="4410635"/>
            <a:ext cx="6033247" cy="2339788"/>
          </a:xfrm>
          <a:prstGeom prst="rect">
            <a:avLst/>
          </a:prstGeom>
          <a:noFill/>
          <a:ln w="28575">
            <a:solidFill>
              <a:srgbClr val="0066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4">
            <a:extLst>
              <a:ext uri="{FF2B5EF4-FFF2-40B4-BE49-F238E27FC236}">
                <a16:creationId xmlns:a16="http://schemas.microsoft.com/office/drawing/2014/main" id="{3728DAED-186A-DE2E-0293-B91D61C88D7D}"/>
              </a:ext>
            </a:extLst>
          </p:cNvPr>
          <p:cNvSpPr/>
          <p:nvPr/>
        </p:nvSpPr>
        <p:spPr>
          <a:xfrm>
            <a:off x="6158753" y="717175"/>
            <a:ext cx="5952565" cy="6033247"/>
          </a:xfrm>
          <a:prstGeom prst="rect">
            <a:avLst/>
          </a:prstGeom>
          <a:noFill/>
          <a:ln w="28575">
            <a:solidFill>
              <a:srgbClr val="0066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a:extLst>
              <a:ext uri="{FF2B5EF4-FFF2-40B4-BE49-F238E27FC236}">
                <a16:creationId xmlns:a16="http://schemas.microsoft.com/office/drawing/2014/main" id="{5B590561-86A1-1AED-957F-92B99DA07ECC}"/>
              </a:ext>
            </a:extLst>
          </p:cNvPr>
          <p:cNvSpPr txBox="1"/>
          <p:nvPr/>
        </p:nvSpPr>
        <p:spPr>
          <a:xfrm>
            <a:off x="80682" y="4410635"/>
            <a:ext cx="5952566" cy="2203617"/>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Desafio 1.</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Helvetica" panose="020B0604020202020204" pitchFamily="34" charset="0"/>
              </a:rPr>
              <a:t>Leonardo de Pisa, mais conhecido como Fibonacci, foi um Matemático italiano que viveu de 1180 a 1250. Em 1202 ele propôs em sua obra LiberAbaci (Livro dos Cálculos) o problema de grande repercussão por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76756126-BD4C-67A2-E704-83298F0D6557}"/>
                  </a:ext>
                </a:extLst>
              </p:cNvPr>
              <p:cNvSpPr txBox="1"/>
              <p:nvPr/>
            </p:nvSpPr>
            <p:spPr>
              <a:xfrm>
                <a:off x="6185647" y="717175"/>
                <a:ext cx="5925672" cy="5439566"/>
              </a:xfrm>
              <a:prstGeom prst="rect">
                <a:avLst/>
              </a:prstGeom>
              <a:noFill/>
            </p:spPr>
            <p:txBody>
              <a:bodyPr wrap="square">
                <a:spAutoFit/>
              </a:bodyPr>
              <a:lstStyle/>
              <a:p>
                <a:pPr algn="just">
                  <a:lnSpc>
                    <a:spcPct val="115000"/>
                  </a:lnSpc>
                  <a:spcAft>
                    <a:spcPts val="800"/>
                  </a:spcAft>
                </a:pPr>
                <a:r>
                  <a:rPr lang="pt-BR" sz="2300" kern="100" dirty="0">
                    <a:solidFill>
                      <a:srgbClr val="26272C"/>
                    </a:solidFill>
                    <a:effectLst/>
                    <a:latin typeface="Arial Narrow" panose="020B0606020202030204" pitchFamily="34" charset="0"/>
                    <a:ea typeface="Calibri" panose="020F0502020204030204" pitchFamily="34" charset="0"/>
                    <a:cs typeface="Helvetica" panose="020B0604020202020204" pitchFamily="34" charset="0"/>
                  </a:rPr>
                  <a:t>ter aplicações em várias áreas do conhecimento, como economia, biologia, física etc.</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i="1" kern="100" dirty="0">
                    <a:solidFill>
                      <a:srgbClr val="538135"/>
                    </a:solidFill>
                    <a:effectLst/>
                    <a:latin typeface="Arial Narrow" panose="020B0606020202030204" pitchFamily="34" charset="0"/>
                    <a:ea typeface="Calibri" panose="020F0502020204030204" pitchFamily="34" charset="0"/>
                    <a:cs typeface="Helvetica" panose="020B0604020202020204" pitchFamily="34" charset="0"/>
                  </a:rPr>
                  <a:t>     “Admitindo-se que cada casal de coelhos só procrie pela primeira vez aos dois meses, exatamente, após o seu nascimento e que, a partir de então, gere um casal a cada mês, quantos casais haverá ao final de doze meses, partindo-se de um único casal de coelhos recém-nascidos?”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Helvetica" panose="020B0604020202020204" pitchFamily="34" charset="0"/>
                  </a:rPr>
                  <a:t>     A sequência formada pelo número de coelhos em cada mês ficou conhecida como sequência de Fibonacci.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 1; 2; 3; 5; 8; 13;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d>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76756126-BD4C-67A2-E704-83298F0D6557}"/>
                  </a:ext>
                </a:extLst>
              </p:cNvPr>
              <p:cNvSpPr txBox="1">
                <a:spLocks noRot="1" noChangeAspect="1" noMove="1" noResize="1" noEditPoints="1" noAdjustHandles="1" noChangeArrowheads="1" noChangeShapeType="1" noTextEdit="1"/>
              </p:cNvSpPr>
              <p:nvPr/>
            </p:nvSpPr>
            <p:spPr>
              <a:xfrm>
                <a:off x="6185647" y="717175"/>
                <a:ext cx="5925672" cy="5439566"/>
              </a:xfrm>
              <a:prstGeom prst="rect">
                <a:avLst/>
              </a:prstGeom>
              <a:blipFill>
                <a:blip r:embed="rId3"/>
                <a:stretch>
                  <a:fillRect l="-1543" t="-561" r="-1440"/>
                </a:stretch>
              </a:blipFill>
            </p:spPr>
            <p:txBody>
              <a:bodyPr/>
              <a:lstStyle/>
              <a:p>
                <a:r>
                  <a:rPr lang="pt-BR">
                    <a:noFill/>
                  </a:rPr>
                  <a:t> </a:t>
                </a:r>
              </a:p>
            </p:txBody>
          </p:sp>
        </mc:Fallback>
      </mc:AlternateContent>
      <p:pic>
        <p:nvPicPr>
          <p:cNvPr id="10" name="Imagem 9" descr="Pin en AWESOME PPL">
            <a:extLst>
              <a:ext uri="{FF2B5EF4-FFF2-40B4-BE49-F238E27FC236}">
                <a16:creationId xmlns:a16="http://schemas.microsoft.com/office/drawing/2014/main" id="{6236A95B-DBFC-B712-D705-E27444C91C09}"/>
              </a:ext>
            </a:extLst>
          </p:cNvPr>
          <p:cNvPicPr>
            <a:picLocks noChangeAspect="1"/>
          </p:cNvPicPr>
          <p:nvPr/>
        </p:nvPicPr>
        <p:blipFill>
          <a:blip r:embed="rId4" cstate="print">
            <a:alphaModFix amt="19000"/>
            <a:extLst>
              <a:ext uri="{28A0092B-C50C-407E-A947-70E740481C1C}">
                <a14:useLocalDpi xmlns:a14="http://schemas.microsoft.com/office/drawing/2010/main" val="0"/>
              </a:ext>
            </a:extLst>
          </a:blip>
          <a:srcRect/>
          <a:stretch>
            <a:fillRect/>
          </a:stretch>
        </p:blipFill>
        <p:spPr bwMode="auto">
          <a:xfrm>
            <a:off x="8398211" y="4899529"/>
            <a:ext cx="1650664" cy="1850893"/>
          </a:xfrm>
          <a:prstGeom prst="rect">
            <a:avLst/>
          </a:prstGeom>
          <a:noFill/>
          <a:ln>
            <a:noFill/>
          </a:ln>
        </p:spPr>
      </p:pic>
    </p:spTree>
    <p:extLst>
      <p:ext uri="{BB962C8B-B14F-4D97-AF65-F5344CB8AC3E}">
        <p14:creationId xmlns:p14="http://schemas.microsoft.com/office/powerpoint/2010/main" val="3261548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8DBA88C-FBA9-7229-605C-E2A347A728AC}"/>
              </a:ext>
            </a:extLst>
          </p:cNvPr>
          <p:cNvSpPr txBox="1"/>
          <p:nvPr/>
        </p:nvSpPr>
        <p:spPr>
          <a:xfrm>
            <a:off x="0" y="553729"/>
            <a:ext cx="6096000" cy="6386685"/>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13. </a:t>
            </a:r>
            <a:r>
              <a:rPr lang="pt-BR" sz="2300" kern="100" dirty="0">
                <a:solidFill>
                  <a:srgbClr val="26272C"/>
                </a:solidFill>
                <a:effectLst/>
                <a:latin typeface="Arial Narrow" panose="020B0606020202030204" pitchFamily="34" charset="0"/>
                <a:ea typeface="Calibri" panose="020F0502020204030204" pitchFamily="34" charset="0"/>
                <a:cs typeface="Helvetica" panose="020B0604020202020204" pitchFamily="34" charset="0"/>
              </a:rPr>
              <a:t>Agora, represente os doze primeiros termos da sequência de Fibonacci</a:t>
            </a:r>
            <a:r>
              <a:rPr lang="pt-BR" sz="2300" b="1"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300" b="1" kern="1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Desafio 2.</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ctr">
              <a:lnSpc>
                <a:spcPct val="115000"/>
              </a:lnSpc>
              <a:spcAft>
                <a:spcPts val="800"/>
              </a:spcAft>
            </a:pPr>
            <a:endParaRPr lang="pt-BR" b="1" kern="100" dirty="0">
              <a:latin typeface="Arial Narrow" panose="020B0606020202030204" pitchFamily="34" charset="0"/>
              <a:ea typeface="Times New Roman" panose="02020603050405020304" pitchFamily="18" charset="0"/>
              <a:cs typeface="Times New Roman" panose="02020603050405020304" pitchFamily="18" charset="0"/>
            </a:endParaRPr>
          </a:p>
          <a:p>
            <a:pPr algn="ctr">
              <a:lnSpc>
                <a:spcPct val="115000"/>
              </a:lnSpc>
              <a:spcAft>
                <a:spcPts val="800"/>
              </a:spcAft>
            </a:pPr>
            <a:endPar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ctr">
              <a:lnSpc>
                <a:spcPct val="115000"/>
              </a:lnSpc>
              <a:spcAft>
                <a:spcPts val="800"/>
              </a:spcAft>
            </a:pPr>
            <a:endParaRPr lang="pt-BR" sz="2300" b="1" kern="100" dirty="0">
              <a:latin typeface="Arial Narrow" panose="020B0606020202030204" pitchFamily="34" charset="0"/>
              <a:ea typeface="Times New Roman" panose="02020603050405020304" pitchFamily="18" charset="0"/>
              <a:cs typeface="Times New Roman" panose="02020603050405020304" pitchFamily="18" charset="0"/>
            </a:endParaRPr>
          </a:p>
          <a:p>
            <a:pPr algn="ctr">
              <a:lnSpc>
                <a:spcPct val="115000"/>
              </a:lnSpc>
              <a:spcAft>
                <a:spcPts val="800"/>
              </a:spcAft>
            </a:pPr>
            <a:endParaRPr lang="pt-BR" sz="2000" b="1" kern="100" dirty="0">
              <a:latin typeface="Arial Narrow" panose="020B0606020202030204" pitchFamily="34" charset="0"/>
              <a:ea typeface="Times New Roman" panose="02020603050405020304" pitchFamily="18" charset="0"/>
              <a:cs typeface="Times New Roman" panose="02020603050405020304" pitchFamily="18" charset="0"/>
            </a:endParaRPr>
          </a:p>
          <a:p>
            <a:pPr algn="ctr">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Observação: o jargão “saia da caixinha”, que significa “pensar fora do padrão”, refere-se a abandonar os padrões que limitam seu pensamento e expandir sua criatividade.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01D2AC2C-5179-1011-E922-BA5897F6DF5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5576" y="2215472"/>
            <a:ext cx="5551052" cy="2831657"/>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668EC4C0-9421-2716-21C6-C87ED96BE393}"/>
                  </a:ext>
                </a:extLst>
              </p:cNvPr>
              <p:cNvSpPr txBox="1"/>
              <p:nvPr/>
            </p:nvSpPr>
            <p:spPr>
              <a:xfrm>
                <a:off x="6096000" y="745733"/>
                <a:ext cx="6096000" cy="5978753"/>
              </a:xfrm>
              <a:prstGeom prst="rect">
                <a:avLst/>
              </a:prstGeom>
              <a:noFill/>
            </p:spPr>
            <p:txBody>
              <a:bodyPr wrap="square">
                <a:spAutoFit/>
              </a:bodyPr>
              <a:lstStyle/>
              <a:p>
                <a:pPr>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14. </a:t>
                </a:r>
                <a:r>
                  <a:rPr lang="pt-BR" sz="2300" kern="100"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Escreva os três próximos termos da sequência:</a:t>
                </a:r>
              </a:p>
              <a:p>
                <a:pPr>
                  <a:lnSpc>
                    <a:spcPct val="115000"/>
                  </a:lnSpc>
                  <a:spcAft>
                    <a:spcPts val="800"/>
                  </a:spcAft>
                </a:pPr>
                <a:endParaRPr lang="pt-BR" sz="2300" kern="100" dirty="0">
                  <a:solidFill>
                    <a:srgbClr val="000000"/>
                  </a:solidFill>
                  <a:latin typeface="Arial Narrow" panose="020B0606020202030204" pitchFamily="34" charset="0"/>
                  <a:ea typeface="Calibri" panose="020F0502020204030204" pitchFamily="34" charset="0"/>
                  <a:cs typeface="Helvetica" panose="020B0604020202020204" pitchFamily="34" charset="0"/>
                </a:endParaRPr>
              </a:p>
              <a:p>
                <a:pPr>
                  <a:lnSpc>
                    <a:spcPct val="115000"/>
                  </a:lnSpc>
                  <a:spcAft>
                    <a:spcPts val="800"/>
                  </a:spcAft>
                </a:pPr>
                <a:endParaRPr lang="pt-BR" sz="2300" kern="100" dirty="0">
                  <a:solidFill>
                    <a:srgbClr val="000000"/>
                  </a:solidFill>
                  <a:latin typeface="Arial Narrow" panose="020B0606020202030204" pitchFamily="34" charset="0"/>
                  <a:ea typeface="Calibri" panose="020F0502020204030204" pitchFamily="34" charset="0"/>
                  <a:cs typeface="Helvetica" panose="020B0604020202020204" pitchFamily="34"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15.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Escreva os cinco primeiros termos de cada sequência gerada pelas seguintes leis de formação: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para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ℕ</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up>
                    </m:sSup>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para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ℕ</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up>
                    </m:sSup>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=5</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para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ℕ</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up>
                    </m:sSup>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a:t>
                </a:r>
                <a14:m>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para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ℕ</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up>
                    </m:sSup>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m:t>
                        </m:r>
                      </m:sub>
                    </m:sSub>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para </a:t>
                </a:r>
                <a14:m>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 </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𝑒</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endParaRPr lang="pt-BR" sz="2300" b="0" i="1" kern="100" dirty="0">
                  <a:effectLst/>
                  <a:latin typeface="Cambria Math" panose="02040503050406030204" pitchFamily="18" charset="0"/>
                  <a:ea typeface="Times New Roman" panose="02020603050405020304" pitchFamily="18" charset="0"/>
                  <a:cs typeface="Times New Roman" panose="02020603050405020304" pitchFamily="18" charset="0"/>
                </a:endParaRPr>
              </a:p>
              <a:p>
                <a:pPr algn="just">
                  <a:lnSpc>
                    <a:spcPct val="115000"/>
                  </a:lnSpc>
                  <a:spcAft>
                    <a:spcPts val="800"/>
                  </a:spcAft>
                </a:pP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ℕ</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up>
                    </m:sSup>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668EC4C0-9421-2716-21C6-C87ED96BE393}"/>
                  </a:ext>
                </a:extLst>
              </p:cNvPr>
              <p:cNvSpPr txBox="1">
                <a:spLocks noRot="1" noChangeAspect="1" noMove="1" noResize="1" noEditPoints="1" noAdjustHandles="1" noChangeArrowheads="1" noChangeShapeType="1" noTextEdit="1"/>
              </p:cNvSpPr>
              <p:nvPr/>
            </p:nvSpPr>
            <p:spPr>
              <a:xfrm>
                <a:off x="6096000" y="745733"/>
                <a:ext cx="6096000" cy="5978753"/>
              </a:xfrm>
              <a:prstGeom prst="rect">
                <a:avLst/>
              </a:prstGeom>
              <a:blipFill>
                <a:blip r:embed="rId3"/>
                <a:stretch>
                  <a:fillRect l="-1400" t="-408" r="-1400"/>
                </a:stretch>
              </a:blipFill>
            </p:spPr>
            <p:txBody>
              <a:bodyPr/>
              <a:lstStyle/>
              <a:p>
                <a:r>
                  <a:rPr lang="pt-BR">
                    <a:noFill/>
                  </a:rPr>
                  <a:t> </a:t>
                </a:r>
              </a:p>
            </p:txBody>
          </p:sp>
        </mc:Fallback>
      </mc:AlternateContent>
    </p:spTree>
    <p:extLst>
      <p:ext uri="{BB962C8B-B14F-4D97-AF65-F5344CB8AC3E}">
        <p14:creationId xmlns:p14="http://schemas.microsoft.com/office/powerpoint/2010/main" val="27386522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CFAC3934-94CE-649A-0B79-325EC7F602A7}"/>
              </a:ext>
            </a:extLst>
          </p:cNvPr>
          <p:cNvPicPr>
            <a:picLocks noChangeAspect="1"/>
          </p:cNvPicPr>
          <p:nvPr/>
        </p:nvPicPr>
        <p:blipFill>
          <a:blip r:embed="rId2"/>
          <a:stretch>
            <a:fillRect/>
          </a:stretch>
        </p:blipFill>
        <p:spPr>
          <a:xfrm>
            <a:off x="388936" y="572337"/>
            <a:ext cx="5040000" cy="616803"/>
          </a:xfrm>
          <a:prstGeom prst="rect">
            <a:avLst/>
          </a:prstGeom>
        </p:spPr>
      </p:pic>
      <p:pic>
        <p:nvPicPr>
          <p:cNvPr id="3" name="Imagem 2">
            <a:extLst>
              <a:ext uri="{FF2B5EF4-FFF2-40B4-BE49-F238E27FC236}">
                <a16:creationId xmlns:a16="http://schemas.microsoft.com/office/drawing/2014/main" id="{2D6D25F1-051A-4C51-3FFA-7D2BD47FAA6B}"/>
              </a:ext>
            </a:extLst>
          </p:cNvPr>
          <p:cNvPicPr>
            <a:picLocks noChangeAspect="1"/>
          </p:cNvPicPr>
          <p:nvPr/>
        </p:nvPicPr>
        <p:blipFill rotWithShape="1">
          <a:blip r:embed="rId3">
            <a:extLst>
              <a:ext uri="{28A0092B-C50C-407E-A947-70E740481C1C}">
                <a14:useLocalDpi xmlns:a14="http://schemas.microsoft.com/office/drawing/2010/main" val="0"/>
              </a:ext>
            </a:extLst>
          </a:blip>
          <a:srcRect l="799" r="3034"/>
          <a:stretch>
            <a:fillRect/>
          </a:stretch>
        </p:blipFill>
        <p:spPr bwMode="auto">
          <a:xfrm>
            <a:off x="1187524" y="1252257"/>
            <a:ext cx="3240000" cy="710383"/>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2F2EA1C4-8002-E69E-BB4E-56789766B8CE}"/>
                  </a:ext>
                </a:extLst>
              </p:cNvPr>
              <p:cNvSpPr txBox="1"/>
              <p:nvPr/>
            </p:nvSpPr>
            <p:spPr>
              <a:xfrm>
                <a:off x="0" y="2087879"/>
                <a:ext cx="6096000" cy="3120150"/>
              </a:xfrm>
              <a:prstGeom prst="rect">
                <a:avLst/>
              </a:prstGeom>
              <a:noFill/>
            </p:spPr>
            <p:txBody>
              <a:bodyPr wrap="square">
                <a:spAutoFit/>
              </a:bodyPr>
              <a:lstStyle/>
              <a:p>
                <a:pPr algn="ct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PROGRESSÃO ARITMÉTICA (PA)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Progressão aritmética (PA)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 toda sequência numérica na qual a diferença entre cada termo (a partir do segundo) e o termo antecessor é constante. Essa diferença constante é chamada de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razão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da PA, representada por </a:t>
                </a:r>
                <a14:m>
                  <m:oMath xmlns:m="http://schemas.openxmlformats.org/officeDocument/2006/math">
                    <m: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t>𝒓</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2F2EA1C4-8002-E69E-BB4E-56789766B8CE}"/>
                  </a:ext>
                </a:extLst>
              </p:cNvPr>
              <p:cNvSpPr txBox="1">
                <a:spLocks noRot="1" noChangeAspect="1" noMove="1" noResize="1" noEditPoints="1" noAdjustHandles="1" noChangeArrowheads="1" noChangeShapeType="1" noTextEdit="1"/>
              </p:cNvSpPr>
              <p:nvPr/>
            </p:nvSpPr>
            <p:spPr>
              <a:xfrm>
                <a:off x="0" y="2087879"/>
                <a:ext cx="6096000" cy="3120150"/>
              </a:xfrm>
              <a:prstGeom prst="rect">
                <a:avLst/>
              </a:prstGeom>
              <a:blipFill>
                <a:blip r:embed="rId4"/>
                <a:stretch>
                  <a:fillRect l="-1400" t="-781" r="-1400" b="-312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A929D137-3EED-8D60-88A7-C4B912D55246}"/>
                  </a:ext>
                </a:extLst>
              </p:cNvPr>
              <p:cNvSpPr txBox="1"/>
              <p:nvPr/>
            </p:nvSpPr>
            <p:spPr>
              <a:xfrm>
                <a:off x="360159" y="5208029"/>
                <a:ext cx="4894729" cy="800219"/>
              </a:xfrm>
              <a:prstGeom prst="rect">
                <a:avLst/>
              </a:prstGeom>
              <a:noFill/>
            </p:spPr>
            <p:txBody>
              <a:bodyPr wrap="square">
                <a:spAutoFit/>
              </a:bodyPr>
              <a:lstStyle/>
              <a:p>
                <a:pPr algn="ctr"/>
                <a:r>
                  <a:rPr lang="pt-BR" sz="2300" b="1" dirty="0">
                    <a:solidFill>
                      <a:srgbClr val="0070C0"/>
                    </a:solidFill>
                    <a:effectLst/>
                    <a:latin typeface="Arial Narrow" panose="020B0606020202030204" pitchFamily="34" charset="0"/>
                    <a:ea typeface="Times New Roman" panose="02020603050405020304" pitchFamily="18" charset="0"/>
                    <a:cs typeface="Times New Roman" panose="02020603050405020304" pitchFamily="18" charset="0"/>
                  </a:rPr>
                  <a:t>Considere a sequência </a:t>
                </a:r>
                <a14:m>
                  <m:oMath xmlns:m="http://schemas.openxmlformats.org/officeDocument/2006/math">
                    <m:d>
                      <m:dPr>
                        <m:ctrlPr>
                          <a:rPr lang="pt-BR" sz="2300" b="1" i="1">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b="1" i="1">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𝟓</m:t>
                        </m:r>
                        <m:r>
                          <a:rPr lang="pt-BR" sz="2300" b="1" i="1">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b="1" i="1">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𝟖</m:t>
                        </m:r>
                        <m:r>
                          <a:rPr lang="pt-BR" sz="2300" b="1" i="1">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b="1" i="1">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𝟏𝟏</m:t>
                        </m:r>
                        <m:r>
                          <a:rPr lang="pt-BR" sz="2300" b="1" i="1">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b="1" i="1">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𝟏𝟒</m:t>
                        </m:r>
                        <m:r>
                          <a:rPr lang="pt-BR" sz="2300" b="1" i="1">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b="1" i="1">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𝟏𝟕</m:t>
                        </m:r>
                        <m:r>
                          <a:rPr lang="pt-BR" sz="2300" b="1" i="1">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b="1" i="1">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𝟐𝟎</m:t>
                        </m:r>
                        <m:r>
                          <a:rPr lang="pt-BR" sz="2300" b="1" i="1">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m:t>
                        </m:r>
                      </m:e>
                    </m:d>
                  </m:oMath>
                </a14:m>
                <a:endParaRPr lang="pt-BR" sz="2300" dirty="0"/>
              </a:p>
            </p:txBody>
          </p:sp>
        </mc:Choice>
        <mc:Fallback xmlns="">
          <p:sp>
            <p:nvSpPr>
              <p:cNvPr id="9" name="CaixaDeTexto 8">
                <a:extLst>
                  <a:ext uri="{FF2B5EF4-FFF2-40B4-BE49-F238E27FC236}">
                    <a16:creationId xmlns:a16="http://schemas.microsoft.com/office/drawing/2014/main" id="{A929D137-3EED-8D60-88A7-C4B912D55246}"/>
                  </a:ext>
                </a:extLst>
              </p:cNvPr>
              <p:cNvSpPr txBox="1">
                <a:spLocks noRot="1" noChangeAspect="1" noMove="1" noResize="1" noEditPoints="1" noAdjustHandles="1" noChangeArrowheads="1" noChangeShapeType="1" noTextEdit="1"/>
              </p:cNvSpPr>
              <p:nvPr/>
            </p:nvSpPr>
            <p:spPr>
              <a:xfrm>
                <a:off x="360159" y="5208029"/>
                <a:ext cx="4894729" cy="800219"/>
              </a:xfrm>
              <a:prstGeom prst="rect">
                <a:avLst/>
              </a:prstGeom>
              <a:blipFill>
                <a:blip r:embed="rId5"/>
                <a:stretch>
                  <a:fillRect t="-530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D66B17DE-59D7-E7DA-1A1B-681B38AEF947}"/>
                  </a:ext>
                </a:extLst>
              </p:cNvPr>
              <p:cNvSpPr txBox="1"/>
              <p:nvPr/>
            </p:nvSpPr>
            <p:spPr>
              <a:xfrm>
                <a:off x="6096000" y="590674"/>
                <a:ext cx="2312894" cy="2994409"/>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Note que: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8−5=3</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11−8=3</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14−11=3</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17−14=3</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20−17=3</m:t>
                      </m:r>
                    </m:oMath>
                  </m:oMathPara>
                </a14:m>
                <a:endParaRPr lang="pt-BR" sz="2300" dirty="0"/>
              </a:p>
            </p:txBody>
          </p:sp>
        </mc:Choice>
        <mc:Fallback xmlns="">
          <p:sp>
            <p:nvSpPr>
              <p:cNvPr id="11" name="CaixaDeTexto 10">
                <a:extLst>
                  <a:ext uri="{FF2B5EF4-FFF2-40B4-BE49-F238E27FC236}">
                    <a16:creationId xmlns:a16="http://schemas.microsoft.com/office/drawing/2014/main" id="{D66B17DE-59D7-E7DA-1A1B-681B38AEF947}"/>
                  </a:ext>
                </a:extLst>
              </p:cNvPr>
              <p:cNvSpPr txBox="1">
                <a:spLocks noRot="1" noChangeAspect="1" noMove="1" noResize="1" noEditPoints="1" noAdjustHandles="1" noChangeArrowheads="1" noChangeShapeType="1" noTextEdit="1"/>
              </p:cNvSpPr>
              <p:nvPr/>
            </p:nvSpPr>
            <p:spPr>
              <a:xfrm>
                <a:off x="6096000" y="590674"/>
                <a:ext cx="2312894" cy="2994409"/>
              </a:xfrm>
              <a:prstGeom prst="rect">
                <a:avLst/>
              </a:prstGeom>
              <a:blipFill>
                <a:blip r:embed="rId6"/>
                <a:stretch>
                  <a:fillRect l="-3694" t="-101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3" name="CaixaDeTexto 12">
                <a:extLst>
                  <a:ext uri="{FF2B5EF4-FFF2-40B4-BE49-F238E27FC236}">
                    <a16:creationId xmlns:a16="http://schemas.microsoft.com/office/drawing/2014/main" id="{8AD278A3-429A-7D5B-1C25-253E572A65CE}"/>
                  </a:ext>
                </a:extLst>
              </p:cNvPr>
              <p:cNvSpPr txBox="1"/>
              <p:nvPr/>
            </p:nvSpPr>
            <p:spPr>
              <a:xfrm>
                <a:off x="8489576" y="1333825"/>
                <a:ext cx="3702424" cy="1508105"/>
              </a:xfrm>
              <a:prstGeom prst="rect">
                <a:avLst/>
              </a:prstGeom>
              <a:noFill/>
            </p:spPr>
            <p:txBody>
              <a:bodyPr wrap="square">
                <a:spAutoFit/>
              </a:bodyPr>
              <a:lstStyle/>
              <a:p>
                <a:r>
                  <a:rPr lang="pt-BR" sz="2300" dirty="0">
                    <a:effectLst/>
                    <a:latin typeface="Arial Narrow" panose="020B0606020202030204" pitchFamily="34" charset="0"/>
                    <a:ea typeface="Times New Roman" panose="02020603050405020304" pitchFamily="18" charset="0"/>
                    <a:cs typeface="Times New Roman" panose="02020603050405020304" pitchFamily="18" charset="0"/>
                  </a:rPr>
                  <a:t>Portanto, </a:t>
                </a:r>
                <a14:m>
                  <m:oMath xmlns:m="http://schemas.openxmlformats.org/officeDocument/2006/math">
                    <m:d>
                      <m:dPr>
                        <m:ctrlPr>
                          <a:rPr lang="pt-BR" sz="23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5; 8; 11; 14; 17; 20;…</m:t>
                        </m:r>
                      </m:e>
                    </m:d>
                  </m:oMath>
                </a14:m>
                <a:r>
                  <a:rPr lang="pt-BR" sz="2300" dirty="0">
                    <a:effectLst/>
                    <a:latin typeface="Arial Narrow" panose="020B0606020202030204" pitchFamily="34" charset="0"/>
                    <a:ea typeface="Times New Roman" panose="02020603050405020304" pitchFamily="18" charset="0"/>
                    <a:cs typeface="Times New Roman" panose="02020603050405020304" pitchFamily="18" charset="0"/>
                  </a:rPr>
                  <a:t> é uma progressão aritmética (PA) de razão </a:t>
                </a:r>
                <a14:m>
                  <m:oMath xmlns:m="http://schemas.openxmlformats.org/officeDocument/2006/math">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𝑟</m:t>
                    </m:r>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=3</m:t>
                    </m:r>
                  </m:oMath>
                </a14:m>
                <a:r>
                  <a:rPr lang="pt-BR" sz="23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dirty="0"/>
              </a:p>
            </p:txBody>
          </p:sp>
        </mc:Choice>
        <mc:Fallback xmlns="">
          <p:sp>
            <p:nvSpPr>
              <p:cNvPr id="13" name="CaixaDeTexto 12">
                <a:extLst>
                  <a:ext uri="{FF2B5EF4-FFF2-40B4-BE49-F238E27FC236}">
                    <a16:creationId xmlns:a16="http://schemas.microsoft.com/office/drawing/2014/main" id="{8AD278A3-429A-7D5B-1C25-253E572A65CE}"/>
                  </a:ext>
                </a:extLst>
              </p:cNvPr>
              <p:cNvSpPr txBox="1">
                <a:spLocks noRot="1" noChangeAspect="1" noMove="1" noResize="1" noEditPoints="1" noAdjustHandles="1" noChangeArrowheads="1" noChangeShapeType="1" noTextEdit="1"/>
              </p:cNvSpPr>
              <p:nvPr/>
            </p:nvSpPr>
            <p:spPr>
              <a:xfrm>
                <a:off x="8489576" y="1333825"/>
                <a:ext cx="3702424" cy="1508105"/>
              </a:xfrm>
              <a:prstGeom prst="rect">
                <a:avLst/>
              </a:prstGeom>
              <a:blipFill>
                <a:blip r:embed="rId7"/>
                <a:stretch>
                  <a:fillRect l="-2471" t="-3239" r="-1318" b="-7692"/>
                </a:stretch>
              </a:blipFill>
            </p:spPr>
            <p:txBody>
              <a:bodyPr/>
              <a:lstStyle/>
              <a:p>
                <a:r>
                  <a:rPr lang="pt-BR">
                    <a:noFill/>
                  </a:rPr>
                  <a:t> </a:t>
                </a:r>
              </a:p>
            </p:txBody>
          </p:sp>
        </mc:Fallback>
      </mc:AlternateContent>
      <p:cxnSp>
        <p:nvCxnSpPr>
          <p:cNvPr id="15" name="Conector reto 14">
            <a:extLst>
              <a:ext uri="{FF2B5EF4-FFF2-40B4-BE49-F238E27FC236}">
                <a16:creationId xmlns:a16="http://schemas.microsoft.com/office/drawing/2014/main" id="{AECE17FF-7EC8-B5DB-EC4B-2C94AE8A1204}"/>
              </a:ext>
            </a:extLst>
          </p:cNvPr>
          <p:cNvCxnSpPr>
            <a:cxnSpLocks/>
          </p:cNvCxnSpPr>
          <p:nvPr/>
        </p:nvCxnSpPr>
        <p:spPr>
          <a:xfrm>
            <a:off x="8265459" y="672353"/>
            <a:ext cx="0" cy="2756647"/>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pic>
        <p:nvPicPr>
          <p:cNvPr id="17" name="Imagem 16">
            <a:extLst>
              <a:ext uri="{FF2B5EF4-FFF2-40B4-BE49-F238E27FC236}">
                <a16:creationId xmlns:a16="http://schemas.microsoft.com/office/drawing/2014/main" id="{DA0F0B69-B0CD-7375-DBF7-40A1C69C9C38}"/>
              </a:ext>
            </a:extLst>
          </p:cNvPr>
          <p:cNvPicPr>
            <a:picLocks noChangeAspect="1"/>
          </p:cNvPicPr>
          <p:nvPr/>
        </p:nvPicPr>
        <p:blipFill>
          <a:blip r:embed="rId8"/>
          <a:srcRect r="56076" b="18998"/>
          <a:stretch/>
        </p:blipFill>
        <p:spPr>
          <a:xfrm>
            <a:off x="6167717" y="4131663"/>
            <a:ext cx="5883377" cy="2053984"/>
          </a:xfrm>
          <a:prstGeom prst="rect">
            <a:avLst/>
          </a:prstGeom>
        </p:spPr>
      </p:pic>
    </p:spTree>
    <p:extLst>
      <p:ext uri="{BB962C8B-B14F-4D97-AF65-F5344CB8AC3E}">
        <p14:creationId xmlns:p14="http://schemas.microsoft.com/office/powerpoint/2010/main" val="1314368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A9D8F03D-23F1-8603-49BF-4395C2A2BC61}"/>
                  </a:ext>
                </a:extLst>
              </p:cNvPr>
              <p:cNvSpPr txBox="1"/>
              <p:nvPr/>
            </p:nvSpPr>
            <p:spPr>
              <a:xfrm>
                <a:off x="0" y="572199"/>
                <a:ext cx="6096000" cy="4040273"/>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Termo geral de uma PA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Pela definição da progressão aritmética, temos: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𝟐</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𝒓</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𝒓</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𝟑</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𝟐</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𝒓</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𝒓</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𝒓</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𝒓</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𝟒</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𝟑</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𝒓</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𝒓</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𝒓</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𝒓</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𝟑</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𝒓</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𝟓</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𝟒</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𝒓</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𝒓</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𝒓</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𝒓</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𝒓</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𝟒</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𝒓</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Generalizando: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A9D8F03D-23F1-8603-49BF-4395C2A2BC61}"/>
                  </a:ext>
                </a:extLst>
              </p:cNvPr>
              <p:cNvSpPr txBox="1">
                <a:spLocks noRot="1" noChangeAspect="1" noMove="1" noResize="1" noEditPoints="1" noAdjustHandles="1" noChangeArrowheads="1" noChangeShapeType="1" noTextEdit="1"/>
              </p:cNvSpPr>
              <p:nvPr/>
            </p:nvSpPr>
            <p:spPr>
              <a:xfrm>
                <a:off x="0" y="572199"/>
                <a:ext cx="6096000" cy="4040273"/>
              </a:xfrm>
              <a:prstGeom prst="rect">
                <a:avLst/>
              </a:prstGeom>
              <a:blipFill>
                <a:blip r:embed="rId2"/>
                <a:stretch>
                  <a:fillRect l="-1500" t="-905" b="-211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56263EF9-5924-2CF2-DEA6-6B12AB980638}"/>
                  </a:ext>
                </a:extLst>
              </p:cNvPr>
              <p:cNvSpPr txBox="1"/>
              <p:nvPr/>
            </p:nvSpPr>
            <p:spPr>
              <a:xfrm>
                <a:off x="1255059" y="4612472"/>
                <a:ext cx="3101789"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pt-BR" sz="2400" b="1" i="1" smtClean="0">
                              <a:solidFill>
                                <a:schemeClr val="tx1"/>
                              </a:solidFill>
                              <a:latin typeface="Cambria Math" panose="02040503050406030204" pitchFamily="18" charset="0"/>
                            </a:rPr>
                          </m:ctrlPr>
                        </m:sSubPr>
                        <m:e>
                          <m:r>
                            <a:rPr lang="pt-BR" sz="2400" b="1" i="1" smtClean="0">
                              <a:solidFill>
                                <a:schemeClr val="tx1"/>
                              </a:solidFill>
                              <a:latin typeface="Cambria Math" panose="02040503050406030204" pitchFamily="18" charset="0"/>
                            </a:rPr>
                            <m:t>𝒂</m:t>
                          </m:r>
                        </m:e>
                        <m:sub>
                          <m:r>
                            <a:rPr lang="pt-BR" sz="2400" b="1" i="1" smtClean="0">
                              <a:solidFill>
                                <a:srgbClr val="00B050"/>
                              </a:solidFill>
                              <a:latin typeface="Cambria Math" panose="02040503050406030204" pitchFamily="18" charset="0"/>
                            </a:rPr>
                            <m:t>𝒏</m:t>
                          </m:r>
                        </m:sub>
                      </m:sSub>
                      <m:r>
                        <a:rPr lang="pt-BR" sz="2400" b="0" i="0">
                          <a:solidFill>
                            <a:schemeClr val="tx1"/>
                          </a:solidFill>
                          <a:latin typeface="Cambria Math" panose="02040503050406030204" pitchFamily="18" charset="0"/>
                        </a:rPr>
                        <m:t>=</m:t>
                      </m:r>
                      <m:sSub>
                        <m:sSubPr>
                          <m:ctrlPr>
                            <a:rPr lang="pt-BR" sz="2400" b="0" i="1">
                              <a:solidFill>
                                <a:schemeClr val="tx1"/>
                              </a:solidFill>
                              <a:latin typeface="Cambria Math" panose="02040503050406030204" pitchFamily="18" charset="0"/>
                            </a:rPr>
                          </m:ctrlPr>
                        </m:sSubPr>
                        <m:e>
                          <m:r>
                            <a:rPr lang="pt-BR" sz="2400" b="1" i="1">
                              <a:solidFill>
                                <a:schemeClr val="tx1"/>
                              </a:solidFill>
                              <a:latin typeface="Cambria Math" panose="02040503050406030204" pitchFamily="18" charset="0"/>
                            </a:rPr>
                            <m:t>𝒂</m:t>
                          </m:r>
                        </m:e>
                        <m:sub>
                          <m:r>
                            <a:rPr lang="pt-BR" sz="2400" b="0" i="0">
                              <a:solidFill>
                                <a:schemeClr val="tx1"/>
                              </a:solidFill>
                              <a:latin typeface="Cambria Math" panose="02040503050406030204" pitchFamily="18" charset="0"/>
                            </a:rPr>
                            <m:t>1</m:t>
                          </m:r>
                        </m:sub>
                      </m:sSub>
                      <m:r>
                        <a:rPr lang="pt-BR" sz="2400" b="0" i="0">
                          <a:solidFill>
                            <a:schemeClr val="tx1"/>
                          </a:solidFill>
                          <a:latin typeface="Cambria Math" panose="02040503050406030204" pitchFamily="18" charset="0"/>
                        </a:rPr>
                        <m:t>+</m:t>
                      </m:r>
                      <m:d>
                        <m:dPr>
                          <m:ctrlPr>
                            <a:rPr lang="pt-BR" sz="2400" b="0" i="1">
                              <a:solidFill>
                                <a:schemeClr val="tx1"/>
                              </a:solidFill>
                              <a:latin typeface="Cambria Math" panose="02040503050406030204" pitchFamily="18" charset="0"/>
                            </a:rPr>
                          </m:ctrlPr>
                        </m:dPr>
                        <m:e>
                          <m:r>
                            <a:rPr lang="pt-BR" sz="2400" b="1" i="1" smtClean="0">
                              <a:solidFill>
                                <a:srgbClr val="00B050"/>
                              </a:solidFill>
                              <a:latin typeface="Cambria Math" panose="02040503050406030204" pitchFamily="18" charset="0"/>
                            </a:rPr>
                            <m:t>𝒏</m:t>
                          </m:r>
                          <m:r>
                            <a:rPr lang="pt-BR" sz="2400" b="0" i="0">
                              <a:solidFill>
                                <a:srgbClr val="00B050"/>
                              </a:solidFill>
                              <a:latin typeface="Cambria Math" panose="02040503050406030204" pitchFamily="18" charset="0"/>
                            </a:rPr>
                            <m:t>−</m:t>
                          </m:r>
                          <m:r>
                            <a:rPr lang="pt-BR" sz="2400" b="0" i="0" smtClean="0">
                              <a:solidFill>
                                <a:srgbClr val="00B050"/>
                              </a:solidFill>
                              <a:latin typeface="Cambria Math" panose="02040503050406030204" pitchFamily="18" charset="0"/>
                            </a:rPr>
                            <m:t>1</m:t>
                          </m:r>
                        </m:e>
                      </m:d>
                      <m:r>
                        <a:rPr lang="pt-BR" sz="2400" b="0" i="0">
                          <a:solidFill>
                            <a:schemeClr val="tx1"/>
                          </a:solidFill>
                          <a:latin typeface="Cambria Math" panose="02040503050406030204" pitchFamily="18" charset="0"/>
                        </a:rPr>
                        <m:t>∙</m:t>
                      </m:r>
                      <m:r>
                        <a:rPr lang="pt-BR" sz="2400" b="1" i="1">
                          <a:solidFill>
                            <a:schemeClr val="tx1"/>
                          </a:solidFill>
                          <a:latin typeface="Cambria Math" panose="02040503050406030204" pitchFamily="18" charset="0"/>
                        </a:rPr>
                        <m:t>𝒓</m:t>
                      </m:r>
                    </m:oMath>
                  </m:oMathPara>
                </a14:m>
                <a:endParaRPr lang="pt-BR" sz="2400" dirty="0">
                  <a:solidFill>
                    <a:schemeClr val="tx1"/>
                  </a:solidFill>
                </a:endParaRPr>
              </a:p>
            </p:txBody>
          </p:sp>
        </mc:Choice>
        <mc:Fallback xmlns="">
          <p:sp>
            <p:nvSpPr>
              <p:cNvPr id="9" name="CaixaDeTexto 8">
                <a:extLst>
                  <a:ext uri="{FF2B5EF4-FFF2-40B4-BE49-F238E27FC236}">
                    <a16:creationId xmlns:a16="http://schemas.microsoft.com/office/drawing/2014/main" id="{56263EF9-5924-2CF2-DEA6-6B12AB980638}"/>
                  </a:ext>
                </a:extLst>
              </p:cNvPr>
              <p:cNvSpPr txBox="1">
                <a:spLocks noRot="1" noChangeAspect="1" noMove="1" noResize="1" noEditPoints="1" noAdjustHandles="1" noChangeArrowheads="1" noChangeShapeType="1" noTextEdit="1"/>
              </p:cNvSpPr>
              <p:nvPr/>
            </p:nvSpPr>
            <p:spPr>
              <a:xfrm>
                <a:off x="1255059" y="4612472"/>
                <a:ext cx="3101789" cy="461665"/>
              </a:xfrm>
              <a:prstGeom prst="rect">
                <a:avLst/>
              </a:prstGeom>
              <a:blipFill>
                <a:blip r:embed="rId3"/>
                <a:stretch>
                  <a:fillRect b="-133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6F5C6AE7-C6C5-1AE9-95B0-1FDE3ED3BB26}"/>
                  </a:ext>
                </a:extLst>
              </p:cNvPr>
              <p:cNvSpPr txBox="1"/>
              <p:nvPr/>
            </p:nvSpPr>
            <p:spPr>
              <a:xfrm>
                <a:off x="6096000" y="595721"/>
                <a:ext cx="6096000" cy="955903"/>
              </a:xfrm>
              <a:prstGeom prst="rect">
                <a:avLst/>
              </a:prstGeom>
              <a:noFill/>
            </p:spPr>
            <p:txBody>
              <a:bodyPr wrap="square">
                <a:spAutoFit/>
              </a:bodyPr>
              <a:lstStyle/>
              <a:p>
                <a:pPr algn="just">
                  <a:lnSpc>
                    <a:spcPct val="115000"/>
                  </a:lnSpc>
                  <a:spcAft>
                    <a:spcPts val="800"/>
                  </a:spcAft>
                </a:pPr>
                <a14:m>
                  <m:oMath xmlns:m="http://schemas.openxmlformats.org/officeDocument/2006/math">
                    <m:r>
                      <a:rPr lang="pt-BR" sz="23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𝒏</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ordem (posição) do termo</a:t>
                </a: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sub>
                    </m:sSub>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14:m>
                  <m:oMath xmlns:m="http://schemas.openxmlformats.org/officeDocument/2006/math">
                    <m:r>
                      <a:rPr lang="pt-BR" sz="2300" b="1" i="1">
                        <a:effectLst/>
                        <a:latin typeface="Cambria Math" panose="02040503050406030204" pitchFamily="18" charset="0"/>
                        <a:ea typeface="Times New Roman" panose="02020603050405020304" pitchFamily="18" charset="0"/>
                        <a:cs typeface="Times New Roman" panose="02020603050405020304" pitchFamily="18" charset="0"/>
                      </a:rPr>
                      <m:t>𝒓</m:t>
                    </m:r>
                    <m:r>
                      <a:rPr lang="pt-BR" sz="2300" b="1" i="1">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300" b="1"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dirty="0">
                    <a:effectLst/>
                    <a:latin typeface="Arial Narrow" panose="020B0606020202030204" pitchFamily="34" charset="0"/>
                    <a:ea typeface="Times New Roman" panose="02020603050405020304" pitchFamily="18" charset="0"/>
                    <a:cs typeface="Times New Roman" panose="02020603050405020304" pitchFamily="18" charset="0"/>
                  </a:rPr>
                  <a:t>razão da PA.</a:t>
                </a:r>
                <a:endParaRPr lang="pt-BR" sz="2300" dirty="0"/>
              </a:p>
            </p:txBody>
          </p:sp>
        </mc:Choice>
        <mc:Fallback xmlns="">
          <p:sp>
            <p:nvSpPr>
              <p:cNvPr id="11" name="CaixaDeTexto 10">
                <a:extLst>
                  <a:ext uri="{FF2B5EF4-FFF2-40B4-BE49-F238E27FC236}">
                    <a16:creationId xmlns:a16="http://schemas.microsoft.com/office/drawing/2014/main" id="{6F5C6AE7-C6C5-1AE9-95B0-1FDE3ED3BB26}"/>
                  </a:ext>
                </a:extLst>
              </p:cNvPr>
              <p:cNvSpPr txBox="1">
                <a:spLocks noRot="1" noChangeAspect="1" noMove="1" noResize="1" noEditPoints="1" noAdjustHandles="1" noChangeArrowheads="1" noChangeShapeType="1" noTextEdit="1"/>
              </p:cNvSpPr>
              <p:nvPr/>
            </p:nvSpPr>
            <p:spPr>
              <a:xfrm>
                <a:off x="6096000" y="595721"/>
                <a:ext cx="6096000" cy="955903"/>
              </a:xfrm>
              <a:prstGeom prst="rect">
                <a:avLst/>
              </a:prstGeom>
              <a:blipFill>
                <a:blip r:embed="rId4"/>
                <a:stretch>
                  <a:fillRect t="-3185" b="-1210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3" name="CaixaDeTexto 12">
                <a:extLst>
                  <a:ext uri="{FF2B5EF4-FFF2-40B4-BE49-F238E27FC236}">
                    <a16:creationId xmlns:a16="http://schemas.microsoft.com/office/drawing/2014/main" id="{CBB9EBC8-4539-8373-B6A1-81CE7481D1C7}"/>
                  </a:ext>
                </a:extLst>
              </p:cNvPr>
              <p:cNvSpPr txBox="1"/>
              <p:nvPr/>
            </p:nvSpPr>
            <p:spPr>
              <a:xfrm>
                <a:off x="0" y="5330128"/>
                <a:ext cx="6096000" cy="1492012"/>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Onde: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𝒏</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termo geral de uma PA;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primeiro termo de uma PA;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3" name="CaixaDeTexto 12">
                <a:extLst>
                  <a:ext uri="{FF2B5EF4-FFF2-40B4-BE49-F238E27FC236}">
                    <a16:creationId xmlns:a16="http://schemas.microsoft.com/office/drawing/2014/main" id="{CBB9EBC8-4539-8373-B6A1-81CE7481D1C7}"/>
                  </a:ext>
                </a:extLst>
              </p:cNvPr>
              <p:cNvSpPr txBox="1">
                <a:spLocks noRot="1" noChangeAspect="1" noMove="1" noResize="1" noEditPoints="1" noAdjustHandles="1" noChangeArrowheads="1" noChangeShapeType="1" noTextEdit="1"/>
              </p:cNvSpPr>
              <p:nvPr/>
            </p:nvSpPr>
            <p:spPr>
              <a:xfrm>
                <a:off x="0" y="5330128"/>
                <a:ext cx="6096000" cy="1492012"/>
              </a:xfrm>
              <a:prstGeom prst="rect">
                <a:avLst/>
              </a:prstGeom>
              <a:blipFill>
                <a:blip r:embed="rId5"/>
                <a:stretch>
                  <a:fillRect l="-1400" t="-1633" b="-734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5" name="CaixaDeTexto 14">
                <a:extLst>
                  <a:ext uri="{FF2B5EF4-FFF2-40B4-BE49-F238E27FC236}">
                    <a16:creationId xmlns:a16="http://schemas.microsoft.com/office/drawing/2014/main" id="{3AA20947-5795-5682-5F0C-F7251C3008A8}"/>
                  </a:ext>
                </a:extLst>
              </p:cNvPr>
              <p:cNvSpPr txBox="1"/>
              <p:nvPr/>
            </p:nvSpPr>
            <p:spPr>
              <a:xfrm>
                <a:off x="6096000" y="1718695"/>
                <a:ext cx="6096000" cy="1286955"/>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Assim, essa fórmula permite determinar qualquer termo </a:t>
                </a:r>
                <a14:m>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de uma PA, sendo conhecidos seu </a:t>
                </a:r>
                <a:r>
                  <a:rPr lang="pt-BR" sz="2300" u="sng" kern="100" dirty="0">
                    <a:effectLst/>
                    <a:latin typeface="Arial Narrow" panose="020B0606020202030204" pitchFamily="34" charset="0"/>
                    <a:ea typeface="Times New Roman" panose="02020603050405020304" pitchFamily="18" charset="0"/>
                    <a:cs typeface="Times New Roman" panose="02020603050405020304" pitchFamily="18" charset="0"/>
                  </a:rPr>
                  <a:t>primeiro termo</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e sua </a:t>
                </a:r>
                <a:r>
                  <a:rPr lang="pt-BR" sz="2300" u="sng" kern="100" dirty="0">
                    <a:effectLst/>
                    <a:latin typeface="Arial Narrow" panose="020B0606020202030204" pitchFamily="34" charset="0"/>
                    <a:ea typeface="Times New Roman" panose="02020603050405020304" pitchFamily="18" charset="0"/>
                    <a:cs typeface="Times New Roman" panose="02020603050405020304" pitchFamily="18" charset="0"/>
                  </a:rPr>
                  <a:t>razão</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5" name="CaixaDeTexto 14">
                <a:extLst>
                  <a:ext uri="{FF2B5EF4-FFF2-40B4-BE49-F238E27FC236}">
                    <a16:creationId xmlns:a16="http://schemas.microsoft.com/office/drawing/2014/main" id="{3AA20947-5795-5682-5F0C-F7251C3008A8}"/>
                  </a:ext>
                </a:extLst>
              </p:cNvPr>
              <p:cNvSpPr txBox="1">
                <a:spLocks noRot="1" noChangeAspect="1" noMove="1" noResize="1" noEditPoints="1" noAdjustHandles="1" noChangeArrowheads="1" noChangeShapeType="1" noTextEdit="1"/>
              </p:cNvSpPr>
              <p:nvPr/>
            </p:nvSpPr>
            <p:spPr>
              <a:xfrm>
                <a:off x="6096000" y="1718695"/>
                <a:ext cx="6096000" cy="1286955"/>
              </a:xfrm>
              <a:prstGeom prst="rect">
                <a:avLst/>
              </a:prstGeom>
              <a:blipFill>
                <a:blip r:embed="rId6"/>
                <a:stretch>
                  <a:fillRect l="-1400" t="-2370" r="-1400" b="-900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7" name="CaixaDeTexto 16">
                <a:extLst>
                  <a:ext uri="{FF2B5EF4-FFF2-40B4-BE49-F238E27FC236}">
                    <a16:creationId xmlns:a16="http://schemas.microsoft.com/office/drawing/2014/main" id="{EE27BD74-0EEB-721E-81F0-E309D2015AD6}"/>
                  </a:ext>
                </a:extLst>
              </p:cNvPr>
              <p:cNvSpPr txBox="1"/>
              <p:nvPr/>
            </p:nvSpPr>
            <p:spPr>
              <a:xfrm>
                <a:off x="6095999" y="2969790"/>
                <a:ext cx="6095999" cy="4066754"/>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1)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Calcule o </a:t>
                </a:r>
                <a:r>
                  <a:rPr lang="pt-BR" sz="2300" b="1" kern="100"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vigésimo termo</a:t>
                </a:r>
                <a:r>
                  <a:rPr lang="pt-BR" sz="2300" kern="100"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da sequência </a:t>
                </a:r>
                <a14:m>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 6; 10; 14; 18;…</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𝟐𝟎</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vigésimo termo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𝟐𝟎</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𝑟</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pois, </a:t>
                </a: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6−2</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10−6</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14−10</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7" name="CaixaDeTexto 16">
                <a:extLst>
                  <a:ext uri="{FF2B5EF4-FFF2-40B4-BE49-F238E27FC236}">
                    <a16:creationId xmlns:a16="http://schemas.microsoft.com/office/drawing/2014/main" id="{EE27BD74-0EEB-721E-81F0-E309D2015AD6}"/>
                  </a:ext>
                </a:extLst>
              </p:cNvPr>
              <p:cNvSpPr txBox="1">
                <a:spLocks noRot="1" noChangeAspect="1" noMove="1" noResize="1" noEditPoints="1" noAdjustHandles="1" noChangeArrowheads="1" noChangeShapeType="1" noTextEdit="1"/>
              </p:cNvSpPr>
              <p:nvPr/>
            </p:nvSpPr>
            <p:spPr>
              <a:xfrm>
                <a:off x="6095999" y="2969790"/>
                <a:ext cx="6095999" cy="4066754"/>
              </a:xfrm>
              <a:prstGeom prst="rect">
                <a:avLst/>
              </a:prstGeom>
              <a:blipFill>
                <a:blip r:embed="rId7"/>
                <a:stretch>
                  <a:fillRect l="-1400" t="-600" r="-1400"/>
                </a:stretch>
              </a:blipFill>
            </p:spPr>
            <p:txBody>
              <a:bodyPr/>
              <a:lstStyle/>
              <a:p>
                <a:r>
                  <a:rPr lang="pt-BR">
                    <a:noFill/>
                  </a:rPr>
                  <a:t> </a:t>
                </a:r>
              </a:p>
            </p:txBody>
          </p:sp>
        </mc:Fallback>
      </mc:AlternateContent>
    </p:spTree>
    <p:extLst>
      <p:ext uri="{BB962C8B-B14F-4D97-AF65-F5344CB8AC3E}">
        <p14:creationId xmlns:p14="http://schemas.microsoft.com/office/powerpoint/2010/main" val="25241974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EEA318FD-18C2-630F-D532-762EE06C43A9}"/>
                  </a:ext>
                </a:extLst>
              </p:cNvPr>
              <p:cNvSpPr txBox="1"/>
              <p:nvPr/>
            </p:nvSpPr>
            <p:spPr>
              <a:xfrm>
                <a:off x="0" y="586447"/>
                <a:ext cx="6096000" cy="2944909"/>
              </a:xfrm>
              <a:prstGeom prst="rect">
                <a:avLst/>
              </a:prstGeom>
              <a:noFill/>
            </p:spPr>
            <p:txBody>
              <a:bodyPr wrap="square">
                <a:spAutoFit/>
              </a:bodyPr>
              <a:lstStyle/>
              <a:p>
                <a:pPr algn="just">
                  <a:lnSpc>
                    <a:spcPct val="115000"/>
                  </a:lnSpc>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Assim,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𝑟</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𝟐𝟎</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20−1</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𝟐𝟎</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=2+19∙4</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𝟐𝟎</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=2+76</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𝟐𝟎</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=78</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EEA318FD-18C2-630F-D532-762EE06C43A9}"/>
                  </a:ext>
                </a:extLst>
              </p:cNvPr>
              <p:cNvSpPr txBox="1">
                <a:spLocks noRot="1" noChangeAspect="1" noMove="1" noResize="1" noEditPoints="1" noAdjustHandles="1" noChangeArrowheads="1" noChangeShapeType="1" noTextEdit="1"/>
              </p:cNvSpPr>
              <p:nvPr/>
            </p:nvSpPr>
            <p:spPr>
              <a:xfrm>
                <a:off x="0" y="586447"/>
                <a:ext cx="6096000" cy="2944909"/>
              </a:xfrm>
              <a:prstGeom prst="rect">
                <a:avLst/>
              </a:prstGeom>
              <a:blipFill>
                <a:blip r:embed="rId2"/>
                <a:stretch>
                  <a:fillRect l="-1400" t="-82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B7D4C362-27E7-A8B8-500A-C6C351CBD4D8}"/>
                  </a:ext>
                </a:extLst>
              </p:cNvPr>
              <p:cNvSpPr txBox="1"/>
              <p:nvPr/>
            </p:nvSpPr>
            <p:spPr>
              <a:xfrm>
                <a:off x="0" y="3797052"/>
                <a:ext cx="6140822" cy="3047501"/>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2)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Determine o </a:t>
                </a:r>
                <a:r>
                  <a:rPr lang="pt-BR" sz="2300" b="1" kern="100"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primeiro termo</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de uma PA em que o décimo segundo termo é 47 e de razão, 4.</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12</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=47</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=12</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𝑟</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B7D4C362-27E7-A8B8-500A-C6C351CBD4D8}"/>
                  </a:ext>
                </a:extLst>
              </p:cNvPr>
              <p:cNvSpPr txBox="1">
                <a:spLocks noRot="1" noChangeAspect="1" noMove="1" noResize="1" noEditPoints="1" noAdjustHandles="1" noChangeArrowheads="1" noChangeShapeType="1" noTextEdit="1"/>
              </p:cNvSpPr>
              <p:nvPr/>
            </p:nvSpPr>
            <p:spPr>
              <a:xfrm>
                <a:off x="0" y="3797052"/>
                <a:ext cx="6140822" cy="3047501"/>
              </a:xfrm>
              <a:prstGeom prst="rect">
                <a:avLst/>
              </a:prstGeom>
              <a:blipFill>
                <a:blip r:embed="rId3"/>
                <a:stretch>
                  <a:fillRect l="-1390" t="-1000" r="-139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B5610304-820C-5F56-DDCA-754D67C1736C}"/>
                  </a:ext>
                </a:extLst>
              </p:cNvPr>
              <p:cNvSpPr txBox="1"/>
              <p:nvPr/>
            </p:nvSpPr>
            <p:spPr>
              <a:xfrm>
                <a:off x="6096000" y="586447"/>
                <a:ext cx="6033247" cy="3659720"/>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Substituindo os valores, obtemos:</a:t>
                </a:r>
              </a:p>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𝑟</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12</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12−1</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47=</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+11∙4</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47=</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+44</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47−44=</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𝟏</m:t>
                          </m:r>
                        </m:sub>
                      </m:sSub>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=3</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B5610304-820C-5F56-DDCA-754D67C1736C}"/>
                  </a:ext>
                </a:extLst>
              </p:cNvPr>
              <p:cNvSpPr txBox="1">
                <a:spLocks noRot="1" noChangeAspect="1" noMove="1" noResize="1" noEditPoints="1" noAdjustHandles="1" noChangeArrowheads="1" noChangeShapeType="1" noTextEdit="1"/>
              </p:cNvSpPr>
              <p:nvPr/>
            </p:nvSpPr>
            <p:spPr>
              <a:xfrm>
                <a:off x="6096000" y="586447"/>
                <a:ext cx="6033247" cy="3659720"/>
              </a:xfrm>
              <a:prstGeom prst="rect">
                <a:avLst/>
              </a:prstGeom>
              <a:blipFill>
                <a:blip r:embed="rId4"/>
                <a:stretch>
                  <a:fillRect l="-1414" t="-66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5C5ED3C0-7AD7-4652-7173-C67CD9F8EDEF}"/>
                  </a:ext>
                </a:extLst>
              </p:cNvPr>
              <p:cNvSpPr txBox="1"/>
              <p:nvPr/>
            </p:nvSpPr>
            <p:spPr>
              <a:xfrm>
                <a:off x="6096000" y="4246167"/>
                <a:ext cx="6096000" cy="1693990"/>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Observação: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essa fórmula (termo geral) nos permite determinar o primeiro termo </a:t>
                </a:r>
                <a14:m>
                  <m:oMath xmlns:m="http://schemas.openxmlformats.org/officeDocument/2006/math">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 ordem </a:t>
                </a:r>
                <a14:m>
                  <m:oMath xmlns:m="http://schemas.openxmlformats.org/officeDocument/2006/math">
                    <m:d>
                      <m:d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de um termo ou a razão </a:t>
                </a:r>
                <a14:m>
                  <m:oMath xmlns:m="http://schemas.openxmlformats.org/officeDocument/2006/math">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𝒓</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da PA, dependendo dos elementos conhecidos.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5C5ED3C0-7AD7-4652-7173-C67CD9F8EDEF}"/>
                  </a:ext>
                </a:extLst>
              </p:cNvPr>
              <p:cNvSpPr txBox="1">
                <a:spLocks noRot="1" noChangeAspect="1" noMove="1" noResize="1" noEditPoints="1" noAdjustHandles="1" noChangeArrowheads="1" noChangeShapeType="1" noTextEdit="1"/>
              </p:cNvSpPr>
              <p:nvPr/>
            </p:nvSpPr>
            <p:spPr>
              <a:xfrm>
                <a:off x="6096000" y="4246167"/>
                <a:ext cx="6096000" cy="1693990"/>
              </a:xfrm>
              <a:prstGeom prst="rect">
                <a:avLst/>
              </a:prstGeom>
              <a:blipFill>
                <a:blip r:embed="rId5"/>
                <a:stretch>
                  <a:fillRect l="-1400" t="-1805" r="-1400" b="-6859"/>
                </a:stretch>
              </a:blipFill>
            </p:spPr>
            <p:txBody>
              <a:bodyPr/>
              <a:lstStyle/>
              <a:p>
                <a:r>
                  <a:rPr lang="pt-BR">
                    <a:noFill/>
                  </a:rPr>
                  <a:t> </a:t>
                </a:r>
              </a:p>
            </p:txBody>
          </p:sp>
        </mc:Fallback>
      </mc:AlternateContent>
    </p:spTree>
    <p:extLst>
      <p:ext uri="{BB962C8B-B14F-4D97-AF65-F5344CB8AC3E}">
        <p14:creationId xmlns:p14="http://schemas.microsoft.com/office/powerpoint/2010/main" val="7956546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DA25D600-EBA0-60B8-59DF-B1D292232640}"/>
                  </a:ext>
                </a:extLst>
              </p:cNvPr>
              <p:cNvSpPr txBox="1"/>
              <p:nvPr/>
            </p:nvSpPr>
            <p:spPr>
              <a:xfrm>
                <a:off x="0" y="651877"/>
                <a:ext cx="6096000" cy="6206123"/>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Propriedades da progressão aritmética (PA)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1)</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Qualquer termo de uma progressão aritmética, a partir do segundo termo, é a média aritmética entre seu </a:t>
                </a:r>
                <a:r>
                  <a:rPr lang="pt-BR" sz="2300" u="sng" kern="100" dirty="0">
                    <a:effectLst/>
                    <a:latin typeface="Arial Narrow" panose="020B0606020202030204" pitchFamily="34" charset="0"/>
                    <a:ea typeface="Times New Roman" panose="02020603050405020304" pitchFamily="18" charset="0"/>
                    <a:cs typeface="Times New Roman" panose="02020603050405020304" pitchFamily="18" charset="0"/>
                  </a:rPr>
                  <a:t>antecessor</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e o seu </a:t>
                </a:r>
                <a:r>
                  <a:rPr lang="pt-BR" sz="2300" u="sng" kern="100" dirty="0">
                    <a:effectLst/>
                    <a:latin typeface="Arial Narrow" panose="020B0606020202030204" pitchFamily="34" charset="0"/>
                    <a:ea typeface="Times New Roman" panose="02020603050405020304" pitchFamily="18" charset="0"/>
                    <a:cs typeface="Times New Roman" panose="02020603050405020304" pitchFamily="18" charset="0"/>
                  </a:rPr>
                  <a:t>sucessor</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Em uma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progressão aritmética, a soma de dois termos equidistantes é igual à soma dos termos extremos (primeiro termo e último termo).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Em uma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progressão aritmética, com uma quantidade ímpar de termos, o termo central é igual à média aritmética dos termos extremos (primeiro termo e último termo).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Em uma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progressão aritmética, é sempre válida a seguinte relação: Se </a:t>
                </a:r>
                <a14:m>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𝑚</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𝑝</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sub>
                    </m:sSub>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então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𝑚</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𝑝</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DA25D600-EBA0-60B8-59DF-B1D292232640}"/>
                  </a:ext>
                </a:extLst>
              </p:cNvPr>
              <p:cNvSpPr txBox="1">
                <a:spLocks noRot="1" noChangeAspect="1" noMove="1" noResize="1" noEditPoints="1" noAdjustHandles="1" noChangeArrowheads="1" noChangeShapeType="1" noTextEdit="1"/>
              </p:cNvSpPr>
              <p:nvPr/>
            </p:nvSpPr>
            <p:spPr>
              <a:xfrm>
                <a:off x="0" y="651877"/>
                <a:ext cx="6096000" cy="6206123"/>
              </a:xfrm>
              <a:prstGeom prst="rect">
                <a:avLst/>
              </a:prstGeom>
              <a:blipFill>
                <a:blip r:embed="rId2"/>
                <a:stretch>
                  <a:fillRect l="-1500" t="-589" r="-1400" b="-1081"/>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77110FA7-154E-F55E-9684-91BC1D6429F7}"/>
              </a:ext>
            </a:extLst>
          </p:cNvPr>
          <p:cNvPicPr>
            <a:picLocks noChangeAspect="1"/>
          </p:cNvPicPr>
          <p:nvPr/>
        </p:nvPicPr>
        <p:blipFill rotWithShape="1">
          <a:blip r:embed="rId3">
            <a:extLst>
              <a:ext uri="{28A0092B-C50C-407E-A947-70E740481C1C}">
                <a14:useLocalDpi xmlns:a14="http://schemas.microsoft.com/office/drawing/2010/main" val="0"/>
              </a:ext>
            </a:extLst>
          </a:blip>
          <a:srcRect l="1505" t="7077" r="63512"/>
          <a:stretch>
            <a:fillRect/>
          </a:stretch>
        </p:blipFill>
        <p:spPr bwMode="auto">
          <a:xfrm>
            <a:off x="6096000" y="572323"/>
            <a:ext cx="3240000" cy="763698"/>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1BA765E0-F876-65E0-F55F-13D1B462BB4F}"/>
                  </a:ext>
                </a:extLst>
              </p:cNvPr>
              <p:cNvSpPr txBox="1"/>
              <p:nvPr/>
            </p:nvSpPr>
            <p:spPr>
              <a:xfrm>
                <a:off x="6096000" y="1336021"/>
                <a:ext cx="6096000" cy="4447308"/>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300" b="1"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Calibri Light" panose="020F0302020204030204" pitchFamily="34" charset="0"/>
                  </a:rPr>
                  <a:t>Considere a sequência: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Calibri Light" panose="020F0302020204030204" pitchFamily="34" charset="0"/>
                            </a:rPr>
                          </m:ctrlPr>
                        </m:dPr>
                        <m:e>
                          <m:r>
                            <a:rPr lang="pt-BR" sz="2300" i="1" kern="100">
                              <a:effectLst/>
                              <a:latin typeface="Cambria Math" panose="02040503050406030204" pitchFamily="18" charset="0"/>
                              <a:ea typeface="Calibri" panose="020F0502020204030204" pitchFamily="34" charset="0"/>
                              <a:cs typeface="Calibri Light" panose="020F0302020204030204" pitchFamily="34" charset="0"/>
                            </a:rPr>
                            <m:t>5; 7; 9; 11; 13; 15;…</m:t>
                          </m:r>
                        </m:e>
                      </m:d>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Calibri Light" panose="020F0302020204030204" pitchFamily="34" charset="0"/>
                  </a:rPr>
                  <a:t>A lei de formação que gera qualquer termo </a:t>
                </a:r>
                <a14:m>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ctrlPr>
                      </m:sSubPr>
                      <m:e>
                        <m: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t>𝑎</m:t>
                        </m:r>
                      </m:e>
                      <m:sub>
                        <m: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t>𝑛</m:t>
                        </m:r>
                      </m:sub>
                    </m:sSub>
                  </m:oMath>
                </a14:m>
                <a:r>
                  <a:rPr lang="pt-BR" sz="2300" kern="100" dirty="0">
                    <a:effectLst/>
                    <a:latin typeface="Arial Narrow" panose="020B0606020202030204" pitchFamily="34" charset="0"/>
                    <a:ea typeface="Times New Roman" panose="02020603050405020304" pitchFamily="18" charset="0"/>
                    <a:cs typeface="Calibri Light" panose="020F0302020204030204" pitchFamily="34" charset="0"/>
                  </a:rPr>
                  <a:t> dessa sequência, a partir da sua ordem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t>𝑛</m:t>
                    </m:r>
                  </m:oMath>
                </a14:m>
                <a:r>
                  <a:rPr lang="pt-BR" sz="2300" kern="100" dirty="0">
                    <a:effectLst/>
                    <a:latin typeface="Arial Narrow" panose="020B0606020202030204" pitchFamily="34" charset="0"/>
                    <a:ea typeface="Times New Roman" panose="02020603050405020304" pitchFamily="18" charset="0"/>
                    <a:cs typeface="Calibri Light" panose="020F0302020204030204" pitchFamily="34" charset="0"/>
                  </a:rPr>
                  <a:t> (posição), é igual 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Calibri Light" panose="020F0302020204030204" pitchFamily="34" charset="0"/>
                  </a:rPr>
                  <a:t>(A) </a:t>
                </a:r>
                <a14:m>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ctrlPr>
                      </m:sSubPr>
                      <m:e>
                        <m: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t>𝑎</m:t>
                        </m:r>
                      </m:e>
                      <m:sub>
                        <m: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t>𝑛</m:t>
                        </m:r>
                      </m:sub>
                    </m:sSub>
                    <m: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t>=5</m:t>
                    </m:r>
                    <m: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t>𝑛</m:t>
                    </m:r>
                  </m:oMath>
                </a14:m>
                <a:r>
                  <a:rPr lang="pt-BR" sz="2300" kern="100" dirty="0">
                    <a:effectLst/>
                    <a:latin typeface="Arial Narrow" panose="020B0606020202030204" pitchFamily="34" charset="0"/>
                    <a:ea typeface="Times New Roman" panose="02020603050405020304" pitchFamily="18" charset="0"/>
                    <a:cs typeface="Calibri Light" panose="020F0302020204030204" pitchFamily="34"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Calibri Light" panose="020F0302020204030204" pitchFamily="34" charset="0"/>
                  </a:rPr>
                  <a:t>(B) </a:t>
                </a:r>
                <a14:m>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ctrlPr>
                      </m:sSubPr>
                      <m:e>
                        <m: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t>𝑎</m:t>
                        </m:r>
                      </m:e>
                      <m:sub>
                        <m: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t>𝑛</m:t>
                        </m:r>
                      </m:sub>
                    </m:sSub>
                    <m: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t>=4</m:t>
                    </m:r>
                    <m: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t>𝑛</m:t>
                    </m:r>
                    <m: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t>+1</m:t>
                    </m:r>
                  </m:oMath>
                </a14:m>
                <a:r>
                  <a:rPr lang="pt-BR" sz="2300" kern="100" dirty="0">
                    <a:effectLst/>
                    <a:latin typeface="Arial Narrow" panose="020B0606020202030204" pitchFamily="34" charset="0"/>
                    <a:ea typeface="Times New Roman" panose="02020603050405020304" pitchFamily="18" charset="0"/>
                    <a:cs typeface="Calibri Light" panose="020F0302020204030204" pitchFamily="34"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Calibri Light" panose="020F0302020204030204" pitchFamily="34" charset="0"/>
                  </a:rPr>
                  <a:t>(C) </a:t>
                </a:r>
                <a14:m>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ctrlPr>
                      </m:sSubPr>
                      <m:e>
                        <m: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t>𝑎</m:t>
                        </m:r>
                      </m:e>
                      <m:sub>
                        <m: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t>𝑛</m:t>
                        </m:r>
                      </m:sub>
                    </m:sSub>
                    <m: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t>=3</m:t>
                    </m:r>
                    <m: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t>𝑛</m:t>
                    </m:r>
                    <m: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t>+2</m:t>
                    </m:r>
                  </m:oMath>
                </a14:m>
                <a:r>
                  <a:rPr lang="pt-BR" sz="2300" kern="100" dirty="0">
                    <a:effectLst/>
                    <a:latin typeface="Arial Narrow" panose="020B0606020202030204" pitchFamily="34" charset="0"/>
                    <a:ea typeface="Times New Roman" panose="02020603050405020304" pitchFamily="18" charset="0"/>
                    <a:cs typeface="Calibri Light" panose="020F0302020204030204" pitchFamily="34"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Calibri Light" panose="020F0302020204030204" pitchFamily="34" charset="0"/>
                  </a:rPr>
                  <a:t>(D) </a:t>
                </a:r>
                <a14:m>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ctrlPr>
                      </m:sSubPr>
                      <m:e>
                        <m: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t>𝑎</m:t>
                        </m:r>
                      </m:e>
                      <m:sub>
                        <m: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t>𝑛</m:t>
                        </m:r>
                      </m:sub>
                    </m:sSub>
                    <m: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t>=2</m:t>
                    </m:r>
                    <m: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t>𝑛</m:t>
                    </m:r>
                    <m: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t>+3</m:t>
                    </m:r>
                  </m:oMath>
                </a14:m>
                <a:r>
                  <a:rPr lang="pt-BR" sz="2300" kern="100" dirty="0">
                    <a:effectLst/>
                    <a:latin typeface="Arial Narrow" panose="020B0606020202030204" pitchFamily="34" charset="0"/>
                    <a:ea typeface="Times New Roman" panose="02020603050405020304" pitchFamily="18" charset="0"/>
                    <a:cs typeface="Calibri Light" panose="020F0302020204030204" pitchFamily="34"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Calibri Light" panose="020F0302020204030204" pitchFamily="34" charset="0"/>
                  </a:rPr>
                  <a:t>(E) </a:t>
                </a:r>
                <a14:m>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ctrlPr>
                      </m:sSubPr>
                      <m:e>
                        <m: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t>𝑎</m:t>
                        </m:r>
                      </m:e>
                      <m:sub>
                        <m: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t>𝑛</m:t>
                        </m:r>
                      </m:sub>
                    </m:sSub>
                    <m: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t>=</m:t>
                    </m:r>
                    <m: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t>𝑛</m:t>
                    </m:r>
                    <m:r>
                      <a:rPr lang="pt-BR" sz="2300" i="1" kern="100">
                        <a:effectLst/>
                        <a:latin typeface="Cambria Math" panose="02040503050406030204" pitchFamily="18" charset="0"/>
                        <a:ea typeface="Times New Roman" panose="02020603050405020304" pitchFamily="18" charset="0"/>
                        <a:cs typeface="Calibri Light" panose="020F0302020204030204" pitchFamily="34" charset="0"/>
                      </a:rPr>
                      <m:t>+4</m:t>
                    </m:r>
                  </m:oMath>
                </a14:m>
                <a:r>
                  <a:rPr lang="pt-BR" sz="2300" kern="100" dirty="0">
                    <a:effectLst/>
                    <a:latin typeface="Arial Narrow" panose="020B0606020202030204" pitchFamily="34" charset="0"/>
                    <a:ea typeface="Times New Roman" panose="02020603050405020304" pitchFamily="18" charset="0"/>
                    <a:cs typeface="Calibri Light" panose="020F0302020204030204" pitchFamily="34"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1BA765E0-F876-65E0-F55F-13D1B462BB4F}"/>
                  </a:ext>
                </a:extLst>
              </p:cNvPr>
              <p:cNvSpPr txBox="1">
                <a:spLocks noRot="1" noChangeAspect="1" noMove="1" noResize="1" noEditPoints="1" noAdjustHandles="1" noChangeArrowheads="1" noChangeShapeType="1" noTextEdit="1"/>
              </p:cNvSpPr>
              <p:nvPr/>
            </p:nvSpPr>
            <p:spPr>
              <a:xfrm>
                <a:off x="6096000" y="1336021"/>
                <a:ext cx="6096000" cy="4447308"/>
              </a:xfrm>
              <a:prstGeom prst="rect">
                <a:avLst/>
              </a:prstGeom>
              <a:blipFill>
                <a:blip r:embed="rId4"/>
                <a:stretch>
                  <a:fillRect l="-1400" t="-548" r="-1400" b="-1781"/>
                </a:stretch>
              </a:blipFill>
            </p:spPr>
            <p:txBody>
              <a:bodyPr/>
              <a:lstStyle/>
              <a:p>
                <a:r>
                  <a:rPr lang="pt-BR">
                    <a:noFill/>
                  </a:rPr>
                  <a:t> </a:t>
                </a:r>
              </a:p>
            </p:txBody>
          </p:sp>
        </mc:Fallback>
      </mc:AlternateContent>
    </p:spTree>
    <p:extLst>
      <p:ext uri="{BB962C8B-B14F-4D97-AF65-F5344CB8AC3E}">
        <p14:creationId xmlns:p14="http://schemas.microsoft.com/office/powerpoint/2010/main" val="37700335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46F88256-0266-41B0-38AE-AF74A5ECC087}"/>
                  </a:ext>
                </a:extLst>
              </p:cNvPr>
              <p:cNvSpPr txBox="1"/>
              <p:nvPr/>
            </p:nvSpPr>
            <p:spPr>
              <a:xfrm>
                <a:off x="0" y="565124"/>
                <a:ext cx="6087036" cy="3937681"/>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Entre as progressões, a seguir, assinale aquelas que são progressões aritméticas.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   )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3; 6; 9; 12; 15; 18;…</m:t>
                        </m:r>
                      </m:e>
                    </m:d>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   )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 2; 4; 8; 16; 32; 64; 128;…</m:t>
                        </m:r>
                      </m:e>
                    </m:d>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   )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0;5;10;15;20;25;30;35;…</m:t>
                        </m:r>
                      </m:e>
                    </m:d>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   )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1;4;9;16;25;36;49;…</m:t>
                        </m:r>
                      </m:e>
                    </m:d>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   )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5; 3; 1; −1; −3; −5; −7; −9;...</m:t>
                        </m:r>
                      </m:e>
                    </m:d>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f) (   )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3;3;3;3;3;3;3;...</m:t>
                        </m:r>
                      </m:e>
                    </m:d>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46F88256-0266-41B0-38AE-AF74A5ECC087}"/>
                  </a:ext>
                </a:extLst>
              </p:cNvPr>
              <p:cNvSpPr txBox="1">
                <a:spLocks noRot="1" noChangeAspect="1" noMove="1" noResize="1" noEditPoints="1" noAdjustHandles="1" noChangeArrowheads="1" noChangeShapeType="1" noTextEdit="1"/>
              </p:cNvSpPr>
              <p:nvPr/>
            </p:nvSpPr>
            <p:spPr>
              <a:xfrm>
                <a:off x="0" y="565124"/>
                <a:ext cx="6087036" cy="3937681"/>
              </a:xfrm>
              <a:prstGeom prst="rect">
                <a:avLst/>
              </a:prstGeom>
              <a:blipFill>
                <a:blip r:embed="rId2"/>
                <a:stretch>
                  <a:fillRect l="-1401" t="-774" r="-1301" b="-2167"/>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4829DA88-0686-6E4D-5FE4-021BA3112E1A}"/>
              </a:ext>
            </a:extLst>
          </p:cNvPr>
          <p:cNvSpPr txBox="1"/>
          <p:nvPr/>
        </p:nvSpPr>
        <p:spPr>
          <a:xfrm>
            <a:off x="8964" y="4697853"/>
            <a:ext cx="6087036" cy="879921"/>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3.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Relacione cada progressão da 1ª coluna com sua respectiva razão na 2ª coluna.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4345F225-C73A-DC6F-54DC-E2EAD50B02E4}"/>
                  </a:ext>
                </a:extLst>
              </p:cNvPr>
              <p:cNvSpPr txBox="1"/>
              <p:nvPr/>
            </p:nvSpPr>
            <p:spPr>
              <a:xfrm>
                <a:off x="-8964" y="5577774"/>
                <a:ext cx="6104964" cy="1154162"/>
              </a:xfrm>
              <a:prstGeom prst="rect">
                <a:avLst/>
              </a:prstGeom>
              <a:noFill/>
            </p:spPr>
            <p:txBody>
              <a:bodyPr wrap="square">
                <a:spAutoFit/>
              </a:bodyPr>
              <a:lstStyle/>
              <a:p>
                <a:r>
                  <a:rPr lang="pt-BR" sz="23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d>
                      <m:dPr>
                        <m:ctrlPr>
                          <a:rPr lang="pt-BR" sz="2300" i="1">
                            <a:effectLst/>
                            <a:latin typeface="Cambria Math" panose="02040503050406030204" pitchFamily="18" charset="0"/>
                            <a:cs typeface="Times New Roman" panose="02020603050405020304" pitchFamily="18" charset="0"/>
                          </a:rPr>
                        </m:ctrlPr>
                      </m:dPr>
                      <m:e>
                        <m:r>
                          <a:rPr lang="pt-BR" sz="2300" i="1">
                            <a:effectLst/>
                            <a:latin typeface="Cambria Math" panose="02040503050406030204" pitchFamily="18" charset="0"/>
                            <a:ea typeface="Calibri" panose="020F0502020204030204" pitchFamily="34" charset="0"/>
                            <a:cs typeface="Times New Roman" panose="02020603050405020304" pitchFamily="18" charset="0"/>
                          </a:rPr>
                          <m:t>25;22;19;16;13;10;…</m:t>
                        </m:r>
                      </m:e>
                    </m:d>
                  </m:oMath>
                </a14:m>
                <a:endParaRPr lang="pt-BR" sz="2300" dirty="0"/>
              </a:p>
              <a:p>
                <a:r>
                  <a:rPr lang="pt-BR" sz="23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d>
                      <m:dPr>
                        <m:ctrlPr>
                          <a:rPr lang="pt-BR" sz="2300" i="1">
                            <a:effectLst/>
                            <a:latin typeface="Cambria Math" panose="02040503050406030204" pitchFamily="18" charset="0"/>
                            <a:cs typeface="Times New Roman" panose="02020603050405020304" pitchFamily="18" charset="0"/>
                          </a:rPr>
                        </m:ctrlPr>
                      </m:dPr>
                      <m:e>
                        <m:r>
                          <a:rPr lang="pt-BR" sz="2300" i="1">
                            <a:effectLst/>
                            <a:latin typeface="Cambria Math" panose="02040503050406030204" pitchFamily="18" charset="0"/>
                            <a:ea typeface="Calibri" panose="020F0502020204030204" pitchFamily="34" charset="0"/>
                            <a:cs typeface="Times New Roman" panose="02020603050405020304" pitchFamily="18" charset="0"/>
                          </a:rPr>
                          <m:t>7; 7; 7; 7; 7; 7; ...</m:t>
                        </m:r>
                      </m:e>
                    </m:d>
                  </m:oMath>
                </a14:m>
                <a:endParaRPr lang="pt-BR" sz="2300" dirty="0"/>
              </a:p>
              <a:p>
                <a:r>
                  <a:rPr lang="pt-BR" sz="23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d>
                      <m:dPr>
                        <m:ctrlPr>
                          <a:rPr lang="pt-BR" sz="2300" i="1">
                            <a:effectLst/>
                            <a:latin typeface="Cambria Math" panose="02040503050406030204" pitchFamily="18" charset="0"/>
                            <a:cs typeface="Times New Roman" panose="02020603050405020304" pitchFamily="18" charset="0"/>
                          </a:rPr>
                        </m:ctrlPr>
                      </m:dPr>
                      <m:e>
                        <m:r>
                          <a:rPr lang="pt-BR" sz="2300" i="1">
                            <a:effectLst/>
                            <a:latin typeface="Cambria Math" panose="02040503050406030204" pitchFamily="18" charset="0"/>
                            <a:ea typeface="Calibri" panose="020F0502020204030204" pitchFamily="34" charset="0"/>
                            <a:cs typeface="Times New Roman" panose="02020603050405020304" pitchFamily="18" charset="0"/>
                          </a:rPr>
                          <m:t>1,25; 2,00; 2,75; 3,50; 4,25; …</m:t>
                        </m:r>
                      </m:e>
                    </m:d>
                  </m:oMath>
                </a14:m>
                <a:endParaRPr lang="pt-BR" sz="2300" dirty="0"/>
              </a:p>
            </p:txBody>
          </p:sp>
        </mc:Choice>
        <mc:Fallback xmlns="">
          <p:sp>
            <p:nvSpPr>
              <p:cNvPr id="9" name="CaixaDeTexto 8">
                <a:extLst>
                  <a:ext uri="{FF2B5EF4-FFF2-40B4-BE49-F238E27FC236}">
                    <a16:creationId xmlns:a16="http://schemas.microsoft.com/office/drawing/2014/main" id="{4345F225-C73A-DC6F-54DC-E2EAD50B02E4}"/>
                  </a:ext>
                </a:extLst>
              </p:cNvPr>
              <p:cNvSpPr txBox="1">
                <a:spLocks noRot="1" noChangeAspect="1" noMove="1" noResize="1" noEditPoints="1" noAdjustHandles="1" noChangeArrowheads="1" noChangeShapeType="1" noTextEdit="1"/>
              </p:cNvSpPr>
              <p:nvPr/>
            </p:nvSpPr>
            <p:spPr>
              <a:xfrm>
                <a:off x="-8964" y="5577774"/>
                <a:ext cx="6104964" cy="1154162"/>
              </a:xfrm>
              <a:prstGeom prst="rect">
                <a:avLst/>
              </a:prstGeom>
              <a:blipFill>
                <a:blip r:embed="rId3"/>
                <a:stretch>
                  <a:fillRect l="-1499" t="-5291" b="-1005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56E3BD6E-0A5B-E531-DC55-2380970F2929}"/>
                  </a:ext>
                </a:extLst>
              </p:cNvPr>
              <p:cNvSpPr txBox="1"/>
              <p:nvPr/>
            </p:nvSpPr>
            <p:spPr>
              <a:xfrm>
                <a:off x="6096000" y="565124"/>
                <a:ext cx="6006353" cy="1359796"/>
              </a:xfrm>
              <a:prstGeom prst="rect">
                <a:avLst/>
              </a:prstGeom>
              <a:noFill/>
            </p:spPr>
            <p:txBody>
              <a:bodyPr wrap="square">
                <a:spAutoFit/>
              </a:bodyPr>
              <a:lstStyle/>
              <a:p>
                <a:r>
                  <a:rPr lang="pt-BR" sz="2300" dirty="0">
                    <a:effectLst/>
                    <a:latin typeface="Arial Narrow" panose="020B0606020202030204" pitchFamily="34" charset="0"/>
                    <a:ea typeface="Calibri" panose="020F0502020204030204" pitchFamily="34" charset="0"/>
                    <a:cs typeface="Times New Roman" panose="02020603050405020304" pitchFamily="18" charset="0"/>
                  </a:rPr>
                  <a:t>(D) </a:t>
                </a:r>
                <a14:m>
                  <m:oMath xmlns:m="http://schemas.openxmlformats.org/officeDocument/2006/math">
                    <m:d>
                      <m:dPr>
                        <m:ctrlPr>
                          <a:rPr lang="pt-BR" sz="2300" i="1">
                            <a:effectLst/>
                            <a:latin typeface="Cambria Math" panose="02040503050406030204" pitchFamily="18" charset="0"/>
                            <a:cs typeface="Times New Roman" panose="02020603050405020304" pitchFamily="18" charset="0"/>
                          </a:rPr>
                        </m:ctrlPr>
                      </m:dPr>
                      <m:e>
                        <m:r>
                          <a:rPr lang="pt-BR" sz="2300" i="1">
                            <a:effectLst/>
                            <a:latin typeface="Cambria Math" panose="02040503050406030204" pitchFamily="18" charset="0"/>
                            <a:ea typeface="Calibri" panose="020F0502020204030204" pitchFamily="34" charset="0"/>
                            <a:cs typeface="Times New Roman" panose="02020603050405020304" pitchFamily="18" charset="0"/>
                          </a:rPr>
                          <m:t>−3; −1;1;3;5;7;…</m:t>
                        </m:r>
                      </m:e>
                    </m:d>
                  </m:oMath>
                </a14:m>
                <a:endParaRPr lang="pt-BR" sz="2300" dirty="0"/>
              </a:p>
              <a:p>
                <a:r>
                  <a:rPr lang="pt-BR" sz="2300" dirty="0">
                    <a:effectLst/>
                    <a:latin typeface="Arial Narrow" panose="020B0606020202030204" pitchFamily="34" charset="0"/>
                    <a:ea typeface="Calibri" panose="020F0502020204030204" pitchFamily="34" charset="0"/>
                    <a:cs typeface="Times New Roman" panose="02020603050405020304" pitchFamily="18" charset="0"/>
                  </a:rPr>
                  <a:t>(E) </a:t>
                </a:r>
                <a14:m>
                  <m:oMath xmlns:m="http://schemas.openxmlformats.org/officeDocument/2006/math">
                    <m:d>
                      <m:dPr>
                        <m:ctrlPr>
                          <a:rPr lang="pt-BR" sz="2300" i="1">
                            <a:effectLst/>
                            <a:latin typeface="Cambria Math" panose="02040503050406030204" pitchFamily="18" charset="0"/>
                            <a:cs typeface="Times New Roman" panose="02020603050405020304" pitchFamily="18" charset="0"/>
                          </a:rPr>
                        </m:ctrlPr>
                      </m:dPr>
                      <m:e>
                        <m:r>
                          <a:rPr lang="pt-BR" sz="2300" i="1">
                            <a:effectLst/>
                            <a:latin typeface="Cambria Math" panose="02040503050406030204" pitchFamily="18" charset="0"/>
                            <a:ea typeface="Calibri" panose="020F0502020204030204" pitchFamily="34" charset="0"/>
                            <a:cs typeface="Times New Roman" panose="02020603050405020304" pitchFamily="18" charset="0"/>
                          </a:rPr>
                          <m:t>−2; −7; −12; −17; −22;…</m:t>
                        </m:r>
                      </m:e>
                    </m:d>
                  </m:oMath>
                </a14:m>
                <a:endParaRPr lang="pt-BR" sz="2300" dirty="0"/>
              </a:p>
              <a:p>
                <a:r>
                  <a:rPr lang="pt-BR" sz="2300" dirty="0">
                    <a:effectLst/>
                    <a:latin typeface="Arial Narrow" panose="020B0606020202030204" pitchFamily="34" charset="0"/>
                    <a:ea typeface="Calibri" panose="020F0502020204030204" pitchFamily="34" charset="0"/>
                    <a:cs typeface="Times New Roman" panose="02020603050405020304" pitchFamily="18" charset="0"/>
                  </a:rPr>
                  <a:t>(F) </a:t>
                </a:r>
                <a14:m>
                  <m:oMath xmlns:m="http://schemas.openxmlformats.org/officeDocument/2006/math">
                    <m:d>
                      <m:dPr>
                        <m:ctrlPr>
                          <a:rPr lang="pt-BR" sz="2300" i="1">
                            <a:effectLst/>
                            <a:latin typeface="Cambria Math" panose="02040503050406030204" pitchFamily="18" charset="0"/>
                            <a:cs typeface="Times New Roman" panose="02020603050405020304" pitchFamily="18" charset="0"/>
                          </a:rPr>
                        </m:ctrlPr>
                      </m:dPr>
                      <m:e>
                        <m:r>
                          <a:rPr lang="pt-BR" sz="2300" i="1">
                            <a:effectLst/>
                            <a:latin typeface="Cambria Math" panose="02040503050406030204" pitchFamily="18" charset="0"/>
                            <a:ea typeface="Calibri" panose="020F0502020204030204" pitchFamily="34" charset="0"/>
                            <a:cs typeface="Times New Roman" panose="02020603050405020304" pitchFamily="18" charset="0"/>
                          </a:rPr>
                          <m:t>0; </m:t>
                        </m:r>
                        <m:f>
                          <m:fPr>
                            <m:ctrlPr>
                              <a:rPr lang="pt-BR" sz="2300" i="1">
                                <a:effectLst/>
                                <a:latin typeface="Cambria Math" panose="02040503050406030204" pitchFamily="18" charset="0"/>
                                <a:cs typeface="Times New Roman" panose="02020603050405020304" pitchFamily="18" charset="0"/>
                              </a:rPr>
                            </m:ctrlPr>
                          </m:fPr>
                          <m:num>
                            <m:r>
                              <a:rPr lang="pt-BR" sz="2300" i="1">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a:effectLst/>
                                <a:latin typeface="Cambria Math" panose="02040503050406030204" pitchFamily="18" charset="0"/>
                                <a:ea typeface="Calibri" panose="020F0502020204030204" pitchFamily="34" charset="0"/>
                                <a:cs typeface="Times New Roman" panose="02020603050405020304" pitchFamily="18" charset="0"/>
                              </a:rPr>
                              <m:t>2</m:t>
                            </m:r>
                          </m:den>
                        </m:f>
                        <m:r>
                          <a:rPr lang="pt-BR" sz="2300" i="1">
                            <a:effectLst/>
                            <a:latin typeface="Cambria Math" panose="02040503050406030204" pitchFamily="18" charset="0"/>
                            <a:ea typeface="Calibri" panose="020F0502020204030204" pitchFamily="34" charset="0"/>
                            <a:cs typeface="Times New Roman" panose="02020603050405020304" pitchFamily="18" charset="0"/>
                          </a:rPr>
                          <m:t>;1; </m:t>
                        </m:r>
                        <m:f>
                          <m:fPr>
                            <m:ctrlPr>
                              <a:rPr lang="pt-BR" sz="2300" i="1">
                                <a:effectLst/>
                                <a:latin typeface="Cambria Math" panose="02040503050406030204" pitchFamily="18" charset="0"/>
                                <a:cs typeface="Times New Roman" panose="02020603050405020304" pitchFamily="18" charset="0"/>
                              </a:rPr>
                            </m:ctrlPr>
                          </m:fPr>
                          <m:num>
                            <m:r>
                              <a:rPr lang="pt-BR" sz="2300" i="1">
                                <a:effectLst/>
                                <a:latin typeface="Cambria Math" panose="02040503050406030204" pitchFamily="18" charset="0"/>
                                <a:ea typeface="Calibri" panose="020F0502020204030204" pitchFamily="34" charset="0"/>
                                <a:cs typeface="Times New Roman" panose="02020603050405020304" pitchFamily="18" charset="0"/>
                              </a:rPr>
                              <m:t>3</m:t>
                            </m:r>
                          </m:num>
                          <m:den>
                            <m:r>
                              <a:rPr lang="pt-BR" sz="2300" i="1">
                                <a:effectLst/>
                                <a:latin typeface="Cambria Math" panose="02040503050406030204" pitchFamily="18" charset="0"/>
                                <a:ea typeface="Calibri" panose="020F0502020204030204" pitchFamily="34" charset="0"/>
                                <a:cs typeface="Times New Roman" panose="02020603050405020304" pitchFamily="18" charset="0"/>
                              </a:rPr>
                              <m:t>2</m:t>
                            </m:r>
                          </m:den>
                        </m:f>
                        <m:r>
                          <a:rPr lang="pt-BR" sz="2300" i="1">
                            <a:effectLst/>
                            <a:latin typeface="Cambria Math" panose="02040503050406030204" pitchFamily="18" charset="0"/>
                            <a:ea typeface="Calibri" panose="020F0502020204030204" pitchFamily="34" charset="0"/>
                            <a:cs typeface="Times New Roman" panose="02020603050405020304" pitchFamily="18" charset="0"/>
                          </a:rPr>
                          <m:t>;2; </m:t>
                        </m:r>
                        <m:f>
                          <m:fPr>
                            <m:ctrlPr>
                              <a:rPr lang="pt-BR" sz="2300" i="1">
                                <a:effectLst/>
                                <a:latin typeface="Cambria Math" panose="02040503050406030204" pitchFamily="18" charset="0"/>
                                <a:cs typeface="Times New Roman" panose="02020603050405020304" pitchFamily="18" charset="0"/>
                              </a:rPr>
                            </m:ctrlPr>
                          </m:fPr>
                          <m:num>
                            <m:r>
                              <a:rPr lang="pt-BR" sz="2300" i="1">
                                <a:effectLst/>
                                <a:latin typeface="Cambria Math" panose="02040503050406030204" pitchFamily="18" charset="0"/>
                                <a:ea typeface="Calibri" panose="020F0502020204030204" pitchFamily="34" charset="0"/>
                                <a:cs typeface="Times New Roman" panose="02020603050405020304" pitchFamily="18" charset="0"/>
                              </a:rPr>
                              <m:t>5</m:t>
                            </m:r>
                          </m:num>
                          <m:den>
                            <m:r>
                              <a:rPr lang="pt-BR" sz="2300" i="1">
                                <a:effectLst/>
                                <a:latin typeface="Cambria Math" panose="02040503050406030204" pitchFamily="18" charset="0"/>
                                <a:ea typeface="Calibri" panose="020F0502020204030204" pitchFamily="34" charset="0"/>
                                <a:cs typeface="Times New Roman" panose="02020603050405020304" pitchFamily="18" charset="0"/>
                              </a:rPr>
                              <m:t>2</m:t>
                            </m:r>
                          </m:den>
                        </m:f>
                        <m:r>
                          <a:rPr lang="pt-BR" sz="2300" i="1">
                            <a:effectLst/>
                            <a:latin typeface="Cambria Math" panose="02040503050406030204" pitchFamily="18" charset="0"/>
                            <a:ea typeface="Calibri" panose="020F0502020204030204" pitchFamily="34" charset="0"/>
                            <a:cs typeface="Times New Roman" panose="02020603050405020304" pitchFamily="18" charset="0"/>
                          </a:rPr>
                          <m:t>;3;…</m:t>
                        </m:r>
                      </m:e>
                    </m:d>
                  </m:oMath>
                </a14:m>
                <a:endParaRPr lang="pt-BR" sz="2300" dirty="0"/>
              </a:p>
            </p:txBody>
          </p:sp>
        </mc:Choice>
        <mc:Fallback xmlns="">
          <p:sp>
            <p:nvSpPr>
              <p:cNvPr id="11" name="CaixaDeTexto 10">
                <a:extLst>
                  <a:ext uri="{FF2B5EF4-FFF2-40B4-BE49-F238E27FC236}">
                    <a16:creationId xmlns:a16="http://schemas.microsoft.com/office/drawing/2014/main" id="{56E3BD6E-0A5B-E531-DC55-2380970F2929}"/>
                  </a:ext>
                </a:extLst>
              </p:cNvPr>
              <p:cNvSpPr txBox="1">
                <a:spLocks noRot="1" noChangeAspect="1" noMove="1" noResize="1" noEditPoints="1" noAdjustHandles="1" noChangeArrowheads="1" noChangeShapeType="1" noTextEdit="1"/>
              </p:cNvSpPr>
              <p:nvPr/>
            </p:nvSpPr>
            <p:spPr>
              <a:xfrm>
                <a:off x="6096000" y="565124"/>
                <a:ext cx="6006353" cy="1359796"/>
              </a:xfrm>
              <a:prstGeom prst="rect">
                <a:avLst/>
              </a:prstGeom>
              <a:blipFill>
                <a:blip r:embed="rId4"/>
                <a:stretch>
                  <a:fillRect l="-1421" t="-4484"/>
                </a:stretch>
              </a:blipFill>
            </p:spPr>
            <p:txBody>
              <a:bodyPr/>
              <a:lstStyle/>
              <a:p>
                <a:r>
                  <a:rPr lang="pt-BR">
                    <a:noFill/>
                  </a:rPr>
                  <a:t> </a:t>
                </a:r>
              </a:p>
            </p:txBody>
          </p:sp>
        </mc:Fallback>
      </mc:AlternateContent>
      <p:pic>
        <p:nvPicPr>
          <p:cNvPr id="12" name="Imagem 11">
            <a:extLst>
              <a:ext uri="{FF2B5EF4-FFF2-40B4-BE49-F238E27FC236}">
                <a16:creationId xmlns:a16="http://schemas.microsoft.com/office/drawing/2014/main" id="{E9705451-8731-A5F9-CA4A-108EDF57B10E}"/>
              </a:ext>
            </a:extLst>
          </p:cNvPr>
          <p:cNvPicPr>
            <a:picLocks noChangeAspect="1"/>
          </p:cNvPicPr>
          <p:nvPr/>
        </p:nvPicPr>
        <p:blipFill>
          <a:blip r:embed="rId5"/>
          <a:srcRect l="34809" r="41810" b="13875"/>
          <a:stretch/>
        </p:blipFill>
        <p:spPr>
          <a:xfrm>
            <a:off x="6096000" y="2047634"/>
            <a:ext cx="4119338" cy="3530140"/>
          </a:xfrm>
          <a:prstGeom prst="rect">
            <a:avLst/>
          </a:prstGeom>
        </p:spPr>
      </p:pic>
    </p:spTree>
    <p:extLst>
      <p:ext uri="{BB962C8B-B14F-4D97-AF65-F5344CB8AC3E}">
        <p14:creationId xmlns:p14="http://schemas.microsoft.com/office/powerpoint/2010/main" val="2349750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D4F8543A-4DC7-F8EF-BC7E-9A8A5BC31719}"/>
                  </a:ext>
                </a:extLst>
              </p:cNvPr>
              <p:cNvSpPr txBox="1"/>
              <p:nvPr/>
            </p:nvSpPr>
            <p:spPr>
              <a:xfrm>
                <a:off x="0" y="554917"/>
                <a:ext cx="6096000" cy="879921"/>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4.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Determine o quadragésimo oitavo termo da sequência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3;8;13;18;…</m:t>
                        </m:r>
                      </m:e>
                    </m:d>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t> </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D4F8543A-4DC7-F8EF-BC7E-9A8A5BC31719}"/>
                  </a:ext>
                </a:extLst>
              </p:cNvPr>
              <p:cNvSpPr txBox="1">
                <a:spLocks noRot="1" noChangeAspect="1" noMove="1" noResize="1" noEditPoints="1" noAdjustHandles="1" noChangeArrowheads="1" noChangeShapeType="1" noTextEdit="1"/>
              </p:cNvSpPr>
              <p:nvPr/>
            </p:nvSpPr>
            <p:spPr>
              <a:xfrm>
                <a:off x="0" y="554917"/>
                <a:ext cx="6096000" cy="879921"/>
              </a:xfrm>
              <a:prstGeom prst="rect">
                <a:avLst/>
              </a:prstGeom>
              <a:blipFill>
                <a:blip r:embed="rId2"/>
                <a:stretch>
                  <a:fillRect l="-1400" t="-2778" r="-1400" b="-13889"/>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F275D076-4AF7-4AEB-01E2-EEC82C161E6B}"/>
              </a:ext>
            </a:extLst>
          </p:cNvPr>
          <p:cNvSpPr txBox="1"/>
          <p:nvPr/>
        </p:nvSpPr>
        <p:spPr>
          <a:xfrm>
            <a:off x="0" y="1651200"/>
            <a:ext cx="6096000" cy="5175328"/>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5. (ENEM 2020)</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 Brasil, o tempo necessário para um estudante realizar sua formação até a diplomação em um curso superior, considerando os 9 anos de ensino fundamental, os 3 anos do ensino médio e os 4 anos de graduação (tempo médio), é de 16 anos. No entanto, a realidade dos brasileiros mostra que o tempo médio de estudo de pessoas acima de 14 anos é ainda muito pequeno, conforme apresentado na tabela.</a:t>
            </a:r>
          </a:p>
          <a:p>
            <a:pPr algn="just">
              <a:lnSpc>
                <a:spcPct val="115000"/>
              </a:lnSpc>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kern="100" dirty="0">
                <a:effectLst/>
                <a:latin typeface="Arial Narrow" panose="020B0606020202030204" pitchFamily="34" charset="0"/>
                <a:ea typeface="Calibri" panose="020F0502020204030204" pitchFamily="34" charset="0"/>
                <a:cs typeface="Times New Roman" panose="02020603050405020304" pitchFamily="18" charset="0"/>
              </a:rPr>
              <a:t>Disponível em: www.ibge.gov.br. Acesso em: 19 dez. 2012 (adaptado).</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CE238841-8AE1-8BB2-B9C4-D2BECDD459D1}"/>
              </a:ext>
            </a:extLst>
          </p:cNvPr>
          <p:cNvSpPr txBox="1"/>
          <p:nvPr/>
        </p:nvSpPr>
        <p:spPr>
          <a:xfrm>
            <a:off x="6096000" y="554915"/>
            <a:ext cx="6024282" cy="5946243"/>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Considere que o incremento no tempo de estudo, a cada período, para essas pessoas, se mantenha constante até o ano 2050, e que se pretenda chegar ao patamar de 70% do tempo necessário à obtenção do curso superior dado anteriormente.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ano em que o tempo médio de estudo de pessoas acima de 14 anos atingirá o percentual pretendido será</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2018.</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2023.</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2031.</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2035.</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dirty="0">
                <a:effectLst/>
                <a:latin typeface="Arial Narrow" panose="020B0606020202030204" pitchFamily="34" charset="0"/>
                <a:ea typeface="Calibri" panose="020F0502020204030204" pitchFamily="34" charset="0"/>
                <a:cs typeface="Times New Roman" panose="02020603050405020304" pitchFamily="18" charset="0"/>
              </a:rPr>
              <a:t>(E) 2043.</a:t>
            </a:r>
            <a:endParaRPr lang="pt-BR" sz="2300" dirty="0"/>
          </a:p>
        </p:txBody>
      </p:sp>
      <p:pic>
        <p:nvPicPr>
          <p:cNvPr id="8" name="Imagem 7" descr="Tabela&#10;&#10;Descrição gerada automaticamente">
            <a:extLst>
              <a:ext uri="{FF2B5EF4-FFF2-40B4-BE49-F238E27FC236}">
                <a16:creationId xmlns:a16="http://schemas.microsoft.com/office/drawing/2014/main" id="{96D2B156-492F-A347-BD13-06F0AC2D1163}"/>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1555" r="1340" b="12935"/>
          <a:stretch>
            <a:fillRect/>
          </a:stretch>
        </p:blipFill>
        <p:spPr bwMode="auto">
          <a:xfrm>
            <a:off x="348000" y="5399031"/>
            <a:ext cx="5400000" cy="101689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663308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E7C9A9C8-AF72-CB3D-B1B7-F32244A184AC}"/>
              </a:ext>
            </a:extLst>
          </p:cNvPr>
          <p:cNvSpPr/>
          <p:nvPr/>
        </p:nvSpPr>
        <p:spPr>
          <a:xfrm>
            <a:off x="5788152" y="877824"/>
            <a:ext cx="557784" cy="578815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A62E7FC7-72E4-8399-ED35-45BDC610CDE7}"/>
                  </a:ext>
                </a:extLst>
              </p:cNvPr>
              <p:cNvSpPr txBox="1"/>
              <p:nvPr/>
            </p:nvSpPr>
            <p:spPr>
              <a:xfrm>
                <a:off x="89647" y="616030"/>
                <a:ext cx="11980433" cy="5972854"/>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6. (ENEM 2016)</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Com o objetivo de trabalhar a concentração e a sincronia de movimentos dos alunos de uma de suas turmas, um professor de educação física dividiu essa turma em três grupos (A, B e C) e estipulou a seguinte atividade: os alunos do grupo A deveriam bater palmas a cada 2s, os alunos do grupo B deveriam bater palmas a cada 3s e os alunos do grupo C deveriam bater palmas a cada 4s. O professor zerou o cronômetro e os três grupos começaram a bater palmas quando ele registrou 1s. Os movimentos prosseguiram até o cronômetro registrar 60s. Um estagiário anotou no papel a sequência formada pelos instantes em que os três grupos bateram palmas simultaneamente.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Qual é o termo geral da sequência anotada?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12∙</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com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um número natural, tal que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1 </m:t>
                    </m:r>
                    <m:r>
                      <a:rPr lang="pt-BR" sz="2300" kern="100">
                        <a:effectLst/>
                        <a:latin typeface="Cambria Math" panose="02040503050406030204" pitchFamily="18" charset="0"/>
                        <a:ea typeface="Calibri" panose="020F0502020204030204" pitchFamily="34" charset="0"/>
                        <a:cs typeface="Times New Roman" panose="02020603050405020304" pitchFamily="18" charset="0"/>
                        <a:sym typeface="Symbol" panose="05050102010706020507" pitchFamily="18" charset="2"/>
                      </a:rPr>
                      <m:t></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kern="100">
                        <a:effectLst/>
                        <a:latin typeface="Cambria Math" panose="02040503050406030204" pitchFamily="18" charset="0"/>
                        <a:ea typeface="Calibri" panose="020F0502020204030204" pitchFamily="34" charset="0"/>
                        <a:cs typeface="Times New Roman" panose="02020603050405020304" pitchFamily="18" charset="0"/>
                        <a:sym typeface="Symbol" panose="05050102010706020507" pitchFamily="18" charset="2"/>
                      </a:rPr>
                      <m:t></m:t>
                    </m:r>
                    <m:r>
                      <a:rPr lang="pt-BR" sz="2300"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5</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24∙</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com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um número natural, tal que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1 </m:t>
                    </m:r>
                    <m:r>
                      <a:rPr lang="pt-BR" sz="2300" kern="100">
                        <a:effectLst/>
                        <a:latin typeface="Cambria Math" panose="02040503050406030204" pitchFamily="18" charset="0"/>
                        <a:ea typeface="Calibri" panose="020F0502020204030204" pitchFamily="34" charset="0"/>
                        <a:cs typeface="Times New Roman" panose="02020603050405020304" pitchFamily="18" charset="0"/>
                        <a:sym typeface="Symbol" panose="05050102010706020507" pitchFamily="18" charset="2"/>
                      </a:rPr>
                      <m:t></m:t>
                    </m:r>
                    <m:r>
                      <a:rPr lang="pt-BR" sz="2300"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kern="100">
                        <a:effectLst/>
                        <a:latin typeface="Cambria Math" panose="02040503050406030204" pitchFamily="18" charset="0"/>
                        <a:ea typeface="Calibri" panose="020F0502020204030204" pitchFamily="34" charset="0"/>
                        <a:cs typeface="Times New Roman" panose="02020603050405020304" pitchFamily="18" charset="0"/>
                        <a:sym typeface="Symbol" panose="05050102010706020507" pitchFamily="18" charset="2"/>
                      </a:rPr>
                      <m:t></m:t>
                    </m:r>
                    <m:r>
                      <a:rPr lang="pt-BR" sz="2300"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12∙(</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com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um número natural, tal que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1 </m:t>
                    </m:r>
                    <m:r>
                      <a:rPr lang="pt-BR" sz="2300" kern="100">
                        <a:effectLst/>
                        <a:latin typeface="Cambria Math" panose="02040503050406030204" pitchFamily="18" charset="0"/>
                        <a:ea typeface="Calibri" panose="020F0502020204030204" pitchFamily="34" charset="0"/>
                        <a:cs typeface="Times New Roman" panose="02020603050405020304" pitchFamily="18" charset="0"/>
                        <a:sym typeface="Symbol" panose="05050102010706020507" pitchFamily="18" charset="2"/>
                      </a:rPr>
                      <m:t></m:t>
                    </m:r>
                    <m:r>
                      <a:rPr lang="pt-BR" sz="2300"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kern="100">
                        <a:effectLst/>
                        <a:latin typeface="Cambria Math" panose="02040503050406030204" pitchFamily="18" charset="0"/>
                        <a:ea typeface="Calibri" panose="020F0502020204030204" pitchFamily="34" charset="0"/>
                        <a:cs typeface="Times New Roman" panose="02020603050405020304" pitchFamily="18" charset="0"/>
                        <a:sym typeface="Symbol" panose="05050102010706020507" pitchFamily="18" charset="2"/>
                      </a:rPr>
                      <m:t></m:t>
                    </m:r>
                    <m:r>
                      <a:rPr lang="pt-BR" sz="2300"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6</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12∙</m:t>
                    </m:r>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e>
                    </m:d>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com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um número natural, tal que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1 </m:t>
                    </m:r>
                    <m:r>
                      <a:rPr lang="pt-BR" sz="2300" kern="100">
                        <a:effectLst/>
                        <a:latin typeface="Cambria Math" panose="02040503050406030204" pitchFamily="18" charset="0"/>
                        <a:ea typeface="Calibri" panose="020F0502020204030204" pitchFamily="34" charset="0"/>
                        <a:cs typeface="Times New Roman" panose="02020603050405020304" pitchFamily="18" charset="0"/>
                        <a:sym typeface="Symbol" panose="05050102010706020507" pitchFamily="18" charset="2"/>
                      </a:rPr>
                      <m:t></m:t>
                    </m:r>
                    <m:r>
                      <a:rPr lang="pt-BR" sz="2300"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kern="100">
                        <a:effectLst/>
                        <a:latin typeface="Cambria Math" panose="02040503050406030204" pitchFamily="18" charset="0"/>
                        <a:ea typeface="Calibri" panose="020F0502020204030204" pitchFamily="34" charset="0"/>
                        <a:cs typeface="Times New Roman" panose="02020603050405020304" pitchFamily="18" charset="0"/>
                        <a:sym typeface="Symbol" panose="05050102010706020507" pitchFamily="18" charset="2"/>
                      </a:rPr>
                      <m:t></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5</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24∙</m:t>
                    </m:r>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e>
                    </m:d>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com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um número natural, tal que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1 </m:t>
                    </m:r>
                    <m:r>
                      <a:rPr lang="pt-BR" sz="2300" kern="100">
                        <a:effectLst/>
                        <a:latin typeface="Cambria Math" panose="02040503050406030204" pitchFamily="18" charset="0"/>
                        <a:ea typeface="Calibri" panose="020F0502020204030204" pitchFamily="34" charset="0"/>
                        <a:cs typeface="Times New Roman" panose="02020603050405020304" pitchFamily="18" charset="0"/>
                        <a:sym typeface="Symbol" panose="05050102010706020507" pitchFamily="18" charset="2"/>
                      </a:rPr>
                      <m:t></m:t>
                    </m:r>
                    <m:r>
                      <a:rPr lang="pt-BR" sz="2300"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kern="100">
                        <a:effectLst/>
                        <a:latin typeface="Cambria Math" panose="02040503050406030204" pitchFamily="18" charset="0"/>
                        <a:ea typeface="Calibri" panose="020F0502020204030204" pitchFamily="34" charset="0"/>
                        <a:cs typeface="Times New Roman" panose="02020603050405020304" pitchFamily="18" charset="0"/>
                        <a:sym typeface="Symbol" panose="05050102010706020507" pitchFamily="18" charset="2"/>
                      </a:rPr>
                      <m:t></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3</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A62E7FC7-72E4-8399-ED35-45BDC610CDE7}"/>
                  </a:ext>
                </a:extLst>
              </p:cNvPr>
              <p:cNvSpPr txBox="1">
                <a:spLocks noRot="1" noChangeAspect="1" noMove="1" noResize="1" noEditPoints="1" noAdjustHandles="1" noChangeArrowheads="1" noChangeShapeType="1" noTextEdit="1"/>
              </p:cNvSpPr>
              <p:nvPr/>
            </p:nvSpPr>
            <p:spPr>
              <a:xfrm>
                <a:off x="89647" y="616030"/>
                <a:ext cx="11980433" cy="5972854"/>
              </a:xfrm>
              <a:prstGeom prst="rect">
                <a:avLst/>
              </a:prstGeom>
              <a:blipFill>
                <a:blip r:embed="rId2"/>
                <a:stretch>
                  <a:fillRect l="-763" t="-408" r="-712" b="-1122"/>
                </a:stretch>
              </a:blipFill>
            </p:spPr>
            <p:txBody>
              <a:bodyPr/>
              <a:lstStyle/>
              <a:p>
                <a:r>
                  <a:rPr lang="pt-BR">
                    <a:noFill/>
                  </a:rPr>
                  <a:t> </a:t>
                </a:r>
              </a:p>
            </p:txBody>
          </p:sp>
        </mc:Fallback>
      </mc:AlternateContent>
    </p:spTree>
    <p:extLst>
      <p:ext uri="{BB962C8B-B14F-4D97-AF65-F5344CB8AC3E}">
        <p14:creationId xmlns:p14="http://schemas.microsoft.com/office/powerpoint/2010/main" val="15124327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8EF96E30-19B0-3BFE-F6CD-43DDD6233842}"/>
              </a:ext>
            </a:extLst>
          </p:cNvPr>
          <p:cNvPicPr>
            <a:picLocks noChangeAspect="1"/>
          </p:cNvPicPr>
          <p:nvPr/>
        </p:nvPicPr>
        <p:blipFill rotWithShape="1">
          <a:blip r:embed="rId2">
            <a:extLst>
              <a:ext uri="{28A0092B-C50C-407E-A947-70E740481C1C}">
                <a14:useLocalDpi xmlns:a14="http://schemas.microsoft.com/office/drawing/2010/main" val="0"/>
              </a:ext>
            </a:extLst>
          </a:blip>
          <a:srcRect l="808" r="2454" b="4321"/>
          <a:stretch>
            <a:fillRect/>
          </a:stretch>
        </p:blipFill>
        <p:spPr bwMode="auto">
          <a:xfrm>
            <a:off x="0" y="580580"/>
            <a:ext cx="3240000" cy="670373"/>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26A54741-F319-50D1-F914-4854CAFCD9E9}"/>
                  </a:ext>
                </a:extLst>
              </p:cNvPr>
              <p:cNvSpPr txBox="1"/>
              <p:nvPr/>
            </p:nvSpPr>
            <p:spPr>
              <a:xfrm>
                <a:off x="1524" y="1242988"/>
                <a:ext cx="6094476" cy="4956165"/>
              </a:xfrm>
              <a:prstGeom prst="rect">
                <a:avLst/>
              </a:prstGeom>
              <a:noFill/>
            </p:spPr>
            <p:txBody>
              <a:bodyPr wrap="square">
                <a:spAutoFit/>
              </a:bodyPr>
              <a:lstStyle/>
              <a:p>
                <a:pPr algn="ctr">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REPRESENTAÇÃO GRÁFICA DE UMA PROGRESSÃO ARITMÉTICA (PA)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 representação gráfica da PA </a:t>
                </a:r>
                <a14:m>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 </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é formada pelos pontos </a:t>
                </a:r>
                <a14:m>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 </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no plano cartesiano. Esses pontos </a:t>
                </a: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pertencem</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ao gráfico de uma </a:t>
                </a: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função afim</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(reta) de equação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𝑟</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onde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p>
              <a:p>
                <a:pPr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solidFill>
                      <a:srgbClr val="7030A0"/>
                    </a:solidFill>
                    <a:effectLst/>
                    <a:latin typeface="Arial Narrow" panose="020B0606020202030204" pitchFamily="34" charset="0"/>
                    <a:ea typeface="Times New Roman" panose="02020603050405020304" pitchFamily="18" charset="0"/>
                    <a:cs typeface="Times New Roman" panose="02020603050405020304" pitchFamily="18" charset="0"/>
                  </a:rPr>
                  <a:t>Considere a sequência: </a:t>
                </a:r>
                <a14:m>
                  <m:oMath xmlns:m="http://schemas.openxmlformats.org/officeDocument/2006/math">
                    <m:d>
                      <m:dPr>
                        <m:ctrlP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𝟔</m:t>
                        </m:r>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𝟏𝟎</m:t>
                        </m:r>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𝟏𝟒</m:t>
                        </m:r>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𝟏𝟖</m:t>
                        </m:r>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m:t>
                        </m:r>
                      </m:e>
                    </m:d>
                  </m:oMath>
                </a14:m>
                <a:r>
                  <a:rPr lang="pt-BR" sz="2300" b="1" kern="100" dirty="0">
                    <a:solidFill>
                      <a:srgbClr val="7030A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26A54741-F319-50D1-F914-4854CAFCD9E9}"/>
                  </a:ext>
                </a:extLst>
              </p:cNvPr>
              <p:cNvSpPr txBox="1">
                <a:spLocks noRot="1" noChangeAspect="1" noMove="1" noResize="1" noEditPoints="1" noAdjustHandles="1" noChangeArrowheads="1" noChangeShapeType="1" noTextEdit="1"/>
              </p:cNvSpPr>
              <p:nvPr/>
            </p:nvSpPr>
            <p:spPr>
              <a:xfrm>
                <a:off x="1524" y="1242988"/>
                <a:ext cx="6094476" cy="4956165"/>
              </a:xfrm>
              <a:prstGeom prst="rect">
                <a:avLst/>
              </a:prstGeom>
              <a:blipFill>
                <a:blip r:embed="rId3"/>
                <a:stretch>
                  <a:fillRect l="-1400" t="-615" r="-1500"/>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E78D9584-EA6D-7616-8107-CCBF48C413A3}"/>
              </a:ext>
            </a:extLst>
          </p:cNvPr>
          <p:cNvPicPr>
            <a:picLocks noChangeAspect="1"/>
          </p:cNvPicPr>
          <p:nvPr/>
        </p:nvPicPr>
        <p:blipFill>
          <a:blip r:embed="rId4"/>
          <a:srcRect r="70472" b="15762"/>
          <a:stretch/>
        </p:blipFill>
        <p:spPr>
          <a:xfrm>
            <a:off x="6830568" y="626301"/>
            <a:ext cx="4194270" cy="2877668"/>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F4887F94-7142-E34E-C285-05CE2519E4B3}"/>
                  </a:ext>
                </a:extLst>
              </p:cNvPr>
              <p:cNvSpPr txBox="1"/>
              <p:nvPr/>
            </p:nvSpPr>
            <p:spPr>
              <a:xfrm>
                <a:off x="6096000" y="3434783"/>
                <a:ext cx="6094476" cy="3428054"/>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Note que, a razão é igual a 4.</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Logo, o termo geral desta sequência pode ser representado por: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𝑟</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=2+4</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300" b="0" i="0" kern="100" smtClean="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Ou seja,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F4887F94-7142-E34E-C285-05CE2519E4B3}"/>
                  </a:ext>
                </a:extLst>
              </p:cNvPr>
              <p:cNvSpPr txBox="1">
                <a:spLocks noRot="1" noChangeAspect="1" noMove="1" noResize="1" noEditPoints="1" noAdjustHandles="1" noChangeArrowheads="1" noChangeShapeType="1" noTextEdit="1"/>
              </p:cNvSpPr>
              <p:nvPr/>
            </p:nvSpPr>
            <p:spPr>
              <a:xfrm>
                <a:off x="6096000" y="3434783"/>
                <a:ext cx="6094476" cy="3428054"/>
              </a:xfrm>
              <a:prstGeom prst="rect">
                <a:avLst/>
              </a:prstGeom>
              <a:blipFill>
                <a:blip r:embed="rId5"/>
                <a:stretch>
                  <a:fillRect l="-1400" t="-710" r="-1400" b="-2664"/>
                </a:stretch>
              </a:blipFill>
            </p:spPr>
            <p:txBody>
              <a:bodyPr/>
              <a:lstStyle/>
              <a:p>
                <a:r>
                  <a:rPr lang="pt-BR">
                    <a:noFill/>
                  </a:rPr>
                  <a:t> </a:t>
                </a:r>
              </a:p>
            </p:txBody>
          </p:sp>
        </mc:Fallback>
      </mc:AlternateContent>
    </p:spTree>
    <p:extLst>
      <p:ext uri="{BB962C8B-B14F-4D97-AF65-F5344CB8AC3E}">
        <p14:creationId xmlns:p14="http://schemas.microsoft.com/office/powerpoint/2010/main" val="28036954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D6431C2-5CE3-A4C3-3F8A-0C4FF504B50C}"/>
              </a:ext>
            </a:extLst>
          </p:cNvPr>
          <p:cNvSpPr txBox="1"/>
          <p:nvPr/>
        </p:nvSpPr>
        <p:spPr>
          <a:xfrm>
            <a:off x="0" y="571396"/>
            <a:ext cx="6096000" cy="472886"/>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Observe a representação gráfica: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Gráfico, Gráfico de linhas&#10;&#10;Descrição gerada automaticamente">
            <a:extLst>
              <a:ext uri="{FF2B5EF4-FFF2-40B4-BE49-F238E27FC236}">
                <a16:creationId xmlns:a16="http://schemas.microsoft.com/office/drawing/2014/main" id="{74D3DE70-D102-A929-E930-F8D4F6B577F4}"/>
              </a:ext>
            </a:extLst>
          </p:cNvPr>
          <p:cNvPicPr>
            <a:picLocks noChangeAspect="1"/>
          </p:cNvPicPr>
          <p:nvPr/>
        </p:nvPicPr>
        <p:blipFill>
          <a:blip r:embed="rId2"/>
          <a:stretch>
            <a:fillRect/>
          </a:stretch>
        </p:blipFill>
        <p:spPr>
          <a:xfrm>
            <a:off x="1210235" y="1044282"/>
            <a:ext cx="3648171" cy="5703815"/>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26D2265F-3481-6FF0-ED1F-6D158D8878FF}"/>
                  </a:ext>
                </a:extLst>
              </p:cNvPr>
              <p:cNvSpPr txBox="1"/>
              <p:nvPr/>
            </p:nvSpPr>
            <p:spPr>
              <a:xfrm>
                <a:off x="6095998" y="804480"/>
                <a:ext cx="6096001" cy="5972854"/>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Perceba que há uma relação entre a função afim e a progressão aritmética. Considerando a função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ℝ</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ℝ</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definida por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𝑥</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com a restrição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sSubSup>
                      <m:sSub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ℤ</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ub>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up>
                    </m:sSub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t>ℝ</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percebe-se que,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1</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2</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3</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4</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 </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formam uma progressão aritmética.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Observe: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1</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4∙</m:t>
                      </m:r>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1</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−2=4−2=2</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2</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4∙</m:t>
                      </m:r>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2</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−2=8−2=6</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3</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4∙</m:t>
                      </m:r>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−2=12−2=10</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4</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4∙</m:t>
                      </m:r>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−2=16−2=14</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Portanto, </a:t>
                </a:r>
                <a14:m>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2;6;10;14;…</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é uma progressão aritmética de razão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𝑟</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26D2265F-3481-6FF0-ED1F-6D158D8878FF}"/>
                  </a:ext>
                </a:extLst>
              </p:cNvPr>
              <p:cNvSpPr txBox="1">
                <a:spLocks noRot="1" noChangeAspect="1" noMove="1" noResize="1" noEditPoints="1" noAdjustHandles="1" noChangeArrowheads="1" noChangeShapeType="1" noTextEdit="1"/>
              </p:cNvSpPr>
              <p:nvPr/>
            </p:nvSpPr>
            <p:spPr>
              <a:xfrm>
                <a:off x="6095998" y="804480"/>
                <a:ext cx="6096001" cy="5972854"/>
              </a:xfrm>
              <a:prstGeom prst="rect">
                <a:avLst/>
              </a:prstGeom>
              <a:blipFill>
                <a:blip r:embed="rId3"/>
                <a:stretch>
                  <a:fillRect l="-1400" t="-510" r="-1400" b="-1122"/>
                </a:stretch>
              </a:blipFill>
            </p:spPr>
            <p:txBody>
              <a:bodyPr/>
              <a:lstStyle/>
              <a:p>
                <a:r>
                  <a:rPr lang="pt-BR">
                    <a:noFill/>
                  </a:rPr>
                  <a:t> </a:t>
                </a:r>
              </a:p>
            </p:txBody>
          </p:sp>
        </mc:Fallback>
      </mc:AlternateContent>
    </p:spTree>
    <p:extLst>
      <p:ext uri="{BB962C8B-B14F-4D97-AF65-F5344CB8AC3E}">
        <p14:creationId xmlns:p14="http://schemas.microsoft.com/office/powerpoint/2010/main" val="27791283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BB140ECB-5823-ECAD-73E0-700ECF0A999C}"/>
              </a:ext>
            </a:extLst>
          </p:cNvPr>
          <p:cNvPicPr>
            <a:picLocks noChangeAspect="1"/>
          </p:cNvPicPr>
          <p:nvPr/>
        </p:nvPicPr>
        <p:blipFill>
          <a:blip r:embed="rId2"/>
          <a:stretch>
            <a:fillRect/>
          </a:stretch>
        </p:blipFill>
        <p:spPr>
          <a:xfrm>
            <a:off x="0" y="623852"/>
            <a:ext cx="6024282" cy="3977196"/>
          </a:xfrm>
          <a:prstGeom prst="rect">
            <a:avLst/>
          </a:prstGeom>
        </p:spPr>
      </p:pic>
      <p:sp>
        <p:nvSpPr>
          <p:cNvPr id="5" name="CaixaDeTexto 4">
            <a:extLst>
              <a:ext uri="{FF2B5EF4-FFF2-40B4-BE49-F238E27FC236}">
                <a16:creationId xmlns:a16="http://schemas.microsoft.com/office/drawing/2014/main" id="{081CC97F-A3B4-3EEF-42E6-AF8BFE4F1CDD}"/>
              </a:ext>
            </a:extLst>
          </p:cNvPr>
          <p:cNvSpPr txBox="1"/>
          <p:nvPr/>
        </p:nvSpPr>
        <p:spPr>
          <a:xfrm>
            <a:off x="0" y="4601048"/>
            <a:ext cx="6096000" cy="2306081"/>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Interpolação aritmética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Interpolar (inserir ou intercalar) meios aritméticos, entre dois números, significa obter uma progressão aritmética de extremos conhecidos.</a:t>
            </a: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Exemplo: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76B8ECBE-F04E-F595-DF6F-582FA296A02A}"/>
                  </a:ext>
                </a:extLst>
              </p:cNvPr>
              <p:cNvSpPr txBox="1"/>
              <p:nvPr/>
            </p:nvSpPr>
            <p:spPr>
              <a:xfrm>
                <a:off x="6096000" y="566815"/>
                <a:ext cx="6096000" cy="1796582"/>
              </a:xfrm>
              <a:prstGeom prst="rect">
                <a:avLst/>
              </a:prstGeom>
              <a:noFill/>
            </p:spPr>
            <p:txBody>
              <a:bodyPr wrap="square">
                <a:spAutoFit/>
              </a:bodyPr>
              <a:lstStyle/>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Escreva uma progressão aritmética cujo primeiro termo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sub>
                        </m:sSub>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é igual a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5</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e o décimo termo </a:t>
                </a:r>
                <a14:m>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10</m:t>
                            </m:r>
                          </m:sub>
                        </m:sSub>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é igual a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41</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Temos que </a:t>
                </a:r>
                <a14:m>
                  <m:oMath xmlns:m="http://schemas.openxmlformats.org/officeDocument/2006/math">
                    <m:sSub>
                      <m:sSubPr>
                        <m:ctrlPr>
                          <a:rPr lang="pt-BR" sz="2300"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300" i="1" kern="100">
                        <a:solidFill>
                          <a:srgbClr val="0070C0"/>
                        </a:solidFill>
                        <a:effectLst/>
                        <a:latin typeface="Cambria Math" panose="02040503050406030204" pitchFamily="18" charset="0"/>
                        <a:ea typeface="Calibri" panose="020F0502020204030204" pitchFamily="34" charset="0"/>
                        <a:cs typeface="Times New Roman" panose="02020603050405020304" pitchFamily="18" charset="0"/>
                      </a:rPr>
                      <m:t>=5</m:t>
                    </m:r>
                  </m:oMath>
                </a14:m>
                <a:r>
                  <a:rPr lang="pt-BR" sz="2300" kern="100" dirty="0">
                    <a:solidFill>
                      <a:srgbClr val="0070C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sSub>
                      <m:sSubPr>
                        <m:ctrlPr>
                          <a:rPr lang="pt-BR" sz="23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10</m:t>
                        </m:r>
                      </m:sub>
                    </m:sSub>
                    <m:r>
                      <a:rPr lang="pt-BR" sz="2300" i="1" kern="100">
                        <a:solidFill>
                          <a:srgbClr val="00B050"/>
                        </a:solidFill>
                        <a:effectLst/>
                        <a:latin typeface="Cambria Math" panose="02040503050406030204" pitchFamily="18" charset="0"/>
                        <a:ea typeface="Calibri" panose="020F0502020204030204" pitchFamily="34" charset="0"/>
                        <a:cs typeface="Times New Roman" panose="02020603050405020304" pitchFamily="18" charset="0"/>
                      </a:rPr>
                      <m:t>=41</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Aplicando a fórmula do termo geral obtemos: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76B8ECBE-F04E-F595-DF6F-582FA296A02A}"/>
                  </a:ext>
                </a:extLst>
              </p:cNvPr>
              <p:cNvSpPr txBox="1">
                <a:spLocks noRot="1" noChangeAspect="1" noMove="1" noResize="1" noEditPoints="1" noAdjustHandles="1" noChangeArrowheads="1" noChangeShapeType="1" noTextEdit="1"/>
              </p:cNvSpPr>
              <p:nvPr/>
            </p:nvSpPr>
            <p:spPr>
              <a:xfrm>
                <a:off x="6096000" y="566815"/>
                <a:ext cx="6096000" cy="1796582"/>
              </a:xfrm>
              <a:prstGeom prst="rect">
                <a:avLst/>
              </a:prstGeom>
              <a:blipFill>
                <a:blip r:embed="rId3"/>
                <a:stretch>
                  <a:fillRect l="-1400" t="-1695" r="-2100" b="-6102"/>
                </a:stretch>
              </a:blipFill>
            </p:spPr>
            <p:txBody>
              <a:bodyPr/>
              <a:lstStyle/>
              <a:p>
                <a:r>
                  <a:rPr lang="pt-BR">
                    <a:noFill/>
                  </a:rPr>
                  <a:t> </a:t>
                </a:r>
              </a:p>
            </p:txBody>
          </p:sp>
        </mc:Fallback>
      </mc:AlternateContent>
      <p:pic>
        <p:nvPicPr>
          <p:cNvPr id="8" name="Imagem 7">
            <a:extLst>
              <a:ext uri="{FF2B5EF4-FFF2-40B4-BE49-F238E27FC236}">
                <a16:creationId xmlns:a16="http://schemas.microsoft.com/office/drawing/2014/main" id="{080A5EFB-40EF-4CFF-E363-01433C2D8418}"/>
              </a:ext>
            </a:extLst>
          </p:cNvPr>
          <p:cNvPicPr>
            <a:picLocks noChangeAspect="1"/>
          </p:cNvPicPr>
          <p:nvPr/>
        </p:nvPicPr>
        <p:blipFill>
          <a:blip r:embed="rId4"/>
          <a:srcRect r="54623" b="12122"/>
          <a:stretch/>
        </p:blipFill>
        <p:spPr>
          <a:xfrm>
            <a:off x="6405283" y="2363397"/>
            <a:ext cx="5356412" cy="3382521"/>
          </a:xfrm>
          <a:prstGeom prst="rect">
            <a:avLst/>
          </a:prstGeom>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3BA52855-5977-10EE-0FF2-716FAACB1FB5}"/>
                  </a:ext>
                </a:extLst>
              </p:cNvPr>
              <p:cNvSpPr txBox="1"/>
              <p:nvPr/>
            </p:nvSpPr>
            <p:spPr>
              <a:xfrm>
                <a:off x="6096000" y="5700298"/>
                <a:ext cx="6096000" cy="1111586"/>
              </a:xfrm>
              <a:prstGeom prst="rect">
                <a:avLst/>
              </a:prstGeom>
              <a:noFill/>
            </p:spPr>
            <p:txBody>
              <a:bodyPr wrap="square">
                <a:spAutoFit/>
              </a:bodyPr>
              <a:lstStyle/>
              <a:p>
                <a:pPr>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Portanto, a progressão aritmética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5;9;13;17;21;25;29;33;37;41</m:t>
                          </m:r>
                        </m:e>
                      </m:d>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3BA52855-5977-10EE-0FF2-716FAACB1FB5}"/>
                  </a:ext>
                </a:extLst>
              </p:cNvPr>
              <p:cNvSpPr txBox="1">
                <a:spLocks noRot="1" noChangeAspect="1" noMove="1" noResize="1" noEditPoints="1" noAdjustHandles="1" noChangeArrowheads="1" noChangeShapeType="1" noTextEdit="1"/>
              </p:cNvSpPr>
              <p:nvPr/>
            </p:nvSpPr>
            <p:spPr>
              <a:xfrm>
                <a:off x="6096000" y="5700298"/>
                <a:ext cx="6096000" cy="1111586"/>
              </a:xfrm>
              <a:prstGeom prst="rect">
                <a:avLst/>
              </a:prstGeom>
              <a:blipFill>
                <a:blip r:embed="rId5"/>
                <a:stretch>
                  <a:fillRect l="-1400" t="-2198"/>
                </a:stretch>
              </a:blipFill>
            </p:spPr>
            <p:txBody>
              <a:bodyPr/>
              <a:lstStyle/>
              <a:p>
                <a:r>
                  <a:rPr lang="pt-BR">
                    <a:noFill/>
                  </a:rPr>
                  <a:t> </a:t>
                </a:r>
              </a:p>
            </p:txBody>
          </p:sp>
        </mc:Fallback>
      </mc:AlternateContent>
    </p:spTree>
    <p:extLst>
      <p:ext uri="{BB962C8B-B14F-4D97-AF65-F5344CB8AC3E}">
        <p14:creationId xmlns:p14="http://schemas.microsoft.com/office/powerpoint/2010/main" val="8859379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B7190A5F-C436-FEE1-3FD5-3093EFECAC0B}"/>
                  </a:ext>
                </a:extLst>
              </p:cNvPr>
              <p:cNvSpPr txBox="1"/>
              <p:nvPr/>
            </p:nvSpPr>
            <p:spPr>
              <a:xfrm>
                <a:off x="0" y="570589"/>
                <a:ext cx="6096000" cy="5562485"/>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Soma dos termos </a:t>
                </a:r>
                <a14:m>
                  <m:oMath xmlns:m="http://schemas.openxmlformats.org/officeDocument/2006/math">
                    <m:d>
                      <m:dPr>
                        <m:ctrlP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t>𝑺</m:t>
                            </m:r>
                          </m:e>
                          <m:sub>
                            <m: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t>𝒏</m:t>
                            </m:r>
                          </m:sub>
                        </m:sSub>
                      </m:e>
                    </m:d>
                    <m: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t> </m:t>
                    </m:r>
                  </m:oMath>
                </a14:m>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de uma PA finita.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Pela segunda propriedade das progressões aritméticas sabe-se que,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em uma PA</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 soma de dois termos equidistantes é igual à soma dos termos extremos (primeiro termo e último termo). Ou seja, em uma sequência </a:t>
                </a:r>
                <a14:m>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temos que </a:t>
                </a:r>
                <a14:m>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Como a soma de dois termos equidistantes dos extremos é igual à soma dos extremos, a soma da PA é dada pela soma dos extremos vezes a metade do número de termos, pois em cada soma estão envolvidos dois termos. Representando a soma dos termos de uma PA por </a:t>
                </a:r>
                <a14:m>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obtemos: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B7190A5F-C436-FEE1-3FD5-3093EFECAC0B}"/>
                  </a:ext>
                </a:extLst>
              </p:cNvPr>
              <p:cNvSpPr txBox="1">
                <a:spLocks noRot="1" noChangeAspect="1" noMove="1" noResize="1" noEditPoints="1" noAdjustHandles="1" noChangeArrowheads="1" noChangeShapeType="1" noTextEdit="1"/>
              </p:cNvSpPr>
              <p:nvPr/>
            </p:nvSpPr>
            <p:spPr>
              <a:xfrm>
                <a:off x="0" y="570589"/>
                <a:ext cx="6096000" cy="5562485"/>
              </a:xfrm>
              <a:prstGeom prst="rect">
                <a:avLst/>
              </a:prstGeom>
              <a:blipFill>
                <a:blip r:embed="rId2"/>
                <a:stretch>
                  <a:fillRect l="-1500" t="-658" r="-1400" b="-131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EDD51451-B921-2CCB-F5E1-BBF3ABC59554}"/>
                  </a:ext>
                </a:extLst>
              </p:cNvPr>
              <p:cNvSpPr txBox="1"/>
              <p:nvPr/>
            </p:nvSpPr>
            <p:spPr>
              <a:xfrm>
                <a:off x="6096000" y="2226792"/>
                <a:ext cx="6096000" cy="2918428"/>
              </a:xfrm>
              <a:prstGeom prst="rect">
                <a:avLst/>
              </a:prstGeom>
              <a:noFill/>
            </p:spPr>
            <p:txBody>
              <a:bodyPr wrap="square">
                <a:spAutoFit/>
              </a:bodyPr>
              <a:lstStyle/>
              <a:p>
                <a:pPr>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Onde: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𝑺</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soma dos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termos de uma PA</a:t>
                </a: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termo geral de uma PA (enésimo termo)</a:t>
                </a: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primeiro termo de uma PA</a:t>
                </a: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ordem (posição) do termo</a:t>
                </a: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sub>
                    </m:sSub>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(quantidade de termos).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EDD51451-B921-2CCB-F5E1-BBF3ABC59554}"/>
                  </a:ext>
                </a:extLst>
              </p:cNvPr>
              <p:cNvSpPr txBox="1">
                <a:spLocks noRot="1" noChangeAspect="1" noMove="1" noResize="1" noEditPoints="1" noAdjustHandles="1" noChangeArrowheads="1" noChangeShapeType="1" noTextEdit="1"/>
              </p:cNvSpPr>
              <p:nvPr/>
            </p:nvSpPr>
            <p:spPr>
              <a:xfrm>
                <a:off x="6096000" y="2226792"/>
                <a:ext cx="6096000" cy="2918428"/>
              </a:xfrm>
              <a:prstGeom prst="rect">
                <a:avLst/>
              </a:prstGeom>
              <a:blipFill>
                <a:blip r:embed="rId3"/>
                <a:stretch>
                  <a:fillRect l="-1400" t="-835" r="-1400" b="-3340"/>
                </a:stretch>
              </a:blipFill>
            </p:spPr>
            <p:txBody>
              <a:bodyPr/>
              <a:lstStyle/>
              <a:p>
                <a:r>
                  <a:rPr lang="pt-BR">
                    <a:noFill/>
                  </a:rPr>
                  <a:t> </a:t>
                </a:r>
              </a:p>
            </p:txBody>
          </p:sp>
        </mc:Fallback>
      </mc:AlternateContent>
      <p:sp>
        <p:nvSpPr>
          <p:cNvPr id="8" name="Retângulo 7">
            <a:extLst>
              <a:ext uri="{FF2B5EF4-FFF2-40B4-BE49-F238E27FC236}">
                <a16:creationId xmlns:a16="http://schemas.microsoft.com/office/drawing/2014/main" id="{15C17ECD-57BB-DB21-AE6A-21E8C5E92D53}"/>
              </a:ext>
            </a:extLst>
          </p:cNvPr>
          <p:cNvSpPr/>
          <p:nvPr/>
        </p:nvSpPr>
        <p:spPr>
          <a:xfrm>
            <a:off x="6194612" y="851647"/>
            <a:ext cx="5934635" cy="1212260"/>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F5B49145-51D0-44F2-4A60-3F725E52BBE5}"/>
                  </a:ext>
                </a:extLst>
              </p:cNvPr>
              <p:cNvSpPr txBox="1"/>
              <p:nvPr/>
            </p:nvSpPr>
            <p:spPr>
              <a:xfrm>
                <a:off x="6302188" y="1008402"/>
                <a:ext cx="5728448" cy="82496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ctrlPr>
                            <a:rPr lang="pt-BR" sz="2300" b="1" i="1" smtClean="0">
                              <a:solidFill>
                                <a:schemeClr val="tx1"/>
                              </a:solidFill>
                              <a:latin typeface="Cambria Math" panose="02040503050406030204" pitchFamily="18" charset="0"/>
                            </a:rPr>
                          </m:ctrlPr>
                        </m:dPr>
                        <m:e>
                          <m:sSub>
                            <m:sSubPr>
                              <m:ctrlPr>
                                <a:rPr lang="pt-BR" sz="2300" b="1" i="1">
                                  <a:solidFill>
                                    <a:schemeClr val="tx1"/>
                                  </a:solidFill>
                                  <a:latin typeface="Cambria Math" panose="02040503050406030204" pitchFamily="18" charset="0"/>
                                </a:rPr>
                              </m:ctrlPr>
                            </m:sSubPr>
                            <m:e>
                              <m:r>
                                <a:rPr lang="pt-BR" sz="2300" b="1" i="1">
                                  <a:solidFill>
                                    <a:schemeClr val="tx1"/>
                                  </a:solidFill>
                                  <a:latin typeface="Cambria Math" panose="02040503050406030204" pitchFamily="18" charset="0"/>
                                </a:rPr>
                                <m:t>𝑺</m:t>
                              </m:r>
                            </m:e>
                            <m:sub>
                              <m:r>
                                <a:rPr lang="pt-BR" sz="2300" b="1" i="1">
                                  <a:solidFill>
                                    <a:schemeClr val="tx1"/>
                                  </a:solidFill>
                                  <a:latin typeface="Cambria Math" panose="02040503050406030204" pitchFamily="18" charset="0"/>
                                </a:rPr>
                                <m:t>𝒏</m:t>
                              </m:r>
                            </m:sub>
                          </m:sSub>
                          <m:r>
                            <a:rPr lang="pt-BR" sz="2300" b="0" i="0">
                              <a:solidFill>
                                <a:schemeClr val="tx1"/>
                              </a:solidFill>
                              <a:latin typeface="Cambria Math" panose="02040503050406030204" pitchFamily="18" charset="0"/>
                            </a:rPr>
                            <m:t>=</m:t>
                          </m:r>
                          <m:sSub>
                            <m:sSubPr>
                              <m:ctrlPr>
                                <a:rPr lang="pt-BR" sz="2300" b="0" i="1">
                                  <a:solidFill>
                                    <a:schemeClr val="tx1"/>
                                  </a:solidFill>
                                  <a:latin typeface="Cambria Math" panose="02040503050406030204" pitchFamily="18" charset="0"/>
                                </a:rPr>
                              </m:ctrlPr>
                            </m:sSubPr>
                            <m:e>
                              <m:d>
                                <m:dPr>
                                  <m:endChr m:val=""/>
                                  <m:ctrlPr>
                                    <a:rPr lang="pt-BR" sz="2300" b="0" i="1">
                                      <a:solidFill>
                                        <a:schemeClr val="tx1"/>
                                      </a:solidFill>
                                      <a:latin typeface="Cambria Math" panose="02040503050406030204" pitchFamily="18" charset="0"/>
                                    </a:rPr>
                                  </m:ctrlPr>
                                </m:dPr>
                                <m:e>
                                  <m:r>
                                    <a:rPr lang="pt-BR" sz="2300" b="1" i="1">
                                      <a:solidFill>
                                        <a:schemeClr val="tx1"/>
                                      </a:solidFill>
                                      <a:latin typeface="Cambria Math" panose="02040503050406030204" pitchFamily="18" charset="0"/>
                                    </a:rPr>
                                    <m:t>𝒂</m:t>
                                  </m:r>
                                </m:e>
                              </m:d>
                            </m:e>
                            <m:sub>
                              <m:r>
                                <a:rPr lang="pt-BR" sz="2300" b="0" i="0">
                                  <a:solidFill>
                                    <a:schemeClr val="tx1"/>
                                  </a:solidFill>
                                  <a:latin typeface="Cambria Math" panose="02040503050406030204" pitchFamily="18" charset="0"/>
                                </a:rPr>
                                <m:t>1</m:t>
                              </m:r>
                            </m:sub>
                          </m:sSub>
                          <m:r>
                            <a:rPr lang="pt-BR" sz="2300" b="0" i="0">
                              <a:solidFill>
                                <a:schemeClr val="tx1"/>
                              </a:solidFill>
                              <a:latin typeface="Cambria Math" panose="02040503050406030204" pitchFamily="18" charset="0"/>
                            </a:rPr>
                            <m:t>+</m:t>
                          </m:r>
                          <m:sSub>
                            <m:sSubPr>
                              <m:ctrlPr>
                                <a:rPr lang="pt-BR" sz="2300" b="0" i="1">
                                  <a:solidFill>
                                    <a:schemeClr val="tx1"/>
                                  </a:solidFill>
                                  <a:latin typeface="Cambria Math" panose="02040503050406030204" pitchFamily="18" charset="0"/>
                                </a:rPr>
                              </m:ctrlPr>
                            </m:sSubPr>
                            <m:e>
                              <m:r>
                                <a:rPr lang="pt-BR" sz="2300" b="1" i="1">
                                  <a:solidFill>
                                    <a:schemeClr val="tx1"/>
                                  </a:solidFill>
                                  <a:latin typeface="Cambria Math" panose="02040503050406030204" pitchFamily="18" charset="0"/>
                                </a:rPr>
                                <m:t>𝒂</m:t>
                              </m:r>
                            </m:e>
                            <m:sub>
                              <m:r>
                                <a:rPr lang="pt-BR" sz="2300" b="1" i="1">
                                  <a:solidFill>
                                    <a:schemeClr val="tx1"/>
                                  </a:solidFill>
                                  <a:latin typeface="Cambria Math" panose="02040503050406030204" pitchFamily="18" charset="0"/>
                                </a:rPr>
                                <m:t>𝒏</m:t>
                              </m:r>
                            </m:sub>
                          </m:sSub>
                        </m:e>
                      </m:d>
                      <m:r>
                        <a:rPr lang="pt-BR" sz="2300" b="0" i="0">
                          <a:solidFill>
                            <a:schemeClr val="tx1"/>
                          </a:solidFill>
                          <a:latin typeface="Cambria Math" panose="02040503050406030204" pitchFamily="18" charset="0"/>
                        </a:rPr>
                        <m:t>∙</m:t>
                      </m:r>
                      <m:f>
                        <m:fPr>
                          <m:ctrlPr>
                            <a:rPr lang="pt-BR" sz="2300" b="0" i="1">
                              <a:solidFill>
                                <a:schemeClr val="tx1"/>
                              </a:solidFill>
                              <a:latin typeface="Cambria Math" panose="02040503050406030204" pitchFamily="18" charset="0"/>
                            </a:rPr>
                          </m:ctrlPr>
                        </m:fPr>
                        <m:num>
                          <m:r>
                            <a:rPr lang="pt-BR" sz="2300" b="1" i="1">
                              <a:solidFill>
                                <a:schemeClr val="tx1"/>
                              </a:solidFill>
                              <a:latin typeface="Cambria Math" panose="02040503050406030204" pitchFamily="18" charset="0"/>
                            </a:rPr>
                            <m:t>𝒏</m:t>
                          </m:r>
                        </m:num>
                        <m:den>
                          <m:r>
                            <a:rPr lang="pt-BR" sz="2300" b="0" i="0">
                              <a:solidFill>
                                <a:schemeClr val="tx1"/>
                              </a:solidFill>
                              <a:latin typeface="Cambria Math" panose="02040503050406030204" pitchFamily="18" charset="0"/>
                            </a:rPr>
                            <m:t>2</m:t>
                          </m:r>
                        </m:den>
                      </m:f>
                      <m:r>
                        <a:rPr lang="pt-BR" sz="2300" b="0" i="0">
                          <a:solidFill>
                            <a:schemeClr val="tx1"/>
                          </a:solidFill>
                          <a:latin typeface="Cambria Math" panose="02040503050406030204" pitchFamily="18" charset="0"/>
                        </a:rPr>
                        <m:t> → </m:t>
                      </m:r>
                      <m:sSub>
                        <m:sSubPr>
                          <m:ctrlPr>
                            <a:rPr lang="pt-BR" sz="2300" b="0" i="1">
                              <a:solidFill>
                                <a:schemeClr val="tx1"/>
                              </a:solidFill>
                              <a:latin typeface="Cambria Math" panose="02040503050406030204" pitchFamily="18" charset="0"/>
                            </a:rPr>
                          </m:ctrlPr>
                        </m:sSubPr>
                        <m:e>
                          <m:r>
                            <a:rPr lang="pt-BR" sz="2300" b="1" i="1">
                              <a:solidFill>
                                <a:schemeClr val="tx1"/>
                              </a:solidFill>
                              <a:latin typeface="Cambria Math" panose="02040503050406030204" pitchFamily="18" charset="0"/>
                            </a:rPr>
                            <m:t>𝑺</m:t>
                          </m:r>
                        </m:e>
                        <m:sub>
                          <m:r>
                            <a:rPr lang="pt-BR" sz="2300" b="1" i="1">
                              <a:solidFill>
                                <a:schemeClr val="tx1"/>
                              </a:solidFill>
                              <a:latin typeface="Cambria Math" panose="02040503050406030204" pitchFamily="18" charset="0"/>
                            </a:rPr>
                            <m:t>𝒏</m:t>
                          </m:r>
                        </m:sub>
                      </m:sSub>
                      <m:r>
                        <a:rPr lang="pt-BR" sz="2300" b="0" i="0">
                          <a:solidFill>
                            <a:schemeClr val="tx1"/>
                          </a:solidFill>
                          <a:latin typeface="Cambria Math" panose="02040503050406030204" pitchFamily="18" charset="0"/>
                        </a:rPr>
                        <m:t>=</m:t>
                      </m:r>
                      <m:f>
                        <m:fPr>
                          <m:ctrlPr>
                            <a:rPr lang="pt-BR" sz="2300" b="0" i="1">
                              <a:solidFill>
                                <a:schemeClr val="tx1"/>
                              </a:solidFill>
                              <a:latin typeface="Cambria Math" panose="02040503050406030204" pitchFamily="18" charset="0"/>
                            </a:rPr>
                          </m:ctrlPr>
                        </m:fPr>
                        <m:num>
                          <m:d>
                            <m:dPr>
                              <m:begChr m:val=""/>
                              <m:ctrlPr>
                                <a:rPr lang="pt-BR" sz="2300" b="0" i="1">
                                  <a:solidFill>
                                    <a:schemeClr val="tx1"/>
                                  </a:solidFill>
                                  <a:latin typeface="Cambria Math" panose="02040503050406030204" pitchFamily="18" charset="0"/>
                                </a:rPr>
                              </m:ctrlPr>
                            </m:dPr>
                            <m:e>
                              <m:sSub>
                                <m:sSubPr>
                                  <m:ctrlPr>
                                    <a:rPr lang="pt-BR" sz="2300" b="0" i="1">
                                      <a:solidFill>
                                        <a:schemeClr val="tx1"/>
                                      </a:solidFill>
                                      <a:latin typeface="Cambria Math" panose="02040503050406030204" pitchFamily="18" charset="0"/>
                                    </a:rPr>
                                  </m:ctrlPr>
                                </m:sSubPr>
                                <m:e>
                                  <m:d>
                                    <m:dPr>
                                      <m:endChr m:val=""/>
                                      <m:ctrlPr>
                                        <a:rPr lang="pt-BR" sz="2300" b="0" i="1">
                                          <a:solidFill>
                                            <a:schemeClr val="tx1"/>
                                          </a:solidFill>
                                          <a:latin typeface="Cambria Math" panose="02040503050406030204" pitchFamily="18" charset="0"/>
                                        </a:rPr>
                                      </m:ctrlPr>
                                    </m:dPr>
                                    <m:e>
                                      <m:r>
                                        <a:rPr lang="pt-BR" sz="2300" b="1" i="1">
                                          <a:solidFill>
                                            <a:schemeClr val="tx1"/>
                                          </a:solidFill>
                                          <a:latin typeface="Cambria Math" panose="02040503050406030204" pitchFamily="18" charset="0"/>
                                        </a:rPr>
                                        <m:t>𝒂</m:t>
                                      </m:r>
                                    </m:e>
                                  </m:d>
                                </m:e>
                                <m:sub>
                                  <m:r>
                                    <a:rPr lang="pt-BR" sz="2300" b="0" i="0">
                                      <a:solidFill>
                                        <a:schemeClr val="tx1"/>
                                      </a:solidFill>
                                      <a:latin typeface="Cambria Math" panose="02040503050406030204" pitchFamily="18" charset="0"/>
                                    </a:rPr>
                                    <m:t>1</m:t>
                                  </m:r>
                                </m:sub>
                              </m:sSub>
                              <m:r>
                                <a:rPr lang="pt-BR" sz="2300" b="0" i="0">
                                  <a:solidFill>
                                    <a:schemeClr val="tx1"/>
                                  </a:solidFill>
                                  <a:latin typeface="Cambria Math" panose="02040503050406030204" pitchFamily="18" charset="0"/>
                                </a:rPr>
                                <m:t>+</m:t>
                              </m:r>
                              <m:sSub>
                                <m:sSubPr>
                                  <m:ctrlPr>
                                    <a:rPr lang="pt-BR" sz="2300" b="0" i="1">
                                      <a:solidFill>
                                        <a:schemeClr val="tx1"/>
                                      </a:solidFill>
                                      <a:latin typeface="Cambria Math" panose="02040503050406030204" pitchFamily="18" charset="0"/>
                                    </a:rPr>
                                  </m:ctrlPr>
                                </m:sSubPr>
                                <m:e>
                                  <m:r>
                                    <a:rPr lang="pt-BR" sz="2300" b="1" i="1">
                                      <a:solidFill>
                                        <a:schemeClr val="tx1"/>
                                      </a:solidFill>
                                      <a:latin typeface="Cambria Math" panose="02040503050406030204" pitchFamily="18" charset="0"/>
                                    </a:rPr>
                                    <m:t>𝒂</m:t>
                                  </m:r>
                                </m:e>
                                <m:sub>
                                  <m:r>
                                    <a:rPr lang="pt-BR" sz="2300" b="1" i="1">
                                      <a:solidFill>
                                        <a:schemeClr val="tx1"/>
                                      </a:solidFill>
                                      <a:latin typeface="Cambria Math" panose="02040503050406030204" pitchFamily="18" charset="0"/>
                                    </a:rPr>
                                    <m:t>𝒏</m:t>
                                  </m:r>
                                </m:sub>
                              </m:sSub>
                            </m:e>
                          </m:d>
                          <m:r>
                            <a:rPr lang="pt-BR" sz="2300" b="0" i="0">
                              <a:solidFill>
                                <a:schemeClr val="tx1"/>
                              </a:solidFill>
                              <a:latin typeface="Cambria Math" panose="02040503050406030204" pitchFamily="18" charset="0"/>
                            </a:rPr>
                            <m:t>∙</m:t>
                          </m:r>
                          <m:r>
                            <a:rPr lang="pt-BR" sz="2300" b="1" i="1">
                              <a:solidFill>
                                <a:schemeClr val="tx1"/>
                              </a:solidFill>
                              <a:latin typeface="Cambria Math" panose="02040503050406030204" pitchFamily="18" charset="0"/>
                            </a:rPr>
                            <m:t>𝒏</m:t>
                          </m:r>
                        </m:num>
                        <m:den>
                          <m:r>
                            <a:rPr lang="pt-BR" sz="2300" b="0" i="0">
                              <a:solidFill>
                                <a:schemeClr val="tx1"/>
                              </a:solidFill>
                              <a:latin typeface="Cambria Math" panose="02040503050406030204" pitchFamily="18" charset="0"/>
                            </a:rPr>
                            <m:t>2</m:t>
                          </m:r>
                        </m:den>
                      </m:f>
                    </m:oMath>
                  </m:oMathPara>
                </a14:m>
                <a:endParaRPr lang="pt-BR" sz="2300" dirty="0">
                  <a:solidFill>
                    <a:schemeClr val="tx1"/>
                  </a:solidFill>
                </a:endParaRPr>
              </a:p>
            </p:txBody>
          </p:sp>
        </mc:Choice>
        <mc:Fallback xmlns="">
          <p:sp>
            <p:nvSpPr>
              <p:cNvPr id="10" name="CaixaDeTexto 9">
                <a:extLst>
                  <a:ext uri="{FF2B5EF4-FFF2-40B4-BE49-F238E27FC236}">
                    <a16:creationId xmlns:a16="http://schemas.microsoft.com/office/drawing/2014/main" id="{F5B49145-51D0-44F2-4A60-3F725E52BBE5}"/>
                  </a:ext>
                </a:extLst>
              </p:cNvPr>
              <p:cNvSpPr txBox="1">
                <a:spLocks noRot="1" noChangeAspect="1" noMove="1" noResize="1" noEditPoints="1" noAdjustHandles="1" noChangeArrowheads="1" noChangeShapeType="1" noTextEdit="1"/>
              </p:cNvSpPr>
              <p:nvPr/>
            </p:nvSpPr>
            <p:spPr>
              <a:xfrm>
                <a:off x="6302188" y="1008402"/>
                <a:ext cx="5728448" cy="824969"/>
              </a:xfrm>
              <a:prstGeom prst="rect">
                <a:avLst/>
              </a:prstGeom>
              <a:blipFill>
                <a:blip r:embed="rId4"/>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39716196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061F0B9-5A67-3501-B7C0-EE933C22D70E}"/>
              </a:ext>
            </a:extLst>
          </p:cNvPr>
          <p:cNvSpPr txBox="1"/>
          <p:nvPr/>
        </p:nvSpPr>
        <p:spPr>
          <a:xfrm>
            <a:off x="0" y="580427"/>
            <a:ext cx="3343835" cy="472758"/>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B4ACFC46-07B3-CCB7-7B6D-EC819D409756}"/>
                  </a:ext>
                </a:extLst>
              </p:cNvPr>
              <p:cNvSpPr txBox="1"/>
              <p:nvPr/>
            </p:nvSpPr>
            <p:spPr>
              <a:xfrm>
                <a:off x="0" y="958334"/>
                <a:ext cx="6096000" cy="800219"/>
              </a:xfrm>
              <a:prstGeom prst="rect">
                <a:avLst/>
              </a:prstGeom>
              <a:noFill/>
            </p:spPr>
            <p:txBody>
              <a:bodyPr wrap="square">
                <a:spAutoFit/>
              </a:bodyPr>
              <a:lstStyle/>
              <a:p>
                <a:pPr algn="just"/>
                <a:r>
                  <a:rPr lang="pt-BR" sz="2300" dirty="0">
                    <a:effectLst/>
                    <a:latin typeface="Arial Narrow" panose="020B0606020202030204" pitchFamily="34" charset="0"/>
                    <a:ea typeface="Times New Roman" panose="02020603050405020304" pitchFamily="18" charset="0"/>
                    <a:cs typeface="Times New Roman" panose="02020603050405020304" pitchFamily="18" charset="0"/>
                  </a:rPr>
                  <a:t>Qual é a soma dos </a:t>
                </a:r>
                <a:r>
                  <a:rPr lang="pt-BR" sz="2300" b="1"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10 primeiros termos</a:t>
                </a:r>
                <a:r>
                  <a:rPr lang="pt-BR" sz="2300"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dirty="0">
                    <a:effectLst/>
                    <a:latin typeface="Arial Narrow" panose="020B0606020202030204" pitchFamily="34" charset="0"/>
                    <a:ea typeface="Times New Roman" panose="02020603050405020304" pitchFamily="18" charset="0"/>
                    <a:cs typeface="Times New Roman" panose="02020603050405020304" pitchFamily="18" charset="0"/>
                  </a:rPr>
                  <a:t>da PA </a:t>
                </a:r>
                <a14:m>
                  <m:oMath xmlns:m="http://schemas.openxmlformats.org/officeDocument/2006/math">
                    <m:d>
                      <m:dPr>
                        <m:ctrlPr>
                          <a:rPr lang="pt-BR" sz="23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2; 5; 8;…</m:t>
                        </m:r>
                      </m:e>
                    </m:d>
                  </m:oMath>
                </a14:m>
                <a:r>
                  <a:rPr lang="pt-BR" sz="23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dirty="0"/>
              </a:p>
            </p:txBody>
          </p:sp>
        </mc:Choice>
        <mc:Fallback xmlns="">
          <p:sp>
            <p:nvSpPr>
              <p:cNvPr id="5" name="CaixaDeTexto 4">
                <a:extLst>
                  <a:ext uri="{FF2B5EF4-FFF2-40B4-BE49-F238E27FC236}">
                    <a16:creationId xmlns:a16="http://schemas.microsoft.com/office/drawing/2014/main" id="{B4ACFC46-07B3-CCB7-7B6D-EC819D409756}"/>
                  </a:ext>
                </a:extLst>
              </p:cNvPr>
              <p:cNvSpPr txBox="1">
                <a:spLocks noRot="1" noChangeAspect="1" noMove="1" noResize="1" noEditPoints="1" noAdjustHandles="1" noChangeArrowheads="1" noChangeShapeType="1" noTextEdit="1"/>
              </p:cNvSpPr>
              <p:nvPr/>
            </p:nvSpPr>
            <p:spPr>
              <a:xfrm>
                <a:off x="0" y="958334"/>
                <a:ext cx="6096000" cy="800219"/>
              </a:xfrm>
              <a:prstGeom prst="rect">
                <a:avLst/>
              </a:prstGeom>
              <a:blipFill>
                <a:blip r:embed="rId2"/>
                <a:stretch>
                  <a:fillRect l="-1400" t="-5344" r="-1400" b="-1526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F54FF892-80C3-D91C-25C7-BF16A270CD29}"/>
                  </a:ext>
                </a:extLst>
              </p:cNvPr>
              <p:cNvSpPr txBox="1"/>
              <p:nvPr/>
            </p:nvSpPr>
            <p:spPr>
              <a:xfrm>
                <a:off x="0" y="1846442"/>
                <a:ext cx="6096000" cy="2994409"/>
              </a:xfrm>
              <a:prstGeom prst="rect">
                <a:avLst/>
              </a:prstGeom>
              <a:noFill/>
            </p:spPr>
            <p:txBody>
              <a:bodyPr wrap="square">
                <a:spAutoFit/>
              </a:bodyPr>
              <a:lstStyle/>
              <a:p>
                <a:pPr algn="just">
                  <a:lnSpc>
                    <a:spcPct val="115000"/>
                  </a:lnSpc>
                  <a:spcAft>
                    <a:spcPts val="800"/>
                  </a:spcAft>
                </a:pPr>
                <a:r>
                  <a:rPr lang="pt-BR" sz="2300" i="1"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Primeiramente calcula-se o décimo termo </a:t>
                </a:r>
                <a14:m>
                  <m:oMath xmlns:m="http://schemas.openxmlformats.org/officeDocument/2006/math">
                    <m:d>
                      <m:dPr>
                        <m:ctrlP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300" b="1"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𝟏𝟎</m:t>
                            </m:r>
                          </m:sub>
                        </m:sSub>
                      </m:e>
                    </m:d>
                  </m:oMath>
                </a14:m>
                <a:r>
                  <a:rPr lang="pt-BR" sz="2300" b="1" i="1" kern="10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i="1"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−1</m:t>
                          </m:r>
                        </m:e>
                      </m:d>
                      <m: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𝑟</m:t>
                      </m:r>
                    </m:oMath>
                  </m:oMathPara>
                </a14:m>
                <a:endParaRPr lang="pt-BR" sz="23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10</m:t>
                          </m:r>
                        </m:sub>
                      </m:sSub>
                      <m: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=2+</m:t>
                      </m:r>
                      <m:d>
                        <m:dPr>
                          <m:ctrlP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10−1</m:t>
                          </m:r>
                        </m:e>
                      </m:d>
                      <m: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∙3</m:t>
                      </m:r>
                    </m:oMath>
                  </m:oMathPara>
                </a14:m>
                <a:endParaRPr lang="pt-BR" sz="23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10</m:t>
                          </m:r>
                        </m:sub>
                      </m:sSub>
                      <m: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=2+9∙3</m:t>
                      </m:r>
                    </m:oMath>
                  </m:oMathPara>
                </a14:m>
                <a:endParaRPr lang="pt-BR" sz="23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10</m:t>
                          </m:r>
                        </m:sub>
                      </m:sSub>
                      <m: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=2+27</m:t>
                      </m:r>
                    </m:oMath>
                  </m:oMathPara>
                </a14:m>
                <a:endParaRPr lang="pt-BR" sz="23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sSub>
                        <m:sSubPr>
                          <m:ctrlPr>
                            <a:rPr lang="pt-BR" sz="23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10</m:t>
                          </m:r>
                        </m:sub>
                      </m:sSub>
                      <m:r>
                        <a:rPr lang="pt-BR" sz="23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=29</m:t>
                      </m:r>
                    </m:oMath>
                  </m:oMathPara>
                </a14:m>
                <a:endParaRPr lang="pt-BR" sz="2300" i="1" dirty="0">
                  <a:solidFill>
                    <a:schemeClr val="tx1"/>
                  </a:solidFill>
                </a:endParaRPr>
              </a:p>
            </p:txBody>
          </p:sp>
        </mc:Choice>
        <mc:Fallback xmlns="">
          <p:sp>
            <p:nvSpPr>
              <p:cNvPr id="7" name="CaixaDeTexto 6">
                <a:extLst>
                  <a:ext uri="{FF2B5EF4-FFF2-40B4-BE49-F238E27FC236}">
                    <a16:creationId xmlns:a16="http://schemas.microsoft.com/office/drawing/2014/main" id="{F54FF892-80C3-D91C-25C7-BF16A270CD29}"/>
                  </a:ext>
                </a:extLst>
              </p:cNvPr>
              <p:cNvSpPr txBox="1">
                <a:spLocks noRot="1" noChangeAspect="1" noMove="1" noResize="1" noEditPoints="1" noAdjustHandles="1" noChangeArrowheads="1" noChangeShapeType="1" noTextEdit="1"/>
              </p:cNvSpPr>
              <p:nvPr/>
            </p:nvSpPr>
            <p:spPr>
              <a:xfrm>
                <a:off x="0" y="1846442"/>
                <a:ext cx="6096000" cy="2994409"/>
              </a:xfrm>
              <a:prstGeom prst="rect">
                <a:avLst/>
              </a:prstGeom>
              <a:blipFill>
                <a:blip r:embed="rId3"/>
                <a:stretch>
                  <a:fillRect l="-1400" t="-101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62F64C56-614A-2CA4-2FBE-01365BC45D1D}"/>
                  </a:ext>
                </a:extLst>
              </p:cNvPr>
              <p:cNvSpPr txBox="1"/>
              <p:nvPr/>
            </p:nvSpPr>
            <p:spPr>
              <a:xfrm>
                <a:off x="6096000" y="931439"/>
                <a:ext cx="6096000" cy="4414157"/>
              </a:xfrm>
              <a:prstGeom prst="rect">
                <a:avLst/>
              </a:prstGeom>
              <a:noFill/>
            </p:spPr>
            <p:txBody>
              <a:bodyPr wrap="square">
                <a:spAutoFit/>
              </a:bodyPr>
              <a:lstStyle/>
              <a:p>
                <a:pPr algn="just">
                  <a:lnSpc>
                    <a:spcPct val="115000"/>
                  </a:lnSpc>
                  <a:spcAft>
                    <a:spcPts val="800"/>
                  </a:spcAft>
                </a:pPr>
                <a:r>
                  <a:rPr lang="pt-BR" sz="2300" i="1" kern="100" dirty="0">
                    <a:effectLst/>
                    <a:latin typeface="Arial Narrow" panose="020B0606020202030204" pitchFamily="34" charset="0"/>
                    <a:ea typeface="Times New Roman" panose="02020603050405020304" pitchFamily="18" charset="0"/>
                    <a:cs typeface="Times New Roman" panose="02020603050405020304" pitchFamily="18" charset="0"/>
                  </a:rPr>
                  <a:t>Em seguida, calcula-se a soma dos 10 primeiros termos </a:t>
                </a:r>
                <a14:m>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300"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300" i="1" kern="100">
                                <a:solidFill>
                                  <a:srgbClr val="0070C0"/>
                                </a:solidFill>
                                <a:effectLst/>
                                <a:latin typeface="Cambria Math" panose="02040503050406030204" pitchFamily="18" charset="0"/>
                                <a:ea typeface="Times New Roman" panose="02020603050405020304" pitchFamily="18" charset="0"/>
                                <a:cs typeface="Times New Roman" panose="02020603050405020304" pitchFamily="18" charset="0"/>
                              </a:rPr>
                              <m:t>10</m:t>
                            </m:r>
                          </m:sub>
                        </m:sSub>
                      </m:e>
                    </m:d>
                  </m:oMath>
                </a14:m>
                <a:r>
                  <a:rPr lang="pt-BR" sz="2300" i="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i="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oMath>
                  </m:oMathPara>
                </a14:m>
                <a:endParaRPr lang="pt-BR" sz="2300" i="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10</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2+29</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∙10</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oMath>
                  </m:oMathPara>
                </a14:m>
                <a:endParaRPr lang="pt-BR" sz="2300" i="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10</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31∙10</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oMath>
                  </m:oMathPara>
                </a14:m>
                <a:endParaRPr lang="pt-BR" sz="2300" i="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10</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=31∙5</m:t>
                      </m:r>
                    </m:oMath>
                  </m:oMathPara>
                </a14:m>
                <a:endParaRPr lang="pt-BR" sz="2300" i="1" kern="100" dirty="0">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b>
                        <m:sSubPr>
                          <m:ctrlPr>
                            <a:rPr lang="pt-BR" sz="23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10</m:t>
                          </m:r>
                        </m:sub>
                      </m:sSub>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=155</m:t>
                      </m:r>
                    </m:oMath>
                  </m:oMathPara>
                </a14:m>
                <a:endParaRPr lang="pt-BR" sz="2300" i="1" dirty="0"/>
              </a:p>
            </p:txBody>
          </p:sp>
        </mc:Choice>
        <mc:Fallback xmlns="">
          <p:sp>
            <p:nvSpPr>
              <p:cNvPr id="9" name="CaixaDeTexto 8">
                <a:extLst>
                  <a:ext uri="{FF2B5EF4-FFF2-40B4-BE49-F238E27FC236}">
                    <a16:creationId xmlns:a16="http://schemas.microsoft.com/office/drawing/2014/main" id="{62F64C56-614A-2CA4-2FBE-01365BC45D1D}"/>
                  </a:ext>
                </a:extLst>
              </p:cNvPr>
              <p:cNvSpPr txBox="1">
                <a:spLocks noRot="1" noChangeAspect="1" noMove="1" noResize="1" noEditPoints="1" noAdjustHandles="1" noChangeArrowheads="1" noChangeShapeType="1" noTextEdit="1"/>
              </p:cNvSpPr>
              <p:nvPr/>
            </p:nvSpPr>
            <p:spPr>
              <a:xfrm>
                <a:off x="6096000" y="931439"/>
                <a:ext cx="6096000" cy="4414157"/>
              </a:xfrm>
              <a:prstGeom prst="rect">
                <a:avLst/>
              </a:prstGeom>
              <a:blipFill>
                <a:blip r:embed="rId4"/>
                <a:stretch>
                  <a:fillRect l="-1400" t="-691" r="-1400"/>
                </a:stretch>
              </a:blipFill>
            </p:spPr>
            <p:txBody>
              <a:bodyPr/>
              <a:lstStyle/>
              <a:p>
                <a:r>
                  <a:rPr lang="pt-BR">
                    <a:noFill/>
                  </a:rPr>
                  <a:t> </a:t>
                </a:r>
              </a:p>
            </p:txBody>
          </p:sp>
        </mc:Fallback>
      </mc:AlternateContent>
    </p:spTree>
    <p:extLst>
      <p:ext uri="{BB962C8B-B14F-4D97-AF65-F5344CB8AC3E}">
        <p14:creationId xmlns:p14="http://schemas.microsoft.com/office/powerpoint/2010/main" val="7884702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E60BB49-FA0D-DA60-98C0-6479B046B98B}"/>
              </a:ext>
            </a:extLst>
          </p:cNvPr>
          <p:cNvSpPr txBox="1"/>
          <p:nvPr/>
        </p:nvSpPr>
        <p:spPr>
          <a:xfrm>
            <a:off x="-2" y="561223"/>
            <a:ext cx="6096000" cy="6116290"/>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Curiosidade!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Karl Friedrich Gauss foi um matemático, físico e astrônomo alemão que viveu no século XVIII. Fez grandes contribuições em diversas áreas da ciência, como por exemplo: estatística, óptica, teoria dos números etc.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Quando criança, Gauss e sua turma na escola foram instigados por um professor com o seguinte desafio: somar todos os números naturais de 1 a 100. Como bom matemático que já era desde pequeno, Gauss levou poucos minutos para encontrar o resultado 5050 e foi o único a acertar.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Gauss conseguiu esse feito por perceber que a soma dos extremos é igual a 101, a soma do segundo com o penúltimo termo também é 101 e a do terceiro com o antepenúltimo também, e assim sucessivamente. </a:t>
            </a:r>
            <a:endParaRPr lang="pt-BR" sz="2300" dirty="0"/>
          </a:p>
        </p:txBody>
      </p:sp>
      <p:pic>
        <p:nvPicPr>
          <p:cNvPr id="6" name="Imagem 5">
            <a:extLst>
              <a:ext uri="{FF2B5EF4-FFF2-40B4-BE49-F238E27FC236}">
                <a16:creationId xmlns:a16="http://schemas.microsoft.com/office/drawing/2014/main" id="{D7111B21-CFDF-CEC0-B478-65045C1542A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10400" y="561223"/>
            <a:ext cx="4021697" cy="2960182"/>
          </a:xfrm>
          <a:prstGeom prst="rect">
            <a:avLst/>
          </a:prstGeom>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E866FD2A-C3A7-1C5B-DEA1-48B0069242B8}"/>
                  </a:ext>
                </a:extLst>
              </p:cNvPr>
              <p:cNvSpPr txBox="1"/>
              <p:nvPr/>
            </p:nvSpPr>
            <p:spPr>
              <a:xfrm>
                <a:off x="6096000" y="3480227"/>
                <a:ext cx="6096000" cy="3197286"/>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Gauss supôs que todas as somas dariam 101 e multiplicou esse resultado por metade do número de elementos da sequência, pois, como estava somando dois a dois, obteria 50 resultados iguais a 101. Ou seja: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1+2+3+4+…+97+98+99+100</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1+100</m:t>
                          </m:r>
                        </m:e>
                      </m:d>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100</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m:t>
                          </m:r>
                        </m:den>
                      </m:f>
                      <m:r>
                        <a:rPr lang="pt-BR" sz="2300" b="0" i="0" kern="100" smtClean="0">
                          <a:effectLst/>
                          <a:latin typeface="Cambria Math" panose="02040503050406030204" pitchFamily="18" charset="0"/>
                          <a:ea typeface="Calibri" panose="020F0502020204030204" pitchFamily="34" charset="0"/>
                          <a:cs typeface="Times New Roman" panose="02020603050405020304" pitchFamily="18" charset="0"/>
                        </a:rPr>
                        <m:t>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=101∙50=5050</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E866FD2A-C3A7-1C5B-DEA1-48B0069242B8}"/>
                  </a:ext>
                </a:extLst>
              </p:cNvPr>
              <p:cNvSpPr txBox="1">
                <a:spLocks noRot="1" noChangeAspect="1" noMove="1" noResize="1" noEditPoints="1" noAdjustHandles="1" noChangeArrowheads="1" noChangeShapeType="1" noTextEdit="1"/>
              </p:cNvSpPr>
              <p:nvPr/>
            </p:nvSpPr>
            <p:spPr>
              <a:xfrm>
                <a:off x="6096000" y="3480227"/>
                <a:ext cx="6096000" cy="3197286"/>
              </a:xfrm>
              <a:prstGeom prst="rect">
                <a:avLst/>
              </a:prstGeom>
              <a:blipFill>
                <a:blip r:embed="rId3"/>
                <a:stretch>
                  <a:fillRect l="-1400" t="-954" r="-1400"/>
                </a:stretch>
              </a:blipFill>
            </p:spPr>
            <p:txBody>
              <a:bodyPr/>
              <a:lstStyle/>
              <a:p>
                <a:r>
                  <a:rPr lang="pt-BR">
                    <a:noFill/>
                  </a:rPr>
                  <a:t> </a:t>
                </a:r>
              </a:p>
            </p:txBody>
          </p:sp>
        </mc:Fallback>
      </mc:AlternateContent>
    </p:spTree>
    <p:extLst>
      <p:ext uri="{BB962C8B-B14F-4D97-AF65-F5344CB8AC3E}">
        <p14:creationId xmlns:p14="http://schemas.microsoft.com/office/powerpoint/2010/main" val="13800029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BB992A6-E1E9-8776-9C15-874001764580}"/>
              </a:ext>
            </a:extLst>
          </p:cNvPr>
          <p:cNvSpPr txBox="1"/>
          <p:nvPr/>
        </p:nvSpPr>
        <p:spPr>
          <a:xfrm>
            <a:off x="0" y="580429"/>
            <a:ext cx="3478306" cy="489301"/>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Para pensar!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tângulo 4">
            <a:extLst>
              <a:ext uri="{FF2B5EF4-FFF2-40B4-BE49-F238E27FC236}">
                <a16:creationId xmlns:a16="http://schemas.microsoft.com/office/drawing/2014/main" id="{846F8546-C7F3-6CB6-E1F7-A0AEB2EFFD7B}"/>
              </a:ext>
            </a:extLst>
          </p:cNvPr>
          <p:cNvSpPr/>
          <p:nvPr/>
        </p:nvSpPr>
        <p:spPr>
          <a:xfrm>
            <a:off x="5522259" y="977153"/>
            <a:ext cx="1165412" cy="572844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a:extLst>
              <a:ext uri="{FF2B5EF4-FFF2-40B4-BE49-F238E27FC236}">
                <a16:creationId xmlns:a16="http://schemas.microsoft.com/office/drawing/2014/main" id="{E363B209-A81C-A25C-E3B0-92627CF6DEA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5921"/>
          <a:stretch/>
        </p:blipFill>
        <p:spPr bwMode="auto">
          <a:xfrm>
            <a:off x="585318" y="1042835"/>
            <a:ext cx="11194995" cy="578827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690715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BE683884-8DD4-CE76-6197-B29087D2A507}"/>
              </a:ext>
            </a:extLst>
          </p:cNvPr>
          <p:cNvPicPr>
            <a:picLocks noChangeAspect="1"/>
          </p:cNvPicPr>
          <p:nvPr/>
        </p:nvPicPr>
        <p:blipFill rotWithShape="1">
          <a:blip r:embed="rId2">
            <a:extLst>
              <a:ext uri="{28A0092B-C50C-407E-A947-70E740481C1C}">
                <a14:useLocalDpi xmlns:a14="http://schemas.microsoft.com/office/drawing/2010/main" val="0"/>
              </a:ext>
            </a:extLst>
          </a:blip>
          <a:srcRect l="1631" t="10891" r="63456"/>
          <a:stretch/>
        </p:blipFill>
        <p:spPr bwMode="auto">
          <a:xfrm>
            <a:off x="8965" y="573739"/>
            <a:ext cx="3240000" cy="733499"/>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9F7B3856-8E4E-E12D-E292-67EA969E5538}"/>
              </a:ext>
            </a:extLst>
          </p:cNvPr>
          <p:cNvSpPr txBox="1"/>
          <p:nvPr/>
        </p:nvSpPr>
        <p:spPr>
          <a:xfrm>
            <a:off x="8965" y="1154164"/>
            <a:ext cx="6096000" cy="5918223"/>
          </a:xfrm>
          <a:prstGeom prst="rect">
            <a:avLst/>
          </a:prstGeom>
          <a:noFill/>
        </p:spPr>
        <p:txBody>
          <a:bodyPr wrap="square">
            <a:spAutoFit/>
          </a:bodyPr>
          <a:lstStyle/>
          <a:p>
            <a:pPr>
              <a:lnSpc>
                <a:spcPct val="115000"/>
              </a:lnSpc>
              <a:spcAft>
                <a:spcPts val="6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7.</a:t>
            </a:r>
            <a:r>
              <a:rPr lang="pt-BR" sz="2300" b="1"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Quantos são os múltiplos de 8 compreendidos entre 12 e 12 005?</a:t>
            </a:r>
          </a:p>
          <a:p>
            <a:pPr>
              <a:lnSpc>
                <a:spcPct val="115000"/>
              </a:lnSpc>
              <a:spcAft>
                <a:spcPts val="600"/>
              </a:spcAft>
            </a:pPr>
            <a:endParaRPr lang="pt-BR" sz="14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6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8. (ENEM 2018)</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prefeitura de um pequeno município do interior decide colocar postes para iluminação ao longo de uma estrada retilínea, que inicia em uma praça central e termina numa fazenda na zona rural. Como a praça já possui iluminação, o primeiro poste será colocado a 80 metros da praça, o segundo, a 100 metros, o terceiro, a 120 metros, e assim sucessivamente, mantendo-se sempre uma distância de vinte metros entre os postes, até que o último poste seja colocado a uma distância de 1380 metros da praça.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3BAD281C-E54E-649C-1352-316ADB10E23C}"/>
                  </a:ext>
                </a:extLst>
              </p:cNvPr>
              <p:cNvSpPr txBox="1"/>
              <p:nvPr/>
            </p:nvSpPr>
            <p:spPr>
              <a:xfrm>
                <a:off x="6104965" y="573739"/>
                <a:ext cx="6078070" cy="5773568"/>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Se a prefeitura pode pagar, no máximo, R$ 8000,00 por poste colocado, o maior valor que poderá gastar com a colocação desses postes é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R$ 512 000,00.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R$ 520 000,00.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R$ 528 000,00.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R$ 552 000,00.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R$ 584 000,00. </a:t>
                </a:r>
              </a:p>
              <a:p>
                <a:pPr algn="just">
                  <a:lnSpc>
                    <a:spcPct val="115000"/>
                  </a:lnSpc>
                  <a:spcAft>
                    <a:spcPts val="8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9.</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Calcule o 1º termo de uma PA de razão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𝑟</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=−4</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cujo décimo termo é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−21.</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3BAD281C-E54E-649C-1352-316ADB10E23C}"/>
                  </a:ext>
                </a:extLst>
              </p:cNvPr>
              <p:cNvSpPr txBox="1">
                <a:spLocks noRot="1" noChangeAspect="1" noMove="1" noResize="1" noEditPoints="1" noAdjustHandles="1" noChangeArrowheads="1" noChangeShapeType="1" noTextEdit="1"/>
              </p:cNvSpPr>
              <p:nvPr/>
            </p:nvSpPr>
            <p:spPr>
              <a:xfrm>
                <a:off x="6104965" y="573739"/>
                <a:ext cx="6078070" cy="5773568"/>
              </a:xfrm>
              <a:prstGeom prst="rect">
                <a:avLst/>
              </a:prstGeom>
              <a:blipFill>
                <a:blip r:embed="rId3"/>
                <a:stretch>
                  <a:fillRect l="-1403" t="-422" r="-1403"/>
                </a:stretch>
              </a:blipFill>
            </p:spPr>
            <p:txBody>
              <a:bodyPr/>
              <a:lstStyle/>
              <a:p>
                <a:r>
                  <a:rPr lang="pt-BR">
                    <a:noFill/>
                  </a:rPr>
                  <a:t> </a:t>
                </a:r>
              </a:p>
            </p:txBody>
          </p:sp>
        </mc:Fallback>
      </mc:AlternateContent>
    </p:spTree>
    <p:extLst>
      <p:ext uri="{BB962C8B-B14F-4D97-AF65-F5344CB8AC3E}">
        <p14:creationId xmlns:p14="http://schemas.microsoft.com/office/powerpoint/2010/main" val="8705223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1988E2F-A008-B65A-F81C-824362168C69}"/>
              </a:ext>
            </a:extLst>
          </p:cNvPr>
          <p:cNvSpPr txBox="1"/>
          <p:nvPr/>
        </p:nvSpPr>
        <p:spPr>
          <a:xfrm>
            <a:off x="0" y="573488"/>
            <a:ext cx="6096000" cy="879921"/>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10.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Considere os seguintes pontos marcados no plano cartesiano a seguir: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Gráfico, Gráfico de linhas&#10;&#10;Descrição gerada automaticamente">
            <a:extLst>
              <a:ext uri="{FF2B5EF4-FFF2-40B4-BE49-F238E27FC236}">
                <a16:creationId xmlns:a16="http://schemas.microsoft.com/office/drawing/2014/main" id="{BFC6AFBF-DA61-E217-9E8D-FE492693130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121" y="1453409"/>
            <a:ext cx="2904776" cy="5288050"/>
          </a:xfrm>
          <a:prstGeom prst="rect">
            <a:avLst/>
          </a:prstGeom>
          <a:noFill/>
          <a:ln>
            <a:noFill/>
          </a:ln>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FBDB9FBF-11FD-7012-5D86-A90E5461A229}"/>
                  </a:ext>
                </a:extLst>
              </p:cNvPr>
              <p:cNvSpPr txBox="1"/>
              <p:nvPr/>
            </p:nvSpPr>
            <p:spPr>
              <a:xfrm>
                <a:off x="2980765" y="1453409"/>
                <a:ext cx="3115235" cy="4215513"/>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As ordenadas desses pontos representam os termos de uma PA cuja lei de formação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=3</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a:t>
                </a:r>
                <a14:m>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+3</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dirty="0">
                    <a:effectLst/>
                    <a:latin typeface="Arial Narrow" panose="020B0606020202030204" pitchFamily="34" charset="0"/>
                    <a:ea typeface="Calibri" panose="020F0502020204030204" pitchFamily="34" charset="0"/>
                    <a:cs typeface="Times New Roman" panose="02020603050405020304" pitchFamily="18" charset="0"/>
                  </a:rPr>
                  <a:t>(E) </a:t>
                </a:r>
                <a14:m>
                  <m:oMath xmlns:m="http://schemas.openxmlformats.org/officeDocument/2006/math">
                    <m:sSub>
                      <m:sSubPr>
                        <m:ctrlPr>
                          <a:rPr lang="pt-BR" sz="2300" i="1">
                            <a:effectLst/>
                            <a:latin typeface="Cambria Math" panose="02040503050406030204" pitchFamily="18" charset="0"/>
                            <a:cs typeface="Times New Roman" panose="02020603050405020304" pitchFamily="18" charset="0"/>
                          </a:rPr>
                        </m:ctrlPr>
                      </m:sSubPr>
                      <m:e>
                        <m:r>
                          <a:rPr lang="pt-BR" sz="2300" i="1">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300" i="1">
                        <a:effectLst/>
                        <a:latin typeface="Cambria Math" panose="02040503050406030204" pitchFamily="18" charset="0"/>
                        <a:ea typeface="Calibri" panose="020F0502020204030204" pitchFamily="34" charset="0"/>
                        <a:cs typeface="Times New Roman" panose="02020603050405020304" pitchFamily="18" charset="0"/>
                      </a:rPr>
                      <m:t>=−2</m:t>
                    </m:r>
                    <m:r>
                      <a:rPr lang="pt-BR" sz="2300" i="1">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a:effectLst/>
                        <a:latin typeface="Cambria Math" panose="02040503050406030204" pitchFamily="18" charset="0"/>
                        <a:ea typeface="Calibri" panose="020F0502020204030204" pitchFamily="34" charset="0"/>
                        <a:cs typeface="Times New Roman" panose="02020603050405020304" pitchFamily="18" charset="0"/>
                      </a:rPr>
                      <m:t>+4</m:t>
                    </m:r>
                  </m:oMath>
                </a14:m>
                <a:r>
                  <a:rPr lang="pt-BR" sz="23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dirty="0"/>
              </a:p>
            </p:txBody>
          </p:sp>
        </mc:Choice>
        <mc:Fallback xmlns="">
          <p:sp>
            <p:nvSpPr>
              <p:cNvPr id="6" name="CaixaDeTexto 5">
                <a:extLst>
                  <a:ext uri="{FF2B5EF4-FFF2-40B4-BE49-F238E27FC236}">
                    <a16:creationId xmlns:a16="http://schemas.microsoft.com/office/drawing/2014/main" id="{FBDB9FBF-11FD-7012-5D86-A90E5461A229}"/>
                  </a:ext>
                </a:extLst>
              </p:cNvPr>
              <p:cNvSpPr txBox="1">
                <a:spLocks noRot="1" noChangeAspect="1" noMove="1" noResize="1" noEditPoints="1" noAdjustHandles="1" noChangeArrowheads="1" noChangeShapeType="1" noTextEdit="1"/>
              </p:cNvSpPr>
              <p:nvPr/>
            </p:nvSpPr>
            <p:spPr>
              <a:xfrm>
                <a:off x="2980765" y="1453409"/>
                <a:ext cx="3115235" cy="4215513"/>
              </a:xfrm>
              <a:prstGeom prst="rect">
                <a:avLst/>
              </a:prstGeom>
              <a:blipFill>
                <a:blip r:embed="rId3"/>
                <a:stretch>
                  <a:fillRect l="-2935" t="-578" r="-2740" b="-2023"/>
                </a:stretch>
              </a:blipFill>
            </p:spPr>
            <p:txBody>
              <a:bodyPr/>
              <a:lstStyle/>
              <a:p>
                <a:r>
                  <a:rPr lang="pt-BR">
                    <a:noFill/>
                  </a:rPr>
                  <a:t> </a:t>
                </a:r>
              </a:p>
            </p:txBody>
          </p:sp>
        </mc:Fallback>
      </mc:AlternateContent>
      <p:sp>
        <p:nvSpPr>
          <p:cNvPr id="8" name="CaixaDeTexto 7">
            <a:extLst>
              <a:ext uri="{FF2B5EF4-FFF2-40B4-BE49-F238E27FC236}">
                <a16:creationId xmlns:a16="http://schemas.microsoft.com/office/drawing/2014/main" id="{1194F778-E33A-DB45-81D3-B502A57E67F4}"/>
              </a:ext>
            </a:extLst>
          </p:cNvPr>
          <p:cNvSpPr txBox="1"/>
          <p:nvPr/>
        </p:nvSpPr>
        <p:spPr>
          <a:xfrm>
            <a:off x="6102868" y="571391"/>
            <a:ext cx="6089132" cy="5764335"/>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11. (ENEM 2014)</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Em uma determinada estrada existem dois telefones instalados no acostamento: um no quilômetro 30 e outro no quilômetro 480. Entre eles serão colocados mais 8 telefones, mantendo-se entre dois telefones consecutivos sempre a mesma distância.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Qual a sequência numérica que corresponde à quilometragem em que os novos telefones serão instalados?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80, 130, 180, 230, 280, 330, 380, 430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81, 132, 183, 234, 285, 336, 387, 438</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30, 90, 150, 210, 270, 330, 390, 450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75, 120, 165, 210, 255, 300, 345, 390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78, 126, 174, 222, 270, 318, 366, 414</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356976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5F5E957A-F589-C918-931B-F8895160C024}"/>
                  </a:ext>
                </a:extLst>
              </p:cNvPr>
              <p:cNvSpPr txBox="1"/>
              <p:nvPr/>
            </p:nvSpPr>
            <p:spPr>
              <a:xfrm>
                <a:off x="0" y="573488"/>
                <a:ext cx="6096000" cy="6376554"/>
              </a:xfrm>
              <a:prstGeom prst="rect">
                <a:avLst/>
              </a:prstGeom>
              <a:noFill/>
            </p:spPr>
            <p:txBody>
              <a:bodyPr wrap="square">
                <a:spAutoFit/>
              </a:bodyPr>
              <a:lstStyle/>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12.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Dada a progressão aritmética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 3; 5; 7;…</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determine a soma dos seus 100 primeiros termos.</a:t>
                </a:r>
              </a:p>
              <a:p>
                <a:pPr algn="just">
                  <a:lnSpc>
                    <a:spcPct val="115000"/>
                  </a:lnSpc>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13. (ENEM 2012)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Jogar baralho é uma atividade que estimula o raciocínio. Um jogo tradicional é a Paciência, que utiliza 52 cartas. Inicialmente são formadas sete colunas com as cartas. A primeira coluna tem uma carta, a segunda tem duas cartas, a terceira tem três cartas, a quarta tem quatro cartas, e assim sucessivamente até a sétima coluna, a qual tem sete cartas, e o que sobra forma o monte, que são as cartas não utilizadas nas colunas.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quantidade de cartas que forma o monte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21.            (B) 24.            (C) 26.</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28.            (E) 31.</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5F5E957A-F589-C918-931B-F8895160C024}"/>
                  </a:ext>
                </a:extLst>
              </p:cNvPr>
              <p:cNvSpPr txBox="1">
                <a:spLocks noRot="1" noChangeAspect="1" noMove="1" noResize="1" noEditPoints="1" noAdjustHandles="1" noChangeArrowheads="1" noChangeShapeType="1" noTextEdit="1"/>
              </p:cNvSpPr>
              <p:nvPr/>
            </p:nvSpPr>
            <p:spPr>
              <a:xfrm>
                <a:off x="0" y="573488"/>
                <a:ext cx="6096000" cy="6376554"/>
              </a:xfrm>
              <a:prstGeom prst="rect">
                <a:avLst/>
              </a:prstGeom>
              <a:blipFill>
                <a:blip r:embed="rId2"/>
                <a:stretch>
                  <a:fillRect l="-1400" t="-382" r="-1400" b="-1052"/>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B8F1A4F2-E8E4-6406-CD9C-B0EE983CA2E7}"/>
              </a:ext>
            </a:extLst>
          </p:cNvPr>
          <p:cNvPicPr>
            <a:picLocks noChangeAspect="1"/>
          </p:cNvPicPr>
          <p:nvPr/>
        </p:nvPicPr>
        <p:blipFill rotWithShape="1">
          <a:blip r:embed="rId3">
            <a:extLst>
              <a:ext uri="{28A0092B-C50C-407E-A947-70E740481C1C}">
                <a14:useLocalDpi xmlns:a14="http://schemas.microsoft.com/office/drawing/2010/main" val="0"/>
              </a:ext>
            </a:extLst>
          </a:blip>
          <a:srcRect l="959" t="3787" r="3035" b="2273"/>
          <a:stretch>
            <a:fillRect/>
          </a:stretch>
        </p:blipFill>
        <p:spPr bwMode="auto">
          <a:xfrm>
            <a:off x="6118110" y="573488"/>
            <a:ext cx="3240000" cy="667923"/>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E0202E03-4399-3067-F525-98A085BD9471}"/>
                  </a:ext>
                </a:extLst>
              </p:cNvPr>
              <p:cNvSpPr txBox="1"/>
              <p:nvPr/>
            </p:nvSpPr>
            <p:spPr>
              <a:xfrm>
                <a:off x="6118110" y="1156356"/>
                <a:ext cx="6073890" cy="4675639"/>
              </a:xfrm>
              <a:prstGeom prst="rect">
                <a:avLst/>
              </a:prstGeom>
              <a:noFill/>
            </p:spPr>
            <p:txBody>
              <a:bodyPr wrap="square">
                <a:spAutoFit/>
              </a:bodyPr>
              <a:lstStyle/>
              <a:p>
                <a:pPr algn="ctr">
                  <a:lnSpc>
                    <a:spcPct val="115000"/>
                  </a:lnSpc>
                  <a:spcAft>
                    <a:spcPts val="800"/>
                  </a:spcAft>
                </a:pPr>
                <a:r>
                  <a:rPr lang="pt-BR" sz="23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PROGRESSÃO ARITMÉTICA DE SEGUNDA ORDEM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Considere uma sequência de números tal que, </a:t>
                </a:r>
                <a:r>
                  <a:rPr lang="pt-BR" sz="23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as</a:t>
                </a:r>
                <a:r>
                  <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diferenças entre dois termos consecutivos</a:t>
                </a:r>
                <a:r>
                  <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u="sng"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a partir do segundo</a:t>
                </a:r>
                <a:r>
                  <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formam uma progressão aritmética com razão diferente de zero. Essa sequência </a:t>
                </a:r>
                <a:r>
                  <a:rPr lang="pt-BR" sz="23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é uma progressão aritmética de 2ª ordem</a:t>
                </a:r>
                <a:r>
                  <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Exemplo:</a:t>
                </a:r>
              </a:p>
              <a:p>
                <a:pPr marL="22860" indent="90170" algn="ctr">
                  <a:lnSpc>
                    <a:spcPct val="115000"/>
                  </a:lnSpc>
                  <a:spcAft>
                    <a:spcPts val="800"/>
                  </a:spcAft>
                </a:pPr>
                <a:r>
                  <a:rPr lang="pt-BR" sz="2300" b="1" kern="100"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Considere a sequência (1; 3; 7; 13; 21; 31; 43; …).</a:t>
                </a:r>
                <a:r>
                  <a:rPr lang="pt-BR" sz="1800" kern="100" dirty="0">
                    <a:effectLst/>
                    <a:ea typeface="Calibri" panose="020F0502020204030204" pitchFamily="34" charset="0"/>
                    <a:cs typeface="Times New Roman" panose="02020603050405020304" pitchFamily="18" charset="0"/>
                  </a:rPr>
                  <a:t>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3−1=</m:t>
                    </m:r>
                    <m: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t>𝟐</m:t>
                    </m:r>
                    <m:r>
                      <a:rPr lang="pt-BR" sz="2300" b="0" i="0" kern="100" smtClean="0">
                        <a:effectLst/>
                        <a:latin typeface="Cambria Math" panose="02040503050406030204" pitchFamily="18" charset="0"/>
                        <a:ea typeface="Calibri" panose="020F0502020204030204" pitchFamily="34" charset="0"/>
                        <a:cs typeface="Times New Roman" panose="02020603050405020304" pitchFamily="18" charset="0"/>
                      </a:rPr>
                      <m:t>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7−3=</m:t>
                    </m:r>
                    <m: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t>𝟒</m:t>
                    </m:r>
                    <m:r>
                      <a:rPr lang="pt-BR" sz="2300" b="0" i="0" kern="100" smtClean="0">
                        <a:effectLst/>
                        <a:latin typeface="Cambria Math" panose="02040503050406030204" pitchFamily="18" charset="0"/>
                        <a:ea typeface="Calibri" panose="020F0502020204030204" pitchFamily="34" charset="0"/>
                        <a:cs typeface="Times New Roman" panose="02020603050405020304" pitchFamily="18" charset="0"/>
                      </a:rPr>
                      <m:t>              </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13−7=</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𝟔</m:t>
                    </m:r>
                  </m:oMath>
                </a14:m>
                <a:endParaRPr lang="pt-BR" sz="23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22860" indent="90170" algn="ctr">
                  <a:lnSpc>
                    <a:spcPct val="115000"/>
                  </a:lnSpc>
                  <a:spcAft>
                    <a:spcPts val="800"/>
                  </a:spcAft>
                </a:pPr>
                <a14:m>
                  <m:oMathPara xmlns:m="http://schemas.openxmlformats.org/officeDocument/2006/math">
                    <m:oMathParaPr>
                      <m:jc m:val="left"/>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21−13=</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𝟖</m:t>
                      </m:r>
                      <m:r>
                        <a:rPr lang="pt-BR" sz="2300" b="0" i="0" kern="100" smtClean="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31−21=</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𝟏𝟎</m:t>
                      </m:r>
                      <m:r>
                        <a:rPr lang="pt-BR" sz="2300" b="1" i="0" kern="100" smtClean="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b="0" i="0" kern="100" smtClean="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43−31=</m:t>
                      </m:r>
                      <m:r>
                        <a:rPr lang="pt-BR" sz="2300" b="1" i="1">
                          <a:effectLst/>
                          <a:latin typeface="Cambria Math" panose="02040503050406030204" pitchFamily="18" charset="0"/>
                          <a:ea typeface="Times New Roman" panose="02020603050405020304" pitchFamily="18" charset="0"/>
                          <a:cs typeface="Times New Roman" panose="02020603050405020304" pitchFamily="18" charset="0"/>
                        </a:rPr>
                        <m:t>𝟏𝟐</m:t>
                      </m:r>
                    </m:oMath>
                  </m:oMathPara>
                </a14:m>
                <a:endParaRPr lang="pt-BR" sz="23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E0202E03-4399-3067-F525-98A085BD9471}"/>
                  </a:ext>
                </a:extLst>
              </p:cNvPr>
              <p:cNvSpPr txBox="1">
                <a:spLocks noRot="1" noChangeAspect="1" noMove="1" noResize="1" noEditPoints="1" noAdjustHandles="1" noChangeArrowheads="1" noChangeShapeType="1" noTextEdit="1"/>
              </p:cNvSpPr>
              <p:nvPr/>
            </p:nvSpPr>
            <p:spPr>
              <a:xfrm>
                <a:off x="6118110" y="1156356"/>
                <a:ext cx="6073890" cy="4675639"/>
              </a:xfrm>
              <a:prstGeom prst="rect">
                <a:avLst/>
              </a:prstGeom>
              <a:blipFill>
                <a:blip r:embed="rId4"/>
                <a:stretch>
                  <a:fillRect l="-1506" t="-652" r="-140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0899BDC3-BF89-791A-FD7C-45460BED9857}"/>
                  </a:ext>
                </a:extLst>
              </p:cNvPr>
              <p:cNvSpPr txBox="1"/>
              <p:nvPr/>
            </p:nvSpPr>
            <p:spPr>
              <a:xfrm>
                <a:off x="6191698" y="5838236"/>
                <a:ext cx="5926713" cy="446276"/>
              </a:xfrm>
              <a:prstGeom prst="rect">
                <a:avLst/>
              </a:prstGeom>
              <a:noFill/>
            </p:spPr>
            <p:txBody>
              <a:bodyPr wrap="square">
                <a:spAutoFit/>
              </a:bodyPr>
              <a:lstStyle/>
              <a:p>
                <a14:m>
                  <m:oMath xmlns:m="http://schemas.openxmlformats.org/officeDocument/2006/math">
                    <m:d>
                      <m:dPr>
                        <m:ctrlPr>
                          <a:rPr lang="pt-BR" sz="2300" i="1" smtClean="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2;4;6;8;10;12;…</m:t>
                        </m:r>
                      </m:e>
                    </m:d>
                  </m:oMath>
                </a14:m>
                <a:r>
                  <a:rPr lang="pt-BR" sz="2300" dirty="0">
                    <a:effectLst/>
                    <a:latin typeface="Arial Narrow" panose="020B0606020202030204" pitchFamily="34" charset="0"/>
                    <a:ea typeface="Times New Roman" panose="02020603050405020304" pitchFamily="18" charset="0"/>
                    <a:cs typeface="Times New Roman" panose="02020603050405020304" pitchFamily="18" charset="0"/>
                  </a:rPr>
                  <a:t> é uma PA com razão </a:t>
                </a:r>
                <a14:m>
                  <m:oMath xmlns:m="http://schemas.openxmlformats.org/officeDocument/2006/math">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𝑟</m:t>
                    </m:r>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=2</m:t>
                    </m:r>
                  </m:oMath>
                </a14:m>
                <a:endParaRPr lang="pt-BR" sz="2300" dirty="0"/>
              </a:p>
            </p:txBody>
          </p:sp>
        </mc:Choice>
        <mc:Fallback xmlns="">
          <p:sp>
            <p:nvSpPr>
              <p:cNvPr id="8" name="CaixaDeTexto 7">
                <a:extLst>
                  <a:ext uri="{FF2B5EF4-FFF2-40B4-BE49-F238E27FC236}">
                    <a16:creationId xmlns:a16="http://schemas.microsoft.com/office/drawing/2014/main" id="{0899BDC3-BF89-791A-FD7C-45460BED9857}"/>
                  </a:ext>
                </a:extLst>
              </p:cNvPr>
              <p:cNvSpPr txBox="1">
                <a:spLocks noRot="1" noChangeAspect="1" noMove="1" noResize="1" noEditPoints="1" noAdjustHandles="1" noChangeArrowheads="1" noChangeShapeType="1" noTextEdit="1"/>
              </p:cNvSpPr>
              <p:nvPr/>
            </p:nvSpPr>
            <p:spPr>
              <a:xfrm>
                <a:off x="6191698" y="5838236"/>
                <a:ext cx="5926713" cy="446276"/>
              </a:xfrm>
              <a:prstGeom prst="rect">
                <a:avLst/>
              </a:prstGeom>
              <a:blipFill>
                <a:blip r:embed="rId5"/>
                <a:stretch>
                  <a:fillRect t="-13699" b="-27397"/>
                </a:stretch>
              </a:blipFill>
            </p:spPr>
            <p:txBody>
              <a:bodyPr/>
              <a:lstStyle/>
              <a:p>
                <a:r>
                  <a:rPr lang="pt-BR">
                    <a:noFill/>
                  </a:rPr>
                  <a:t> </a:t>
                </a:r>
              </a:p>
            </p:txBody>
          </p:sp>
        </mc:Fallback>
      </mc:AlternateContent>
    </p:spTree>
    <p:extLst>
      <p:ext uri="{BB962C8B-B14F-4D97-AF65-F5344CB8AC3E}">
        <p14:creationId xmlns:p14="http://schemas.microsoft.com/office/powerpoint/2010/main" val="6368231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4B31CF2D-B78F-6DB0-2284-CA0205EF448D}"/>
                  </a:ext>
                </a:extLst>
              </p:cNvPr>
              <p:cNvSpPr txBox="1"/>
              <p:nvPr/>
            </p:nvSpPr>
            <p:spPr>
              <a:xfrm>
                <a:off x="0" y="557912"/>
                <a:ext cx="6096000" cy="5260607"/>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 sequência </a:t>
                </a:r>
                <a14:m>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 4; 6; 8; 10; 12; …</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formada pelas diferenças, é uma PA de 1ª ordem, ao mesmo tempo que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sequência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 3; 7; 13; 21; 31; 43;…)</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é uma PA de 2ª ordem.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Termo geral </a:t>
                </a:r>
                <a14:m>
                  <m:oMath xmlns:m="http://schemas.openxmlformats.org/officeDocument/2006/math">
                    <m:d>
                      <m:dPr>
                        <m:ctrlP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t>𝒂</m:t>
                            </m:r>
                          </m:e>
                          <m:sub>
                            <m: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t>𝒏</m:t>
                            </m:r>
                          </m:sub>
                        </m:sSub>
                      </m:e>
                    </m:d>
                  </m:oMath>
                </a14:m>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de uma PA de segunda ordem.</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Para determinar o termo de uma PA de 2ª ordem, adiciona-se o primeiro termo dessa progressão com a soma dos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e>
                    </m:d>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termos da nova progressão de 1ª ordem, formada pela diferença dos termos da sequência original.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4B31CF2D-B78F-6DB0-2284-CA0205EF448D}"/>
                  </a:ext>
                </a:extLst>
              </p:cNvPr>
              <p:cNvSpPr txBox="1">
                <a:spLocks noRot="1" noChangeAspect="1" noMove="1" noResize="1" noEditPoints="1" noAdjustHandles="1" noChangeArrowheads="1" noChangeShapeType="1" noTextEdit="1"/>
              </p:cNvSpPr>
              <p:nvPr/>
            </p:nvSpPr>
            <p:spPr>
              <a:xfrm>
                <a:off x="0" y="557912"/>
                <a:ext cx="6096000" cy="5260607"/>
              </a:xfrm>
              <a:prstGeom prst="rect">
                <a:avLst/>
              </a:prstGeom>
              <a:blipFill>
                <a:blip r:embed="rId2"/>
                <a:stretch>
                  <a:fillRect l="-1500" t="-580" r="-1400"/>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383D8A06-C1D4-192B-A2FE-8203CFBC31C0}"/>
              </a:ext>
            </a:extLst>
          </p:cNvPr>
          <p:cNvPicPr>
            <a:picLocks noChangeAspect="1"/>
          </p:cNvPicPr>
          <p:nvPr/>
        </p:nvPicPr>
        <p:blipFill>
          <a:blip r:embed="rId3"/>
          <a:srcRect l="28203" r="28072" b="32291"/>
          <a:stretch/>
        </p:blipFill>
        <p:spPr>
          <a:xfrm>
            <a:off x="80683" y="5506570"/>
            <a:ext cx="5943523" cy="930089"/>
          </a:xfrm>
          <a:prstGeom prst="rect">
            <a:avLst/>
          </a:prstGeom>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D29028AC-474C-2F94-8E76-BA4E593D401B}"/>
                  </a:ext>
                </a:extLst>
              </p:cNvPr>
              <p:cNvSpPr txBox="1"/>
              <p:nvPr/>
            </p:nvSpPr>
            <p:spPr>
              <a:xfrm>
                <a:off x="6096000" y="557912"/>
                <a:ext cx="6033247" cy="5058757"/>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Exemplo: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Determine o </a:t>
                </a:r>
                <a:r>
                  <a:rPr lang="pt-BR" sz="2300" b="1" kern="100" dirty="0">
                    <a:solidFill>
                      <a:srgbClr val="538135"/>
                    </a:solidFill>
                    <a:effectLst/>
                    <a:latin typeface="Arial Narrow" panose="020B0606020202030204" pitchFamily="34" charset="0"/>
                    <a:ea typeface="Calibri" panose="020F0502020204030204" pitchFamily="34" charset="0"/>
                    <a:cs typeface="Times New Roman" panose="02020603050405020304" pitchFamily="18" charset="0"/>
                  </a:rPr>
                  <a:t>décimo quinto termo</a:t>
                </a:r>
                <a:r>
                  <a:rPr lang="pt-BR" sz="2300" kern="100" dirty="0">
                    <a:solidFill>
                      <a:srgbClr val="538135"/>
                    </a:solidFill>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15</m:t>
                            </m:r>
                          </m:sub>
                        </m:sSub>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da sequência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 3; 7; 13; 21;…)</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i="1" u="sng" kern="100" dirty="0">
                    <a:effectLst/>
                    <a:latin typeface="Arial Narrow" panose="020B0606020202030204" pitchFamily="34" charset="0"/>
                    <a:ea typeface="Times New Roman" panose="02020603050405020304" pitchFamily="18" charset="0"/>
                    <a:cs typeface="Times New Roman" panose="02020603050405020304" pitchFamily="18" charset="0"/>
                  </a:rPr>
                  <a:t>Resolução</a:t>
                </a:r>
                <a:r>
                  <a:rPr lang="pt-BR" sz="2300" i="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A sequência </a:t>
                </a:r>
                <a14:m>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 3; 7; 13; 21;…</m:t>
                        </m:r>
                      </m:e>
                    </m:d>
                  </m:oMath>
                </a14:m>
                <a:r>
                  <a:rPr lang="pt-BR" sz="2300" i="1" kern="100" dirty="0">
                    <a:effectLst/>
                    <a:latin typeface="Arial Narrow" panose="020B0606020202030204" pitchFamily="34" charset="0"/>
                    <a:ea typeface="Times New Roman" panose="02020603050405020304" pitchFamily="18" charset="0"/>
                    <a:cs typeface="Times New Roman" panose="02020603050405020304" pitchFamily="18" charset="0"/>
                  </a:rPr>
                  <a:t> é uma PA de 2ª ordem e, a sequência resultante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 4; 6; 8; 10; 12;…)</m:t>
                    </m:r>
                  </m:oMath>
                </a14:m>
                <a:r>
                  <a:rPr lang="pt-BR" sz="2300" i="1" kern="100" dirty="0">
                    <a:effectLst/>
                    <a:latin typeface="Arial Narrow" panose="020B0606020202030204" pitchFamily="34" charset="0"/>
                    <a:ea typeface="Times New Roman" panose="02020603050405020304" pitchFamily="18" charset="0"/>
                    <a:cs typeface="Times New Roman" panose="02020603050405020304" pitchFamily="18" charset="0"/>
                  </a:rPr>
                  <a:t>, é uma PA de 1ª ordem, com razão 2.</a:t>
                </a:r>
              </a:p>
              <a:p>
                <a:pPr algn="just">
                  <a:lnSpc>
                    <a:spcPct val="115000"/>
                  </a:lnSpc>
                  <a:spcAft>
                    <a:spcPts val="800"/>
                  </a:spcAft>
                </a:pPr>
                <a:r>
                  <a:rPr lang="pt-BR" sz="2300" i="1" kern="100" dirty="0">
                    <a:effectLst/>
                    <a:latin typeface="Arial Narrow" panose="020B0606020202030204" pitchFamily="34" charset="0"/>
                    <a:ea typeface="Times New Roman" panose="02020603050405020304" pitchFamily="18" charset="0"/>
                    <a:cs typeface="Times New Roman" panose="02020603050405020304" pitchFamily="18" charset="0"/>
                  </a:rPr>
                  <a:t>Calcula-se, primeiramente, o décimo quarto termo </a:t>
                </a:r>
                <a14:m>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14</m:t>
                            </m:r>
                          </m:sub>
                        </m:sSub>
                      </m:e>
                    </m:d>
                  </m:oMath>
                </a14:m>
                <a:r>
                  <a:rPr lang="pt-BR" sz="2300" i="1" kern="100" dirty="0">
                    <a:effectLst/>
                    <a:latin typeface="Arial Narrow" panose="020B0606020202030204" pitchFamily="34" charset="0"/>
                    <a:ea typeface="Times New Roman" panose="02020603050405020304" pitchFamily="18" charset="0"/>
                    <a:cs typeface="Times New Roman" panose="02020603050405020304" pitchFamily="18" charset="0"/>
                  </a:rPr>
                  <a:t> da PA de 1ª ordem: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300" i="1"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D29028AC-474C-2F94-8E76-BA4E593D401B}"/>
                  </a:ext>
                </a:extLst>
              </p:cNvPr>
              <p:cNvSpPr txBox="1">
                <a:spLocks noRot="1" noChangeAspect="1" noMove="1" noResize="1" noEditPoints="1" noAdjustHandles="1" noChangeArrowheads="1" noChangeShapeType="1" noTextEdit="1"/>
              </p:cNvSpPr>
              <p:nvPr/>
            </p:nvSpPr>
            <p:spPr>
              <a:xfrm>
                <a:off x="6096000" y="557912"/>
                <a:ext cx="6033247" cy="5058757"/>
              </a:xfrm>
              <a:prstGeom prst="rect">
                <a:avLst/>
              </a:prstGeom>
              <a:blipFill>
                <a:blip r:embed="rId4"/>
                <a:stretch>
                  <a:fillRect l="-1414" t="-603" r="-141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CDB2B614-802C-53C7-2F2F-92953B7B5378}"/>
                  </a:ext>
                </a:extLst>
              </p:cNvPr>
              <p:cNvSpPr txBox="1"/>
              <p:nvPr/>
            </p:nvSpPr>
            <p:spPr>
              <a:xfrm>
                <a:off x="6096000" y="5170547"/>
                <a:ext cx="2983004" cy="1621213"/>
              </a:xfrm>
              <a:prstGeom prst="rect">
                <a:avLst/>
              </a:prstGeom>
              <a:noFill/>
            </p:spPr>
            <p:txBody>
              <a:bodyPr wrap="square">
                <a:spAutoFit/>
              </a:bodyPr>
              <a:lstStyle/>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𝑟</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14</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14−1</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14</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=2+13∙2</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CDB2B614-802C-53C7-2F2F-92953B7B5378}"/>
                  </a:ext>
                </a:extLst>
              </p:cNvPr>
              <p:cNvSpPr txBox="1">
                <a:spLocks noRot="1" noChangeAspect="1" noMove="1" noResize="1" noEditPoints="1" noAdjustHandles="1" noChangeArrowheads="1" noChangeShapeType="1" noTextEdit="1"/>
              </p:cNvSpPr>
              <p:nvPr/>
            </p:nvSpPr>
            <p:spPr>
              <a:xfrm>
                <a:off x="6096000" y="5170547"/>
                <a:ext cx="2983004" cy="1621213"/>
              </a:xfrm>
              <a:prstGeom prst="rect">
                <a:avLst/>
              </a:prstGeom>
              <a:blipFill>
                <a:blip r:embed="rId5"/>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1EB566D2-C34C-6F16-4C3B-031846885AD1}"/>
                  </a:ext>
                </a:extLst>
              </p:cNvPr>
              <p:cNvSpPr txBox="1"/>
              <p:nvPr/>
            </p:nvSpPr>
            <p:spPr>
              <a:xfrm>
                <a:off x="9359154" y="5138717"/>
                <a:ext cx="2642347" cy="955903"/>
              </a:xfrm>
              <a:prstGeom prst="rect">
                <a:avLst/>
              </a:prstGeom>
              <a:noFill/>
            </p:spPr>
            <p:txBody>
              <a:bodyPr wrap="square">
                <a:spAutoFit/>
              </a:bodyPr>
              <a:lstStyle/>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14</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=2+26</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b>
                        <m:sSubPr>
                          <m:ctrlPr>
                            <a:rPr lang="pt-BR" sz="23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14</m:t>
                          </m:r>
                        </m:sub>
                      </m:sSub>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=28</m:t>
                      </m:r>
                    </m:oMath>
                  </m:oMathPara>
                </a14:m>
                <a:endParaRPr lang="pt-BR" sz="2300" dirty="0"/>
              </a:p>
            </p:txBody>
          </p:sp>
        </mc:Choice>
        <mc:Fallback xmlns="">
          <p:sp>
            <p:nvSpPr>
              <p:cNvPr id="9" name="CaixaDeTexto 8">
                <a:extLst>
                  <a:ext uri="{FF2B5EF4-FFF2-40B4-BE49-F238E27FC236}">
                    <a16:creationId xmlns:a16="http://schemas.microsoft.com/office/drawing/2014/main" id="{1EB566D2-C34C-6F16-4C3B-031846885AD1}"/>
                  </a:ext>
                </a:extLst>
              </p:cNvPr>
              <p:cNvSpPr txBox="1">
                <a:spLocks noRot="1" noChangeAspect="1" noMove="1" noResize="1" noEditPoints="1" noAdjustHandles="1" noChangeArrowheads="1" noChangeShapeType="1" noTextEdit="1"/>
              </p:cNvSpPr>
              <p:nvPr/>
            </p:nvSpPr>
            <p:spPr>
              <a:xfrm>
                <a:off x="9359154" y="5138717"/>
                <a:ext cx="2642347" cy="955903"/>
              </a:xfrm>
              <a:prstGeom prst="rect">
                <a:avLst/>
              </a:prstGeom>
              <a:blipFill>
                <a:blip r:embed="rId6"/>
                <a:stretch>
                  <a:fillRect/>
                </a:stretch>
              </a:blipFill>
            </p:spPr>
            <p:txBody>
              <a:bodyPr/>
              <a:lstStyle/>
              <a:p>
                <a:r>
                  <a:rPr lang="pt-BR">
                    <a:noFill/>
                  </a:rPr>
                  <a:t> </a:t>
                </a:r>
              </a:p>
            </p:txBody>
          </p:sp>
        </mc:Fallback>
      </mc:AlternateContent>
      <p:cxnSp>
        <p:nvCxnSpPr>
          <p:cNvPr id="11" name="Conector reto 10">
            <a:extLst>
              <a:ext uri="{FF2B5EF4-FFF2-40B4-BE49-F238E27FC236}">
                <a16:creationId xmlns:a16="http://schemas.microsoft.com/office/drawing/2014/main" id="{CC13784E-6BC1-78A3-BF59-078B736CC847}"/>
              </a:ext>
            </a:extLst>
          </p:cNvPr>
          <p:cNvCxnSpPr/>
          <p:nvPr/>
        </p:nvCxnSpPr>
        <p:spPr>
          <a:xfrm>
            <a:off x="9583271" y="5342965"/>
            <a:ext cx="0" cy="1308847"/>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238611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38799A52-0978-1DDF-1F83-23051EBD73CD}"/>
                  </a:ext>
                </a:extLst>
              </p:cNvPr>
              <p:cNvSpPr txBox="1"/>
              <p:nvPr/>
            </p:nvSpPr>
            <p:spPr>
              <a:xfrm>
                <a:off x="0" y="564653"/>
                <a:ext cx="6096000" cy="3520451"/>
              </a:xfrm>
              <a:prstGeom prst="rect">
                <a:avLst/>
              </a:prstGeom>
              <a:noFill/>
            </p:spPr>
            <p:txBody>
              <a:bodyPr wrap="square">
                <a:spAutoFit/>
              </a:bodyPr>
              <a:lstStyle/>
              <a:p>
                <a:pPr algn="just">
                  <a:lnSpc>
                    <a:spcPct val="115000"/>
                  </a:lnSpc>
                  <a:spcAft>
                    <a:spcPts val="800"/>
                  </a:spcAft>
                </a:pP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Em seguida, calcula-se a soma dos 14 primeiros termos dessa PA de 1ª ordem: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14</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(2+28)∙14</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14</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=30∙7</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b>
                        <m:sSubPr>
                          <m:ctrlPr>
                            <a:rPr lang="pt-BR" sz="23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14</m:t>
                          </m:r>
                        </m:sub>
                      </m:sSub>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=210</m:t>
                      </m:r>
                    </m:oMath>
                  </m:oMathPara>
                </a14:m>
                <a:endParaRPr lang="pt-BR" sz="2300" dirty="0"/>
              </a:p>
            </p:txBody>
          </p:sp>
        </mc:Choice>
        <mc:Fallback xmlns="">
          <p:sp>
            <p:nvSpPr>
              <p:cNvPr id="3" name="CaixaDeTexto 2">
                <a:extLst>
                  <a:ext uri="{FF2B5EF4-FFF2-40B4-BE49-F238E27FC236}">
                    <a16:creationId xmlns:a16="http://schemas.microsoft.com/office/drawing/2014/main" id="{38799A52-0978-1DDF-1F83-23051EBD73CD}"/>
                  </a:ext>
                </a:extLst>
              </p:cNvPr>
              <p:cNvSpPr txBox="1">
                <a:spLocks noRot="1" noChangeAspect="1" noMove="1" noResize="1" noEditPoints="1" noAdjustHandles="1" noChangeArrowheads="1" noChangeShapeType="1" noTextEdit="1"/>
              </p:cNvSpPr>
              <p:nvPr/>
            </p:nvSpPr>
            <p:spPr>
              <a:xfrm>
                <a:off x="0" y="564653"/>
                <a:ext cx="6096000" cy="3520451"/>
              </a:xfrm>
              <a:prstGeom prst="rect">
                <a:avLst/>
              </a:prstGeom>
              <a:blipFill>
                <a:blip r:embed="rId2"/>
                <a:stretch>
                  <a:fillRect l="-1400" t="-867" r="-14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BE60008B-5D35-12AE-2B8E-2FBFC716D723}"/>
                  </a:ext>
                </a:extLst>
              </p:cNvPr>
              <p:cNvSpPr txBox="1"/>
              <p:nvPr/>
            </p:nvSpPr>
            <p:spPr>
              <a:xfrm>
                <a:off x="0" y="4230476"/>
                <a:ext cx="6096000" cy="2537874"/>
              </a:xfrm>
              <a:prstGeom prst="rect">
                <a:avLst/>
              </a:prstGeom>
              <a:noFill/>
            </p:spPr>
            <p:txBody>
              <a:bodyPr wrap="square">
                <a:spAutoFit/>
              </a:bodyPr>
              <a:lstStyle/>
              <a:p>
                <a:pPr algn="just">
                  <a:lnSpc>
                    <a:spcPct val="115000"/>
                  </a:lnSpc>
                  <a:spcAft>
                    <a:spcPts val="800"/>
                  </a:spcAft>
                </a:pPr>
                <a:r>
                  <a:rPr lang="pt-BR" sz="2300" i="1" kern="100" dirty="0">
                    <a:effectLst/>
                    <a:latin typeface="Arial Narrow" panose="020B0606020202030204" pitchFamily="34" charset="0"/>
                    <a:ea typeface="Times New Roman" panose="02020603050405020304" pitchFamily="18" charset="0"/>
                    <a:cs typeface="Times New Roman" panose="02020603050405020304" pitchFamily="18" charset="0"/>
                  </a:rPr>
                  <a:t>Finalmente, calcula-se o décimo quinto termo da PA de 2ª ordem: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sub>
                      </m:sSub>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2ª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𝑜𝑟𝑑𝑒𝑚</m:t>
                          </m:r>
                        </m:e>
                      </m:d>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𝑆</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sub>
                      </m:sSub>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1ª </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𝑜𝑟𝑑𝑒𝑚</m:t>
                          </m:r>
                        </m:e>
                      </m:d>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15</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=1+210</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15</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=211</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BE60008B-5D35-12AE-2B8E-2FBFC716D723}"/>
                  </a:ext>
                </a:extLst>
              </p:cNvPr>
              <p:cNvSpPr txBox="1">
                <a:spLocks noRot="1" noChangeAspect="1" noMove="1" noResize="1" noEditPoints="1" noAdjustHandles="1" noChangeArrowheads="1" noChangeShapeType="1" noTextEdit="1"/>
              </p:cNvSpPr>
              <p:nvPr/>
            </p:nvSpPr>
            <p:spPr>
              <a:xfrm>
                <a:off x="0" y="4230476"/>
                <a:ext cx="6096000" cy="2537874"/>
              </a:xfrm>
              <a:prstGeom prst="rect">
                <a:avLst/>
              </a:prstGeom>
              <a:blipFill>
                <a:blip r:embed="rId3"/>
                <a:stretch>
                  <a:fillRect l="-1400" t="-1202" r="-1400"/>
                </a:stretch>
              </a:blipFill>
            </p:spPr>
            <p:txBody>
              <a:bodyPr/>
              <a:lstStyle/>
              <a:p>
                <a:r>
                  <a:rPr lang="pt-BR">
                    <a:noFill/>
                  </a:rPr>
                  <a:t> </a:t>
                </a:r>
              </a:p>
            </p:txBody>
          </p:sp>
        </mc:Fallback>
      </mc:AlternateContent>
      <p:sp>
        <p:nvSpPr>
          <p:cNvPr id="7" name="CaixaDeTexto 6">
            <a:extLst>
              <a:ext uri="{FF2B5EF4-FFF2-40B4-BE49-F238E27FC236}">
                <a16:creationId xmlns:a16="http://schemas.microsoft.com/office/drawing/2014/main" id="{DE704F1D-D95A-01AB-F633-AD2978EDC8AB}"/>
              </a:ext>
            </a:extLst>
          </p:cNvPr>
          <p:cNvSpPr txBox="1"/>
          <p:nvPr/>
        </p:nvSpPr>
        <p:spPr>
          <a:xfrm>
            <a:off x="6096000" y="566815"/>
            <a:ext cx="6096000" cy="4036939"/>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Progressão aritmética e o regime de capitalização simples (Juros simples)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As operações financeiras, envolvendo juros simples, podem ser resolvidas por meio de uma PA.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Exemplo: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Stephanny aplicará R$ 1000,00 a juros simples de 1% ao mês. Contando o capital aplicado por ela, mais os juros a receber, ou seja, o montante. Quanto ela terá ao final de um mês?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275F3C29-98F0-89E7-F9CF-481440AB642B}"/>
              </a:ext>
            </a:extLst>
          </p:cNvPr>
          <p:cNvSpPr txBox="1"/>
          <p:nvPr/>
        </p:nvSpPr>
        <p:spPr>
          <a:xfrm>
            <a:off x="6096000" y="4601090"/>
            <a:ext cx="6096000" cy="1796646"/>
          </a:xfrm>
          <a:prstGeom prst="rect">
            <a:avLst/>
          </a:prstGeom>
          <a:noFill/>
        </p:spPr>
        <p:txBody>
          <a:bodyPr wrap="square">
            <a:spAutoFit/>
          </a:bodyPr>
          <a:lstStyle/>
          <a:p>
            <a:pPr algn="just">
              <a:lnSpc>
                <a:spcPct val="115000"/>
              </a:lnSpc>
              <a:spcAft>
                <a:spcPts val="800"/>
              </a:spcAft>
            </a:pPr>
            <a:r>
              <a:rPr lang="pt-BR" sz="2300" i="1" u="sng" kern="100" dirty="0">
                <a:effectLst/>
                <a:latin typeface="Arial Narrow" panose="020B0606020202030204" pitchFamily="34" charset="0"/>
                <a:ea typeface="Times New Roman" panose="02020603050405020304" pitchFamily="18" charset="0"/>
                <a:cs typeface="Times New Roman" panose="02020603050405020304" pitchFamily="18" charset="0"/>
              </a:rPr>
              <a:t>Resolução</a:t>
            </a:r>
            <a:r>
              <a:rPr lang="pt-BR" sz="2300" i="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aplicação de juros simples de 1% ao mês significa que, a cada mês, Stephanny receberá de juro a quantia de 1% do capital aplicado.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977923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D939972E-E399-86F9-185F-33C2C1E319BC}"/>
                  </a:ext>
                </a:extLst>
              </p:cNvPr>
              <p:cNvSpPr txBox="1"/>
              <p:nvPr/>
            </p:nvSpPr>
            <p:spPr>
              <a:xfrm>
                <a:off x="0" y="1027073"/>
                <a:ext cx="6096000" cy="5466625"/>
              </a:xfrm>
              <a:prstGeom prst="rect">
                <a:avLst/>
              </a:prstGeom>
              <a:noFill/>
            </p:spPr>
            <p:txBody>
              <a:bodyPr wrap="square">
                <a:spAutoFit/>
              </a:bodyPr>
              <a:lstStyle/>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𝐽</m:t>
                      </m:r>
                      <m:r>
                        <a:rPr lang="pt-BR" sz="2300" i="1" kern="1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 </m:t>
                      </m:r>
                      <m:r>
                        <a:rPr lang="pt-BR" sz="2300" i="1" kern="1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𝑑𝑒</m:t>
                      </m:r>
                      <m:r>
                        <a:rPr lang="pt-BR" sz="2300" i="1" kern="1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1000=0,01∙1000=10</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Assim, contando o capital aplicado mais o juro recebido, ela terá após um mês (em reais):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1000,00 + 10,00 = 1010,00</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3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Quanto ela terá ao final de dois meses?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1000,00 + 2 </m:t>
                      </m:r>
                      <m:r>
                        <a:rPr lang="en-US" sz="2300" i="1" kern="100">
                          <a:solidFill>
                            <a:srgbClr val="000000"/>
                          </a:solidFill>
                          <a:effectLst/>
                          <a:latin typeface="Cambria Math" panose="02040503050406030204" pitchFamily="18" charset="0"/>
                          <a:ea typeface="Calibri" panose="020F0502020204030204" pitchFamily="34" charset="0"/>
                          <a:cs typeface="MS Mincho" panose="02020609040205080304" pitchFamily="49" charset="-128"/>
                        </a:rPr>
                        <m:t>‧</m:t>
                      </m:r>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10,00 = 1020,00</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3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Quanto ela terá ao final de três meses?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1000,00 + 3 </m:t>
                      </m:r>
                      <m:r>
                        <a:rPr lang="en-US" sz="2300" i="1" kern="100">
                          <a:solidFill>
                            <a:srgbClr val="000000"/>
                          </a:solidFill>
                          <a:effectLst/>
                          <a:latin typeface="Cambria Math" panose="02040503050406030204" pitchFamily="18" charset="0"/>
                          <a:ea typeface="Calibri" panose="020F0502020204030204" pitchFamily="34" charset="0"/>
                          <a:cs typeface="MS Mincho" panose="02020609040205080304" pitchFamily="49" charset="-128"/>
                        </a:rPr>
                        <m:t>‧</m:t>
                      </m:r>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10,00 = 1030,00</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3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Quanto ela terá ao final de </a:t>
                </a:r>
                <a14:m>
                  <m:oMath xmlns:m="http://schemas.openxmlformats.org/officeDocument/2006/math">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𝑛</m:t>
                    </m:r>
                  </m:oMath>
                </a14:m>
                <a:r>
                  <a:rPr lang="pt-BR" sz="23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meses?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1000,00 + </m:t>
                      </m:r>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𝑛</m:t>
                      </m:r>
                      <m:r>
                        <a:rPr lang="en-US" sz="2300" i="1" kern="100">
                          <a:solidFill>
                            <a:srgbClr val="000000"/>
                          </a:solidFill>
                          <a:effectLst/>
                          <a:latin typeface="Cambria Math" panose="02040503050406030204" pitchFamily="18" charset="0"/>
                          <a:ea typeface="Calibri" panose="020F0502020204030204" pitchFamily="34" charset="0"/>
                          <a:cs typeface="MS Mincho" panose="02020609040205080304" pitchFamily="49" charset="-128"/>
                        </a:rPr>
                        <m:t>‧</m:t>
                      </m:r>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10,00</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D939972E-E399-86F9-185F-33C2C1E319BC}"/>
                  </a:ext>
                </a:extLst>
              </p:cNvPr>
              <p:cNvSpPr txBox="1">
                <a:spLocks noRot="1" noChangeAspect="1" noMove="1" noResize="1" noEditPoints="1" noAdjustHandles="1" noChangeArrowheads="1" noChangeShapeType="1" noTextEdit="1"/>
              </p:cNvSpPr>
              <p:nvPr/>
            </p:nvSpPr>
            <p:spPr>
              <a:xfrm>
                <a:off x="0" y="1027073"/>
                <a:ext cx="6096000" cy="5466625"/>
              </a:xfrm>
              <a:prstGeom prst="rect">
                <a:avLst/>
              </a:prstGeom>
              <a:blipFill>
                <a:blip r:embed="rId2"/>
                <a:stretch>
                  <a:fillRect l="-1500" r="-14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AA13C539-1532-BC22-EA27-9B5E5C162E1C}"/>
                  </a:ext>
                </a:extLst>
              </p:cNvPr>
              <p:cNvSpPr txBox="1"/>
              <p:nvPr/>
            </p:nvSpPr>
            <p:spPr>
              <a:xfrm>
                <a:off x="6096000" y="1027073"/>
                <a:ext cx="5997388" cy="5258106"/>
              </a:xfrm>
              <a:prstGeom prst="rect">
                <a:avLst/>
              </a:prstGeom>
              <a:noFill/>
            </p:spPr>
            <p:txBody>
              <a:bodyPr wrap="square">
                <a:spAutoFit/>
              </a:bodyPr>
              <a:lstStyle/>
              <a:p>
                <a:pPr algn="just">
                  <a:lnSpc>
                    <a:spcPct val="115000"/>
                  </a:lnSpc>
                  <a:spcAft>
                    <a:spcPts val="800"/>
                  </a:spcAft>
                </a:pPr>
                <a:r>
                  <a:rPr lang="pt-BR" sz="23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capital aplicado, mais o juro, somam o que é definido como o montante da aplicação. Nota-se que, o capital inicial e os montantes, no final de cada mês, formam uma progressão aritmética. Mas qual será a razão dessa progressão aritmética?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Vamos montar a sequência de cada termo para descobrir a razão dessa PA: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ctrlP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1000;1010;1020;1030;…</m:t>
                          </m:r>
                        </m:e>
                      </m:d>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Perceba que, a diferença de um termo para o outro é exatamente o valor do juro. Assim, a razão dessa PA é 10 pois, é o juro recebido em um período de aplicação.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AA13C539-1532-BC22-EA27-9B5E5C162E1C}"/>
                  </a:ext>
                </a:extLst>
              </p:cNvPr>
              <p:cNvSpPr txBox="1">
                <a:spLocks noRot="1" noChangeAspect="1" noMove="1" noResize="1" noEditPoints="1" noAdjustHandles="1" noChangeArrowheads="1" noChangeShapeType="1" noTextEdit="1"/>
              </p:cNvSpPr>
              <p:nvPr/>
            </p:nvSpPr>
            <p:spPr>
              <a:xfrm>
                <a:off x="6096000" y="1027073"/>
                <a:ext cx="5997388" cy="5258106"/>
              </a:xfrm>
              <a:prstGeom prst="rect">
                <a:avLst/>
              </a:prstGeom>
              <a:blipFill>
                <a:blip r:embed="rId3"/>
                <a:stretch>
                  <a:fillRect l="-1423" t="-463" r="-1423" b="-1390"/>
                </a:stretch>
              </a:blipFill>
            </p:spPr>
            <p:txBody>
              <a:bodyPr/>
              <a:lstStyle/>
              <a:p>
                <a:r>
                  <a:rPr lang="pt-BR">
                    <a:noFill/>
                  </a:rPr>
                  <a:t> </a:t>
                </a:r>
              </a:p>
            </p:txBody>
          </p:sp>
        </mc:Fallback>
      </mc:AlternateContent>
    </p:spTree>
    <p:extLst>
      <p:ext uri="{BB962C8B-B14F-4D97-AF65-F5344CB8AC3E}">
        <p14:creationId xmlns:p14="http://schemas.microsoft.com/office/powerpoint/2010/main" val="3787814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34ED99D8-D0EF-9766-5F21-DBB1629BB621}"/>
              </a:ext>
            </a:extLst>
          </p:cNvPr>
          <p:cNvPicPr>
            <a:picLocks noChangeAspect="1"/>
          </p:cNvPicPr>
          <p:nvPr/>
        </p:nvPicPr>
        <p:blipFill rotWithShape="1">
          <a:blip r:embed="rId2">
            <a:extLst>
              <a:ext uri="{28A0092B-C50C-407E-A947-70E740481C1C}">
                <a14:useLocalDpi xmlns:a14="http://schemas.microsoft.com/office/drawing/2010/main" val="0"/>
              </a:ext>
            </a:extLst>
          </a:blip>
          <a:srcRect l="1609" r="63875"/>
          <a:stretch>
            <a:fillRect/>
          </a:stretch>
        </p:blipFill>
        <p:spPr bwMode="auto">
          <a:xfrm>
            <a:off x="8965" y="458148"/>
            <a:ext cx="3240000" cy="819718"/>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4BBE226E-A526-B4F8-48F4-34F99E8533CC}"/>
                  </a:ext>
                </a:extLst>
              </p:cNvPr>
              <p:cNvSpPr txBox="1"/>
              <p:nvPr/>
            </p:nvSpPr>
            <p:spPr>
              <a:xfrm>
                <a:off x="8965" y="1277866"/>
                <a:ext cx="6096000" cy="5360506"/>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14.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Verifique se a sequência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0; 1; 4; 9; 16; 25; 36; 49;…</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é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uma progressão aritmética de segunda ordem. </a:t>
                </a:r>
              </a:p>
              <a:p>
                <a:pPr algn="just">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15.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Qual é o trigésimo termo da sequência (2, 5, 11, 20, 32, …)?</a:t>
                </a:r>
              </a:p>
              <a:p>
                <a:pPr algn="just">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16.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“Números triangulares” são números que podem ser representados por pontos arranjados na forma de triângulos equiláteros. Convenientemente, definimos 1 como o primeiro número triangular. Apresentamos, a seguir, os quatros primeiros números triangulares.</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4BBE226E-A526-B4F8-48F4-34F99E8533CC}"/>
                  </a:ext>
                </a:extLst>
              </p:cNvPr>
              <p:cNvSpPr txBox="1">
                <a:spLocks noRot="1" noChangeAspect="1" noMove="1" noResize="1" noEditPoints="1" noAdjustHandles="1" noChangeArrowheads="1" noChangeShapeType="1" noTextEdit="1"/>
              </p:cNvSpPr>
              <p:nvPr/>
            </p:nvSpPr>
            <p:spPr>
              <a:xfrm>
                <a:off x="8965" y="1277866"/>
                <a:ext cx="6096000" cy="5360506"/>
              </a:xfrm>
              <a:prstGeom prst="rect">
                <a:avLst/>
              </a:prstGeom>
              <a:blipFill>
                <a:blip r:embed="rId3"/>
                <a:stretch>
                  <a:fillRect l="-1400" t="-569" r="-1500" b="-1479"/>
                </a:stretch>
              </a:blipFill>
            </p:spPr>
            <p:txBody>
              <a:bodyPr/>
              <a:lstStyle/>
              <a:p>
                <a:r>
                  <a:rPr lang="pt-BR">
                    <a:noFill/>
                  </a:rPr>
                  <a:t> </a:t>
                </a:r>
              </a:p>
            </p:txBody>
          </p:sp>
        </mc:Fallback>
      </mc:AlternateContent>
      <p:pic>
        <p:nvPicPr>
          <p:cNvPr id="5" name="Imagem 4" descr="Gráfico, Gráfico de linhas&#10;&#10;Descrição gerada automaticamente">
            <a:extLst>
              <a:ext uri="{FF2B5EF4-FFF2-40B4-BE49-F238E27FC236}">
                <a16:creationId xmlns:a16="http://schemas.microsoft.com/office/drawing/2014/main" id="{0C319217-6AC6-C18C-8801-C81088C654CD}"/>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Effect>
                      <a14:saturation sat="400000"/>
                    </a14:imgEffect>
                    <a14:imgEffect>
                      <a14:brightnessContrast bright="20000"/>
                    </a14:imgEffect>
                  </a14:imgLayer>
                </a14:imgProps>
              </a:ext>
            </a:extLst>
          </a:blip>
          <a:srcRect l="2397"/>
          <a:stretch>
            <a:fillRect/>
          </a:stretch>
        </p:blipFill>
        <p:spPr bwMode="auto">
          <a:xfrm>
            <a:off x="7001432" y="570459"/>
            <a:ext cx="4495059" cy="1724355"/>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C90E7953-EC89-5BFB-06A4-D33BDCF9F93D}"/>
                  </a:ext>
                </a:extLst>
              </p:cNvPr>
              <p:cNvSpPr txBox="1"/>
              <p:nvPr/>
            </p:nvSpPr>
            <p:spPr>
              <a:xfrm>
                <a:off x="6104965" y="2294814"/>
                <a:ext cx="6078070" cy="1492140"/>
              </a:xfrm>
              <a:prstGeom prst="rect">
                <a:avLst/>
              </a:prstGeom>
              <a:noFill/>
            </p:spPr>
            <p:txBody>
              <a:bodyPr wrap="square">
                <a:spAutoFit/>
              </a:bodyPr>
              <a:lstStyle/>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Se </a:t>
                </a:r>
                <a14:m>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𝑇</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representa o n-ésimo número triangular, então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𝑇</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 ; </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𝑇</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=3 ; </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𝑇</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=6 ; </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𝑇</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=10 ; … ; </m:t>
                      </m:r>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𝑇</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Qual o valor de </a:t>
                </a:r>
                <a14:m>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𝑇</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100</m:t>
                        </m:r>
                      </m:sub>
                    </m:sSub>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C90E7953-EC89-5BFB-06A4-D33BDCF9F93D}"/>
                  </a:ext>
                </a:extLst>
              </p:cNvPr>
              <p:cNvSpPr txBox="1">
                <a:spLocks noRot="1" noChangeAspect="1" noMove="1" noResize="1" noEditPoints="1" noAdjustHandles="1" noChangeArrowheads="1" noChangeShapeType="1" noTextEdit="1"/>
              </p:cNvSpPr>
              <p:nvPr/>
            </p:nvSpPr>
            <p:spPr>
              <a:xfrm>
                <a:off x="6104965" y="2294814"/>
                <a:ext cx="6078070" cy="1492140"/>
              </a:xfrm>
              <a:prstGeom prst="rect">
                <a:avLst/>
              </a:prstGeom>
              <a:blipFill>
                <a:blip r:embed="rId6"/>
                <a:stretch>
                  <a:fillRect l="-1403" t="-1633" b="-7347"/>
                </a:stretch>
              </a:blipFill>
            </p:spPr>
            <p:txBody>
              <a:bodyPr/>
              <a:lstStyle/>
              <a:p>
                <a:r>
                  <a:rPr lang="pt-BR">
                    <a:noFill/>
                  </a:rPr>
                  <a:t> </a:t>
                </a:r>
              </a:p>
            </p:txBody>
          </p:sp>
        </mc:Fallback>
      </mc:AlternateContent>
    </p:spTree>
    <p:extLst>
      <p:ext uri="{BB962C8B-B14F-4D97-AF65-F5344CB8AC3E}">
        <p14:creationId xmlns:p14="http://schemas.microsoft.com/office/powerpoint/2010/main" val="9682205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45E868B-3EDB-0FA8-05B9-7E08915F836F}"/>
              </a:ext>
            </a:extLst>
          </p:cNvPr>
          <p:cNvSpPr txBox="1"/>
          <p:nvPr/>
        </p:nvSpPr>
        <p:spPr>
          <a:xfrm>
            <a:off x="0" y="576461"/>
            <a:ext cx="5997388" cy="6171369"/>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17. (ENEM 2019 – Adaptada)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slogan "Se beber não dirija", muito utilizado em campanhas publicitárias no Brasil, chama a atenção para o grave problema da ingestão de bebida alcoólica por motoristas e suas consequências para o trânsito. A gravidade desse problema pode ser percebida observando como o assunto é tratado pelo Código de Trânsito Brasileiro. Em 2013, a quantidade máxima de álcool permitida no sangue do condutor de um veículo, que já era pequena, foi reduzida, e o valor da multa para motoristas alcoolizados foi aumentado. Em consequência dessas mudanças, observou-se queda no número de acidentes registrados em uma suposta rodovia nos anos que se seguiram às mudanças implantadas em 2013, conforme dados no quadro.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Tabela&#10;&#10;Descrição gerada automaticamente">
            <a:extLst>
              <a:ext uri="{FF2B5EF4-FFF2-40B4-BE49-F238E27FC236}">
                <a16:creationId xmlns:a16="http://schemas.microsoft.com/office/drawing/2014/main" id="{67EA295A-AEEC-6500-43C5-54E073309026}"/>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827" t="4685"/>
          <a:stretch>
            <a:fillRect/>
          </a:stretch>
        </p:blipFill>
        <p:spPr bwMode="auto">
          <a:xfrm>
            <a:off x="6619406" y="576461"/>
            <a:ext cx="5040000" cy="1175815"/>
          </a:xfrm>
          <a:prstGeom prst="rect">
            <a:avLst/>
          </a:prstGeom>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0091F7EE-1991-2ABE-21AD-7DD8FB6D6B1E}"/>
              </a:ext>
            </a:extLst>
          </p:cNvPr>
          <p:cNvSpPr txBox="1"/>
          <p:nvPr/>
        </p:nvSpPr>
        <p:spPr>
          <a:xfrm>
            <a:off x="6096000" y="1752276"/>
            <a:ext cx="6096000" cy="5056192"/>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Suponha que a tendência de redução no número de acidentes nessa rodovia para os anos subsequentes seja igual à redução absoluta observada de 2014 para 2015.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Responda: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Com base na situação apresentada, o número de acidentes esperados nessa rodovia em 2018 foi 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150.</a:t>
            </a:r>
            <a:r>
              <a:rPr lang="pt-BR" sz="2300" kern="100" dirty="0">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450.    (C) 550.    (D) 700.    (E) 800.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Se fosse mantida a mesma tendência, em que ano o número de acidentes seria igual a zero? </a:t>
            </a:r>
            <a:endParaRPr lang="pt-BR" sz="23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2028   (B) 2030    (C) 2032    (D) 2034    (E) 2036</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962045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659E515-24CF-ACBE-E900-F773E1ED69C8}"/>
              </a:ext>
            </a:extLst>
          </p:cNvPr>
          <p:cNvSpPr txBox="1"/>
          <p:nvPr/>
        </p:nvSpPr>
        <p:spPr>
          <a:xfrm>
            <a:off x="-3" y="561427"/>
            <a:ext cx="6096000" cy="6273962"/>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18. (ENEM 2016)</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Sob a orientação de um mestre de obras, João e Pedro trabalharam na reforma de um edifício. João efetuou reparos na parte hidráulica nos andares 1, 3, 5, 7, e assim sucessivamente, de dois em dois andares. Pedro trabalhou na parte elétrica nos andares 1, 4, 7, 10, e assim sucessivamente, de três em três andares. Coincidentemente, terminaram seus trabalhos no último andar. Na conclusão da reforma, o mestre de obras informou, em seu relatório, o número de andares do edifício. Sabe-se que, ao longo da execução da obra, em exatamente 20 andares, foram realizados reparos nas partes hidráulica e elétrica por João e Pedro. Qual é o número de andares desse edifício?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40   (B) 60   (C) 100   (D) 115   (E) 120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AD66BA95-6852-2111-D234-14FE22F1BF82}"/>
              </a:ext>
            </a:extLst>
          </p:cNvPr>
          <p:cNvSpPr txBox="1"/>
          <p:nvPr/>
        </p:nvSpPr>
        <p:spPr>
          <a:xfrm>
            <a:off x="6095997" y="561427"/>
            <a:ext cx="6096000" cy="6379888"/>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19. (ENEM 2013)</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As projeções para a produção de arroz no período de 2012 - 2021, em uma determinada região produtora, apontam para uma perspectiva de crescimento constante da produção anual. O quadro apresenta a quantidade de arroz, em toneladas, que será produzida nos primeiros anos desse período, de acordo com essa projeção.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23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quantidade total de arroz, em toneladas, que deverá ser produzida no período de 2012 a 2021 será 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497,25.        (B) 500,85.        (C) 502,87</a:t>
            </a:r>
            <a:r>
              <a:rPr lang="pt-BR" sz="2300" kern="100" dirty="0">
                <a:latin typeface="Arial Narrow" panose="020B0606020202030204" pitchFamily="34" charset="0"/>
                <a:ea typeface="Calibri" panose="020F0502020204030204" pitchFamily="34" charset="0"/>
                <a:cs typeface="Times New Roman" panose="02020603050405020304" pitchFamily="18" charset="0"/>
              </a:rPr>
              <a:t>.</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558,75.       (E) 563,25.</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m 5" descr="Tabela&#10;&#10;Descrição gerada automaticamente">
            <a:extLst>
              <a:ext uri="{FF2B5EF4-FFF2-40B4-BE49-F238E27FC236}">
                <a16:creationId xmlns:a16="http://schemas.microsoft.com/office/drawing/2014/main" id="{5F48634D-2FB5-6766-4D35-B142B33D1A4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saturation sat="66000"/>
                    </a14:imgEffect>
                  </a14:imgLayer>
                </a14:imgProps>
              </a:ext>
            </a:extLst>
          </a:blip>
          <a:stretch>
            <a:fillRect/>
          </a:stretch>
        </p:blipFill>
        <p:spPr>
          <a:xfrm>
            <a:off x="7180728" y="3428998"/>
            <a:ext cx="4104000" cy="1686900"/>
          </a:xfrm>
          <a:prstGeom prst="rect">
            <a:avLst/>
          </a:prstGeom>
        </p:spPr>
      </p:pic>
    </p:spTree>
    <p:extLst>
      <p:ext uri="{BB962C8B-B14F-4D97-AF65-F5344CB8AC3E}">
        <p14:creationId xmlns:p14="http://schemas.microsoft.com/office/powerpoint/2010/main" val="12262704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BF28776-A9C7-2260-0BED-9283ABF9C188}"/>
              </a:ext>
            </a:extLst>
          </p:cNvPr>
          <p:cNvSpPr txBox="1"/>
          <p:nvPr/>
        </p:nvSpPr>
        <p:spPr>
          <a:xfrm>
            <a:off x="-3" y="571193"/>
            <a:ext cx="6096000" cy="6379888"/>
          </a:xfrm>
          <a:prstGeom prst="rect">
            <a:avLst/>
          </a:prstGeom>
          <a:noFill/>
        </p:spPr>
        <p:txBody>
          <a:bodyPr wrap="square">
            <a:spAutoFit/>
          </a:bodyPr>
          <a:lstStyle/>
          <a:p>
            <a:pPr algn="just">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20. (ENEM 2017 – LIBRAS)</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figura ilustra uma sequência de formas geométricas formadas por palitos, segundo uma certa regra. Continuando a sequência, segundo essa mesma regra, quantos palitos serão necessários para construir o décimo termo da sequência?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Continuando a sequência, segundo essa mesma regra, quantos palitos serão necessários para construir o décimo termo da sequência?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30                                 (D) 43 </a:t>
            </a: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39                                 (E) 57</a:t>
            </a: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40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progressão aritmética. palitos">
            <a:extLst>
              <a:ext uri="{FF2B5EF4-FFF2-40B4-BE49-F238E27FC236}">
                <a16:creationId xmlns:a16="http://schemas.microsoft.com/office/drawing/2014/main" id="{16BA1354-5703-5D29-6B6C-7F8739B7BC3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37196" y="3163196"/>
            <a:ext cx="5858527" cy="799203"/>
          </a:xfrm>
          <a:prstGeom prst="rect">
            <a:avLst/>
          </a:prstGeom>
          <a:noFill/>
          <a:ln>
            <a:noFill/>
          </a:ln>
        </p:spPr>
      </p:pic>
      <p:sp>
        <p:nvSpPr>
          <p:cNvPr id="6" name="CaixaDeTexto 5">
            <a:extLst>
              <a:ext uri="{FF2B5EF4-FFF2-40B4-BE49-F238E27FC236}">
                <a16:creationId xmlns:a16="http://schemas.microsoft.com/office/drawing/2014/main" id="{916CCF68-6A01-FACB-128E-5030FCB44AE6}"/>
              </a:ext>
            </a:extLst>
          </p:cNvPr>
          <p:cNvSpPr txBox="1"/>
          <p:nvPr/>
        </p:nvSpPr>
        <p:spPr>
          <a:xfrm>
            <a:off x="6114992" y="571193"/>
            <a:ext cx="6077008" cy="3937681"/>
          </a:xfrm>
          <a:prstGeom prst="rect">
            <a:avLst/>
          </a:prstGeom>
          <a:noFill/>
        </p:spPr>
        <p:txBody>
          <a:bodyPr wrap="square">
            <a:spAutoFit/>
          </a:bodyPr>
          <a:lstStyle/>
          <a:p>
            <a:pPr algn="just">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21</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Matheus investiu R$ 8000,00 em um negócio que renderá 10%, ao mês, no sistema de juros simples.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Qual o montante que Matheus terá após um ano?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R$ 7600,00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R$ 8800,00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R$ 9600,00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R$ 16 800,00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R$ 17 600,00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31599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0A8391A4-0A01-092F-DF39-0C18814212FC}"/>
              </a:ext>
            </a:extLst>
          </p:cNvPr>
          <p:cNvPicPr>
            <a:picLocks noChangeAspect="1"/>
          </p:cNvPicPr>
          <p:nvPr/>
        </p:nvPicPr>
        <p:blipFill>
          <a:blip r:embed="rId2"/>
          <a:srcRect l="147"/>
          <a:stretch/>
        </p:blipFill>
        <p:spPr>
          <a:xfrm>
            <a:off x="-1" y="570273"/>
            <a:ext cx="6087035" cy="1362429"/>
          </a:xfrm>
          <a:prstGeom prst="rect">
            <a:avLst/>
          </a:prstGeom>
        </p:spPr>
      </p:pic>
      <p:sp>
        <p:nvSpPr>
          <p:cNvPr id="4" name="Retângulo 3">
            <a:extLst>
              <a:ext uri="{FF2B5EF4-FFF2-40B4-BE49-F238E27FC236}">
                <a16:creationId xmlns:a16="http://schemas.microsoft.com/office/drawing/2014/main" id="{16E7176A-74BF-EAA9-2289-EEA9E3DD9FBC}"/>
              </a:ext>
            </a:extLst>
          </p:cNvPr>
          <p:cNvSpPr/>
          <p:nvPr/>
        </p:nvSpPr>
        <p:spPr>
          <a:xfrm>
            <a:off x="0" y="1932702"/>
            <a:ext cx="6087034" cy="4835651"/>
          </a:xfrm>
          <a:prstGeom prst="rect">
            <a:avLst/>
          </a:prstGeom>
          <a:solidFill>
            <a:srgbClr val="FEFCDC"/>
          </a:solidFill>
          <a:ln>
            <a:solidFill>
              <a:srgbClr val="FEFC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4">
            <a:extLst>
              <a:ext uri="{FF2B5EF4-FFF2-40B4-BE49-F238E27FC236}">
                <a16:creationId xmlns:a16="http://schemas.microsoft.com/office/drawing/2014/main" id="{9993D651-C809-DEF2-60B6-16AFC7E11996}"/>
              </a:ext>
            </a:extLst>
          </p:cNvPr>
          <p:cNvSpPr/>
          <p:nvPr/>
        </p:nvSpPr>
        <p:spPr>
          <a:xfrm>
            <a:off x="6104965" y="570273"/>
            <a:ext cx="6087035" cy="6198080"/>
          </a:xfrm>
          <a:prstGeom prst="rect">
            <a:avLst/>
          </a:prstGeom>
          <a:solidFill>
            <a:srgbClr val="FEFCDC"/>
          </a:solidFill>
          <a:ln>
            <a:solidFill>
              <a:srgbClr val="FEFC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7" name="Conector reto 6">
            <a:extLst>
              <a:ext uri="{FF2B5EF4-FFF2-40B4-BE49-F238E27FC236}">
                <a16:creationId xmlns:a16="http://schemas.microsoft.com/office/drawing/2014/main" id="{3A0D348E-072C-CD65-2FB3-D37A180EFCC5}"/>
              </a:ext>
            </a:extLst>
          </p:cNvPr>
          <p:cNvCxnSpPr/>
          <p:nvPr/>
        </p:nvCxnSpPr>
        <p:spPr>
          <a:xfrm>
            <a:off x="6087034" y="570273"/>
            <a:ext cx="0" cy="6198080"/>
          </a:xfrm>
          <a:prstGeom prst="line">
            <a:avLst/>
          </a:prstGeom>
          <a:ln w="38100"/>
        </p:spPr>
        <p:style>
          <a:lnRef idx="3">
            <a:schemeClr val="accent2"/>
          </a:lnRef>
          <a:fillRef idx="0">
            <a:schemeClr val="accent2"/>
          </a:fillRef>
          <a:effectRef idx="2">
            <a:schemeClr val="accent2"/>
          </a:effectRef>
          <a:fontRef idx="minor">
            <a:schemeClr val="tx1"/>
          </a:fontRef>
        </p:style>
      </p:cxnSp>
      <p:sp>
        <p:nvSpPr>
          <p:cNvPr id="9" name="CaixaDeTexto 8">
            <a:extLst>
              <a:ext uri="{FF2B5EF4-FFF2-40B4-BE49-F238E27FC236}">
                <a16:creationId xmlns:a16="http://schemas.microsoft.com/office/drawing/2014/main" id="{0651D0F2-3A92-B77D-571E-108E90FD8A67}"/>
              </a:ext>
            </a:extLst>
          </p:cNvPr>
          <p:cNvSpPr txBox="1"/>
          <p:nvPr/>
        </p:nvSpPr>
        <p:spPr>
          <a:xfrm>
            <a:off x="107575" y="1932702"/>
            <a:ext cx="5800165" cy="3322128"/>
          </a:xfrm>
          <a:prstGeom prst="rect">
            <a:avLst/>
          </a:prstGeom>
          <a:noFill/>
        </p:spPr>
        <p:txBody>
          <a:bodyPr wrap="square">
            <a:spAutoFit/>
          </a:bodyPr>
          <a:lstStyle/>
          <a:p>
            <a:pPr algn="just">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Mara Rosa (GO) é conhecida nacionalmente como a Capital do Açafrão. Uma cooperativa local de produtores iniciou um projeto para ampliar a distribuição de açafrão em pó para outras regiões do país. No primeiro mês do projeto, foram distribuídos 800 kg do produto. Com a ampliação das parcerias comerciais, a quantidade mensal distribuída aumentou 150 kg em relação ao mês anterior.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8EB0A0AC-D25A-A6D4-3F70-357C17829E28}"/>
              </a:ext>
            </a:extLst>
          </p:cNvPr>
          <p:cNvSpPr txBox="1"/>
          <p:nvPr/>
        </p:nvSpPr>
        <p:spPr>
          <a:xfrm>
            <a:off x="6104964" y="570273"/>
            <a:ext cx="6069105" cy="4242123"/>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Mantido esse padrão de crescimento, qual foi a quantidade total de açafrão distribuída pela cooperativa durante os seis primeiros meses do projeto?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1550 kg            </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4650 kg            </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7050 kg</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9300 kg</a:t>
            </a:r>
            <a:r>
              <a:rPr lang="pt-BR" sz="2300" kern="100" dirty="0">
                <a:latin typeface="Calibri" panose="020F0502020204030204" pitchFamily="34" charset="0"/>
                <a:ea typeface="Calibri" panose="020F0502020204030204" pitchFamily="34" charset="0"/>
                <a:cs typeface="Times New Roman" panose="02020603050405020304" pitchFamily="18" charset="0"/>
              </a:rPr>
              <a:t>            </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14 100 kg</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711152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028C2A4C-69DA-2F1D-8C78-23BDE9164823}"/>
              </a:ext>
            </a:extLst>
          </p:cNvPr>
          <p:cNvSpPr/>
          <p:nvPr/>
        </p:nvSpPr>
        <p:spPr>
          <a:xfrm>
            <a:off x="6104965" y="570273"/>
            <a:ext cx="6087035" cy="6198080"/>
          </a:xfrm>
          <a:prstGeom prst="rect">
            <a:avLst/>
          </a:prstGeom>
          <a:solidFill>
            <a:srgbClr val="FEFCDC"/>
          </a:solidFill>
          <a:ln>
            <a:solidFill>
              <a:srgbClr val="FEFC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Retângulo 2">
            <a:extLst>
              <a:ext uri="{FF2B5EF4-FFF2-40B4-BE49-F238E27FC236}">
                <a16:creationId xmlns:a16="http://schemas.microsoft.com/office/drawing/2014/main" id="{B38849E3-9914-E620-6AA6-159720DF1B81}"/>
              </a:ext>
            </a:extLst>
          </p:cNvPr>
          <p:cNvSpPr/>
          <p:nvPr/>
        </p:nvSpPr>
        <p:spPr>
          <a:xfrm>
            <a:off x="0" y="570273"/>
            <a:ext cx="6087035" cy="6198080"/>
          </a:xfrm>
          <a:prstGeom prst="rect">
            <a:avLst/>
          </a:prstGeom>
          <a:solidFill>
            <a:srgbClr val="FEFCDC"/>
          </a:solidFill>
          <a:ln>
            <a:solidFill>
              <a:srgbClr val="FEFC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4" name="Conector reto 3">
            <a:extLst>
              <a:ext uri="{FF2B5EF4-FFF2-40B4-BE49-F238E27FC236}">
                <a16:creationId xmlns:a16="http://schemas.microsoft.com/office/drawing/2014/main" id="{22D1C9F0-2497-BC41-85DF-B92060A5D86B}"/>
              </a:ext>
            </a:extLst>
          </p:cNvPr>
          <p:cNvCxnSpPr/>
          <p:nvPr/>
        </p:nvCxnSpPr>
        <p:spPr>
          <a:xfrm>
            <a:off x="6087034" y="570273"/>
            <a:ext cx="0" cy="6198080"/>
          </a:xfrm>
          <a:prstGeom prst="line">
            <a:avLst/>
          </a:prstGeom>
          <a:ln w="38100"/>
        </p:spPr>
        <p:style>
          <a:lnRef idx="3">
            <a:schemeClr val="accent2"/>
          </a:lnRef>
          <a:fillRef idx="0">
            <a:schemeClr val="accent2"/>
          </a:fillRef>
          <a:effectRef idx="2">
            <a:schemeClr val="accent2"/>
          </a:effectRef>
          <a:fontRef idx="minor">
            <a:schemeClr val="tx1"/>
          </a:fontRef>
        </p:style>
      </p:cxnSp>
      <p:sp>
        <p:nvSpPr>
          <p:cNvPr id="6" name="CaixaDeTexto 5">
            <a:extLst>
              <a:ext uri="{FF2B5EF4-FFF2-40B4-BE49-F238E27FC236}">
                <a16:creationId xmlns:a16="http://schemas.microsoft.com/office/drawing/2014/main" id="{76065AFA-860E-4679-3092-2A5D52294F1C}"/>
              </a:ext>
            </a:extLst>
          </p:cNvPr>
          <p:cNvSpPr txBox="1"/>
          <p:nvPr/>
        </p:nvSpPr>
        <p:spPr>
          <a:xfrm>
            <a:off x="-33624" y="563515"/>
            <a:ext cx="6100482" cy="6112251"/>
          </a:xfrm>
          <a:prstGeom prst="rect">
            <a:avLst/>
          </a:prstGeom>
          <a:noFill/>
        </p:spPr>
        <p:txBody>
          <a:bodyPr wrap="square">
            <a:spAutoFit/>
          </a:bodyPr>
          <a:lstStyle/>
          <a:p>
            <a:pPr>
              <a:lnSpc>
                <a:spcPct val="115000"/>
              </a:lnSpc>
              <a:spcAft>
                <a:spcPts val="800"/>
              </a:spcAft>
            </a:pPr>
            <a:r>
              <a:rPr lang="pt-BR" sz="2200" kern="100" dirty="0">
                <a:effectLst/>
                <a:latin typeface="Arial Narrow" panose="020B0606020202030204" pitchFamily="34" charset="0"/>
                <a:ea typeface="Calibri" panose="020F0502020204030204" pitchFamily="34" charset="0"/>
                <a:cs typeface="Calibri" panose="020F0502020204030204" pitchFamily="34" charset="0"/>
              </a:rPr>
              <a:t>Observe a situação a seguir para responder às </a:t>
            </a:r>
            <a:r>
              <a:rPr lang="pt-BR" sz="2200" b="1" kern="100" dirty="0">
                <a:effectLst/>
                <a:latin typeface="Arial Narrow" panose="020B0606020202030204" pitchFamily="34" charset="0"/>
                <a:ea typeface="Calibri" panose="020F0502020204030204" pitchFamily="34" charset="0"/>
                <a:cs typeface="Calibri" panose="020F0502020204030204" pitchFamily="34" charset="0"/>
              </a:rPr>
              <a:t>questões 2 e 3</a:t>
            </a:r>
            <a:r>
              <a:rPr lang="pt-BR" sz="2200" kern="100" dirty="0">
                <a:effectLst/>
                <a:latin typeface="Arial Narrow" panose="020B0606020202030204" pitchFamily="34" charset="0"/>
                <a:ea typeface="Calibri" panose="020F0502020204030204" pitchFamily="34" charset="0"/>
                <a:cs typeface="Calibri" panose="020F0502020204030204" pitchFamily="34" charset="0"/>
              </a:rPr>
              <a:t>.</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 Romaria de Nossa Senhora da Abadia do Muquém, realizada anualmente no município de Niquelândia, é considerada a festa religiosa mais antiga do estado de Goiás. Durante o evento, milhares de romeiros percorrem longas distâncias a pé até o Santuário do Muquém, em um ato de fé e devoção.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Durante os 10 dias de novenário, um grupo de voluntários organizou a distribuição de água aos romeiros que percorriam a rodovia de acesso ao santuário. No primeiro dia, foram distribuídas 120 garrafas de água e, devido ao aumento do fluxo de romeiros, a quantidade distribuída aumentou em 35 garrafas a cada dia, em relação ao dia anterior, mantendo esse padrão até o final do evento.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26A26725-F5F3-5A81-36B0-7996646DFE94}"/>
              </a:ext>
            </a:extLst>
          </p:cNvPr>
          <p:cNvSpPr txBox="1"/>
          <p:nvPr/>
        </p:nvSpPr>
        <p:spPr>
          <a:xfrm>
            <a:off x="6120659" y="654169"/>
            <a:ext cx="6033233" cy="3328027"/>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Quantas garrafas de água foram distribuídas pela equipe no 10º dia da romaria?</a:t>
            </a:r>
          </a:p>
          <a:p>
            <a:pPr algn="just">
              <a:lnSpc>
                <a:spcPct val="115000"/>
              </a:lnSpc>
              <a:spcAft>
                <a:spcPts val="8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Qual foi o total de garrafas de água distribuídas ao longo dos 10 dias?</a:t>
            </a:r>
            <a:r>
              <a:rPr lang="pt-BR" sz="2300" b="1"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227510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0AA8AA08-28AA-DEA7-DF1C-E4BCD0D5300E}"/>
              </a:ext>
            </a:extLst>
          </p:cNvPr>
          <p:cNvPicPr>
            <a:picLocks noChangeAspect="1"/>
          </p:cNvPicPr>
          <p:nvPr/>
        </p:nvPicPr>
        <p:blipFill>
          <a:blip r:embed="rId2"/>
          <a:stretch>
            <a:fillRect/>
          </a:stretch>
        </p:blipFill>
        <p:spPr>
          <a:xfrm>
            <a:off x="538688" y="561849"/>
            <a:ext cx="4802357" cy="1876551"/>
          </a:xfrm>
          <a:prstGeom prst="rect">
            <a:avLst/>
          </a:prstGeom>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70BF36B9-370B-F001-B740-17945F860C16}"/>
                  </a:ext>
                </a:extLst>
              </p:cNvPr>
              <p:cNvSpPr txBox="1"/>
              <p:nvPr/>
            </p:nvSpPr>
            <p:spPr>
              <a:xfrm>
                <a:off x="0" y="2422367"/>
                <a:ext cx="6096000" cy="3527184"/>
              </a:xfrm>
              <a:prstGeom prst="rect">
                <a:avLst/>
              </a:prstGeom>
              <a:noFill/>
            </p:spPr>
            <p:txBody>
              <a:bodyPr wrap="square">
                <a:spAutoFit/>
              </a:bodyPr>
              <a:lstStyle/>
              <a:p>
                <a:pPr algn="ctr">
                  <a:lnSpc>
                    <a:spcPct val="115000"/>
                  </a:lnSpc>
                  <a:spcAft>
                    <a:spcPts val="800"/>
                  </a:spcAft>
                </a:pPr>
                <a:r>
                  <a:rPr lang="pt-BR" sz="23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PROGRESSÃO GEOMÉTRICA (PG)</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Progressão geométrica (PG) é uma sequência numérica onde cada termo, a partir do segundo, é igual ao produto de seu antecessor com uma constante </a:t>
                </a:r>
                <a14:m>
                  <m:oMath xmlns:m="http://schemas.openxmlformats.org/officeDocument/2006/math">
                    <m:d>
                      <m:dPr>
                        <m:ctrlP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b="1"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𝒒</m:t>
                        </m:r>
                      </m:e>
                    </m:d>
                  </m:oMath>
                </a14:m>
                <a:r>
                  <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chamada razão da PG. Em outras palavras, a razão entre dois termos quaisquer e consecutivos </a:t>
                </a:r>
                <a14:m>
                  <m:oMath xmlns:m="http://schemas.openxmlformats.org/officeDocument/2006/math">
                    <m:d>
                      <m:dPr>
                        <m:ctrlP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3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pt-BR" sz="23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e</m:t>
                        </m:r>
                        <m:r>
                          <a:rPr lang="pt-BR" sz="2300"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−1</m:t>
                            </m:r>
                          </m:sub>
                        </m:sSub>
                      </m:e>
                    </m:d>
                  </m:oMath>
                </a14:m>
                <a:r>
                  <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de uma PG é uma constante.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Exemplo: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70BF36B9-370B-F001-B740-17945F860C16}"/>
                  </a:ext>
                </a:extLst>
              </p:cNvPr>
              <p:cNvSpPr txBox="1">
                <a:spLocks noRot="1" noChangeAspect="1" noMove="1" noResize="1" noEditPoints="1" noAdjustHandles="1" noChangeArrowheads="1" noChangeShapeType="1" noTextEdit="1"/>
              </p:cNvSpPr>
              <p:nvPr/>
            </p:nvSpPr>
            <p:spPr>
              <a:xfrm>
                <a:off x="0" y="2422367"/>
                <a:ext cx="6096000" cy="3527184"/>
              </a:xfrm>
              <a:prstGeom prst="rect">
                <a:avLst/>
              </a:prstGeom>
              <a:blipFill>
                <a:blip r:embed="rId3"/>
                <a:stretch>
                  <a:fillRect l="-1400" t="-691" r="-1400" b="-259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FF8F3DEC-DF63-56E4-65B0-4C50E3821479}"/>
                  </a:ext>
                </a:extLst>
              </p:cNvPr>
              <p:cNvSpPr txBox="1"/>
              <p:nvPr/>
            </p:nvSpPr>
            <p:spPr>
              <a:xfrm>
                <a:off x="1" y="5949551"/>
                <a:ext cx="6167718" cy="800219"/>
              </a:xfrm>
              <a:prstGeom prst="rect">
                <a:avLst/>
              </a:prstGeom>
              <a:noFill/>
            </p:spPr>
            <p:txBody>
              <a:bodyPr wrap="square">
                <a:spAutoFit/>
              </a:bodyPr>
              <a:lstStyle/>
              <a:p>
                <a:pPr algn="ctr"/>
                <a:r>
                  <a:rPr lang="pt-BR" sz="2300" b="1"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Considere a sequência  </a:t>
                </a:r>
                <a14:m>
                  <m:oMath xmlns:m="http://schemas.openxmlformats.org/officeDocument/2006/math">
                    <m:d>
                      <m:dPr>
                        <m:ctrlPr>
                          <a:rPr lang="pt-BR" sz="23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3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3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𝟒</m:t>
                        </m:r>
                        <m:r>
                          <a:rPr lang="pt-BR" sz="23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𝟖</m:t>
                        </m:r>
                        <m:r>
                          <a:rPr lang="pt-BR" sz="23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𝟏𝟔</m:t>
                        </m:r>
                        <m:r>
                          <a:rPr lang="pt-BR" sz="23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𝟑𝟐</m:t>
                        </m:r>
                        <m:r>
                          <a:rPr lang="pt-BR" sz="23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𝟔𝟒</m:t>
                        </m:r>
                        <m:r>
                          <a:rPr lang="pt-BR" sz="2300" b="1" i="1">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m:t>
                        </m:r>
                      </m:e>
                    </m:d>
                  </m:oMath>
                </a14:m>
                <a:endParaRPr lang="pt-BR" sz="2300" dirty="0"/>
              </a:p>
            </p:txBody>
          </p:sp>
        </mc:Choice>
        <mc:Fallback xmlns="">
          <p:sp>
            <p:nvSpPr>
              <p:cNvPr id="7" name="CaixaDeTexto 6">
                <a:extLst>
                  <a:ext uri="{FF2B5EF4-FFF2-40B4-BE49-F238E27FC236}">
                    <a16:creationId xmlns:a16="http://schemas.microsoft.com/office/drawing/2014/main" id="{FF8F3DEC-DF63-56E4-65B0-4C50E3821479}"/>
                  </a:ext>
                </a:extLst>
              </p:cNvPr>
              <p:cNvSpPr txBox="1">
                <a:spLocks noRot="1" noChangeAspect="1" noMove="1" noResize="1" noEditPoints="1" noAdjustHandles="1" noChangeArrowheads="1" noChangeShapeType="1" noTextEdit="1"/>
              </p:cNvSpPr>
              <p:nvPr/>
            </p:nvSpPr>
            <p:spPr>
              <a:xfrm>
                <a:off x="1" y="5949551"/>
                <a:ext cx="6167718" cy="800219"/>
              </a:xfrm>
              <a:prstGeom prst="rect">
                <a:avLst/>
              </a:prstGeom>
              <a:blipFill>
                <a:blip r:embed="rId4"/>
                <a:stretch>
                  <a:fillRect t="-6107" b="-76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25F5739E-8BCB-96FB-AEAE-E58F6C2A1D79}"/>
                  </a:ext>
                </a:extLst>
              </p:cNvPr>
              <p:cNvSpPr txBox="1"/>
              <p:nvPr/>
            </p:nvSpPr>
            <p:spPr>
              <a:xfrm>
                <a:off x="6167719" y="572979"/>
                <a:ext cx="3047194" cy="2994409"/>
              </a:xfrm>
              <a:prstGeom prst="rect">
                <a:avLst/>
              </a:prstGeom>
              <a:noFill/>
            </p:spPr>
            <p:txBody>
              <a:bodyPr wrap="square">
                <a:spAutoFit/>
              </a:bodyPr>
              <a:lstStyle/>
              <a:p>
                <a:pPr algn="just">
                  <a:lnSpc>
                    <a:spcPct val="115000"/>
                  </a:lnSpc>
                  <a:spcAft>
                    <a:spcPts val="800"/>
                  </a:spcAft>
                </a:pPr>
                <a14:m>
                  <m:oMathPara xmlns:m="http://schemas.openxmlformats.org/officeDocument/2006/math">
                    <m:oMathParaPr>
                      <m:jc m:val="left"/>
                    </m:oMathParaPr>
                    <m:oMath xmlns:m="http://schemas.openxmlformats.org/officeDocument/2006/math">
                      <m:r>
                        <a:rPr lang="pt-BR" sz="2300" i="1" kern="100" smtClean="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2÷1=2</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2=2</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8</m:t>
                      </m:r>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4=2</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16</m:t>
                      </m:r>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8=2</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32</m:t>
                      </m:r>
                      <m:r>
                        <a:rPr lang="pt-BR" sz="2300"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16=2</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r>
                        <a:rPr lang="pt-BR" sz="2300" i="1">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64</m:t>
                      </m:r>
                      <m:r>
                        <a:rPr lang="pt-BR" sz="2300" i="1">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300" i="1">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32=2</m:t>
                      </m:r>
                    </m:oMath>
                  </m:oMathPara>
                </a14:m>
                <a:endParaRPr lang="pt-BR" sz="2300" dirty="0"/>
              </a:p>
            </p:txBody>
          </p:sp>
        </mc:Choice>
        <mc:Fallback xmlns="">
          <p:sp>
            <p:nvSpPr>
              <p:cNvPr id="9" name="CaixaDeTexto 8">
                <a:extLst>
                  <a:ext uri="{FF2B5EF4-FFF2-40B4-BE49-F238E27FC236}">
                    <a16:creationId xmlns:a16="http://schemas.microsoft.com/office/drawing/2014/main" id="{25F5739E-8BCB-96FB-AEAE-E58F6C2A1D79}"/>
                  </a:ext>
                </a:extLst>
              </p:cNvPr>
              <p:cNvSpPr txBox="1">
                <a:spLocks noRot="1" noChangeAspect="1" noMove="1" noResize="1" noEditPoints="1" noAdjustHandles="1" noChangeArrowheads="1" noChangeShapeType="1" noTextEdit="1"/>
              </p:cNvSpPr>
              <p:nvPr/>
            </p:nvSpPr>
            <p:spPr>
              <a:xfrm>
                <a:off x="6167719" y="572979"/>
                <a:ext cx="3047194" cy="2994409"/>
              </a:xfrm>
              <a:prstGeom prst="rect">
                <a:avLst/>
              </a:prstGeom>
              <a:blipFill>
                <a:blip r:embed="rId5"/>
                <a:stretch>
                  <a:fillRect l="-400"/>
                </a:stretch>
              </a:blipFill>
            </p:spPr>
            <p:txBody>
              <a:bodyPr/>
              <a:lstStyle/>
              <a:p>
                <a:r>
                  <a:rPr lang="pt-BR">
                    <a:noFill/>
                  </a:rPr>
                  <a:t> </a:t>
                </a:r>
              </a:p>
            </p:txBody>
          </p:sp>
        </mc:Fallback>
      </mc:AlternateContent>
      <p:cxnSp>
        <p:nvCxnSpPr>
          <p:cNvPr id="11" name="Conector reto 10">
            <a:extLst>
              <a:ext uri="{FF2B5EF4-FFF2-40B4-BE49-F238E27FC236}">
                <a16:creationId xmlns:a16="http://schemas.microsoft.com/office/drawing/2014/main" id="{758AFD77-94ED-2E0F-615C-1BF85F474071}"/>
              </a:ext>
            </a:extLst>
          </p:cNvPr>
          <p:cNvCxnSpPr/>
          <p:nvPr/>
        </p:nvCxnSpPr>
        <p:spPr>
          <a:xfrm>
            <a:off x="8498541" y="572979"/>
            <a:ext cx="0" cy="2856021"/>
          </a:xfrm>
          <a:prstGeom prst="line">
            <a:avLst/>
          </a:prstGeom>
        </p:spPr>
        <p:style>
          <a:lnRef idx="3">
            <a:schemeClr val="accent6"/>
          </a:lnRef>
          <a:fillRef idx="0">
            <a:schemeClr val="accent6"/>
          </a:fillRef>
          <a:effectRef idx="2">
            <a:schemeClr val="accent6"/>
          </a:effectRef>
          <a:fontRef idx="minor">
            <a:schemeClr val="tx1"/>
          </a:fontRef>
        </p:style>
      </p:cxnSp>
      <p:cxnSp>
        <p:nvCxnSpPr>
          <p:cNvPr id="12" name="Conector reto 11">
            <a:extLst>
              <a:ext uri="{FF2B5EF4-FFF2-40B4-BE49-F238E27FC236}">
                <a16:creationId xmlns:a16="http://schemas.microsoft.com/office/drawing/2014/main" id="{260B5995-DF98-C022-701A-E8DAB8EEDF60}"/>
              </a:ext>
            </a:extLst>
          </p:cNvPr>
          <p:cNvCxnSpPr/>
          <p:nvPr/>
        </p:nvCxnSpPr>
        <p:spPr>
          <a:xfrm>
            <a:off x="8453718" y="572974"/>
            <a:ext cx="0" cy="2856021"/>
          </a:xfrm>
          <a:prstGeom prst="line">
            <a:avLst/>
          </a:prstGeom>
        </p:spPr>
        <p:style>
          <a:lnRef idx="3">
            <a:schemeClr val="accent6"/>
          </a:lnRef>
          <a:fillRef idx="0">
            <a:schemeClr val="accent6"/>
          </a:fillRef>
          <a:effectRef idx="2">
            <a:schemeClr val="accent6"/>
          </a:effectRef>
          <a:fontRef idx="minor">
            <a:schemeClr val="tx1"/>
          </a:fontRef>
        </p:style>
      </p:cxnSp>
      <mc:AlternateContent xmlns:mc="http://schemas.openxmlformats.org/markup-compatibility/2006" xmlns:a14="http://schemas.microsoft.com/office/drawing/2010/main">
        <mc:Choice Requires="a14">
          <p:sp>
            <p:nvSpPr>
              <p:cNvPr id="14" name="CaixaDeTexto 13">
                <a:extLst>
                  <a:ext uri="{FF2B5EF4-FFF2-40B4-BE49-F238E27FC236}">
                    <a16:creationId xmlns:a16="http://schemas.microsoft.com/office/drawing/2014/main" id="{1361F57D-4A34-029A-D76F-ED50DC6D911B}"/>
                  </a:ext>
                </a:extLst>
              </p:cNvPr>
              <p:cNvSpPr txBox="1"/>
              <p:nvPr/>
            </p:nvSpPr>
            <p:spPr>
              <a:xfrm>
                <a:off x="8543364" y="1246931"/>
                <a:ext cx="3600442" cy="1508105"/>
              </a:xfrm>
              <a:prstGeom prst="rect">
                <a:avLst/>
              </a:prstGeom>
              <a:noFill/>
            </p:spPr>
            <p:txBody>
              <a:bodyPr wrap="square">
                <a:spAutoFit/>
              </a:bodyPr>
              <a:lstStyle/>
              <a:p>
                <a:r>
                  <a:rPr lang="pt-BR" sz="23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Portanto, </a:t>
                </a:r>
                <a14:m>
                  <m:oMath xmlns:m="http://schemas.openxmlformats.org/officeDocument/2006/math">
                    <m:d>
                      <m:dPr>
                        <m:ctrlPr>
                          <a:rPr lang="pt-BR" sz="2300" i="1">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1; 2; 4; 8; 16; 32; 64;…</m:t>
                        </m:r>
                      </m:e>
                    </m:d>
                  </m:oMath>
                </a14:m>
                <a:r>
                  <a:rPr lang="pt-BR" sz="23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é uma progressão geométrica (PG) de razão </a:t>
                </a:r>
                <a14:m>
                  <m:oMath xmlns:m="http://schemas.openxmlformats.org/officeDocument/2006/math">
                    <m:r>
                      <a:rPr lang="pt-BR" sz="2300" i="1">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3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dirty="0"/>
              </a:p>
            </p:txBody>
          </p:sp>
        </mc:Choice>
        <mc:Fallback xmlns="">
          <p:sp>
            <p:nvSpPr>
              <p:cNvPr id="14" name="CaixaDeTexto 13">
                <a:extLst>
                  <a:ext uri="{FF2B5EF4-FFF2-40B4-BE49-F238E27FC236}">
                    <a16:creationId xmlns:a16="http://schemas.microsoft.com/office/drawing/2014/main" id="{1361F57D-4A34-029A-D76F-ED50DC6D911B}"/>
                  </a:ext>
                </a:extLst>
              </p:cNvPr>
              <p:cNvSpPr txBox="1">
                <a:spLocks noRot="1" noChangeAspect="1" noMove="1" noResize="1" noEditPoints="1" noAdjustHandles="1" noChangeArrowheads="1" noChangeShapeType="1" noTextEdit="1"/>
              </p:cNvSpPr>
              <p:nvPr/>
            </p:nvSpPr>
            <p:spPr>
              <a:xfrm>
                <a:off x="8543364" y="1246931"/>
                <a:ext cx="3600442" cy="1508105"/>
              </a:xfrm>
              <a:prstGeom prst="rect">
                <a:avLst/>
              </a:prstGeom>
              <a:blipFill>
                <a:blip r:embed="rId6"/>
                <a:stretch>
                  <a:fillRect l="-2369" t="-3239" b="-7692"/>
                </a:stretch>
              </a:blipFill>
            </p:spPr>
            <p:txBody>
              <a:bodyPr/>
              <a:lstStyle/>
              <a:p>
                <a:r>
                  <a:rPr lang="pt-BR">
                    <a:noFill/>
                  </a:rPr>
                  <a:t> </a:t>
                </a:r>
              </a:p>
            </p:txBody>
          </p:sp>
        </mc:Fallback>
      </mc:AlternateContent>
      <p:sp>
        <p:nvSpPr>
          <p:cNvPr id="16" name="CaixaDeTexto 15">
            <a:extLst>
              <a:ext uri="{FF2B5EF4-FFF2-40B4-BE49-F238E27FC236}">
                <a16:creationId xmlns:a16="http://schemas.microsoft.com/office/drawing/2014/main" id="{0A331C4B-FF84-5C34-F5C2-FEE62DB6D94C}"/>
              </a:ext>
            </a:extLst>
          </p:cNvPr>
          <p:cNvSpPr txBox="1"/>
          <p:nvPr/>
        </p:nvSpPr>
        <p:spPr>
          <a:xfrm>
            <a:off x="6096000" y="4384892"/>
            <a:ext cx="2286000" cy="1309846"/>
          </a:xfrm>
          <a:prstGeom prst="rect">
            <a:avLst/>
          </a:prstGeom>
          <a:noFill/>
        </p:spPr>
        <p:txBody>
          <a:bodyPr wrap="square">
            <a:spAutoFit/>
          </a:bodyPr>
          <a:lstStyle/>
          <a:p>
            <a:pPr algn="just">
              <a:lnSpc>
                <a:spcPct val="115000"/>
              </a:lnSpc>
              <a:spcAft>
                <a:spcPts val="800"/>
              </a:spcAft>
            </a:pPr>
            <a:r>
              <a:rPr lang="pt-BR" sz="2300" b="1" kern="100" dirty="0">
                <a:solidFill>
                  <a:srgbClr val="00B050"/>
                </a:solidFill>
                <a:effectLst/>
                <a:latin typeface="Arial Narrow" panose="020B0606020202030204" pitchFamily="34" charset="0"/>
                <a:ea typeface="Calibri" panose="020F0502020204030204" pitchFamily="34" charset="0"/>
                <a:cs typeface="Times New Roman" panose="02020603050405020304" pitchFamily="18" charset="0"/>
              </a:rPr>
              <a:t>Observação 1: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dirty="0">
                <a:effectLst/>
                <a:latin typeface="Arial Narrow" panose="020B0606020202030204" pitchFamily="34" charset="0"/>
                <a:ea typeface="Calibri" panose="020F0502020204030204" pitchFamily="34" charset="0"/>
                <a:cs typeface="Times New Roman" panose="02020603050405020304" pitchFamily="18" charset="0"/>
              </a:rPr>
              <a:t>Uma PG pode ser finita ou infinita.</a:t>
            </a:r>
          </a:p>
        </p:txBody>
      </p:sp>
      <mc:AlternateContent xmlns:mc="http://schemas.openxmlformats.org/markup-compatibility/2006" xmlns:a14="http://schemas.microsoft.com/office/drawing/2010/main">
        <mc:Choice Requires="a14">
          <p:sp>
            <p:nvSpPr>
              <p:cNvPr id="18" name="CaixaDeTexto 17">
                <a:extLst>
                  <a:ext uri="{FF2B5EF4-FFF2-40B4-BE49-F238E27FC236}">
                    <a16:creationId xmlns:a16="http://schemas.microsoft.com/office/drawing/2014/main" id="{D9AED90C-6DD5-0819-4AD7-5AF91467BEE2}"/>
                  </a:ext>
                </a:extLst>
              </p:cNvPr>
              <p:cNvSpPr txBox="1"/>
              <p:nvPr/>
            </p:nvSpPr>
            <p:spPr>
              <a:xfrm>
                <a:off x="8620677" y="3836980"/>
                <a:ext cx="3805517" cy="3021020"/>
              </a:xfrm>
              <a:prstGeom prst="rect">
                <a:avLst/>
              </a:prstGeom>
              <a:noFill/>
            </p:spPr>
            <p:txBody>
              <a:bodyPr wrap="square">
                <a:spAutoFit/>
              </a:bodyPr>
              <a:lstStyle/>
              <a:p>
                <a:pPr algn="just">
                  <a:lnSpc>
                    <a:spcPct val="115000"/>
                  </a:lnSpc>
                  <a:spcAft>
                    <a:spcPts val="800"/>
                  </a:spcAft>
                </a:pPr>
                <a:r>
                  <a:rPr lang="pt-BR" sz="2300" b="1" kern="100" dirty="0">
                    <a:solidFill>
                      <a:srgbClr val="00B050"/>
                    </a:solidFill>
                    <a:effectLst/>
                    <a:latin typeface="Arial Narrow" panose="020B0606020202030204" pitchFamily="34" charset="0"/>
                    <a:ea typeface="Calibri" panose="020F0502020204030204" pitchFamily="34" charset="0"/>
                    <a:cs typeface="Times New Roman" panose="02020603050405020304" pitchFamily="18" charset="0"/>
                  </a:rPr>
                  <a:t>Observação 2: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Uma PG pode ser: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Crescente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𝑞</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&gt;1</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Decrescente </a:t>
                </a:r>
                <a14:m>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0&lt;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&lt;1</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Constante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𝑞</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p>
              <a:p>
                <a:pPr marL="342900" lvl="0" indent="-342900" algn="just">
                  <a:lnSpc>
                    <a:spcPct val="115000"/>
                  </a:lnSpc>
                  <a:spcAft>
                    <a:spcPts val="800"/>
                  </a:spcAft>
                  <a:buFont typeface="Symbol" panose="05050102010706020507" pitchFamily="18" charset="2"/>
                  <a:buChar char=""/>
                </a:pPr>
                <a:r>
                  <a:rPr lang="pt-BR" sz="2300" dirty="0">
                    <a:effectLst/>
                    <a:latin typeface="Arial Narrow" panose="020B0606020202030204" pitchFamily="34" charset="0"/>
                    <a:ea typeface="Times New Roman" panose="02020603050405020304" pitchFamily="18" charset="0"/>
                    <a:cs typeface="Times New Roman" panose="02020603050405020304" pitchFamily="18" charset="0"/>
                  </a:rPr>
                  <a:t>Alternada </a:t>
                </a:r>
                <a14:m>
                  <m:oMath xmlns:m="http://schemas.openxmlformats.org/officeDocument/2006/math">
                    <m:d>
                      <m:dPr>
                        <m:ctrlPr>
                          <a:rPr lang="pt-BR" sz="2300" i="1">
                            <a:effectLst/>
                            <a:latin typeface="Cambria Math" panose="02040503050406030204" pitchFamily="18" charset="0"/>
                            <a:cs typeface="Times New Roman" panose="02020603050405020304" pitchFamily="18" charset="0"/>
                          </a:rPr>
                        </m:ctrlPr>
                      </m:dPr>
                      <m:e>
                        <m:r>
                          <a:rPr lang="pt-BR" sz="2300" i="1">
                            <a:effectLst/>
                            <a:latin typeface="Cambria Math" panose="02040503050406030204" pitchFamily="18" charset="0"/>
                            <a:ea typeface="Calibri" panose="020F0502020204030204" pitchFamily="34" charset="0"/>
                            <a:cs typeface="Times New Roman" panose="02020603050405020304" pitchFamily="18" charset="0"/>
                          </a:rPr>
                          <m:t>𝑞</m:t>
                        </m:r>
                        <m:r>
                          <a:rPr lang="pt-BR" sz="2300" i="1">
                            <a:effectLst/>
                            <a:latin typeface="Cambria Math" panose="02040503050406030204" pitchFamily="18" charset="0"/>
                            <a:ea typeface="Calibri" panose="020F0502020204030204" pitchFamily="34" charset="0"/>
                            <a:cs typeface="Times New Roman" panose="02020603050405020304" pitchFamily="18" charset="0"/>
                          </a:rPr>
                          <m:t>&lt;0</m:t>
                        </m:r>
                      </m:e>
                    </m:d>
                  </m:oMath>
                </a14:m>
                <a:r>
                  <a:rPr lang="pt-BR" sz="23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dirty="0"/>
              </a:p>
            </p:txBody>
          </p:sp>
        </mc:Choice>
        <mc:Fallback xmlns="">
          <p:sp>
            <p:nvSpPr>
              <p:cNvPr id="18" name="CaixaDeTexto 17">
                <a:extLst>
                  <a:ext uri="{FF2B5EF4-FFF2-40B4-BE49-F238E27FC236}">
                    <a16:creationId xmlns:a16="http://schemas.microsoft.com/office/drawing/2014/main" id="{D9AED90C-6DD5-0819-4AD7-5AF91467BEE2}"/>
                  </a:ext>
                </a:extLst>
              </p:cNvPr>
              <p:cNvSpPr txBox="1">
                <a:spLocks noRot="1" noChangeAspect="1" noMove="1" noResize="1" noEditPoints="1" noAdjustHandles="1" noChangeArrowheads="1" noChangeShapeType="1" noTextEdit="1"/>
              </p:cNvSpPr>
              <p:nvPr/>
            </p:nvSpPr>
            <p:spPr>
              <a:xfrm>
                <a:off x="8620677" y="3836980"/>
                <a:ext cx="3805517" cy="3021020"/>
              </a:xfrm>
              <a:prstGeom prst="rect">
                <a:avLst/>
              </a:prstGeom>
              <a:blipFill>
                <a:blip r:embed="rId7"/>
                <a:stretch>
                  <a:fillRect l="-2404" t="-806" b="-3427"/>
                </a:stretch>
              </a:blipFill>
            </p:spPr>
            <p:txBody>
              <a:bodyPr/>
              <a:lstStyle/>
              <a:p>
                <a:r>
                  <a:rPr lang="pt-BR">
                    <a:noFill/>
                  </a:rPr>
                  <a:t> </a:t>
                </a:r>
              </a:p>
            </p:txBody>
          </p:sp>
        </mc:Fallback>
      </mc:AlternateContent>
      <p:cxnSp>
        <p:nvCxnSpPr>
          <p:cNvPr id="19" name="Conector reto 18">
            <a:extLst>
              <a:ext uri="{FF2B5EF4-FFF2-40B4-BE49-F238E27FC236}">
                <a16:creationId xmlns:a16="http://schemas.microsoft.com/office/drawing/2014/main" id="{15233172-DDF4-427E-5570-194E683DAFE2}"/>
              </a:ext>
            </a:extLst>
          </p:cNvPr>
          <p:cNvCxnSpPr/>
          <p:nvPr/>
        </p:nvCxnSpPr>
        <p:spPr>
          <a:xfrm>
            <a:off x="8543364" y="3919479"/>
            <a:ext cx="0" cy="2856021"/>
          </a:xfrm>
          <a:prstGeom prst="line">
            <a:avLst/>
          </a:prstGeom>
        </p:spPr>
        <p:style>
          <a:lnRef idx="3">
            <a:schemeClr val="accent6"/>
          </a:lnRef>
          <a:fillRef idx="0">
            <a:schemeClr val="accent6"/>
          </a:fillRef>
          <a:effectRef idx="2">
            <a:schemeClr val="accent6"/>
          </a:effectRef>
          <a:fontRef idx="minor">
            <a:schemeClr val="tx1"/>
          </a:fontRef>
        </p:style>
      </p:cxnSp>
      <p:cxnSp>
        <p:nvCxnSpPr>
          <p:cNvPr id="20" name="Conector reto 19">
            <a:extLst>
              <a:ext uri="{FF2B5EF4-FFF2-40B4-BE49-F238E27FC236}">
                <a16:creationId xmlns:a16="http://schemas.microsoft.com/office/drawing/2014/main" id="{24D7A52C-C017-A544-A515-5C87E26D27CA}"/>
              </a:ext>
            </a:extLst>
          </p:cNvPr>
          <p:cNvCxnSpPr/>
          <p:nvPr/>
        </p:nvCxnSpPr>
        <p:spPr>
          <a:xfrm>
            <a:off x="8498541" y="3919478"/>
            <a:ext cx="0" cy="2856021"/>
          </a:xfrm>
          <a:prstGeom prst="line">
            <a:avLst/>
          </a:prstGeom>
        </p:spPr>
        <p:style>
          <a:lnRef idx="3">
            <a:schemeClr val="accent6"/>
          </a:lnRef>
          <a:fillRef idx="0">
            <a:schemeClr val="accent6"/>
          </a:fillRef>
          <a:effectRef idx="2">
            <a:schemeClr val="accent6"/>
          </a:effectRef>
          <a:fontRef idx="minor">
            <a:schemeClr val="tx1"/>
          </a:fontRef>
        </p:style>
      </p:cxnSp>
      <p:cxnSp>
        <p:nvCxnSpPr>
          <p:cNvPr id="21" name="Conector reto 20">
            <a:extLst>
              <a:ext uri="{FF2B5EF4-FFF2-40B4-BE49-F238E27FC236}">
                <a16:creationId xmlns:a16="http://schemas.microsoft.com/office/drawing/2014/main" id="{04117D91-70DB-8C3C-D12E-6F4026A8FFD1}"/>
              </a:ext>
            </a:extLst>
          </p:cNvPr>
          <p:cNvCxnSpPr>
            <a:cxnSpLocks/>
          </p:cNvCxnSpPr>
          <p:nvPr/>
        </p:nvCxnSpPr>
        <p:spPr>
          <a:xfrm rot="5400000">
            <a:off x="8650940" y="2326247"/>
            <a:ext cx="0" cy="2856021"/>
          </a:xfrm>
          <a:prstGeom prst="line">
            <a:avLst/>
          </a:prstGeom>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7683509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C9682C66-14A9-5CD6-3012-50C08C4A7979}"/>
                  </a:ext>
                </a:extLst>
              </p:cNvPr>
              <p:cNvSpPr txBox="1"/>
              <p:nvPr/>
            </p:nvSpPr>
            <p:spPr>
              <a:xfrm>
                <a:off x="0" y="572502"/>
                <a:ext cx="6096000" cy="4078745"/>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Termo geral de uma PG</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Pela definição de progressão geométrica, temos: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𝟐</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e>
                        <m:sup>
                          <m:r>
                            <a:rPr lang="pt-BR" sz="23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𝟏</m:t>
                          </m:r>
                        </m:sup>
                      </m:sSup>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𝟑</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𝟐</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e>
                        <m:sup>
                          <m:r>
                            <a:rPr lang="pt-BR" sz="23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𝟒</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𝟑</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e>
                        <m:sup>
                          <m:r>
                            <a:rPr lang="pt-BR" sz="23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𝟑</m:t>
                          </m:r>
                        </m:sup>
                      </m:sSup>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𝟓</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𝟒</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e>
                        <m:sup>
                          <m:r>
                            <a:rPr lang="pt-BR" sz="23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𝟒</m:t>
                          </m:r>
                        </m:sup>
                      </m:sSup>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Generalizando: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C9682C66-14A9-5CD6-3012-50C08C4A7979}"/>
                  </a:ext>
                </a:extLst>
              </p:cNvPr>
              <p:cNvSpPr txBox="1">
                <a:spLocks noRot="1" noChangeAspect="1" noMove="1" noResize="1" noEditPoints="1" noAdjustHandles="1" noChangeArrowheads="1" noChangeShapeType="1" noTextEdit="1"/>
              </p:cNvSpPr>
              <p:nvPr/>
            </p:nvSpPr>
            <p:spPr>
              <a:xfrm>
                <a:off x="0" y="572502"/>
                <a:ext cx="6096000" cy="4078745"/>
              </a:xfrm>
              <a:prstGeom prst="rect">
                <a:avLst/>
              </a:prstGeom>
              <a:blipFill>
                <a:blip r:embed="rId2"/>
                <a:stretch>
                  <a:fillRect l="-1500" t="-89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F1583E47-3A31-3A91-8F5B-4BE265965AFD}"/>
                  </a:ext>
                </a:extLst>
              </p:cNvPr>
              <p:cNvSpPr txBox="1"/>
              <p:nvPr/>
            </p:nvSpPr>
            <p:spPr>
              <a:xfrm>
                <a:off x="1391772" y="4025677"/>
                <a:ext cx="3267634"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pt-BR" sz="2400" b="1" i="1" smtClean="0">
                              <a:solidFill>
                                <a:srgbClr val="836967"/>
                              </a:solidFill>
                              <a:latin typeface="Cambria Math" panose="02040503050406030204" pitchFamily="18" charset="0"/>
                            </a:rPr>
                          </m:ctrlPr>
                        </m:sSubPr>
                        <m:e>
                          <m:r>
                            <a:rPr lang="pt-BR" sz="2400" b="1" i="1">
                              <a:latin typeface="Cambria Math" panose="02040503050406030204" pitchFamily="18" charset="0"/>
                            </a:rPr>
                            <m:t>𝒂</m:t>
                          </m:r>
                        </m:e>
                        <m:sub>
                          <m:r>
                            <a:rPr lang="pt-BR" sz="2400" b="1" i="1" smtClean="0">
                              <a:solidFill>
                                <a:srgbClr val="00B050"/>
                              </a:solidFill>
                              <a:latin typeface="Cambria Math" panose="02040503050406030204" pitchFamily="18" charset="0"/>
                            </a:rPr>
                            <m:t>𝒏</m:t>
                          </m:r>
                        </m:sub>
                      </m:sSub>
                      <m:r>
                        <a:rPr lang="pt-BR" sz="2400" b="0" i="0">
                          <a:latin typeface="Cambria Math" panose="02040503050406030204" pitchFamily="18" charset="0"/>
                        </a:rPr>
                        <m:t>=</m:t>
                      </m:r>
                      <m:sSub>
                        <m:sSubPr>
                          <m:ctrlPr>
                            <a:rPr lang="pt-BR" sz="2400" b="0" i="1">
                              <a:solidFill>
                                <a:srgbClr val="836967"/>
                              </a:solidFill>
                              <a:latin typeface="Cambria Math" panose="02040503050406030204" pitchFamily="18" charset="0"/>
                            </a:rPr>
                          </m:ctrlPr>
                        </m:sSubPr>
                        <m:e>
                          <m:r>
                            <a:rPr lang="pt-BR" sz="2400" b="1" i="1">
                              <a:latin typeface="Cambria Math" panose="02040503050406030204" pitchFamily="18" charset="0"/>
                            </a:rPr>
                            <m:t>𝒂</m:t>
                          </m:r>
                        </m:e>
                        <m:sub>
                          <m:r>
                            <a:rPr lang="pt-BR" sz="2400" b="0" i="0">
                              <a:latin typeface="Cambria Math" panose="02040503050406030204" pitchFamily="18" charset="0"/>
                            </a:rPr>
                            <m:t>1</m:t>
                          </m:r>
                        </m:sub>
                      </m:sSub>
                      <m:r>
                        <a:rPr lang="pt-BR" sz="2400" b="0" i="0">
                          <a:latin typeface="Cambria Math" panose="02040503050406030204" pitchFamily="18" charset="0"/>
                        </a:rPr>
                        <m:t>∙</m:t>
                      </m:r>
                      <m:sSup>
                        <m:sSupPr>
                          <m:ctrlPr>
                            <a:rPr lang="pt-BR" sz="2400" b="0" i="1">
                              <a:solidFill>
                                <a:srgbClr val="836967"/>
                              </a:solidFill>
                              <a:latin typeface="Cambria Math" panose="02040503050406030204" pitchFamily="18" charset="0"/>
                            </a:rPr>
                          </m:ctrlPr>
                        </m:sSupPr>
                        <m:e>
                          <m:r>
                            <a:rPr lang="pt-BR" sz="2400" b="1" i="1">
                              <a:latin typeface="Cambria Math" panose="02040503050406030204" pitchFamily="18" charset="0"/>
                            </a:rPr>
                            <m:t>𝒒</m:t>
                          </m:r>
                        </m:e>
                        <m:sup>
                          <m:r>
                            <a:rPr lang="pt-BR" sz="2400" b="1" i="1" smtClean="0">
                              <a:solidFill>
                                <a:srgbClr val="00B050"/>
                              </a:solidFill>
                              <a:latin typeface="Cambria Math" panose="02040503050406030204" pitchFamily="18" charset="0"/>
                            </a:rPr>
                            <m:t>𝒏</m:t>
                          </m:r>
                          <m:r>
                            <a:rPr lang="pt-BR" sz="2400" b="0" i="0">
                              <a:solidFill>
                                <a:srgbClr val="00B050"/>
                              </a:solidFill>
                              <a:latin typeface="Cambria Math" panose="02040503050406030204" pitchFamily="18" charset="0"/>
                            </a:rPr>
                            <m:t>−</m:t>
                          </m:r>
                          <m:r>
                            <a:rPr lang="pt-BR" sz="2400" b="0" i="0" smtClean="0">
                              <a:solidFill>
                                <a:srgbClr val="00B050"/>
                              </a:solidFill>
                              <a:latin typeface="Cambria Math" panose="02040503050406030204" pitchFamily="18" charset="0"/>
                            </a:rPr>
                            <m:t>1</m:t>
                          </m:r>
                        </m:sup>
                      </m:sSup>
                    </m:oMath>
                  </m:oMathPara>
                </a14:m>
                <a:endParaRPr lang="pt-BR" sz="2400" dirty="0"/>
              </a:p>
            </p:txBody>
          </p:sp>
        </mc:Choice>
        <mc:Fallback xmlns="">
          <p:sp>
            <p:nvSpPr>
              <p:cNvPr id="5" name="CaixaDeTexto 4">
                <a:extLst>
                  <a:ext uri="{FF2B5EF4-FFF2-40B4-BE49-F238E27FC236}">
                    <a16:creationId xmlns:a16="http://schemas.microsoft.com/office/drawing/2014/main" id="{F1583E47-3A31-3A91-8F5B-4BE265965AFD}"/>
                  </a:ext>
                </a:extLst>
              </p:cNvPr>
              <p:cNvSpPr txBox="1">
                <a:spLocks noRot="1" noChangeAspect="1" noMove="1" noResize="1" noEditPoints="1" noAdjustHandles="1" noChangeArrowheads="1" noChangeShapeType="1" noTextEdit="1"/>
              </p:cNvSpPr>
              <p:nvPr/>
            </p:nvSpPr>
            <p:spPr>
              <a:xfrm>
                <a:off x="1391772" y="4025677"/>
                <a:ext cx="3267634" cy="461665"/>
              </a:xfrm>
              <a:prstGeom prst="rect">
                <a:avLst/>
              </a:prstGeom>
              <a:blipFill>
                <a:blip r:embed="rId3"/>
                <a:stretch>
                  <a:fillRect b="-1052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1E842208-5979-3561-6F67-3AAB0ECEBFB5}"/>
                  </a:ext>
                </a:extLst>
              </p:cNvPr>
              <p:cNvSpPr txBox="1"/>
              <p:nvPr/>
            </p:nvSpPr>
            <p:spPr>
              <a:xfrm>
                <a:off x="-22411" y="4364083"/>
                <a:ext cx="6096000" cy="2484783"/>
              </a:xfrm>
              <a:prstGeom prst="rect">
                <a:avLst/>
              </a:prstGeom>
              <a:noFill/>
            </p:spPr>
            <p:txBody>
              <a:bodyPr wrap="square">
                <a:spAutoFit/>
              </a:bodyPr>
              <a:lstStyle/>
              <a:p>
                <a:pPr>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Onde: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𝒏</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termo geral de uma PG</a:t>
                </a: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primeiro termo de uma PG</a:t>
                </a: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3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𝒏</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ordem (posição) do termo</a:t>
                </a: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sub>
                    </m:sSub>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14:m>
                  <m:oMath xmlns:m="http://schemas.openxmlformats.org/officeDocument/2006/math">
                    <m:r>
                      <a:rPr lang="pt-BR" sz="2300" b="1" i="1">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300" b="1" i="1">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300" b="1"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dirty="0">
                    <a:effectLst/>
                    <a:latin typeface="Arial Narrow" panose="020B0606020202030204" pitchFamily="34" charset="0"/>
                    <a:ea typeface="Times New Roman" panose="02020603050405020304" pitchFamily="18" charset="0"/>
                    <a:cs typeface="Times New Roman" panose="02020603050405020304" pitchFamily="18" charset="0"/>
                  </a:rPr>
                  <a:t>razão da PG.</a:t>
                </a:r>
                <a:endParaRPr lang="pt-BR" sz="2300" dirty="0"/>
              </a:p>
            </p:txBody>
          </p:sp>
        </mc:Choice>
        <mc:Fallback xmlns="">
          <p:sp>
            <p:nvSpPr>
              <p:cNvPr id="7" name="CaixaDeTexto 6">
                <a:extLst>
                  <a:ext uri="{FF2B5EF4-FFF2-40B4-BE49-F238E27FC236}">
                    <a16:creationId xmlns:a16="http://schemas.microsoft.com/office/drawing/2014/main" id="{1E842208-5979-3561-6F67-3AAB0ECEBFB5}"/>
                  </a:ext>
                </a:extLst>
              </p:cNvPr>
              <p:cNvSpPr txBox="1">
                <a:spLocks noRot="1" noChangeAspect="1" noMove="1" noResize="1" noEditPoints="1" noAdjustHandles="1" noChangeArrowheads="1" noChangeShapeType="1" noTextEdit="1"/>
              </p:cNvSpPr>
              <p:nvPr/>
            </p:nvSpPr>
            <p:spPr>
              <a:xfrm>
                <a:off x="-22411" y="4364083"/>
                <a:ext cx="6096000" cy="2484783"/>
              </a:xfrm>
              <a:prstGeom prst="rect">
                <a:avLst/>
              </a:prstGeom>
              <a:blipFill>
                <a:blip r:embed="rId4"/>
                <a:stretch>
                  <a:fillRect l="-1400" t="-1225" b="-392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AB0D8486-837B-B013-B8F3-305B23DB6302}"/>
                  </a:ext>
                </a:extLst>
              </p:cNvPr>
              <p:cNvSpPr txBox="1"/>
              <p:nvPr/>
            </p:nvSpPr>
            <p:spPr>
              <a:xfrm>
                <a:off x="6096000" y="572502"/>
                <a:ext cx="6096000" cy="6002669"/>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 fórmula permite determinar qualquer termo </a:t>
                </a:r>
                <a14:m>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de uma PG, conhecendo o primeiro termo e sua razão.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Calcule o </a:t>
                </a:r>
                <a:r>
                  <a:rPr lang="pt-BR" sz="2300" b="1" kern="100"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décimo termo</a:t>
                </a:r>
                <a:r>
                  <a:rPr lang="pt-BR" sz="2300" kern="100"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da sequência </a:t>
                </a:r>
                <a14:m>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 4; 8; 16;…</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i="1" u="sng" kern="100" dirty="0">
                    <a:effectLst/>
                    <a:latin typeface="Arial Narrow" panose="020B0606020202030204" pitchFamily="34" charset="0"/>
                    <a:ea typeface="Times New Roman" panose="02020603050405020304" pitchFamily="18" charset="0"/>
                    <a:cs typeface="Times New Roman" panose="02020603050405020304" pitchFamily="18" charset="0"/>
                  </a:rPr>
                  <a:t>Resolução</a:t>
                </a:r>
                <a:r>
                  <a:rPr lang="pt-BR" sz="2300" i="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i="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1" i="1" kern="100" smtClean="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𝟏𝟎</m:t>
                        </m:r>
                      </m:sub>
                    </m:sSub>
                    <m: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300" i="1" kern="100" dirty="0">
                    <a:effectLst/>
                    <a:latin typeface="Arial Narrow" panose="020B0606020202030204" pitchFamily="34" charset="0"/>
                    <a:ea typeface="Times New Roman" panose="02020603050405020304" pitchFamily="18" charset="0"/>
                    <a:cs typeface="Times New Roman" panose="02020603050405020304" pitchFamily="18" charset="0"/>
                  </a:rPr>
                  <a:t> décimo termo</a:t>
                </a:r>
                <a:endParaRPr lang="pt-BR" sz="2300" i="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t>=2</m:t>
                      </m:r>
                    </m:oMath>
                  </m:oMathPara>
                </a14:m>
                <a:endParaRPr lang="pt-BR" sz="2300" i="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left"/>
                    </m:oMathParaPr>
                    <m:oMath xmlns:m="http://schemas.openxmlformats.org/officeDocument/2006/math">
                      <m: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t>=10</m:t>
                      </m:r>
                    </m:oMath>
                  </m:oMathPara>
                </a14:m>
                <a:endParaRPr lang="pt-BR" sz="2300" i="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300" i="1" kern="100" dirty="0">
                    <a:effectLst/>
                    <a:latin typeface="Arial Narrow" panose="020B0606020202030204" pitchFamily="34" charset="0"/>
                    <a:ea typeface="Times New Roman" panose="02020603050405020304" pitchFamily="18" charset="0"/>
                    <a:cs typeface="Times New Roman" panose="02020603050405020304" pitchFamily="18" charset="0"/>
                  </a:rPr>
                  <a:t> </a:t>
                </a:r>
              </a:p>
              <a:p>
                <a:pPr algn="just">
                  <a:lnSpc>
                    <a:spcPct val="115000"/>
                  </a:lnSpc>
                  <a:spcAft>
                    <a:spcPts val="800"/>
                  </a:spcAft>
                </a:pPr>
                <a:r>
                  <a:rPr lang="pt-BR" sz="2300" i="1" kern="100" dirty="0">
                    <a:effectLst/>
                    <a:latin typeface="Arial Narrow" panose="020B0606020202030204" pitchFamily="34" charset="0"/>
                    <a:ea typeface="Times New Roman" panose="02020603050405020304" pitchFamily="18" charset="0"/>
                    <a:cs typeface="Times New Roman" panose="02020603050405020304" pitchFamily="18" charset="0"/>
                  </a:rPr>
                  <a:t>pois, </a:t>
                </a:r>
              </a:p>
              <a:p>
                <a:pPr algn="just">
                  <a:lnSpc>
                    <a:spcPct val="115000"/>
                  </a:lnSpc>
                  <a:spcAft>
                    <a:spcPts val="800"/>
                  </a:spcAft>
                </a:pPr>
                <a14:m>
                  <m:oMathPara xmlns:m="http://schemas.openxmlformats.org/officeDocument/2006/math">
                    <m:oMathParaPr>
                      <m:jc m:val="left"/>
                    </m:oMathParaPr>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t>4÷2</m:t>
                          </m:r>
                        </m:e>
                      </m:d>
                      <m: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t>8÷4</m:t>
                          </m:r>
                        </m:e>
                      </m:d>
                      <m: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t>16÷8</m:t>
                          </m:r>
                        </m:e>
                      </m:d>
                      <m: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t>=…=2</m:t>
                      </m:r>
                    </m:oMath>
                  </m:oMathPara>
                </a14:m>
                <a:endParaRPr lang="pt-BR" sz="2300" i="1"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AB0D8486-837B-B013-B8F3-305B23DB6302}"/>
                  </a:ext>
                </a:extLst>
              </p:cNvPr>
              <p:cNvSpPr txBox="1">
                <a:spLocks noRot="1" noChangeAspect="1" noMove="1" noResize="1" noEditPoints="1" noAdjustHandles="1" noChangeArrowheads="1" noChangeShapeType="1" noTextEdit="1"/>
              </p:cNvSpPr>
              <p:nvPr/>
            </p:nvSpPr>
            <p:spPr>
              <a:xfrm>
                <a:off x="6096000" y="572502"/>
                <a:ext cx="6096000" cy="6002669"/>
              </a:xfrm>
              <a:prstGeom prst="rect">
                <a:avLst/>
              </a:prstGeom>
              <a:blipFill>
                <a:blip r:embed="rId5"/>
                <a:stretch>
                  <a:fillRect l="-1400" t="-508" r="-1400"/>
                </a:stretch>
              </a:blipFill>
            </p:spPr>
            <p:txBody>
              <a:bodyPr/>
              <a:lstStyle/>
              <a:p>
                <a:r>
                  <a:rPr lang="pt-BR">
                    <a:noFill/>
                  </a:rPr>
                  <a:t> </a:t>
                </a:r>
              </a:p>
            </p:txBody>
          </p:sp>
        </mc:Fallback>
      </mc:AlternateContent>
    </p:spTree>
    <p:extLst>
      <p:ext uri="{BB962C8B-B14F-4D97-AF65-F5344CB8AC3E}">
        <p14:creationId xmlns:p14="http://schemas.microsoft.com/office/powerpoint/2010/main" val="41844398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DE0D4F62-1510-A2EF-C1CB-5009240A1588}"/>
                  </a:ext>
                </a:extLst>
              </p:cNvPr>
              <p:cNvSpPr txBox="1"/>
              <p:nvPr/>
            </p:nvSpPr>
            <p:spPr>
              <a:xfrm>
                <a:off x="0" y="562833"/>
                <a:ext cx="6096000" cy="5261377"/>
              </a:xfrm>
              <a:prstGeom prst="rect">
                <a:avLst/>
              </a:prstGeom>
              <a:noFill/>
            </p:spPr>
            <p:txBody>
              <a:bodyPr wrap="square">
                <a:spAutoFit/>
              </a:bodyPr>
              <a:lstStyle/>
              <a:p>
                <a:pPr>
                  <a:lnSpc>
                    <a:spcPct val="115000"/>
                  </a:lnSpc>
                  <a:spcAft>
                    <a:spcPts val="800"/>
                  </a:spcAft>
                </a:pPr>
                <a:r>
                  <a:rPr lang="pt-BR" sz="2300" i="1" kern="100" dirty="0">
                    <a:effectLst/>
                    <a:latin typeface="Arial Narrow" panose="020B0606020202030204" pitchFamily="34" charset="0"/>
                    <a:ea typeface="Times New Roman" panose="02020603050405020304" pitchFamily="18" charset="0"/>
                    <a:cs typeface="Times New Roman" panose="02020603050405020304" pitchFamily="18" charset="0"/>
                  </a:rPr>
                  <a:t>Assim,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p>
                      </m:sSup>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𝟏𝟎</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10−1</m:t>
                          </m:r>
                        </m:sup>
                      </m:sSup>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𝟏𝟎</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9</m:t>
                          </m:r>
                        </m:sup>
                      </m:sSup>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𝟏𝟎</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10</m:t>
                          </m:r>
                        </m:sup>
                      </m:sSup>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𝟏𝟎</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=1024</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Observação: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O termo geral da PG nos permite determinar o primeiro termo </a:t>
                </a:r>
                <a14:m>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 ordem </a:t>
                </a:r>
                <a14:m>
                  <m:oMath xmlns:m="http://schemas.openxmlformats.org/officeDocument/2006/math">
                    <m:d>
                      <m:d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de um termo ou a razão </a:t>
                </a:r>
                <a14:m>
                  <m:oMath xmlns:m="http://schemas.openxmlformats.org/officeDocument/2006/math">
                    <m:d>
                      <m:d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 depender dos elementos conhecidos.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DE0D4F62-1510-A2EF-C1CB-5009240A1588}"/>
                  </a:ext>
                </a:extLst>
              </p:cNvPr>
              <p:cNvSpPr txBox="1">
                <a:spLocks noRot="1" noChangeAspect="1" noMove="1" noResize="1" noEditPoints="1" noAdjustHandles="1" noChangeArrowheads="1" noChangeShapeType="1" noTextEdit="1"/>
              </p:cNvSpPr>
              <p:nvPr/>
            </p:nvSpPr>
            <p:spPr>
              <a:xfrm>
                <a:off x="0" y="562833"/>
                <a:ext cx="6096000" cy="5261377"/>
              </a:xfrm>
              <a:prstGeom prst="rect">
                <a:avLst/>
              </a:prstGeom>
              <a:blipFill>
                <a:blip r:embed="rId2"/>
                <a:stretch>
                  <a:fillRect l="-1400" t="-463" r="-1400" b="-1506"/>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8001988C-8F2F-3130-38ED-C15421CE24E8}"/>
              </a:ext>
            </a:extLst>
          </p:cNvPr>
          <p:cNvSpPr txBox="1"/>
          <p:nvPr/>
        </p:nvSpPr>
        <p:spPr>
          <a:xfrm>
            <a:off x="6096000" y="573403"/>
            <a:ext cx="6096000" cy="1309846"/>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dirty="0">
                <a:effectLst/>
                <a:latin typeface="Arial Narrow" panose="020B0606020202030204" pitchFamily="34" charset="0"/>
                <a:ea typeface="Times New Roman" panose="02020603050405020304" pitchFamily="18" charset="0"/>
                <a:cs typeface="Times New Roman" panose="02020603050405020304" pitchFamily="18" charset="0"/>
              </a:rPr>
              <a:t>Determine o </a:t>
            </a:r>
            <a:r>
              <a:rPr lang="pt-BR" sz="2300" b="1"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primeiro termo</a:t>
            </a:r>
            <a:r>
              <a:rPr lang="pt-BR" sz="2300"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dirty="0">
                <a:effectLst/>
                <a:latin typeface="Arial Narrow" panose="020B0606020202030204" pitchFamily="34" charset="0"/>
                <a:ea typeface="Times New Roman" panose="02020603050405020304" pitchFamily="18" charset="0"/>
                <a:cs typeface="Times New Roman" panose="02020603050405020304" pitchFamily="18" charset="0"/>
              </a:rPr>
              <a:t>de uma PG em que o sexto termo é 729 e a razão é 3.</a:t>
            </a:r>
            <a:endParaRPr lang="pt-BR" sz="2300" dirty="0"/>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39811509-863A-7F87-11E7-A3A476367951}"/>
                  </a:ext>
                </a:extLst>
              </p:cNvPr>
              <p:cNvSpPr txBox="1"/>
              <p:nvPr/>
            </p:nvSpPr>
            <p:spPr>
              <a:xfrm>
                <a:off x="6096000" y="2782953"/>
                <a:ext cx="2420470" cy="1975156"/>
              </a:xfrm>
              <a:prstGeom prst="rect">
                <a:avLst/>
              </a:prstGeom>
              <a:noFill/>
            </p:spPr>
            <p:txBody>
              <a:bodyPr wrap="square">
                <a:spAutoFit/>
              </a:bodyPr>
              <a:lstStyle/>
              <a:p>
                <a:pPr algn="ct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6</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=729</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=6</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𝑟</m:t>
                      </m:r>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=3</m:t>
                      </m:r>
                    </m:oMath>
                  </m:oMathPara>
                </a14:m>
                <a:endParaRPr lang="pt-BR" sz="2300" dirty="0"/>
              </a:p>
            </p:txBody>
          </p:sp>
        </mc:Choice>
        <mc:Fallback xmlns="">
          <p:sp>
            <p:nvSpPr>
              <p:cNvPr id="7" name="CaixaDeTexto 6">
                <a:extLst>
                  <a:ext uri="{FF2B5EF4-FFF2-40B4-BE49-F238E27FC236}">
                    <a16:creationId xmlns:a16="http://schemas.microsoft.com/office/drawing/2014/main" id="{39811509-863A-7F87-11E7-A3A476367951}"/>
                  </a:ext>
                </a:extLst>
              </p:cNvPr>
              <p:cNvSpPr txBox="1">
                <a:spLocks noRot="1" noChangeAspect="1" noMove="1" noResize="1" noEditPoints="1" noAdjustHandles="1" noChangeArrowheads="1" noChangeShapeType="1" noTextEdit="1"/>
              </p:cNvSpPr>
              <p:nvPr/>
            </p:nvSpPr>
            <p:spPr>
              <a:xfrm>
                <a:off x="6096000" y="2782953"/>
                <a:ext cx="2420470" cy="1975156"/>
              </a:xfrm>
              <a:prstGeom prst="rect">
                <a:avLst/>
              </a:prstGeom>
              <a:blipFill>
                <a:blip r:embed="rId3"/>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88F89F25-1EE0-19E5-5160-AE08C3B5B811}"/>
                  </a:ext>
                </a:extLst>
              </p:cNvPr>
              <p:cNvSpPr txBox="1"/>
              <p:nvPr/>
            </p:nvSpPr>
            <p:spPr>
              <a:xfrm>
                <a:off x="8686798" y="2119448"/>
                <a:ext cx="3500717" cy="3486211"/>
              </a:xfrm>
              <a:prstGeom prst="rect">
                <a:avLst/>
              </a:prstGeom>
              <a:noFill/>
            </p:spPr>
            <p:txBody>
              <a:bodyPr wrap="square">
                <a:spAutoFit/>
              </a:bodyPr>
              <a:lstStyle/>
              <a:p>
                <a:pPr algn="ctr">
                  <a:lnSpc>
                    <a:spcPct val="115000"/>
                  </a:lnSpc>
                  <a:spcBef>
                    <a:spcPts val="300"/>
                  </a:spcBef>
                  <a:spcAft>
                    <a:spcPts val="300"/>
                  </a:spcAft>
                </a:pPr>
                <a14:m>
                  <m:oMathPara xmlns:m="http://schemas.openxmlformats.org/officeDocument/2006/math">
                    <m:oMathParaPr>
                      <m:jc m:val="centerGroup"/>
                    </m:oMathParaPr>
                    <m:oMath xmlns:m="http://schemas.openxmlformats.org/officeDocument/2006/math">
                      <m:sSub>
                        <m:sSubPr>
                          <m:ctrlP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p>
                      </m:sSup>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Bef>
                    <a:spcPts val="300"/>
                  </a:spcBef>
                  <a:spcAft>
                    <a:spcPts val="300"/>
                  </a:spcAft>
                </a:pPr>
                <a14:m>
                  <m:oMathPara xmlns:m="http://schemas.openxmlformats.org/officeDocument/2006/math">
                    <m:oMathParaPr>
                      <m:jc m:val="centerGroup"/>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729=</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3</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6−1</m:t>
                          </m:r>
                        </m:sup>
                      </m:sSup>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Bef>
                    <a:spcPts val="300"/>
                  </a:spcBef>
                  <a:spcAft>
                    <a:spcPts val="300"/>
                  </a:spcAft>
                </a:pPr>
                <a14:m>
                  <m:oMathPara xmlns:m="http://schemas.openxmlformats.org/officeDocument/2006/math">
                    <m:oMathParaPr>
                      <m:jc m:val="centerGroup"/>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729=</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3</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5</m:t>
                          </m:r>
                        </m:sup>
                      </m:sSup>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Bef>
                    <a:spcPts val="300"/>
                  </a:spcBef>
                  <a:spcAft>
                    <a:spcPts val="300"/>
                  </a:spcAft>
                </a:pPr>
                <a14:m>
                  <m:oMathPara xmlns:m="http://schemas.openxmlformats.org/officeDocument/2006/math">
                    <m:oMathParaPr>
                      <m:jc m:val="centerGroup"/>
                    </m:oMathParaPr>
                    <m:oMath xmlns:m="http://schemas.openxmlformats.org/officeDocument/2006/math">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3</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5</m:t>
                          </m:r>
                        </m:sup>
                      </m:s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=729</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Bef>
                    <a:spcPts val="300"/>
                  </a:spcBef>
                  <a:spcAft>
                    <a:spcPts val="300"/>
                  </a:spcAft>
                </a:pPr>
                <a14:m>
                  <m:oMathPara xmlns:m="http://schemas.openxmlformats.org/officeDocument/2006/math">
                    <m:oMathParaPr>
                      <m:jc m:val="centerGroup"/>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243∙</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=729</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Bef>
                    <a:spcPts val="300"/>
                  </a:spcBef>
                  <a:spcAft>
                    <a:spcPts val="3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729</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243</m:t>
                          </m:r>
                        </m:den>
                      </m:f>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b>
                        <m:sSubPr>
                          <m:ctrlPr>
                            <a:rPr lang="pt-BR" sz="2300"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a:effectLst/>
                              <a:latin typeface="Cambria Math" panose="02040503050406030204" pitchFamily="18" charset="0"/>
                              <a:ea typeface="Times New Roman" panose="02020603050405020304" pitchFamily="18" charset="0"/>
                              <a:cs typeface="Times New Roman" panose="02020603050405020304" pitchFamily="18" charset="0"/>
                            </a:rPr>
                            <m:t>𝟏</m:t>
                          </m:r>
                        </m:sub>
                      </m:sSub>
                      <m:r>
                        <a:rPr lang="pt-BR" sz="2300" b="1" i="1">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a:effectLst/>
                          <a:latin typeface="Cambria Math" panose="02040503050406030204" pitchFamily="18" charset="0"/>
                          <a:ea typeface="Times New Roman" panose="02020603050405020304" pitchFamily="18" charset="0"/>
                          <a:cs typeface="Times New Roman" panose="02020603050405020304" pitchFamily="18" charset="0"/>
                        </a:rPr>
                        <m:t>𝟑</m:t>
                      </m:r>
                    </m:oMath>
                  </m:oMathPara>
                </a14:m>
                <a:endParaRPr lang="pt-BR" sz="2300" dirty="0"/>
              </a:p>
            </p:txBody>
          </p:sp>
        </mc:Choice>
        <mc:Fallback xmlns="">
          <p:sp>
            <p:nvSpPr>
              <p:cNvPr id="9" name="CaixaDeTexto 8">
                <a:extLst>
                  <a:ext uri="{FF2B5EF4-FFF2-40B4-BE49-F238E27FC236}">
                    <a16:creationId xmlns:a16="http://schemas.microsoft.com/office/drawing/2014/main" id="{88F89F25-1EE0-19E5-5160-AE08C3B5B811}"/>
                  </a:ext>
                </a:extLst>
              </p:cNvPr>
              <p:cNvSpPr txBox="1">
                <a:spLocks noRot="1" noChangeAspect="1" noMove="1" noResize="1" noEditPoints="1" noAdjustHandles="1" noChangeArrowheads="1" noChangeShapeType="1" noTextEdit="1"/>
              </p:cNvSpPr>
              <p:nvPr/>
            </p:nvSpPr>
            <p:spPr>
              <a:xfrm>
                <a:off x="8686798" y="2119448"/>
                <a:ext cx="3500717" cy="3486211"/>
              </a:xfrm>
              <a:prstGeom prst="rect">
                <a:avLst/>
              </a:prstGeom>
              <a:blipFill>
                <a:blip r:embed="rId4"/>
                <a:stretch>
                  <a:fillRect/>
                </a:stretch>
              </a:blipFill>
            </p:spPr>
            <p:txBody>
              <a:bodyPr/>
              <a:lstStyle/>
              <a:p>
                <a:r>
                  <a:rPr lang="pt-BR">
                    <a:noFill/>
                  </a:rPr>
                  <a:t> </a:t>
                </a:r>
              </a:p>
            </p:txBody>
          </p:sp>
        </mc:Fallback>
      </mc:AlternateContent>
      <p:cxnSp>
        <p:nvCxnSpPr>
          <p:cNvPr id="11" name="Conector reto 10">
            <a:extLst>
              <a:ext uri="{FF2B5EF4-FFF2-40B4-BE49-F238E27FC236}">
                <a16:creationId xmlns:a16="http://schemas.microsoft.com/office/drawing/2014/main" id="{FF9153C9-EC19-1DEF-255B-1B31934E7295}"/>
              </a:ext>
            </a:extLst>
          </p:cNvPr>
          <p:cNvCxnSpPr/>
          <p:nvPr/>
        </p:nvCxnSpPr>
        <p:spPr>
          <a:xfrm>
            <a:off x="8686798" y="2052918"/>
            <a:ext cx="0" cy="4242249"/>
          </a:xfrm>
          <a:prstGeom prst="line">
            <a:avLst/>
          </a:prstGeom>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4902118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3215DA7A-584B-CA44-EA67-8C03CA603D7D}"/>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0" y="545429"/>
            <a:ext cx="3240000" cy="763698"/>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FA414C53-95E1-9C2E-CD27-B6E879AE3C3E}"/>
                  </a:ext>
                </a:extLst>
              </p:cNvPr>
              <p:cNvSpPr txBox="1"/>
              <p:nvPr/>
            </p:nvSpPr>
            <p:spPr>
              <a:xfrm>
                <a:off x="0" y="1187067"/>
                <a:ext cx="6096000" cy="5246180"/>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Faça o que se pede para cada caso, a seguir.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Assinale as sequências numéricas que representam uma progressão.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5; 8;11; 14; 17; 20</m:t>
                        </m:r>
                      </m:e>
                    </m:d>
                  </m:oMath>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 8; 12; 20; 30; 41</m:t>
                        </m:r>
                      </m:e>
                    </m:d>
                  </m:oMath>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2 </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4 </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8 </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16 </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32 </m:t>
                            </m:r>
                          </m:den>
                        </m:f>
                      </m:e>
                    </m:d>
                  </m:oMath>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 −2; 4; −8; 16; −32; 64; −128;…</m:t>
                        </m:r>
                      </m:e>
                    </m:d>
                  </m:oMath>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 3; 5; 7; 11; 13; 17; 19; 23; 29;…</m:t>
                        </m:r>
                      </m:e>
                    </m:d>
                  </m:oMath>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0; 11; 22; 33; 44; 55; 66;…</m:t>
                        </m:r>
                      </m:e>
                    </m:d>
                  </m:oMath>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 </a:t>
                </a:r>
                <a14:m>
                  <m:oMath xmlns:m="http://schemas.openxmlformats.org/officeDocument/2006/math">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3 </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9 </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4</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27 </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8</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81 </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16</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243 </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32</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729 </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64</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2187 </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128</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6561 </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256</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m:t>
                        </m:r>
                      </m:e>
                    </m:d>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oMath>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FA414C53-95E1-9C2E-CD27-B6E879AE3C3E}"/>
                  </a:ext>
                </a:extLst>
              </p:cNvPr>
              <p:cNvSpPr txBox="1">
                <a:spLocks noRot="1" noChangeAspect="1" noMove="1" noResize="1" noEditPoints="1" noAdjustHandles="1" noChangeArrowheads="1" noChangeShapeType="1" noTextEdit="1"/>
              </p:cNvSpPr>
              <p:nvPr/>
            </p:nvSpPr>
            <p:spPr>
              <a:xfrm>
                <a:off x="0" y="1187067"/>
                <a:ext cx="6096000" cy="5246180"/>
              </a:xfrm>
              <a:prstGeom prst="rect">
                <a:avLst/>
              </a:prstGeom>
              <a:blipFill>
                <a:blip r:embed="rId3"/>
                <a:stretch>
                  <a:fillRect l="-1400" t="-581" r="-1400"/>
                </a:stretch>
              </a:blipFill>
            </p:spPr>
            <p:txBody>
              <a:bodyPr/>
              <a:lstStyle/>
              <a:p>
                <a:r>
                  <a:rPr lang="pt-BR">
                    <a:noFill/>
                  </a:rPr>
                  <a:t> </a:t>
                </a:r>
              </a:p>
            </p:txBody>
          </p:sp>
        </mc:Fallback>
      </mc:AlternateContent>
      <p:sp>
        <p:nvSpPr>
          <p:cNvPr id="6" name="CaixaDeTexto 5">
            <a:extLst>
              <a:ext uri="{FF2B5EF4-FFF2-40B4-BE49-F238E27FC236}">
                <a16:creationId xmlns:a16="http://schemas.microsoft.com/office/drawing/2014/main" id="{D6421115-7420-47F9-AC66-6FD875BF6153}"/>
              </a:ext>
            </a:extLst>
          </p:cNvPr>
          <p:cNvSpPr txBox="1"/>
          <p:nvPr/>
        </p:nvSpPr>
        <p:spPr>
          <a:xfrm>
            <a:off x="6096000" y="927278"/>
            <a:ext cx="6096000" cy="2713243"/>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b) Das sequências assinaladas, na letra a), classifique em progressões aritméticas e não aritméticas.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c) Complete: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As sequências assinaladas e classificadas como não aritméticas na letra b), são chamadas de progressões ______________.</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503563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A2BE9620-40FE-6BAC-A03E-E14087940C3B}"/>
                  </a:ext>
                </a:extLst>
              </p:cNvPr>
              <p:cNvSpPr txBox="1"/>
              <p:nvPr/>
            </p:nvSpPr>
            <p:spPr>
              <a:xfrm>
                <a:off x="-3" y="532715"/>
                <a:ext cx="6096000" cy="6440738"/>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Faça o que se pede para cada caso a seguir.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Escreva os três próximos termos de cada sequência: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3; 6; 12; 24;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d>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 10; 50; 250;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d>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 −6; −18; −54;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d>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 −6; 18; −54; 162;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d>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3; 1; </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3 </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9 </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27 </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d>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Para cada sequência da letra a) realize as seguintes operações: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3; 6; 12; 24;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d>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6÷3=</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12÷6=</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24÷12=</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A2BE9620-40FE-6BAC-A03E-E14087940C3B}"/>
                  </a:ext>
                </a:extLst>
              </p:cNvPr>
              <p:cNvSpPr txBox="1">
                <a:spLocks noRot="1" noChangeAspect="1" noMove="1" noResize="1" noEditPoints="1" noAdjustHandles="1" noChangeArrowheads="1" noChangeShapeType="1" noTextEdit="1"/>
              </p:cNvSpPr>
              <p:nvPr/>
            </p:nvSpPr>
            <p:spPr>
              <a:xfrm>
                <a:off x="-3" y="532715"/>
                <a:ext cx="6096000" cy="6440738"/>
              </a:xfrm>
              <a:prstGeom prst="rect">
                <a:avLst/>
              </a:prstGeom>
              <a:blipFill>
                <a:blip r:embed="rId2"/>
                <a:stretch>
                  <a:fillRect l="-1500" t="-378" r="-14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C3ABDE38-867B-D132-1EA1-EDE8B6754196}"/>
                  </a:ext>
                </a:extLst>
              </p:cNvPr>
              <p:cNvSpPr txBox="1"/>
              <p:nvPr/>
            </p:nvSpPr>
            <p:spPr>
              <a:xfrm>
                <a:off x="6095997" y="460995"/>
                <a:ext cx="6096003" cy="6745757"/>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14:m>
                  <m:oMath xmlns:m="http://schemas.openxmlformats.org/officeDocument/2006/math">
                    <m:d>
                      <m:dPr>
                        <m:ctrlPr>
                          <a:rPr lang="pt-BR" sz="2200" i="1" kern="100"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 10; 50; 250; </m:t>
                        </m:r>
                        <m:bar>
                          <m:bar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e>
                    </m:d>
                  </m:oMath>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10÷2=</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50÷10=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250÷50=</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14:m>
                  <m:oMath xmlns:m="http://schemas.openxmlformats.org/officeDocument/2006/math">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 −6; −18; −54; </m:t>
                        </m:r>
                        <m:bar>
                          <m:bar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e>
                    </m:d>
                  </m:oMath>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−18</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−54</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−18</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14:m>
                  <m:oMath xmlns:m="http://schemas.openxmlformats.org/officeDocument/2006/math">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 −6; 18; −54; 162; </m:t>
                        </m:r>
                        <m:bar>
                          <m:bar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e>
                    </m:d>
                  </m:oMath>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18÷</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−54</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÷18=</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162÷</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−54</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C3ABDE38-867B-D132-1EA1-EDE8B6754196}"/>
                  </a:ext>
                </a:extLst>
              </p:cNvPr>
              <p:cNvSpPr txBox="1">
                <a:spLocks noRot="1" noChangeAspect="1" noMove="1" noResize="1" noEditPoints="1" noAdjustHandles="1" noChangeArrowheads="1" noChangeShapeType="1" noTextEdit="1"/>
              </p:cNvSpPr>
              <p:nvPr/>
            </p:nvSpPr>
            <p:spPr>
              <a:xfrm>
                <a:off x="6095997" y="460995"/>
                <a:ext cx="6096003" cy="6745757"/>
              </a:xfrm>
              <a:prstGeom prst="rect">
                <a:avLst/>
              </a:prstGeom>
              <a:blipFill>
                <a:blip r:embed="rId3"/>
                <a:stretch>
                  <a:fillRect l="-1300"/>
                </a:stretch>
              </a:blipFill>
            </p:spPr>
            <p:txBody>
              <a:bodyPr/>
              <a:lstStyle/>
              <a:p>
                <a:r>
                  <a:rPr lang="pt-BR">
                    <a:noFill/>
                  </a:rPr>
                  <a:t> </a:t>
                </a:r>
              </a:p>
            </p:txBody>
          </p:sp>
        </mc:Fallback>
      </mc:AlternateContent>
    </p:spTree>
    <p:extLst>
      <p:ext uri="{BB962C8B-B14F-4D97-AF65-F5344CB8AC3E}">
        <p14:creationId xmlns:p14="http://schemas.microsoft.com/office/powerpoint/2010/main" val="20853793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2C33BDD4-E8DA-327B-F054-A3A5840ACE2B}"/>
                  </a:ext>
                </a:extLst>
              </p:cNvPr>
              <p:cNvSpPr txBox="1"/>
              <p:nvPr/>
            </p:nvSpPr>
            <p:spPr>
              <a:xfrm>
                <a:off x="0" y="580885"/>
                <a:ext cx="6096000" cy="6199261"/>
              </a:xfrm>
              <a:prstGeom prst="rect">
                <a:avLst/>
              </a:prstGeom>
              <a:noFill/>
            </p:spPr>
            <p:txBody>
              <a:bodyPr wrap="square">
                <a:spAutoFit/>
              </a:bodyPr>
              <a:lstStyle/>
              <a:p>
                <a:pPr marL="342900" lvl="0" indent="-342900" algn="just">
                  <a:lnSpc>
                    <a:spcPct val="107000"/>
                  </a:lnSpc>
                  <a:spcAft>
                    <a:spcPts val="800"/>
                  </a:spcAft>
                  <a:buFont typeface="Symbol" panose="05050102010706020507" pitchFamily="18" charset="2"/>
                  <a:buChar char=""/>
                </a:pPr>
                <a14:m>
                  <m:oMath xmlns:m="http://schemas.openxmlformats.org/officeDocument/2006/math">
                    <m:d>
                      <m:dPr>
                        <m:ctrlPr>
                          <a:rPr lang="pt-BR" sz="2300" i="1" kern="100"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3; 1; </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3 </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9 </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27 </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d>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1÷3=</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left"/>
                    </m:oMathParaPr>
                    <m:oMath xmlns:m="http://schemas.openxmlformats.org/officeDocument/2006/math">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3 </m:t>
                          </m:r>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left"/>
                    </m:oMathParaPr>
                    <m:oMath xmlns:m="http://schemas.openxmlformats.org/officeDocument/2006/math">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9 </m:t>
                          </m:r>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3 </m:t>
                          </m:r>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left"/>
                    </m:oMathParaPr>
                    <m:oMath xmlns:m="http://schemas.openxmlformats.org/officeDocument/2006/math">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27 </m:t>
                          </m:r>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9 </m:t>
                          </m:r>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Complete: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Todas essas sequências são denominadas de progressões ______________.</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 razão da sequência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3; 6; 12; 24;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é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____.</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2C33BDD4-E8DA-327B-F054-A3A5840ACE2B}"/>
                  </a:ext>
                </a:extLst>
              </p:cNvPr>
              <p:cNvSpPr txBox="1">
                <a:spLocks noRot="1" noChangeAspect="1" noMove="1" noResize="1" noEditPoints="1" noAdjustHandles="1" noChangeArrowheads="1" noChangeShapeType="1" noTextEdit="1"/>
              </p:cNvSpPr>
              <p:nvPr/>
            </p:nvSpPr>
            <p:spPr>
              <a:xfrm>
                <a:off x="0" y="580885"/>
                <a:ext cx="6096000" cy="6199261"/>
              </a:xfrm>
              <a:prstGeom prst="rect">
                <a:avLst/>
              </a:prstGeom>
              <a:blipFill>
                <a:blip r:embed="rId2"/>
                <a:stretch>
                  <a:fillRect l="-1500" r="-1400" b="-108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0F872AD6-C92A-3408-3C24-175BE113DC72}"/>
                  </a:ext>
                </a:extLst>
              </p:cNvPr>
              <p:cNvSpPr txBox="1"/>
              <p:nvPr/>
            </p:nvSpPr>
            <p:spPr>
              <a:xfrm>
                <a:off x="6096000" y="681289"/>
                <a:ext cx="6096000" cy="5910785"/>
              </a:xfrm>
              <a:prstGeom prst="rect">
                <a:avLst/>
              </a:prstGeom>
              <a:noFill/>
            </p:spPr>
            <p:txBody>
              <a:bodyPr wrap="square">
                <a:spAutoFit/>
              </a:bodyPr>
              <a:lstStyle/>
              <a:p>
                <a:pPr marL="342900" lvl="0" indent="-342900" algn="just">
                  <a:lnSpc>
                    <a:spcPct val="107000"/>
                  </a:lnSpc>
                  <a:buFont typeface="Symbol" panose="05050102010706020507" pitchFamily="18" charset="2"/>
                  <a:buChar char=""/>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 razão da sequência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 10; 50; 250;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é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____.</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 razão da sequência</a:t>
                </a:r>
                <a:r>
                  <a:rPr lang="pt-BR" sz="2300" i="1" kern="100" dirty="0">
                    <a:effectLst/>
                    <a:latin typeface="Cambria Math" panose="02040503050406030204" pitchFamily="18" charset="0"/>
                    <a:ea typeface="Calibri" panose="020F0502020204030204" pitchFamily="34" charset="0"/>
                    <a:cs typeface="Times New Roman" panose="02020603050405020304" pitchFamily="18" charset="0"/>
                  </a:rPr>
                  <a:t>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 −6; −18; −54;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é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____.</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 razão da sequência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 −6; 18; −54; 162;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é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____.</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 razão da sequência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3; 1; </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3 </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9 </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27 </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bar>
                          <m:ba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bar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ba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é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____.</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Descreva com suas palavras o procedimento para determinar a razão </a:t>
                </a:r>
                <a14:m>
                  <m:oMath xmlns:m="http://schemas.openxmlformats.org/officeDocument/2006/math">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de uma progressão geométrica.</a:t>
                </a:r>
                <a:endParaRPr lang="pt-BR" sz="2300" dirty="0"/>
              </a:p>
            </p:txBody>
          </p:sp>
        </mc:Choice>
        <mc:Fallback xmlns="">
          <p:sp>
            <p:nvSpPr>
              <p:cNvPr id="5" name="CaixaDeTexto 4">
                <a:extLst>
                  <a:ext uri="{FF2B5EF4-FFF2-40B4-BE49-F238E27FC236}">
                    <a16:creationId xmlns:a16="http://schemas.microsoft.com/office/drawing/2014/main" id="{0F872AD6-C92A-3408-3C24-175BE113DC72}"/>
                  </a:ext>
                </a:extLst>
              </p:cNvPr>
              <p:cNvSpPr txBox="1">
                <a:spLocks noRot="1" noChangeAspect="1" noMove="1" noResize="1" noEditPoints="1" noAdjustHandles="1" noChangeArrowheads="1" noChangeShapeType="1" noTextEdit="1"/>
              </p:cNvSpPr>
              <p:nvPr/>
            </p:nvSpPr>
            <p:spPr>
              <a:xfrm>
                <a:off x="6096000" y="681289"/>
                <a:ext cx="6096000" cy="5910785"/>
              </a:xfrm>
              <a:prstGeom prst="rect">
                <a:avLst/>
              </a:prstGeom>
              <a:blipFill>
                <a:blip r:embed="rId3"/>
                <a:stretch>
                  <a:fillRect l="-1500" t="-1032" r="-1400" b="-1238"/>
                </a:stretch>
              </a:blipFill>
            </p:spPr>
            <p:txBody>
              <a:bodyPr/>
              <a:lstStyle/>
              <a:p>
                <a:r>
                  <a:rPr lang="pt-BR">
                    <a:noFill/>
                  </a:rPr>
                  <a:t> </a:t>
                </a:r>
              </a:p>
            </p:txBody>
          </p:sp>
        </mc:Fallback>
      </mc:AlternateContent>
    </p:spTree>
    <p:extLst>
      <p:ext uri="{BB962C8B-B14F-4D97-AF65-F5344CB8AC3E}">
        <p14:creationId xmlns:p14="http://schemas.microsoft.com/office/powerpoint/2010/main" val="31946699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910BF259-F9B5-4506-5755-B01D684BE63C}"/>
                  </a:ext>
                </a:extLst>
              </p:cNvPr>
              <p:cNvSpPr txBox="1"/>
              <p:nvPr/>
            </p:nvSpPr>
            <p:spPr>
              <a:xfrm>
                <a:off x="-2" y="560426"/>
                <a:ext cx="6010837" cy="5913157"/>
              </a:xfrm>
              <a:prstGeom prst="rect">
                <a:avLst/>
              </a:prstGeom>
              <a:noFill/>
            </p:spPr>
            <p:txBody>
              <a:bodyPr wrap="square">
                <a:spAutoFit/>
              </a:bodyPr>
              <a:lstStyle/>
              <a:p>
                <a:pPr algn="just">
                  <a:lnSpc>
                    <a:spcPct val="107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3. (UFRN 2003)</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Os vértices dos triângulos brancos construídos são os pontos médios dos lados dos triângulos escuros da figura anterior. Denominamos </a:t>
                </a:r>
                <a14:m>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sub>
                    </m:sSub>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m:t>
                        </m:r>
                      </m:sub>
                    </m:sSub>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3</m:t>
                        </m:r>
                      </m:sub>
                    </m:sSub>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4</m:t>
                        </m:r>
                      </m:sub>
                    </m:sSub>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5</m:t>
                        </m:r>
                      </m:sub>
                    </m:sSub>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respectivamente, as áreas das regiões escuras da primeira, segunda, terceira, quarta e quinta figuras da sequência.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ctr">
                  <a:lnSpc>
                    <a:spcPct val="107000"/>
                  </a:lnSpc>
                  <a:spcAft>
                    <a:spcPts val="800"/>
                  </a:spcAft>
                </a:pPr>
                <a:endParaRPr lang="pt-BR" sz="2300" b="1"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Podemos afirmar que </a:t>
                </a:r>
                <a14:m>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sub>
                    </m:sSub>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m:t>
                        </m:r>
                      </m:sub>
                    </m:sSub>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3</m:t>
                        </m:r>
                      </m:sub>
                    </m:sSub>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4</m:t>
                        </m:r>
                      </m:sub>
                    </m:sSub>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5</m:t>
                        </m:r>
                      </m:sub>
                    </m:sSub>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estão, nessa ordem, em progressão geométrica de razão </a:t>
                </a:r>
              </a:p>
              <a:p>
                <a:pPr>
                  <a:lnSpc>
                    <a:spcPct val="107000"/>
                  </a:lnSpc>
                  <a:spcAft>
                    <a:spcPts val="800"/>
                  </a:spcAft>
                </a:pPr>
                <a14:m>
                  <m:oMathPara xmlns:m="http://schemas.openxmlformats.org/officeDocument/2006/math">
                    <m:oMathParaPr>
                      <m:jc m:val="left"/>
                    </m:oMathParaPr>
                    <m:oMath xmlns:m="http://schemas.openxmlformats.org/officeDocument/2006/math">
                      <m:d>
                        <m:dPr>
                          <m:ctrlP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dPr>
                        <m:e>
                          <m:r>
                            <m:rPr>
                              <m:sty m:val="p"/>
                            </m:rPr>
                            <a:rPr lang="pt-BR" sz="2300" kern="100">
                              <a:effectLst/>
                              <a:latin typeface="Cambria Math" panose="02040503050406030204" pitchFamily="18" charset="0"/>
                              <a:ea typeface="Times New Roman" panose="02020603050405020304" pitchFamily="18" charset="0"/>
                              <a:cs typeface="Times New Roman" panose="02020603050405020304" pitchFamily="18" charset="0"/>
                            </a:rPr>
                            <m:t>A</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kern="100">
                              <a:effectLst/>
                              <a:latin typeface="Cambria Math" panose="02040503050406030204" pitchFamily="18" charset="0"/>
                              <a:ea typeface="Times New Roman" panose="02020603050405020304" pitchFamily="18" charset="0"/>
                              <a:cs typeface="Times New Roman" panose="02020603050405020304" pitchFamily="18" charset="0"/>
                            </a:rPr>
                            <m:t>3</m:t>
                          </m:r>
                        </m:num>
                        <m:den>
                          <m:r>
                            <a:rPr lang="pt-BR" sz="2300" kern="100">
                              <a:effectLst/>
                              <a:latin typeface="Cambria Math" panose="02040503050406030204" pitchFamily="18" charset="0"/>
                              <a:ea typeface="Times New Roman" panose="02020603050405020304" pitchFamily="18" charset="0"/>
                              <a:cs typeface="Times New Roman" panose="02020603050405020304" pitchFamily="18" charset="0"/>
                            </a:rPr>
                            <m:t> 4 </m:t>
                          </m:r>
                        </m:den>
                      </m:f>
                      <m:r>
                        <a:rPr lang="pt-BR" sz="2300" kern="10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14:m>
                  <m:oMathPara xmlns:m="http://schemas.openxmlformats.org/officeDocument/2006/math">
                    <m:oMathParaPr>
                      <m:jc m:val="left"/>
                    </m:oMathParaPr>
                    <m:oMath xmlns:m="http://schemas.openxmlformats.org/officeDocument/2006/math">
                      <m:d>
                        <m:dPr>
                          <m:ctrlPr>
                            <a:rPr lang="pt-BR" sz="2300" i="1" smtClean="0">
                              <a:effectLst/>
                              <a:latin typeface="Cambria Math" panose="02040503050406030204" pitchFamily="18" charset="0"/>
                              <a:ea typeface="Times New Roman" panose="02020603050405020304" pitchFamily="18" charset="0"/>
                            </a:rPr>
                          </m:ctrlPr>
                        </m:dPr>
                        <m:e>
                          <m:r>
                            <m:rPr>
                              <m:sty m:val="p"/>
                            </m:rPr>
                            <a:rPr lang="pt-BR" sz="2300">
                              <a:effectLst/>
                              <a:latin typeface="Cambria Math" panose="02040503050406030204" pitchFamily="18" charset="0"/>
                              <a:ea typeface="Times New Roman" panose="02020603050405020304" pitchFamily="18" charset="0"/>
                              <a:cs typeface="Times New Roman" panose="02020603050405020304" pitchFamily="18" charset="0"/>
                            </a:rPr>
                            <m:t>B</m:t>
                          </m:r>
                        </m:e>
                      </m:d>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300" i="1">
                              <a:effectLst/>
                              <a:latin typeface="Cambria Math" panose="02040503050406030204" pitchFamily="18" charset="0"/>
                              <a:ea typeface="Times New Roman" panose="02020603050405020304" pitchFamily="18" charset="0"/>
                            </a:rPr>
                          </m:ctrlPr>
                        </m:fPr>
                        <m:num>
                          <m:r>
                            <a:rPr lang="pt-BR" sz="23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a:effectLst/>
                              <a:latin typeface="Cambria Math" panose="02040503050406030204" pitchFamily="18" charset="0"/>
                              <a:ea typeface="Times New Roman" panose="02020603050405020304" pitchFamily="18" charset="0"/>
                              <a:cs typeface="Times New Roman" panose="02020603050405020304" pitchFamily="18" charset="0"/>
                            </a:rPr>
                            <m:t> 2 </m:t>
                          </m:r>
                        </m:den>
                      </m:f>
                      <m:r>
                        <a:rPr lang="pt-BR" sz="230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910BF259-F9B5-4506-5755-B01D684BE63C}"/>
                  </a:ext>
                </a:extLst>
              </p:cNvPr>
              <p:cNvSpPr txBox="1">
                <a:spLocks noRot="1" noChangeAspect="1" noMove="1" noResize="1" noEditPoints="1" noAdjustHandles="1" noChangeArrowheads="1" noChangeShapeType="1" noTextEdit="1"/>
              </p:cNvSpPr>
              <p:nvPr/>
            </p:nvSpPr>
            <p:spPr>
              <a:xfrm>
                <a:off x="-2" y="560426"/>
                <a:ext cx="6010837" cy="5913157"/>
              </a:xfrm>
              <a:prstGeom prst="rect">
                <a:avLst/>
              </a:prstGeom>
              <a:blipFill>
                <a:blip r:embed="rId2"/>
                <a:stretch>
                  <a:fillRect l="-1420" t="-928" r="-2130"/>
                </a:stretch>
              </a:blipFill>
            </p:spPr>
            <p:txBody>
              <a:bodyPr/>
              <a:lstStyle/>
              <a:p>
                <a:r>
                  <a:rPr lang="pt-BR">
                    <a:noFill/>
                  </a:rPr>
                  <a:t> </a:t>
                </a:r>
              </a:p>
            </p:txBody>
          </p:sp>
        </mc:Fallback>
      </mc:AlternateContent>
      <p:pic>
        <p:nvPicPr>
          <p:cNvPr id="4" name="Imagem 3" descr="Desenho de bandeira&#10;&#10;Descrição gerada automaticamente">
            <a:extLst>
              <a:ext uri="{FF2B5EF4-FFF2-40B4-BE49-F238E27FC236}">
                <a16:creationId xmlns:a16="http://schemas.microsoft.com/office/drawing/2014/main" id="{881CD43C-2FBD-FCDD-A9D1-5A0FC9345B9A}"/>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saturation sat="300000"/>
                    </a14:imgEffect>
                  </a14:imgLayer>
                </a14:imgProps>
              </a:ext>
            </a:extLst>
          </a:blip>
          <a:stretch>
            <a:fillRect/>
          </a:stretch>
        </p:blipFill>
        <p:spPr>
          <a:xfrm>
            <a:off x="-2" y="2882489"/>
            <a:ext cx="5972020" cy="990264"/>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CD3BDEF1-A766-3F74-2160-D46AE8701ABB}"/>
                  </a:ext>
                </a:extLst>
              </p:cNvPr>
              <p:cNvSpPr txBox="1"/>
              <p:nvPr/>
            </p:nvSpPr>
            <p:spPr>
              <a:xfrm>
                <a:off x="2640107" y="4781101"/>
                <a:ext cx="1465730" cy="1625188"/>
              </a:xfrm>
              <a:prstGeom prst="rect">
                <a:avLst/>
              </a:prstGeom>
              <a:noFill/>
            </p:spPr>
            <p:txBody>
              <a:bodyPr wrap="square">
                <a:spAutoFit/>
              </a:bodyPr>
              <a:lstStyle/>
              <a:p>
                <a:pPr>
                  <a:spcBef>
                    <a:spcPts val="600"/>
                  </a:spcBef>
                  <a:spcAft>
                    <a:spcPts val="800"/>
                  </a:spcAft>
                </a:pPr>
                <a14:m>
                  <m:oMathPara xmlns:m="http://schemas.openxmlformats.org/officeDocument/2006/math">
                    <m:oMathParaPr>
                      <m:jc m:val="left"/>
                    </m:oMathParaPr>
                    <m:oMath xmlns:m="http://schemas.openxmlformats.org/officeDocument/2006/math">
                      <m:d>
                        <m:dPr>
                          <m:ctrlPr>
                            <a:rPr lang="pt-BR" sz="2300" i="1" smtClean="0">
                              <a:solidFill>
                                <a:schemeClr val="tx1"/>
                              </a:solidFill>
                              <a:latin typeface="Cambria Math" panose="02040503050406030204" pitchFamily="18" charset="0"/>
                            </a:rPr>
                          </m:ctrlPr>
                        </m:dPr>
                        <m:e>
                          <m:r>
                            <m:rPr>
                              <m:sty m:val="p"/>
                            </m:rPr>
                            <a:rPr lang="pt-BR" sz="2300">
                              <a:solidFill>
                                <a:schemeClr val="tx1"/>
                              </a:solidFill>
                              <a:latin typeface="Cambria Math" panose="02040503050406030204" pitchFamily="18" charset="0"/>
                            </a:rPr>
                            <m:t>C</m:t>
                          </m:r>
                        </m:e>
                      </m:d>
                      <m:r>
                        <a:rPr lang="pt-BR" sz="2300" i="0">
                          <a:solidFill>
                            <a:schemeClr val="tx1"/>
                          </a:solidFill>
                          <a:latin typeface="Cambria Math" panose="02040503050406030204" pitchFamily="18" charset="0"/>
                        </a:rPr>
                        <m:t> </m:t>
                      </m:r>
                      <m:f>
                        <m:fPr>
                          <m:ctrlPr>
                            <a:rPr lang="pt-BR" sz="2300" i="1">
                              <a:solidFill>
                                <a:schemeClr val="tx1"/>
                              </a:solidFill>
                              <a:latin typeface="Cambria Math" panose="02040503050406030204" pitchFamily="18" charset="0"/>
                            </a:rPr>
                          </m:ctrlPr>
                        </m:fPr>
                        <m:num>
                          <m:r>
                            <a:rPr lang="pt-BR" sz="2300" i="0">
                              <a:solidFill>
                                <a:schemeClr val="tx1"/>
                              </a:solidFill>
                              <a:latin typeface="Cambria Math" panose="02040503050406030204" pitchFamily="18" charset="0"/>
                            </a:rPr>
                            <m:t>1</m:t>
                          </m:r>
                        </m:num>
                        <m:den>
                          <m:r>
                            <a:rPr lang="pt-BR" sz="2300" i="0">
                              <a:solidFill>
                                <a:schemeClr val="tx1"/>
                              </a:solidFill>
                              <a:latin typeface="Cambria Math" panose="02040503050406030204" pitchFamily="18" charset="0"/>
                            </a:rPr>
                            <m:t> 3 </m:t>
                          </m:r>
                        </m:den>
                      </m:f>
                      <m:r>
                        <a:rPr lang="pt-BR" sz="2300" i="0">
                          <a:solidFill>
                            <a:schemeClr val="tx1"/>
                          </a:solidFill>
                          <a:latin typeface="Cambria Math" panose="02040503050406030204" pitchFamily="18" charset="0"/>
                        </a:rPr>
                        <m:t>∙</m:t>
                      </m:r>
                    </m:oMath>
                  </m:oMathPara>
                </a14:m>
                <a:endParaRPr lang="pt-BR" sz="2300" dirty="0"/>
              </a:p>
              <a:p>
                <a:pPr>
                  <a:spcBef>
                    <a:spcPts val="600"/>
                  </a:spcBef>
                  <a:spcAft>
                    <a:spcPts val="800"/>
                  </a:spcAft>
                </a:pPr>
                <a14:m>
                  <m:oMathPara xmlns:m="http://schemas.openxmlformats.org/officeDocument/2006/math">
                    <m:oMathParaPr>
                      <m:jc m:val="left"/>
                    </m:oMathParaPr>
                    <m:oMath xmlns:m="http://schemas.openxmlformats.org/officeDocument/2006/math">
                      <m:d>
                        <m:dPr>
                          <m:ctrlPr>
                            <a:rPr lang="pt-BR" sz="2300" i="1" smtClean="0">
                              <a:effectLst/>
                              <a:latin typeface="Cambria Math" panose="02040503050406030204" pitchFamily="18" charset="0"/>
                              <a:ea typeface="Times New Roman" panose="02020603050405020304" pitchFamily="18" charset="0"/>
                            </a:rPr>
                          </m:ctrlPr>
                        </m:dPr>
                        <m:e>
                          <m:r>
                            <m:rPr>
                              <m:sty m:val="p"/>
                            </m:rPr>
                            <a:rPr lang="pt-BR" sz="2300">
                              <a:effectLst/>
                              <a:latin typeface="Cambria Math" panose="02040503050406030204" pitchFamily="18" charset="0"/>
                              <a:ea typeface="Times New Roman" panose="02020603050405020304" pitchFamily="18" charset="0"/>
                              <a:cs typeface="Times New Roman" panose="02020603050405020304" pitchFamily="18" charset="0"/>
                            </a:rPr>
                            <m:t>D</m:t>
                          </m:r>
                        </m:e>
                      </m:d>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300" i="1">
                              <a:effectLst/>
                              <a:latin typeface="Cambria Math" panose="02040503050406030204" pitchFamily="18" charset="0"/>
                              <a:ea typeface="Times New Roman" panose="02020603050405020304" pitchFamily="18" charset="0"/>
                            </a:rPr>
                          </m:ctrlPr>
                        </m:fPr>
                        <m:num>
                          <m:r>
                            <a:rPr lang="pt-BR" sz="23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a:effectLst/>
                              <a:latin typeface="Cambria Math" panose="02040503050406030204" pitchFamily="18" charset="0"/>
                              <a:ea typeface="Times New Roman" panose="02020603050405020304" pitchFamily="18" charset="0"/>
                              <a:cs typeface="Times New Roman" panose="02020603050405020304" pitchFamily="18" charset="0"/>
                            </a:rPr>
                            <m:t> 4 </m:t>
                          </m:r>
                        </m:den>
                      </m:f>
                      <m:r>
                        <a:rPr lang="pt-BR" sz="230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pt-BR" sz="2300" dirty="0"/>
              </a:p>
            </p:txBody>
          </p:sp>
        </mc:Choice>
        <mc:Fallback xmlns="">
          <p:sp>
            <p:nvSpPr>
              <p:cNvPr id="6" name="CaixaDeTexto 5">
                <a:extLst>
                  <a:ext uri="{FF2B5EF4-FFF2-40B4-BE49-F238E27FC236}">
                    <a16:creationId xmlns:a16="http://schemas.microsoft.com/office/drawing/2014/main" id="{CD3BDEF1-A766-3F74-2160-D46AE8701ABB}"/>
                  </a:ext>
                </a:extLst>
              </p:cNvPr>
              <p:cNvSpPr txBox="1">
                <a:spLocks noRot="1" noChangeAspect="1" noMove="1" noResize="1" noEditPoints="1" noAdjustHandles="1" noChangeArrowheads="1" noChangeShapeType="1" noTextEdit="1"/>
              </p:cNvSpPr>
              <p:nvPr/>
            </p:nvSpPr>
            <p:spPr>
              <a:xfrm>
                <a:off x="2640107" y="4781101"/>
                <a:ext cx="1465730" cy="1625188"/>
              </a:xfrm>
              <a:prstGeom prst="rect">
                <a:avLst/>
              </a:prstGeom>
              <a:blipFill>
                <a:blip r:embed="rId5"/>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AF55A405-FF50-84D5-F0E8-1062E0BCCFA6}"/>
                  </a:ext>
                </a:extLst>
              </p:cNvPr>
              <p:cNvSpPr txBox="1"/>
              <p:nvPr/>
            </p:nvSpPr>
            <p:spPr>
              <a:xfrm>
                <a:off x="6118410" y="602039"/>
                <a:ext cx="6010837" cy="3034549"/>
              </a:xfrm>
              <a:prstGeom prst="rect">
                <a:avLst/>
              </a:prstGeom>
              <a:noFill/>
            </p:spPr>
            <p:txBody>
              <a:bodyPr wrap="square">
                <a:spAutoFit/>
              </a:bodyPr>
              <a:lstStyle/>
              <a:p>
                <a:pPr algn="just">
                  <a:lnSpc>
                    <a:spcPct val="115000"/>
                  </a:lnSpc>
                </a:pPr>
                <a:r>
                  <a:rPr lang="pt-BR" sz="2300" b="1" dirty="0">
                    <a:solidFill>
                      <a:srgbClr val="000000"/>
                    </a:solidFill>
                    <a:effectLst/>
                    <a:latin typeface="Arial Narrow" panose="020B0606020202030204" pitchFamily="34" charset="0"/>
                    <a:ea typeface="Times New Roman" panose="02020603050405020304" pitchFamily="18" charset="0"/>
                  </a:rPr>
                  <a:t>4.</a:t>
                </a:r>
                <a:r>
                  <a:rPr lang="pt-BR" sz="2300" dirty="0">
                    <a:solidFill>
                      <a:srgbClr val="000000"/>
                    </a:solidFill>
                    <a:effectLst/>
                    <a:latin typeface="Arial Narrow" panose="020B0606020202030204" pitchFamily="34" charset="0"/>
                    <a:ea typeface="Times New Roman" panose="02020603050405020304" pitchFamily="18" charset="0"/>
                  </a:rPr>
                  <a:t> Leia o texto, a seguir, depois faça o que se pede.</a:t>
                </a:r>
                <a:endParaRPr lang="pt-BR" sz="2300" dirty="0">
                  <a:effectLst/>
                  <a:latin typeface="Times New Roman" panose="02020603050405020304" pitchFamily="18" charset="0"/>
                  <a:ea typeface="Times New Roman" panose="02020603050405020304" pitchFamily="18" charset="0"/>
                </a:endParaRPr>
              </a:p>
              <a:p>
                <a:pPr algn="just">
                  <a:lnSpc>
                    <a:spcPct val="115000"/>
                  </a:lnSpc>
                </a:pPr>
                <a:r>
                  <a:rPr lang="pt-BR" sz="2300" dirty="0">
                    <a:solidFill>
                      <a:srgbClr val="000000"/>
                    </a:solidFill>
                    <a:effectLst/>
                    <a:latin typeface="Arial Narrow" panose="020B0606020202030204" pitchFamily="34" charset="0"/>
                    <a:ea typeface="Times New Roman" panose="02020603050405020304" pitchFamily="18" charset="0"/>
                  </a:rPr>
                  <a:t>Para encontrar o </a:t>
                </a:r>
                <a:r>
                  <a:rPr lang="pt-BR" sz="2300" b="1" dirty="0">
                    <a:solidFill>
                      <a:srgbClr val="000000"/>
                    </a:solidFill>
                    <a:effectLst/>
                    <a:latin typeface="Arial Narrow" panose="020B0606020202030204" pitchFamily="34" charset="0"/>
                    <a:ea typeface="Times New Roman" panose="02020603050405020304" pitchFamily="18" charset="0"/>
                  </a:rPr>
                  <a:t>enésimo termo</a:t>
                </a:r>
                <a:r>
                  <a:rPr lang="pt-BR" sz="2300" dirty="0">
                    <a:solidFill>
                      <a:srgbClr val="000000"/>
                    </a:solidFill>
                    <a:effectLst/>
                    <a:latin typeface="Arial Narrow" panose="020B0606020202030204" pitchFamily="34" charset="0"/>
                    <a:ea typeface="Times New Roman" panose="02020603050405020304" pitchFamily="18" charset="0"/>
                  </a:rPr>
                  <a:t> (um </a:t>
                </a:r>
                <a:r>
                  <a:rPr lang="pt-BR" sz="2300" b="1" dirty="0">
                    <a:solidFill>
                      <a:srgbClr val="000000"/>
                    </a:solidFill>
                    <a:effectLst/>
                    <a:latin typeface="Arial Narrow" panose="020B0606020202030204" pitchFamily="34" charset="0"/>
                    <a:ea typeface="Times New Roman" panose="02020603050405020304" pitchFamily="18" charset="0"/>
                  </a:rPr>
                  <a:t>termo qualquer</a:t>
                </a:r>
                <a:r>
                  <a:rPr lang="pt-BR" sz="2300" dirty="0">
                    <a:solidFill>
                      <a:srgbClr val="000000"/>
                    </a:solidFill>
                    <a:effectLst/>
                    <a:latin typeface="Arial Narrow" panose="020B0606020202030204" pitchFamily="34" charset="0"/>
                    <a:ea typeface="Times New Roman" panose="02020603050405020304" pitchFamily="18" charset="0"/>
                  </a:rPr>
                  <a:t>, também chamado </a:t>
                </a:r>
                <a:r>
                  <a:rPr lang="pt-BR" sz="2300" b="1" dirty="0">
                    <a:solidFill>
                      <a:srgbClr val="000000"/>
                    </a:solidFill>
                    <a:effectLst/>
                    <a:latin typeface="Arial Narrow" panose="020B0606020202030204" pitchFamily="34" charset="0"/>
                    <a:ea typeface="Times New Roman" panose="02020603050405020304" pitchFamily="18" charset="0"/>
                  </a:rPr>
                  <a:t>termo geral</a:t>
                </a:r>
                <a:r>
                  <a:rPr lang="pt-BR" sz="2300" dirty="0">
                    <a:solidFill>
                      <a:srgbClr val="000000"/>
                    </a:solidFill>
                    <a:effectLst/>
                    <a:latin typeface="Arial Narrow" panose="020B0606020202030204" pitchFamily="34" charset="0"/>
                    <a:ea typeface="Times New Roman" panose="02020603050405020304" pitchFamily="18" charset="0"/>
                  </a:rPr>
                  <a:t>) de uma progressão geométrica, utilizamos a fórmula:</a:t>
                </a:r>
                <a:endParaRPr lang="pt-BR" sz="2300" dirty="0">
                  <a:effectLst/>
                  <a:latin typeface="Times New Roman" panose="02020603050405020304" pitchFamily="18" charset="0"/>
                  <a:ea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smtClean="0">
                              <a:solidFill>
                                <a:schemeClr val="tx1"/>
                              </a:solidFill>
                              <a:latin typeface="Cambria Math" panose="02040503050406030204" pitchFamily="18" charset="0"/>
                            </a:rPr>
                          </m:ctrlPr>
                        </m:sSubPr>
                        <m:e>
                          <m:r>
                            <a:rPr lang="pt-BR" sz="2300" b="0" i="1" smtClean="0">
                              <a:solidFill>
                                <a:schemeClr val="tx1"/>
                              </a:solidFill>
                              <a:latin typeface="Cambria Math" panose="02040503050406030204" pitchFamily="18" charset="0"/>
                            </a:rPr>
                            <m:t>𝑎</m:t>
                          </m:r>
                        </m:e>
                        <m:sub>
                          <m:r>
                            <a:rPr lang="pt-BR" sz="2300" b="0" i="1" smtClean="0">
                              <a:solidFill>
                                <a:schemeClr val="tx1"/>
                              </a:solidFill>
                              <a:latin typeface="Cambria Math" panose="02040503050406030204" pitchFamily="18" charset="0"/>
                            </a:rPr>
                            <m:t>𝑛</m:t>
                          </m:r>
                        </m:sub>
                      </m:sSub>
                      <m:r>
                        <a:rPr lang="pt-BR" sz="2300" i="1">
                          <a:solidFill>
                            <a:schemeClr val="tx1"/>
                          </a:solidFill>
                          <a:latin typeface="Cambria Math" panose="02040503050406030204" pitchFamily="18" charset="0"/>
                        </a:rPr>
                        <m:t>=</m:t>
                      </m:r>
                      <m:sSub>
                        <m:sSubPr>
                          <m:ctrlPr>
                            <a:rPr lang="pt-BR" sz="2300" i="1" smtClean="0">
                              <a:solidFill>
                                <a:schemeClr val="tx1"/>
                              </a:solidFill>
                              <a:latin typeface="Cambria Math" panose="02040503050406030204" pitchFamily="18" charset="0"/>
                            </a:rPr>
                          </m:ctrlPr>
                        </m:sSubPr>
                        <m:e>
                          <m:r>
                            <a:rPr lang="pt-BR" sz="2300" b="0" i="1" smtClean="0">
                              <a:solidFill>
                                <a:schemeClr val="tx1"/>
                              </a:solidFill>
                              <a:latin typeface="Cambria Math" panose="02040503050406030204" pitchFamily="18" charset="0"/>
                            </a:rPr>
                            <m:t>𝑎</m:t>
                          </m:r>
                        </m:e>
                        <m:sub>
                          <m:r>
                            <a:rPr lang="pt-BR" sz="2300" b="0" i="1" smtClean="0">
                              <a:solidFill>
                                <a:schemeClr val="tx1"/>
                              </a:solidFill>
                              <a:latin typeface="Cambria Math" panose="02040503050406030204" pitchFamily="18" charset="0"/>
                            </a:rPr>
                            <m:t>1</m:t>
                          </m:r>
                        </m:sub>
                      </m:sSub>
                      <m:r>
                        <a:rPr lang="pt-BR" sz="2300" i="1">
                          <a:solidFill>
                            <a:schemeClr val="tx1"/>
                          </a:solidFill>
                          <a:latin typeface="Cambria Math" panose="02040503050406030204" pitchFamily="18" charset="0"/>
                        </a:rPr>
                        <m:t>·</m:t>
                      </m:r>
                      <m:sSup>
                        <m:sSupPr>
                          <m:ctrlPr>
                            <a:rPr lang="pt-BR" sz="2300" i="1" smtClean="0">
                              <a:solidFill>
                                <a:schemeClr val="tx1"/>
                              </a:solidFill>
                              <a:latin typeface="Cambria Math" panose="02040503050406030204" pitchFamily="18" charset="0"/>
                            </a:rPr>
                          </m:ctrlPr>
                        </m:sSupPr>
                        <m:e>
                          <m:r>
                            <a:rPr lang="pt-BR" sz="2300" b="0" i="1" smtClean="0">
                              <a:solidFill>
                                <a:schemeClr val="tx1"/>
                              </a:solidFill>
                              <a:latin typeface="Cambria Math" panose="02040503050406030204" pitchFamily="18" charset="0"/>
                            </a:rPr>
                            <m:t>𝑞</m:t>
                          </m:r>
                        </m:e>
                        <m:sup>
                          <m:r>
                            <a:rPr lang="pt-BR" sz="2300" b="0" i="1" smtClean="0">
                              <a:solidFill>
                                <a:schemeClr val="tx1"/>
                              </a:solidFill>
                              <a:latin typeface="Cambria Math" panose="02040503050406030204" pitchFamily="18" charset="0"/>
                            </a:rPr>
                            <m:t>(</m:t>
                          </m:r>
                          <m:r>
                            <a:rPr lang="pt-BR" sz="2300" b="0" i="1" smtClean="0">
                              <a:solidFill>
                                <a:schemeClr val="tx1"/>
                              </a:solidFill>
                              <a:latin typeface="Cambria Math" panose="02040503050406030204" pitchFamily="18" charset="0"/>
                            </a:rPr>
                            <m:t>𝑛</m:t>
                          </m:r>
                          <m:r>
                            <a:rPr lang="pt-BR" sz="2300" b="0" i="1" smtClean="0">
                              <a:solidFill>
                                <a:schemeClr val="tx1"/>
                              </a:solidFill>
                              <a:latin typeface="Cambria Math" panose="02040503050406030204" pitchFamily="18" charset="0"/>
                            </a:rPr>
                            <m:t>−1)</m:t>
                          </m:r>
                        </m:sup>
                      </m:sSup>
                    </m:oMath>
                  </m:oMathPara>
                </a14:m>
                <a:endParaRPr lang="pt-BR" sz="2300" dirty="0">
                  <a:solidFill>
                    <a:schemeClr val="tx1"/>
                  </a:solidFill>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Observe que o expoente da razão </a:t>
                </a:r>
                <a14:m>
                  <m:oMath xmlns:m="http://schemas.openxmlformats.org/officeDocument/2006/math">
                    <m: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t>𝒒</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sempre será igual ao índice (posição) do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enésimo termo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menos 1.</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AF55A405-FF50-84D5-F0E8-1062E0BCCFA6}"/>
                  </a:ext>
                </a:extLst>
              </p:cNvPr>
              <p:cNvSpPr txBox="1">
                <a:spLocks noRot="1" noChangeAspect="1" noMove="1" noResize="1" noEditPoints="1" noAdjustHandles="1" noChangeArrowheads="1" noChangeShapeType="1" noTextEdit="1"/>
              </p:cNvSpPr>
              <p:nvPr/>
            </p:nvSpPr>
            <p:spPr>
              <a:xfrm>
                <a:off x="6118410" y="602039"/>
                <a:ext cx="6010837" cy="3034549"/>
              </a:xfrm>
              <a:prstGeom prst="rect">
                <a:avLst/>
              </a:prstGeom>
              <a:blipFill>
                <a:blip r:embed="rId6"/>
                <a:stretch>
                  <a:fillRect l="-1521" t="-1004" r="-1420" b="-321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27342ED0-6393-E926-F39E-0DB1DAB32F58}"/>
                  </a:ext>
                </a:extLst>
              </p:cNvPr>
              <p:cNvSpPr txBox="1"/>
              <p:nvPr/>
            </p:nvSpPr>
            <p:spPr>
              <a:xfrm>
                <a:off x="6118410" y="3611727"/>
                <a:ext cx="6010837" cy="3113609"/>
              </a:xfrm>
              <a:prstGeom prst="rect">
                <a:avLst/>
              </a:prstGeom>
              <a:no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Vamos testar isto! Para as sequências da atividade 2 (anterior). </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179388" lvl="0" indent="-179388" algn="just">
                  <a:lnSpc>
                    <a:spcPct val="115000"/>
                  </a:lnSpc>
                  <a:buFont typeface="Symbol" panose="05050102010706020507" pitchFamily="18" charset="2"/>
                  <a:buChar char=""/>
                </a:pPr>
                <a14:m>
                  <m:oMath xmlns:m="http://schemas.openxmlformats.org/officeDocument/2006/math">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 6; 12; 24; 48; 96; 192</m:t>
                        </m:r>
                      </m:e>
                    </m:d>
                  </m:oMath>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179388" lvl="0" indent="-179388" algn="just">
                  <a:lnSpc>
                    <a:spcPct val="115000"/>
                  </a:lnSpc>
                  <a:buFont typeface="Symbol" panose="05050102010706020507" pitchFamily="18" charset="2"/>
                  <a:buChar char=""/>
                </a:pPr>
                <a14:m>
                  <m:oMath xmlns:m="http://schemas.openxmlformats.org/officeDocument/2006/math">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 10; 50; 250; 1250; 6250; 31 250</m:t>
                        </m:r>
                      </m:e>
                    </m:d>
                  </m:oMath>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179388" lvl="0" indent="-179388" algn="just">
                  <a:lnSpc>
                    <a:spcPct val="115000"/>
                  </a:lnSpc>
                  <a:buFont typeface="Symbol" panose="05050102010706020507" pitchFamily="18" charset="2"/>
                  <a:buChar char=""/>
                </a:pPr>
                <a14:m>
                  <m:oMath xmlns:m="http://schemas.openxmlformats.org/officeDocument/2006/math">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−2;−6;−18;−54;−162;−486;−1458;−4374</m:t>
                        </m:r>
                      </m:e>
                    </m:d>
                  </m:oMath>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179388" lvl="0" indent="-179388" algn="just">
                  <a:lnSpc>
                    <a:spcPct val="115000"/>
                  </a:lnSpc>
                  <a:buFont typeface="Symbol" panose="05050102010706020507" pitchFamily="18" charset="2"/>
                  <a:buChar char=""/>
                </a:pPr>
                <a14:m>
                  <m:oMath xmlns:m="http://schemas.openxmlformats.org/officeDocument/2006/math">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 −6; 18; −54; 162; −486; 1458; −4374</m:t>
                        </m:r>
                      </m:e>
                    </m:d>
                  </m:oMath>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179388" lvl="0" indent="-179388" algn="just">
                  <a:lnSpc>
                    <a:spcPct val="115000"/>
                  </a:lnSpc>
                  <a:spcAft>
                    <a:spcPts val="800"/>
                  </a:spcAft>
                  <a:buFont typeface="Symbol" panose="05050102010706020507" pitchFamily="18" charset="2"/>
                  <a:buChar char=""/>
                </a:pPr>
                <a14:m>
                  <m:oMath xmlns:m="http://schemas.openxmlformats.org/officeDocument/2006/math">
                    <m:d>
                      <m:d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 1;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3</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9</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27</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81</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243</m:t>
                            </m:r>
                          </m:den>
                        </m:f>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2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200" i="1" kern="100">
                                <a:effectLst/>
                                <a:latin typeface="Cambria Math" panose="02040503050406030204" pitchFamily="18" charset="0"/>
                                <a:ea typeface="Calibri" panose="020F0502020204030204" pitchFamily="34" charset="0"/>
                                <a:cs typeface="Times New Roman" panose="02020603050405020304" pitchFamily="18" charset="0"/>
                              </a:rPr>
                              <m:t>729</m:t>
                            </m:r>
                          </m:den>
                        </m:f>
                      </m:e>
                    </m:d>
                  </m:oMath>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27342ED0-6393-E926-F39E-0DB1DAB32F58}"/>
                  </a:ext>
                </a:extLst>
              </p:cNvPr>
              <p:cNvSpPr txBox="1">
                <a:spLocks noRot="1" noChangeAspect="1" noMove="1" noResize="1" noEditPoints="1" noAdjustHandles="1" noChangeArrowheads="1" noChangeShapeType="1" noTextEdit="1"/>
              </p:cNvSpPr>
              <p:nvPr/>
            </p:nvSpPr>
            <p:spPr>
              <a:xfrm>
                <a:off x="6118410" y="3611727"/>
                <a:ext cx="6010837" cy="3113609"/>
              </a:xfrm>
              <a:prstGeom prst="rect">
                <a:avLst/>
              </a:prstGeom>
              <a:blipFill>
                <a:blip r:embed="rId7"/>
                <a:stretch>
                  <a:fillRect l="-1420" t="-587" r="-1318"/>
                </a:stretch>
              </a:blipFill>
            </p:spPr>
            <p:txBody>
              <a:bodyPr/>
              <a:lstStyle/>
              <a:p>
                <a:r>
                  <a:rPr lang="pt-BR">
                    <a:noFill/>
                  </a:rPr>
                  <a:t> </a:t>
                </a:r>
              </a:p>
            </p:txBody>
          </p:sp>
        </mc:Fallback>
      </mc:AlternateContent>
    </p:spTree>
    <p:extLst>
      <p:ext uri="{BB962C8B-B14F-4D97-AF65-F5344CB8AC3E}">
        <p14:creationId xmlns:p14="http://schemas.microsoft.com/office/powerpoint/2010/main" val="27532897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01190BB5-AA9E-DC1F-189B-B2242C5CDF95}"/>
                  </a:ext>
                </a:extLst>
              </p:cNvPr>
              <p:cNvSpPr txBox="1"/>
              <p:nvPr/>
            </p:nvSpPr>
            <p:spPr>
              <a:xfrm>
                <a:off x="0" y="652070"/>
                <a:ext cx="6096000" cy="6255430"/>
              </a:xfrm>
              <a:prstGeom prst="rect">
                <a:avLst/>
              </a:prstGeom>
              <a:noFill/>
            </p:spPr>
            <p:txBody>
              <a:bodyPr wrap="square">
                <a:spAutoFit/>
              </a:bodyPr>
              <a:lstStyle/>
              <a:p>
                <a:pPr algn="just">
                  <a:lnSpc>
                    <a:spcPct val="107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Siga o procedimento, a seguir, e encontre o próximo termo dessas sequências.</a:t>
                </a:r>
                <a:endParaRPr lang="pt-BR" sz="23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left"/>
                    </m:oMathParaPr>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3; 6 ; 12; 24; 48; 96; 192</m:t>
                          </m:r>
                        </m:e>
                      </m:d>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Qual é a posição do termo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192</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Qual é a posição do próximo termo?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 fórmula:</a:t>
                </a:r>
                <a:r>
                  <a:rPr lang="pt-BR" sz="2300" kern="100" baseline="-250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b="0" i="1" smtClean="0">
                            <a:latin typeface="Cambria Math" panose="02040503050406030204" pitchFamily="18" charset="0"/>
                          </a:rPr>
                          <m:t>8</m:t>
                        </m:r>
                      </m:sub>
                    </m:sSub>
                    <m:r>
                      <a:rPr lang="pt-BR" sz="2300" i="1">
                        <a:latin typeface="Cambria Math" panose="02040503050406030204" pitchFamily="18" charset="0"/>
                      </a:rPr>
                      <m:t>=</m:t>
                    </m:r>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i="1">
                            <a:latin typeface="Cambria Math" panose="02040503050406030204" pitchFamily="18" charset="0"/>
                          </a:rPr>
                          <m:t>1</m:t>
                        </m:r>
                      </m:sub>
                    </m:sSub>
                    <m:r>
                      <a:rPr lang="pt-BR" sz="2300" i="1">
                        <a:latin typeface="Cambria Math" panose="02040503050406030204" pitchFamily="18" charset="0"/>
                      </a:rPr>
                      <m:t>·</m:t>
                    </m:r>
                    <m:sSup>
                      <m:sSupPr>
                        <m:ctrlPr>
                          <a:rPr lang="pt-BR" sz="2300" i="1">
                            <a:latin typeface="Cambria Math" panose="02040503050406030204" pitchFamily="18" charset="0"/>
                          </a:rPr>
                        </m:ctrlPr>
                      </m:sSupPr>
                      <m:e>
                        <m:r>
                          <a:rPr lang="pt-BR" sz="2300" i="1">
                            <a:latin typeface="Cambria Math" panose="02040503050406030204" pitchFamily="18" charset="0"/>
                          </a:rPr>
                          <m:t>𝑞</m:t>
                        </m:r>
                      </m:e>
                      <m:sup>
                        <m:r>
                          <a:rPr lang="pt-BR" sz="2300" i="1">
                            <a:latin typeface="Cambria Math" panose="02040503050406030204" pitchFamily="18" charset="0"/>
                          </a:rPr>
                          <m:t>(</m:t>
                        </m:r>
                        <m:r>
                          <a:rPr lang="pt-BR" sz="2300" b="0" i="1" smtClean="0">
                            <a:latin typeface="Cambria Math" panose="02040503050406030204" pitchFamily="18" charset="0"/>
                          </a:rPr>
                          <m:t>8</m:t>
                        </m:r>
                        <m:r>
                          <a:rPr lang="pt-BR" sz="2300" i="1">
                            <a:latin typeface="Cambria Math" panose="02040503050406030204" pitchFamily="18" charset="0"/>
                          </a:rPr>
                          <m:t>−1)</m:t>
                        </m:r>
                      </m:sup>
                    </m:sSup>
                    <m:r>
                      <a:rPr lang="pt-BR" sz="2300" i="1">
                        <a:latin typeface="Cambria Math" panose="02040503050406030204" pitchFamily="18" charset="0"/>
                      </a:rPr>
                      <m:t> </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ou</a:t>
                </a:r>
                <a14:m>
                  <m:oMath xmlns:m="http://schemas.openxmlformats.org/officeDocument/2006/math">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b="0" i="1" smtClean="0">
                            <a:latin typeface="Cambria Math" panose="02040503050406030204" pitchFamily="18" charset="0"/>
                          </a:rPr>
                          <m:t>8</m:t>
                        </m:r>
                      </m:sub>
                    </m:sSub>
                    <m:r>
                      <a:rPr lang="pt-BR" sz="2300" i="1">
                        <a:latin typeface="Cambria Math" panose="02040503050406030204" pitchFamily="18" charset="0"/>
                      </a:rPr>
                      <m:t>=</m:t>
                    </m:r>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i="1">
                            <a:latin typeface="Cambria Math" panose="02040503050406030204" pitchFamily="18" charset="0"/>
                          </a:rPr>
                          <m:t>1</m:t>
                        </m:r>
                      </m:sub>
                    </m:sSub>
                    <m:r>
                      <a:rPr lang="pt-BR" sz="2300" i="1">
                        <a:latin typeface="Cambria Math" panose="02040503050406030204" pitchFamily="18" charset="0"/>
                      </a:rPr>
                      <m:t>·</m:t>
                    </m:r>
                    <m:sSup>
                      <m:sSupPr>
                        <m:ctrlPr>
                          <a:rPr lang="pt-BR" sz="2300" i="1">
                            <a:latin typeface="Cambria Math" panose="02040503050406030204" pitchFamily="18" charset="0"/>
                          </a:rPr>
                        </m:ctrlPr>
                      </m:sSupPr>
                      <m:e>
                        <m:r>
                          <a:rPr lang="pt-BR" sz="2300" i="1">
                            <a:latin typeface="Cambria Math" panose="02040503050406030204" pitchFamily="18" charset="0"/>
                          </a:rPr>
                          <m:t>𝑞</m:t>
                        </m:r>
                      </m:e>
                      <m:sup>
                        <m:r>
                          <a:rPr lang="pt-BR" sz="2300" b="0" i="1" smtClean="0">
                            <a:latin typeface="Cambria Math" panose="02040503050406030204" pitchFamily="18" charset="0"/>
                          </a:rPr>
                          <m:t>7</m:t>
                        </m:r>
                      </m:sup>
                    </m:sSup>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determina qual termo?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Substitua os valores conhecidos em </a:t>
                </a:r>
                <a14:m>
                  <m:oMath xmlns:m="http://schemas.openxmlformats.org/officeDocument/2006/math">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i="1">
                            <a:latin typeface="Cambria Math" panose="02040503050406030204" pitchFamily="18" charset="0"/>
                          </a:rPr>
                          <m:t>8</m:t>
                        </m:r>
                      </m:sub>
                    </m:sSub>
                    <m:r>
                      <a:rPr lang="pt-BR" sz="2300" i="1">
                        <a:latin typeface="Cambria Math" panose="02040503050406030204" pitchFamily="18" charset="0"/>
                      </a:rPr>
                      <m:t>=</m:t>
                    </m:r>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i="1">
                            <a:latin typeface="Cambria Math" panose="02040503050406030204" pitchFamily="18" charset="0"/>
                          </a:rPr>
                          <m:t>1</m:t>
                        </m:r>
                      </m:sub>
                    </m:sSub>
                    <m:r>
                      <a:rPr lang="pt-BR" sz="2300" i="1">
                        <a:latin typeface="Cambria Math" panose="02040503050406030204" pitchFamily="18" charset="0"/>
                      </a:rPr>
                      <m:t>·</m:t>
                    </m:r>
                    <m:sSup>
                      <m:sSupPr>
                        <m:ctrlPr>
                          <a:rPr lang="pt-BR" sz="2300" i="1">
                            <a:latin typeface="Cambria Math" panose="02040503050406030204" pitchFamily="18" charset="0"/>
                          </a:rPr>
                        </m:ctrlPr>
                      </m:sSupPr>
                      <m:e>
                        <m:r>
                          <a:rPr lang="pt-BR" sz="2300" i="1">
                            <a:latin typeface="Cambria Math" panose="02040503050406030204" pitchFamily="18" charset="0"/>
                          </a:rPr>
                          <m:t>𝑞</m:t>
                        </m:r>
                      </m:e>
                      <m:sup>
                        <m:r>
                          <a:rPr lang="pt-BR" sz="2300" i="1">
                            <a:latin typeface="Cambria Math" panose="02040503050406030204" pitchFamily="18" charset="0"/>
                          </a:rPr>
                          <m:t>7</m:t>
                        </m:r>
                      </m:sup>
                    </m:sSup>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e encontre o termo desconhecido.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pPr>
                <a14:m>
                  <m:oMathPara xmlns:m="http://schemas.openxmlformats.org/officeDocument/2006/math">
                    <m:oMathParaPr>
                      <m:jc m:val="left"/>
                    </m:oMathParaPr>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 10; 50; 250; 1250; 6250; 31 250</m:t>
                          </m:r>
                        </m:e>
                      </m:d>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Qual é a posição do termo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31 250</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Qual é a posição do próximo termo?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 fórmula:</a:t>
                </a:r>
                <a14:m>
                  <m:oMath xmlns:m="http://schemas.openxmlformats.org/officeDocument/2006/math">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i="1">
                            <a:latin typeface="Cambria Math" panose="02040503050406030204" pitchFamily="18" charset="0"/>
                          </a:rPr>
                          <m:t>8</m:t>
                        </m:r>
                      </m:sub>
                    </m:sSub>
                    <m:r>
                      <a:rPr lang="pt-BR" sz="2300" i="1">
                        <a:latin typeface="Cambria Math" panose="02040503050406030204" pitchFamily="18" charset="0"/>
                      </a:rPr>
                      <m:t>=</m:t>
                    </m:r>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i="1">
                            <a:latin typeface="Cambria Math" panose="02040503050406030204" pitchFamily="18" charset="0"/>
                          </a:rPr>
                          <m:t>1</m:t>
                        </m:r>
                      </m:sub>
                    </m:sSub>
                    <m:r>
                      <a:rPr lang="pt-BR" sz="2300" i="1">
                        <a:latin typeface="Cambria Math" panose="02040503050406030204" pitchFamily="18" charset="0"/>
                      </a:rPr>
                      <m:t>·</m:t>
                    </m:r>
                    <m:sSup>
                      <m:sSupPr>
                        <m:ctrlPr>
                          <a:rPr lang="pt-BR" sz="2300" i="1">
                            <a:latin typeface="Cambria Math" panose="02040503050406030204" pitchFamily="18" charset="0"/>
                          </a:rPr>
                        </m:ctrlPr>
                      </m:sSupPr>
                      <m:e>
                        <m:r>
                          <a:rPr lang="pt-BR" sz="2300" i="1">
                            <a:latin typeface="Cambria Math" panose="02040503050406030204" pitchFamily="18" charset="0"/>
                          </a:rPr>
                          <m:t>𝑞</m:t>
                        </m:r>
                      </m:e>
                      <m:sup>
                        <m:r>
                          <a:rPr lang="pt-BR" sz="2300" i="1">
                            <a:latin typeface="Cambria Math" panose="02040503050406030204" pitchFamily="18" charset="0"/>
                          </a:rPr>
                          <m:t>(8−1)</m:t>
                        </m:r>
                      </m:sup>
                    </m:sSup>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ou</a:t>
                </a:r>
                <a14:m>
                  <m:oMath xmlns:m="http://schemas.openxmlformats.org/officeDocument/2006/math">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i="1">
                            <a:latin typeface="Cambria Math" panose="02040503050406030204" pitchFamily="18" charset="0"/>
                          </a:rPr>
                          <m:t>8</m:t>
                        </m:r>
                      </m:sub>
                    </m:sSub>
                    <m:r>
                      <a:rPr lang="pt-BR" sz="2300" i="1">
                        <a:latin typeface="Cambria Math" panose="02040503050406030204" pitchFamily="18" charset="0"/>
                      </a:rPr>
                      <m:t>=</m:t>
                    </m:r>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i="1">
                            <a:latin typeface="Cambria Math" panose="02040503050406030204" pitchFamily="18" charset="0"/>
                          </a:rPr>
                          <m:t>1</m:t>
                        </m:r>
                      </m:sub>
                    </m:sSub>
                    <m:r>
                      <a:rPr lang="pt-BR" sz="2300" i="1">
                        <a:latin typeface="Cambria Math" panose="02040503050406030204" pitchFamily="18" charset="0"/>
                      </a:rPr>
                      <m:t>·</m:t>
                    </m:r>
                    <m:sSup>
                      <m:sSupPr>
                        <m:ctrlPr>
                          <a:rPr lang="pt-BR" sz="2300" i="1">
                            <a:latin typeface="Cambria Math" panose="02040503050406030204" pitchFamily="18" charset="0"/>
                          </a:rPr>
                        </m:ctrlPr>
                      </m:sSupPr>
                      <m:e>
                        <m:r>
                          <a:rPr lang="pt-BR" sz="2300" i="1">
                            <a:latin typeface="Cambria Math" panose="02040503050406030204" pitchFamily="18" charset="0"/>
                          </a:rPr>
                          <m:t>𝑞</m:t>
                        </m:r>
                      </m:e>
                      <m:sup>
                        <m:r>
                          <a:rPr lang="pt-BR" sz="2300" i="1">
                            <a:latin typeface="Cambria Math" panose="02040503050406030204" pitchFamily="18" charset="0"/>
                          </a:rPr>
                          <m:t>7</m:t>
                        </m:r>
                      </m:sup>
                    </m:sSup>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determina qual termo?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01190BB5-AA9E-DC1F-189B-B2242C5CDF95}"/>
                  </a:ext>
                </a:extLst>
              </p:cNvPr>
              <p:cNvSpPr txBox="1">
                <a:spLocks noRot="1" noChangeAspect="1" noMove="1" noResize="1" noEditPoints="1" noAdjustHandles="1" noChangeArrowheads="1" noChangeShapeType="1" noTextEdit="1"/>
              </p:cNvSpPr>
              <p:nvPr/>
            </p:nvSpPr>
            <p:spPr>
              <a:xfrm>
                <a:off x="0" y="652070"/>
                <a:ext cx="6096000" cy="6255430"/>
              </a:xfrm>
              <a:prstGeom prst="rect">
                <a:avLst/>
              </a:prstGeom>
              <a:blipFill>
                <a:blip r:embed="rId2"/>
                <a:stretch>
                  <a:fillRect l="-1500" t="-877" r="-1400" b="-78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9C58F03D-B4BE-729A-ECFD-3B10EF5AC374}"/>
                  </a:ext>
                </a:extLst>
              </p:cNvPr>
              <p:cNvSpPr txBox="1"/>
              <p:nvPr/>
            </p:nvSpPr>
            <p:spPr>
              <a:xfrm>
                <a:off x="6096000" y="571385"/>
                <a:ext cx="6096000" cy="4732578"/>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Substitua os valores conhecidos em </a:t>
                </a:r>
                <a14:m>
                  <m:oMath xmlns:m="http://schemas.openxmlformats.org/officeDocument/2006/math">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i="1">
                            <a:latin typeface="Cambria Math" panose="02040503050406030204" pitchFamily="18" charset="0"/>
                          </a:rPr>
                          <m:t>8</m:t>
                        </m:r>
                      </m:sub>
                    </m:sSub>
                    <m:r>
                      <a:rPr lang="pt-BR" sz="2300" i="1">
                        <a:latin typeface="Cambria Math" panose="02040503050406030204" pitchFamily="18" charset="0"/>
                      </a:rPr>
                      <m:t>=</m:t>
                    </m:r>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i="1">
                            <a:latin typeface="Cambria Math" panose="02040503050406030204" pitchFamily="18" charset="0"/>
                          </a:rPr>
                          <m:t>1</m:t>
                        </m:r>
                      </m:sub>
                    </m:sSub>
                    <m:r>
                      <a:rPr lang="pt-BR" sz="2300" i="1">
                        <a:latin typeface="Cambria Math" panose="02040503050406030204" pitchFamily="18" charset="0"/>
                      </a:rPr>
                      <m:t>·</m:t>
                    </m:r>
                    <m:sSup>
                      <m:sSupPr>
                        <m:ctrlPr>
                          <a:rPr lang="pt-BR" sz="2300" i="1">
                            <a:latin typeface="Cambria Math" panose="02040503050406030204" pitchFamily="18" charset="0"/>
                          </a:rPr>
                        </m:ctrlPr>
                      </m:sSupPr>
                      <m:e>
                        <m:r>
                          <a:rPr lang="pt-BR" sz="2300" i="1">
                            <a:latin typeface="Cambria Math" panose="02040503050406030204" pitchFamily="18" charset="0"/>
                          </a:rPr>
                          <m:t>𝑞</m:t>
                        </m:r>
                      </m:e>
                      <m:sup>
                        <m:r>
                          <a:rPr lang="pt-BR" sz="2300" i="1">
                            <a:latin typeface="Cambria Math" panose="02040503050406030204" pitchFamily="18" charset="0"/>
                          </a:rPr>
                          <m:t>7</m:t>
                        </m:r>
                      </m:sup>
                    </m:sSup>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e encontre o termo desconhecido.</a:t>
                </a:r>
              </a:p>
              <a:p>
                <a:pPr algn="just">
                  <a:lnSpc>
                    <a:spcPct val="115000"/>
                  </a:lnSpc>
                </a:pPr>
                <a:endParaRPr lang="pt-BR" i="1" kern="100" dirty="0">
                  <a:effectLst/>
                  <a:latin typeface="Cambria Math" panose="02040503050406030204" pitchFamily="18" charset="0"/>
                  <a:ea typeface="Calibri" panose="020F0502020204030204" pitchFamily="34" charset="0"/>
                  <a:cs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r>
                        <a:rPr lang="pt-BR" sz="2200" i="1" kern="100" dirty="0" smtClean="0">
                          <a:effectLst/>
                          <a:latin typeface="Cambria Math" panose="02040503050406030204" pitchFamily="18" charset="0"/>
                          <a:ea typeface="Calibri" panose="020F0502020204030204" pitchFamily="34" charset="0"/>
                          <a:cs typeface="Times New Roman" panose="02020603050405020304" pitchFamily="18" charset="0"/>
                        </a:rPr>
                        <m:t>(−2;−6;−18;−54;−162;−486;−1458;−4374)</m:t>
                      </m:r>
                    </m:oMath>
                  </m:oMathPara>
                </a14:m>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Qual é a posição do termo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−4374</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Qual é a posição do próximo termo?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 fórmula:</a:t>
                </a:r>
                <a14:m>
                  <m:oMath xmlns:m="http://schemas.openxmlformats.org/officeDocument/2006/math">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b="0" i="1" smtClean="0">
                            <a:latin typeface="Cambria Math" panose="02040503050406030204" pitchFamily="18" charset="0"/>
                          </a:rPr>
                          <m:t>9</m:t>
                        </m:r>
                      </m:sub>
                    </m:sSub>
                    <m:r>
                      <a:rPr lang="pt-BR" sz="2300" i="1">
                        <a:latin typeface="Cambria Math" panose="02040503050406030204" pitchFamily="18" charset="0"/>
                      </a:rPr>
                      <m:t>=</m:t>
                    </m:r>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i="1">
                            <a:latin typeface="Cambria Math" panose="02040503050406030204" pitchFamily="18" charset="0"/>
                          </a:rPr>
                          <m:t>1</m:t>
                        </m:r>
                      </m:sub>
                    </m:sSub>
                    <m:r>
                      <a:rPr lang="pt-BR" sz="2300" i="1">
                        <a:latin typeface="Cambria Math" panose="02040503050406030204" pitchFamily="18" charset="0"/>
                      </a:rPr>
                      <m:t>·</m:t>
                    </m:r>
                    <m:sSup>
                      <m:sSupPr>
                        <m:ctrlPr>
                          <a:rPr lang="pt-BR" sz="2300" i="1">
                            <a:latin typeface="Cambria Math" panose="02040503050406030204" pitchFamily="18" charset="0"/>
                          </a:rPr>
                        </m:ctrlPr>
                      </m:sSupPr>
                      <m:e>
                        <m:r>
                          <a:rPr lang="pt-BR" sz="2300" i="1">
                            <a:latin typeface="Cambria Math" panose="02040503050406030204" pitchFamily="18" charset="0"/>
                          </a:rPr>
                          <m:t>𝑞</m:t>
                        </m:r>
                      </m:e>
                      <m:sup>
                        <m:r>
                          <a:rPr lang="pt-BR" sz="2300" i="1">
                            <a:latin typeface="Cambria Math" panose="02040503050406030204" pitchFamily="18" charset="0"/>
                          </a:rPr>
                          <m:t>(</m:t>
                        </m:r>
                        <m:r>
                          <a:rPr lang="pt-BR" sz="2300" b="0" i="1" smtClean="0">
                            <a:latin typeface="Cambria Math" panose="02040503050406030204" pitchFamily="18" charset="0"/>
                          </a:rPr>
                          <m:t>9</m:t>
                        </m:r>
                        <m:r>
                          <a:rPr lang="pt-BR" sz="2300" i="1">
                            <a:latin typeface="Cambria Math" panose="02040503050406030204" pitchFamily="18" charset="0"/>
                          </a:rPr>
                          <m:t>−1)</m:t>
                        </m:r>
                      </m:sup>
                    </m:sSup>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ou</a:t>
                </a:r>
                <a14:m>
                  <m:oMath xmlns:m="http://schemas.openxmlformats.org/officeDocument/2006/math">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b="0" i="1" smtClean="0">
                            <a:latin typeface="Cambria Math" panose="02040503050406030204" pitchFamily="18" charset="0"/>
                          </a:rPr>
                          <m:t>9</m:t>
                        </m:r>
                      </m:sub>
                    </m:sSub>
                    <m:r>
                      <a:rPr lang="pt-BR" sz="2300" i="1">
                        <a:latin typeface="Cambria Math" panose="02040503050406030204" pitchFamily="18" charset="0"/>
                      </a:rPr>
                      <m:t>=</m:t>
                    </m:r>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i="1">
                            <a:latin typeface="Cambria Math" panose="02040503050406030204" pitchFamily="18" charset="0"/>
                          </a:rPr>
                          <m:t>1</m:t>
                        </m:r>
                      </m:sub>
                    </m:sSub>
                    <m:r>
                      <a:rPr lang="pt-BR" sz="2300" i="1">
                        <a:latin typeface="Cambria Math" panose="02040503050406030204" pitchFamily="18" charset="0"/>
                      </a:rPr>
                      <m:t>·</m:t>
                    </m:r>
                    <m:sSup>
                      <m:sSupPr>
                        <m:ctrlPr>
                          <a:rPr lang="pt-BR" sz="2300" i="1">
                            <a:latin typeface="Cambria Math" panose="02040503050406030204" pitchFamily="18" charset="0"/>
                          </a:rPr>
                        </m:ctrlPr>
                      </m:sSupPr>
                      <m:e>
                        <m:r>
                          <a:rPr lang="pt-BR" sz="2300" i="1">
                            <a:latin typeface="Cambria Math" panose="02040503050406030204" pitchFamily="18" charset="0"/>
                          </a:rPr>
                          <m:t>𝑞</m:t>
                        </m:r>
                      </m:e>
                      <m:sup>
                        <m:r>
                          <a:rPr lang="pt-BR" sz="2300" b="0" i="1" smtClean="0">
                            <a:latin typeface="Cambria Math" panose="02040503050406030204" pitchFamily="18" charset="0"/>
                          </a:rPr>
                          <m:t>8</m:t>
                        </m:r>
                      </m:sup>
                    </m:sSup>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determina qual termo?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Substitua os valores conhecidos em </a:t>
                </a:r>
                <a14:m>
                  <m:oMath xmlns:m="http://schemas.openxmlformats.org/officeDocument/2006/math">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i="1">
                            <a:latin typeface="Cambria Math" panose="02040503050406030204" pitchFamily="18" charset="0"/>
                          </a:rPr>
                          <m:t>9</m:t>
                        </m:r>
                      </m:sub>
                    </m:sSub>
                    <m:r>
                      <a:rPr lang="pt-BR" sz="2300" i="1">
                        <a:latin typeface="Cambria Math" panose="02040503050406030204" pitchFamily="18" charset="0"/>
                      </a:rPr>
                      <m:t>=</m:t>
                    </m:r>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i="1">
                            <a:latin typeface="Cambria Math" panose="02040503050406030204" pitchFamily="18" charset="0"/>
                          </a:rPr>
                          <m:t>1</m:t>
                        </m:r>
                      </m:sub>
                    </m:sSub>
                    <m:r>
                      <a:rPr lang="pt-BR" sz="2300" i="1">
                        <a:latin typeface="Cambria Math" panose="02040503050406030204" pitchFamily="18" charset="0"/>
                      </a:rPr>
                      <m:t>·</m:t>
                    </m:r>
                    <m:sSup>
                      <m:sSupPr>
                        <m:ctrlPr>
                          <a:rPr lang="pt-BR" sz="2300" i="1">
                            <a:latin typeface="Cambria Math" panose="02040503050406030204" pitchFamily="18" charset="0"/>
                          </a:rPr>
                        </m:ctrlPr>
                      </m:sSupPr>
                      <m:e>
                        <m:r>
                          <a:rPr lang="pt-BR" sz="2300" i="1">
                            <a:latin typeface="Cambria Math" panose="02040503050406030204" pitchFamily="18" charset="0"/>
                          </a:rPr>
                          <m:t>𝑞</m:t>
                        </m:r>
                      </m:e>
                      <m:sup>
                        <m:r>
                          <a:rPr lang="pt-BR" sz="2300" i="1">
                            <a:latin typeface="Cambria Math" panose="02040503050406030204" pitchFamily="18" charset="0"/>
                          </a:rPr>
                          <m:t>8</m:t>
                        </m:r>
                      </m:sup>
                    </m:sSup>
                    <m:r>
                      <a:rPr lang="pt-BR" sz="2300" i="1">
                        <a:latin typeface="Cambria Math" panose="02040503050406030204" pitchFamily="18" charset="0"/>
                      </a:rPr>
                      <m:t> </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e encontre o termo desconhecido.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9C58F03D-B4BE-729A-ECFD-3B10EF5AC374}"/>
                  </a:ext>
                </a:extLst>
              </p:cNvPr>
              <p:cNvSpPr txBox="1">
                <a:spLocks noRot="1" noChangeAspect="1" noMove="1" noResize="1" noEditPoints="1" noAdjustHandles="1" noChangeArrowheads="1" noChangeShapeType="1" noTextEdit="1"/>
              </p:cNvSpPr>
              <p:nvPr/>
            </p:nvSpPr>
            <p:spPr>
              <a:xfrm>
                <a:off x="6096000" y="571385"/>
                <a:ext cx="6096000" cy="4732578"/>
              </a:xfrm>
              <a:prstGeom prst="rect">
                <a:avLst/>
              </a:prstGeom>
              <a:blipFill>
                <a:blip r:embed="rId3"/>
                <a:stretch>
                  <a:fillRect l="-1500" t="-773"/>
                </a:stretch>
              </a:blipFill>
            </p:spPr>
            <p:txBody>
              <a:bodyPr/>
              <a:lstStyle/>
              <a:p>
                <a:r>
                  <a:rPr lang="pt-BR">
                    <a:noFill/>
                  </a:rPr>
                  <a:t> </a:t>
                </a:r>
              </a:p>
            </p:txBody>
          </p:sp>
        </mc:Fallback>
      </mc:AlternateContent>
    </p:spTree>
    <p:extLst>
      <p:ext uri="{BB962C8B-B14F-4D97-AF65-F5344CB8AC3E}">
        <p14:creationId xmlns:p14="http://schemas.microsoft.com/office/powerpoint/2010/main" val="18930556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224DBBAF-53F6-063D-5C45-83DA978607EE}"/>
                  </a:ext>
                </a:extLst>
              </p:cNvPr>
              <p:cNvSpPr txBox="1"/>
              <p:nvPr/>
            </p:nvSpPr>
            <p:spPr>
              <a:xfrm>
                <a:off x="0" y="1084359"/>
                <a:ext cx="6006353" cy="3322128"/>
              </a:xfrm>
              <a:prstGeom prst="rect">
                <a:avLst/>
              </a:prstGeom>
              <a:noFill/>
            </p:spPr>
            <p:txBody>
              <a:bodyPr wrap="square">
                <a:spAutoFit/>
              </a:bodyPr>
              <a:lstStyle/>
              <a:p>
                <a:pPr algn="just">
                  <a:lnSpc>
                    <a:spcPct val="115000"/>
                  </a:lnSpc>
                </a:pPr>
                <a14:m>
                  <m:oMath xmlns:m="http://schemas.openxmlformats.org/officeDocument/2006/math">
                    <m:r>
                      <a:rPr lang="pt-BR" sz="2300" i="1" kern="100" smtClean="0">
                        <a:effectLst/>
                        <a:latin typeface="Cambria Math" panose="02040503050406030204" pitchFamily="18" charset="0"/>
                        <a:ea typeface="Calibri" panose="020F0502020204030204" pitchFamily="34" charset="0"/>
                        <a:cs typeface="Times New Roman" panose="02020603050405020304" pitchFamily="18" charset="0"/>
                      </a:rPr>
                      <m:t>(2; −6; 18; −54; 162; −486; 1458; −4374)</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Qual é a posição do termo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−4374</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Qual é a posição do próximo termo?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 fórmula:</a:t>
                </a:r>
                <a14:m>
                  <m:oMath xmlns:m="http://schemas.openxmlformats.org/officeDocument/2006/math">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i="1">
                            <a:latin typeface="Cambria Math" panose="02040503050406030204" pitchFamily="18" charset="0"/>
                          </a:rPr>
                          <m:t>9</m:t>
                        </m:r>
                      </m:sub>
                    </m:sSub>
                    <m:r>
                      <a:rPr lang="pt-BR" sz="2300" i="1">
                        <a:latin typeface="Cambria Math" panose="02040503050406030204" pitchFamily="18" charset="0"/>
                      </a:rPr>
                      <m:t>=</m:t>
                    </m:r>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i="1">
                            <a:latin typeface="Cambria Math" panose="02040503050406030204" pitchFamily="18" charset="0"/>
                          </a:rPr>
                          <m:t>1</m:t>
                        </m:r>
                      </m:sub>
                    </m:sSub>
                    <m:r>
                      <a:rPr lang="pt-BR" sz="2300" i="1">
                        <a:latin typeface="Cambria Math" panose="02040503050406030204" pitchFamily="18" charset="0"/>
                      </a:rPr>
                      <m:t>·</m:t>
                    </m:r>
                    <m:sSup>
                      <m:sSupPr>
                        <m:ctrlPr>
                          <a:rPr lang="pt-BR" sz="2300" i="1">
                            <a:latin typeface="Cambria Math" panose="02040503050406030204" pitchFamily="18" charset="0"/>
                          </a:rPr>
                        </m:ctrlPr>
                      </m:sSupPr>
                      <m:e>
                        <m:r>
                          <a:rPr lang="pt-BR" sz="2300" i="1">
                            <a:latin typeface="Cambria Math" panose="02040503050406030204" pitchFamily="18" charset="0"/>
                          </a:rPr>
                          <m:t>𝑞</m:t>
                        </m:r>
                      </m:e>
                      <m:sup>
                        <m:r>
                          <a:rPr lang="pt-BR" sz="2300" i="1">
                            <a:latin typeface="Cambria Math" panose="02040503050406030204" pitchFamily="18" charset="0"/>
                          </a:rPr>
                          <m:t>8</m:t>
                        </m:r>
                      </m:sup>
                    </m:sSup>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ou</a:t>
                </a:r>
                <a14:m>
                  <m:oMath xmlns:m="http://schemas.openxmlformats.org/officeDocument/2006/math">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i="1">
                            <a:latin typeface="Cambria Math" panose="02040503050406030204" pitchFamily="18" charset="0"/>
                          </a:rPr>
                          <m:t>9</m:t>
                        </m:r>
                      </m:sub>
                    </m:sSub>
                    <m:r>
                      <a:rPr lang="pt-BR" sz="2300" i="1">
                        <a:latin typeface="Cambria Math" panose="02040503050406030204" pitchFamily="18" charset="0"/>
                      </a:rPr>
                      <m:t>=</m:t>
                    </m:r>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i="1">
                            <a:latin typeface="Cambria Math" panose="02040503050406030204" pitchFamily="18" charset="0"/>
                          </a:rPr>
                          <m:t>1</m:t>
                        </m:r>
                      </m:sub>
                    </m:sSub>
                    <m:r>
                      <a:rPr lang="pt-BR" sz="2300" i="1">
                        <a:latin typeface="Cambria Math" panose="02040503050406030204" pitchFamily="18" charset="0"/>
                      </a:rPr>
                      <m:t>·</m:t>
                    </m:r>
                    <m:sSup>
                      <m:sSupPr>
                        <m:ctrlPr>
                          <a:rPr lang="pt-BR" sz="2300" i="1">
                            <a:latin typeface="Cambria Math" panose="02040503050406030204" pitchFamily="18" charset="0"/>
                          </a:rPr>
                        </m:ctrlPr>
                      </m:sSupPr>
                      <m:e>
                        <m:r>
                          <a:rPr lang="pt-BR" sz="2300" i="1">
                            <a:latin typeface="Cambria Math" panose="02040503050406030204" pitchFamily="18" charset="0"/>
                          </a:rPr>
                          <m:t>𝑞</m:t>
                        </m:r>
                      </m:e>
                      <m:sup>
                        <m:r>
                          <a:rPr lang="pt-BR" sz="2300" i="1">
                            <a:latin typeface="Cambria Math" panose="02040503050406030204" pitchFamily="18" charset="0"/>
                          </a:rPr>
                          <m:t>8</m:t>
                        </m:r>
                      </m:sup>
                    </m:sSup>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determina qual termo?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Substitua os valores conhecidos em </a:t>
                </a:r>
                <a14:m>
                  <m:oMath xmlns:m="http://schemas.openxmlformats.org/officeDocument/2006/math">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i="1">
                            <a:latin typeface="Cambria Math" panose="02040503050406030204" pitchFamily="18" charset="0"/>
                          </a:rPr>
                          <m:t>9</m:t>
                        </m:r>
                      </m:sub>
                    </m:sSub>
                    <m:r>
                      <a:rPr lang="pt-BR" sz="2300" i="1">
                        <a:latin typeface="Cambria Math" panose="02040503050406030204" pitchFamily="18" charset="0"/>
                      </a:rPr>
                      <m:t>=</m:t>
                    </m:r>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i="1">
                            <a:latin typeface="Cambria Math" panose="02040503050406030204" pitchFamily="18" charset="0"/>
                          </a:rPr>
                          <m:t>1</m:t>
                        </m:r>
                      </m:sub>
                    </m:sSub>
                    <m:r>
                      <a:rPr lang="pt-BR" sz="2300" i="1">
                        <a:latin typeface="Cambria Math" panose="02040503050406030204" pitchFamily="18" charset="0"/>
                      </a:rPr>
                      <m:t>·</m:t>
                    </m:r>
                    <m:sSup>
                      <m:sSupPr>
                        <m:ctrlPr>
                          <a:rPr lang="pt-BR" sz="2300" i="1">
                            <a:latin typeface="Cambria Math" panose="02040503050406030204" pitchFamily="18" charset="0"/>
                          </a:rPr>
                        </m:ctrlPr>
                      </m:sSupPr>
                      <m:e>
                        <m:r>
                          <a:rPr lang="pt-BR" sz="2300" i="1">
                            <a:latin typeface="Cambria Math" panose="02040503050406030204" pitchFamily="18" charset="0"/>
                          </a:rPr>
                          <m:t>𝑞</m:t>
                        </m:r>
                      </m:e>
                      <m:sup>
                        <m:r>
                          <a:rPr lang="pt-BR" sz="2300" i="1">
                            <a:latin typeface="Cambria Math" panose="02040503050406030204" pitchFamily="18" charset="0"/>
                          </a:rPr>
                          <m:t>8</m:t>
                        </m:r>
                      </m:sup>
                    </m:sSup>
                    <m:r>
                      <a:rPr lang="pt-BR" sz="2300" i="1">
                        <a:latin typeface="Cambria Math" panose="02040503050406030204" pitchFamily="18" charset="0"/>
                      </a:rPr>
                      <m:t> </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e encontre o termo desconhecido.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224DBBAF-53F6-063D-5C45-83DA978607EE}"/>
                  </a:ext>
                </a:extLst>
              </p:cNvPr>
              <p:cNvSpPr txBox="1">
                <a:spLocks noRot="1" noChangeAspect="1" noMove="1" noResize="1" noEditPoints="1" noAdjustHandles="1" noChangeArrowheads="1" noChangeShapeType="1" noTextEdit="1"/>
              </p:cNvSpPr>
              <p:nvPr/>
            </p:nvSpPr>
            <p:spPr>
              <a:xfrm>
                <a:off x="0" y="1084359"/>
                <a:ext cx="6006353" cy="3322128"/>
              </a:xfrm>
              <a:prstGeom prst="rect">
                <a:avLst/>
              </a:prstGeom>
              <a:blipFill>
                <a:blip r:embed="rId2"/>
                <a:stretch>
                  <a:fillRect l="-152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FB798970-E4EB-BF05-FAF9-233BDD14A009}"/>
                  </a:ext>
                </a:extLst>
              </p:cNvPr>
              <p:cNvSpPr txBox="1"/>
              <p:nvPr/>
            </p:nvSpPr>
            <p:spPr>
              <a:xfrm>
                <a:off x="6096000" y="876995"/>
                <a:ext cx="6096000" cy="3529492"/>
              </a:xfrm>
              <a:prstGeom prst="rect">
                <a:avLst/>
              </a:prstGeom>
              <a:noFill/>
            </p:spPr>
            <p:txBody>
              <a:bodyPr wrap="square">
                <a:spAutoFit/>
              </a:bodyPr>
              <a:lstStyle/>
              <a:p>
                <a:pPr marL="457200" algn="just">
                  <a:lnSpc>
                    <a:spcPct val="107000"/>
                  </a:lnSpc>
                </a:pPr>
                <a14:m>
                  <m:oMathPara xmlns:m="http://schemas.openxmlformats.org/officeDocument/2006/math">
                    <m:oMathParaPr>
                      <m:jc m:val="centerGroup"/>
                    </m:oMathParaPr>
                    <m:oMath xmlns:m="http://schemas.openxmlformats.org/officeDocument/2006/math">
                      <m:d>
                        <m:dPr>
                          <m:ctrlPr>
                            <a:rPr lang="pt-BR" sz="2300" i="1" kern="100"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3; 1; </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3</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9</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27</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81</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243</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729</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2187</m:t>
                              </m:r>
                            </m:den>
                          </m:f>
                        </m:e>
                      </m:d>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Qual é a posição do termo </a:t>
                </a:r>
                <a14:m>
                  <m:oMath xmlns:m="http://schemas.openxmlformats.org/officeDocument/2006/math">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2187</m:t>
                        </m:r>
                      </m:den>
                    </m:f>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Qual é a posição do próximo termo?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 fórmula:</a:t>
                </a:r>
                <a14:m>
                  <m:oMath xmlns:m="http://schemas.openxmlformats.org/officeDocument/2006/math">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i="1">
                            <a:latin typeface="Cambria Math" panose="02040503050406030204" pitchFamily="18" charset="0"/>
                          </a:rPr>
                          <m:t>10</m:t>
                        </m:r>
                      </m:sub>
                    </m:sSub>
                    <m:r>
                      <a:rPr lang="pt-BR" sz="2300" i="1">
                        <a:latin typeface="Cambria Math" panose="02040503050406030204" pitchFamily="18" charset="0"/>
                      </a:rPr>
                      <m:t>=</m:t>
                    </m:r>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i="1">
                            <a:latin typeface="Cambria Math" panose="02040503050406030204" pitchFamily="18" charset="0"/>
                          </a:rPr>
                          <m:t>1</m:t>
                        </m:r>
                      </m:sub>
                    </m:sSub>
                    <m:r>
                      <a:rPr lang="pt-BR" sz="2300" i="1">
                        <a:latin typeface="Cambria Math" panose="02040503050406030204" pitchFamily="18" charset="0"/>
                      </a:rPr>
                      <m:t>·</m:t>
                    </m:r>
                    <m:sSup>
                      <m:sSupPr>
                        <m:ctrlPr>
                          <a:rPr lang="pt-BR" sz="2300" i="1">
                            <a:latin typeface="Cambria Math" panose="02040503050406030204" pitchFamily="18" charset="0"/>
                          </a:rPr>
                        </m:ctrlPr>
                      </m:sSupPr>
                      <m:e>
                        <m:r>
                          <a:rPr lang="pt-BR" sz="2300" i="1">
                            <a:latin typeface="Cambria Math" panose="02040503050406030204" pitchFamily="18" charset="0"/>
                          </a:rPr>
                          <m:t>𝑞</m:t>
                        </m:r>
                      </m:e>
                      <m:sup>
                        <m:r>
                          <a:rPr lang="pt-BR" sz="2300" b="0" i="1" smtClean="0">
                            <a:latin typeface="Cambria Math" panose="02040503050406030204" pitchFamily="18" charset="0"/>
                          </a:rPr>
                          <m:t>(10−1)</m:t>
                        </m:r>
                      </m:sup>
                    </m:sSup>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ou</a:t>
                </a:r>
                <a14:m>
                  <m:oMath xmlns:m="http://schemas.openxmlformats.org/officeDocument/2006/math">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b="0" i="1" smtClean="0">
                            <a:latin typeface="Cambria Math" panose="02040503050406030204" pitchFamily="18" charset="0"/>
                          </a:rPr>
                          <m:t>10</m:t>
                        </m:r>
                      </m:sub>
                    </m:sSub>
                    <m:r>
                      <a:rPr lang="pt-BR" sz="2300" i="1">
                        <a:latin typeface="Cambria Math" panose="02040503050406030204" pitchFamily="18" charset="0"/>
                      </a:rPr>
                      <m:t>=</m:t>
                    </m:r>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i="1">
                            <a:latin typeface="Cambria Math" panose="02040503050406030204" pitchFamily="18" charset="0"/>
                          </a:rPr>
                          <m:t>1</m:t>
                        </m:r>
                      </m:sub>
                    </m:sSub>
                    <m:r>
                      <a:rPr lang="pt-BR" sz="2300" i="1">
                        <a:latin typeface="Cambria Math" panose="02040503050406030204" pitchFamily="18" charset="0"/>
                      </a:rPr>
                      <m:t>·</m:t>
                    </m:r>
                    <m:sSup>
                      <m:sSupPr>
                        <m:ctrlPr>
                          <a:rPr lang="pt-BR" sz="2300" i="1">
                            <a:latin typeface="Cambria Math" panose="02040503050406030204" pitchFamily="18" charset="0"/>
                          </a:rPr>
                        </m:ctrlPr>
                      </m:sSupPr>
                      <m:e>
                        <m:r>
                          <a:rPr lang="pt-BR" sz="2300" i="1">
                            <a:latin typeface="Cambria Math" panose="02040503050406030204" pitchFamily="18" charset="0"/>
                          </a:rPr>
                          <m:t>𝑞</m:t>
                        </m:r>
                      </m:e>
                      <m:sup>
                        <m:r>
                          <a:rPr lang="pt-BR" sz="2300" b="0" i="1" smtClean="0">
                            <a:latin typeface="Cambria Math" panose="02040503050406030204" pitchFamily="18" charset="0"/>
                          </a:rPr>
                          <m:t>9</m:t>
                        </m:r>
                      </m:sup>
                    </m:sSup>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determina qual termo?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Substitua os valores conhecidos em </a:t>
                </a:r>
                <a14:m>
                  <m:oMath xmlns:m="http://schemas.openxmlformats.org/officeDocument/2006/math">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i="1">
                            <a:latin typeface="Cambria Math" panose="02040503050406030204" pitchFamily="18" charset="0"/>
                          </a:rPr>
                          <m:t>10</m:t>
                        </m:r>
                      </m:sub>
                    </m:sSub>
                    <m:r>
                      <a:rPr lang="pt-BR" sz="2300" i="1">
                        <a:latin typeface="Cambria Math" panose="02040503050406030204" pitchFamily="18" charset="0"/>
                      </a:rPr>
                      <m:t>=</m:t>
                    </m:r>
                    <m:sSub>
                      <m:sSubPr>
                        <m:ctrlPr>
                          <a:rPr lang="pt-BR" sz="2300" i="1">
                            <a:latin typeface="Cambria Math" panose="02040503050406030204" pitchFamily="18" charset="0"/>
                          </a:rPr>
                        </m:ctrlPr>
                      </m:sSubPr>
                      <m:e>
                        <m:r>
                          <a:rPr lang="pt-BR" sz="2300" i="1">
                            <a:latin typeface="Cambria Math" panose="02040503050406030204" pitchFamily="18" charset="0"/>
                          </a:rPr>
                          <m:t>𝑎</m:t>
                        </m:r>
                      </m:e>
                      <m:sub>
                        <m:r>
                          <a:rPr lang="pt-BR" sz="2300" i="1">
                            <a:latin typeface="Cambria Math" panose="02040503050406030204" pitchFamily="18" charset="0"/>
                          </a:rPr>
                          <m:t>1</m:t>
                        </m:r>
                      </m:sub>
                    </m:sSub>
                    <m:r>
                      <a:rPr lang="pt-BR" sz="2300" i="1">
                        <a:latin typeface="Cambria Math" panose="02040503050406030204" pitchFamily="18" charset="0"/>
                      </a:rPr>
                      <m:t>·</m:t>
                    </m:r>
                    <m:sSup>
                      <m:sSupPr>
                        <m:ctrlPr>
                          <a:rPr lang="pt-BR" sz="2300" i="1">
                            <a:latin typeface="Cambria Math" panose="02040503050406030204" pitchFamily="18" charset="0"/>
                          </a:rPr>
                        </m:ctrlPr>
                      </m:sSupPr>
                      <m:e>
                        <m:r>
                          <a:rPr lang="pt-BR" sz="2300" i="1">
                            <a:latin typeface="Cambria Math" panose="02040503050406030204" pitchFamily="18" charset="0"/>
                          </a:rPr>
                          <m:t>𝑞</m:t>
                        </m:r>
                      </m:e>
                      <m:sup>
                        <m:r>
                          <a:rPr lang="pt-BR" sz="2300" i="1">
                            <a:latin typeface="Cambria Math" panose="02040503050406030204" pitchFamily="18" charset="0"/>
                          </a:rPr>
                          <m:t>9</m:t>
                        </m:r>
                      </m:sup>
                    </m:sSup>
                    <m:r>
                      <a:rPr lang="pt-BR" sz="2300" i="1">
                        <a:latin typeface="Cambria Math" panose="02040503050406030204" pitchFamily="18" charset="0"/>
                      </a:rPr>
                      <m:t> </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e encontre o termo desconhecido.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FB798970-E4EB-BF05-FAF9-233BDD14A009}"/>
                  </a:ext>
                </a:extLst>
              </p:cNvPr>
              <p:cNvSpPr txBox="1">
                <a:spLocks noRot="1" noChangeAspect="1" noMove="1" noResize="1" noEditPoints="1" noAdjustHandles="1" noChangeArrowheads="1" noChangeShapeType="1" noTextEdit="1"/>
              </p:cNvSpPr>
              <p:nvPr/>
            </p:nvSpPr>
            <p:spPr>
              <a:xfrm>
                <a:off x="6096000" y="876995"/>
                <a:ext cx="6096000" cy="3529492"/>
              </a:xfrm>
              <a:prstGeom prst="rect">
                <a:avLst/>
              </a:prstGeom>
              <a:blipFill>
                <a:blip r:embed="rId3"/>
                <a:stretch>
                  <a:fillRect l="-1500" b="-3109"/>
                </a:stretch>
              </a:blipFill>
            </p:spPr>
            <p:txBody>
              <a:bodyPr/>
              <a:lstStyle/>
              <a:p>
                <a:r>
                  <a:rPr lang="pt-BR">
                    <a:noFill/>
                  </a:rPr>
                  <a:t> </a:t>
                </a:r>
              </a:p>
            </p:txBody>
          </p:sp>
        </mc:Fallback>
      </mc:AlternateContent>
    </p:spTree>
    <p:extLst>
      <p:ext uri="{BB962C8B-B14F-4D97-AF65-F5344CB8AC3E}">
        <p14:creationId xmlns:p14="http://schemas.microsoft.com/office/powerpoint/2010/main" val="7094069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F35FB7C-72D2-62F7-D07F-DDB025318668}"/>
              </a:ext>
            </a:extLst>
          </p:cNvPr>
          <p:cNvSpPr txBox="1"/>
          <p:nvPr/>
        </p:nvSpPr>
        <p:spPr>
          <a:xfrm>
            <a:off x="0" y="574974"/>
            <a:ext cx="6096000" cy="3729162"/>
          </a:xfrm>
          <a:prstGeom prst="rect">
            <a:avLst/>
          </a:prstGeom>
          <a:noFill/>
        </p:spPr>
        <p:txBody>
          <a:bodyPr wrap="square">
            <a:spAutoFit/>
          </a:bodyPr>
          <a:lstStyle/>
          <a:p>
            <a:pPr algn="just">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5. </a:t>
            </a:r>
            <a:r>
              <a:rPr lang="pt-BR" sz="2300" b="1" kern="100"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(ENEM 2020)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artista gráfico holandês Maurits Cornelius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Escher</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criou belíssimas obras nas quais as imagens se repetiam, com diferentes tamanhos, induzindo ao raciocínio de repetição infinita das imagens. Inspirado por ele, um artista fez um rascunho de uma obra na qual propunha a ideia de construção de uma sequência de infinitos quadrados, cada vez menores, uns sob os outros, conforme indicado na figura.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Desenho preto e branco&#10;&#10;Descrição gerada automaticamente com confiança baixa">
            <a:extLst>
              <a:ext uri="{FF2B5EF4-FFF2-40B4-BE49-F238E27FC236}">
                <a16:creationId xmlns:a16="http://schemas.microsoft.com/office/drawing/2014/main" id="{B0957831-3D38-5353-20A8-08D21D384B3B}"/>
              </a:ext>
            </a:extLst>
          </p:cNvPr>
          <p:cNvPicPr>
            <a:picLocks noChangeAspect="1"/>
          </p:cNvPicPr>
          <p:nvPr/>
        </p:nvPicPr>
        <p:blipFill>
          <a:blip r:embed="rId2"/>
          <a:stretch>
            <a:fillRect/>
          </a:stretch>
        </p:blipFill>
        <p:spPr>
          <a:xfrm>
            <a:off x="1870299" y="3871800"/>
            <a:ext cx="2072714" cy="2986200"/>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0B8D6F8E-4A87-FCAA-6735-80EFB598FAB8}"/>
                  </a:ext>
                </a:extLst>
              </p:cNvPr>
              <p:cNvSpPr txBox="1"/>
              <p:nvPr/>
            </p:nvSpPr>
            <p:spPr>
              <a:xfrm>
                <a:off x="6096000" y="567242"/>
                <a:ext cx="6096000" cy="5805179"/>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quadrado PRST, com lado de medida 1, é o ponto de partida. O segundo quadrado é construído sob ele tomando-se o ponto médio da base do quadrado anterior e criando-se um novo quadrado, cujo lado corresponde à metade dessa base. Essa sequência de construção se repete recursivamente.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Qual é a medida do lado do centésimo quadrado construído de acordo com esse padrão?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sSup>
                      <m:sSup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pPr>
                      <m:e>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2 </m:t>
                                </m:r>
                              </m:den>
                            </m:f>
                          </m:e>
                        </m:d>
                      </m:e>
                      <m:sup>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100</m:t>
                        </m:r>
                      </m:sup>
                    </m:sSup>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sSup>
                      <m:sSup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pPr>
                      <m:e>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2 </m:t>
                                </m:r>
                              </m:den>
                            </m:f>
                          </m:e>
                        </m:d>
                      </m:e>
                      <m:sup>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99</m:t>
                        </m:r>
                      </m:sup>
                    </m:sSup>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sSup>
                      <m:sSup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pPr>
                      <m:e>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2 </m:t>
                                </m:r>
                              </m:den>
                            </m:f>
                          </m:e>
                        </m:d>
                      </m:e>
                      <m:sup>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97</m:t>
                        </m:r>
                      </m:sup>
                    </m:sSup>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0B8D6F8E-4A87-FCAA-6735-80EFB598FAB8}"/>
                  </a:ext>
                </a:extLst>
              </p:cNvPr>
              <p:cNvSpPr txBox="1">
                <a:spLocks noRot="1" noChangeAspect="1" noMove="1" noResize="1" noEditPoints="1" noAdjustHandles="1" noChangeArrowheads="1" noChangeShapeType="1" noTextEdit="1"/>
              </p:cNvSpPr>
              <p:nvPr/>
            </p:nvSpPr>
            <p:spPr>
              <a:xfrm>
                <a:off x="6096000" y="567242"/>
                <a:ext cx="6096000" cy="5805179"/>
              </a:xfrm>
              <a:prstGeom prst="rect">
                <a:avLst/>
              </a:prstGeom>
              <a:blipFill>
                <a:blip r:embed="rId3"/>
                <a:stretch>
                  <a:fillRect l="-1400" t="-420" r="-14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CC0583A9-4591-B9C8-3C06-62E2ADCA31CC}"/>
                  </a:ext>
                </a:extLst>
              </p:cNvPr>
              <p:cNvSpPr txBox="1"/>
              <p:nvPr/>
            </p:nvSpPr>
            <p:spPr>
              <a:xfrm>
                <a:off x="8821279" y="3992994"/>
                <a:ext cx="3361764" cy="1551579"/>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a:t>
                </a:r>
                <a14:m>
                  <m:oMath xmlns:m="http://schemas.openxmlformats.org/officeDocument/2006/math">
                    <m:sSup>
                      <m:sSup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pPr>
                      <m:e>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2 </m:t>
                                </m:r>
                              </m:den>
                            </m:f>
                          </m:e>
                        </m:d>
                      </m:e>
                      <m:sup>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−98</m:t>
                        </m:r>
                      </m:sup>
                    </m:sSup>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a:t>
                </a:r>
                <a14:m>
                  <m:oMath xmlns:m="http://schemas.openxmlformats.org/officeDocument/2006/math">
                    <m:sSup>
                      <m:sSup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pPr>
                      <m:e>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2 </m:t>
                                </m:r>
                              </m:den>
                            </m:f>
                          </m:e>
                        </m:d>
                      </m:e>
                      <m:sup>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−99</m:t>
                        </m:r>
                      </m:sup>
                    </m:sSup>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CC0583A9-4591-B9C8-3C06-62E2ADCA31CC}"/>
                  </a:ext>
                </a:extLst>
              </p:cNvPr>
              <p:cNvSpPr txBox="1">
                <a:spLocks noRot="1" noChangeAspect="1" noMove="1" noResize="1" noEditPoints="1" noAdjustHandles="1" noChangeArrowheads="1" noChangeShapeType="1" noTextEdit="1"/>
              </p:cNvSpPr>
              <p:nvPr/>
            </p:nvSpPr>
            <p:spPr>
              <a:xfrm>
                <a:off x="8821279" y="3992994"/>
                <a:ext cx="3361764" cy="1551579"/>
              </a:xfrm>
              <a:prstGeom prst="rect">
                <a:avLst/>
              </a:prstGeom>
              <a:blipFill>
                <a:blip r:embed="rId4"/>
                <a:stretch>
                  <a:fillRect l="-2536" b="-1569"/>
                </a:stretch>
              </a:blipFill>
            </p:spPr>
            <p:txBody>
              <a:bodyPr/>
              <a:lstStyle/>
              <a:p>
                <a:r>
                  <a:rPr lang="pt-BR">
                    <a:noFill/>
                  </a:rPr>
                  <a:t> </a:t>
                </a:r>
              </a:p>
            </p:txBody>
          </p:sp>
        </mc:Fallback>
      </mc:AlternateContent>
    </p:spTree>
    <p:extLst>
      <p:ext uri="{BB962C8B-B14F-4D97-AF65-F5344CB8AC3E}">
        <p14:creationId xmlns:p14="http://schemas.microsoft.com/office/powerpoint/2010/main" val="28779702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56EC29E9-674A-D41B-3525-22F14B094E24}"/>
                  </a:ext>
                </a:extLst>
              </p:cNvPr>
              <p:cNvSpPr txBox="1"/>
              <p:nvPr/>
            </p:nvSpPr>
            <p:spPr>
              <a:xfrm>
                <a:off x="0" y="566666"/>
                <a:ext cx="6096000" cy="6117187"/>
              </a:xfrm>
              <a:prstGeom prst="rect">
                <a:avLst/>
              </a:prstGeom>
              <a:noFill/>
            </p:spPr>
            <p:txBody>
              <a:bodyPr wrap="square">
                <a:spAutoFit/>
              </a:bodyPr>
              <a:lstStyle/>
              <a:p>
                <a:pPr algn="just">
                  <a:lnSpc>
                    <a:spcPct val="107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Segoe UI" panose="020B0502040204020203" pitchFamily="34" charset="0"/>
                  </a:rPr>
                  <a:t>6.</a:t>
                </a:r>
                <a:r>
                  <a:rPr lang="pt-BR" sz="2300" kern="100" dirty="0">
                    <a:solidFill>
                      <a:srgbClr val="000000"/>
                    </a:solidFill>
                    <a:effectLst/>
                    <a:latin typeface="Arial Narrow" panose="020B0606020202030204" pitchFamily="34" charset="0"/>
                    <a:ea typeface="Calibri" panose="020F0502020204030204" pitchFamily="34" charset="0"/>
                    <a:cs typeface="Segoe UI" panose="020B0502040204020203" pitchFamily="34" charset="0"/>
                  </a:rPr>
                  <a:t> Determine o número de termos de uma PG, em que </a:t>
                </a:r>
                <a14:m>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Segoe UI" panose="020B0502040204020203" pitchFamily="34" charset="0"/>
                          </a:rPr>
                        </m:ctrlPr>
                      </m:sSubPr>
                      <m:e>
                        <m:r>
                          <a:rPr lang="pt-BR" sz="2300" i="1" kern="100">
                            <a:solidFill>
                              <a:srgbClr val="000000"/>
                            </a:solidFill>
                            <a:effectLst/>
                            <a:latin typeface="Cambria Math" panose="02040503050406030204" pitchFamily="18" charset="0"/>
                            <a:ea typeface="Calibri" panose="020F0502020204030204" pitchFamily="34" charset="0"/>
                            <a:cs typeface="Segoe UI" panose="020B0502040204020203" pitchFamily="34" charset="0"/>
                          </a:rPr>
                          <m:t>𝑎</m:t>
                        </m:r>
                      </m:e>
                      <m:sub>
                        <m:r>
                          <a:rPr lang="pt-BR" sz="2300" i="1" kern="100">
                            <a:solidFill>
                              <a:srgbClr val="000000"/>
                            </a:solidFill>
                            <a:effectLst/>
                            <a:latin typeface="Cambria Math" panose="02040503050406030204" pitchFamily="18" charset="0"/>
                            <a:ea typeface="Calibri" panose="020F0502020204030204" pitchFamily="34" charset="0"/>
                            <a:cs typeface="Segoe UI" panose="020B0502040204020203" pitchFamily="34" charset="0"/>
                          </a:rPr>
                          <m:t>1</m:t>
                        </m:r>
                      </m:sub>
                    </m:sSub>
                    <m:r>
                      <a:rPr lang="pt-BR" sz="2300" i="1" kern="100">
                        <a:solidFill>
                          <a:srgbClr val="000000"/>
                        </a:solidFill>
                        <a:effectLst/>
                        <a:latin typeface="Cambria Math" panose="02040503050406030204" pitchFamily="18" charset="0"/>
                        <a:ea typeface="Calibri" panose="020F0502020204030204" pitchFamily="34" charset="0"/>
                        <a:cs typeface="Segoe UI" panose="020B0502040204020203" pitchFamily="34" charset="0"/>
                      </a:rPr>
                      <m:t>=</m:t>
                    </m:r>
                    <m:f>
                      <m:fPr>
                        <m:ctrlPr>
                          <a:rPr lang="pt-BR" sz="2300" i="1" kern="100">
                            <a:effectLst/>
                            <a:latin typeface="Cambria Math" panose="02040503050406030204" pitchFamily="18" charset="0"/>
                            <a:ea typeface="Calibri" panose="020F0502020204030204" pitchFamily="34" charset="0"/>
                            <a:cs typeface="Segoe UI" panose="020B0502040204020203" pitchFamily="34" charset="0"/>
                          </a:rPr>
                        </m:ctrlPr>
                      </m:fPr>
                      <m:num>
                        <m:r>
                          <a:rPr lang="pt-BR" sz="2300" i="1" kern="100">
                            <a:solidFill>
                              <a:srgbClr val="000000"/>
                            </a:solidFill>
                            <a:effectLst/>
                            <a:latin typeface="Cambria Math" panose="02040503050406030204" pitchFamily="18" charset="0"/>
                            <a:ea typeface="Calibri" panose="020F0502020204030204" pitchFamily="34" charset="0"/>
                            <a:cs typeface="Segoe UI" panose="020B0502040204020203" pitchFamily="34" charset="0"/>
                          </a:rPr>
                          <m:t>1</m:t>
                        </m:r>
                      </m:num>
                      <m:den>
                        <m:r>
                          <a:rPr lang="pt-BR" sz="2300" i="1" kern="100">
                            <a:solidFill>
                              <a:srgbClr val="000000"/>
                            </a:solidFill>
                            <a:effectLst/>
                            <a:latin typeface="Cambria Math" panose="02040503050406030204" pitchFamily="18" charset="0"/>
                            <a:ea typeface="Calibri" panose="020F0502020204030204" pitchFamily="34" charset="0"/>
                            <a:cs typeface="Segoe UI" panose="020B0502040204020203" pitchFamily="34" charset="0"/>
                          </a:rPr>
                          <m:t>8192</m:t>
                        </m:r>
                      </m:den>
                    </m:f>
                    <m:r>
                      <a:rPr lang="pt-BR" sz="2300" i="1" kern="100">
                        <a:solidFill>
                          <a:srgbClr val="000000"/>
                        </a:solidFill>
                        <a:effectLst/>
                        <a:latin typeface="Cambria Math" panose="02040503050406030204" pitchFamily="18" charset="0"/>
                        <a:ea typeface="Calibri" panose="020F0502020204030204" pitchFamily="34" charset="0"/>
                        <a:cs typeface="Segoe UI" panose="020B0502040204020203" pitchFamily="34" charset="0"/>
                      </a:rPr>
                      <m:t> ,  </m:t>
                    </m:r>
                    <m:sSub>
                      <m:sSubPr>
                        <m:ctrlPr>
                          <a:rPr lang="pt-BR" sz="2300" i="1" kern="100">
                            <a:effectLst/>
                            <a:latin typeface="Cambria Math" panose="02040503050406030204" pitchFamily="18" charset="0"/>
                            <a:ea typeface="Calibri" panose="020F0502020204030204" pitchFamily="34" charset="0"/>
                            <a:cs typeface="Segoe UI" panose="020B0502040204020203" pitchFamily="34" charset="0"/>
                          </a:rPr>
                        </m:ctrlPr>
                      </m:sSubPr>
                      <m:e>
                        <m:r>
                          <a:rPr lang="pt-BR" sz="2300" i="1" kern="100">
                            <a:solidFill>
                              <a:srgbClr val="000000"/>
                            </a:solidFill>
                            <a:effectLst/>
                            <a:latin typeface="Cambria Math" panose="02040503050406030204" pitchFamily="18" charset="0"/>
                            <a:ea typeface="Calibri" panose="020F0502020204030204" pitchFamily="34" charset="0"/>
                            <a:cs typeface="Segoe UI" panose="020B0502040204020203" pitchFamily="34" charset="0"/>
                          </a:rPr>
                          <m:t>𝑎</m:t>
                        </m:r>
                      </m:e>
                      <m:sub>
                        <m:r>
                          <a:rPr lang="pt-BR" sz="2300" i="1" kern="100">
                            <a:solidFill>
                              <a:srgbClr val="000000"/>
                            </a:solidFill>
                            <a:effectLst/>
                            <a:latin typeface="Cambria Math" panose="02040503050406030204" pitchFamily="18" charset="0"/>
                            <a:ea typeface="Calibri" panose="020F0502020204030204" pitchFamily="34" charset="0"/>
                            <a:cs typeface="Segoe UI" panose="020B0502040204020203" pitchFamily="34" charset="0"/>
                          </a:rPr>
                          <m:t>𝑛</m:t>
                        </m:r>
                      </m:sub>
                    </m:sSub>
                    <m:r>
                      <a:rPr lang="pt-BR" sz="2300" i="1" kern="100">
                        <a:solidFill>
                          <a:srgbClr val="000000"/>
                        </a:solidFill>
                        <a:effectLst/>
                        <a:latin typeface="Cambria Math" panose="02040503050406030204" pitchFamily="18" charset="0"/>
                        <a:ea typeface="Calibri" panose="020F0502020204030204" pitchFamily="34" charset="0"/>
                        <a:cs typeface="Segoe UI" panose="020B0502040204020203" pitchFamily="34" charset="0"/>
                      </a:rPr>
                      <m:t>=2</m:t>
                    </m:r>
                  </m:oMath>
                </a14:m>
                <a:r>
                  <a:rPr lang="pt-BR" sz="2300" kern="1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 e </a:t>
                </a:r>
                <a14:m>
                  <m:oMath xmlns:m="http://schemas.openxmlformats.org/officeDocument/2006/math">
                    <m:r>
                      <a:rPr lang="pt-BR" sz="2300" i="1" kern="100">
                        <a:solidFill>
                          <a:srgbClr val="000000"/>
                        </a:solidFill>
                        <a:effectLst/>
                        <a:latin typeface="Cambria Math" panose="02040503050406030204" pitchFamily="18" charset="0"/>
                        <a:ea typeface="Calibri" panose="020F0502020204030204" pitchFamily="34" charset="0"/>
                        <a:cs typeface="Segoe UI" panose="020B0502040204020203" pitchFamily="34" charset="0"/>
                      </a:rPr>
                      <m:t>𝑞</m:t>
                    </m:r>
                    <m:r>
                      <a:rPr lang="pt-BR" sz="2300" i="1" kern="100">
                        <a:solidFill>
                          <a:srgbClr val="000000"/>
                        </a:solidFill>
                        <a:effectLst/>
                        <a:latin typeface="Cambria Math" panose="02040503050406030204" pitchFamily="18" charset="0"/>
                        <a:ea typeface="Calibri" panose="020F0502020204030204" pitchFamily="34" charset="0"/>
                        <a:cs typeface="Segoe UI" panose="020B0502040204020203" pitchFamily="34" charset="0"/>
                      </a:rPr>
                      <m:t>=2</m:t>
                    </m:r>
                  </m:oMath>
                </a14:m>
                <a:r>
                  <a:rPr lang="pt-BR" sz="2300" kern="1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a:t>
                </a:r>
              </a:p>
              <a:p>
                <a:pPr algn="just">
                  <a:lnSpc>
                    <a:spcPct val="107000"/>
                  </a:lnSpc>
                  <a:spcAft>
                    <a:spcPts val="800"/>
                  </a:spcAft>
                </a:pPr>
                <a:endParaRPr lang="pt-BR" sz="2300" kern="100" dirty="0">
                  <a:solidFill>
                    <a:srgbClr val="000000"/>
                  </a:solidFill>
                  <a:latin typeface="Arial Narrow" panose="020B0606020202030204" pitchFamily="34" charset="0"/>
                  <a:ea typeface="Calibri" panose="020F0502020204030204" pitchFamily="34" charset="0"/>
                  <a:cs typeface="Segoe UI" panose="020B0502040204020203" pitchFamily="34" charset="0"/>
                </a:endParaRPr>
              </a:p>
              <a:p>
                <a:pPr algn="just">
                  <a:lnSpc>
                    <a:spcPct val="107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7. (ENEM 2018)</a:t>
                </a:r>
                <a:r>
                  <a:rPr lang="pt-BR" sz="2300" kern="100"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Com o avanço em ciência da computação, estamos próximos do momento em que o número de transistores no processador de um computador pessoal será da mesma ordem de grandeza que o número de neurônios em um cérebro humano, que é da ordem de 100 bilhões. Uma das grandezas determinantes para o desempenho de um processador é a densidade de transistores, que é o número de transistores por centímetro quadrado. Em 1986, uma empresa fabricava um processador contendo 100 000 transistores distribuídos em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0,25 cm²</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de área.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56EC29E9-674A-D41B-3525-22F14B094E24}"/>
                  </a:ext>
                </a:extLst>
              </p:cNvPr>
              <p:cNvSpPr txBox="1">
                <a:spLocks noRot="1" noChangeAspect="1" noMove="1" noResize="1" noEditPoints="1" noAdjustHandles="1" noChangeArrowheads="1" noChangeShapeType="1" noTextEdit="1"/>
              </p:cNvSpPr>
              <p:nvPr/>
            </p:nvSpPr>
            <p:spPr>
              <a:xfrm>
                <a:off x="0" y="566666"/>
                <a:ext cx="6096000" cy="6117187"/>
              </a:xfrm>
              <a:prstGeom prst="rect">
                <a:avLst/>
              </a:prstGeom>
              <a:blipFill>
                <a:blip r:embed="rId2"/>
                <a:stretch>
                  <a:fillRect l="-1400" t="-897" r="-1400" b="-119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A0FC3602-2468-1E34-3427-85D678DFFAB2}"/>
                  </a:ext>
                </a:extLst>
              </p:cNvPr>
              <p:cNvSpPr txBox="1"/>
              <p:nvPr/>
            </p:nvSpPr>
            <p:spPr>
              <a:xfrm>
                <a:off x="6176682" y="566666"/>
                <a:ext cx="6015318" cy="6461192"/>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Desde então, o número de transistores por centímetro quadrado que se pode colocar em um processador dobra a cada dois anos (Lei de Moore). </a:t>
                </a:r>
              </a:p>
              <a:p>
                <a:pPr algn="r">
                  <a:lnSpc>
                    <a:spcPct val="115000"/>
                  </a:lnSpc>
                  <a:spcAft>
                    <a:spcPts val="800"/>
                  </a:spcAft>
                </a:pP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Disponível em: www.pocket-lint.com. Acesso em: 1 dez. 2017 (adaptado).</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(Considere 0,30 como aproximação para </a:t>
                </a:r>
                <a14:m>
                  <m:oMath xmlns:m="http://schemas.openxmlformats.org/officeDocument/2006/math">
                    <m:func>
                      <m:func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uncPr>
                      <m:fName>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m:rPr>
                                <m:sty m:val="p"/>
                              </m:rPr>
                              <a:rPr lang="pt-BR" sz="2300" kern="100">
                                <a:effectLst/>
                                <a:latin typeface="Cambria Math" panose="02040503050406030204" pitchFamily="18" charset="0"/>
                                <a:ea typeface="Calibri" panose="020F0502020204030204" pitchFamily="34" charset="0"/>
                                <a:cs typeface="Times New Roman" panose="02020603050405020304" pitchFamily="18" charset="0"/>
                              </a:rPr>
                              <m:t>log</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10</m:t>
                            </m:r>
                          </m:sub>
                        </m:sSub>
                      </m:fName>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m:t>
                        </m:r>
                      </m:e>
                    </m:func>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Em que ano a empresa atingiu ou atingirá a densidade de 100 bilhões de transistores?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1999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2002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2022 </a:t>
                </a: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8.</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Qual é o primeiro termo de uma progressão geométrica, cujo sétimo termo é igual a </a:t>
                </a:r>
                <a14:m>
                  <m:oMath xmlns:m="http://schemas.openxmlformats.org/officeDocument/2006/math">
                    <m:r>
                      <a:rPr lang="pt-BR" sz="2300" i="1" kern="100">
                        <a:solidFill>
                          <a:srgbClr val="000000"/>
                        </a:solidFill>
                        <a:effectLst/>
                        <a:latin typeface="Cambria Math" panose="02040503050406030204" pitchFamily="18" charset="0"/>
                        <a:ea typeface="Calibri" panose="020F0502020204030204" pitchFamily="34" charset="0"/>
                        <a:cs typeface="Arial" panose="020B0604020202020204" pitchFamily="34" charset="0"/>
                      </a:rPr>
                      <m:t>−12 288</m:t>
                    </m:r>
                  </m:oMath>
                </a14:m>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e a razão é </a:t>
                </a:r>
                <a14:m>
                  <m:oMath xmlns:m="http://schemas.openxmlformats.org/officeDocument/2006/math">
                    <m:r>
                      <a:rPr lang="pt-BR" sz="23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−4</m:t>
                    </m:r>
                  </m:oMath>
                </a14:m>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A0FC3602-2468-1E34-3427-85D678DFFAB2}"/>
                  </a:ext>
                </a:extLst>
              </p:cNvPr>
              <p:cNvSpPr txBox="1">
                <a:spLocks noRot="1" noChangeAspect="1" noMove="1" noResize="1" noEditPoints="1" noAdjustHandles="1" noChangeArrowheads="1" noChangeShapeType="1" noTextEdit="1"/>
              </p:cNvSpPr>
              <p:nvPr/>
            </p:nvSpPr>
            <p:spPr>
              <a:xfrm>
                <a:off x="6176682" y="566666"/>
                <a:ext cx="6015318" cy="6461192"/>
              </a:xfrm>
              <a:prstGeom prst="rect">
                <a:avLst/>
              </a:prstGeom>
              <a:blipFill>
                <a:blip r:embed="rId3"/>
                <a:stretch>
                  <a:fillRect l="-1418" t="-472" r="-2533"/>
                </a:stretch>
              </a:blipFill>
            </p:spPr>
            <p:txBody>
              <a:bodyPr/>
              <a:lstStyle/>
              <a:p>
                <a:r>
                  <a:rPr lang="pt-BR">
                    <a:noFill/>
                  </a:rPr>
                  <a:t> </a:t>
                </a:r>
              </a:p>
            </p:txBody>
          </p:sp>
        </mc:Fallback>
      </mc:AlternateContent>
      <p:sp>
        <p:nvSpPr>
          <p:cNvPr id="7" name="CaixaDeTexto 6">
            <a:extLst>
              <a:ext uri="{FF2B5EF4-FFF2-40B4-BE49-F238E27FC236}">
                <a16:creationId xmlns:a16="http://schemas.microsoft.com/office/drawing/2014/main" id="{71EA6B99-DB1E-C903-8689-FB77604C352D}"/>
              </a:ext>
            </a:extLst>
          </p:cNvPr>
          <p:cNvSpPr txBox="1"/>
          <p:nvPr/>
        </p:nvSpPr>
        <p:spPr>
          <a:xfrm>
            <a:off x="9099179" y="4027390"/>
            <a:ext cx="2584076" cy="982513"/>
          </a:xfrm>
          <a:prstGeom prst="rect">
            <a:avLst/>
          </a:prstGeom>
          <a:noFill/>
        </p:spPr>
        <p:txBody>
          <a:bodyPr wrap="square">
            <a:spAutoFit/>
          </a:bodyPr>
          <a:lstStyle/>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2026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2146</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615798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AD35EA3E-B769-E941-2A06-804156657D3F}"/>
              </a:ext>
            </a:extLst>
          </p:cNvPr>
          <p:cNvPicPr>
            <a:picLocks noChangeAspect="1"/>
          </p:cNvPicPr>
          <p:nvPr/>
        </p:nvPicPr>
        <p:blipFill rotWithShape="1">
          <a:blip r:embed="rId2">
            <a:extLst>
              <a:ext uri="{28A0092B-C50C-407E-A947-70E740481C1C}">
                <a14:useLocalDpi xmlns:a14="http://schemas.microsoft.com/office/drawing/2010/main" val="0"/>
              </a:ext>
            </a:extLst>
          </a:blip>
          <a:srcRect l="808" r="2454" b="4321"/>
          <a:stretch>
            <a:fillRect/>
          </a:stretch>
        </p:blipFill>
        <p:spPr bwMode="auto">
          <a:xfrm>
            <a:off x="0" y="577532"/>
            <a:ext cx="3240000" cy="670373"/>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2A0ECF81-6417-3C60-B75F-9438E72D6805}"/>
                  </a:ext>
                </a:extLst>
              </p:cNvPr>
              <p:cNvSpPr txBox="1"/>
              <p:nvPr/>
            </p:nvSpPr>
            <p:spPr>
              <a:xfrm>
                <a:off x="0" y="1247905"/>
                <a:ext cx="6096000" cy="5592300"/>
              </a:xfrm>
              <a:prstGeom prst="rect">
                <a:avLst/>
              </a:prstGeom>
              <a:noFill/>
            </p:spPr>
            <p:txBody>
              <a:bodyPr wrap="square">
                <a:spAutoFit/>
              </a:bodyPr>
              <a:lstStyle/>
              <a:p>
                <a:pPr algn="ct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REPRESENTAÇÃO </a:t>
                </a: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GRÁFICA</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DE UMA PROGRESSÃO GEOMÉTRICA (PG)</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 representação gráfica da PG </a:t>
                </a:r>
                <a14:m>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é formada pelos pontos </a:t>
                </a:r>
                <a14:m>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 </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do plano cartesiano. Esses pontos pertencem ao gráfico de uma </a:t>
                </a: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função exponencial</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de equação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p>
                    </m:sSup>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onde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solidFill>
                      <a:srgbClr val="7030A0"/>
                    </a:solidFill>
                    <a:effectLst/>
                    <a:latin typeface="Arial Narrow" panose="020B0606020202030204" pitchFamily="34" charset="0"/>
                    <a:ea typeface="Times New Roman" panose="02020603050405020304" pitchFamily="18" charset="0"/>
                    <a:cs typeface="Times New Roman" panose="02020603050405020304" pitchFamily="18" charset="0"/>
                  </a:rPr>
                  <a:t>Considere a sequência </a:t>
                </a:r>
                <a14:m>
                  <m:oMath xmlns:m="http://schemas.openxmlformats.org/officeDocument/2006/math">
                    <m:d>
                      <m:dPr>
                        <m:ctrlP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𝟒</m:t>
                        </m:r>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𝟖</m:t>
                        </m:r>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𝟏𝟔</m:t>
                        </m:r>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𝟑𝟐</m:t>
                        </m:r>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m:t>
                        </m:r>
                      </m:e>
                    </m:d>
                  </m:oMath>
                </a14:m>
                <a:r>
                  <a:rPr lang="pt-BR" sz="2300" b="1" kern="100" dirty="0">
                    <a:solidFill>
                      <a:srgbClr val="7030A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O termo geral dessa sequência pode ser representado por: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p>
                      </m:sSup>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2A0ECF81-6417-3C60-B75F-9438E72D6805}"/>
                  </a:ext>
                </a:extLst>
              </p:cNvPr>
              <p:cNvSpPr txBox="1">
                <a:spLocks noRot="1" noChangeAspect="1" noMove="1" noResize="1" noEditPoints="1" noAdjustHandles="1" noChangeArrowheads="1" noChangeShapeType="1" noTextEdit="1"/>
              </p:cNvSpPr>
              <p:nvPr/>
            </p:nvSpPr>
            <p:spPr>
              <a:xfrm>
                <a:off x="0" y="1247905"/>
                <a:ext cx="6096000" cy="5592300"/>
              </a:xfrm>
              <a:prstGeom prst="rect">
                <a:avLst/>
              </a:prstGeom>
              <a:blipFill>
                <a:blip r:embed="rId3"/>
                <a:stretch>
                  <a:fillRect l="-1400" t="-545" r="-14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137AC95C-187A-E088-8C5C-C07738BDF5F0}"/>
                  </a:ext>
                </a:extLst>
              </p:cNvPr>
              <p:cNvSpPr txBox="1"/>
              <p:nvPr/>
            </p:nvSpPr>
            <p:spPr>
              <a:xfrm>
                <a:off x="6096000" y="577532"/>
                <a:ext cx="6109452" cy="2001766"/>
              </a:xfrm>
              <a:prstGeom prst="rect">
                <a:avLst/>
              </a:prstGeom>
              <a:noFill/>
            </p:spPr>
            <p:txBody>
              <a:bodyPr wrap="square">
                <a:spAutoFit/>
              </a:bodyPr>
              <a:lstStyle/>
              <a:p>
                <a:pPr algn="ctr">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p>
                      </m:sSup>
                    </m:oMath>
                  </m:oMathPara>
                </a14:m>
                <a:endParaRPr lang="pt-BR" sz="2300" i="1" kern="100" dirty="0">
                  <a:effectLst/>
                  <a:latin typeface="Cambria Math" panose="02040503050406030204" pitchFamily="18" charset="0"/>
                  <a:ea typeface="Times New Roman" panose="02020603050405020304" pitchFamily="18"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p>
                      </m:sSup>
                    </m:oMath>
                  </m:oMathPara>
                </a14:m>
                <a:endParaRPr lang="pt-BR" sz="2300" i="1" kern="100" dirty="0">
                  <a:effectLst/>
                  <a:latin typeface="Cambria Math" panose="02040503050406030204" pitchFamily="18" charset="0"/>
                  <a:ea typeface="Times New Roman" panose="02020603050405020304" pitchFamily="18"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p>
                      </m:sSup>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Assim, obtemos: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137AC95C-187A-E088-8C5C-C07738BDF5F0}"/>
                  </a:ext>
                </a:extLst>
              </p:cNvPr>
              <p:cNvSpPr txBox="1">
                <a:spLocks noRot="1" noChangeAspect="1" noMove="1" noResize="1" noEditPoints="1" noAdjustHandles="1" noChangeArrowheads="1" noChangeShapeType="1" noTextEdit="1"/>
              </p:cNvSpPr>
              <p:nvPr/>
            </p:nvSpPr>
            <p:spPr>
              <a:xfrm>
                <a:off x="6096000" y="577532"/>
                <a:ext cx="6109452" cy="2001766"/>
              </a:xfrm>
              <a:prstGeom prst="rect">
                <a:avLst/>
              </a:prstGeom>
              <a:blipFill>
                <a:blip r:embed="rId4"/>
                <a:stretch>
                  <a:fillRect l="-1397" b="-5488"/>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90DC7BC1-A0F5-5365-1F2D-390E41DA1971}"/>
              </a:ext>
            </a:extLst>
          </p:cNvPr>
          <p:cNvPicPr>
            <a:picLocks noChangeAspect="1"/>
          </p:cNvPicPr>
          <p:nvPr/>
        </p:nvPicPr>
        <p:blipFill>
          <a:blip r:embed="rId5"/>
          <a:srcRect r="75276" b="17875"/>
          <a:stretch/>
        </p:blipFill>
        <p:spPr>
          <a:xfrm>
            <a:off x="7162595" y="3240154"/>
            <a:ext cx="3976262" cy="2802058"/>
          </a:xfrm>
          <a:prstGeom prst="rect">
            <a:avLst/>
          </a:prstGeom>
        </p:spPr>
      </p:pic>
    </p:spTree>
    <p:extLst>
      <p:ext uri="{BB962C8B-B14F-4D97-AF65-F5344CB8AC3E}">
        <p14:creationId xmlns:p14="http://schemas.microsoft.com/office/powerpoint/2010/main" val="21320316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626CCACF-E810-BD17-F596-DA2FDE1C6B82}"/>
                  </a:ext>
                </a:extLst>
              </p:cNvPr>
              <p:cNvSpPr txBox="1"/>
              <p:nvPr/>
            </p:nvSpPr>
            <p:spPr>
              <a:xfrm>
                <a:off x="6096000" y="885146"/>
                <a:ext cx="6096000" cy="5972854"/>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Perceba que há uma relação entre a função exponencial e a progressão geométrica. Considerando a função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ℝ</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ℝ</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definida por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𝑥</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300" b="1"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𝒙</m:t>
                        </m:r>
                      </m:sup>
                    </m:sSup>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com a restrição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sSubSup>
                      <m:sSub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ℤ</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ub>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up>
                    </m:sSub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ℝ</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percebe-se que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1</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2</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3</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4</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 </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formam uma progressão geométrica.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Observe: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1</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1</m:t>
                          </m:r>
                        </m:sup>
                      </m:s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2</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3</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3</m:t>
                          </m:r>
                        </m:sup>
                      </m:s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=8</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4</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300" i="1" kern="100">
                              <a:solidFill>
                                <a:srgbClr val="7030A0"/>
                              </a:solidFill>
                              <a:effectLst/>
                              <a:latin typeface="Cambria Math" panose="02040503050406030204" pitchFamily="18" charset="0"/>
                              <a:ea typeface="Times New Roman" panose="02020603050405020304" pitchFamily="18" charset="0"/>
                              <a:cs typeface="Times New Roman" panose="02020603050405020304" pitchFamily="18" charset="0"/>
                            </a:rPr>
                            <m:t>4</m:t>
                          </m:r>
                        </m:sup>
                      </m:s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=16</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Portanto, </a:t>
                </a:r>
                <a14:m>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 4; 8; 16; …</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é uma progressão geométrica de razão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626CCACF-E810-BD17-F596-DA2FDE1C6B82}"/>
                  </a:ext>
                </a:extLst>
              </p:cNvPr>
              <p:cNvSpPr txBox="1">
                <a:spLocks noRot="1" noChangeAspect="1" noMove="1" noResize="1" noEditPoints="1" noAdjustHandles="1" noChangeArrowheads="1" noChangeShapeType="1" noTextEdit="1"/>
              </p:cNvSpPr>
              <p:nvPr/>
            </p:nvSpPr>
            <p:spPr>
              <a:xfrm>
                <a:off x="6096000" y="885146"/>
                <a:ext cx="6096000" cy="5972854"/>
              </a:xfrm>
              <a:prstGeom prst="rect">
                <a:avLst/>
              </a:prstGeom>
              <a:blipFill>
                <a:blip r:embed="rId2"/>
                <a:stretch>
                  <a:fillRect l="-1400" t="-408" r="-1400" b="-1122"/>
                </a:stretch>
              </a:blipFill>
            </p:spPr>
            <p:txBody>
              <a:bodyPr/>
              <a:lstStyle/>
              <a:p>
                <a:r>
                  <a:rPr lang="pt-BR">
                    <a:noFill/>
                  </a:rPr>
                  <a:t> </a:t>
                </a:r>
              </a:p>
            </p:txBody>
          </p:sp>
        </mc:Fallback>
      </mc:AlternateContent>
      <p:sp>
        <p:nvSpPr>
          <p:cNvPr id="9" name="CaixaDeTexto 8">
            <a:extLst>
              <a:ext uri="{FF2B5EF4-FFF2-40B4-BE49-F238E27FC236}">
                <a16:creationId xmlns:a16="http://schemas.microsoft.com/office/drawing/2014/main" id="{BD8AF8BE-B935-3AC5-789E-F8A32BEE332B}"/>
              </a:ext>
            </a:extLst>
          </p:cNvPr>
          <p:cNvSpPr txBox="1"/>
          <p:nvPr/>
        </p:nvSpPr>
        <p:spPr>
          <a:xfrm>
            <a:off x="0" y="572358"/>
            <a:ext cx="2667000" cy="446276"/>
          </a:xfrm>
          <a:prstGeom prst="rect">
            <a:avLst/>
          </a:prstGeom>
          <a:noFill/>
        </p:spPr>
        <p:txBody>
          <a:bodyPr wrap="square">
            <a:spAutoFit/>
          </a:bodyPr>
          <a:lstStyle/>
          <a:p>
            <a:r>
              <a:rPr lang="pt-BR" sz="2300" dirty="0">
                <a:latin typeface="Arial Narrow" panose="020B0606020202030204" pitchFamily="34" charset="0"/>
              </a:rPr>
              <a:t>Representação gráfica: </a:t>
            </a:r>
          </a:p>
        </p:txBody>
      </p:sp>
      <p:pic>
        <p:nvPicPr>
          <p:cNvPr id="10" name="Imagem 9" descr="Gráfico, Gráfico de linhas&#10;&#10;O conteúdo gerado por IA pode estar incorreto.">
            <a:extLst>
              <a:ext uri="{FF2B5EF4-FFF2-40B4-BE49-F238E27FC236}">
                <a16:creationId xmlns:a16="http://schemas.microsoft.com/office/drawing/2014/main" id="{D67D257C-368A-3442-3271-17541576607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4507" r="16279" b="1990"/>
          <a:stretch>
            <a:fillRect/>
          </a:stretch>
        </p:blipFill>
        <p:spPr bwMode="auto">
          <a:xfrm>
            <a:off x="2868706" y="701020"/>
            <a:ext cx="2114811" cy="615698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091607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2E9CF636-A401-1E66-61E4-CDA16A53617C}"/>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0" y="564776"/>
            <a:ext cx="3240000" cy="82314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1B05E9F5-39EE-E789-0ECA-55BEB10267FC}"/>
                  </a:ext>
                </a:extLst>
              </p:cNvPr>
              <p:cNvSpPr txBox="1"/>
              <p:nvPr/>
            </p:nvSpPr>
            <p:spPr>
              <a:xfrm>
                <a:off x="0" y="1266716"/>
                <a:ext cx="6096000" cy="5634171"/>
              </a:xfrm>
              <a:prstGeom prst="rect">
                <a:avLst/>
              </a:prstGeom>
              <a:noFill/>
            </p:spPr>
            <p:txBody>
              <a:bodyPr wrap="square">
                <a:spAutoFit/>
              </a:bodyPr>
              <a:lstStyle/>
              <a:p>
                <a:pPr algn="just">
                  <a:lnSpc>
                    <a:spcPct val="107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9.</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Observe a sequência a seguir.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14:m>
                  <m:oMathPara xmlns:m="http://schemas.openxmlformats.org/officeDocument/2006/math">
                    <m:oMathParaPr>
                      <m:jc m:val="centerGroup"/>
                    </m:oMathParaPr>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4 </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1 ; 4 ; 16 ; 64 ; … </m:t>
                          </m:r>
                        </m:e>
                      </m:d>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Responda: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 Marque a classificação dessa sequência:</a:t>
                </a:r>
              </a:p>
              <a:p>
                <a:pPr indent="449580"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Aritmética.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Geométrica.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Qual a razão dessa sequência?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20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Represente graficamente essa sequência em um plano cartesiano.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1B05E9F5-39EE-E789-0ECA-55BEB10267FC}"/>
                  </a:ext>
                </a:extLst>
              </p:cNvPr>
              <p:cNvSpPr txBox="1">
                <a:spLocks noRot="1" noChangeAspect="1" noMove="1" noResize="1" noEditPoints="1" noAdjustHandles="1" noChangeArrowheads="1" noChangeShapeType="1" noTextEdit="1"/>
              </p:cNvSpPr>
              <p:nvPr/>
            </p:nvSpPr>
            <p:spPr>
              <a:xfrm>
                <a:off x="0" y="1266716"/>
                <a:ext cx="6096000" cy="5634171"/>
              </a:xfrm>
              <a:prstGeom prst="rect">
                <a:avLst/>
              </a:prstGeom>
              <a:blipFill>
                <a:blip r:embed="rId3"/>
                <a:stretch>
                  <a:fillRect l="-1400" t="-974" r="-14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ACE769B9-6F08-3A04-BDE5-115810EBF26B}"/>
                  </a:ext>
                </a:extLst>
              </p:cNvPr>
              <p:cNvSpPr txBox="1"/>
              <p:nvPr/>
            </p:nvSpPr>
            <p:spPr>
              <a:xfrm>
                <a:off x="6104968" y="565861"/>
                <a:ext cx="6087032" cy="5875455"/>
              </a:xfrm>
              <a:prstGeom prst="rect">
                <a:avLst/>
              </a:prstGeom>
              <a:noFill/>
            </p:spPr>
            <p:txBody>
              <a:bodyPr wrap="square">
                <a:spAutoFit/>
              </a:bodyPr>
              <a:lstStyle/>
              <a:p>
                <a:pPr algn="just">
                  <a:lnSpc>
                    <a:spcPct val="115000"/>
                  </a:lnSpc>
                  <a:spcAft>
                    <a:spcPts val="800"/>
                  </a:spcAft>
                </a:pPr>
                <a:r>
                  <a:rPr lang="pt-BR" sz="2300" b="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10.</a:t>
                </a:r>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Observe os termos gerais das sequências geométricas a seguir: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=5</m:t>
                      </m:r>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e>
                        <m:sup>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p>
                      </m:sSup>
                      <m:r>
                        <a:rPr lang="pt-BR" sz="2300"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m:t>
                      </m:r>
                    </m:oMath>
                  </m:oMathPara>
                </a14:m>
                <a:endParaRPr lang="pt-BR" sz="2300" kern="100" dirty="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300"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300"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e</m:t>
                      </m:r>
                      <m:r>
                        <a:rPr lang="pt-BR" sz="2300"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m:t>
                      </m:r>
                    </m:oMath>
                  </m:oMathPara>
                </a14:m>
                <a:endParaRPr lang="pt-BR" sz="2300" kern="100" dirty="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300"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𝑏</m:t>
                          </m:r>
                        </m:e>
                        <m:sub>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e>
                            <m:sup>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p>
                          </m:sSup>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num>
                        <m:den>
                          <m:r>
                            <a:rPr lang="pt-BR" sz="23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9</m:t>
                          </m:r>
                        </m:den>
                      </m:f>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Faça o que se pede: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15000"/>
                  </a:lnSpc>
                  <a:spcAft>
                    <a:spcPts val="800"/>
                  </a:spcAft>
                  <a:buAutoNum type="alphaLcParenR"/>
                </a:pPr>
                <a:r>
                  <a:rPr lang="pt-BR" sz="23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Quais os primeiros termos dessas sequências?</a:t>
                </a:r>
              </a:p>
              <a:p>
                <a:pPr algn="just">
                  <a:lnSpc>
                    <a:spcPct val="115000"/>
                  </a:lnSpc>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Quais as razões dessas sequências?</a:t>
                </a:r>
              </a:p>
              <a:p>
                <a:pPr algn="just">
                  <a:lnSpc>
                    <a:spcPct val="115000"/>
                  </a:lnSpc>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Preencha as tabelas, a seguir: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ACE769B9-6F08-3A04-BDE5-115810EBF26B}"/>
                  </a:ext>
                </a:extLst>
              </p:cNvPr>
              <p:cNvSpPr txBox="1">
                <a:spLocks noRot="1" noChangeAspect="1" noMove="1" noResize="1" noEditPoints="1" noAdjustHandles="1" noChangeArrowheads="1" noChangeShapeType="1" noTextEdit="1"/>
              </p:cNvSpPr>
              <p:nvPr/>
            </p:nvSpPr>
            <p:spPr>
              <a:xfrm>
                <a:off x="6104968" y="565861"/>
                <a:ext cx="6087032" cy="5875455"/>
              </a:xfrm>
              <a:prstGeom prst="rect">
                <a:avLst/>
              </a:prstGeom>
              <a:blipFill>
                <a:blip r:embed="rId4"/>
                <a:stretch>
                  <a:fillRect l="-1401" t="-519" r="-1401" b="-1141"/>
                </a:stretch>
              </a:blipFill>
            </p:spPr>
            <p:txBody>
              <a:bodyPr/>
              <a:lstStyle/>
              <a:p>
                <a:r>
                  <a:rPr lang="pt-BR">
                    <a:noFill/>
                  </a:rPr>
                  <a:t> </a:t>
                </a:r>
              </a:p>
            </p:txBody>
          </p:sp>
        </mc:Fallback>
      </mc:AlternateContent>
    </p:spTree>
    <p:extLst>
      <p:ext uri="{BB962C8B-B14F-4D97-AF65-F5344CB8AC3E}">
        <p14:creationId xmlns:p14="http://schemas.microsoft.com/office/powerpoint/2010/main" val="29251131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5B09178F-50D8-8E42-2CC3-C12EE548D7B0}"/>
              </a:ext>
            </a:extLst>
          </p:cNvPr>
          <p:cNvPicPr>
            <a:picLocks noChangeAspect="1"/>
          </p:cNvPicPr>
          <p:nvPr/>
        </p:nvPicPr>
        <p:blipFill>
          <a:blip r:embed="rId2"/>
          <a:srcRect r="52378" b="11511"/>
          <a:stretch/>
        </p:blipFill>
        <p:spPr>
          <a:xfrm>
            <a:off x="158840" y="1624629"/>
            <a:ext cx="5937160" cy="3010123"/>
          </a:xfrm>
          <a:prstGeom prst="rect">
            <a:avLst/>
          </a:prstGeom>
        </p:spPr>
      </p:pic>
      <p:pic>
        <p:nvPicPr>
          <p:cNvPr id="4" name="Imagem 3">
            <a:extLst>
              <a:ext uri="{FF2B5EF4-FFF2-40B4-BE49-F238E27FC236}">
                <a16:creationId xmlns:a16="http://schemas.microsoft.com/office/drawing/2014/main" id="{2D5CBB6B-75FE-DC3E-E5EE-442B44F0AD58}"/>
              </a:ext>
            </a:extLst>
          </p:cNvPr>
          <p:cNvPicPr>
            <a:picLocks noChangeAspect="1"/>
          </p:cNvPicPr>
          <p:nvPr/>
        </p:nvPicPr>
        <p:blipFill>
          <a:blip r:embed="rId3"/>
          <a:srcRect r="52437" b="7841"/>
          <a:stretch/>
        </p:blipFill>
        <p:spPr>
          <a:xfrm>
            <a:off x="6322331" y="1624629"/>
            <a:ext cx="5710829" cy="3314924"/>
          </a:xfrm>
          <a:prstGeom prst="rect">
            <a:avLst/>
          </a:prstGeom>
        </p:spPr>
      </p:pic>
      <p:sp>
        <p:nvSpPr>
          <p:cNvPr id="6" name="CaixaDeTexto 5">
            <a:extLst>
              <a:ext uri="{FF2B5EF4-FFF2-40B4-BE49-F238E27FC236}">
                <a16:creationId xmlns:a16="http://schemas.microsoft.com/office/drawing/2014/main" id="{32F6A82F-C2DE-B98C-D7A0-76607EDCF0B0}"/>
              </a:ext>
            </a:extLst>
          </p:cNvPr>
          <p:cNvSpPr txBox="1"/>
          <p:nvPr/>
        </p:nvSpPr>
        <p:spPr>
          <a:xfrm>
            <a:off x="6185647" y="5359886"/>
            <a:ext cx="6096000" cy="800219"/>
          </a:xfrm>
          <a:prstGeom prst="rect">
            <a:avLst/>
          </a:prstGeom>
          <a:noFill/>
        </p:spPr>
        <p:txBody>
          <a:bodyPr wrap="square">
            <a:spAutoFit/>
          </a:bodyPr>
          <a:lstStyle/>
          <a:p>
            <a:r>
              <a:rPr lang="pt-BR" sz="2300" dirty="0">
                <a:latin typeface="Arial Narrow" panose="020B0606020202030204" pitchFamily="34" charset="0"/>
              </a:rPr>
              <a:t>d) Represente graficamente essas sequências em um plano cartesiano. </a:t>
            </a:r>
          </a:p>
        </p:txBody>
      </p:sp>
    </p:spTree>
    <p:extLst>
      <p:ext uri="{BB962C8B-B14F-4D97-AF65-F5344CB8AC3E}">
        <p14:creationId xmlns:p14="http://schemas.microsoft.com/office/powerpoint/2010/main" val="34905569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B1E38B33-33D0-AEFB-AD6E-01AA7E035F8A}"/>
                  </a:ext>
                </a:extLst>
              </p:cNvPr>
              <p:cNvSpPr txBox="1"/>
              <p:nvPr/>
            </p:nvSpPr>
            <p:spPr>
              <a:xfrm>
                <a:off x="0" y="524462"/>
                <a:ext cx="6096000" cy="3870227"/>
              </a:xfrm>
              <a:prstGeom prst="rect">
                <a:avLst/>
              </a:prstGeom>
              <a:noFill/>
            </p:spPr>
            <p:txBody>
              <a:bodyPr wrap="square">
                <a:spAutoFit/>
              </a:bodyPr>
              <a:lstStyle/>
              <a:p>
                <a:pPr algn="just">
                  <a:lnSpc>
                    <a:spcPct val="115000"/>
                  </a:lnSpc>
                  <a:spcAft>
                    <a:spcPts val="3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11.</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Evandina descobriu que a PG é uma amostragem discreta de uma função exponencial contínua. Durante os seus estudos, ela percebeu que uma aplicação financeira feita por ela pode ser representada pela seguinte lei de formação: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Bef>
                    <a:spcPts val="400"/>
                  </a:spcBef>
                  <a:spcAft>
                    <a:spcPts val="400"/>
                  </a:spcAft>
                </a:pPr>
                <a14:m>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=5000</m:t>
                    </m:r>
                    <m:r>
                      <a:rPr lang="pt-BR" sz="2300" i="1" kern="100">
                        <a:effectLst/>
                        <a:latin typeface="Cambria Math" panose="02040503050406030204" pitchFamily="18" charset="0"/>
                        <a:ea typeface="Calibri" panose="020F0502020204030204" pitchFamily="34" charset="0"/>
                        <a:cs typeface="Cambria Math" panose="02040503050406030204" pitchFamily="18" charset="0"/>
                      </a:rPr>
                      <m:t>⋅</m:t>
                    </m:r>
                    <m:sSup>
                      <m:sSup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1,02</m:t>
                        </m:r>
                      </m:e>
                      <m:sup>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p>
                    </m:sSup>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em que </a:t>
                </a:r>
                <a14:m>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corresponde ao montante e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tempo em meses</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3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 Preencha o quadro e observe a relação do montante </a:t>
                </a:r>
                <a14:m>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em reais, ao longo do tempo </a:t>
                </a:r>
                <a14:m>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B1E38B33-33D0-AEFB-AD6E-01AA7E035F8A}"/>
                  </a:ext>
                </a:extLst>
              </p:cNvPr>
              <p:cNvSpPr txBox="1">
                <a:spLocks noRot="1" noChangeAspect="1" noMove="1" noResize="1" noEditPoints="1" noAdjustHandles="1" noChangeArrowheads="1" noChangeShapeType="1" noTextEdit="1"/>
              </p:cNvSpPr>
              <p:nvPr/>
            </p:nvSpPr>
            <p:spPr>
              <a:xfrm>
                <a:off x="0" y="524462"/>
                <a:ext cx="6096000" cy="3870227"/>
              </a:xfrm>
              <a:prstGeom prst="rect">
                <a:avLst/>
              </a:prstGeom>
              <a:blipFill>
                <a:blip r:embed="rId2"/>
                <a:stretch>
                  <a:fillRect l="-1400" t="-630" r="-1400" b="-2362"/>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0CB5B050-4F75-6067-B8FA-B0AF4FD4703F}"/>
              </a:ext>
            </a:extLst>
          </p:cNvPr>
          <p:cNvPicPr>
            <a:picLocks noChangeAspect="1"/>
          </p:cNvPicPr>
          <p:nvPr/>
        </p:nvPicPr>
        <p:blipFill>
          <a:blip r:embed="rId3"/>
          <a:srcRect r="52779" b="11899"/>
          <a:stretch/>
        </p:blipFill>
        <p:spPr>
          <a:xfrm>
            <a:off x="360157" y="4394689"/>
            <a:ext cx="5153137" cy="2320843"/>
          </a:xfrm>
          <a:prstGeom prst="rect">
            <a:avLst/>
          </a:prstGeom>
        </p:spPr>
      </p:pic>
      <p:sp>
        <p:nvSpPr>
          <p:cNvPr id="6" name="CaixaDeTexto 5">
            <a:extLst>
              <a:ext uri="{FF2B5EF4-FFF2-40B4-BE49-F238E27FC236}">
                <a16:creationId xmlns:a16="http://schemas.microsoft.com/office/drawing/2014/main" id="{3E3B9344-5F0E-A341-774D-304D2E4883A5}"/>
              </a:ext>
            </a:extLst>
          </p:cNvPr>
          <p:cNvSpPr txBox="1"/>
          <p:nvPr/>
        </p:nvSpPr>
        <p:spPr>
          <a:xfrm>
            <a:off x="6194612" y="600381"/>
            <a:ext cx="5997388" cy="1286955"/>
          </a:xfrm>
          <a:prstGeom prst="rect">
            <a:avLst/>
          </a:prstGeom>
          <a:noFill/>
        </p:spPr>
        <p:txBody>
          <a:bodyPr wrap="square">
            <a:spAutoFit/>
          </a:bodyPr>
          <a:lstStyle/>
          <a:p>
            <a:pPr algn="just">
              <a:lnSpc>
                <a:spcPct val="115000"/>
              </a:lnSpc>
              <a:spcAft>
                <a:spcPts val="800"/>
              </a:spcAft>
            </a:pPr>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b) Faça a representação gráfica que corresponde ao </a:t>
            </a:r>
            <a:r>
              <a:rPr lang="pt-BR" sz="2300" u="sng"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crescimento</a:t>
            </a:r>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do montante, em reais, ao longo do tempo.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D5CB3538-E105-F3A1-5BD7-A8E4D7BF5CF9}"/>
              </a:ext>
            </a:extLst>
          </p:cNvPr>
          <p:cNvPicPr>
            <a:picLocks noChangeAspect="1"/>
          </p:cNvPicPr>
          <p:nvPr/>
        </p:nvPicPr>
        <p:blipFill>
          <a:blip r:embed="rId4"/>
          <a:stretch>
            <a:fillRect/>
          </a:stretch>
        </p:blipFill>
        <p:spPr>
          <a:xfrm>
            <a:off x="6194612" y="2311425"/>
            <a:ext cx="4486901" cy="962159"/>
          </a:xfrm>
          <a:prstGeom prst="rect">
            <a:avLst/>
          </a:prstGeom>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3C68CD96-EB2A-D88D-146B-2961E5B5D015}"/>
                  </a:ext>
                </a:extLst>
              </p:cNvPr>
              <p:cNvSpPr txBox="1"/>
              <p:nvPr/>
            </p:nvSpPr>
            <p:spPr>
              <a:xfrm>
                <a:off x="6185646" y="3273584"/>
                <a:ext cx="5997388" cy="3629904"/>
              </a:xfrm>
              <a:prstGeom prst="rect">
                <a:avLst/>
              </a:prstGeom>
              <a:noFill/>
            </p:spPr>
            <p:txBody>
              <a:bodyPr wrap="square">
                <a:spAutoFit/>
              </a:bodyPr>
              <a:lstStyle/>
              <a:p>
                <a:pPr algn="ct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INTERPOLAÇÃO GEOMÉTRICA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Interpolar (inserir ou intercalar) meios geométricos entre dois números, significa obter uma progressão geométrica de extremos conhecidos.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Exemplo: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Distribua 6 números entre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1600</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12,5</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para que a sequência numérica formada seja uma progressão geométrica.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3C68CD96-EB2A-D88D-146B-2961E5B5D015}"/>
                  </a:ext>
                </a:extLst>
              </p:cNvPr>
              <p:cNvSpPr txBox="1">
                <a:spLocks noRot="1" noChangeAspect="1" noMove="1" noResize="1" noEditPoints="1" noAdjustHandles="1" noChangeArrowheads="1" noChangeShapeType="1" noTextEdit="1"/>
              </p:cNvSpPr>
              <p:nvPr/>
            </p:nvSpPr>
            <p:spPr>
              <a:xfrm>
                <a:off x="6185646" y="3273584"/>
                <a:ext cx="5997388" cy="3629904"/>
              </a:xfrm>
              <a:prstGeom prst="rect">
                <a:avLst/>
              </a:prstGeom>
              <a:blipFill>
                <a:blip r:embed="rId5"/>
                <a:stretch>
                  <a:fillRect l="-1524" t="-672" r="-1423" b="-2521"/>
                </a:stretch>
              </a:blipFill>
            </p:spPr>
            <p:txBody>
              <a:bodyPr/>
              <a:lstStyle/>
              <a:p>
                <a:r>
                  <a:rPr lang="pt-BR">
                    <a:noFill/>
                  </a:rPr>
                  <a:t> </a:t>
                </a:r>
              </a:p>
            </p:txBody>
          </p:sp>
        </mc:Fallback>
      </mc:AlternateContent>
    </p:spTree>
    <p:extLst>
      <p:ext uri="{BB962C8B-B14F-4D97-AF65-F5344CB8AC3E}">
        <p14:creationId xmlns:p14="http://schemas.microsoft.com/office/powerpoint/2010/main" val="20283677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48915D7E-08F8-FDDC-0900-803FEB48C98A}"/>
                  </a:ext>
                </a:extLst>
              </p:cNvPr>
              <p:cNvSpPr txBox="1"/>
              <p:nvPr/>
            </p:nvSpPr>
            <p:spPr>
              <a:xfrm>
                <a:off x="0" y="553268"/>
                <a:ext cx="6096000" cy="1693990"/>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Considerando a sequência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1600; </m:t>
                        </m:r>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3</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4</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5</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6</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7</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12,5</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temos que </a:t>
                </a:r>
                <a14:m>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=1600 </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8</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=12,5</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Aplicando a fórmula do termo geral, obtemos: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48915D7E-08F8-FDDC-0900-803FEB48C98A}"/>
                  </a:ext>
                </a:extLst>
              </p:cNvPr>
              <p:cNvSpPr txBox="1">
                <a:spLocks noRot="1" noChangeAspect="1" noMove="1" noResize="1" noEditPoints="1" noAdjustHandles="1" noChangeArrowheads="1" noChangeShapeType="1" noTextEdit="1"/>
              </p:cNvSpPr>
              <p:nvPr/>
            </p:nvSpPr>
            <p:spPr>
              <a:xfrm>
                <a:off x="0" y="553268"/>
                <a:ext cx="6096000" cy="1693990"/>
              </a:xfrm>
              <a:prstGeom prst="rect">
                <a:avLst/>
              </a:prstGeom>
              <a:blipFill>
                <a:blip r:embed="rId2"/>
                <a:stretch>
                  <a:fillRect l="-1400" t="-1799" r="-1400" b="-647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ED979E56-4A25-18D8-5BE0-247D90CCCDB9}"/>
                  </a:ext>
                </a:extLst>
              </p:cNvPr>
              <p:cNvSpPr txBox="1"/>
              <p:nvPr/>
            </p:nvSpPr>
            <p:spPr>
              <a:xfrm>
                <a:off x="183777" y="2247258"/>
                <a:ext cx="6140822" cy="4584140"/>
              </a:xfrm>
              <a:prstGeom prst="rect">
                <a:avLst/>
              </a:prstGeom>
              <a:noFill/>
            </p:spPr>
            <p:txBody>
              <a:bodyPr wrap="square">
                <a:spAutoFit/>
              </a:bodyPr>
              <a:lstStyle/>
              <a:p>
                <a:pPr algn="ctr">
                  <a:lnSpc>
                    <a:spcPct val="150000"/>
                  </a:lnSpc>
                  <a:spcAft>
                    <a:spcPts val="800"/>
                  </a:spcAft>
                </a:pPr>
                <a14:m>
                  <m:oMathPara xmlns:m="http://schemas.openxmlformats.org/officeDocument/2006/math">
                    <m:oMathParaPr>
                      <m:jc m:val="left"/>
                    </m:oMathParaPr>
                    <m:oMath xmlns:m="http://schemas.openxmlformats.org/officeDocument/2006/math">
                      <m:sSub>
                        <m:sSubPr>
                          <m:ctrlP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p>
                      </m:sSup>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800"/>
                  </a:spcAft>
                </a:pPr>
                <a14:m>
                  <m:oMathPara xmlns:m="http://schemas.openxmlformats.org/officeDocument/2006/math">
                    <m:oMathParaPr>
                      <m:jc m:val="left"/>
                    </m:oMathParaPr>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12,5=1600∙</m:t>
                      </m:r>
                      <m:sSup>
                        <m:sSup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𝑞</m:t>
                          </m:r>
                        </m:e>
                        <m:sup>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8−1</m:t>
                          </m:r>
                        </m:sup>
                      </m:sSup>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800"/>
                  </a:spcAft>
                </a:pPr>
                <a14:m>
                  <m:oMathPara xmlns:m="http://schemas.openxmlformats.org/officeDocument/2006/math">
                    <m:oMathParaPr>
                      <m:jc m:val="left"/>
                    </m:oMathParaPr>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12,5=1600∙</m:t>
                      </m:r>
                      <m:sSup>
                        <m:sSup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𝑞</m:t>
                          </m:r>
                        </m:e>
                        <m:sup>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7</m:t>
                          </m:r>
                        </m:sup>
                      </m:sSup>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800"/>
                  </a:spcAft>
                </a:pPr>
                <a14:m>
                  <m:oMathPara xmlns:m="http://schemas.openxmlformats.org/officeDocument/2006/math">
                    <m:oMathParaPr>
                      <m:jc m:val="left"/>
                    </m:oMathParaPr>
                    <m:oMath xmlns:m="http://schemas.openxmlformats.org/officeDocument/2006/math">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12,5</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1600 </m:t>
                          </m:r>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7</m:t>
                          </m:r>
                        </m:sup>
                      </m:sSup>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800"/>
                  </a:spcAft>
                </a:pPr>
                <a14:m>
                  <m:oMathPara xmlns:m="http://schemas.openxmlformats.org/officeDocument/2006/math">
                    <m:oMathParaPr>
                      <m:jc m:val="left"/>
                    </m:oMathParaPr>
                    <m:oMath xmlns:m="http://schemas.openxmlformats.org/officeDocument/2006/math">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7</m:t>
                          </m:r>
                        </m:sup>
                      </m:s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128 </m:t>
                          </m:r>
                        </m:den>
                      </m:f>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Como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128=</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7</m:t>
                        </m:r>
                      </m:sup>
                    </m:sSup>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dirty="0"/>
              </a:p>
            </p:txBody>
          </p:sp>
        </mc:Choice>
        <mc:Fallback xmlns="">
          <p:sp>
            <p:nvSpPr>
              <p:cNvPr id="5" name="CaixaDeTexto 4">
                <a:extLst>
                  <a:ext uri="{FF2B5EF4-FFF2-40B4-BE49-F238E27FC236}">
                    <a16:creationId xmlns:a16="http://schemas.microsoft.com/office/drawing/2014/main" id="{ED979E56-4A25-18D8-5BE0-247D90CCCDB9}"/>
                  </a:ext>
                </a:extLst>
              </p:cNvPr>
              <p:cNvSpPr txBox="1">
                <a:spLocks noRot="1" noChangeAspect="1" noMove="1" noResize="1" noEditPoints="1" noAdjustHandles="1" noChangeArrowheads="1" noChangeShapeType="1" noTextEdit="1"/>
              </p:cNvSpPr>
              <p:nvPr/>
            </p:nvSpPr>
            <p:spPr>
              <a:xfrm>
                <a:off x="183777" y="2247258"/>
                <a:ext cx="6140822" cy="4584140"/>
              </a:xfrm>
              <a:prstGeom prst="rect">
                <a:avLst/>
              </a:prstGeom>
              <a:blipFill>
                <a:blip r:embed="rId3"/>
                <a:stretch>
                  <a:fillRect l="-1390" b="-1729"/>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E21A5EF8-FA5C-B833-C211-F025BB319D33}"/>
                  </a:ext>
                </a:extLst>
              </p:cNvPr>
              <p:cNvSpPr txBox="1"/>
              <p:nvPr/>
            </p:nvSpPr>
            <p:spPr>
              <a:xfrm>
                <a:off x="3254188" y="2382905"/>
                <a:ext cx="2841810" cy="2361416"/>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temos: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14:m>
                  <m:oMathPara xmlns:m="http://schemas.openxmlformats.org/officeDocument/2006/math">
                    <m:oMathParaPr>
                      <m:jc m:val="centerGroup"/>
                    </m:oMathParaPr>
                    <m:oMath xmlns:m="http://schemas.openxmlformats.org/officeDocument/2006/math">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7</m:t>
                          </m:r>
                        </m:sup>
                      </m:s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7</m:t>
                              </m:r>
                            </m:sup>
                          </m:s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den>
                      </m:f>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a:effectLst/>
                              <a:latin typeface="Cambria Math" panose="02040503050406030204" pitchFamily="18" charset="0"/>
                              <a:ea typeface="Times New Roman" panose="02020603050405020304" pitchFamily="18" charset="0"/>
                            </a:rPr>
                          </m:ctrlPr>
                        </m:fPr>
                        <m:num>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 2 </m:t>
                          </m:r>
                        </m:den>
                      </m:f>
                    </m:oMath>
                  </m:oMathPara>
                </a14:m>
                <a:endParaRPr lang="pt-BR" sz="2300" dirty="0"/>
              </a:p>
            </p:txBody>
          </p:sp>
        </mc:Choice>
        <mc:Fallback xmlns="">
          <p:sp>
            <p:nvSpPr>
              <p:cNvPr id="7" name="CaixaDeTexto 6">
                <a:extLst>
                  <a:ext uri="{FF2B5EF4-FFF2-40B4-BE49-F238E27FC236}">
                    <a16:creationId xmlns:a16="http://schemas.microsoft.com/office/drawing/2014/main" id="{E21A5EF8-FA5C-B833-C211-F025BB319D33}"/>
                  </a:ext>
                </a:extLst>
              </p:cNvPr>
              <p:cNvSpPr txBox="1">
                <a:spLocks noRot="1" noChangeAspect="1" noMove="1" noResize="1" noEditPoints="1" noAdjustHandles="1" noChangeArrowheads="1" noChangeShapeType="1" noTextEdit="1"/>
              </p:cNvSpPr>
              <p:nvPr/>
            </p:nvSpPr>
            <p:spPr>
              <a:xfrm>
                <a:off x="3254188" y="2382905"/>
                <a:ext cx="2841810" cy="2361416"/>
              </a:xfrm>
              <a:prstGeom prst="rect">
                <a:avLst/>
              </a:prstGeom>
              <a:blipFill>
                <a:blip r:embed="rId4"/>
                <a:stretch>
                  <a:fillRect l="-3219" t="-1292"/>
                </a:stretch>
              </a:blipFill>
            </p:spPr>
            <p:txBody>
              <a:bodyPr/>
              <a:lstStyle/>
              <a:p>
                <a:r>
                  <a:rPr lang="pt-BR">
                    <a:noFill/>
                  </a:rPr>
                  <a:t> </a:t>
                </a:r>
              </a:p>
            </p:txBody>
          </p:sp>
        </mc:Fallback>
      </mc:AlternateContent>
      <p:cxnSp>
        <p:nvCxnSpPr>
          <p:cNvPr id="9" name="Conector reto 8">
            <a:extLst>
              <a:ext uri="{FF2B5EF4-FFF2-40B4-BE49-F238E27FC236}">
                <a16:creationId xmlns:a16="http://schemas.microsoft.com/office/drawing/2014/main" id="{5B3731D6-1E47-820E-376E-5596D90E9A82}"/>
              </a:ext>
            </a:extLst>
          </p:cNvPr>
          <p:cNvCxnSpPr>
            <a:endCxn id="5" idx="2"/>
          </p:cNvCxnSpPr>
          <p:nvPr/>
        </p:nvCxnSpPr>
        <p:spPr>
          <a:xfrm>
            <a:off x="3254188" y="2474259"/>
            <a:ext cx="0" cy="4357139"/>
          </a:xfrm>
          <a:prstGeom prst="line">
            <a:avLst/>
          </a:prstGeom>
        </p:spPr>
        <p:style>
          <a:lnRef idx="3">
            <a:schemeClr val="accent6"/>
          </a:lnRef>
          <a:fillRef idx="0">
            <a:schemeClr val="accent6"/>
          </a:fillRef>
          <a:effectRef idx="2">
            <a:schemeClr val="accent6"/>
          </a:effectRef>
          <a:fontRef idx="minor">
            <a:schemeClr val="tx1"/>
          </a:fontRef>
        </p:style>
      </p:cxnSp>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90A551D0-717C-0123-BB7C-CF9A7F5CFF3B}"/>
                  </a:ext>
                </a:extLst>
              </p:cNvPr>
              <p:cNvSpPr txBox="1"/>
              <p:nvPr/>
            </p:nvSpPr>
            <p:spPr>
              <a:xfrm>
                <a:off x="6508376" y="663424"/>
                <a:ext cx="3290047" cy="5824671"/>
              </a:xfrm>
              <a:prstGeom prst="rect">
                <a:avLst/>
              </a:prstGeom>
              <a:noFill/>
            </p:spPr>
            <p:txBody>
              <a:bodyPr wrap="square">
                <a:spAutoFit/>
              </a:bodyPr>
              <a:lstStyle/>
              <a:p>
                <a:pPr algn="ctr">
                  <a:lnSpc>
                    <a:spcPct val="115000"/>
                  </a:lnSpc>
                  <a:spcAft>
                    <a:spcPts val="100"/>
                  </a:spcAft>
                </a:pPr>
                <a14:m>
                  <m:oMathPara xmlns:m="http://schemas.openxmlformats.org/officeDocument/2006/math">
                    <m:oMathParaPr>
                      <m:jc m:val="left"/>
                    </m:oMathParaPr>
                    <m:oMath xmlns:m="http://schemas.openxmlformats.org/officeDocument/2006/math">
                      <m:sSub>
                        <m:sSubPr>
                          <m:ctrlPr>
                            <a:rPr lang="pt-BR" sz="2300" i="1" kern="100" smtClean="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=1600</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
                  </a:spcAft>
                </a:pPr>
                <a14:m>
                  <m:oMathPara xmlns:m="http://schemas.openxmlformats.org/officeDocument/2006/math">
                    <m:oMathParaPr>
                      <m:jc m:val="left"/>
                    </m:oMathParaPr>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=1600∙</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2 </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=800</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
                  </a:spcAft>
                </a:pPr>
                <a14:m>
                  <m:oMathPara xmlns:m="http://schemas.openxmlformats.org/officeDocument/2006/math">
                    <m:oMathParaPr>
                      <m:jc m:val="left"/>
                    </m:oMathParaPr>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3</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=800∙</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2 </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=400</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
                  </a:spcAft>
                </a:pPr>
                <a14:m>
                  <m:oMathPara xmlns:m="http://schemas.openxmlformats.org/officeDocument/2006/math">
                    <m:oMathParaPr>
                      <m:jc m:val="left"/>
                    </m:oMathParaPr>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4</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=400∙</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2 </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=200</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
                  </a:spcAft>
                </a:pPr>
                <a14:m>
                  <m:oMathPara xmlns:m="http://schemas.openxmlformats.org/officeDocument/2006/math">
                    <m:oMathParaPr>
                      <m:jc m:val="left"/>
                    </m:oMathParaPr>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5</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=200∙</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2 </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=100</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
                  </a:spcAft>
                </a:pPr>
                <a14:m>
                  <m:oMathPara xmlns:m="http://schemas.openxmlformats.org/officeDocument/2006/math">
                    <m:oMathParaPr>
                      <m:jc m:val="left"/>
                    </m:oMathParaPr>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6</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=100∙</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2 </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=50</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
                  </a:spcAft>
                </a:pPr>
                <a14:m>
                  <m:oMathPara xmlns:m="http://schemas.openxmlformats.org/officeDocument/2006/math">
                    <m:oMathParaPr>
                      <m:jc m:val="left"/>
                    </m:oMathParaPr>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7</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=50∙</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2 </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=25</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sSub>
                        <m:sSubPr>
                          <m:ctrlPr>
                            <a:rPr lang="pt-BR" sz="2300" i="1">
                              <a:effectLst/>
                              <a:latin typeface="Cambria Math" panose="02040503050406030204" pitchFamily="18" charset="0"/>
                            </a:rPr>
                          </m:ctrlPr>
                        </m:sSubPr>
                        <m:e>
                          <m:r>
                            <a:rPr lang="pt-BR" sz="2300" i="1">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a:effectLst/>
                              <a:latin typeface="Cambria Math" panose="02040503050406030204" pitchFamily="18" charset="0"/>
                              <a:ea typeface="Calibri" panose="020F0502020204030204" pitchFamily="34" charset="0"/>
                              <a:cs typeface="Times New Roman" panose="02020603050405020304" pitchFamily="18" charset="0"/>
                            </a:rPr>
                            <m:t>8</m:t>
                          </m:r>
                        </m:sub>
                      </m:sSub>
                      <m:r>
                        <a:rPr lang="pt-BR" sz="2300" i="1">
                          <a:effectLst/>
                          <a:latin typeface="Cambria Math" panose="02040503050406030204" pitchFamily="18" charset="0"/>
                          <a:ea typeface="Calibri" panose="020F0502020204030204" pitchFamily="34" charset="0"/>
                          <a:cs typeface="Times New Roman" panose="02020603050405020304" pitchFamily="18" charset="0"/>
                        </a:rPr>
                        <m:t>=25∙</m:t>
                      </m:r>
                      <m:f>
                        <m:fPr>
                          <m:ctrlPr>
                            <a:rPr lang="pt-BR" sz="2300" i="1">
                              <a:effectLst/>
                              <a:latin typeface="Cambria Math" panose="02040503050406030204" pitchFamily="18" charset="0"/>
                            </a:rPr>
                          </m:ctrlPr>
                        </m:fPr>
                        <m:num>
                          <m:r>
                            <a:rPr lang="pt-BR" sz="2300" i="1">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a:effectLst/>
                              <a:latin typeface="Cambria Math" panose="02040503050406030204" pitchFamily="18" charset="0"/>
                              <a:ea typeface="Calibri" panose="020F0502020204030204" pitchFamily="34" charset="0"/>
                              <a:cs typeface="Times New Roman" panose="02020603050405020304" pitchFamily="18" charset="0"/>
                            </a:rPr>
                            <m:t> 2 </m:t>
                          </m:r>
                        </m:den>
                      </m:f>
                      <m:r>
                        <a:rPr lang="pt-BR" sz="2300" i="1">
                          <a:effectLst/>
                          <a:latin typeface="Cambria Math" panose="02040503050406030204" pitchFamily="18" charset="0"/>
                          <a:ea typeface="Calibri" panose="020F0502020204030204" pitchFamily="34" charset="0"/>
                          <a:cs typeface="Times New Roman" panose="02020603050405020304" pitchFamily="18" charset="0"/>
                        </a:rPr>
                        <m:t>=12,5</m:t>
                      </m:r>
                    </m:oMath>
                  </m:oMathPara>
                </a14:m>
                <a:endParaRPr lang="pt-BR" sz="2300" dirty="0"/>
              </a:p>
            </p:txBody>
          </p:sp>
        </mc:Choice>
        <mc:Fallback xmlns="">
          <p:sp>
            <p:nvSpPr>
              <p:cNvPr id="11" name="CaixaDeTexto 10">
                <a:extLst>
                  <a:ext uri="{FF2B5EF4-FFF2-40B4-BE49-F238E27FC236}">
                    <a16:creationId xmlns:a16="http://schemas.microsoft.com/office/drawing/2014/main" id="{90A551D0-717C-0123-BB7C-CF9A7F5CFF3B}"/>
                  </a:ext>
                </a:extLst>
              </p:cNvPr>
              <p:cNvSpPr txBox="1">
                <a:spLocks noRot="1" noChangeAspect="1" noMove="1" noResize="1" noEditPoints="1" noAdjustHandles="1" noChangeArrowheads="1" noChangeShapeType="1" noTextEdit="1"/>
              </p:cNvSpPr>
              <p:nvPr/>
            </p:nvSpPr>
            <p:spPr>
              <a:xfrm>
                <a:off x="6508376" y="663424"/>
                <a:ext cx="3290047" cy="5824671"/>
              </a:xfrm>
              <a:prstGeom prst="rect">
                <a:avLst/>
              </a:prstGeom>
              <a:blipFill>
                <a:blip r:embed="rId5"/>
                <a:stretch>
                  <a:fillRect/>
                </a:stretch>
              </a:blipFill>
            </p:spPr>
            <p:txBody>
              <a:bodyPr/>
              <a:lstStyle/>
              <a:p>
                <a:r>
                  <a:rPr lang="pt-BR">
                    <a:noFill/>
                  </a:rPr>
                  <a:t> </a:t>
                </a:r>
              </a:p>
            </p:txBody>
          </p:sp>
        </mc:Fallback>
      </mc:AlternateContent>
      <p:cxnSp>
        <p:nvCxnSpPr>
          <p:cNvPr id="12" name="Conector reto 11">
            <a:extLst>
              <a:ext uri="{FF2B5EF4-FFF2-40B4-BE49-F238E27FC236}">
                <a16:creationId xmlns:a16="http://schemas.microsoft.com/office/drawing/2014/main" id="{933140E6-832B-920A-B2D4-4EB527EF846E}"/>
              </a:ext>
            </a:extLst>
          </p:cNvPr>
          <p:cNvCxnSpPr>
            <a:cxnSpLocks/>
          </p:cNvCxnSpPr>
          <p:nvPr/>
        </p:nvCxnSpPr>
        <p:spPr>
          <a:xfrm>
            <a:off x="9511553" y="642918"/>
            <a:ext cx="0" cy="5934827"/>
          </a:xfrm>
          <a:prstGeom prst="line">
            <a:avLst/>
          </a:prstGeom>
        </p:spPr>
        <p:style>
          <a:lnRef idx="3">
            <a:schemeClr val="accent6"/>
          </a:lnRef>
          <a:fillRef idx="0">
            <a:schemeClr val="accent6"/>
          </a:fillRef>
          <a:effectRef idx="2">
            <a:schemeClr val="accent6"/>
          </a:effectRef>
          <a:fontRef idx="minor">
            <a:schemeClr val="tx1"/>
          </a:fontRef>
        </p:style>
      </p:cxnSp>
      <p:sp>
        <p:nvSpPr>
          <p:cNvPr id="15" name="CaixaDeTexto 14">
            <a:extLst>
              <a:ext uri="{FF2B5EF4-FFF2-40B4-BE49-F238E27FC236}">
                <a16:creationId xmlns:a16="http://schemas.microsoft.com/office/drawing/2014/main" id="{D21589B1-EADB-AE75-77EA-6AB9DF085A52}"/>
              </a:ext>
            </a:extLst>
          </p:cNvPr>
          <p:cNvSpPr txBox="1"/>
          <p:nvPr/>
        </p:nvSpPr>
        <p:spPr>
          <a:xfrm>
            <a:off x="9591877" y="2247258"/>
            <a:ext cx="2600120" cy="2194127"/>
          </a:xfrm>
          <a:prstGeom prst="rect">
            <a:avLst/>
          </a:prstGeom>
          <a:noFill/>
        </p:spPr>
        <p:txBody>
          <a:bodyPr wrap="square">
            <a:spAutoFit/>
          </a:bodyPr>
          <a:lstStyle/>
          <a:p>
            <a:pPr>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Portanto, a progressão geométrica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i="0" kern="100" dirty="0">
                <a:effectLst/>
                <a:latin typeface="Arial Narrow" panose="020B0606020202030204" pitchFamily="34" charset="0"/>
                <a:ea typeface="Calibri" panose="020F0502020204030204" pitchFamily="34" charset="0"/>
                <a:cs typeface="Times New Roman" panose="02020603050405020304" pitchFamily="18" charset="0"/>
              </a:rPr>
              <a:t>(1600; 800; 400; 200; 100; 50; 25; 12,5)</a:t>
            </a: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781328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7582F1FA-3C6D-151E-C2A3-EA98033588BD}"/>
                  </a:ext>
                </a:extLst>
              </p:cNvPr>
              <p:cNvSpPr txBox="1"/>
              <p:nvPr/>
            </p:nvSpPr>
            <p:spPr>
              <a:xfrm>
                <a:off x="1524" y="532091"/>
                <a:ext cx="6094476" cy="1389548"/>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Soma dos termos </a:t>
                </a:r>
                <a14:m>
                  <m:oMath xmlns:m="http://schemas.openxmlformats.org/officeDocument/2006/math">
                    <m:d>
                      <m:dPr>
                        <m:ctrlP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t>𝑺</m:t>
                            </m:r>
                          </m:e>
                          <m:sub>
                            <m: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t>𝒏</m:t>
                            </m:r>
                          </m:sub>
                        </m:sSub>
                      </m:e>
                    </m:d>
                  </m:oMath>
                </a14:m>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de uma PG finita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soma dos </a:t>
                </a:r>
                <a14:m>
                  <m:oMath xmlns:m="http://schemas.openxmlformats.org/officeDocument/2006/math">
                    <m: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t>𝒏</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primeiros termos de uma PG finita, com razão </a:t>
                </a:r>
                <a14:m>
                  <m:oMath xmlns:m="http://schemas.openxmlformats.org/officeDocument/2006/math">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é dada pela fórmula: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7582F1FA-3C6D-151E-C2A3-EA98033588BD}"/>
                  </a:ext>
                </a:extLst>
              </p:cNvPr>
              <p:cNvSpPr txBox="1">
                <a:spLocks noRot="1" noChangeAspect="1" noMove="1" noResize="1" noEditPoints="1" noAdjustHandles="1" noChangeArrowheads="1" noChangeShapeType="1" noTextEdit="1"/>
              </p:cNvSpPr>
              <p:nvPr/>
            </p:nvSpPr>
            <p:spPr>
              <a:xfrm>
                <a:off x="1524" y="532091"/>
                <a:ext cx="6094476" cy="1389548"/>
              </a:xfrm>
              <a:prstGeom prst="rect">
                <a:avLst/>
              </a:prstGeom>
              <a:blipFill>
                <a:blip r:embed="rId2"/>
                <a:stretch>
                  <a:fillRect l="-1500" t="-2193" r="-1500" b="-8333"/>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BBA89FFE-2D61-82F0-D30D-01EAFA75AB65}"/>
              </a:ext>
            </a:extLst>
          </p:cNvPr>
          <p:cNvPicPr>
            <a:picLocks noChangeAspect="1"/>
          </p:cNvPicPr>
          <p:nvPr/>
        </p:nvPicPr>
        <p:blipFill>
          <a:blip r:embed="rId3"/>
          <a:stretch>
            <a:fillRect/>
          </a:stretch>
        </p:blipFill>
        <p:spPr>
          <a:xfrm>
            <a:off x="1059694" y="1921639"/>
            <a:ext cx="3788484" cy="1389548"/>
          </a:xfrm>
          <a:prstGeom prst="rect">
            <a:avLst/>
          </a:prstGeom>
        </p:spPr>
      </p:pic>
      <p:pic>
        <p:nvPicPr>
          <p:cNvPr id="7" name="Imagem 6">
            <a:extLst>
              <a:ext uri="{FF2B5EF4-FFF2-40B4-BE49-F238E27FC236}">
                <a16:creationId xmlns:a16="http://schemas.microsoft.com/office/drawing/2014/main" id="{E302130A-78FD-300C-C094-C38FEE297E50}"/>
              </a:ext>
            </a:extLst>
          </p:cNvPr>
          <p:cNvPicPr>
            <a:picLocks noChangeAspect="1"/>
          </p:cNvPicPr>
          <p:nvPr/>
        </p:nvPicPr>
        <p:blipFill>
          <a:blip r:embed="rId4"/>
          <a:stretch>
            <a:fillRect/>
          </a:stretch>
        </p:blipFill>
        <p:spPr>
          <a:xfrm>
            <a:off x="16903" y="3339350"/>
            <a:ext cx="2619741" cy="1143160"/>
          </a:xfrm>
          <a:prstGeom prst="rect">
            <a:avLst/>
          </a:prstGeom>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B485BCCA-5F89-AFC0-C874-50DA02420D3F}"/>
                  </a:ext>
                </a:extLst>
              </p:cNvPr>
              <p:cNvSpPr txBox="1"/>
              <p:nvPr/>
            </p:nvSpPr>
            <p:spPr>
              <a:xfrm>
                <a:off x="16903" y="4356793"/>
                <a:ext cx="6140822" cy="2306209"/>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Demonstração: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Considerando uma PG finita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3</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4</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5</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e representando por </a:t>
                </a:r>
                <a14:m>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 soma desses termos, tem-se: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154940" algn="ctr">
                  <a:lnSpc>
                    <a:spcPct val="115000"/>
                  </a:lnSpc>
                  <a:spcAft>
                    <a:spcPts val="800"/>
                  </a:spcAft>
                </a:pPr>
                <a14:m>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(Equação 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B485BCCA-5F89-AFC0-C874-50DA02420D3F}"/>
                  </a:ext>
                </a:extLst>
              </p:cNvPr>
              <p:cNvSpPr txBox="1">
                <a:spLocks noRot="1" noChangeAspect="1" noMove="1" noResize="1" noEditPoints="1" noAdjustHandles="1" noChangeArrowheads="1" noChangeShapeType="1" noTextEdit="1"/>
              </p:cNvSpPr>
              <p:nvPr/>
            </p:nvSpPr>
            <p:spPr>
              <a:xfrm>
                <a:off x="16903" y="4356793"/>
                <a:ext cx="6140822" cy="2306209"/>
              </a:xfrm>
              <a:prstGeom prst="rect">
                <a:avLst/>
              </a:prstGeom>
              <a:blipFill>
                <a:blip r:embed="rId5"/>
                <a:stretch>
                  <a:fillRect l="-1490" t="-1323" r="-1390" b="-449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4A107938-E854-D4FC-6FF6-90CDDC9506AF}"/>
                  </a:ext>
                </a:extLst>
              </p:cNvPr>
              <p:cNvSpPr txBox="1"/>
              <p:nvPr/>
            </p:nvSpPr>
            <p:spPr>
              <a:xfrm>
                <a:off x="6096000" y="532091"/>
                <a:ext cx="6096000" cy="6150595"/>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Multiplicando os dois membros dessa equação pela razão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obtém-se: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que corresponde a: </a:t>
                </a:r>
                <a14:m>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5</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(Equação 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Subtraindo a equação II da equação I, temos: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154940"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154940"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begChr m:val="{"/>
                          <m:endChr m:val=""/>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eqArrPr>
                            <m:e>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strike="sngStrike"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strike="sngStrike"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strike="sngStrike"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strike="sngStrike"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strike="sngStrike"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strike="sngStrike"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strike="sngStrike"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strike="sngStrike"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strike="sngStrike" kern="100">
                                      <a:effectLst/>
                                      <a:latin typeface="Cambria Math" panose="02040503050406030204" pitchFamily="18" charset="0"/>
                                      <a:ea typeface="Times New Roman" panose="02020603050405020304" pitchFamily="18" charset="0"/>
                                      <a:cs typeface="Times New Roman" panose="02020603050405020304" pitchFamily="18" charset="0"/>
                                    </a:rPr>
                                    <m:t>4</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strike="sngStrike"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strike="sngStrike"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strike="sngStrike"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e>
                            <m:e>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strike="sngStrike"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strike="sngStrike"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strike="sngStrike"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strike="sngStrike"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strike="sngStrike"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strike="sngStrike"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strike="sngStrike"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strike="sngStrike"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strike="sngStrike" kern="100">
                                      <a:effectLst/>
                                      <a:latin typeface="Cambria Math" panose="02040503050406030204" pitchFamily="18" charset="0"/>
                                      <a:ea typeface="Times New Roman" panose="02020603050405020304" pitchFamily="18" charset="0"/>
                                      <a:cs typeface="Times New Roman" panose="02020603050405020304" pitchFamily="18" charset="0"/>
                                    </a:rPr>
                                    <m:t>4</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strike="sngStrike"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strike="sngStrike"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strike="sngStrike" kern="100">
                                      <a:effectLst/>
                                      <a:latin typeface="Cambria Math" panose="02040503050406030204" pitchFamily="18" charset="0"/>
                                      <a:ea typeface="Times New Roman" panose="02020603050405020304" pitchFamily="18" charset="0"/>
                                      <a:cs typeface="Times New Roman" panose="02020603050405020304" pitchFamily="18" charset="0"/>
                                    </a:rPr>
                                    <m:t>5</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strike="sngStrike"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strike="sngStrike"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strike="sngStrike"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eqArr>
                        </m:e>
                      </m:d>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Obtemos assim: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𝑆</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4A107938-E854-D4FC-6FF6-90CDDC9506AF}"/>
                  </a:ext>
                </a:extLst>
              </p:cNvPr>
              <p:cNvSpPr txBox="1">
                <a:spLocks noRot="1" noChangeAspect="1" noMove="1" noResize="1" noEditPoints="1" noAdjustHandles="1" noChangeArrowheads="1" noChangeShapeType="1" noTextEdit="1"/>
              </p:cNvSpPr>
              <p:nvPr/>
            </p:nvSpPr>
            <p:spPr>
              <a:xfrm>
                <a:off x="6096000" y="532091"/>
                <a:ext cx="6096000" cy="6150595"/>
              </a:xfrm>
              <a:prstGeom prst="rect">
                <a:avLst/>
              </a:prstGeom>
              <a:blipFill>
                <a:blip r:embed="rId6"/>
                <a:stretch>
                  <a:fillRect l="-1400" t="-396" r="-1400" b="-1090"/>
                </a:stretch>
              </a:blipFill>
            </p:spPr>
            <p:txBody>
              <a:bodyPr/>
              <a:lstStyle/>
              <a:p>
                <a:r>
                  <a:rPr lang="pt-BR">
                    <a:noFill/>
                  </a:rPr>
                  <a:t> </a:t>
                </a:r>
              </a:p>
            </p:txBody>
          </p:sp>
        </mc:Fallback>
      </mc:AlternateContent>
    </p:spTree>
    <p:extLst>
      <p:ext uri="{BB962C8B-B14F-4D97-AF65-F5344CB8AC3E}">
        <p14:creationId xmlns:p14="http://schemas.microsoft.com/office/powerpoint/2010/main" val="15213073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19F0AAC4-9EC3-DBD5-DA69-99F93080EE12}"/>
                  </a:ext>
                </a:extLst>
              </p:cNvPr>
              <p:cNvSpPr txBox="1"/>
              <p:nvPr/>
            </p:nvSpPr>
            <p:spPr>
              <a:xfrm>
                <a:off x="0" y="1085747"/>
                <a:ext cx="6096000" cy="3386953"/>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Substituindo </a:t>
                </a:r>
                <a14:m>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por </a:t>
                </a:r>
                <a14:m>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p>
                    </m:sSup>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temos: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𝑆</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𝑆</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p>
                      </m:s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𝑆</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𝑞</m:t>
                          </m:r>
                        </m:e>
                      </m:d>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p>
                          </m:s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d>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𝑆</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𝑞</m:t>
                          </m:r>
                        </m:e>
                      </m:d>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p>
                          </m:sSup>
                        </m:e>
                      </m:d>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b>
                        <m:sSubPr>
                          <m:ctrlPr>
                            <a:rPr lang="pt-BR" sz="2300" i="1">
                              <a:effectLst/>
                              <a:latin typeface="Cambria Math" panose="02040503050406030204" pitchFamily="18" charset="0"/>
                              <a:cs typeface="Times New Roman" panose="02020603050405020304" pitchFamily="18" charset="0"/>
                            </a:rPr>
                          </m:ctrlPr>
                        </m:sSubPr>
                        <m:e>
                          <m:r>
                            <a:rPr lang="pt-BR" sz="2300" i="1">
                              <a:effectLst/>
                              <a:latin typeface="Cambria Math" panose="02040503050406030204" pitchFamily="18" charset="0"/>
                              <a:ea typeface="Calibri" panose="020F0502020204030204" pitchFamily="34" charset="0"/>
                              <a:cs typeface="Times New Roman" panose="02020603050405020304" pitchFamily="18" charset="0"/>
                            </a:rPr>
                            <m:t>𝑆</m:t>
                          </m:r>
                        </m:e>
                        <m:sub>
                          <m:r>
                            <a:rPr lang="pt-BR" sz="2300" i="1">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300" i="1">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300" i="1">
                              <a:effectLst/>
                              <a:latin typeface="Cambria Math" panose="02040503050406030204" pitchFamily="18" charset="0"/>
                            </a:rPr>
                          </m:ctrlPr>
                        </m:fPr>
                        <m:num>
                          <m:sSub>
                            <m:sSubPr>
                              <m:ctrlPr>
                                <a:rPr lang="pt-BR" sz="2300" i="1">
                                  <a:effectLst/>
                                  <a:latin typeface="Cambria Math" panose="02040503050406030204" pitchFamily="18" charset="0"/>
                                </a:rPr>
                              </m:ctrlPr>
                            </m:sSubPr>
                            <m:e>
                              <m:r>
                                <a:rPr lang="pt-BR" sz="2300" i="1">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300" i="1">
                              <a:effectLst/>
                              <a:latin typeface="Cambria Math" panose="02040503050406030204" pitchFamily="18" charset="0"/>
                              <a:ea typeface="Calibri" panose="020F0502020204030204" pitchFamily="34" charset="0"/>
                              <a:cs typeface="Times New Roman" panose="02020603050405020304" pitchFamily="18" charset="0"/>
                            </a:rPr>
                            <m:t>∙</m:t>
                          </m:r>
                          <m:d>
                            <m:dPr>
                              <m:ctrlPr>
                                <a:rPr lang="pt-BR" sz="2300" i="1">
                                  <a:effectLst/>
                                  <a:latin typeface="Cambria Math" panose="02040503050406030204" pitchFamily="18" charset="0"/>
                                </a:rPr>
                              </m:ctrlPr>
                            </m:dPr>
                            <m:e>
                              <m:r>
                                <a:rPr lang="pt-BR" sz="2300" i="1">
                                  <a:effectLst/>
                                  <a:latin typeface="Cambria Math" panose="02040503050406030204" pitchFamily="18" charset="0"/>
                                  <a:ea typeface="Calibri" panose="020F0502020204030204" pitchFamily="34" charset="0"/>
                                  <a:cs typeface="Times New Roman" panose="02020603050405020304" pitchFamily="18" charset="0"/>
                                </a:rPr>
                                <m:t>1−</m:t>
                              </m:r>
                              <m:sSup>
                                <m:sSupPr>
                                  <m:ctrlPr>
                                    <a:rPr lang="pt-BR" sz="2300" i="1">
                                      <a:effectLst/>
                                      <a:latin typeface="Cambria Math" panose="02040503050406030204" pitchFamily="18" charset="0"/>
                                    </a:rPr>
                                  </m:ctrlPr>
                                </m:sSupPr>
                                <m:e>
                                  <m:r>
                                    <a:rPr lang="pt-BR" sz="2300" i="1">
                                      <a:effectLst/>
                                      <a:latin typeface="Cambria Math" panose="02040503050406030204" pitchFamily="18" charset="0"/>
                                      <a:ea typeface="Calibri" panose="020F0502020204030204" pitchFamily="34" charset="0"/>
                                      <a:cs typeface="Times New Roman" panose="02020603050405020304" pitchFamily="18" charset="0"/>
                                    </a:rPr>
                                    <m:t>𝑞</m:t>
                                  </m:r>
                                </m:e>
                                <m:sup>
                                  <m:r>
                                    <a:rPr lang="pt-BR" sz="2300" i="1">
                                      <a:effectLst/>
                                      <a:latin typeface="Cambria Math" panose="02040503050406030204" pitchFamily="18" charset="0"/>
                                      <a:ea typeface="Calibri" panose="020F0502020204030204" pitchFamily="34" charset="0"/>
                                      <a:cs typeface="Times New Roman" panose="02020603050405020304" pitchFamily="18" charset="0"/>
                                    </a:rPr>
                                    <m:t>𝑛</m:t>
                                  </m:r>
                                </m:sup>
                              </m:sSup>
                            </m:e>
                          </m:d>
                        </m:num>
                        <m:den>
                          <m:r>
                            <a:rPr lang="pt-BR" sz="2300" i="1">
                              <a:effectLst/>
                              <a:latin typeface="Cambria Math" panose="02040503050406030204" pitchFamily="18" charset="0"/>
                              <a:ea typeface="Calibri" panose="020F0502020204030204" pitchFamily="34" charset="0"/>
                              <a:cs typeface="Times New Roman" panose="02020603050405020304" pitchFamily="18" charset="0"/>
                            </a:rPr>
                            <m:t>1−</m:t>
                          </m:r>
                          <m:r>
                            <a:rPr lang="pt-BR" sz="2300" i="1">
                              <a:effectLst/>
                              <a:latin typeface="Cambria Math" panose="02040503050406030204" pitchFamily="18" charset="0"/>
                              <a:ea typeface="Calibri" panose="020F0502020204030204" pitchFamily="34" charset="0"/>
                              <a:cs typeface="Times New Roman" panose="02020603050405020304" pitchFamily="18" charset="0"/>
                            </a:rPr>
                            <m:t>𝑞</m:t>
                          </m:r>
                        </m:den>
                      </m:f>
                      <m:r>
                        <a:rPr lang="pt-BR" sz="2300" i="1">
                          <a:effectLst/>
                          <a:latin typeface="Cambria Math" panose="02040503050406030204" pitchFamily="18" charset="0"/>
                          <a:ea typeface="Calibri" panose="020F0502020204030204" pitchFamily="34" charset="0"/>
                          <a:cs typeface="Times New Roman" panose="02020603050405020304" pitchFamily="18" charset="0"/>
                        </a:rPr>
                        <m:t> → </m:t>
                      </m:r>
                      <m:sSub>
                        <m:sSubPr>
                          <m:ctrlPr>
                            <a:rPr lang="pt-BR" sz="2300" i="1">
                              <a:effectLst/>
                              <a:latin typeface="Cambria Math" panose="02040503050406030204" pitchFamily="18" charset="0"/>
                              <a:cs typeface="Times New Roman" panose="02020603050405020304" pitchFamily="18" charset="0"/>
                            </a:rPr>
                          </m:ctrlPr>
                        </m:sSubPr>
                        <m:e>
                          <m:r>
                            <a:rPr lang="pt-BR" sz="2300" i="1">
                              <a:effectLst/>
                              <a:latin typeface="Cambria Math" panose="02040503050406030204" pitchFamily="18" charset="0"/>
                              <a:ea typeface="Calibri" panose="020F0502020204030204" pitchFamily="34" charset="0"/>
                              <a:cs typeface="Times New Roman" panose="02020603050405020304" pitchFamily="18" charset="0"/>
                            </a:rPr>
                            <m:t>𝑆</m:t>
                          </m:r>
                        </m:e>
                        <m:sub>
                          <m:r>
                            <a:rPr lang="pt-BR" sz="2300" i="1">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300" i="1">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300" i="1">
                              <a:effectLst/>
                              <a:latin typeface="Cambria Math" panose="02040503050406030204" pitchFamily="18" charset="0"/>
                            </a:rPr>
                          </m:ctrlPr>
                        </m:fPr>
                        <m:num>
                          <m:sSub>
                            <m:sSubPr>
                              <m:ctrlPr>
                                <a:rPr lang="pt-BR" sz="2300" i="1">
                                  <a:effectLst/>
                                  <a:latin typeface="Cambria Math" panose="02040503050406030204" pitchFamily="18" charset="0"/>
                                </a:rPr>
                              </m:ctrlPr>
                            </m:sSubPr>
                            <m:e>
                              <m:r>
                                <a:rPr lang="pt-BR" sz="2300" i="1">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300" i="1">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300" i="1">
                                  <a:effectLst/>
                                  <a:latin typeface="Cambria Math" panose="02040503050406030204" pitchFamily="18" charset="0"/>
                                </a:rPr>
                              </m:ctrlPr>
                            </m:sSupPr>
                            <m:e>
                              <m:r>
                                <a:rPr lang="pt-BR" sz="2300" i="1">
                                  <a:effectLst/>
                                  <a:latin typeface="Cambria Math" panose="02040503050406030204" pitchFamily="18" charset="0"/>
                                  <a:ea typeface="Calibri" panose="020F0502020204030204" pitchFamily="34" charset="0"/>
                                  <a:cs typeface="Times New Roman" panose="02020603050405020304" pitchFamily="18" charset="0"/>
                                </a:rPr>
                                <m:t>𝑞</m:t>
                              </m:r>
                            </m:e>
                            <m:sup>
                              <m:r>
                                <a:rPr lang="pt-BR" sz="2300" i="1">
                                  <a:effectLst/>
                                  <a:latin typeface="Cambria Math" panose="02040503050406030204" pitchFamily="18" charset="0"/>
                                  <a:ea typeface="Calibri" panose="020F0502020204030204" pitchFamily="34" charset="0"/>
                                  <a:cs typeface="Times New Roman" panose="02020603050405020304" pitchFamily="18" charset="0"/>
                                </a:rPr>
                                <m:t>𝑛</m:t>
                              </m:r>
                            </m:sup>
                          </m:sSup>
                          <m:r>
                            <a:rPr lang="pt-BR" sz="2300" i="1">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a:effectLst/>
                              <a:latin typeface="Cambria Math" panose="02040503050406030204" pitchFamily="18" charset="0"/>
                              <a:ea typeface="Calibri" panose="020F0502020204030204" pitchFamily="34" charset="0"/>
                              <a:cs typeface="Times New Roman" panose="02020603050405020304" pitchFamily="18" charset="0"/>
                            </a:rPr>
                            <m:t>𝑞</m:t>
                          </m:r>
                          <m:r>
                            <a:rPr lang="pt-BR" sz="2300" i="1">
                              <a:effectLst/>
                              <a:latin typeface="Cambria Math" panose="02040503050406030204" pitchFamily="18" charset="0"/>
                              <a:ea typeface="Calibri" panose="020F0502020204030204" pitchFamily="34" charset="0"/>
                              <a:cs typeface="Times New Roman" panose="02020603050405020304" pitchFamily="18" charset="0"/>
                            </a:rPr>
                            <m:t>−1</m:t>
                          </m:r>
                        </m:den>
                      </m:f>
                    </m:oMath>
                  </m:oMathPara>
                </a14:m>
                <a:endParaRPr lang="pt-BR" sz="2300" dirty="0"/>
              </a:p>
            </p:txBody>
          </p:sp>
        </mc:Choice>
        <mc:Fallback xmlns="">
          <p:sp>
            <p:nvSpPr>
              <p:cNvPr id="3" name="CaixaDeTexto 2">
                <a:extLst>
                  <a:ext uri="{FF2B5EF4-FFF2-40B4-BE49-F238E27FC236}">
                    <a16:creationId xmlns:a16="http://schemas.microsoft.com/office/drawing/2014/main" id="{19F0AAC4-9EC3-DBD5-DA69-99F93080EE12}"/>
                  </a:ext>
                </a:extLst>
              </p:cNvPr>
              <p:cNvSpPr txBox="1">
                <a:spLocks noRot="1" noChangeAspect="1" noMove="1" noResize="1" noEditPoints="1" noAdjustHandles="1" noChangeArrowheads="1" noChangeShapeType="1" noTextEdit="1"/>
              </p:cNvSpPr>
              <p:nvPr/>
            </p:nvSpPr>
            <p:spPr>
              <a:xfrm>
                <a:off x="0" y="1085747"/>
                <a:ext cx="6096000" cy="3386953"/>
              </a:xfrm>
              <a:prstGeom prst="rect">
                <a:avLst/>
              </a:prstGeom>
              <a:blipFill>
                <a:blip r:embed="rId2"/>
                <a:stretch>
                  <a:fillRect l="-1400" t="-719"/>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1C514853-88B7-25C6-0D94-C671D48CFC3E}"/>
              </a:ext>
            </a:extLst>
          </p:cNvPr>
          <p:cNvSpPr txBox="1"/>
          <p:nvPr/>
        </p:nvSpPr>
        <p:spPr>
          <a:xfrm>
            <a:off x="6096000" y="1085747"/>
            <a:ext cx="5997388" cy="472758"/>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B2AFE3B3-4FA4-5578-65C8-9296ED1FE4C7}"/>
                  </a:ext>
                </a:extLst>
              </p:cNvPr>
              <p:cNvSpPr txBox="1"/>
              <p:nvPr/>
            </p:nvSpPr>
            <p:spPr>
              <a:xfrm>
                <a:off x="6096000" y="1558505"/>
                <a:ext cx="6096000" cy="2173415"/>
              </a:xfrm>
              <a:prstGeom prst="rect">
                <a:avLst/>
              </a:prstGeom>
              <a:noFill/>
            </p:spPr>
            <p:txBody>
              <a:bodyPr wrap="square">
                <a:spAutoFit/>
              </a:bodyPr>
              <a:lstStyle/>
              <a:p>
                <a:pPr algn="just"/>
                <a:r>
                  <a:rPr lang="pt-BR" sz="2300" dirty="0">
                    <a:effectLst/>
                    <a:latin typeface="Arial Narrow" panose="020B0606020202030204" pitchFamily="34" charset="0"/>
                    <a:ea typeface="Times New Roman" panose="02020603050405020304" pitchFamily="18" charset="0"/>
                    <a:cs typeface="Times New Roman" panose="02020603050405020304" pitchFamily="18" charset="0"/>
                  </a:rPr>
                  <a:t>Calcule a soma dos doze primeiros termos da PG </a:t>
                </a:r>
                <a14:m>
                  <m:oMath xmlns:m="http://schemas.openxmlformats.org/officeDocument/2006/math">
                    <m:d>
                      <m:dPr>
                        <m:ctrlPr>
                          <a:rPr lang="pt-BR" sz="23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2; 4; 8; 16;…</m:t>
                        </m:r>
                      </m:e>
                    </m:d>
                  </m:oMath>
                </a14:m>
                <a:r>
                  <a:rPr lang="pt-BR" sz="2300" dirty="0">
                    <a:effectLst/>
                    <a:latin typeface="Arial Narrow" panose="020B0606020202030204" pitchFamily="34" charset="0"/>
                    <a:ea typeface="Times New Roman" panose="02020603050405020304" pitchFamily="18" charset="0"/>
                    <a:cs typeface="Times New Roman" panose="02020603050405020304" pitchFamily="18" charset="0"/>
                  </a:rPr>
                  <a:t>:</a:t>
                </a:r>
              </a:p>
              <a:p>
                <a:pPr algn="ctr">
                  <a:lnSpc>
                    <a:spcPct val="115000"/>
                  </a:lnSpc>
                  <a:spcAft>
                    <a:spcPts val="800"/>
                  </a:spcAft>
                </a:pPr>
                <a14:m>
                  <m:oMathPara xmlns:m="http://schemas.openxmlformats.org/officeDocument/2006/math">
                    <m:oMathParaPr>
                      <m:jc m:val="left"/>
                    </m:oMathParaPr>
                    <m:oMath xmlns:m="http://schemas.openxmlformats.org/officeDocument/2006/math">
                      <m:sSub>
                        <m:sSubPr>
                          <m:ctrlP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left"/>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=12</m:t>
                      </m:r>
                    </m:oMath>
                  </m:oMathPara>
                </a14:m>
                <a:endParaRPr lang="pt-BR" sz="2300" dirty="0"/>
              </a:p>
            </p:txBody>
          </p:sp>
        </mc:Choice>
        <mc:Fallback xmlns="">
          <p:sp>
            <p:nvSpPr>
              <p:cNvPr id="7" name="CaixaDeTexto 6">
                <a:extLst>
                  <a:ext uri="{FF2B5EF4-FFF2-40B4-BE49-F238E27FC236}">
                    <a16:creationId xmlns:a16="http://schemas.microsoft.com/office/drawing/2014/main" id="{B2AFE3B3-4FA4-5578-65C8-9296ED1FE4C7}"/>
                  </a:ext>
                </a:extLst>
              </p:cNvPr>
              <p:cNvSpPr txBox="1">
                <a:spLocks noRot="1" noChangeAspect="1" noMove="1" noResize="1" noEditPoints="1" noAdjustHandles="1" noChangeArrowheads="1" noChangeShapeType="1" noTextEdit="1"/>
              </p:cNvSpPr>
              <p:nvPr/>
            </p:nvSpPr>
            <p:spPr>
              <a:xfrm>
                <a:off x="6096000" y="1558505"/>
                <a:ext cx="6096000" cy="2173415"/>
              </a:xfrm>
              <a:prstGeom prst="rect">
                <a:avLst/>
              </a:prstGeom>
              <a:blipFill>
                <a:blip r:embed="rId3"/>
                <a:stretch>
                  <a:fillRect l="-1400" t="-2247" r="-14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BF12CED7-7B05-362B-A348-840BFB10EDD9}"/>
                  </a:ext>
                </a:extLst>
              </p:cNvPr>
              <p:cNvSpPr txBox="1"/>
              <p:nvPr/>
            </p:nvSpPr>
            <p:spPr>
              <a:xfrm>
                <a:off x="7494493" y="2779223"/>
                <a:ext cx="3872753" cy="3723392"/>
              </a:xfrm>
              <a:prstGeom prst="rect">
                <a:avLst/>
              </a:prstGeom>
              <a:noFill/>
            </p:spPr>
            <p:txBody>
              <a:bodyPr wrap="square">
                <a:spAutoFit/>
              </a:bodyPr>
              <a:lstStyle/>
              <a:p>
                <a:pPr marL="110490" algn="ct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smtClean="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𝑠</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sSup>
                                <m:sSup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𝑞</m:t>
                                  </m:r>
                                </m:e>
                                <m:sup>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p>
                              </m:sSup>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e>
                          </m:d>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𝑞</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den>
                      </m:f>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110490" algn="ct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𝑠</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12</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m:t>
                          </m:r>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sSup>
                                <m:sSup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m:t>
                                  </m:r>
                                </m:e>
                                <m:sup>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12</m:t>
                                  </m:r>
                                </m:sup>
                              </m:sSup>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e>
                          </m:d>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2−1</m:t>
                          </m:r>
                        </m:den>
                      </m:f>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110490" algn="ct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𝑠</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12</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m:t>
                          </m:r>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4096−1</m:t>
                              </m:r>
                            </m:e>
                          </m:d>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den>
                      </m:f>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110490" algn="ct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𝑠</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12</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=2∙4095</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b>
                        <m:sSubPr>
                          <m:ctrlPr>
                            <a:rPr lang="pt-BR" sz="2300" i="1">
                              <a:effectLst/>
                              <a:latin typeface="Cambria Math" panose="02040503050406030204" pitchFamily="18" charset="0"/>
                            </a:rPr>
                          </m:ctrlPr>
                        </m:sSubPr>
                        <m:e>
                          <m:r>
                            <a:rPr lang="pt-BR" sz="2300" i="1">
                              <a:effectLst/>
                              <a:latin typeface="Cambria Math" panose="02040503050406030204" pitchFamily="18" charset="0"/>
                              <a:ea typeface="Calibri" panose="020F0502020204030204" pitchFamily="34" charset="0"/>
                              <a:cs typeface="Times New Roman" panose="02020603050405020304" pitchFamily="18" charset="0"/>
                            </a:rPr>
                            <m:t>𝑠</m:t>
                          </m:r>
                        </m:e>
                        <m:sub>
                          <m:r>
                            <a:rPr lang="pt-BR" sz="2300" i="1">
                              <a:effectLst/>
                              <a:latin typeface="Cambria Math" panose="02040503050406030204" pitchFamily="18" charset="0"/>
                              <a:ea typeface="Calibri" panose="020F0502020204030204" pitchFamily="34" charset="0"/>
                              <a:cs typeface="Times New Roman" panose="02020603050405020304" pitchFamily="18" charset="0"/>
                            </a:rPr>
                            <m:t>12</m:t>
                          </m:r>
                        </m:sub>
                      </m:sSub>
                      <m:r>
                        <a:rPr lang="pt-BR" sz="2300" i="1">
                          <a:effectLst/>
                          <a:latin typeface="Cambria Math" panose="02040503050406030204" pitchFamily="18" charset="0"/>
                          <a:ea typeface="Calibri" panose="020F0502020204030204" pitchFamily="34" charset="0"/>
                          <a:cs typeface="Times New Roman" panose="02020603050405020304" pitchFamily="18" charset="0"/>
                        </a:rPr>
                        <m:t>=8190</m:t>
                      </m:r>
                    </m:oMath>
                  </m:oMathPara>
                </a14:m>
                <a:endParaRPr lang="pt-BR" sz="2300" dirty="0"/>
              </a:p>
            </p:txBody>
          </p:sp>
        </mc:Choice>
        <mc:Fallback xmlns="">
          <p:sp>
            <p:nvSpPr>
              <p:cNvPr id="9" name="CaixaDeTexto 8">
                <a:extLst>
                  <a:ext uri="{FF2B5EF4-FFF2-40B4-BE49-F238E27FC236}">
                    <a16:creationId xmlns:a16="http://schemas.microsoft.com/office/drawing/2014/main" id="{BF12CED7-7B05-362B-A348-840BFB10EDD9}"/>
                  </a:ext>
                </a:extLst>
              </p:cNvPr>
              <p:cNvSpPr txBox="1">
                <a:spLocks noRot="1" noChangeAspect="1" noMove="1" noResize="1" noEditPoints="1" noAdjustHandles="1" noChangeArrowheads="1" noChangeShapeType="1" noTextEdit="1"/>
              </p:cNvSpPr>
              <p:nvPr/>
            </p:nvSpPr>
            <p:spPr>
              <a:xfrm>
                <a:off x="7494493" y="2779223"/>
                <a:ext cx="3872753" cy="3723392"/>
              </a:xfrm>
              <a:prstGeom prst="rect">
                <a:avLst/>
              </a:prstGeom>
              <a:blipFill>
                <a:blip r:embed="rId4"/>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13802346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E0F28535-2914-0DBB-A819-BC41DA1282B0}"/>
              </a:ext>
            </a:extLst>
          </p:cNvPr>
          <p:cNvPicPr>
            <a:picLocks noChangeAspect="1"/>
          </p:cNvPicPr>
          <p:nvPr/>
        </p:nvPicPr>
        <p:blipFill>
          <a:blip r:embed="rId2"/>
          <a:stretch>
            <a:fillRect/>
          </a:stretch>
        </p:blipFill>
        <p:spPr>
          <a:xfrm>
            <a:off x="0" y="565845"/>
            <a:ext cx="3240000" cy="667317"/>
          </a:xfrm>
          <a:prstGeom prst="rect">
            <a:avLst/>
          </a:prstGeom>
        </p:spPr>
      </p:pic>
      <p:sp>
        <p:nvSpPr>
          <p:cNvPr id="5" name="CaixaDeTexto 4">
            <a:extLst>
              <a:ext uri="{FF2B5EF4-FFF2-40B4-BE49-F238E27FC236}">
                <a16:creationId xmlns:a16="http://schemas.microsoft.com/office/drawing/2014/main" id="{E6779066-8D43-F508-0785-79259F164211}"/>
              </a:ext>
            </a:extLst>
          </p:cNvPr>
          <p:cNvSpPr txBox="1"/>
          <p:nvPr/>
        </p:nvSpPr>
        <p:spPr>
          <a:xfrm>
            <a:off x="0" y="1233162"/>
            <a:ext cx="6096000" cy="5562485"/>
          </a:xfrm>
          <a:prstGeom prst="rect">
            <a:avLst/>
          </a:prstGeom>
          <a:noFill/>
        </p:spPr>
        <p:txBody>
          <a:bodyPr wrap="square">
            <a:spAutoFit/>
          </a:bodyPr>
          <a:lstStyle/>
          <a:p>
            <a:pPr algn="just">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12.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Uma indústria teve um crescimento impressionante na sua produção entre janeiro e julho de 2025. Em janeiro, ela produziu 500 unidades. Seis meses depois, em julho, a produção atingiu a marca de 32 000 unidades. Sabendo que a produção de cada mês forma uma Progressão Geométrica (PG), quantas unidades foram produzidas de fevereiro a junho?</a:t>
            </a:r>
          </a:p>
          <a:p>
            <a:pPr algn="just">
              <a:lnSpc>
                <a:spcPct val="115000"/>
              </a:lnSpc>
              <a:spcAft>
                <a:spcPts val="800"/>
              </a:spcAft>
            </a:pPr>
            <a:endParaRPr lang="pt-BR" sz="2300" kern="100" dirty="0">
              <a:solidFill>
                <a:srgbClr val="000000"/>
              </a:solidFill>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13. (UERJ 2014 – Adaptada) </a:t>
            </a:r>
            <a:r>
              <a:rPr lang="pt-BR" sz="2300" kern="100"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Em um recipiente com a forma de um paralelepípedo retângulo com 40 cm de comprimento, 25 cm de largura e 20 cm de altura, foram depositadas, em etapas, pequenas esferas, cada uma com volume igual a 0,5 cm³.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E9320A65-2DD7-9D65-55C5-DD6DD0EDFDBA}"/>
                  </a:ext>
                </a:extLst>
              </p:cNvPr>
              <p:cNvSpPr txBox="1"/>
              <p:nvPr/>
            </p:nvSpPr>
            <p:spPr>
              <a:xfrm>
                <a:off x="6096000" y="1251092"/>
                <a:ext cx="6096000" cy="2923877"/>
              </a:xfrm>
              <a:prstGeom prst="rect">
                <a:avLst/>
              </a:prstGeom>
              <a:noFill/>
            </p:spPr>
            <p:txBody>
              <a:bodyPr wrap="square">
                <a:spAutoFit/>
              </a:bodyPr>
              <a:lstStyle/>
              <a:p>
                <a:pPr algn="just"/>
                <a:r>
                  <a:rPr lang="pt-BR" sz="2300" kern="100"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Na primeira etapa, depositou-se uma esfera; na segunda, duas; na terceira, quatro; e assim sucessivamente, dobrando-se o número de esferas a cada etapa. Admita que, quando o recipiente está cheio, o espaço vazio entre as esferas é desprezível. Considerando </a:t>
                </a:r>
                <a14:m>
                  <m:oMath xmlns:m="http://schemas.openxmlformats.org/officeDocument/2006/math">
                    <m:sSup>
                      <m:sSupPr>
                        <m:ctrlPr>
                          <a:rPr lang="pt-BR" sz="2300" i="1" kern="100">
                            <a:effectLst/>
                            <a:latin typeface="Cambria Math" panose="02040503050406030204" pitchFamily="18" charset="0"/>
                            <a:ea typeface="Calibri" panose="020F0502020204030204" pitchFamily="34" charset="0"/>
                            <a:cs typeface="Helvetica" panose="020B0604020202020204" pitchFamily="34" charset="0"/>
                          </a:rPr>
                        </m:ctrlPr>
                      </m:sSupPr>
                      <m:e>
                        <m:r>
                          <a:rPr lang="pt-BR" sz="2300" i="1" kern="100">
                            <a:solidFill>
                              <a:srgbClr val="000000"/>
                            </a:solidFill>
                            <a:effectLst/>
                            <a:latin typeface="Cambria Math" panose="02040503050406030204" pitchFamily="18" charset="0"/>
                            <a:ea typeface="Calibri" panose="020F0502020204030204" pitchFamily="34" charset="0"/>
                            <a:cs typeface="Helvetica" panose="020B0604020202020204" pitchFamily="34" charset="0"/>
                          </a:rPr>
                          <m:t>2</m:t>
                        </m:r>
                      </m:e>
                      <m:sup>
                        <m:r>
                          <a:rPr lang="pt-BR" sz="2300" i="1" kern="100">
                            <a:solidFill>
                              <a:srgbClr val="000000"/>
                            </a:solidFill>
                            <a:effectLst/>
                            <a:latin typeface="Cambria Math" panose="02040503050406030204" pitchFamily="18" charset="0"/>
                            <a:ea typeface="Calibri" panose="020F0502020204030204" pitchFamily="34" charset="0"/>
                            <a:cs typeface="Helvetica" panose="020B0604020202020204" pitchFamily="34" charset="0"/>
                          </a:rPr>
                          <m:t>10</m:t>
                        </m:r>
                      </m:sup>
                    </m:sSup>
                    <m:r>
                      <a:rPr lang="pt-BR" sz="2300" i="1" kern="100">
                        <a:solidFill>
                          <a:srgbClr val="000000"/>
                        </a:solidFill>
                        <a:effectLst/>
                        <a:latin typeface="Cambria Math" panose="02040503050406030204" pitchFamily="18" charset="0"/>
                        <a:ea typeface="Calibri" panose="020F0502020204030204" pitchFamily="34" charset="0"/>
                        <a:cs typeface="Helvetica" panose="020B0604020202020204" pitchFamily="34" charset="0"/>
                      </a:rPr>
                      <m:t>=1000</m:t>
                    </m:r>
                  </m:oMath>
                </a14:m>
                <a:r>
                  <a:rPr lang="pt-BR" sz="2300" kern="100"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 o menor número de etapas necessárias para que o volume total de esferas seja maior do que o volume do recipiente é:</a:t>
                </a:r>
                <a:endParaRPr lang="pt-BR" sz="2300" dirty="0"/>
              </a:p>
            </p:txBody>
          </p:sp>
        </mc:Choice>
        <mc:Fallback xmlns="">
          <p:sp>
            <p:nvSpPr>
              <p:cNvPr id="7" name="CaixaDeTexto 6">
                <a:extLst>
                  <a:ext uri="{FF2B5EF4-FFF2-40B4-BE49-F238E27FC236}">
                    <a16:creationId xmlns:a16="http://schemas.microsoft.com/office/drawing/2014/main" id="{E9320A65-2DD7-9D65-55C5-DD6DD0EDFDBA}"/>
                  </a:ext>
                </a:extLst>
              </p:cNvPr>
              <p:cNvSpPr txBox="1">
                <a:spLocks noRot="1" noChangeAspect="1" noMove="1" noResize="1" noEditPoints="1" noAdjustHandles="1" noChangeArrowheads="1" noChangeShapeType="1" noTextEdit="1"/>
              </p:cNvSpPr>
              <p:nvPr/>
            </p:nvSpPr>
            <p:spPr>
              <a:xfrm>
                <a:off x="6096000" y="1251092"/>
                <a:ext cx="6096000" cy="2923877"/>
              </a:xfrm>
              <a:prstGeom prst="rect">
                <a:avLst/>
              </a:prstGeom>
              <a:blipFill>
                <a:blip r:embed="rId3"/>
                <a:stretch>
                  <a:fillRect l="-1400" t="-1458" r="-1400" b="-3333"/>
                </a:stretch>
              </a:blipFill>
            </p:spPr>
            <p:txBody>
              <a:bodyPr/>
              <a:lstStyle/>
              <a:p>
                <a:r>
                  <a:rPr lang="pt-BR">
                    <a:noFill/>
                  </a:rPr>
                  <a:t> </a:t>
                </a:r>
              </a:p>
            </p:txBody>
          </p:sp>
        </mc:Fallback>
      </mc:AlternateContent>
    </p:spTree>
    <p:extLst>
      <p:ext uri="{BB962C8B-B14F-4D97-AF65-F5344CB8AC3E}">
        <p14:creationId xmlns:p14="http://schemas.microsoft.com/office/powerpoint/2010/main" val="12853404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3FF206CB-0DFA-AE5F-9958-2EC4FA7C3978}"/>
                  </a:ext>
                </a:extLst>
              </p:cNvPr>
              <p:cNvSpPr txBox="1"/>
              <p:nvPr/>
            </p:nvSpPr>
            <p:spPr>
              <a:xfrm>
                <a:off x="0" y="532842"/>
                <a:ext cx="6096000" cy="6072111"/>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14. (ENEM 2018)</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Torneios de tênis, em geral, são disputados em sistema de eliminatória simples. Nesse sistema, são disputadas partidas entre dois competidores, com a eliminação do perdedor e promoção do vencedor para a fase seguinte. Dessa forma, se na 1ª fase o torneio conta com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competidores, então na 2ª fase restarão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competidores, e assim sucessivamente até a partida final. Em um torneio de tênis, disputado nesse sistema, participam 128 tenistas.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Para se definir o campeão desse torneio, o número de partidas necessárias é dado por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2 × 128.</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64 + 32 + 16 + 8 + 4 + 2.</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3FF206CB-0DFA-AE5F-9958-2EC4FA7C3978}"/>
                  </a:ext>
                </a:extLst>
              </p:cNvPr>
              <p:cNvSpPr txBox="1">
                <a:spLocks noRot="1" noChangeAspect="1" noMove="1" noResize="1" noEditPoints="1" noAdjustHandles="1" noChangeArrowheads="1" noChangeShapeType="1" noTextEdit="1"/>
              </p:cNvSpPr>
              <p:nvPr/>
            </p:nvSpPr>
            <p:spPr>
              <a:xfrm>
                <a:off x="0" y="532842"/>
                <a:ext cx="6096000" cy="6072111"/>
              </a:xfrm>
              <a:prstGeom prst="rect">
                <a:avLst/>
              </a:prstGeom>
              <a:blipFill>
                <a:blip r:embed="rId2"/>
                <a:stretch>
                  <a:fillRect l="-1400" t="-402" r="-1400" b="-1104"/>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84A8C35C-9C83-9112-DE2D-455EECAD1795}"/>
              </a:ext>
            </a:extLst>
          </p:cNvPr>
          <p:cNvSpPr txBox="1"/>
          <p:nvPr/>
        </p:nvSpPr>
        <p:spPr>
          <a:xfrm>
            <a:off x="6181165" y="568702"/>
            <a:ext cx="6010835" cy="1492140"/>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128 + 64 + 32 + 16 + 16 + 8 + 4 + 2 + 1.</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128 + 64 + 32 + 16 + 16 + 8 + 4 + 2.</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64 + 32 + 16 + 8 + 4 + 2 + 1.</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709898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79D21040-C0A4-E1DA-3781-7864CDC58C19}"/>
              </a:ext>
            </a:extLst>
          </p:cNvPr>
          <p:cNvPicPr>
            <a:picLocks noChangeAspect="1"/>
          </p:cNvPicPr>
          <p:nvPr/>
        </p:nvPicPr>
        <p:blipFill rotWithShape="1">
          <a:blip r:embed="rId2">
            <a:extLst>
              <a:ext uri="{28A0092B-C50C-407E-A947-70E740481C1C}">
                <a14:useLocalDpi xmlns:a14="http://schemas.microsoft.com/office/drawing/2010/main" val="0"/>
              </a:ext>
            </a:extLst>
          </a:blip>
          <a:srcRect l="959" t="3787" r="3035" b="2273"/>
          <a:stretch>
            <a:fillRect/>
          </a:stretch>
        </p:blipFill>
        <p:spPr bwMode="auto">
          <a:xfrm>
            <a:off x="4181" y="578485"/>
            <a:ext cx="3240000" cy="667923"/>
          </a:xfrm>
          <a:prstGeom prst="rect">
            <a:avLst/>
          </a:prstGeom>
          <a:noFill/>
          <a:ln>
            <a:noFill/>
          </a:ln>
          <a:extLst>
            <a:ext uri="{53640926-AAD7-44D8-BBD7-CCE9431645EC}">
              <a14:shadowObscured xmlns:a14="http://schemas.microsoft.com/office/drawing/2010/main"/>
            </a:ext>
          </a:extLst>
        </p:spPr>
      </p:pic>
      <p:sp>
        <p:nvSpPr>
          <p:cNvPr id="7" name="Retângulo 6">
            <a:extLst>
              <a:ext uri="{FF2B5EF4-FFF2-40B4-BE49-F238E27FC236}">
                <a16:creationId xmlns:a16="http://schemas.microsoft.com/office/drawing/2014/main" id="{478D3A6B-51A2-19D9-ADEA-0F6108334DAE}"/>
              </a:ext>
            </a:extLst>
          </p:cNvPr>
          <p:cNvSpPr/>
          <p:nvPr/>
        </p:nvSpPr>
        <p:spPr>
          <a:xfrm>
            <a:off x="5800165" y="941294"/>
            <a:ext cx="564776" cy="57912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C180825E-23AE-1E6C-3219-6EE239D04354}"/>
                  </a:ext>
                </a:extLst>
              </p:cNvPr>
              <p:cNvSpPr txBox="1"/>
              <p:nvPr/>
            </p:nvSpPr>
            <p:spPr>
              <a:xfrm>
                <a:off x="0" y="1081377"/>
                <a:ext cx="12192000" cy="4664482"/>
              </a:xfrm>
              <a:prstGeom prst="rect">
                <a:avLst/>
              </a:prstGeom>
              <a:noFill/>
            </p:spPr>
            <p:txBody>
              <a:bodyPr wrap="square">
                <a:spAutoFit/>
              </a:bodyPr>
              <a:lstStyle/>
              <a:p>
                <a:pPr algn="ctr">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SOMA DOS TERMOS </a:t>
                </a:r>
                <a14:m>
                  <m:oMath xmlns:m="http://schemas.openxmlformats.org/officeDocument/2006/math">
                    <m:d>
                      <m:dPr>
                        <m:ctrlP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t>𝑺</m:t>
                            </m:r>
                          </m:e>
                          <m:sub>
                            <m: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t>𝒏</m:t>
                            </m:r>
                          </m:sub>
                        </m:sSub>
                      </m:e>
                    </m:d>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DE UMA PG INFINITA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Considere a sequência cuja lei de formação é </a:t>
                </a:r>
                <a14:m>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den>
                    </m:f>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com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ℕ</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up>
                    </m:sSup>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 </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3</m:t>
                              </m:r>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m:t>
                              </m:r>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5</m:t>
                              </m:r>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10</m:t>
                              </m:r>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100</m:t>
                              </m:r>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1000</m:t>
                              </m:r>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1 000 000</m:t>
                              </m:r>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e>
                      </m:d>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Observe, à medida que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cresce, o termo </a:t>
                </a:r>
                <a14:m>
                  <m:oMath xmlns:m="http://schemas.openxmlformats.org/officeDocument/2006/math">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den>
                    </m:f>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vai se aproximando de zero: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 0,5; 0,</m:t>
                          </m:r>
                          <m:acc>
                            <m:accPr>
                              <m:chr m:val="̅"/>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3</m:t>
                              </m:r>
                            </m:e>
                          </m:acc>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0,25; 0,2;…; 0,1;…; 0,01;…; 0,001;…; 0,000001;… </m:t>
                          </m:r>
                        </m:e>
                      </m:d>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Afirma-se, nesse caso, que se </a:t>
                </a:r>
                <a14:m>
                  <m:oMath xmlns:m="http://schemas.openxmlformats.org/officeDocument/2006/math">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tende ao infinito, então </a:t>
                </a:r>
                <a14:m>
                  <m:oMath xmlns:m="http://schemas.openxmlformats.org/officeDocument/2006/math">
                    <m:f>
                      <m:f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num>
                      <m:den>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 </m:t>
                        </m:r>
                      </m:den>
                    </m:f>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tende a zero, ou seja, quanto maior o valor de </a:t>
                </a:r>
                <a14:m>
                  <m:oMath xmlns:m="http://schemas.openxmlformats.org/officeDocument/2006/math">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mais próximo de zero será o valor de </a:t>
                </a:r>
                <a14:m>
                  <m:oMath xmlns:m="http://schemas.openxmlformats.org/officeDocument/2006/math">
                    <m:f>
                      <m:f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𝟏</m:t>
                        </m:r>
                      </m:num>
                      <m:den>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 </m:t>
                        </m:r>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Na linguagem matemática, temos que: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C180825E-23AE-1E6C-3219-6EE239D04354}"/>
                  </a:ext>
                </a:extLst>
              </p:cNvPr>
              <p:cNvSpPr txBox="1">
                <a:spLocks noRot="1" noChangeAspect="1" noMove="1" noResize="1" noEditPoints="1" noAdjustHandles="1" noChangeArrowheads="1" noChangeShapeType="1" noTextEdit="1"/>
              </p:cNvSpPr>
              <p:nvPr/>
            </p:nvSpPr>
            <p:spPr>
              <a:xfrm>
                <a:off x="0" y="1081377"/>
                <a:ext cx="12192000" cy="4664482"/>
              </a:xfrm>
              <a:prstGeom prst="rect">
                <a:avLst/>
              </a:prstGeom>
              <a:blipFill>
                <a:blip r:embed="rId3"/>
                <a:stretch>
                  <a:fillRect l="-700" t="-522" r="-7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316A9B3A-C696-AA31-4704-52F0108C59B5}"/>
                  </a:ext>
                </a:extLst>
              </p:cNvPr>
              <p:cNvSpPr txBox="1"/>
              <p:nvPr/>
            </p:nvSpPr>
            <p:spPr>
              <a:xfrm>
                <a:off x="268941" y="5900885"/>
                <a:ext cx="5334000" cy="75725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2300" i="1" smtClean="0">
                          <a:solidFill>
                            <a:schemeClr val="tx1"/>
                          </a:solidFill>
                          <a:latin typeface="Cambria Math" panose="02040503050406030204" pitchFamily="18" charset="0"/>
                        </a:rPr>
                        <m:t>𝑛</m:t>
                      </m:r>
                      <m:r>
                        <a:rPr lang="pt-BR" sz="2300" i="0">
                          <a:solidFill>
                            <a:schemeClr val="tx1"/>
                          </a:solidFill>
                          <a:latin typeface="Cambria Math" panose="02040503050406030204" pitchFamily="18" charset="0"/>
                        </a:rPr>
                        <m:t>→∞⇒</m:t>
                      </m:r>
                      <m:f>
                        <m:fPr>
                          <m:ctrlPr>
                            <a:rPr lang="pt-BR" sz="2300" i="1">
                              <a:solidFill>
                                <a:schemeClr val="tx1"/>
                              </a:solidFill>
                              <a:latin typeface="Cambria Math" panose="02040503050406030204" pitchFamily="18" charset="0"/>
                            </a:rPr>
                          </m:ctrlPr>
                        </m:fPr>
                        <m:num>
                          <m:r>
                            <a:rPr lang="pt-BR" sz="2300" i="0">
                              <a:solidFill>
                                <a:schemeClr val="tx1"/>
                              </a:solidFill>
                              <a:latin typeface="Cambria Math" panose="02040503050406030204" pitchFamily="18" charset="0"/>
                            </a:rPr>
                            <m:t>1</m:t>
                          </m:r>
                        </m:num>
                        <m:den>
                          <m:r>
                            <a:rPr lang="pt-BR" sz="2300" i="0">
                              <a:solidFill>
                                <a:schemeClr val="tx1"/>
                              </a:solidFill>
                              <a:latin typeface="Cambria Math" panose="02040503050406030204" pitchFamily="18" charset="0"/>
                            </a:rPr>
                            <m:t> </m:t>
                          </m:r>
                          <m:r>
                            <a:rPr lang="pt-BR" sz="2300" i="1">
                              <a:solidFill>
                                <a:schemeClr val="tx1"/>
                              </a:solidFill>
                              <a:latin typeface="Cambria Math" panose="02040503050406030204" pitchFamily="18" charset="0"/>
                            </a:rPr>
                            <m:t>𝑛</m:t>
                          </m:r>
                          <m:r>
                            <a:rPr lang="pt-BR" sz="2300" i="0">
                              <a:solidFill>
                                <a:schemeClr val="tx1"/>
                              </a:solidFill>
                              <a:latin typeface="Cambria Math" panose="02040503050406030204" pitchFamily="18" charset="0"/>
                            </a:rPr>
                            <m:t> </m:t>
                          </m:r>
                        </m:den>
                      </m:f>
                      <m:r>
                        <a:rPr lang="pt-BR" sz="2300" i="0">
                          <a:solidFill>
                            <a:schemeClr val="tx1"/>
                          </a:solidFill>
                          <a:latin typeface="Cambria Math" panose="02040503050406030204" pitchFamily="18" charset="0"/>
                        </a:rPr>
                        <m:t>→0 </m:t>
                      </m:r>
                      <m:r>
                        <m:rPr>
                          <m:sty m:val="p"/>
                        </m:rPr>
                        <a:rPr lang="pt-BR" sz="2300" i="0">
                          <a:solidFill>
                            <a:schemeClr val="tx1"/>
                          </a:solidFill>
                          <a:latin typeface="Cambria Math" panose="02040503050406030204" pitchFamily="18" charset="0"/>
                        </a:rPr>
                        <m:t>ou</m:t>
                      </m:r>
                      <m:r>
                        <a:rPr lang="pt-BR" sz="2300" i="0">
                          <a:solidFill>
                            <a:schemeClr val="tx1"/>
                          </a:solidFill>
                          <a:latin typeface="Cambria Math" panose="02040503050406030204" pitchFamily="18" charset="0"/>
                        </a:rPr>
                        <m:t> </m:t>
                      </m:r>
                      <m:func>
                        <m:funcPr>
                          <m:ctrlPr>
                            <a:rPr lang="pt-BR" sz="2300" i="1">
                              <a:solidFill>
                                <a:schemeClr val="tx1"/>
                              </a:solidFill>
                              <a:latin typeface="Cambria Math" panose="02040503050406030204" pitchFamily="18" charset="0"/>
                            </a:rPr>
                          </m:ctrlPr>
                        </m:funcPr>
                        <m:fName>
                          <m:limLow>
                            <m:limLowPr>
                              <m:ctrlPr>
                                <a:rPr lang="pt-BR" sz="2300" i="1">
                                  <a:solidFill>
                                    <a:schemeClr val="tx1"/>
                                  </a:solidFill>
                                  <a:latin typeface="Cambria Math" panose="02040503050406030204" pitchFamily="18" charset="0"/>
                                </a:rPr>
                              </m:ctrlPr>
                            </m:limLowPr>
                            <m:e>
                              <m:r>
                                <m:rPr>
                                  <m:sty m:val="p"/>
                                </m:rPr>
                                <a:rPr lang="pt-BR" sz="2300" i="0">
                                  <a:solidFill>
                                    <a:schemeClr val="tx1"/>
                                  </a:solidFill>
                                  <a:latin typeface="Cambria Math" panose="02040503050406030204" pitchFamily="18" charset="0"/>
                                </a:rPr>
                                <m:t>lim</m:t>
                              </m:r>
                            </m:e>
                            <m:lim>
                              <m:r>
                                <a:rPr lang="pt-BR" sz="2300" i="1">
                                  <a:solidFill>
                                    <a:schemeClr val="tx1"/>
                                  </a:solidFill>
                                  <a:latin typeface="Cambria Math" panose="02040503050406030204" pitchFamily="18" charset="0"/>
                                </a:rPr>
                                <m:t>𝑛</m:t>
                              </m:r>
                              <m:r>
                                <a:rPr lang="pt-BR" sz="2300" i="0">
                                  <a:solidFill>
                                    <a:schemeClr val="tx1"/>
                                  </a:solidFill>
                                  <a:latin typeface="Cambria Math" panose="02040503050406030204" pitchFamily="18" charset="0"/>
                                </a:rPr>
                                <m:t>→∞</m:t>
                              </m:r>
                            </m:lim>
                          </m:limLow>
                        </m:fName>
                        <m:e>
                          <m:f>
                            <m:fPr>
                              <m:ctrlPr>
                                <a:rPr lang="pt-BR" sz="2300" i="1">
                                  <a:solidFill>
                                    <a:schemeClr val="tx1"/>
                                  </a:solidFill>
                                  <a:latin typeface="Cambria Math" panose="02040503050406030204" pitchFamily="18" charset="0"/>
                                </a:rPr>
                              </m:ctrlPr>
                            </m:fPr>
                            <m:num>
                              <m:r>
                                <a:rPr lang="pt-BR" sz="2300" i="0">
                                  <a:solidFill>
                                    <a:schemeClr val="tx1"/>
                                  </a:solidFill>
                                  <a:latin typeface="Cambria Math" panose="02040503050406030204" pitchFamily="18" charset="0"/>
                                </a:rPr>
                                <m:t>1</m:t>
                              </m:r>
                            </m:num>
                            <m:den>
                              <m:r>
                                <a:rPr lang="pt-BR" sz="2300" i="0">
                                  <a:solidFill>
                                    <a:schemeClr val="tx1"/>
                                  </a:solidFill>
                                  <a:latin typeface="Cambria Math" panose="02040503050406030204" pitchFamily="18" charset="0"/>
                                </a:rPr>
                                <m:t> </m:t>
                              </m:r>
                              <m:r>
                                <a:rPr lang="pt-BR" sz="2300" i="1">
                                  <a:solidFill>
                                    <a:schemeClr val="tx1"/>
                                  </a:solidFill>
                                  <a:latin typeface="Cambria Math" panose="02040503050406030204" pitchFamily="18" charset="0"/>
                                </a:rPr>
                                <m:t>𝑛</m:t>
                              </m:r>
                              <m:r>
                                <a:rPr lang="pt-BR" sz="2300" i="0">
                                  <a:solidFill>
                                    <a:schemeClr val="tx1"/>
                                  </a:solidFill>
                                  <a:latin typeface="Cambria Math" panose="02040503050406030204" pitchFamily="18" charset="0"/>
                                </a:rPr>
                                <m:t> </m:t>
                              </m:r>
                            </m:den>
                          </m:f>
                          <m:r>
                            <a:rPr lang="pt-BR" sz="2300" i="0">
                              <a:solidFill>
                                <a:schemeClr val="tx1"/>
                              </a:solidFill>
                              <a:latin typeface="Cambria Math" panose="02040503050406030204" pitchFamily="18" charset="0"/>
                            </a:rPr>
                            <m:t>=0</m:t>
                          </m:r>
                        </m:e>
                      </m:func>
                    </m:oMath>
                  </m:oMathPara>
                </a14:m>
                <a:endParaRPr lang="pt-BR" sz="2300" dirty="0">
                  <a:solidFill>
                    <a:schemeClr val="tx1"/>
                  </a:solidFill>
                </a:endParaRPr>
              </a:p>
            </p:txBody>
          </p:sp>
        </mc:Choice>
        <mc:Fallback xmlns="">
          <p:sp>
            <p:nvSpPr>
              <p:cNvPr id="10" name="CaixaDeTexto 9">
                <a:extLst>
                  <a:ext uri="{FF2B5EF4-FFF2-40B4-BE49-F238E27FC236}">
                    <a16:creationId xmlns:a16="http://schemas.microsoft.com/office/drawing/2014/main" id="{316A9B3A-C696-AA31-4704-52F0108C59B5}"/>
                  </a:ext>
                </a:extLst>
              </p:cNvPr>
              <p:cNvSpPr txBox="1">
                <a:spLocks noRot="1" noChangeAspect="1" noMove="1" noResize="1" noEditPoints="1" noAdjustHandles="1" noChangeArrowheads="1" noChangeShapeType="1" noTextEdit="1"/>
              </p:cNvSpPr>
              <p:nvPr/>
            </p:nvSpPr>
            <p:spPr>
              <a:xfrm>
                <a:off x="268941" y="5900885"/>
                <a:ext cx="5334000" cy="757259"/>
              </a:xfrm>
              <a:prstGeom prst="rect">
                <a:avLst/>
              </a:prstGeom>
              <a:blipFill>
                <a:blip r:embed="rId4"/>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6CD4EDBF-97AA-BE32-21D1-7C50272A1D5D}"/>
                  </a:ext>
                </a:extLst>
              </p:cNvPr>
              <p:cNvSpPr txBox="1"/>
              <p:nvPr/>
            </p:nvSpPr>
            <p:spPr>
              <a:xfrm>
                <a:off x="5181601" y="5926611"/>
                <a:ext cx="6938682" cy="644279"/>
              </a:xfrm>
              <a:prstGeom prst="rect">
                <a:avLst/>
              </a:prstGeom>
              <a:noFill/>
            </p:spPr>
            <p:txBody>
              <a:bodyPr wrap="square">
                <a:spAutoFit/>
              </a:bodyPr>
              <a:lstStyle/>
              <a:p>
                <a:pPr algn="ctr">
                  <a:lnSpc>
                    <a:spcPct val="115000"/>
                  </a:lnSpc>
                  <a:spcAft>
                    <a:spcPts val="800"/>
                  </a:spcAft>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(Lê-se: o limite de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den>
                    </m:f>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quando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oMath>
                </a14:m>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 tende ao infinito é igual a zero)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6CD4EDBF-97AA-BE32-21D1-7C50272A1D5D}"/>
                  </a:ext>
                </a:extLst>
              </p:cNvPr>
              <p:cNvSpPr txBox="1">
                <a:spLocks noRot="1" noChangeAspect="1" noMove="1" noResize="1" noEditPoints="1" noAdjustHandles="1" noChangeArrowheads="1" noChangeShapeType="1" noTextEdit="1"/>
              </p:cNvSpPr>
              <p:nvPr/>
            </p:nvSpPr>
            <p:spPr>
              <a:xfrm>
                <a:off x="5181601" y="5926611"/>
                <a:ext cx="6938682" cy="644279"/>
              </a:xfrm>
              <a:prstGeom prst="rect">
                <a:avLst/>
              </a:prstGeom>
              <a:blipFill>
                <a:blip r:embed="rId5"/>
                <a:stretch>
                  <a:fillRect b="-6604"/>
                </a:stretch>
              </a:blipFill>
            </p:spPr>
            <p:txBody>
              <a:bodyPr/>
              <a:lstStyle/>
              <a:p>
                <a:r>
                  <a:rPr lang="pt-BR">
                    <a:noFill/>
                  </a:rPr>
                  <a:t> </a:t>
                </a:r>
              </a:p>
            </p:txBody>
          </p:sp>
        </mc:Fallback>
      </mc:AlternateContent>
    </p:spTree>
    <p:extLst>
      <p:ext uri="{BB962C8B-B14F-4D97-AF65-F5344CB8AC3E}">
        <p14:creationId xmlns:p14="http://schemas.microsoft.com/office/powerpoint/2010/main" val="40007208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EC26A898-5C4A-8EB0-8722-7C9D767570DE}"/>
                  </a:ext>
                </a:extLst>
              </p:cNvPr>
              <p:cNvSpPr txBox="1"/>
              <p:nvPr/>
            </p:nvSpPr>
            <p:spPr>
              <a:xfrm>
                <a:off x="0" y="567100"/>
                <a:ext cx="6096000" cy="2483950"/>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Nas progressões geométricas decrescentes </a:t>
                </a:r>
                <a14:m>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0&lt;</m:t>
                        </m:r>
                        <m:d>
                          <m:dPr>
                            <m:begChr m:val="|"/>
                            <m:endChr m:val="|"/>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&lt;1</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 soma dos </a:t>
                </a:r>
                <a14:m>
                  <m:oMath xmlns:m="http://schemas.openxmlformats.org/officeDocument/2006/math">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termos tem um limite </a:t>
                </a: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finito </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quando </a:t>
                </a:r>
                <a14:m>
                  <m:oMath xmlns:m="http://schemas.openxmlformats.org/officeDocument/2006/math">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tende ao infinito. Dessa forma, </a:t>
                </a:r>
                <a14:m>
                  <m:oMath xmlns:m="http://schemas.openxmlformats.org/officeDocument/2006/math">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p>
                    </m:s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tende a zero quando </a:t>
                </a:r>
                <a14:m>
                  <m:oMath xmlns:m="http://schemas.openxmlformats.org/officeDocument/2006/math">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tende ao infinito.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Partindo de </a:t>
                </a:r>
                <a14:m>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𝑠</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sSup>
                              <m:sSup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𝑞</m:t>
                                </m:r>
                              </m:e>
                              <m:sup>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p>
                            </m:sSup>
                          </m:e>
                        </m:d>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𝑞</m:t>
                        </m:r>
                      </m:den>
                    </m:f>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obtemos: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EC26A898-5C4A-8EB0-8722-7C9D767570DE}"/>
                  </a:ext>
                </a:extLst>
              </p:cNvPr>
              <p:cNvSpPr txBox="1">
                <a:spLocks noRot="1" noChangeAspect="1" noMove="1" noResize="1" noEditPoints="1" noAdjustHandles="1" noChangeArrowheads="1" noChangeShapeType="1" noTextEdit="1"/>
              </p:cNvSpPr>
              <p:nvPr/>
            </p:nvSpPr>
            <p:spPr>
              <a:xfrm>
                <a:off x="0" y="567100"/>
                <a:ext cx="6096000" cy="2483950"/>
              </a:xfrm>
              <a:prstGeom prst="rect">
                <a:avLst/>
              </a:prstGeom>
              <a:blipFill>
                <a:blip r:embed="rId2"/>
                <a:stretch>
                  <a:fillRect l="-1400" t="-980" r="-14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BB262484-B4A6-74BE-DEE7-5EAF668A32EC}"/>
                  </a:ext>
                </a:extLst>
              </p:cNvPr>
              <p:cNvSpPr txBox="1"/>
              <p:nvPr/>
            </p:nvSpPr>
            <p:spPr>
              <a:xfrm>
                <a:off x="0" y="3051050"/>
                <a:ext cx="6096000" cy="83881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unc>
                        <m:funcPr>
                          <m:ctrlPr>
                            <a:rPr lang="pt-BR" sz="2300" i="1" smtClean="0">
                              <a:solidFill>
                                <a:schemeClr val="tx1"/>
                              </a:solidFill>
                              <a:latin typeface="Cambria Math" panose="02040503050406030204" pitchFamily="18" charset="0"/>
                            </a:rPr>
                          </m:ctrlPr>
                        </m:funcPr>
                        <m:fName>
                          <m:limLow>
                            <m:limLowPr>
                              <m:ctrlPr>
                                <a:rPr lang="pt-BR" sz="2300" i="1">
                                  <a:solidFill>
                                    <a:schemeClr val="tx1"/>
                                  </a:solidFill>
                                  <a:latin typeface="Cambria Math" panose="02040503050406030204" pitchFamily="18" charset="0"/>
                                </a:rPr>
                              </m:ctrlPr>
                            </m:limLowPr>
                            <m:e>
                              <m:r>
                                <m:rPr>
                                  <m:sty m:val="p"/>
                                </m:rPr>
                                <a:rPr lang="pt-BR" sz="2300">
                                  <a:solidFill>
                                    <a:schemeClr val="tx1"/>
                                  </a:solidFill>
                                  <a:latin typeface="Cambria Math" panose="02040503050406030204" pitchFamily="18" charset="0"/>
                                </a:rPr>
                                <m:t>lim</m:t>
                              </m:r>
                            </m:e>
                            <m:lim>
                              <m:r>
                                <a:rPr lang="pt-BR" sz="2300" i="1">
                                  <a:solidFill>
                                    <a:schemeClr val="tx1"/>
                                  </a:solidFill>
                                  <a:latin typeface="Cambria Math" panose="02040503050406030204" pitchFamily="18" charset="0"/>
                                </a:rPr>
                                <m:t>𝑛</m:t>
                              </m:r>
                              <m:r>
                                <a:rPr lang="pt-BR" sz="2300" i="0">
                                  <a:solidFill>
                                    <a:schemeClr val="tx1"/>
                                  </a:solidFill>
                                  <a:latin typeface="Cambria Math" panose="02040503050406030204" pitchFamily="18" charset="0"/>
                                </a:rPr>
                                <m:t>→∞</m:t>
                              </m:r>
                            </m:lim>
                          </m:limLow>
                        </m:fName>
                        <m:e>
                          <m:sSub>
                            <m:sSubPr>
                              <m:ctrlPr>
                                <a:rPr lang="pt-BR" sz="2300" i="1">
                                  <a:solidFill>
                                    <a:schemeClr val="tx1"/>
                                  </a:solidFill>
                                  <a:latin typeface="Cambria Math" panose="02040503050406030204" pitchFamily="18" charset="0"/>
                                </a:rPr>
                              </m:ctrlPr>
                            </m:sSubPr>
                            <m:e>
                              <m:r>
                                <a:rPr lang="pt-BR" sz="2300" i="1">
                                  <a:solidFill>
                                    <a:schemeClr val="tx1"/>
                                  </a:solidFill>
                                  <a:latin typeface="Cambria Math" panose="02040503050406030204" pitchFamily="18" charset="0"/>
                                </a:rPr>
                                <m:t>𝑠</m:t>
                              </m:r>
                            </m:e>
                            <m:sub>
                              <m:r>
                                <a:rPr lang="pt-BR" sz="2300" i="1">
                                  <a:solidFill>
                                    <a:schemeClr val="tx1"/>
                                  </a:solidFill>
                                  <a:latin typeface="Cambria Math" panose="02040503050406030204" pitchFamily="18" charset="0"/>
                                </a:rPr>
                                <m:t>𝑛</m:t>
                              </m:r>
                            </m:sub>
                          </m:sSub>
                        </m:e>
                      </m:func>
                      <m:r>
                        <a:rPr lang="pt-BR" sz="2300" i="0">
                          <a:solidFill>
                            <a:schemeClr val="tx1"/>
                          </a:solidFill>
                          <a:latin typeface="Cambria Math" panose="02040503050406030204" pitchFamily="18" charset="0"/>
                        </a:rPr>
                        <m:t>=</m:t>
                      </m:r>
                      <m:f>
                        <m:fPr>
                          <m:ctrlPr>
                            <a:rPr lang="pt-BR" sz="2300" i="1">
                              <a:solidFill>
                                <a:schemeClr val="tx1"/>
                              </a:solidFill>
                              <a:latin typeface="Cambria Math" panose="02040503050406030204" pitchFamily="18" charset="0"/>
                            </a:rPr>
                          </m:ctrlPr>
                        </m:fPr>
                        <m:num>
                          <m:r>
                            <a:rPr lang="pt-BR" sz="2300" i="0">
                              <a:solidFill>
                                <a:schemeClr val="tx1"/>
                              </a:solidFill>
                              <a:latin typeface="Cambria Math" panose="02040503050406030204" pitchFamily="18" charset="0"/>
                            </a:rPr>
                            <m:t> </m:t>
                          </m:r>
                          <m:sSub>
                            <m:sSubPr>
                              <m:ctrlPr>
                                <a:rPr lang="pt-BR" sz="2300" i="1">
                                  <a:solidFill>
                                    <a:schemeClr val="tx1"/>
                                  </a:solidFill>
                                  <a:latin typeface="Cambria Math" panose="02040503050406030204" pitchFamily="18" charset="0"/>
                                </a:rPr>
                              </m:ctrlPr>
                            </m:sSubPr>
                            <m:e>
                              <m:r>
                                <a:rPr lang="pt-BR" sz="2300" i="1">
                                  <a:solidFill>
                                    <a:schemeClr val="tx1"/>
                                  </a:solidFill>
                                  <a:latin typeface="Cambria Math" panose="02040503050406030204" pitchFamily="18" charset="0"/>
                                </a:rPr>
                                <m:t>𝑎</m:t>
                              </m:r>
                            </m:e>
                            <m:sub>
                              <m:r>
                                <a:rPr lang="pt-BR" sz="2300" i="0">
                                  <a:solidFill>
                                    <a:schemeClr val="tx1"/>
                                  </a:solidFill>
                                  <a:latin typeface="Cambria Math" panose="02040503050406030204" pitchFamily="18" charset="0"/>
                                </a:rPr>
                                <m:t>1</m:t>
                              </m:r>
                            </m:sub>
                          </m:sSub>
                          <m:r>
                            <a:rPr lang="pt-BR" sz="2300" i="0">
                              <a:solidFill>
                                <a:schemeClr val="tx1"/>
                              </a:solidFill>
                              <a:latin typeface="Cambria Math" panose="02040503050406030204" pitchFamily="18" charset="0"/>
                            </a:rPr>
                            <m:t>∙ </m:t>
                          </m:r>
                          <m:d>
                            <m:dPr>
                              <m:ctrlPr>
                                <a:rPr lang="pt-BR" sz="2300" i="1">
                                  <a:solidFill>
                                    <a:schemeClr val="tx1"/>
                                  </a:solidFill>
                                  <a:latin typeface="Cambria Math" panose="02040503050406030204" pitchFamily="18" charset="0"/>
                                </a:rPr>
                              </m:ctrlPr>
                            </m:dPr>
                            <m:e>
                              <m:r>
                                <a:rPr lang="pt-BR" sz="2300" i="0">
                                  <a:solidFill>
                                    <a:schemeClr val="tx1"/>
                                  </a:solidFill>
                                  <a:latin typeface="Cambria Math" panose="02040503050406030204" pitchFamily="18" charset="0"/>
                                </a:rPr>
                                <m:t>1−0</m:t>
                              </m:r>
                            </m:e>
                          </m:d>
                          <m:r>
                            <a:rPr lang="pt-BR" sz="2300" i="0">
                              <a:solidFill>
                                <a:schemeClr val="tx1"/>
                              </a:solidFill>
                              <a:latin typeface="Cambria Math" panose="02040503050406030204" pitchFamily="18" charset="0"/>
                            </a:rPr>
                            <m:t> </m:t>
                          </m:r>
                        </m:num>
                        <m:den>
                          <m:r>
                            <a:rPr lang="pt-BR" sz="2300" i="0">
                              <a:solidFill>
                                <a:schemeClr val="tx1"/>
                              </a:solidFill>
                              <a:latin typeface="Cambria Math" panose="02040503050406030204" pitchFamily="18" charset="0"/>
                            </a:rPr>
                            <m:t>1−</m:t>
                          </m:r>
                          <m:r>
                            <a:rPr lang="pt-BR" sz="2300" i="1">
                              <a:solidFill>
                                <a:schemeClr val="tx1"/>
                              </a:solidFill>
                              <a:latin typeface="Cambria Math" panose="02040503050406030204" pitchFamily="18" charset="0"/>
                            </a:rPr>
                            <m:t>𝑞</m:t>
                          </m:r>
                        </m:den>
                      </m:f>
                      <m:r>
                        <a:rPr lang="pt-BR" sz="2300" i="0">
                          <a:solidFill>
                            <a:schemeClr val="tx1"/>
                          </a:solidFill>
                          <a:latin typeface="Cambria Math" panose="02040503050406030204" pitchFamily="18" charset="0"/>
                        </a:rPr>
                        <m:t>→</m:t>
                      </m:r>
                      <m:func>
                        <m:funcPr>
                          <m:ctrlPr>
                            <a:rPr lang="pt-BR" sz="2300" i="1">
                              <a:solidFill>
                                <a:schemeClr val="tx1"/>
                              </a:solidFill>
                              <a:latin typeface="Cambria Math" panose="02040503050406030204" pitchFamily="18" charset="0"/>
                            </a:rPr>
                          </m:ctrlPr>
                        </m:funcPr>
                        <m:fName>
                          <m:limLow>
                            <m:limLowPr>
                              <m:ctrlPr>
                                <a:rPr lang="pt-BR" sz="2300" i="1">
                                  <a:solidFill>
                                    <a:schemeClr val="tx1"/>
                                  </a:solidFill>
                                  <a:latin typeface="Cambria Math" panose="02040503050406030204" pitchFamily="18" charset="0"/>
                                </a:rPr>
                              </m:ctrlPr>
                            </m:limLowPr>
                            <m:e>
                              <m:r>
                                <m:rPr>
                                  <m:sty m:val="p"/>
                                </m:rPr>
                                <a:rPr lang="pt-BR" sz="2300" i="0">
                                  <a:solidFill>
                                    <a:schemeClr val="tx1"/>
                                  </a:solidFill>
                                  <a:latin typeface="Cambria Math" panose="02040503050406030204" pitchFamily="18" charset="0"/>
                                </a:rPr>
                                <m:t>lim</m:t>
                              </m:r>
                            </m:e>
                            <m:lim>
                              <m:r>
                                <a:rPr lang="pt-BR" sz="2300" i="1">
                                  <a:solidFill>
                                    <a:schemeClr val="tx1"/>
                                  </a:solidFill>
                                  <a:latin typeface="Cambria Math" panose="02040503050406030204" pitchFamily="18" charset="0"/>
                                </a:rPr>
                                <m:t>𝑛</m:t>
                              </m:r>
                              <m:r>
                                <a:rPr lang="pt-BR" sz="2300" i="0">
                                  <a:solidFill>
                                    <a:schemeClr val="tx1"/>
                                  </a:solidFill>
                                  <a:latin typeface="Cambria Math" panose="02040503050406030204" pitchFamily="18" charset="0"/>
                                </a:rPr>
                                <m:t>→∞</m:t>
                              </m:r>
                            </m:lim>
                          </m:limLow>
                        </m:fName>
                        <m:e>
                          <m:sSub>
                            <m:sSubPr>
                              <m:ctrlPr>
                                <a:rPr lang="pt-BR" sz="2300" i="1">
                                  <a:solidFill>
                                    <a:schemeClr val="tx1"/>
                                  </a:solidFill>
                                  <a:latin typeface="Cambria Math" panose="02040503050406030204" pitchFamily="18" charset="0"/>
                                </a:rPr>
                              </m:ctrlPr>
                            </m:sSubPr>
                            <m:e>
                              <m:r>
                                <a:rPr lang="pt-BR" sz="2300" i="1">
                                  <a:solidFill>
                                    <a:schemeClr val="tx1"/>
                                  </a:solidFill>
                                  <a:latin typeface="Cambria Math" panose="02040503050406030204" pitchFamily="18" charset="0"/>
                                </a:rPr>
                                <m:t>𝑠</m:t>
                              </m:r>
                            </m:e>
                            <m:sub>
                              <m:r>
                                <a:rPr lang="pt-BR" sz="2300" i="1">
                                  <a:solidFill>
                                    <a:schemeClr val="tx1"/>
                                  </a:solidFill>
                                  <a:latin typeface="Cambria Math" panose="02040503050406030204" pitchFamily="18" charset="0"/>
                                </a:rPr>
                                <m:t>𝑛</m:t>
                              </m:r>
                            </m:sub>
                          </m:sSub>
                        </m:e>
                      </m:func>
                      <m:r>
                        <a:rPr lang="pt-BR" sz="2300" i="0">
                          <a:solidFill>
                            <a:schemeClr val="tx1"/>
                          </a:solidFill>
                          <a:latin typeface="Cambria Math" panose="02040503050406030204" pitchFamily="18" charset="0"/>
                        </a:rPr>
                        <m:t>=</m:t>
                      </m:r>
                      <m:f>
                        <m:fPr>
                          <m:ctrlPr>
                            <a:rPr lang="pt-BR" sz="2300" i="1">
                              <a:solidFill>
                                <a:schemeClr val="tx1"/>
                              </a:solidFill>
                              <a:latin typeface="Cambria Math" panose="02040503050406030204" pitchFamily="18" charset="0"/>
                            </a:rPr>
                          </m:ctrlPr>
                        </m:fPr>
                        <m:num>
                          <m:sSub>
                            <m:sSubPr>
                              <m:ctrlPr>
                                <a:rPr lang="pt-BR" sz="2300" i="1">
                                  <a:solidFill>
                                    <a:schemeClr val="tx1"/>
                                  </a:solidFill>
                                  <a:latin typeface="Cambria Math" panose="02040503050406030204" pitchFamily="18" charset="0"/>
                                </a:rPr>
                              </m:ctrlPr>
                            </m:sSubPr>
                            <m:e>
                              <m:r>
                                <a:rPr lang="pt-BR" sz="2300" i="1">
                                  <a:solidFill>
                                    <a:schemeClr val="tx1"/>
                                  </a:solidFill>
                                  <a:latin typeface="Cambria Math" panose="02040503050406030204" pitchFamily="18" charset="0"/>
                                </a:rPr>
                                <m:t>𝑎</m:t>
                              </m:r>
                            </m:e>
                            <m:sub>
                              <m:r>
                                <a:rPr lang="pt-BR" sz="2300" i="0">
                                  <a:solidFill>
                                    <a:schemeClr val="tx1"/>
                                  </a:solidFill>
                                  <a:latin typeface="Cambria Math" panose="02040503050406030204" pitchFamily="18" charset="0"/>
                                </a:rPr>
                                <m:t>1</m:t>
                              </m:r>
                            </m:sub>
                          </m:sSub>
                        </m:num>
                        <m:den>
                          <m:r>
                            <a:rPr lang="pt-BR" sz="2300" i="0">
                              <a:solidFill>
                                <a:schemeClr val="tx1"/>
                              </a:solidFill>
                              <a:latin typeface="Cambria Math" panose="02040503050406030204" pitchFamily="18" charset="0"/>
                            </a:rPr>
                            <m:t> 1−</m:t>
                          </m:r>
                          <m:r>
                            <a:rPr lang="pt-BR" sz="2300" i="1">
                              <a:solidFill>
                                <a:schemeClr val="tx1"/>
                              </a:solidFill>
                              <a:latin typeface="Cambria Math" panose="02040503050406030204" pitchFamily="18" charset="0"/>
                            </a:rPr>
                            <m:t>𝑞</m:t>
                          </m:r>
                          <m:r>
                            <a:rPr lang="pt-BR" sz="2300" i="0">
                              <a:solidFill>
                                <a:schemeClr val="tx1"/>
                              </a:solidFill>
                              <a:latin typeface="Cambria Math" panose="02040503050406030204" pitchFamily="18" charset="0"/>
                            </a:rPr>
                            <m:t> </m:t>
                          </m:r>
                        </m:den>
                      </m:f>
                    </m:oMath>
                  </m:oMathPara>
                </a14:m>
                <a:endParaRPr lang="pt-BR" sz="2300" dirty="0">
                  <a:solidFill>
                    <a:schemeClr val="tx1"/>
                  </a:solidFill>
                </a:endParaRPr>
              </a:p>
            </p:txBody>
          </p:sp>
        </mc:Choice>
        <mc:Fallback xmlns="">
          <p:sp>
            <p:nvSpPr>
              <p:cNvPr id="6" name="CaixaDeTexto 5">
                <a:extLst>
                  <a:ext uri="{FF2B5EF4-FFF2-40B4-BE49-F238E27FC236}">
                    <a16:creationId xmlns:a16="http://schemas.microsoft.com/office/drawing/2014/main" id="{BB262484-B4A6-74BE-DEE7-5EAF668A32EC}"/>
                  </a:ext>
                </a:extLst>
              </p:cNvPr>
              <p:cNvSpPr txBox="1">
                <a:spLocks noRot="1" noChangeAspect="1" noMove="1" noResize="1" noEditPoints="1" noAdjustHandles="1" noChangeArrowheads="1" noChangeShapeType="1" noTextEdit="1"/>
              </p:cNvSpPr>
              <p:nvPr/>
            </p:nvSpPr>
            <p:spPr>
              <a:xfrm>
                <a:off x="0" y="3051050"/>
                <a:ext cx="6096000" cy="838819"/>
              </a:xfrm>
              <a:prstGeom prst="rect">
                <a:avLst/>
              </a:prstGeom>
              <a:blipFill>
                <a:blip r:embed="rId3"/>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6D1FADD6-84C4-18EB-0F52-00E4473DFC1F}"/>
                  </a:ext>
                </a:extLst>
              </p:cNvPr>
              <p:cNvSpPr txBox="1"/>
              <p:nvPr/>
            </p:nvSpPr>
            <p:spPr>
              <a:xfrm>
                <a:off x="4484" y="4045519"/>
                <a:ext cx="6091516" cy="1618135"/>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a:t>
                </a: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Calcule o limite da soma dos termos da PG </a:t>
                </a:r>
                <a14:m>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 </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3 </m:t>
                            </m:r>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9 </m:t>
                            </m:r>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27 </m:t>
                            </m:r>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6D1FADD6-84C4-18EB-0F52-00E4473DFC1F}"/>
                  </a:ext>
                </a:extLst>
              </p:cNvPr>
              <p:cNvSpPr txBox="1">
                <a:spLocks noRot="1" noChangeAspect="1" noMove="1" noResize="1" noEditPoints="1" noAdjustHandles="1" noChangeArrowheads="1" noChangeShapeType="1" noTextEdit="1"/>
              </p:cNvSpPr>
              <p:nvPr/>
            </p:nvSpPr>
            <p:spPr>
              <a:xfrm>
                <a:off x="4484" y="4045519"/>
                <a:ext cx="6091516" cy="1618135"/>
              </a:xfrm>
              <a:prstGeom prst="rect">
                <a:avLst/>
              </a:prstGeom>
              <a:blipFill>
                <a:blip r:embed="rId4"/>
                <a:stretch>
                  <a:fillRect l="-1502" t="-1887" r="-140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452024CC-CDF5-12AC-4FCF-1B30BE228929}"/>
                  </a:ext>
                </a:extLst>
              </p:cNvPr>
              <p:cNvSpPr txBox="1"/>
              <p:nvPr/>
            </p:nvSpPr>
            <p:spPr>
              <a:xfrm>
                <a:off x="1976719" y="5357004"/>
                <a:ext cx="3904128" cy="1390765"/>
              </a:xfrm>
              <a:prstGeom prst="rect">
                <a:avLst/>
              </a:prstGeom>
              <a:noFill/>
            </p:spPr>
            <p:txBody>
              <a:bodyPr wrap="square">
                <a:spAutoFit/>
              </a:bodyPr>
              <a:lstStyle/>
              <a:p>
                <a:pPr algn="ctr">
                  <a:lnSpc>
                    <a:spcPct val="150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smtClea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=1</m:t>
                      </m:r>
                    </m:oMath>
                  </m:oMathPara>
                </a14:m>
                <a:endParaRPr lang="pt-BR" sz="23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pt-BR" sz="23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3 </m:t>
                          </m:r>
                        </m:den>
                      </m:f>
                    </m:oMath>
                  </m:oMathPara>
                </a14:m>
                <a:endParaRPr lang="pt-BR" sz="2300" dirty="0">
                  <a:solidFill>
                    <a:schemeClr val="tx1"/>
                  </a:solidFill>
                </a:endParaRPr>
              </a:p>
            </p:txBody>
          </p:sp>
        </mc:Choice>
        <mc:Fallback xmlns="">
          <p:sp>
            <p:nvSpPr>
              <p:cNvPr id="10" name="CaixaDeTexto 9">
                <a:extLst>
                  <a:ext uri="{FF2B5EF4-FFF2-40B4-BE49-F238E27FC236}">
                    <a16:creationId xmlns:a16="http://schemas.microsoft.com/office/drawing/2014/main" id="{452024CC-CDF5-12AC-4FCF-1B30BE228929}"/>
                  </a:ext>
                </a:extLst>
              </p:cNvPr>
              <p:cNvSpPr txBox="1">
                <a:spLocks noRot="1" noChangeAspect="1" noMove="1" noResize="1" noEditPoints="1" noAdjustHandles="1" noChangeArrowheads="1" noChangeShapeType="1" noTextEdit="1"/>
              </p:cNvSpPr>
              <p:nvPr/>
            </p:nvSpPr>
            <p:spPr>
              <a:xfrm>
                <a:off x="1976719" y="5357004"/>
                <a:ext cx="3904128" cy="1390765"/>
              </a:xfrm>
              <a:prstGeom prst="rect">
                <a:avLst/>
              </a:prstGeom>
              <a:blipFill>
                <a:blip r:embed="rId5"/>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9D40EC73-D31D-43C7-8A62-7241826C06C9}"/>
                  </a:ext>
                </a:extLst>
              </p:cNvPr>
              <p:cNvSpPr txBox="1"/>
              <p:nvPr/>
            </p:nvSpPr>
            <p:spPr>
              <a:xfrm>
                <a:off x="6096000" y="773289"/>
                <a:ext cx="6006353" cy="6029343"/>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func>
                        <m:funcPr>
                          <m:ctrlP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funcPr>
                        <m:fName>
                          <m:limLow>
                            <m:limLow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limLowPr>
                            <m:e>
                              <m:r>
                                <m:rPr>
                                  <m:sty m:val="p"/>
                                </m:rPr>
                                <a:rPr lang="pt-BR" sz="2300" kern="100">
                                  <a:effectLst/>
                                  <a:latin typeface="Cambria Math" panose="02040503050406030204" pitchFamily="18" charset="0"/>
                                  <a:ea typeface="Calibri" panose="020F0502020204030204" pitchFamily="34" charset="0"/>
                                  <a:cs typeface="Times New Roman" panose="02020603050405020304" pitchFamily="18" charset="0"/>
                                </a:rPr>
                                <m:t>lim</m:t>
                              </m:r>
                            </m:e>
                            <m:li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lim>
                          </m:limLow>
                        </m:fName>
                        <m:e>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𝑠</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e>
                      </m:func>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sub>
                          </m:sSub>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1−</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𝑞</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den>
                      </m:f>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pPr>
                <a14:m>
                  <m:oMathPara xmlns:m="http://schemas.openxmlformats.org/officeDocument/2006/math">
                    <m:oMathParaPr>
                      <m:jc m:val="centerGroup"/>
                    </m:oMathParaPr>
                    <m:oMath xmlns:m="http://schemas.openxmlformats.org/officeDocument/2006/math">
                      <m:func>
                        <m:func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uncPr>
                        <m:fName>
                          <m:limLow>
                            <m:limLow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limLowPr>
                            <m:e>
                              <m:r>
                                <m:rPr>
                                  <m:sty m:val="p"/>
                                </m:rPr>
                                <a:rPr lang="pt-BR" sz="2300" kern="100">
                                  <a:effectLst/>
                                  <a:latin typeface="Cambria Math" panose="02040503050406030204" pitchFamily="18" charset="0"/>
                                  <a:ea typeface="Calibri" panose="020F0502020204030204" pitchFamily="34" charset="0"/>
                                  <a:cs typeface="Times New Roman" panose="02020603050405020304" pitchFamily="18" charset="0"/>
                                </a:rPr>
                                <m:t>lim</m:t>
                              </m:r>
                            </m:e>
                            <m:li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lim>
                          </m:limLow>
                        </m:fName>
                        <m:e>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𝑠</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e>
                      </m:func>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1−</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3 </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den>
                      </m:f>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pPr>
                <a14:m>
                  <m:oMathPara xmlns:m="http://schemas.openxmlformats.org/officeDocument/2006/math">
                    <m:oMathParaPr>
                      <m:jc m:val="centerGroup"/>
                    </m:oMathParaPr>
                    <m:oMath xmlns:m="http://schemas.openxmlformats.org/officeDocument/2006/math">
                      <m:func>
                        <m:func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uncPr>
                        <m:fName>
                          <m:limLow>
                            <m:limLow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limLowPr>
                            <m:e>
                              <m:r>
                                <m:rPr>
                                  <m:sty m:val="p"/>
                                </m:rPr>
                                <a:rPr lang="pt-BR" sz="2300" kern="100">
                                  <a:effectLst/>
                                  <a:latin typeface="Cambria Math" panose="02040503050406030204" pitchFamily="18" charset="0"/>
                                  <a:ea typeface="Calibri" panose="020F0502020204030204" pitchFamily="34" charset="0"/>
                                  <a:cs typeface="Times New Roman" panose="02020603050405020304" pitchFamily="18" charset="0"/>
                                </a:rPr>
                                <m:t>lim</m:t>
                              </m:r>
                            </m:e>
                            <m:li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lim>
                          </m:limLow>
                        </m:fName>
                        <m:e>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𝑠</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e>
                      </m:func>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3</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3 </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3 </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den>
                      </m:f>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pPr>
                <a14:m>
                  <m:oMathPara xmlns:m="http://schemas.openxmlformats.org/officeDocument/2006/math">
                    <m:oMathParaPr>
                      <m:jc m:val="centerGroup"/>
                    </m:oMathParaPr>
                    <m:oMath xmlns:m="http://schemas.openxmlformats.org/officeDocument/2006/math">
                      <m:func>
                        <m:func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uncPr>
                        <m:fName>
                          <m:limLow>
                            <m:limLow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limLowPr>
                            <m:e>
                              <m:r>
                                <m:rPr>
                                  <m:sty m:val="p"/>
                                </m:rPr>
                                <a:rPr lang="pt-BR" sz="2300" kern="100">
                                  <a:effectLst/>
                                  <a:latin typeface="Cambria Math" panose="02040503050406030204" pitchFamily="18" charset="0"/>
                                  <a:ea typeface="Calibri" panose="020F0502020204030204" pitchFamily="34" charset="0"/>
                                  <a:cs typeface="Times New Roman" panose="02020603050405020304" pitchFamily="18" charset="0"/>
                                </a:rPr>
                                <m:t>lim</m:t>
                              </m:r>
                            </m:e>
                            <m:li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lim>
                          </m:limLow>
                        </m:fName>
                        <m:e>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𝑠</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e>
                      </m:func>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3 </m:t>
                              </m:r>
                            </m:den>
                          </m:f>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den>
                      </m:f>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14:m>
                  <m:oMathPara xmlns:m="http://schemas.openxmlformats.org/officeDocument/2006/math">
                    <m:oMathParaPr>
                      <m:jc m:val="centerGroup"/>
                    </m:oMathParaPr>
                    <m:oMath xmlns:m="http://schemas.openxmlformats.org/officeDocument/2006/math">
                      <m:func>
                        <m:funcPr>
                          <m:ctrlPr>
                            <a:rPr lang="pt-BR" sz="2300" i="1">
                              <a:effectLst/>
                              <a:latin typeface="Cambria Math" panose="02040503050406030204" pitchFamily="18" charset="0"/>
                              <a:ea typeface="Times New Roman" panose="02020603050405020304" pitchFamily="18" charset="0"/>
                              <a:cs typeface="Times New Roman" panose="02020603050405020304" pitchFamily="18" charset="0"/>
                            </a:rPr>
                          </m:ctrlPr>
                        </m:funcPr>
                        <m:fName>
                          <m:limLow>
                            <m:limLowPr>
                              <m:ctrlPr>
                                <a:rPr lang="pt-BR" sz="2300" i="1">
                                  <a:effectLst/>
                                  <a:latin typeface="Cambria Math" panose="02040503050406030204" pitchFamily="18" charset="0"/>
                                  <a:ea typeface="Times New Roman" panose="02020603050405020304" pitchFamily="18" charset="0"/>
                                  <a:cs typeface="Times New Roman" panose="02020603050405020304" pitchFamily="18" charset="0"/>
                                </a:rPr>
                              </m:ctrlPr>
                            </m:limLowPr>
                            <m:e>
                              <m:r>
                                <m:rPr>
                                  <m:sty m:val="p"/>
                                </m:rPr>
                                <a:rPr lang="pt-BR" sz="2300">
                                  <a:effectLst/>
                                  <a:latin typeface="Cambria Math" panose="02040503050406030204" pitchFamily="18" charset="0"/>
                                  <a:ea typeface="Calibri" panose="020F0502020204030204" pitchFamily="34" charset="0"/>
                                  <a:cs typeface="Times New Roman" panose="02020603050405020304" pitchFamily="18" charset="0"/>
                                </a:rPr>
                                <m:t>lim</m:t>
                              </m:r>
                            </m:e>
                            <m:lim>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m:t>
                              </m:r>
                            </m:lim>
                          </m:limLow>
                        </m:fName>
                        <m:e>
                          <m:sSub>
                            <m:sSubPr>
                              <m:ctrlPr>
                                <a:rPr lang="pt-BR" sz="2300" i="1">
                                  <a:effectLst/>
                                  <a:latin typeface="Cambria Math" panose="02040503050406030204" pitchFamily="18" charset="0"/>
                                </a:rPr>
                              </m:ctrlPr>
                            </m:sSubPr>
                            <m:e>
                              <m:r>
                                <a:rPr lang="pt-BR" sz="2300" i="1">
                                  <a:effectLst/>
                                  <a:latin typeface="Cambria Math" panose="02040503050406030204" pitchFamily="18" charset="0"/>
                                  <a:ea typeface="Calibri" panose="020F0502020204030204" pitchFamily="34" charset="0"/>
                                  <a:cs typeface="Times New Roman" panose="02020603050405020304" pitchFamily="18" charset="0"/>
                                </a:rPr>
                                <m:t>𝑠</m:t>
                              </m:r>
                            </m:e>
                            <m:sub>
                              <m:r>
                                <a:rPr lang="pt-BR" sz="2300" i="1">
                                  <a:effectLst/>
                                  <a:latin typeface="Cambria Math" panose="02040503050406030204" pitchFamily="18" charset="0"/>
                                  <a:ea typeface="Calibri" panose="020F0502020204030204" pitchFamily="34" charset="0"/>
                                  <a:cs typeface="Times New Roman" panose="02020603050405020304" pitchFamily="18" charset="0"/>
                                </a:rPr>
                                <m:t>𝑛</m:t>
                              </m:r>
                            </m:sub>
                          </m:sSub>
                        </m:e>
                      </m:func>
                      <m:r>
                        <a:rPr lang="pt-BR" sz="2300" i="1">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a:effectLst/>
                              <a:latin typeface="Cambria Math" panose="02040503050406030204" pitchFamily="18" charset="0"/>
                            </a:rPr>
                          </m:ctrlPr>
                        </m:fPr>
                        <m:num>
                          <m:r>
                            <a:rPr lang="pt-BR" sz="2300" i="1">
                              <a:effectLst/>
                              <a:latin typeface="Cambria Math" panose="02040503050406030204" pitchFamily="18" charset="0"/>
                              <a:ea typeface="Calibri" panose="020F0502020204030204" pitchFamily="34" charset="0"/>
                              <a:cs typeface="Times New Roman" panose="02020603050405020304" pitchFamily="18" charset="0"/>
                            </a:rPr>
                            <m:t>3</m:t>
                          </m:r>
                        </m:num>
                        <m:den>
                          <m:r>
                            <a:rPr lang="pt-BR" sz="2300" i="1">
                              <a:effectLst/>
                              <a:latin typeface="Cambria Math" panose="02040503050406030204" pitchFamily="18" charset="0"/>
                              <a:ea typeface="Calibri" panose="020F0502020204030204" pitchFamily="34" charset="0"/>
                              <a:cs typeface="Times New Roman" panose="02020603050405020304" pitchFamily="18" charset="0"/>
                            </a:rPr>
                            <m:t> 2 </m:t>
                          </m:r>
                        </m:den>
                      </m:f>
                    </m:oMath>
                  </m:oMathPara>
                </a14:m>
                <a:endParaRPr lang="pt-BR" sz="2300" dirty="0"/>
              </a:p>
            </p:txBody>
          </p:sp>
        </mc:Choice>
        <mc:Fallback xmlns="">
          <p:sp>
            <p:nvSpPr>
              <p:cNvPr id="12" name="CaixaDeTexto 11">
                <a:extLst>
                  <a:ext uri="{FF2B5EF4-FFF2-40B4-BE49-F238E27FC236}">
                    <a16:creationId xmlns:a16="http://schemas.microsoft.com/office/drawing/2014/main" id="{9D40EC73-D31D-43C7-8A62-7241826C06C9}"/>
                  </a:ext>
                </a:extLst>
              </p:cNvPr>
              <p:cNvSpPr txBox="1">
                <a:spLocks noRot="1" noChangeAspect="1" noMove="1" noResize="1" noEditPoints="1" noAdjustHandles="1" noChangeArrowheads="1" noChangeShapeType="1" noTextEdit="1"/>
              </p:cNvSpPr>
              <p:nvPr/>
            </p:nvSpPr>
            <p:spPr>
              <a:xfrm>
                <a:off x="6096000" y="773289"/>
                <a:ext cx="6006353" cy="6029343"/>
              </a:xfrm>
              <a:prstGeom prst="rect">
                <a:avLst/>
              </a:prstGeom>
              <a:blipFill>
                <a:blip r:embed="rId6"/>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21299237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0ED30A3-BE7B-94D5-F02A-B6AAAA40BF6F}"/>
              </a:ext>
            </a:extLst>
          </p:cNvPr>
          <p:cNvSpPr txBox="1"/>
          <p:nvPr/>
        </p:nvSpPr>
        <p:spPr>
          <a:xfrm>
            <a:off x="0" y="564587"/>
            <a:ext cx="6096000" cy="879793"/>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Uma interpretação geométrica da soma dos termos de uma PG infinita: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Gráfico, Gráfico de mapa de árvore&#10;&#10;Descrição gerada automaticamente">
            <a:extLst>
              <a:ext uri="{FF2B5EF4-FFF2-40B4-BE49-F238E27FC236}">
                <a16:creationId xmlns:a16="http://schemas.microsoft.com/office/drawing/2014/main" id="{83241800-EAE5-B425-6D27-46B5DE08059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5102" y="1444379"/>
            <a:ext cx="3554804" cy="3578097"/>
          </a:xfrm>
          <a:prstGeom prst="rect">
            <a:avLst/>
          </a:prstGeom>
          <a:noFill/>
          <a:ln>
            <a:noFill/>
          </a:ln>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677529B2-7912-871C-DDD9-CBD7E8BFB19B}"/>
                  </a:ext>
                </a:extLst>
              </p:cNvPr>
              <p:cNvSpPr txBox="1"/>
              <p:nvPr/>
            </p:nvSpPr>
            <p:spPr>
              <a:xfrm>
                <a:off x="6203576" y="525994"/>
                <a:ext cx="5988424" cy="6434582"/>
              </a:xfrm>
              <a:prstGeom prst="rect">
                <a:avLst/>
              </a:prstGeom>
              <a:noFill/>
            </p:spPr>
            <p:txBody>
              <a:bodyPr wrap="square">
                <a:spAutoFit/>
              </a:bodyPr>
              <a:lstStyle/>
              <a:p>
                <a:pPr>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Primeiramente, </a:t>
                </a:r>
                <a14:m>
                  <m:oMath xmlns:m="http://schemas.openxmlformats.org/officeDocument/2006/math">
                    <m:f>
                      <m:fPr>
                        <m:ctrlP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2 </m:t>
                        </m:r>
                      </m:den>
                    </m:f>
                  </m:oMath>
                </a14:m>
                <a:r>
                  <a:rPr lang="pt-BR" sz="23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dessa área é colorida.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Em seguida, </a:t>
                </a:r>
                <a14:m>
                  <m:oMath xmlns:m="http://schemas.openxmlformats.org/officeDocument/2006/math">
                    <m:f>
                      <m:fPr>
                        <m:ctrlPr>
                          <a:rPr lang="pt-BR" sz="23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4 </m:t>
                        </m:r>
                      </m:den>
                    </m:f>
                  </m:oMath>
                </a14:m>
                <a:r>
                  <a:rPr lang="pt-BR" sz="23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é colorida.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Depois, </a:t>
                </a:r>
                <a14:m>
                  <m:oMath xmlns:m="http://schemas.openxmlformats.org/officeDocument/2006/math">
                    <m:f>
                      <m:fPr>
                        <m:ctrlPr>
                          <a:rPr lang="pt-BR" sz="23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8 </m:t>
                        </m:r>
                      </m:den>
                    </m:f>
                  </m:oMath>
                </a14:m>
                <a:r>
                  <a:rPr lang="pt-BR" sz="23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e assim sucessivamente.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Se esse processo for continuado indefinidamente, a parte colorida vai se aproximando de toda a região que é igual a 1. Assim,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d>
                        <m:dPr>
                          <m:ctrlP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f>
                            <m:fPr>
                              <m:ctrlP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2 </m:t>
                              </m:r>
                            </m:den>
                          </m:f>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4 </m:t>
                              </m:r>
                            </m:den>
                          </m:f>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8 </m:t>
                              </m:r>
                            </m:den>
                          </m:f>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 </m:t>
                          </m:r>
                          <m:f>
                            <m:fPr>
                              <m:ctrlP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den>
                          </m:f>
                        </m:e>
                      </m:d>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Ou seja,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func>
                        <m:funcPr>
                          <m:ctrlPr>
                            <a:rPr lang="pt-BR" sz="23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uncPr>
                        <m:fName>
                          <m:limLow>
                            <m:limLowPr>
                              <m:ctrlPr>
                                <a:rPr lang="pt-BR" sz="23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limLowPr>
                            <m:e>
                              <m:r>
                                <m:rPr>
                                  <m:sty m:val="p"/>
                                </m:rPr>
                                <a:rPr lang="pt-BR" sz="23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lim</m:t>
                              </m:r>
                            </m:e>
                            <m:lim>
                              <m:r>
                                <a:rPr lang="pt-BR" sz="23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lim>
                          </m:limLow>
                        </m:fName>
                        <m:e>
                          <m:sSub>
                            <m:sSubPr>
                              <m:ctrlP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𝑠</m:t>
                              </m:r>
                            </m:e>
                            <m:sub>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𝑛</m:t>
                              </m:r>
                            </m:sub>
                          </m:sSub>
                        </m:e>
                      </m:func>
                      <m:r>
                        <a:rPr lang="pt-BR" sz="23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sSub>
                            <m:sSubPr>
                              <m:ctrlP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Sub>
                        </m:num>
                        <m:den>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1−</m:t>
                          </m:r>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𝑞</m:t>
                          </m:r>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den>
                      </m:f>
                      <m:r>
                        <a:rPr lang="pt-BR" sz="23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f>
                            <m:fPr>
                              <m:ctrlP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2 </m:t>
                              </m:r>
                            </m:den>
                          </m:f>
                        </m:num>
                        <m:den>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1−</m:t>
                          </m:r>
                          <m:f>
                            <m:fPr>
                              <m:ctrlP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2 </m:t>
                              </m:r>
                            </m:den>
                          </m:f>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den>
                      </m:f>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f>
                            <m:fPr>
                              <m:ctrlP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2 </m:t>
                              </m:r>
                            </m:den>
                          </m:f>
                        </m:num>
                        <m:den>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f>
                            <m:fPr>
                              <m:ctrlP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num>
                            <m:den>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2 </m:t>
                              </m:r>
                            </m:den>
                          </m:f>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den>
                      </m:f>
                      <m:r>
                        <a:rPr lang="pt-BR" sz="23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677529B2-7912-871C-DDD9-CBD7E8BFB19B}"/>
                  </a:ext>
                </a:extLst>
              </p:cNvPr>
              <p:cNvSpPr txBox="1">
                <a:spLocks noRot="1" noChangeAspect="1" noMove="1" noResize="1" noEditPoints="1" noAdjustHandles="1" noChangeArrowheads="1" noChangeShapeType="1" noTextEdit="1"/>
              </p:cNvSpPr>
              <p:nvPr/>
            </p:nvSpPr>
            <p:spPr>
              <a:xfrm>
                <a:off x="6203576" y="525994"/>
                <a:ext cx="5988424" cy="6434582"/>
              </a:xfrm>
              <a:prstGeom prst="rect">
                <a:avLst/>
              </a:prstGeom>
              <a:blipFill>
                <a:blip r:embed="rId3"/>
                <a:stretch>
                  <a:fillRect l="-1527" r="-1426"/>
                </a:stretch>
              </a:blipFill>
            </p:spPr>
            <p:txBody>
              <a:bodyPr/>
              <a:lstStyle/>
              <a:p>
                <a:r>
                  <a:rPr lang="pt-BR">
                    <a:noFill/>
                  </a:rPr>
                  <a:t> </a:t>
                </a:r>
              </a:p>
            </p:txBody>
          </p:sp>
        </mc:Fallback>
      </mc:AlternateContent>
      <p:sp>
        <p:nvSpPr>
          <p:cNvPr id="8" name="CaixaDeTexto 7">
            <a:extLst>
              <a:ext uri="{FF2B5EF4-FFF2-40B4-BE49-F238E27FC236}">
                <a16:creationId xmlns:a16="http://schemas.microsoft.com/office/drawing/2014/main" id="{782F8520-C5C4-ED4A-3333-23CD53B06F9E}"/>
              </a:ext>
            </a:extLst>
          </p:cNvPr>
          <p:cNvSpPr txBox="1"/>
          <p:nvPr/>
        </p:nvSpPr>
        <p:spPr>
          <a:xfrm>
            <a:off x="0" y="5404430"/>
            <a:ext cx="6096000" cy="879921"/>
          </a:xfrm>
          <a:prstGeom prst="rect">
            <a:avLst/>
          </a:prstGeom>
          <a:noFill/>
        </p:spPr>
        <p:txBody>
          <a:bodyPr wrap="square">
            <a:spAutoFit/>
          </a:bodyPr>
          <a:lstStyle/>
          <a:p>
            <a:pPr>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Considere que a área dessa região quadrada é igual a 1.</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372748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4B4E78E-BD0E-67E8-3CB0-29AFCF03E23C}"/>
              </a:ext>
            </a:extLst>
          </p:cNvPr>
          <p:cNvSpPr txBox="1"/>
          <p:nvPr/>
        </p:nvSpPr>
        <p:spPr>
          <a:xfrm>
            <a:off x="0" y="574792"/>
            <a:ext cx="6096000" cy="2097369"/>
          </a:xfrm>
          <a:prstGeom prst="rect">
            <a:avLst/>
          </a:prstGeom>
          <a:noFill/>
        </p:spPr>
        <p:txBody>
          <a:bodyPr wrap="square">
            <a:spAutoFit/>
          </a:bodyPr>
          <a:lstStyle/>
          <a:p>
            <a:pPr algn="just">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15.</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Desafio!</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Sabendo que a medida do lado do quadrado é a metade do quadrado anterior, com exceção do primeiro quadrado, determine o limite da soma das áreas da sequência infinita dos quadrados a seguir.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Forma&#10;&#10;Descrição gerada automaticamente">
            <a:extLst>
              <a:ext uri="{FF2B5EF4-FFF2-40B4-BE49-F238E27FC236}">
                <a16:creationId xmlns:a16="http://schemas.microsoft.com/office/drawing/2014/main" id="{79CE33D0-9273-6F9C-54C6-609B78E783F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6331" y="2664156"/>
            <a:ext cx="5462022" cy="1800268"/>
          </a:xfrm>
          <a:prstGeom prst="rect">
            <a:avLst/>
          </a:prstGeom>
          <a:noFill/>
          <a:ln>
            <a:noFill/>
          </a:ln>
        </p:spPr>
      </p:pic>
      <p:sp>
        <p:nvSpPr>
          <p:cNvPr id="6" name="CaixaDeTexto 5">
            <a:extLst>
              <a:ext uri="{FF2B5EF4-FFF2-40B4-BE49-F238E27FC236}">
                <a16:creationId xmlns:a16="http://schemas.microsoft.com/office/drawing/2014/main" id="{9F15B459-3345-7A67-7680-0A485EA61DD3}"/>
              </a:ext>
            </a:extLst>
          </p:cNvPr>
          <p:cNvSpPr txBox="1"/>
          <p:nvPr/>
        </p:nvSpPr>
        <p:spPr>
          <a:xfrm>
            <a:off x="0" y="4761525"/>
            <a:ext cx="6096000" cy="2101024"/>
          </a:xfrm>
          <a:prstGeom prst="rect">
            <a:avLst/>
          </a:prstGeom>
          <a:noFill/>
        </p:spPr>
        <p:txBody>
          <a:bodyPr wrap="square">
            <a:spAutoFit/>
          </a:bodyPr>
          <a:lstStyle/>
          <a:p>
            <a:pPr algn="just">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16.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número de vendas de um produto, em uma loja de cosméticos, aumenta conforme uma progressão geométrica de razão 2 de um mês para o outro. Considere que no primeiro mês, a venda foi de 200 unidades desse produto e que a progressão seja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man</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1D1B5AE8-0428-6396-CB05-D33218B539CB}"/>
              </a:ext>
            </a:extLst>
          </p:cNvPr>
          <p:cNvSpPr txBox="1"/>
          <p:nvPr/>
        </p:nvSpPr>
        <p:spPr>
          <a:xfrm>
            <a:off x="6140821" y="575553"/>
            <a:ext cx="6051180" cy="3937681"/>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tida nessa mesma razão.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 quinto mês de vendas a quantidade de produtos vendidos será de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1400.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2200.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2800.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3200.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4000.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225360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251DF20-114B-5A25-58CD-2FA9FF611B88}"/>
              </a:ext>
            </a:extLst>
          </p:cNvPr>
          <p:cNvSpPr txBox="1"/>
          <p:nvPr/>
        </p:nvSpPr>
        <p:spPr>
          <a:xfrm>
            <a:off x="0" y="831372"/>
            <a:ext cx="6096000" cy="5972854"/>
          </a:xfrm>
          <a:prstGeom prst="rect">
            <a:avLst/>
          </a:prstGeom>
          <a:noFill/>
        </p:spPr>
        <p:txBody>
          <a:bodyPr wrap="square">
            <a:spAutoFit/>
          </a:bodyPr>
          <a:lstStyle/>
          <a:p>
            <a:pPr algn="just">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17.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Durante uma pandemia, percebeu-se que o número de pessoas contaminadas, em uma cidade, aumentava de acordo com uma progressão geométrica de razão 1,5 de uma semana para a outra. Em uma determinada semana, havia 240 habitantes contaminados.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Se a progressão for mantida, o número de contaminados na terceira semana será igual 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300.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360.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420.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480.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540.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B40E8C47-DB7B-A589-9B05-3D8275DB079D}"/>
                  </a:ext>
                </a:extLst>
              </p:cNvPr>
              <p:cNvSpPr txBox="1"/>
              <p:nvPr/>
            </p:nvSpPr>
            <p:spPr>
              <a:xfrm>
                <a:off x="6176685" y="858267"/>
                <a:ext cx="6006353" cy="4409156"/>
              </a:xfrm>
              <a:prstGeom prst="rect">
                <a:avLst/>
              </a:prstGeom>
              <a:noFill/>
            </p:spPr>
            <p:txBody>
              <a:bodyPr wrap="square">
                <a:spAutoFit/>
              </a:bodyPr>
              <a:lstStyle/>
              <a:p>
                <a:pPr algn="just">
                  <a:lnSpc>
                    <a:spcPct val="107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18.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(PUC–SP)</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sequência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𝑏</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é uma progressão aritmética e a sequência </a:t>
                </a:r>
                <a14:m>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 </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é uma progressão geométrica não constante.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O valor de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2 </m:t>
                        </m:r>
                      </m:den>
                    </m:f>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(B) </a:t>
                </a:r>
                <a14:m>
                  <m:oMath xmlns:m="http://schemas.openxmlformats.org/officeDocument/2006/math">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4 </m:t>
                        </m:r>
                      </m:den>
                    </m:f>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(C)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(D)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7</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B40E8C47-DB7B-A589-9B05-3D8275DB079D}"/>
                  </a:ext>
                </a:extLst>
              </p:cNvPr>
              <p:cNvSpPr txBox="1">
                <a:spLocks noRot="1" noChangeAspect="1" noMove="1" noResize="1" noEditPoints="1" noAdjustHandles="1" noChangeArrowheads="1" noChangeShapeType="1" noTextEdit="1"/>
              </p:cNvSpPr>
              <p:nvPr/>
            </p:nvSpPr>
            <p:spPr>
              <a:xfrm>
                <a:off x="6176685" y="858267"/>
                <a:ext cx="6006353" cy="4409156"/>
              </a:xfrm>
              <a:prstGeom prst="rect">
                <a:avLst/>
              </a:prstGeom>
              <a:blipFill>
                <a:blip r:embed="rId2"/>
                <a:stretch>
                  <a:fillRect l="-1420" t="-1245" r="-1420" b="-1936"/>
                </a:stretch>
              </a:blipFill>
            </p:spPr>
            <p:txBody>
              <a:bodyPr/>
              <a:lstStyle/>
              <a:p>
                <a:r>
                  <a:rPr lang="pt-BR">
                    <a:noFill/>
                  </a:rPr>
                  <a:t> </a:t>
                </a:r>
              </a:p>
            </p:txBody>
          </p:sp>
        </mc:Fallback>
      </mc:AlternateContent>
    </p:spTree>
    <p:extLst>
      <p:ext uri="{BB962C8B-B14F-4D97-AF65-F5344CB8AC3E}">
        <p14:creationId xmlns:p14="http://schemas.microsoft.com/office/powerpoint/2010/main" val="3029340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5D7E856C-1A2D-4A7F-5513-42F8B7F76347}"/>
              </a:ext>
            </a:extLst>
          </p:cNvPr>
          <p:cNvPicPr>
            <a:picLocks noChangeAspect="1"/>
          </p:cNvPicPr>
          <p:nvPr/>
        </p:nvPicPr>
        <p:blipFill rotWithShape="1">
          <a:blip r:embed="rId2">
            <a:extLst>
              <a:ext uri="{28A0092B-C50C-407E-A947-70E740481C1C}">
                <a14:useLocalDpi xmlns:a14="http://schemas.microsoft.com/office/drawing/2010/main" val="0"/>
              </a:ext>
            </a:extLst>
          </a:blip>
          <a:srcRect l="799" t="3789" r="2874" b="3787"/>
          <a:stretch>
            <a:fillRect/>
          </a:stretch>
        </p:blipFill>
        <p:spPr bwMode="auto">
          <a:xfrm>
            <a:off x="8965" y="565635"/>
            <a:ext cx="3240000" cy="654859"/>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BD81DACA-A3B6-8555-0340-407382A51162}"/>
                  </a:ext>
                </a:extLst>
              </p:cNvPr>
              <p:cNvSpPr txBox="1"/>
              <p:nvPr/>
            </p:nvSpPr>
            <p:spPr>
              <a:xfrm>
                <a:off x="8965" y="1220494"/>
                <a:ext cx="6087036" cy="4402231"/>
              </a:xfrm>
              <a:prstGeom prst="rect">
                <a:avLst/>
              </a:prstGeom>
              <a:noFill/>
            </p:spPr>
            <p:txBody>
              <a:bodyPr wrap="square">
                <a:spAutoFit/>
              </a:bodyPr>
              <a:lstStyle/>
              <a:p>
                <a:pPr algn="ctr">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PRODUTO DOS TERMOS </a:t>
                </a:r>
                <a14:m>
                  <m:oMath xmlns:m="http://schemas.openxmlformats.org/officeDocument/2006/math">
                    <m:d>
                      <m:d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𝑷</m:t>
                            </m:r>
                          </m:e>
                          <m: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𝒏</m:t>
                            </m:r>
                          </m:sub>
                        </m:sSub>
                      </m:e>
                    </m:d>
                  </m:oMath>
                </a14:m>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 DE UMA PG</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Considere uma PG </a:t>
                </a:r>
                <a14:m>
                  <m:oMath xmlns:m="http://schemas.openxmlformats.org/officeDocument/2006/math">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e>
                    </m:d>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O produto dos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primeiros termos dessa PG é igual 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𝑃</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3</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800"/>
                  </a:spcAft>
                </a:pPr>
                <a:endParaRPr lang="pt-BR" sz="2300" i="1" kern="100" dirty="0">
                  <a:effectLst/>
                  <a:latin typeface="Cambria Math" panose="02040503050406030204" pitchFamily="18" charset="0"/>
                  <a:ea typeface="Times New Roman" panose="02020603050405020304" pitchFamily="18" charset="0"/>
                  <a:cs typeface="Times New Roman" panose="02020603050405020304" pitchFamily="18" charset="0"/>
                </a:endParaRPr>
              </a:p>
              <a:p>
                <a:pPr algn="ctr">
                  <a:lnSpc>
                    <a:spcPct val="150000"/>
                  </a:lnSpc>
                  <a:spcAft>
                    <a:spcPts val="800"/>
                  </a:spcAft>
                </a:pPr>
                <a:endParaRPr lang="pt-BR" sz="2300" i="1" kern="100" dirty="0">
                  <a:effectLst/>
                  <a:latin typeface="Cambria Math" panose="02040503050406030204" pitchFamily="18" charset="0"/>
                  <a:ea typeface="Times New Roman" panose="02020603050405020304" pitchFamily="18" charset="0"/>
                  <a:cs typeface="Times New Roman" panose="02020603050405020304" pitchFamily="18" charset="0"/>
                </a:endParaRPr>
              </a:p>
              <a:p>
                <a:pPr algn="ctr">
                  <a:lnSpc>
                    <a:spcPct val="150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𝑃</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e>
                          </m:d>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p>
                      </m:s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1+2+3+…+</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p>
                      </m:sSup>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Como o expoente de </a:t>
                </a:r>
                <a14:m>
                  <m:oMath xmlns:m="http://schemas.openxmlformats.org/officeDocument/2006/math">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𝒒</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é uma PA de razão 1, então: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BD81DACA-A3B6-8555-0340-407382A51162}"/>
                  </a:ext>
                </a:extLst>
              </p:cNvPr>
              <p:cNvSpPr txBox="1">
                <a:spLocks noRot="1" noChangeAspect="1" noMove="1" noResize="1" noEditPoints="1" noAdjustHandles="1" noChangeArrowheads="1" noChangeShapeType="1" noTextEdit="1"/>
              </p:cNvSpPr>
              <p:nvPr/>
            </p:nvSpPr>
            <p:spPr>
              <a:xfrm>
                <a:off x="8965" y="1220494"/>
                <a:ext cx="6087036" cy="4402231"/>
              </a:xfrm>
              <a:prstGeom prst="rect">
                <a:avLst/>
              </a:prstGeom>
              <a:blipFill>
                <a:blip r:embed="rId3"/>
                <a:stretch>
                  <a:fillRect l="-1401" t="-554" r="-1401" b="-1939"/>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005CEF53-E759-678F-DF43-383BA1A44A66}"/>
                  </a:ext>
                </a:extLst>
              </p:cNvPr>
              <p:cNvSpPr txBox="1"/>
              <p:nvPr/>
            </p:nvSpPr>
            <p:spPr>
              <a:xfrm>
                <a:off x="546106" y="3204470"/>
                <a:ext cx="5405718" cy="725840"/>
              </a:xfrm>
              <a:prstGeom prst="rect">
                <a:avLst/>
              </a:prstGeom>
              <a:noFill/>
            </p:spPr>
            <p:txBody>
              <a:bodyPr wrap="square">
                <a:spAutoFit/>
              </a:bodyPr>
              <a:lstStyle/>
              <a:p>
                <a:pPr algn="ctr">
                  <a:lnSpc>
                    <a:spcPct val="150000"/>
                  </a:lnSpc>
                  <a:spcAft>
                    <a:spcPts val="800"/>
                  </a:spcAft>
                </a:pPr>
                <a14:m>
                  <m:oMathPara xmlns:m="http://schemas.openxmlformats.org/officeDocument/2006/math">
                    <m:oMathParaPr>
                      <m:jc m:val="left"/>
                    </m:oMathParaPr>
                    <m:oMath xmlns:m="http://schemas.openxmlformats.org/officeDocument/2006/math">
                      <m:sSub>
                        <m:sSubPr>
                          <m:ctrlP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𝑃</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3</m:t>
                              </m:r>
                            </m:sup>
                          </m:sSup>
                        </m:e>
                      </m: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005CEF53-E759-678F-DF43-383BA1A44A66}"/>
                  </a:ext>
                </a:extLst>
              </p:cNvPr>
              <p:cNvSpPr txBox="1">
                <a:spLocks noRot="1" noChangeAspect="1" noMove="1" noResize="1" noEditPoints="1" noAdjustHandles="1" noChangeArrowheads="1" noChangeShapeType="1" noTextEdit="1"/>
              </p:cNvSpPr>
              <p:nvPr/>
            </p:nvSpPr>
            <p:spPr>
              <a:xfrm>
                <a:off x="546106" y="3204470"/>
                <a:ext cx="5405718" cy="725840"/>
              </a:xfrm>
              <a:prstGeom prst="rect">
                <a:avLst/>
              </a:prstGeom>
              <a:blipFill>
                <a:blip r:embed="rId4"/>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AD5C1764-9A27-54DB-9174-E6F5A02F6F56}"/>
                  </a:ext>
                </a:extLst>
              </p:cNvPr>
              <p:cNvSpPr txBox="1"/>
              <p:nvPr/>
            </p:nvSpPr>
            <p:spPr>
              <a:xfrm>
                <a:off x="1628965" y="3846002"/>
                <a:ext cx="2436159" cy="44627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2300" i="1" kern="100">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p>
                          </m:sSup>
                        </m:e>
                      </m:d>
                    </m:oMath>
                  </m:oMathPara>
                </a14:m>
                <a:endParaRPr lang="pt-BR" sz="2300" dirty="0"/>
              </a:p>
            </p:txBody>
          </p:sp>
        </mc:Choice>
        <mc:Fallback xmlns="">
          <p:sp>
            <p:nvSpPr>
              <p:cNvPr id="8" name="CaixaDeTexto 7">
                <a:extLst>
                  <a:ext uri="{FF2B5EF4-FFF2-40B4-BE49-F238E27FC236}">
                    <a16:creationId xmlns:a16="http://schemas.microsoft.com/office/drawing/2014/main" id="{AD5C1764-9A27-54DB-9174-E6F5A02F6F56}"/>
                  </a:ext>
                </a:extLst>
              </p:cNvPr>
              <p:cNvSpPr txBox="1">
                <a:spLocks noRot="1" noChangeAspect="1" noMove="1" noResize="1" noEditPoints="1" noAdjustHandles="1" noChangeArrowheads="1" noChangeShapeType="1" noTextEdit="1"/>
              </p:cNvSpPr>
              <p:nvPr/>
            </p:nvSpPr>
            <p:spPr>
              <a:xfrm>
                <a:off x="1628965" y="3846002"/>
                <a:ext cx="2436159" cy="446276"/>
              </a:xfrm>
              <a:prstGeom prst="rect">
                <a:avLst/>
              </a:prstGeom>
              <a:blipFill>
                <a:blip r:embed="rId5"/>
                <a:stretch>
                  <a:fillRect b="-8219"/>
                </a:stretch>
              </a:blipFill>
            </p:spPr>
            <p:txBody>
              <a:bodyPr/>
              <a:lstStyle/>
              <a:p>
                <a:r>
                  <a:rPr lang="pt-BR">
                    <a:noFill/>
                  </a:rPr>
                  <a:t> </a:t>
                </a:r>
              </a:p>
            </p:txBody>
          </p:sp>
        </mc:Fallback>
      </mc:AlternateContent>
      <p:pic>
        <p:nvPicPr>
          <p:cNvPr id="10" name="Imagem 9">
            <a:extLst>
              <a:ext uri="{FF2B5EF4-FFF2-40B4-BE49-F238E27FC236}">
                <a16:creationId xmlns:a16="http://schemas.microsoft.com/office/drawing/2014/main" id="{16D08801-DFB9-BBB8-109B-0772706E5626}"/>
              </a:ext>
            </a:extLst>
          </p:cNvPr>
          <p:cNvPicPr>
            <a:picLocks noChangeAspect="1"/>
          </p:cNvPicPr>
          <p:nvPr/>
        </p:nvPicPr>
        <p:blipFill>
          <a:blip r:embed="rId6"/>
          <a:stretch>
            <a:fillRect/>
          </a:stretch>
        </p:blipFill>
        <p:spPr>
          <a:xfrm>
            <a:off x="815046" y="5653363"/>
            <a:ext cx="4077275" cy="996376"/>
          </a:xfrm>
          <a:prstGeom prst="rect">
            <a:avLst/>
          </a:prstGeom>
        </p:spPr>
      </p:pic>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34FE6E05-1340-9808-8F1E-7F5B59839A0A}"/>
                  </a:ext>
                </a:extLst>
              </p:cNvPr>
              <p:cNvSpPr txBox="1"/>
              <p:nvPr/>
            </p:nvSpPr>
            <p:spPr>
              <a:xfrm>
                <a:off x="6096000" y="1189856"/>
                <a:ext cx="6087035" cy="4377480"/>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Qual é o</a:t>
                </a:r>
                <a:r>
                  <a:rPr lang="pt-BR" sz="2300" b="1" kern="100" dirty="0">
                    <a:solidFill>
                      <a:srgbClr val="538135"/>
                    </a:solidFill>
                    <a:effectLst/>
                    <a:latin typeface="Arial Narrow" panose="020B0606020202030204" pitchFamily="34" charset="0"/>
                    <a:ea typeface="Times New Roman" panose="02020603050405020304" pitchFamily="18" charset="0"/>
                    <a:cs typeface="Times New Roman" panose="02020603050405020304" pitchFamily="18" charset="0"/>
                  </a:rPr>
                  <a:t> produto dos 10 primeiros </a:t>
                </a:r>
                <a:r>
                  <a:rPr lang="pt-BR" sz="23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termos da PG definida por</a:t>
                </a:r>
                <a:r>
                  <a:rPr lang="pt-BR" sz="23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pt-BR" sz="23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𝒏</m:t>
                        </m:r>
                      </m:sub>
                    </m:sSub>
                    <m:r>
                      <a:rPr lang="pt-BR" sz="23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𝟐</m:t>
                        </m:r>
                      </m:e>
                      <m:sup>
                        <m:r>
                          <a:rPr lang="pt-BR" sz="2300" b="1"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𝒏</m:t>
                        </m:r>
                      </m:sup>
                    </m:sSup>
                  </m:oMath>
                </a14:m>
                <a:r>
                  <a:rPr lang="pt-BR" sz="23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𝑃</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sup>
                      </m:s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e>
                        <m:sup>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e>
                              </m:d>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sup>
                      </m:sSup>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𝑃</m:t>
                          </m:r>
                        </m:e>
                        <m:sub>
                          <m:r>
                            <a:rPr lang="pt-BR" sz="23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𝟏𝟎</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10</m:t>
                          </m:r>
                        </m:sup>
                      </m:s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10∙</m:t>
                              </m:r>
                              <m:d>
                                <m:d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10−1</m:t>
                                  </m:r>
                                </m:e>
                              </m:d>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sup>
                      </m:sSup>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𝑃</m:t>
                          </m:r>
                        </m:e>
                        <m:sub>
                          <m:r>
                            <a:rPr lang="pt-BR" sz="23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𝟏𝟎</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10</m:t>
                          </m:r>
                        </m:sup>
                      </m:s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45</m:t>
                          </m:r>
                        </m:sup>
                      </m:sSup>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𝑷</m:t>
                          </m:r>
                        </m:e>
                        <m:sub>
                          <m:r>
                            <a:rPr lang="pt-BR" sz="2300" b="1" i="1" kern="100">
                              <a:solidFill>
                                <a:srgbClr val="538135"/>
                              </a:solidFill>
                              <a:effectLst/>
                              <a:latin typeface="Cambria Math" panose="02040503050406030204" pitchFamily="18" charset="0"/>
                              <a:ea typeface="Times New Roman" panose="02020603050405020304" pitchFamily="18" charset="0"/>
                              <a:cs typeface="Times New Roman" panose="02020603050405020304" pitchFamily="18" charset="0"/>
                            </a:rPr>
                            <m:t>𝟏𝟎</m:t>
                          </m:r>
                        </m:sub>
                      </m:sSub>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𝟐</m:t>
                          </m:r>
                        </m:e>
                        <m:sup>
                          <m:r>
                            <a:rPr lang="pt-BR" sz="2300" b="1" i="1" kern="100">
                              <a:effectLst/>
                              <a:latin typeface="Cambria Math" panose="02040503050406030204" pitchFamily="18" charset="0"/>
                              <a:ea typeface="Times New Roman" panose="02020603050405020304" pitchFamily="18" charset="0"/>
                              <a:cs typeface="Times New Roman" panose="02020603050405020304" pitchFamily="18" charset="0"/>
                            </a:rPr>
                            <m:t>𝟓𝟓</m:t>
                          </m:r>
                        </m:sup>
                      </m:sSup>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2" name="CaixaDeTexto 11">
                <a:extLst>
                  <a:ext uri="{FF2B5EF4-FFF2-40B4-BE49-F238E27FC236}">
                    <a16:creationId xmlns:a16="http://schemas.microsoft.com/office/drawing/2014/main" id="{34FE6E05-1340-9808-8F1E-7F5B59839A0A}"/>
                  </a:ext>
                </a:extLst>
              </p:cNvPr>
              <p:cNvSpPr txBox="1">
                <a:spLocks noRot="1" noChangeAspect="1" noMove="1" noResize="1" noEditPoints="1" noAdjustHandles="1" noChangeArrowheads="1" noChangeShapeType="1" noTextEdit="1"/>
              </p:cNvSpPr>
              <p:nvPr/>
            </p:nvSpPr>
            <p:spPr>
              <a:xfrm>
                <a:off x="6096000" y="1189856"/>
                <a:ext cx="6087035" cy="4377480"/>
              </a:xfrm>
              <a:prstGeom prst="rect">
                <a:avLst/>
              </a:prstGeom>
              <a:blipFill>
                <a:blip r:embed="rId7"/>
                <a:stretch>
                  <a:fillRect l="-1401" t="-557" r="-1301"/>
                </a:stretch>
              </a:blipFill>
            </p:spPr>
            <p:txBody>
              <a:bodyPr/>
              <a:lstStyle/>
              <a:p>
                <a:r>
                  <a:rPr lang="pt-BR">
                    <a:noFill/>
                  </a:rPr>
                  <a:t> </a:t>
                </a:r>
              </a:p>
            </p:txBody>
          </p:sp>
        </mc:Fallback>
      </mc:AlternateContent>
    </p:spTree>
    <p:extLst>
      <p:ext uri="{BB962C8B-B14F-4D97-AF65-F5344CB8AC3E}">
        <p14:creationId xmlns:p14="http://schemas.microsoft.com/office/powerpoint/2010/main" val="264202732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D5E504EF-A09C-6A30-8B9A-D759EE266C37}"/>
                  </a:ext>
                </a:extLst>
              </p:cNvPr>
              <p:cNvSpPr txBox="1"/>
              <p:nvPr/>
            </p:nvSpPr>
            <p:spPr>
              <a:xfrm>
                <a:off x="-13442" y="876225"/>
                <a:ext cx="6096000" cy="5665077"/>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Progressão geométrica e o regime de capitalização composta (Juros compostos)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Uma progressão geométrica pode ser definida, como uma sequência de números reais, obtida ao multiplicar o número anterior por uma razão </a:t>
                </a:r>
                <a14:m>
                  <m:oMath xmlns:m="http://schemas.openxmlformats.org/officeDocument/2006/math">
                    <m: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t>𝒒</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Os juros compostos podem ser vistos como uma progressão geométrica. Observe: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𝑀</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𝐶</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 +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𝑖</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e>
                        <m:sup>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𝑡</m:t>
                          </m:r>
                        </m:sup>
                      </m:sSup>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cada mês anterior, o capital é multiplicado por uma razão </a:t>
                </a:r>
                <a14:m>
                  <m:oMath xmlns:m="http://schemas.openxmlformats.org/officeDocument/2006/math">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𝑖</m:t>
                        </m:r>
                      </m:e>
                    </m:d>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assim, caracterizando uma progressão geométrica. Percebe-se que o termo geral de uma PG é, exatamente, a fórmula de juros compostos reescrita de outra maneira: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D5E504EF-A09C-6A30-8B9A-D759EE266C37}"/>
                  </a:ext>
                </a:extLst>
              </p:cNvPr>
              <p:cNvSpPr txBox="1">
                <a:spLocks noRot="1" noChangeAspect="1" noMove="1" noResize="1" noEditPoints="1" noAdjustHandles="1" noChangeArrowheads="1" noChangeShapeType="1" noTextEdit="1"/>
              </p:cNvSpPr>
              <p:nvPr/>
            </p:nvSpPr>
            <p:spPr>
              <a:xfrm>
                <a:off x="-13442" y="876225"/>
                <a:ext cx="6096000" cy="5665077"/>
              </a:xfrm>
              <a:prstGeom prst="rect">
                <a:avLst/>
              </a:prstGeom>
              <a:blipFill>
                <a:blip r:embed="rId2"/>
                <a:stretch>
                  <a:fillRect l="-1500" t="-646" r="-1400" b="-129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8907DC08-810F-3530-CD50-BBBA0D4E0827}"/>
                  </a:ext>
                </a:extLst>
              </p:cNvPr>
              <p:cNvSpPr txBox="1"/>
              <p:nvPr/>
            </p:nvSpPr>
            <p:spPr>
              <a:xfrm>
                <a:off x="6109444" y="876225"/>
                <a:ext cx="6096000" cy="3030253"/>
              </a:xfrm>
              <a:prstGeom prst="rect">
                <a:avLst/>
              </a:prstGeom>
              <a:noFill/>
            </p:spPr>
            <p:txBody>
              <a:bodyPr wrap="square">
                <a:spAutoFit/>
              </a:bodyPr>
              <a:lstStyle/>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b="1" i="1" smtClean="0">
                              <a:effectLst/>
                              <a:latin typeface="Cambria Math" panose="02040503050406030204" pitchFamily="18" charset="0"/>
                              <a:cs typeface="Times New Roman" panose="02020603050405020304" pitchFamily="18" charset="0"/>
                            </a:rPr>
                          </m:ctrlPr>
                        </m:sSubPr>
                        <m:e>
                          <m:r>
                            <a:rPr lang="pt-BR" sz="2300" b="1" i="1">
                              <a:effectLst/>
                              <a:latin typeface="Cambria Math" panose="02040503050406030204" pitchFamily="18" charset="0"/>
                              <a:ea typeface="Calibri" panose="020F0502020204030204" pitchFamily="34" charset="0"/>
                              <a:cs typeface="Times New Roman" panose="02020603050405020304" pitchFamily="18" charset="0"/>
                            </a:rPr>
                            <m:t>𝒂</m:t>
                          </m:r>
                        </m:e>
                        <m:sub>
                          <m:r>
                            <a:rPr lang="pt-BR" sz="2300" b="1" i="1">
                              <a:effectLst/>
                              <a:latin typeface="Cambria Math" panose="02040503050406030204" pitchFamily="18" charset="0"/>
                              <a:ea typeface="Calibri" panose="020F0502020204030204" pitchFamily="34" charset="0"/>
                              <a:cs typeface="Times New Roman" panose="02020603050405020304" pitchFamily="18" charset="0"/>
                            </a:rPr>
                            <m:t>𝒏</m:t>
                          </m:r>
                        </m:sub>
                      </m:sSub>
                      <m:r>
                        <a:rPr lang="pt-BR" sz="2300" b="1" i="1">
                          <a:effectLst/>
                          <a:latin typeface="Cambria Math" panose="02040503050406030204" pitchFamily="18" charset="0"/>
                          <a:ea typeface="Calibri" panose="020F0502020204030204" pitchFamily="34" charset="0"/>
                          <a:cs typeface="Times New Roman" panose="02020603050405020304" pitchFamily="18" charset="0"/>
                        </a:rPr>
                        <m:t> = </m:t>
                      </m:r>
                      <m:sSub>
                        <m:sSubPr>
                          <m:ctrlPr>
                            <a:rPr lang="pt-BR" sz="2300" b="1" i="1">
                              <a:effectLst/>
                              <a:latin typeface="Cambria Math" panose="02040503050406030204" pitchFamily="18" charset="0"/>
                              <a:cs typeface="Times New Roman" panose="02020603050405020304" pitchFamily="18" charset="0"/>
                            </a:rPr>
                          </m:ctrlPr>
                        </m:sSubPr>
                        <m:e>
                          <m:r>
                            <a:rPr lang="pt-BR" sz="2300" b="1" i="1">
                              <a:effectLst/>
                              <a:latin typeface="Cambria Math" panose="02040503050406030204" pitchFamily="18" charset="0"/>
                              <a:ea typeface="Calibri" panose="020F0502020204030204" pitchFamily="34" charset="0"/>
                              <a:cs typeface="Times New Roman" panose="02020603050405020304" pitchFamily="18" charset="0"/>
                            </a:rPr>
                            <m:t>𝒂</m:t>
                          </m:r>
                        </m:e>
                        <m:sub>
                          <m:r>
                            <a:rPr lang="pt-BR" sz="2300" b="1" i="1">
                              <a:effectLst/>
                              <a:latin typeface="Cambria Math" panose="02040503050406030204" pitchFamily="18" charset="0"/>
                              <a:ea typeface="Calibri" panose="020F0502020204030204" pitchFamily="34" charset="0"/>
                              <a:cs typeface="Times New Roman" panose="02020603050405020304" pitchFamily="18" charset="0"/>
                            </a:rPr>
                            <m:t>𝟏</m:t>
                          </m:r>
                        </m:sub>
                      </m:sSub>
                      <m:r>
                        <a:rPr lang="pt-BR" sz="2300" b="1" i="1">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300" b="1" i="1">
                              <a:effectLst/>
                              <a:latin typeface="Cambria Math" panose="02040503050406030204" pitchFamily="18" charset="0"/>
                              <a:cs typeface="Times New Roman" panose="02020603050405020304" pitchFamily="18" charset="0"/>
                            </a:rPr>
                          </m:ctrlPr>
                        </m:sSupPr>
                        <m:e>
                          <m:r>
                            <a:rPr lang="pt-BR" sz="2300" b="1" i="1">
                              <a:effectLst/>
                              <a:latin typeface="Cambria Math" panose="02040503050406030204" pitchFamily="18" charset="0"/>
                              <a:ea typeface="Calibri" panose="020F0502020204030204" pitchFamily="34" charset="0"/>
                              <a:cs typeface="Times New Roman" panose="02020603050405020304" pitchFamily="18" charset="0"/>
                            </a:rPr>
                            <m:t>𝒒</m:t>
                          </m:r>
                        </m:e>
                        <m:sup>
                          <m:r>
                            <a:rPr lang="pt-BR" sz="2300" b="1" i="1">
                              <a:effectLst/>
                              <a:latin typeface="Cambria Math" panose="02040503050406030204" pitchFamily="18" charset="0"/>
                              <a:ea typeface="Calibri" panose="020F0502020204030204" pitchFamily="34" charset="0"/>
                              <a:cs typeface="Times New Roman" panose="02020603050405020304" pitchFamily="18" charset="0"/>
                            </a:rPr>
                            <m:t>𝒏</m:t>
                          </m:r>
                          <m:r>
                            <a:rPr lang="pt-BR" sz="2300" b="1" i="1">
                              <a:effectLst/>
                              <a:latin typeface="Cambria Math" panose="02040503050406030204" pitchFamily="18" charset="0"/>
                              <a:ea typeface="Calibri" panose="020F0502020204030204" pitchFamily="34" charset="0"/>
                              <a:cs typeface="Times New Roman" panose="02020603050405020304" pitchFamily="18" charset="0"/>
                            </a:rPr>
                            <m:t>−</m:t>
                          </m:r>
                          <m:r>
                            <a:rPr lang="pt-BR" sz="2300" b="1" i="1">
                              <a:effectLst/>
                              <a:latin typeface="Cambria Math" panose="02040503050406030204" pitchFamily="18" charset="0"/>
                              <a:ea typeface="Calibri" panose="020F0502020204030204" pitchFamily="34" charset="0"/>
                              <a:cs typeface="Times New Roman" panose="02020603050405020304" pitchFamily="18" charset="0"/>
                            </a:rPr>
                            <m:t>𝟏</m:t>
                          </m:r>
                        </m:sup>
                      </m:sSup>
                    </m:oMath>
                  </m:oMathPara>
                </a14:m>
                <a:endParaRPr lang="pt-BR" sz="2300" dirty="0"/>
              </a:p>
              <a:p>
                <a:pPr>
                  <a:lnSpc>
                    <a:spcPct val="115000"/>
                  </a:lnSpc>
                  <a:spcAft>
                    <a:spcPts val="800"/>
                  </a:spcAft>
                </a:pPr>
                <a:r>
                  <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Onde: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sSub>
                      <m:sSubPr>
                        <m:ctrlPr>
                          <a:rPr lang="pt-BR" sz="2300" b="1"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b="1"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𝒂</m:t>
                        </m:r>
                      </m:e>
                      <m:sub>
                        <m:r>
                          <a:rPr lang="pt-BR" sz="2300" b="1" i="1" kern="100">
                            <a:solidFill>
                              <a:srgbClr val="0D0D0D"/>
                            </a:solidFill>
                            <a:effectLst/>
                            <a:latin typeface="Cambria Math" panose="02040503050406030204" pitchFamily="18" charset="0"/>
                            <a:ea typeface="Calibri" panose="020F0502020204030204" pitchFamily="34" charset="0"/>
                            <a:cs typeface="Times New Roman" panose="02020603050405020304" pitchFamily="18" charset="0"/>
                          </a:rPr>
                          <m:t>𝒏</m:t>
                        </m:r>
                      </m:sub>
                    </m:sSub>
                  </m:oMath>
                </a14:m>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representa o montante;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sSub>
                      <m:sSubPr>
                        <m:ctrlPr>
                          <a:rPr lang="pt-BR" sz="23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𝒂</m:t>
                        </m:r>
                      </m:e>
                      <m:sub>
                        <m:r>
                          <a:rPr lang="pt-BR" sz="23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𝟏</m:t>
                        </m:r>
                      </m:sub>
                    </m:sSub>
                  </m:oMath>
                </a14:m>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representa o capital inicial;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3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𝒒</m:t>
                    </m:r>
                  </m:oMath>
                </a14:m>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representa a taxa de juros;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 xmlns:m="http://schemas.openxmlformats.org/officeDocument/2006/math">
                    <m:r>
                      <a:rPr lang="pt-BR" sz="23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𝒏</m:t>
                    </m:r>
                    <m:r>
                      <a:rPr lang="pt-BR" sz="23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𝟏</m:t>
                    </m:r>
                  </m:oMath>
                </a14:m>
                <a:r>
                  <a:rPr lang="pt-BR" sz="23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representa o período.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8907DC08-810F-3530-CD50-BBBA0D4E0827}"/>
                  </a:ext>
                </a:extLst>
              </p:cNvPr>
              <p:cNvSpPr txBox="1">
                <a:spLocks noRot="1" noChangeAspect="1" noMove="1" noResize="1" noEditPoints="1" noAdjustHandles="1" noChangeArrowheads="1" noChangeShapeType="1" noTextEdit="1"/>
              </p:cNvSpPr>
              <p:nvPr/>
            </p:nvSpPr>
            <p:spPr>
              <a:xfrm>
                <a:off x="6109444" y="876225"/>
                <a:ext cx="6096000" cy="3030253"/>
              </a:xfrm>
              <a:prstGeom prst="rect">
                <a:avLst/>
              </a:prstGeom>
              <a:blipFill>
                <a:blip r:embed="rId3"/>
                <a:stretch>
                  <a:fillRect l="-1400" b="-3219"/>
                </a:stretch>
              </a:blipFill>
            </p:spPr>
            <p:txBody>
              <a:bodyPr/>
              <a:lstStyle/>
              <a:p>
                <a:r>
                  <a:rPr lang="pt-BR">
                    <a:noFill/>
                  </a:rPr>
                  <a:t> </a:t>
                </a:r>
              </a:p>
            </p:txBody>
          </p:sp>
        </mc:Fallback>
      </mc:AlternateContent>
      <p:sp>
        <p:nvSpPr>
          <p:cNvPr id="7" name="CaixaDeTexto 6">
            <a:extLst>
              <a:ext uri="{FF2B5EF4-FFF2-40B4-BE49-F238E27FC236}">
                <a16:creationId xmlns:a16="http://schemas.microsoft.com/office/drawing/2014/main" id="{0837ED9C-9206-F43A-BE22-FDA2332DE490}"/>
              </a:ext>
            </a:extLst>
          </p:cNvPr>
          <p:cNvSpPr txBox="1"/>
          <p:nvPr/>
        </p:nvSpPr>
        <p:spPr>
          <a:xfrm>
            <a:off x="6109444" y="4146023"/>
            <a:ext cx="6096000" cy="1389548"/>
          </a:xfrm>
          <a:prstGeom prst="rect">
            <a:avLst/>
          </a:prstGeom>
          <a:noFill/>
        </p:spPr>
        <p:txBody>
          <a:bodyPr wrap="square">
            <a:spAutoFit/>
          </a:bodyPr>
          <a:lstStyle/>
          <a:p>
            <a:pP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Calibri" panose="020F0502020204030204" pitchFamily="34" charset="0"/>
              </a:rPr>
              <a:t>Exemplo: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Uma aplicação bancária é representada graficamente conforme figura a seguir: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590028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Gráfico&#10;&#10;Descrição gerada automaticamente">
            <a:extLst>
              <a:ext uri="{FF2B5EF4-FFF2-40B4-BE49-F238E27FC236}">
                <a16:creationId xmlns:a16="http://schemas.microsoft.com/office/drawing/2014/main" id="{9FB22030-6B42-7432-6CFC-131E4722FFE9}"/>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66000"/>
                    </a14:imgEffect>
                    <a14:imgEffect>
                      <a14:brightnessContrast contrast="-20000"/>
                    </a14:imgEffect>
                  </a14:imgLayer>
                </a14:imgProps>
              </a:ext>
            </a:extLst>
          </a:blip>
          <a:srcRect l="1876" t="3760" b="1"/>
          <a:stretch/>
        </p:blipFill>
        <p:spPr bwMode="auto">
          <a:xfrm>
            <a:off x="497243" y="597349"/>
            <a:ext cx="4938190" cy="3544346"/>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B7E21F42-C0D3-369D-3DAB-343EF6E5D2C7}"/>
                  </a:ext>
                </a:extLst>
              </p:cNvPr>
              <p:cNvSpPr txBox="1"/>
              <p:nvPr/>
            </p:nvSpPr>
            <p:spPr>
              <a:xfrm>
                <a:off x="6120076" y="531040"/>
                <a:ext cx="6071924" cy="6387903"/>
              </a:xfrm>
              <a:prstGeom prst="rect">
                <a:avLst/>
              </a:prstGeom>
              <a:noFill/>
            </p:spPr>
            <p:txBody>
              <a:bodyPr wrap="square">
                <a:spAutoFit/>
              </a:bodyPr>
              <a:lstStyle/>
              <a:p>
                <a:pPr algn="just">
                  <a:lnSpc>
                    <a:spcPct val="115000"/>
                  </a:lnSpc>
                  <a:spcAft>
                    <a:spcPts val="800"/>
                  </a:spcAft>
                </a:pPr>
                <a:r>
                  <a:rPr lang="pt-BR" sz="2300" i="1" u="sng" kern="100" dirty="0">
                    <a:effectLst/>
                    <a:latin typeface="Arial Narrow" panose="020B0606020202030204" pitchFamily="34" charset="0"/>
                    <a:ea typeface="Times New Roman" panose="02020603050405020304" pitchFamily="18" charset="0"/>
                    <a:cs typeface="Times New Roman" panose="02020603050405020304" pitchFamily="18" charset="0"/>
                  </a:rPr>
                  <a:t>Resolução: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i="1" kern="100" dirty="0">
                    <a:effectLst/>
                    <a:latin typeface="Arial Narrow" panose="020B0606020202030204" pitchFamily="34" charset="0"/>
                    <a:ea typeface="Times New Roman" panose="02020603050405020304" pitchFamily="18" charset="0"/>
                    <a:cs typeface="Times New Roman" panose="02020603050405020304" pitchFamily="18" charset="0"/>
                  </a:rPr>
                  <a:t>Devemos adaptar a fórmula em relação a taxa, pois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𝑖</m:t>
                    </m:r>
                  </m:oMath>
                </a14:m>
                <a:r>
                  <a:rPr lang="pt-BR" sz="2300" i="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=1000</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𝑡</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  →  </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𝑛</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=5+1=6</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=100%+10%→1,1</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i="1" kern="100" dirty="0">
                    <a:effectLst/>
                    <a:latin typeface="Arial Narrow" panose="020B0606020202030204" pitchFamily="34" charset="0"/>
                    <a:ea typeface="Times New Roman" panose="02020603050405020304" pitchFamily="18" charset="0"/>
                    <a:cs typeface="Times New Roman" panose="02020603050405020304" pitchFamily="18" charset="0"/>
                  </a:rPr>
                  <a:t>Assim,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𝑞</m:t>
                          </m:r>
                        </m:e>
                        <m:sup>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sup>
                      </m:sSup>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5</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=1000∙</m:t>
                      </m:r>
                      <m:sSup>
                        <m:sSup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pPr>
                        <m:e>
                          <m:d>
                            <m:d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1,1</m:t>
                              </m:r>
                            </m:e>
                          </m:d>
                        </m:e>
                        <m:sup>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5</m:t>
                          </m:r>
                        </m:sup>
                      </m:sSup>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5</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=1000∙1,61051</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5</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=1610,51</m:t>
                      </m:r>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i="1" kern="100" dirty="0">
                    <a:effectLst/>
                    <a:latin typeface="Arial Narrow" panose="020B0606020202030204" pitchFamily="34" charset="0"/>
                    <a:ea typeface="Times New Roman" panose="02020603050405020304" pitchFamily="18" charset="0"/>
                    <a:cs typeface="Times New Roman" panose="02020603050405020304" pitchFamily="18" charset="0"/>
                  </a:rPr>
                  <a:t>Portanto, após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5 meses foi obtido o montante de </a:t>
                </a:r>
                <a14:m>
                  <m:oMath xmlns:m="http://schemas.openxmlformats.org/officeDocument/2006/math">
                    <m:r>
                      <m:rPr>
                        <m:sty m:val="p"/>
                      </m:rPr>
                      <a:rPr lang="pt-BR" sz="2300" i="0" kern="100" dirty="0" smtClean="0">
                        <a:effectLst/>
                        <a:latin typeface="Cambria Math" panose="02040503050406030204" pitchFamily="18" charset="0"/>
                        <a:ea typeface="Calibri" panose="020F0502020204030204" pitchFamily="34" charset="0"/>
                        <a:cs typeface="Times New Roman" panose="02020603050405020304" pitchFamily="18" charset="0"/>
                      </a:rPr>
                      <m:t>R</m:t>
                    </m:r>
                    <m:r>
                      <a:rPr lang="pt-BR" sz="2300" i="0" kern="100" dirty="0" smtClean="0">
                        <a:effectLst/>
                        <a:latin typeface="Cambria Math" panose="02040503050406030204" pitchFamily="18" charset="0"/>
                        <a:ea typeface="Calibri" panose="020F0502020204030204" pitchFamily="34" charset="0"/>
                        <a:cs typeface="Times New Roman" panose="02020603050405020304" pitchFamily="18" charset="0"/>
                      </a:rPr>
                      <m:t>$ 1610,51.</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B7E21F42-C0D3-369D-3DAB-343EF6E5D2C7}"/>
                  </a:ext>
                </a:extLst>
              </p:cNvPr>
              <p:cNvSpPr txBox="1">
                <a:spLocks noRot="1" noChangeAspect="1" noMove="1" noResize="1" noEditPoints="1" noAdjustHandles="1" noChangeArrowheads="1" noChangeShapeType="1" noTextEdit="1"/>
              </p:cNvSpPr>
              <p:nvPr/>
            </p:nvSpPr>
            <p:spPr>
              <a:xfrm>
                <a:off x="6120076" y="531040"/>
                <a:ext cx="6071924" cy="6387903"/>
              </a:xfrm>
              <a:prstGeom prst="rect">
                <a:avLst/>
              </a:prstGeom>
              <a:blipFill>
                <a:blip r:embed="rId4"/>
                <a:stretch>
                  <a:fillRect l="-1506" t="-382" r="-140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278C1FC9-A879-95D8-3CDC-FE4260BA9ACC}"/>
                  </a:ext>
                </a:extLst>
              </p:cNvPr>
              <p:cNvSpPr txBox="1"/>
              <p:nvPr/>
            </p:nvSpPr>
            <p:spPr>
              <a:xfrm>
                <a:off x="10629" y="4504208"/>
                <a:ext cx="6061297" cy="2101024"/>
              </a:xfrm>
              <a:prstGeom prst="rect">
                <a:avLst/>
              </a:prstGeom>
              <a:noFill/>
            </p:spPr>
            <p:txBody>
              <a:bodyPr wrap="square">
                <a:spAutoFit/>
              </a:bodyPr>
              <a:lstStyle/>
              <a:p>
                <a:pPr algn="just">
                  <a:lnSpc>
                    <a:spcPct val="115000"/>
                  </a:lnSpc>
                  <a:spcAft>
                    <a:spcPts val="800"/>
                  </a:spcAft>
                </a:pPr>
                <a14:m>
                  <m:oMath xmlns:m="http://schemas.openxmlformats.org/officeDocument/2006/math">
                    <m:sSub>
                      <m:sSubPr>
                        <m:ctrlPr>
                          <a:rPr lang="pt-BR" sz="2300" b="1" i="1" kern="100" smtClean="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t>𝒂</m:t>
                        </m:r>
                      </m:e>
                      <m:sub>
                        <m: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t>𝒏</m:t>
                        </m:r>
                      </m:sub>
                    </m:sSub>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 o montante obtido por meio da função exponencial </a:t>
                </a:r>
                <a14:m>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 </m:t>
                    </m:r>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sub>
                    </m:s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𝑞</m:t>
                        </m:r>
                      </m:e>
                      <m:sup>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sup>
                    </m:sSup>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sSub>
                      <m:sSub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b>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1</m:t>
                        </m:r>
                      </m:sub>
                    </m:sSub>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 o capital inicial, </a:t>
                </a:r>
                <a14:m>
                  <m:oMath xmlns:m="http://schemas.openxmlformats.org/officeDocument/2006/math">
                    <m: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t>𝒒</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é a taxa de juro 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14:m>
                  <m:oMath xmlns:m="http://schemas.openxmlformats.org/officeDocument/2006/math">
                    <m: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t>𝒏</m:t>
                    </m:r>
                    <m: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t>−</m:t>
                    </m:r>
                    <m:r>
                      <a:rPr lang="pt-BR" sz="2300" b="1" i="1" kern="100">
                        <a:effectLst/>
                        <a:latin typeface="Cambria Math" panose="02040503050406030204" pitchFamily="18" charset="0"/>
                        <a:ea typeface="Calibri" panose="020F0502020204030204" pitchFamily="34" charset="0"/>
                        <a:cs typeface="Times New Roman" panose="02020603050405020304" pitchFamily="18" charset="0"/>
                      </a:rPr>
                      <m:t>𝟏</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 o tempo da aplicação. Sabendo que a taxa de juros é de 10% a.m., qual será o montante obtido após 5 meses?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278C1FC9-A879-95D8-3CDC-FE4260BA9ACC}"/>
                  </a:ext>
                </a:extLst>
              </p:cNvPr>
              <p:cNvSpPr txBox="1">
                <a:spLocks noRot="1" noChangeAspect="1" noMove="1" noResize="1" noEditPoints="1" noAdjustHandles="1" noChangeArrowheads="1" noChangeShapeType="1" noTextEdit="1"/>
              </p:cNvSpPr>
              <p:nvPr/>
            </p:nvSpPr>
            <p:spPr>
              <a:xfrm>
                <a:off x="10629" y="4504208"/>
                <a:ext cx="6061297" cy="2101024"/>
              </a:xfrm>
              <a:prstGeom prst="rect">
                <a:avLst/>
              </a:prstGeom>
              <a:blipFill>
                <a:blip r:embed="rId5"/>
                <a:stretch>
                  <a:fillRect l="-1509" t="-1449" r="-1408" b="-4928"/>
                </a:stretch>
              </a:blipFill>
            </p:spPr>
            <p:txBody>
              <a:bodyPr/>
              <a:lstStyle/>
              <a:p>
                <a:r>
                  <a:rPr lang="pt-BR">
                    <a:noFill/>
                  </a:rPr>
                  <a:t> </a:t>
                </a:r>
              </a:p>
            </p:txBody>
          </p:sp>
        </mc:Fallback>
      </mc:AlternateContent>
    </p:spTree>
    <p:extLst>
      <p:ext uri="{BB962C8B-B14F-4D97-AF65-F5344CB8AC3E}">
        <p14:creationId xmlns:p14="http://schemas.microsoft.com/office/powerpoint/2010/main" val="27714106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9923B451-EED4-9A81-3290-0360F6266115}"/>
              </a:ext>
            </a:extLst>
          </p:cNvPr>
          <p:cNvPicPr>
            <a:picLocks noChangeAspect="1"/>
          </p:cNvPicPr>
          <p:nvPr/>
        </p:nvPicPr>
        <p:blipFill rotWithShape="1">
          <a:blip r:embed="rId2">
            <a:extLst>
              <a:ext uri="{28A0092B-C50C-407E-A947-70E740481C1C}">
                <a14:useLocalDpi xmlns:a14="http://schemas.microsoft.com/office/drawing/2010/main" val="0"/>
              </a:ext>
            </a:extLst>
          </a:blip>
          <a:srcRect l="1610" t="10891" r="63913"/>
          <a:stretch/>
        </p:blipFill>
        <p:spPr bwMode="auto">
          <a:xfrm>
            <a:off x="0" y="582704"/>
            <a:ext cx="3240000" cy="733500"/>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EB5303DE-91E6-FBC8-24E3-BD5F10927F7C}"/>
              </a:ext>
            </a:extLst>
          </p:cNvPr>
          <p:cNvSpPr txBox="1"/>
          <p:nvPr/>
        </p:nvSpPr>
        <p:spPr>
          <a:xfrm>
            <a:off x="0" y="1141834"/>
            <a:ext cx="6096000" cy="5764335"/>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19.</a:t>
            </a:r>
            <a:r>
              <a:rPr lang="pt-BR" sz="2300" b="1" kern="100"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 (ENEM 2018 – PPL)</a:t>
            </a:r>
            <a:r>
              <a:rPr lang="pt-BR" sz="2300" kern="100"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Alguns modelos de rádios automotivos estão protegidos por um código de segurança. Para ativar o sistema de áudio, deve-se digitar o código secreto composto por quatro algarismos. No primeiro caso de erro na digitação, a pessoa deve esperar 60 segundos para digitar o código novamente. O tempo de espera duplica, em relação ao tempo de espera anterior, a cada digitação errada. Uma pessoa conseguiu ativar o rádio somente na quarta tentativa, sendo de 30 segundos o tempo gasto para digitação do código secreto a cada tentativa. Nos casos da digitação incorreta, ela iniciou a nova tentativa imediatamente após a liberação do sistema de espera.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9E5A925E-06F4-7881-C3A6-E3842F8C7147}"/>
              </a:ext>
            </a:extLst>
          </p:cNvPr>
          <p:cNvSpPr txBox="1"/>
          <p:nvPr/>
        </p:nvSpPr>
        <p:spPr>
          <a:xfrm>
            <a:off x="6096000" y="949454"/>
            <a:ext cx="6096000" cy="3428054"/>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tempo total, em segundo, gasto por essa pessoa para ativar o rádio foi igual 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300.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420.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540.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660.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1020.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0328920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90AD26B8-2318-8B16-DAC9-71FF6EBA09AC}"/>
                  </a:ext>
                </a:extLst>
              </p:cNvPr>
              <p:cNvSpPr txBox="1"/>
              <p:nvPr/>
            </p:nvSpPr>
            <p:spPr>
              <a:xfrm>
                <a:off x="0" y="835748"/>
                <a:ext cx="6096000" cy="5654561"/>
              </a:xfrm>
              <a:prstGeom prst="rect">
                <a:avLst/>
              </a:prstGeom>
              <a:noFill/>
            </p:spPr>
            <p:txBody>
              <a:bodyPr wrap="square">
                <a:spAutoFit/>
              </a:bodyPr>
              <a:lstStyle/>
              <a:p>
                <a:pPr algn="just">
                  <a:lnSpc>
                    <a:spcPct val="107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20.</a:t>
                </a:r>
                <a:r>
                  <a:rPr lang="pt-BR" sz="2300" b="1"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(UNICAMP 2021 – Adaptada)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Considere que as medidas dos lados de um triângulo retângulo estão em progressão geométrica. Sendo </a:t>
                </a:r>
                <a:r>
                  <a:rPr lang="pt-BR" sz="2300" b="1" kern="100" dirty="0">
                    <a:effectLst/>
                    <a:latin typeface="Cambria Math" panose="02040503050406030204" pitchFamily="18" charset="0"/>
                    <a:ea typeface="Calibri" panose="020F0502020204030204" pitchFamily="34" charset="0"/>
                    <a:cs typeface="Cambria Math" panose="02040503050406030204" pitchFamily="18" charset="0"/>
                  </a:rPr>
                  <a:t>𝑎</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medida do menor lado e </a:t>
                </a:r>
                <a:r>
                  <a:rPr lang="pt-BR" sz="2300" b="1" kern="100" dirty="0">
                    <a:effectLst/>
                    <a:latin typeface="Cambria Math" panose="02040503050406030204" pitchFamily="18" charset="0"/>
                    <a:ea typeface="Calibri" panose="020F0502020204030204" pitchFamily="34" charset="0"/>
                    <a:cs typeface="Cambria Math" panose="02040503050406030204" pitchFamily="18" charset="0"/>
                  </a:rPr>
                  <a:t>𝐴</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área desse triângulo, valide as afirmações em V para verdadeiro ou F para falso.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Se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então a área desse triângulo é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𝐴</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rad>
                      <m:radPr>
                        <m:degHide m:val="on"/>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rad>
                          <m:radPr>
                            <m:degHide m:val="on"/>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5</m:t>
                            </m:r>
                          </m:e>
                        </m:ra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e>
                    </m:ra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Se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=4</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então a área desse triangulo é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𝐴</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rad>
                      <m:radPr>
                        <m:degHide m:val="on"/>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rad>
                          <m:radPr>
                            <m:degHide m:val="on"/>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5</m:t>
                            </m:r>
                          </m:e>
                        </m:ra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e>
                    </m:ra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Se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=8</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então a área desse triangulo é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𝐴</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=8∙</m:t>
                    </m:r>
                    <m:rad>
                      <m:radPr>
                        <m:degHide m:val="on"/>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rad>
                          <m:radPr>
                            <m:degHide m:val="on"/>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5</m:t>
                            </m:r>
                          </m:e>
                        </m:ra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e>
                    </m:ra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 razão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𝑞</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desta progressão é </a:t>
                </a:r>
                <a14:m>
                  <m:oMath xmlns:m="http://schemas.openxmlformats.org/officeDocument/2006/math">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𝑞</m:t>
                    </m:r>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ad>
                          <m:radPr>
                            <m:degHide m:val="on"/>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 ∙ </m:t>
                            </m:r>
                            <m:rad>
                              <m:radPr>
                                <m:degHide m:val="on"/>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5</m:t>
                                </m:r>
                              </m:e>
                            </m:ra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+ 2</m:t>
                            </m:r>
                          </m:e>
                        </m:rad>
                      </m:num>
                      <m:den>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90AD26B8-2318-8B16-DAC9-71FF6EBA09AC}"/>
                  </a:ext>
                </a:extLst>
              </p:cNvPr>
              <p:cNvSpPr txBox="1">
                <a:spLocks noRot="1" noChangeAspect="1" noMove="1" noResize="1" noEditPoints="1" noAdjustHandles="1" noChangeArrowheads="1" noChangeShapeType="1" noTextEdit="1"/>
              </p:cNvSpPr>
              <p:nvPr/>
            </p:nvSpPr>
            <p:spPr>
              <a:xfrm>
                <a:off x="0" y="835748"/>
                <a:ext cx="6096000" cy="5654561"/>
              </a:xfrm>
              <a:prstGeom prst="rect">
                <a:avLst/>
              </a:prstGeom>
              <a:blipFill>
                <a:blip r:embed="rId2"/>
                <a:stretch>
                  <a:fillRect l="-1400" t="-862" r="-14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C447E3E1-C891-AB53-C8CE-26F8813A85F7}"/>
                  </a:ext>
                </a:extLst>
              </p:cNvPr>
              <p:cNvSpPr txBox="1"/>
              <p:nvPr/>
            </p:nvSpPr>
            <p:spPr>
              <a:xfrm>
                <a:off x="6163236" y="835748"/>
                <a:ext cx="6028764" cy="1114088"/>
              </a:xfrm>
              <a:prstGeom prst="rect">
                <a:avLst/>
              </a:prstGeom>
              <a:noFill/>
            </p:spPr>
            <p:txBody>
              <a:bodyPr wrap="square">
                <a:spAutoFit/>
              </a:bodyPr>
              <a:lstStyle/>
              <a:p>
                <a:pPr>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 área desse triângulo é dada por                    </a:t>
                </a:r>
                <a14:m>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𝐴</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m:t>
                        </m:r>
                      </m:e>
                      <m:sup>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2</m:t>
                        </m:r>
                      </m:sup>
                    </m:sSup>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ad>
                          <m:radPr>
                            <m:degHide m:val="on"/>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2 ∙ </m:t>
                            </m:r>
                            <m:rad>
                              <m:radPr>
                                <m:degHide m:val="on"/>
                                <m:ctrlP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5</m:t>
                                </m:r>
                              </m:e>
                            </m:rad>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 + 2</m:t>
                            </m:r>
                          </m:e>
                        </m:rad>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4</m:t>
                        </m:r>
                      </m:den>
                    </m:f>
                    <m:r>
                      <a:rPr lang="pt-BR" sz="23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C447E3E1-C891-AB53-C8CE-26F8813A85F7}"/>
                  </a:ext>
                </a:extLst>
              </p:cNvPr>
              <p:cNvSpPr txBox="1">
                <a:spLocks noRot="1" noChangeAspect="1" noMove="1" noResize="1" noEditPoints="1" noAdjustHandles="1" noChangeArrowheads="1" noChangeShapeType="1" noTextEdit="1"/>
              </p:cNvSpPr>
              <p:nvPr/>
            </p:nvSpPr>
            <p:spPr>
              <a:xfrm>
                <a:off x="6163236" y="835748"/>
                <a:ext cx="6028764" cy="1114088"/>
              </a:xfrm>
              <a:prstGeom prst="rect">
                <a:avLst/>
              </a:prstGeom>
              <a:blipFill>
                <a:blip r:embed="rId3"/>
                <a:stretch>
                  <a:fillRect l="-1416" t="-437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E6926FCC-15C8-3227-6A7B-E971C0B7A255}"/>
                  </a:ext>
                </a:extLst>
              </p:cNvPr>
              <p:cNvSpPr txBox="1"/>
              <p:nvPr/>
            </p:nvSpPr>
            <p:spPr>
              <a:xfrm>
                <a:off x="6163236" y="1990190"/>
                <a:ext cx="6028764" cy="4306500"/>
              </a:xfrm>
              <a:prstGeom prst="rect">
                <a:avLst/>
              </a:prstGeom>
              <a:noFill/>
            </p:spPr>
            <p:txBody>
              <a:bodyPr wrap="square">
                <a:spAutoFit/>
              </a:bodyPr>
              <a:lstStyle/>
              <a:p>
                <a:pPr algn="just">
                  <a:lnSpc>
                    <a:spcPct val="115000"/>
                  </a:lnSpc>
                </a:pPr>
                <a:r>
                  <a:rPr lang="pt-BR" sz="2300" b="1" dirty="0">
                    <a:solidFill>
                      <a:srgbClr val="000000"/>
                    </a:solidFill>
                    <a:effectLst/>
                    <a:latin typeface="Arial Narrow" panose="020B0606020202030204" pitchFamily="34" charset="0"/>
                    <a:ea typeface="Times New Roman" panose="02020603050405020304" pitchFamily="18" charset="0"/>
                  </a:rPr>
                  <a:t>21.</a:t>
                </a:r>
                <a:r>
                  <a:rPr lang="pt-BR" sz="2300" b="1" dirty="0">
                    <a:solidFill>
                      <a:srgbClr val="FF0000"/>
                    </a:solidFill>
                    <a:effectLst/>
                    <a:latin typeface="Arial Narrow" panose="020B0606020202030204" pitchFamily="34" charset="0"/>
                    <a:ea typeface="Times New Roman" panose="02020603050405020304" pitchFamily="18" charset="0"/>
                  </a:rPr>
                  <a:t> </a:t>
                </a:r>
                <a:r>
                  <a:rPr lang="pt-BR" sz="2300" b="1" dirty="0">
                    <a:solidFill>
                      <a:srgbClr val="000000"/>
                    </a:solidFill>
                    <a:effectLst/>
                    <a:latin typeface="Arial Narrow" panose="020B0606020202030204" pitchFamily="34" charset="0"/>
                    <a:ea typeface="Times New Roman" panose="02020603050405020304" pitchFamily="18" charset="0"/>
                  </a:rPr>
                  <a:t>Desafio.</a:t>
                </a:r>
                <a:endParaRPr lang="pt-BR" sz="2300" dirty="0">
                  <a:effectLst/>
                  <a:latin typeface="Times New Roman" panose="02020603050405020304" pitchFamily="18" charset="0"/>
                  <a:ea typeface="Times New Roman" panose="02020603050405020304" pitchFamily="18" charset="0"/>
                </a:endParaRPr>
              </a:p>
              <a:p>
                <a:pPr algn="just">
                  <a:lnSpc>
                    <a:spcPct val="115000"/>
                  </a:lnSpc>
                </a:pPr>
                <a:r>
                  <a:rPr lang="pt-BR" sz="2300" b="1" dirty="0">
                    <a:solidFill>
                      <a:srgbClr val="000000"/>
                    </a:solidFill>
                    <a:effectLst/>
                    <a:latin typeface="Arial Narrow" panose="020B0606020202030204" pitchFamily="34" charset="0"/>
                    <a:ea typeface="Times New Roman" panose="02020603050405020304" pitchFamily="18" charset="0"/>
                  </a:rPr>
                  <a:t>(ITA 2017)</a:t>
                </a:r>
                <a:r>
                  <a:rPr lang="pt-BR" sz="2300" dirty="0">
                    <a:solidFill>
                      <a:srgbClr val="000000"/>
                    </a:solidFill>
                    <a:effectLst/>
                    <a:latin typeface="Arial Narrow" panose="020B0606020202030204" pitchFamily="34" charset="0"/>
                    <a:ea typeface="Times New Roman" panose="02020603050405020304" pitchFamily="18" charset="0"/>
                  </a:rPr>
                  <a:t> Suponha que </a:t>
                </a:r>
                <a14:m>
                  <m:oMath xmlns:m="http://schemas.openxmlformats.org/officeDocument/2006/math">
                    <m:r>
                      <a:rPr lang="pt-BR" sz="2300" i="1">
                        <a:solidFill>
                          <a:srgbClr val="000000"/>
                        </a:solidFill>
                        <a:effectLst/>
                        <a:latin typeface="Cambria Math" panose="02040503050406030204" pitchFamily="18" charset="0"/>
                        <a:ea typeface="Times New Roman" panose="02020603050405020304" pitchFamily="18" charset="0"/>
                      </a:rPr>
                      <m:t>𝑎</m:t>
                    </m:r>
                    <m:r>
                      <a:rPr lang="pt-BR" sz="2300" i="1">
                        <a:solidFill>
                          <a:srgbClr val="000000"/>
                        </a:solidFill>
                        <a:effectLst/>
                        <a:latin typeface="Cambria Math" panose="02040503050406030204" pitchFamily="18" charset="0"/>
                        <a:ea typeface="Times New Roman" panose="02020603050405020304" pitchFamily="18" charset="0"/>
                      </a:rPr>
                      <m:t>, </m:t>
                    </m:r>
                    <m:r>
                      <a:rPr lang="pt-BR" sz="2300" i="1">
                        <a:solidFill>
                          <a:srgbClr val="000000"/>
                        </a:solidFill>
                        <a:effectLst/>
                        <a:latin typeface="Cambria Math" panose="02040503050406030204" pitchFamily="18" charset="0"/>
                        <a:ea typeface="Times New Roman" panose="02020603050405020304" pitchFamily="18" charset="0"/>
                      </a:rPr>
                      <m:t>𝑏</m:t>
                    </m:r>
                    <m:r>
                      <a:rPr lang="pt-BR" sz="2300" i="1">
                        <a:solidFill>
                          <a:srgbClr val="000000"/>
                        </a:solidFill>
                        <a:effectLst/>
                        <a:latin typeface="Cambria Math" panose="02040503050406030204" pitchFamily="18" charset="0"/>
                        <a:ea typeface="Times New Roman" panose="02020603050405020304" pitchFamily="18" charset="0"/>
                      </a:rPr>
                      <m:t>, </m:t>
                    </m:r>
                    <m:r>
                      <a:rPr lang="pt-BR" sz="2300" i="1">
                        <a:solidFill>
                          <a:srgbClr val="000000"/>
                        </a:solidFill>
                        <a:effectLst/>
                        <a:latin typeface="Cambria Math" panose="02040503050406030204" pitchFamily="18" charset="0"/>
                        <a:ea typeface="Times New Roman" panose="02020603050405020304" pitchFamily="18" charset="0"/>
                      </a:rPr>
                      <m:t>𝑐</m:t>
                    </m:r>
                    <m:r>
                      <a:rPr lang="pt-BR" sz="2300" i="1">
                        <a:solidFill>
                          <a:srgbClr val="000000"/>
                        </a:solidFill>
                        <a:effectLst/>
                        <a:latin typeface="Cambria Math" panose="02040503050406030204" pitchFamily="18" charset="0"/>
                        <a:ea typeface="Times New Roman" panose="02020603050405020304" pitchFamily="18" charset="0"/>
                      </a:rPr>
                      <m:t>, </m:t>
                    </m:r>
                    <m:r>
                      <a:rPr lang="pt-BR" sz="2300" i="1">
                        <a:solidFill>
                          <a:srgbClr val="000000"/>
                        </a:solidFill>
                        <a:effectLst/>
                        <a:latin typeface="Cambria Math" panose="02040503050406030204" pitchFamily="18" charset="0"/>
                        <a:ea typeface="Times New Roman" panose="02020603050405020304" pitchFamily="18" charset="0"/>
                      </a:rPr>
                      <m:t>𝑑</m:t>
                    </m:r>
                    <m:r>
                      <a:rPr lang="pt-BR" sz="2300" i="1">
                        <a:solidFill>
                          <a:srgbClr val="000000"/>
                        </a:solidFill>
                        <a:effectLst/>
                        <a:latin typeface="Cambria Math" panose="02040503050406030204" pitchFamily="18" charset="0"/>
                        <a:ea typeface="Times New Roman" panose="02020603050405020304" pitchFamily="18" charset="0"/>
                      </a:rPr>
                      <m:t> </m:t>
                    </m:r>
                  </m:oMath>
                </a14:m>
                <a:r>
                  <a:rPr lang="pt-BR" sz="2300" dirty="0">
                    <a:solidFill>
                      <a:srgbClr val="000000"/>
                    </a:solidFill>
                    <a:effectLst/>
                    <a:latin typeface="Arial Narrow" panose="020B0606020202030204" pitchFamily="34" charset="0"/>
                    <a:ea typeface="Times New Roman" panose="02020603050405020304" pitchFamily="18" charset="0"/>
                  </a:rPr>
                  <a:t>formem, nesta ordem, uma progressão geométrica e que </a:t>
                </a:r>
                <a14:m>
                  <m:oMath xmlns:m="http://schemas.openxmlformats.org/officeDocument/2006/math">
                    <m:r>
                      <a:rPr lang="pt-BR" sz="2300" i="1">
                        <a:solidFill>
                          <a:srgbClr val="000000"/>
                        </a:solidFill>
                        <a:effectLst/>
                        <a:latin typeface="Cambria Math" panose="02040503050406030204" pitchFamily="18" charset="0"/>
                        <a:ea typeface="Times New Roman" panose="02020603050405020304" pitchFamily="18" charset="0"/>
                      </a:rPr>
                      <m:t>𝑎</m:t>
                    </m:r>
                    <m:r>
                      <a:rPr lang="pt-BR" sz="2300" i="1">
                        <a:solidFill>
                          <a:srgbClr val="000000"/>
                        </a:solidFill>
                        <a:effectLst/>
                        <a:latin typeface="Cambria Math" panose="02040503050406030204" pitchFamily="18" charset="0"/>
                        <a:ea typeface="Times New Roman" panose="02020603050405020304" pitchFamily="18" charset="0"/>
                      </a:rPr>
                      <m:t>,</m:t>
                    </m:r>
                    <m:f>
                      <m:fPr>
                        <m:ctrlPr>
                          <a:rPr lang="pt-BR" sz="2300" i="1">
                            <a:effectLst/>
                            <a:latin typeface="Cambria Math" panose="02040503050406030204" pitchFamily="18" charset="0"/>
                            <a:ea typeface="Times New Roman" panose="02020603050405020304" pitchFamily="18" charset="0"/>
                          </a:rPr>
                        </m:ctrlPr>
                      </m:fPr>
                      <m:num>
                        <m:r>
                          <a:rPr lang="pt-BR" sz="2300" i="1">
                            <a:solidFill>
                              <a:srgbClr val="000000"/>
                            </a:solidFill>
                            <a:effectLst/>
                            <a:latin typeface="Cambria Math" panose="02040503050406030204" pitchFamily="18" charset="0"/>
                            <a:ea typeface="Times New Roman" panose="02020603050405020304" pitchFamily="18" charset="0"/>
                          </a:rPr>
                          <m:t>𝑏</m:t>
                        </m:r>
                      </m:num>
                      <m:den>
                        <m:r>
                          <a:rPr lang="pt-BR" sz="2300" i="1">
                            <a:solidFill>
                              <a:srgbClr val="000000"/>
                            </a:solidFill>
                            <a:effectLst/>
                            <a:latin typeface="Cambria Math" panose="02040503050406030204" pitchFamily="18" charset="0"/>
                            <a:ea typeface="Times New Roman" panose="02020603050405020304" pitchFamily="18" charset="0"/>
                          </a:rPr>
                          <m:t> 2 </m:t>
                        </m:r>
                      </m:den>
                    </m:f>
                    <m:r>
                      <a:rPr lang="pt-BR" sz="2300" i="1">
                        <a:solidFill>
                          <a:srgbClr val="000000"/>
                        </a:solidFill>
                        <a:effectLst/>
                        <a:latin typeface="Cambria Math" panose="02040503050406030204" pitchFamily="18" charset="0"/>
                        <a:ea typeface="Times New Roman" panose="02020603050405020304" pitchFamily="18" charset="0"/>
                      </a:rPr>
                      <m:t>,</m:t>
                    </m:r>
                    <m:f>
                      <m:fPr>
                        <m:ctrlPr>
                          <a:rPr lang="pt-BR" sz="2300" i="1">
                            <a:effectLst/>
                            <a:latin typeface="Cambria Math" panose="02040503050406030204" pitchFamily="18" charset="0"/>
                            <a:ea typeface="Times New Roman" panose="02020603050405020304" pitchFamily="18" charset="0"/>
                          </a:rPr>
                        </m:ctrlPr>
                      </m:fPr>
                      <m:num>
                        <m:r>
                          <a:rPr lang="pt-BR" sz="2300" i="1">
                            <a:solidFill>
                              <a:srgbClr val="000000"/>
                            </a:solidFill>
                            <a:effectLst/>
                            <a:latin typeface="Cambria Math" panose="02040503050406030204" pitchFamily="18" charset="0"/>
                            <a:ea typeface="Times New Roman" panose="02020603050405020304" pitchFamily="18" charset="0"/>
                          </a:rPr>
                          <m:t>𝑐</m:t>
                        </m:r>
                      </m:num>
                      <m:den>
                        <m:r>
                          <a:rPr lang="pt-BR" sz="2300" i="1">
                            <a:solidFill>
                              <a:srgbClr val="000000"/>
                            </a:solidFill>
                            <a:effectLst/>
                            <a:latin typeface="Cambria Math" panose="02040503050406030204" pitchFamily="18" charset="0"/>
                            <a:ea typeface="Times New Roman" panose="02020603050405020304" pitchFamily="18" charset="0"/>
                          </a:rPr>
                          <m:t> 4 </m:t>
                        </m:r>
                      </m:den>
                    </m:f>
                    <m:r>
                      <a:rPr lang="pt-BR" sz="2300" i="1">
                        <a:solidFill>
                          <a:srgbClr val="000000"/>
                        </a:solidFill>
                        <a:effectLst/>
                        <a:latin typeface="Cambria Math" panose="02040503050406030204" pitchFamily="18" charset="0"/>
                        <a:ea typeface="Times New Roman" panose="02020603050405020304" pitchFamily="18" charset="0"/>
                      </a:rPr>
                      <m:t>, </m:t>
                    </m:r>
                    <m:r>
                      <a:rPr lang="pt-BR" sz="2300" i="1">
                        <a:solidFill>
                          <a:srgbClr val="000000"/>
                        </a:solidFill>
                        <a:effectLst/>
                        <a:latin typeface="Cambria Math" panose="02040503050406030204" pitchFamily="18" charset="0"/>
                        <a:ea typeface="Times New Roman" panose="02020603050405020304" pitchFamily="18" charset="0"/>
                      </a:rPr>
                      <m:t>𝑑</m:t>
                    </m:r>
                    <m:r>
                      <a:rPr lang="pt-BR" sz="2300" i="1">
                        <a:solidFill>
                          <a:srgbClr val="000000"/>
                        </a:solidFill>
                        <a:effectLst/>
                        <a:latin typeface="Cambria Math" panose="02040503050406030204" pitchFamily="18" charset="0"/>
                        <a:ea typeface="Times New Roman" panose="02020603050405020304" pitchFamily="18" charset="0"/>
                      </a:rPr>
                      <m:t>−140 </m:t>
                    </m:r>
                  </m:oMath>
                </a14:m>
                <a:r>
                  <a:rPr lang="pt-BR" sz="2300" dirty="0">
                    <a:solidFill>
                      <a:srgbClr val="000000"/>
                    </a:solidFill>
                    <a:effectLst/>
                    <a:latin typeface="Arial Narrow" panose="020B0606020202030204" pitchFamily="34" charset="0"/>
                    <a:ea typeface="Times New Roman" panose="02020603050405020304" pitchFamily="18" charset="0"/>
                  </a:rPr>
                  <a:t>formem, nesta ordem, uma progressão aritmética. Então, o valor de </a:t>
                </a:r>
                <a14:m>
                  <m:oMath xmlns:m="http://schemas.openxmlformats.org/officeDocument/2006/math">
                    <m:r>
                      <a:rPr lang="pt-BR" sz="2300" i="1">
                        <a:solidFill>
                          <a:srgbClr val="000000"/>
                        </a:solidFill>
                        <a:effectLst/>
                        <a:latin typeface="Cambria Math" panose="02040503050406030204" pitchFamily="18" charset="0"/>
                        <a:ea typeface="Times New Roman" panose="02020603050405020304" pitchFamily="18" charset="0"/>
                      </a:rPr>
                      <m:t>𝑑</m:t>
                    </m:r>
                    <m:r>
                      <a:rPr lang="pt-BR" sz="2300" i="1">
                        <a:solidFill>
                          <a:srgbClr val="000000"/>
                        </a:solidFill>
                        <a:effectLst/>
                        <a:latin typeface="Cambria Math" panose="02040503050406030204" pitchFamily="18" charset="0"/>
                        <a:ea typeface="Times New Roman" panose="02020603050405020304" pitchFamily="18" charset="0"/>
                      </a:rPr>
                      <m:t>−</m:t>
                    </m:r>
                    <m:r>
                      <a:rPr lang="pt-BR" sz="2300" i="1">
                        <a:solidFill>
                          <a:srgbClr val="000000"/>
                        </a:solidFill>
                        <a:effectLst/>
                        <a:latin typeface="Cambria Math" panose="02040503050406030204" pitchFamily="18" charset="0"/>
                        <a:ea typeface="Times New Roman" panose="02020603050405020304" pitchFamily="18" charset="0"/>
                      </a:rPr>
                      <m:t>𝑏</m:t>
                    </m:r>
                    <m:r>
                      <a:rPr lang="pt-BR" sz="2300" i="1">
                        <a:solidFill>
                          <a:srgbClr val="000000"/>
                        </a:solidFill>
                        <a:effectLst/>
                        <a:latin typeface="Cambria Math" panose="02040503050406030204" pitchFamily="18" charset="0"/>
                        <a:ea typeface="Times New Roman" panose="02020603050405020304" pitchFamily="18" charset="0"/>
                      </a:rPr>
                      <m:t> </m:t>
                    </m:r>
                  </m:oMath>
                </a14:m>
                <a:r>
                  <a:rPr lang="pt-BR" sz="2300" dirty="0">
                    <a:solidFill>
                      <a:srgbClr val="000000"/>
                    </a:solidFill>
                    <a:effectLst/>
                    <a:latin typeface="Arial Narrow" panose="020B0606020202030204" pitchFamily="34" charset="0"/>
                    <a:ea typeface="Times New Roman" panose="02020603050405020304" pitchFamily="18" charset="0"/>
                  </a:rPr>
                  <a:t>é </a:t>
                </a:r>
                <a:endParaRPr lang="pt-BR" sz="2300" dirty="0">
                  <a:effectLst/>
                  <a:latin typeface="Times New Roman" panose="02020603050405020304" pitchFamily="18" charset="0"/>
                  <a:ea typeface="Times New Roman" panose="02020603050405020304" pitchFamily="18" charset="0"/>
                </a:endParaRPr>
              </a:p>
              <a:p>
                <a:pPr algn="just">
                  <a:lnSpc>
                    <a:spcPct val="115000"/>
                  </a:lnSpc>
                </a:pPr>
                <a:r>
                  <a:rPr lang="pt-BR" sz="2300" dirty="0">
                    <a:solidFill>
                      <a:srgbClr val="000000"/>
                    </a:solidFill>
                    <a:effectLst/>
                    <a:latin typeface="Arial Narrow" panose="020B0606020202030204" pitchFamily="34" charset="0"/>
                    <a:ea typeface="Times New Roman" panose="02020603050405020304" pitchFamily="18" charset="0"/>
                  </a:rPr>
                  <a:t>(A) −140.</a:t>
                </a:r>
                <a:endParaRPr lang="pt-BR" sz="2300" dirty="0">
                  <a:effectLst/>
                  <a:latin typeface="Times New Roman" panose="02020603050405020304" pitchFamily="18" charset="0"/>
                  <a:ea typeface="Times New Roman" panose="02020603050405020304" pitchFamily="18" charset="0"/>
                </a:endParaRPr>
              </a:p>
              <a:p>
                <a:pPr algn="just">
                  <a:lnSpc>
                    <a:spcPct val="115000"/>
                  </a:lnSpc>
                </a:pPr>
                <a:r>
                  <a:rPr lang="pt-BR" sz="2300" dirty="0">
                    <a:solidFill>
                      <a:srgbClr val="000000"/>
                    </a:solidFill>
                    <a:effectLst/>
                    <a:latin typeface="Arial Narrow" panose="020B0606020202030204" pitchFamily="34" charset="0"/>
                    <a:ea typeface="Times New Roman" panose="02020603050405020304" pitchFamily="18" charset="0"/>
                  </a:rPr>
                  <a:t>(B) −120.</a:t>
                </a:r>
                <a:endParaRPr lang="pt-BR" sz="2300" dirty="0">
                  <a:effectLst/>
                  <a:latin typeface="Times New Roman" panose="02020603050405020304" pitchFamily="18" charset="0"/>
                  <a:ea typeface="Times New Roman" panose="02020603050405020304" pitchFamily="18" charset="0"/>
                </a:endParaRPr>
              </a:p>
              <a:p>
                <a:pPr algn="just">
                  <a:lnSpc>
                    <a:spcPct val="115000"/>
                  </a:lnSpc>
                </a:pPr>
                <a:r>
                  <a:rPr lang="pt-BR" sz="2300" dirty="0">
                    <a:solidFill>
                      <a:srgbClr val="000000"/>
                    </a:solidFill>
                    <a:effectLst/>
                    <a:latin typeface="Arial Narrow" panose="020B0606020202030204" pitchFamily="34" charset="0"/>
                    <a:ea typeface="Times New Roman" panose="02020603050405020304" pitchFamily="18" charset="0"/>
                  </a:rPr>
                  <a:t>(C) 0. </a:t>
                </a:r>
                <a:endParaRPr lang="pt-BR" sz="2300" dirty="0">
                  <a:effectLst/>
                  <a:latin typeface="Times New Roman" panose="02020603050405020304" pitchFamily="18" charset="0"/>
                  <a:ea typeface="Times New Roman" panose="02020603050405020304" pitchFamily="18" charset="0"/>
                </a:endParaRPr>
              </a:p>
              <a:p>
                <a:pPr algn="just">
                  <a:lnSpc>
                    <a:spcPct val="115000"/>
                  </a:lnSpc>
                </a:pPr>
                <a:r>
                  <a:rPr lang="pt-BR" sz="2300" dirty="0">
                    <a:solidFill>
                      <a:srgbClr val="000000"/>
                    </a:solidFill>
                    <a:effectLst/>
                    <a:latin typeface="Arial Narrow" panose="020B0606020202030204" pitchFamily="34" charset="0"/>
                    <a:ea typeface="Times New Roman" panose="02020603050405020304" pitchFamily="18" charset="0"/>
                  </a:rPr>
                  <a:t>(D) 120. </a:t>
                </a:r>
                <a:endParaRPr lang="pt-BR" sz="2300" dirty="0">
                  <a:effectLst/>
                  <a:latin typeface="Times New Roman" panose="02020603050405020304" pitchFamily="18" charset="0"/>
                  <a:ea typeface="Times New Roman" panose="02020603050405020304" pitchFamily="18" charset="0"/>
                </a:endParaRPr>
              </a:p>
              <a:p>
                <a:pPr algn="just">
                  <a:lnSpc>
                    <a:spcPct val="115000"/>
                  </a:lnSpc>
                </a:pPr>
                <a:r>
                  <a:rPr lang="pt-BR" sz="2300" dirty="0">
                    <a:solidFill>
                      <a:srgbClr val="000000"/>
                    </a:solidFill>
                    <a:effectLst/>
                    <a:latin typeface="Arial Narrow" panose="020B0606020202030204" pitchFamily="34" charset="0"/>
                    <a:ea typeface="Times New Roman" panose="02020603050405020304" pitchFamily="18" charset="0"/>
                  </a:rPr>
                  <a:t>(E) 140.</a:t>
                </a:r>
                <a:endParaRPr lang="pt-BR" sz="2300" dirty="0">
                  <a:effectLst/>
                  <a:latin typeface="Times New Roman" panose="02020603050405020304" pitchFamily="18" charset="0"/>
                  <a:ea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E6926FCC-15C8-3227-6A7B-E971C0B7A255}"/>
                  </a:ext>
                </a:extLst>
              </p:cNvPr>
              <p:cNvSpPr txBox="1">
                <a:spLocks noRot="1" noChangeAspect="1" noMove="1" noResize="1" noEditPoints="1" noAdjustHandles="1" noChangeArrowheads="1" noChangeShapeType="1" noTextEdit="1"/>
              </p:cNvSpPr>
              <p:nvPr/>
            </p:nvSpPr>
            <p:spPr>
              <a:xfrm>
                <a:off x="6163236" y="1990190"/>
                <a:ext cx="6028764" cy="4306500"/>
              </a:xfrm>
              <a:prstGeom prst="rect">
                <a:avLst/>
              </a:prstGeom>
              <a:blipFill>
                <a:blip r:embed="rId4"/>
                <a:stretch>
                  <a:fillRect l="-1416" t="-566" r="-1517" b="-1980"/>
                </a:stretch>
              </a:blipFill>
            </p:spPr>
            <p:txBody>
              <a:bodyPr/>
              <a:lstStyle/>
              <a:p>
                <a:r>
                  <a:rPr lang="pt-BR">
                    <a:noFill/>
                  </a:rPr>
                  <a:t> </a:t>
                </a:r>
              </a:p>
            </p:txBody>
          </p:sp>
        </mc:Fallback>
      </mc:AlternateContent>
    </p:spTree>
    <p:extLst>
      <p:ext uri="{BB962C8B-B14F-4D97-AF65-F5344CB8AC3E}">
        <p14:creationId xmlns:p14="http://schemas.microsoft.com/office/powerpoint/2010/main" val="37019830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BC708B1-711F-3299-11FC-EDFA5CC11C64}"/>
              </a:ext>
            </a:extLst>
          </p:cNvPr>
          <p:cNvSpPr txBox="1"/>
          <p:nvPr/>
        </p:nvSpPr>
        <p:spPr>
          <a:xfrm>
            <a:off x="0" y="597655"/>
            <a:ext cx="6033247" cy="6165214"/>
          </a:xfrm>
          <a:prstGeom prst="rect">
            <a:avLst/>
          </a:prstGeom>
          <a:noFill/>
        </p:spPr>
        <p:txBody>
          <a:bodyPr wrap="square">
            <a:spAutoFit/>
          </a:bodyPr>
          <a:lstStyle/>
          <a:p>
            <a:pPr algn="just">
              <a:lnSpc>
                <a:spcPct val="115000"/>
              </a:lnSpc>
            </a:pPr>
            <a:r>
              <a:rPr lang="pt-BR" sz="2300" b="1" dirty="0">
                <a:solidFill>
                  <a:srgbClr val="000000"/>
                </a:solidFill>
                <a:effectLst/>
                <a:latin typeface="Arial Narrow" panose="020B0606020202030204" pitchFamily="34" charset="0"/>
                <a:ea typeface="Times New Roman" panose="02020603050405020304" pitchFamily="18" charset="0"/>
              </a:rPr>
              <a:t>22. </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Se hoje, um imóvel que custa R$ 200 000,00 tiver seu preço reajustado a uma taxa composta de 1% ao mês, a sequência formada por esses preços será uma progressão</a:t>
            </a:r>
            <a:endParaRPr lang="pt-BR" sz="2300" dirty="0">
              <a:effectLst/>
              <a:latin typeface="Times New Roman" panose="02020603050405020304" pitchFamily="18" charset="0"/>
              <a:ea typeface="Times New Roman" panose="02020603050405020304" pitchFamily="18" charset="0"/>
            </a:endParaRPr>
          </a:p>
          <a:p>
            <a:pPr algn="just">
              <a:lnSpc>
                <a:spcPct val="115000"/>
              </a:lnSpc>
            </a:pP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 geométrica de razão 1,01.</a:t>
            </a:r>
            <a:endParaRPr lang="pt-BR" sz="2300" dirty="0">
              <a:effectLst/>
              <a:latin typeface="Times New Roman" panose="02020603050405020304" pitchFamily="18" charset="0"/>
              <a:ea typeface="Times New Roman" panose="02020603050405020304" pitchFamily="18" charset="0"/>
            </a:endParaRPr>
          </a:p>
          <a:p>
            <a:pPr algn="just">
              <a:lnSpc>
                <a:spcPct val="115000"/>
              </a:lnSpc>
            </a:pP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(B) aritmética de razão 1,1.</a:t>
            </a:r>
            <a:endParaRPr lang="pt-BR" sz="2300" dirty="0">
              <a:effectLst/>
              <a:latin typeface="Times New Roman" panose="02020603050405020304" pitchFamily="18" charset="0"/>
              <a:ea typeface="Times New Roman" panose="02020603050405020304" pitchFamily="18" charset="0"/>
            </a:endParaRPr>
          </a:p>
          <a:p>
            <a:pPr algn="just">
              <a:lnSpc>
                <a:spcPct val="115000"/>
              </a:lnSpc>
            </a:pP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(C) geométrica de razão 0,01.</a:t>
            </a:r>
            <a:endParaRPr lang="pt-BR" sz="2300" dirty="0">
              <a:effectLst/>
              <a:latin typeface="Times New Roman" panose="02020603050405020304" pitchFamily="18" charset="0"/>
              <a:ea typeface="Times New Roman" panose="02020603050405020304" pitchFamily="18" charset="0"/>
            </a:endParaRPr>
          </a:p>
          <a:p>
            <a:pPr algn="just">
              <a:lnSpc>
                <a:spcPct val="115000"/>
              </a:lnSpc>
            </a:pP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 aritmética de razão 1,01.</a:t>
            </a:r>
            <a:endParaRPr lang="pt-BR" sz="2300" dirty="0">
              <a:effectLst/>
              <a:latin typeface="Times New Roman" panose="02020603050405020304" pitchFamily="18" charset="0"/>
              <a:ea typeface="Times New Roman" panose="02020603050405020304" pitchFamily="18" charset="0"/>
            </a:endParaRPr>
          </a:p>
          <a:p>
            <a:pPr algn="just">
              <a:lnSpc>
                <a:spcPct val="115000"/>
              </a:lnSpc>
            </a:pP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(E) geométrica de razão 1,1.]</a:t>
            </a:r>
          </a:p>
          <a:p>
            <a:pPr algn="just">
              <a:lnSpc>
                <a:spcPct val="115000"/>
              </a:lnSpc>
            </a:pPr>
            <a:endParaRPr lang="pt-BR" sz="2300" dirty="0">
              <a:solidFill>
                <a:srgbClr val="000000"/>
              </a:solidFill>
              <a:latin typeface="Arial Narrow" panose="020B0606020202030204" pitchFamily="34" charset="0"/>
              <a:ea typeface="Times New Roman" panose="02020603050405020304" pitchFamily="18" charset="0"/>
              <a:cs typeface="Arial" panose="020B0604020202020204" pitchFamily="34" charset="0"/>
            </a:endParaRPr>
          </a:p>
          <a:p>
            <a:pPr algn="just">
              <a:lnSpc>
                <a:spcPct val="115000"/>
              </a:lnSpc>
            </a:pPr>
            <a:r>
              <a:rPr lang="pt-BR" sz="23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23. (ENEM 2024) </a:t>
            </a:r>
            <a:r>
              <a:rPr lang="pt-BR" sz="23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Uma criança, utilizando um aplicativo, escreveu uma mensagem para enviar a um amigo. Essa mensagem foi escrita seguindo estas etapas: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pt-BR" sz="2300" dirty="0">
              <a:effectLst/>
              <a:latin typeface="Times New Roman" panose="02020603050405020304" pitchFamily="18" charset="0"/>
              <a:ea typeface="Times New Roman" panose="02020603050405020304" pitchFamily="18" charset="0"/>
            </a:endParaRPr>
          </a:p>
        </p:txBody>
      </p:sp>
      <p:pic>
        <p:nvPicPr>
          <p:cNvPr id="4" name="Imagem 3" descr="Diagrama&#10;&#10;O conteúdo gerado por IA pode estar incorreto.">
            <a:extLst>
              <a:ext uri="{FF2B5EF4-FFF2-40B4-BE49-F238E27FC236}">
                <a16:creationId xmlns:a16="http://schemas.microsoft.com/office/drawing/2014/main" id="{ED2C0379-50ED-AE72-416F-1017916DC72F}"/>
              </a:ext>
            </a:extLst>
          </p:cNvPr>
          <p:cNvPicPr>
            <a:picLocks noChangeAspect="1"/>
          </p:cNvPicPr>
          <p:nvPr/>
        </p:nvPicPr>
        <p:blipFill>
          <a:blip r:embed="rId2"/>
          <a:stretch>
            <a:fillRect/>
          </a:stretch>
        </p:blipFill>
        <p:spPr>
          <a:xfrm>
            <a:off x="6712942" y="597655"/>
            <a:ext cx="5040000" cy="2110459"/>
          </a:xfrm>
          <a:prstGeom prst="rect">
            <a:avLst/>
          </a:prstGeom>
        </p:spPr>
      </p:pic>
      <p:sp>
        <p:nvSpPr>
          <p:cNvPr id="6" name="CaixaDeTexto 5">
            <a:extLst>
              <a:ext uri="{FF2B5EF4-FFF2-40B4-BE49-F238E27FC236}">
                <a16:creationId xmlns:a16="http://schemas.microsoft.com/office/drawing/2014/main" id="{CC48CDEF-21C9-9D85-867F-BE41181E40ED}"/>
              </a:ext>
            </a:extLst>
          </p:cNvPr>
          <p:cNvSpPr txBox="1"/>
          <p:nvPr/>
        </p:nvSpPr>
        <p:spPr>
          <a:xfrm>
            <a:off x="6158755" y="2708114"/>
            <a:ext cx="5952564" cy="2610651"/>
          </a:xfrm>
          <a:prstGeom prst="rect">
            <a:avLst/>
          </a:prstGeom>
          <a:noFill/>
        </p:spPr>
        <p:txBody>
          <a:bodyPr wrap="square">
            <a:spAutoFit/>
          </a:bodyPr>
          <a:lstStyle/>
          <a:p>
            <a:pPr algn="just">
              <a:lnSpc>
                <a:spcPct val="115000"/>
              </a:lnSpc>
              <a:spcAft>
                <a:spcPts val="800"/>
              </a:spcAft>
            </a:pPr>
            <a:r>
              <a:rPr lang="pt-BR" sz="23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criança seguiu copiando e colando, em cada etapa, o que tinha no visor na etapa imediatamente anterior, até concluir a 20ª etapa. Em seguida, enviou a mensagem.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Qual foi o total de figuras contidas na mensagem enviada?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20368457-604E-8628-1EF2-3F683052B1B7}"/>
                  </a:ext>
                </a:extLst>
              </p:cNvPr>
              <p:cNvSpPr txBox="1"/>
              <p:nvPr/>
            </p:nvSpPr>
            <p:spPr>
              <a:xfrm>
                <a:off x="6160289" y="5297340"/>
                <a:ext cx="5951030" cy="1465529"/>
              </a:xfrm>
              <a:prstGeom prst="rect">
                <a:avLst/>
              </a:prstGeom>
              <a:noFill/>
            </p:spPr>
            <p:txBody>
              <a:bodyPr wrap="square">
                <a:spAutoFit/>
              </a:bodyPr>
              <a:lstStyle/>
              <a:p>
                <a:pPr algn="just">
                  <a:lnSpc>
                    <a:spcPct val="115000"/>
                  </a:lnSpc>
                  <a:spcAft>
                    <a:spcPts val="800"/>
                  </a:spcAft>
                </a:pPr>
                <a:r>
                  <a:rPr lang="pt-BR" sz="23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a:t>
                </a:r>
                <a14:m>
                  <m:oMath xmlns:m="http://schemas.openxmlformats.org/officeDocument/2006/math">
                    <m:r>
                      <a:rPr lang="pt-BR" sz="23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sSup>
                      <m:sSupPr>
                        <m:ctrlPr>
                          <a:rPr lang="pt-BR" sz="23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3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19</m:t>
                        </m:r>
                      </m:sup>
                    </m:sSup>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a:t>
                </a:r>
                <a14:m>
                  <m:oMath xmlns:m="http://schemas.openxmlformats.org/officeDocument/2006/math">
                    <m:r>
                      <a:rPr lang="pt-BR" sz="23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sSup>
                      <m:sSupPr>
                        <m:ctrlPr>
                          <a:rPr lang="pt-BR" sz="23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3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20</m:t>
                        </m:r>
                      </m:sup>
                    </m:sSup>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a:t>
                </a:r>
                <a14:m>
                  <m:oMath xmlns:m="http://schemas.openxmlformats.org/officeDocument/2006/math">
                    <m:r>
                      <a:rPr lang="pt-BR" sz="23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sSup>
                      <m:sSupPr>
                        <m:ctrlPr>
                          <a:rPr lang="pt-BR" sz="23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3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21</m:t>
                        </m:r>
                      </m:sup>
                    </m:sSup>
                  </m:oMath>
                </a14:m>
                <a:endParaRPr lang="pt-BR" sz="2300" dirty="0"/>
              </a:p>
            </p:txBody>
          </p:sp>
        </mc:Choice>
        <mc:Fallback xmlns="">
          <p:sp>
            <p:nvSpPr>
              <p:cNvPr id="8" name="CaixaDeTexto 7">
                <a:extLst>
                  <a:ext uri="{FF2B5EF4-FFF2-40B4-BE49-F238E27FC236}">
                    <a16:creationId xmlns:a16="http://schemas.microsoft.com/office/drawing/2014/main" id="{20368457-604E-8628-1EF2-3F683052B1B7}"/>
                  </a:ext>
                </a:extLst>
              </p:cNvPr>
              <p:cNvSpPr txBox="1">
                <a:spLocks noRot="1" noChangeAspect="1" noMove="1" noResize="1" noEditPoints="1" noAdjustHandles="1" noChangeArrowheads="1" noChangeShapeType="1" noTextEdit="1"/>
              </p:cNvSpPr>
              <p:nvPr/>
            </p:nvSpPr>
            <p:spPr>
              <a:xfrm>
                <a:off x="6160289" y="5297340"/>
                <a:ext cx="5951030" cy="1465529"/>
              </a:xfrm>
              <a:prstGeom prst="rect">
                <a:avLst/>
              </a:prstGeom>
              <a:blipFill>
                <a:blip r:embed="rId3"/>
                <a:stretch>
                  <a:fillRect l="-1537" t="-2083" b="-791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67D6D789-3F2F-137C-8FFB-45F0928A1DF6}"/>
                  </a:ext>
                </a:extLst>
              </p:cNvPr>
              <p:cNvSpPr txBox="1"/>
              <p:nvPr/>
            </p:nvSpPr>
            <p:spPr>
              <a:xfrm>
                <a:off x="9188827" y="5297340"/>
                <a:ext cx="2987488" cy="982513"/>
              </a:xfrm>
              <a:prstGeom prst="rect">
                <a:avLst/>
              </a:prstGeom>
              <a:noFill/>
            </p:spPr>
            <p:txBody>
              <a:bodyPr wrap="square">
                <a:spAutoFit/>
              </a:bodyPr>
              <a:lstStyle/>
              <a:p>
                <a:pPr algn="just">
                  <a:lnSpc>
                    <a:spcPct val="115000"/>
                  </a:lnSpc>
                  <a:spcAft>
                    <a:spcPts val="800"/>
                  </a:spcAft>
                </a:pPr>
                <a:r>
                  <a:rPr lang="pt-BR" sz="23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a:t>
                </a:r>
                <a14:m>
                  <m:oMath xmlns:m="http://schemas.openxmlformats.org/officeDocument/2006/math">
                    <m:r>
                      <a:rPr lang="pt-BR" sz="23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sSup>
                      <m:sSupPr>
                        <m:ctrlPr>
                          <a:rPr lang="pt-BR" sz="23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3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20</m:t>
                        </m:r>
                      </m:sup>
                    </m:sSup>
                    <m:r>
                      <a:rPr lang="pt-BR" sz="23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r>
                      <a:rPr lang="pt-BR" sz="23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sSup>
                      <m:sSupPr>
                        <m:ctrlPr>
                          <a:rPr lang="pt-BR" sz="23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3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pt-BR" sz="23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20</m:t>
                        </m:r>
                      </m:sup>
                    </m:sSup>
                    <m:r>
                      <a:rPr lang="pt-BR" sz="2300" i="1" ker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oMath>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0" name="CaixaDeTexto 9">
                <a:extLst>
                  <a:ext uri="{FF2B5EF4-FFF2-40B4-BE49-F238E27FC236}">
                    <a16:creationId xmlns:a16="http://schemas.microsoft.com/office/drawing/2014/main" id="{67D6D789-3F2F-137C-8FFB-45F0928A1DF6}"/>
                  </a:ext>
                </a:extLst>
              </p:cNvPr>
              <p:cNvSpPr txBox="1">
                <a:spLocks noRot="1" noChangeAspect="1" noMove="1" noResize="1" noEditPoints="1" noAdjustHandles="1" noChangeArrowheads="1" noChangeShapeType="1" noTextEdit="1"/>
              </p:cNvSpPr>
              <p:nvPr/>
            </p:nvSpPr>
            <p:spPr>
              <a:xfrm>
                <a:off x="9188827" y="5297340"/>
                <a:ext cx="2987488" cy="982513"/>
              </a:xfrm>
              <a:prstGeom prst="rect">
                <a:avLst/>
              </a:prstGeom>
              <a:blipFill>
                <a:blip r:embed="rId4"/>
                <a:stretch>
                  <a:fillRect l="-2857" t="-3106" b="-11801"/>
                </a:stretch>
              </a:blipFill>
            </p:spPr>
            <p:txBody>
              <a:bodyPr/>
              <a:lstStyle/>
              <a:p>
                <a:r>
                  <a:rPr lang="pt-BR">
                    <a:noFill/>
                  </a:rPr>
                  <a:t> </a:t>
                </a:r>
              </a:p>
            </p:txBody>
          </p:sp>
        </mc:Fallback>
      </mc:AlternateContent>
    </p:spTree>
    <p:extLst>
      <p:ext uri="{BB962C8B-B14F-4D97-AF65-F5344CB8AC3E}">
        <p14:creationId xmlns:p14="http://schemas.microsoft.com/office/powerpoint/2010/main" val="30839474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8FA35466-6BAF-033F-8743-0E73711C11AB}"/>
                  </a:ext>
                </a:extLst>
              </p:cNvPr>
              <p:cNvSpPr txBox="1"/>
              <p:nvPr/>
            </p:nvSpPr>
            <p:spPr>
              <a:xfrm>
                <a:off x="0" y="828878"/>
                <a:ext cx="6096000" cy="5463227"/>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24.</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Ana Beatriz decidiu investir a quantia de </a:t>
                </a:r>
                <a14:m>
                  <m:oMath xmlns:m="http://schemas.openxmlformats.org/officeDocument/2006/math">
                    <m:r>
                      <m:rPr>
                        <m:sty m:val="p"/>
                      </m:rPr>
                      <a:rPr lang="pt-BR" sz="2300" i="0" kern="100" dirty="0" smtClean="0">
                        <a:effectLst/>
                        <a:latin typeface="Cambria Math" panose="02040503050406030204" pitchFamily="18" charset="0"/>
                        <a:ea typeface="Calibri" panose="020F0502020204030204" pitchFamily="34" charset="0"/>
                        <a:cs typeface="Times New Roman" panose="02020603050405020304" pitchFamily="18" charset="0"/>
                      </a:rPr>
                      <m:t>R</m:t>
                    </m:r>
                    <m:r>
                      <a:rPr lang="pt-BR" sz="2300" i="0" kern="100" dirty="0" smtClean="0">
                        <a:effectLst/>
                        <a:latin typeface="Cambria Math" panose="02040503050406030204" pitchFamily="18" charset="0"/>
                        <a:ea typeface="Calibri" panose="020F0502020204030204" pitchFamily="34" charset="0"/>
                        <a:cs typeface="Times New Roman" panose="02020603050405020304" pitchFamily="18" charset="0"/>
                      </a:rPr>
                      <m:t>$ 15 000,00</m:t>
                    </m:r>
                  </m:oMath>
                </a14:m>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em seu banco. Seu gerente informou que havia dois investimentos disponíveis, sendo eles: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5% a.m., a juros simples.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3% a.m., a juros compostos.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Para definir qual o melhor investimento, ela calculou o montante após um ano e meio de aplicação, em ambos os regimes, e escolheu o de maior rendimento. Sendo assim: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Qual foi a escolha dela?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E qual a diferença entre os dois montantes encontrados por ela nesse período?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8FA35466-6BAF-033F-8743-0E73711C11AB}"/>
                  </a:ext>
                </a:extLst>
              </p:cNvPr>
              <p:cNvSpPr txBox="1">
                <a:spLocks noRot="1" noChangeAspect="1" noMove="1" noResize="1" noEditPoints="1" noAdjustHandles="1" noChangeArrowheads="1" noChangeShapeType="1" noTextEdit="1"/>
              </p:cNvSpPr>
              <p:nvPr/>
            </p:nvSpPr>
            <p:spPr>
              <a:xfrm>
                <a:off x="0" y="828878"/>
                <a:ext cx="6096000" cy="5463227"/>
              </a:xfrm>
              <a:prstGeom prst="rect">
                <a:avLst/>
              </a:prstGeom>
              <a:blipFill>
                <a:blip r:embed="rId2"/>
                <a:stretch>
                  <a:fillRect l="-1400" t="-558" r="-1400" b="-1339"/>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271EC25A-9911-B501-55E7-D7E78FE30152}"/>
                  </a:ext>
                </a:extLst>
              </p:cNvPr>
              <p:cNvSpPr txBox="1"/>
              <p:nvPr/>
            </p:nvSpPr>
            <p:spPr>
              <a:xfrm>
                <a:off x="6096000" y="828878"/>
                <a:ext cx="6096000" cy="4344716"/>
              </a:xfrm>
              <a:prstGeom prst="rect">
                <a:avLst/>
              </a:prstGeom>
              <a:noFill/>
            </p:spPr>
            <p:txBody>
              <a:bodyPr wrap="square">
                <a:spAutoFit/>
              </a:bodyPr>
              <a:lstStyle/>
              <a:p>
                <a:pPr algn="just">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25.</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Isadora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investiu </a:t>
                </a:r>
                <a14:m>
                  <m:oMath xmlns:m="http://schemas.openxmlformats.org/officeDocument/2006/math">
                    <m:r>
                      <m:rPr>
                        <m:sty m:val="p"/>
                      </m:rPr>
                      <a:rPr lang="pt-BR" sz="2300" i="0" kern="100" dirty="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R</m:t>
                    </m:r>
                    <m:r>
                      <a:rPr lang="pt-BR" sz="2300" i="0" kern="100" dirty="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$ 20 000,00</m:t>
                    </m:r>
                  </m:oMath>
                </a14:m>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juros compostos de 1,2% a.m. durante 8 meses.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Qual será, aproximadamente, o valor dos juros obtidos?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R$ 1001,30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R$ 1920,00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R$ 2400,00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R$ 2002,60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R$ 4000,00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271EC25A-9911-B501-55E7-D7E78FE30152}"/>
                  </a:ext>
                </a:extLst>
              </p:cNvPr>
              <p:cNvSpPr txBox="1">
                <a:spLocks noRot="1" noChangeAspect="1" noMove="1" noResize="1" noEditPoints="1" noAdjustHandles="1" noChangeArrowheads="1" noChangeShapeType="1" noTextEdit="1"/>
              </p:cNvSpPr>
              <p:nvPr/>
            </p:nvSpPr>
            <p:spPr>
              <a:xfrm>
                <a:off x="6096000" y="828878"/>
                <a:ext cx="6096000" cy="4344716"/>
              </a:xfrm>
              <a:prstGeom prst="rect">
                <a:avLst/>
              </a:prstGeom>
              <a:blipFill>
                <a:blip r:embed="rId3"/>
                <a:stretch>
                  <a:fillRect l="-1400" t="-701" r="-1400" b="-1964"/>
                </a:stretch>
              </a:blipFill>
            </p:spPr>
            <p:txBody>
              <a:bodyPr/>
              <a:lstStyle/>
              <a:p>
                <a:r>
                  <a:rPr lang="pt-BR">
                    <a:noFill/>
                  </a:rPr>
                  <a:t> </a:t>
                </a:r>
              </a:p>
            </p:txBody>
          </p:sp>
        </mc:Fallback>
      </mc:AlternateContent>
    </p:spTree>
    <p:extLst>
      <p:ext uri="{BB962C8B-B14F-4D97-AF65-F5344CB8AC3E}">
        <p14:creationId xmlns:p14="http://schemas.microsoft.com/office/powerpoint/2010/main" val="33379330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240FB595-34DD-0AD4-4268-D9649B1285E3}"/>
              </a:ext>
            </a:extLst>
          </p:cNvPr>
          <p:cNvPicPr>
            <a:picLocks noChangeAspect="1"/>
          </p:cNvPicPr>
          <p:nvPr/>
        </p:nvPicPr>
        <p:blipFill>
          <a:blip r:embed="rId2"/>
          <a:srcRect l="147"/>
          <a:stretch/>
        </p:blipFill>
        <p:spPr>
          <a:xfrm>
            <a:off x="-1" y="570273"/>
            <a:ext cx="6087035" cy="1362429"/>
          </a:xfrm>
          <a:prstGeom prst="rect">
            <a:avLst/>
          </a:prstGeom>
        </p:spPr>
      </p:pic>
      <p:sp>
        <p:nvSpPr>
          <p:cNvPr id="3" name="Retângulo 2">
            <a:extLst>
              <a:ext uri="{FF2B5EF4-FFF2-40B4-BE49-F238E27FC236}">
                <a16:creationId xmlns:a16="http://schemas.microsoft.com/office/drawing/2014/main" id="{58F1C643-2BFF-7CBD-32A7-35F1A227E144}"/>
              </a:ext>
            </a:extLst>
          </p:cNvPr>
          <p:cNvSpPr/>
          <p:nvPr/>
        </p:nvSpPr>
        <p:spPr>
          <a:xfrm>
            <a:off x="6104965" y="570273"/>
            <a:ext cx="6087035" cy="6198080"/>
          </a:xfrm>
          <a:prstGeom prst="rect">
            <a:avLst/>
          </a:prstGeom>
          <a:solidFill>
            <a:srgbClr val="FEFCDC"/>
          </a:solidFill>
          <a:ln>
            <a:solidFill>
              <a:srgbClr val="FEFC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07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6" name="Conector reto 5">
            <a:extLst>
              <a:ext uri="{FF2B5EF4-FFF2-40B4-BE49-F238E27FC236}">
                <a16:creationId xmlns:a16="http://schemas.microsoft.com/office/drawing/2014/main" id="{CBD83B27-F4B4-DAB4-6C25-1C2FC8A9A3BC}"/>
              </a:ext>
            </a:extLst>
          </p:cNvPr>
          <p:cNvCxnSpPr/>
          <p:nvPr/>
        </p:nvCxnSpPr>
        <p:spPr>
          <a:xfrm>
            <a:off x="6096000" y="570273"/>
            <a:ext cx="0" cy="6198080"/>
          </a:xfrm>
          <a:prstGeom prst="line">
            <a:avLst/>
          </a:prstGeom>
          <a:ln w="38100"/>
        </p:spPr>
        <p:style>
          <a:lnRef idx="3">
            <a:schemeClr val="accent2"/>
          </a:lnRef>
          <a:fillRef idx="0">
            <a:schemeClr val="accent2"/>
          </a:fillRef>
          <a:effectRef idx="2">
            <a:schemeClr val="accent2"/>
          </a:effectRef>
          <a:fontRef idx="minor">
            <a:schemeClr val="tx1"/>
          </a:fontRef>
        </p:style>
      </p:cxnSp>
      <p:sp>
        <p:nvSpPr>
          <p:cNvPr id="8" name="CaixaDeTexto 7">
            <a:extLst>
              <a:ext uri="{FF2B5EF4-FFF2-40B4-BE49-F238E27FC236}">
                <a16:creationId xmlns:a16="http://schemas.microsoft.com/office/drawing/2014/main" id="{497A92DE-F531-CE26-6FC8-A99FC5286C43}"/>
              </a:ext>
            </a:extLst>
          </p:cNvPr>
          <p:cNvSpPr txBox="1"/>
          <p:nvPr/>
        </p:nvSpPr>
        <p:spPr>
          <a:xfrm>
            <a:off x="1" y="1932702"/>
            <a:ext cx="6100482" cy="4500463"/>
          </a:xfrm>
          <a:prstGeom prst="rect">
            <a:avLst/>
          </a:prstGeom>
          <a:noFill/>
        </p:spPr>
        <p:txBody>
          <a:bodyPr wrap="square">
            <a:spAutoFit/>
          </a:bodyPr>
          <a:lstStyle/>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Observe a situação, a seguir, para responder às </a:t>
            </a:r>
            <a:r>
              <a:rPr lang="pt-BR" sz="2300" b="1" kern="100" dirty="0">
                <a:effectLst/>
                <a:latin typeface="Arial Narrow" panose="020B0606020202030204" pitchFamily="34" charset="0"/>
                <a:ea typeface="Calibri" panose="020F0502020204030204" pitchFamily="34" charset="0"/>
                <a:cs typeface="Calibri" panose="020F0502020204030204" pitchFamily="34" charset="0"/>
              </a:rPr>
              <a:t>questões 1 e 2</a:t>
            </a:r>
            <a:r>
              <a:rPr lang="pt-BR" sz="2300" kern="100" dirty="0">
                <a:effectLst/>
                <a:latin typeface="Arial Narrow" panose="020B0606020202030204" pitchFamily="34" charset="0"/>
                <a:ea typeface="Calibri" panose="020F0502020204030204" pitchFamily="34" charset="0"/>
                <a:cs typeface="Calibri" panose="020F0502020204030204" pitchFamily="34"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Lago Serra da Mesa, em Uruaçu, é um dos principais destinos nacionais para a pesca esportiva do Tucunaré-azul. Com o objetivo de incentivar o turismo sustentável, o município passou a sediar um torneio anual de pesca na modalidade “pesque e solte”.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Na 1ª edição do torneio, inscreveram-se 40 equipes. Devido ao grande engajamento e à divulgação do evento nas redes sociais, o número de equipes inscritas dobrou a cada nova edição.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18D277A0-7A06-273C-510F-23B8F18F200B}"/>
              </a:ext>
            </a:extLst>
          </p:cNvPr>
          <p:cNvSpPr txBox="1"/>
          <p:nvPr/>
        </p:nvSpPr>
        <p:spPr>
          <a:xfrm>
            <a:off x="6113931" y="581560"/>
            <a:ext cx="6078069" cy="5990230"/>
          </a:xfrm>
          <a:prstGeom prst="rect">
            <a:avLst/>
          </a:prstGeom>
          <a:noFill/>
        </p:spPr>
        <p:txBody>
          <a:bodyPr wrap="square">
            <a:spAutoFit/>
          </a:bodyPr>
          <a:lstStyle/>
          <a:p>
            <a:pPr algn="just">
              <a:lnSpc>
                <a:spcPct val="107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Quantas equipes participaram exclusivamente na 6ª edição do torneio?</a:t>
            </a:r>
          </a:p>
          <a:p>
            <a:pPr algn="just">
              <a:lnSpc>
                <a:spcPct val="107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Qual foi o total acumulado de inscrições somando todas as 6 primeiras edições?</a:t>
            </a:r>
          </a:p>
          <a:p>
            <a:pPr algn="just">
              <a:lnSpc>
                <a:spcPct val="107000"/>
              </a:lnSpc>
              <a:spcAft>
                <a:spcPts val="8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Um praticante de corrida residente em Uruaçu estabeleceu o objetivo de correr do centro da cidade até as margens do Lago Serra da Mesa. Para se adaptar gradativamente ao esforço físico, ele elaborou um plano de treino baseado em uma Progressão Geométrica (PG).</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166715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F5F3263D-FCD9-808B-8600-DC23A8A5AB55}"/>
              </a:ext>
            </a:extLst>
          </p:cNvPr>
          <p:cNvSpPr/>
          <p:nvPr/>
        </p:nvSpPr>
        <p:spPr>
          <a:xfrm>
            <a:off x="0" y="618565"/>
            <a:ext cx="12192000" cy="6149788"/>
          </a:xfrm>
          <a:prstGeom prst="rect">
            <a:avLst/>
          </a:prstGeom>
          <a:solidFill>
            <a:srgbClr val="FEFCDC"/>
          </a:solidFill>
          <a:ln>
            <a:solidFill>
              <a:srgbClr val="FEFC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CaixaDeTexto 2">
            <a:extLst>
              <a:ext uri="{FF2B5EF4-FFF2-40B4-BE49-F238E27FC236}">
                <a16:creationId xmlns:a16="http://schemas.microsoft.com/office/drawing/2014/main" id="{D57788F1-7350-924D-A932-D1118DF9BF3A}"/>
              </a:ext>
            </a:extLst>
          </p:cNvPr>
          <p:cNvSpPr txBox="1"/>
          <p:nvPr/>
        </p:nvSpPr>
        <p:spPr>
          <a:xfrm>
            <a:off x="-26897" y="618565"/>
            <a:ext cx="12192000" cy="5294526"/>
          </a:xfrm>
          <a:prstGeom prst="rect">
            <a:avLst/>
          </a:prstGeom>
          <a:noFill/>
        </p:spPr>
        <p:txBody>
          <a:bodyPr wrap="square">
            <a:spAutoFit/>
          </a:bodyPr>
          <a:lstStyle/>
          <a:p>
            <a:pPr algn="just">
              <a:lnSpc>
                <a:spcPct val="107000"/>
              </a:lnSpc>
              <a:spcAft>
                <a:spcPts val="8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Na 1ª semana de preparação, o atleta realizou um treino de 0,5 km. A partir da 2ª semana, a distância percorrida em cada treino passou a ser sempre o dobro da distância percorrida na semana anterior.</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Sabendo que o atleta conseguiu atingir as margens do lago exatamente no treino da 6ª semana, qual foi a distância percorrida nesse dia?</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(A) 8 km</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(B) 10 km</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(C) 12 km</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(D) 16 km</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800" kern="100" dirty="0">
                <a:effectLst/>
                <a:latin typeface="Arial Narrow" panose="020B0606020202030204" pitchFamily="34" charset="0"/>
                <a:ea typeface="Calibri" panose="020F0502020204030204" pitchFamily="34" charset="0"/>
                <a:cs typeface="Times New Roman" panose="02020603050405020304" pitchFamily="18" charset="0"/>
              </a:rPr>
              <a:t>(E) 31,5 km</a:t>
            </a:r>
            <a:endParaRPr lang="pt-BR"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392428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04F07988-308D-6FA4-643F-67EF5E39468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782" t="10146" r="17053" b="5202"/>
          <a:stretch>
            <a:fillRect/>
          </a:stretch>
        </p:blipFill>
        <p:spPr bwMode="auto">
          <a:xfrm>
            <a:off x="0" y="552114"/>
            <a:ext cx="3604916" cy="1293026"/>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D0157812-C2D8-398D-ED86-72A2F9484CE0}"/>
              </a:ext>
            </a:extLst>
          </p:cNvPr>
          <p:cNvSpPr txBox="1"/>
          <p:nvPr/>
        </p:nvSpPr>
        <p:spPr>
          <a:xfrm>
            <a:off x="0" y="1807725"/>
            <a:ext cx="6096000" cy="4238789"/>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Calibri" panose="020F0502020204030204" pitchFamily="34" charset="0"/>
              </a:rPr>
              <a:t>(ENEM 2010)</a:t>
            </a:r>
            <a:r>
              <a:rPr lang="pt-BR" sz="2300" kern="100" dirty="0">
                <a:effectLst/>
                <a:latin typeface="Arial Narrow" panose="020B0606020202030204" pitchFamily="34" charset="0"/>
                <a:ea typeface="Calibri" panose="020F0502020204030204" pitchFamily="34" charset="0"/>
                <a:cs typeface="Calibri" panose="020F0502020204030204" pitchFamily="34" charset="0"/>
              </a:rPr>
              <a:t> Marco e Paulo foram classificados em um concurso. Para classificação no concurso o candidato deveria obter média aritmética na pontuação igual ou superior a 14. Em caso de empate na média, o desempate seria em favor da pontuação mais regular. No quadro a seguir são apresentados os pontos obtidos nas provas de Matemática, Português e Conhecimentos Gerais, a média, a mediana e o desvio-padrão dos dois candidatos.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Dados dos candidatos no concurso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F0C57211-4F18-8E19-6C7A-9D98B38CB6E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4476" b="25636"/>
          <a:stretch/>
        </p:blipFill>
        <p:spPr bwMode="auto">
          <a:xfrm>
            <a:off x="6149790" y="1359216"/>
            <a:ext cx="5948889" cy="1319643"/>
          </a:xfrm>
          <a:prstGeom prst="rect">
            <a:avLst/>
          </a:prstGeom>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22862C69-6B21-F437-62D1-9E7615B69A4F}"/>
              </a:ext>
            </a:extLst>
          </p:cNvPr>
          <p:cNvSpPr txBox="1"/>
          <p:nvPr/>
        </p:nvSpPr>
        <p:spPr>
          <a:xfrm>
            <a:off x="6096000" y="2915009"/>
            <a:ext cx="5948889" cy="3835089"/>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O candidato com pontuação mais regular, portanto mais bem classificado no concurso,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(A) Marco, pois a média e a mediana são iguais.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(B) Marco, pois obteve menor desvio-padrão.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(C) Paulo, pois obteve a maior pontuação da tabela, 19 em português.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(D) Paulo, pois obteve maior mediana.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(E) Paulo, pois obteve maior desvio-padrão.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717528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Logotipo&#10;&#10;O conteúdo gerado por IA pode estar incorreto.">
            <a:extLst>
              <a:ext uri="{FF2B5EF4-FFF2-40B4-BE49-F238E27FC236}">
                <a16:creationId xmlns:a16="http://schemas.microsoft.com/office/drawing/2014/main" id="{D863E1A4-7523-F6D5-BD67-6E5C26C883DB}"/>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0" y="553944"/>
            <a:ext cx="3240000" cy="1868864"/>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8611180C-5475-C055-19F1-9D8027DCABDB}"/>
              </a:ext>
            </a:extLst>
          </p:cNvPr>
          <p:cNvSpPr txBox="1"/>
          <p:nvPr/>
        </p:nvSpPr>
        <p:spPr>
          <a:xfrm>
            <a:off x="0" y="2323695"/>
            <a:ext cx="6096000" cy="1286955"/>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Quando aparecerem expressões como “mais regular”, “mais homogêneo” ou “menor variação”, observe o desvio-padrão. A regra é simples: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EB9FB28B-764E-72BB-D5FB-BFB3F758D7C2}"/>
              </a:ext>
            </a:extLst>
          </p:cNvPr>
          <p:cNvPicPr>
            <a:picLocks noChangeAspect="1"/>
          </p:cNvPicPr>
          <p:nvPr/>
        </p:nvPicPr>
        <p:blipFill>
          <a:blip r:embed="rId4"/>
          <a:srcRect l="30811" t="2" r="31473" b="45555"/>
          <a:stretch/>
        </p:blipFill>
        <p:spPr>
          <a:xfrm>
            <a:off x="81219" y="3693423"/>
            <a:ext cx="5933562" cy="745714"/>
          </a:xfrm>
          <a:prstGeom prst="rect">
            <a:avLst/>
          </a:prstGeom>
        </p:spPr>
      </p:pic>
      <p:sp>
        <p:nvSpPr>
          <p:cNvPr id="8" name="CaixaDeTexto 7">
            <a:extLst>
              <a:ext uri="{FF2B5EF4-FFF2-40B4-BE49-F238E27FC236}">
                <a16:creationId xmlns:a16="http://schemas.microsoft.com/office/drawing/2014/main" id="{3E9A6539-FA81-807E-F25B-286CEBA2D2A1}"/>
              </a:ext>
            </a:extLst>
          </p:cNvPr>
          <p:cNvSpPr txBox="1"/>
          <p:nvPr/>
        </p:nvSpPr>
        <p:spPr>
          <a:xfrm>
            <a:off x="0" y="4432260"/>
            <a:ext cx="6096000" cy="1862048"/>
          </a:xfrm>
          <a:prstGeom prst="rect">
            <a:avLst/>
          </a:prstGeom>
          <a:noFill/>
        </p:spPr>
        <p:txBody>
          <a:bodyPr wrap="square">
            <a:spAutoFit/>
          </a:bodyPr>
          <a:lstStyle/>
          <a:p>
            <a:pPr algn="just"/>
            <a:r>
              <a:rPr lang="pt-BR" sz="2300" dirty="0">
                <a:effectLst/>
                <a:latin typeface="Arial Narrow" panose="020B0606020202030204" pitchFamily="34" charset="0"/>
                <a:ea typeface="Calibri" panose="020F0502020204030204" pitchFamily="34" charset="0"/>
                <a:cs typeface="Times New Roman" panose="02020603050405020304" pitchFamily="18" charset="0"/>
              </a:rPr>
              <a:t>Neste item, não se deixe levar pela maior nota individual ou pela maior mediana de Paulo. Como houve empate nas médias, o próprio enunciado determina que o desempate deve considerar a regularidade das pontuações.</a:t>
            </a:r>
            <a:endParaRPr lang="pt-BR" sz="2300" dirty="0"/>
          </a:p>
        </p:txBody>
      </p:sp>
    </p:spTree>
    <p:extLst>
      <p:ext uri="{BB962C8B-B14F-4D97-AF65-F5344CB8AC3E}">
        <p14:creationId xmlns:p14="http://schemas.microsoft.com/office/powerpoint/2010/main" val="5087935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40A041F-433B-BF0C-9370-0F6C8F92A6ED}"/>
              </a:ext>
            </a:extLst>
          </p:cNvPr>
          <p:cNvSpPr txBox="1"/>
          <p:nvPr/>
        </p:nvSpPr>
        <p:spPr>
          <a:xfrm>
            <a:off x="0" y="1204594"/>
            <a:ext cx="6096000" cy="4136197"/>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Calibri" panose="020F0502020204030204" pitchFamily="34" charset="0"/>
              </a:rPr>
              <a:t>(ENEM 2016)</a:t>
            </a:r>
            <a:r>
              <a:rPr lang="pt-BR" sz="2300" kern="100" dirty="0">
                <a:effectLst/>
                <a:latin typeface="Arial Narrow" panose="020B0606020202030204" pitchFamily="34" charset="0"/>
                <a:ea typeface="Calibri" panose="020F0502020204030204" pitchFamily="34" charset="0"/>
                <a:cs typeface="Calibri" panose="020F0502020204030204" pitchFamily="34" charset="0"/>
              </a:rPr>
              <a:t> O procedimento de perda rápida de “peso” é comum entre os atletas dos esportes de combate. Para participar de um torneio, quatro atletas da categoria até 66 kg, Peso-Pena, foram submetidos a dietas balanceadas e atividades físicas. Realizaram três “pesagens” antes do início do torneio. Pelo regulamento do torneio, a primeira luta deverá ocorrer entre o atleta mais regular e o menos regular quanto aos “pesos”. As informações com base nas pesagens dos atletas estão no quadro.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Imagem associada para resolução da questão">
            <a:extLst>
              <a:ext uri="{FF2B5EF4-FFF2-40B4-BE49-F238E27FC236}">
                <a16:creationId xmlns:a16="http://schemas.microsoft.com/office/drawing/2014/main" id="{03B88325-5511-819C-321A-183014E2F7E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6386119" y="577065"/>
            <a:ext cx="5472364" cy="2928135"/>
          </a:xfrm>
          <a:prstGeom prst="rect">
            <a:avLst/>
          </a:prstGeom>
          <a:noFill/>
          <a:ln>
            <a:noFill/>
          </a:ln>
        </p:spPr>
      </p:pic>
      <p:sp>
        <p:nvSpPr>
          <p:cNvPr id="6" name="CaixaDeTexto 5">
            <a:extLst>
              <a:ext uri="{FF2B5EF4-FFF2-40B4-BE49-F238E27FC236}">
                <a16:creationId xmlns:a16="http://schemas.microsoft.com/office/drawing/2014/main" id="{C2496C47-FD97-4B53-6932-636882A6188E}"/>
              </a:ext>
            </a:extLst>
          </p:cNvPr>
          <p:cNvSpPr txBox="1"/>
          <p:nvPr/>
        </p:nvSpPr>
        <p:spPr>
          <a:xfrm>
            <a:off x="6104968" y="3505200"/>
            <a:ext cx="6087032" cy="3325462"/>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Após as três “pesagens”, os organizadores do torneio informaram aos atletas quais deles se enfrentariam na primeira luta.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A primeira luta foi entre os atletas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(A) I e III.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(B) I e IV.</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(C) II e III.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2984CCA3-C4D6-3001-38D0-1F3B143757B0}"/>
              </a:ext>
            </a:extLst>
          </p:cNvPr>
          <p:cNvSpPr txBox="1"/>
          <p:nvPr/>
        </p:nvSpPr>
        <p:spPr>
          <a:xfrm>
            <a:off x="8805676" y="5313896"/>
            <a:ext cx="3374132" cy="982513"/>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(D) II e IV.</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(E) III e IV.</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638117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Logotipo&#10;&#10;O conteúdo gerado por IA pode estar incorreto.">
            <a:extLst>
              <a:ext uri="{FF2B5EF4-FFF2-40B4-BE49-F238E27FC236}">
                <a16:creationId xmlns:a16="http://schemas.microsoft.com/office/drawing/2014/main" id="{2BD4264E-2D2E-7393-6F28-85A09C2BFA3E}"/>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0" y="445452"/>
            <a:ext cx="3240000" cy="199164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30DD48B7-4123-3105-BB34-DC657249C48C}"/>
              </a:ext>
            </a:extLst>
          </p:cNvPr>
          <p:cNvSpPr txBox="1"/>
          <p:nvPr/>
        </p:nvSpPr>
        <p:spPr>
          <a:xfrm>
            <a:off x="0" y="2437099"/>
            <a:ext cx="6094476" cy="3758850"/>
          </a:xfrm>
          <a:prstGeom prst="rect">
            <a:avLst/>
          </a:prstGeom>
          <a:noFill/>
        </p:spPr>
        <p:txBody>
          <a:bodyPr wrap="square">
            <a:spAutoFit/>
          </a:bodyPr>
          <a:lstStyle/>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Quando a questão usar palavras como “regularidade”, “dispersão”, “variação” ou “estabilidade”, pense imediatamente no desvio padrão.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ct val="100000"/>
              <a:buFont typeface="Symbol" panose="05050102010706020507" pitchFamily="18" charset="2"/>
              <a:buChar char=""/>
              <a:tabLst>
                <a:tab pos="27051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Menor desvio padrão → dados mais próximos da média → maior regularidade. </a:t>
            </a:r>
            <a:endParaRPr lang="pt-BR" sz="2300" kern="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ct val="100000"/>
              <a:buFont typeface="Symbol" panose="05050102010706020507" pitchFamily="18" charset="2"/>
              <a:buChar char=""/>
              <a:tabLst>
                <a:tab pos="27051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Maior desvio padrão → dados mais espalhados → menor regularidade.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dirty="0">
                <a:effectLst/>
                <a:latin typeface="Arial Narrow" panose="020B0606020202030204" pitchFamily="34" charset="0"/>
                <a:ea typeface="Calibri" panose="020F0502020204030204" pitchFamily="34" charset="0"/>
                <a:cs typeface="Times New Roman" panose="02020603050405020304" pitchFamily="18" charset="0"/>
              </a:rPr>
              <a:t>Neste item, nem a média nem a mediana são decisivas; basta comparar os desvios padrão.</a:t>
            </a:r>
            <a:endParaRPr lang="pt-BR" sz="2300" dirty="0"/>
          </a:p>
        </p:txBody>
      </p:sp>
    </p:spTree>
    <p:extLst>
      <p:ext uri="{BB962C8B-B14F-4D97-AF65-F5344CB8AC3E}">
        <p14:creationId xmlns:p14="http://schemas.microsoft.com/office/powerpoint/2010/main" val="29566867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670DD2A-383C-664B-1550-946052A616D3}"/>
              </a:ext>
            </a:extLst>
          </p:cNvPr>
          <p:cNvSpPr txBox="1"/>
          <p:nvPr/>
        </p:nvSpPr>
        <p:spPr>
          <a:xfrm>
            <a:off x="0" y="561828"/>
            <a:ext cx="6096000" cy="2101024"/>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(ENEM 2022)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 período de 2005 a 2013, o valor de venda dos imóveis em uma cidade apresentou alta, o que resultou no aumento dos aluguéis. Os gráficos apresentam a evolução desses valores, para um mesmo imóvel, no mercado imobiliário dessa cidade.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Gráfico, Gráfico de barras&#10;&#10;Descrição gerada automaticamente">
            <a:extLst>
              <a:ext uri="{FF2B5EF4-FFF2-40B4-BE49-F238E27FC236}">
                <a16:creationId xmlns:a16="http://schemas.microsoft.com/office/drawing/2014/main" id="{4B98D1FD-F433-13CA-F7E6-20D2BC5702B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b="50000"/>
          <a:stretch/>
        </p:blipFill>
        <p:spPr>
          <a:xfrm>
            <a:off x="507245" y="2837783"/>
            <a:ext cx="4674356" cy="2714732"/>
          </a:xfrm>
          <a:prstGeom prst="rect">
            <a:avLst/>
          </a:prstGeom>
        </p:spPr>
      </p:pic>
      <p:pic>
        <p:nvPicPr>
          <p:cNvPr id="5" name="Imagem 4" descr="Gráfico, Gráfico de barras&#10;&#10;Descrição gerada automaticamente">
            <a:extLst>
              <a:ext uri="{FF2B5EF4-FFF2-40B4-BE49-F238E27FC236}">
                <a16:creationId xmlns:a16="http://schemas.microsoft.com/office/drawing/2014/main" id="{ED08662F-7251-D4D6-4DCA-FBAB6482725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t="52082"/>
          <a:stretch/>
        </p:blipFill>
        <p:spPr>
          <a:xfrm>
            <a:off x="6947647" y="663388"/>
            <a:ext cx="4607859" cy="2564708"/>
          </a:xfrm>
          <a:prstGeom prst="rect">
            <a:avLst/>
          </a:prstGeom>
        </p:spPr>
      </p:pic>
      <p:sp>
        <p:nvSpPr>
          <p:cNvPr id="7" name="CaixaDeTexto 6">
            <a:extLst>
              <a:ext uri="{FF2B5EF4-FFF2-40B4-BE49-F238E27FC236}">
                <a16:creationId xmlns:a16="http://schemas.microsoft.com/office/drawing/2014/main" id="{57970A74-91D7-904C-4C28-8997B93017F5}"/>
              </a:ext>
            </a:extLst>
          </p:cNvPr>
          <p:cNvSpPr txBox="1"/>
          <p:nvPr/>
        </p:nvSpPr>
        <p:spPr>
          <a:xfrm>
            <a:off x="6096000" y="3228096"/>
            <a:ext cx="6096000" cy="3629904"/>
          </a:xfrm>
          <a:prstGeom prst="rect">
            <a:avLst/>
          </a:prstGeom>
          <a:noFill/>
        </p:spPr>
        <p:txBody>
          <a:bodyPr wrap="square">
            <a:spAutoFit/>
          </a:bodyPr>
          <a:lstStyle/>
          <a:p>
            <a:pPr algn="just">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rentabilidade do aluguel de um imóvel é calculada pela razão entre o valor mensal de aluguel e o valor de mercado desse imóvel.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Com base nos dados fornecidos, em que ano a rentabilidade do aluguel foi maior?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2005</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R="37465"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2007</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R="37465"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2009</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DC43C84E-BBAF-5CC9-AEDA-DD698DD7DDE9}"/>
              </a:ext>
            </a:extLst>
          </p:cNvPr>
          <p:cNvSpPr txBox="1"/>
          <p:nvPr/>
        </p:nvSpPr>
        <p:spPr>
          <a:xfrm>
            <a:off x="9081250" y="5334229"/>
            <a:ext cx="3092823" cy="982513"/>
          </a:xfrm>
          <a:prstGeom prst="rect">
            <a:avLst/>
          </a:prstGeom>
          <a:noFill/>
        </p:spPr>
        <p:txBody>
          <a:bodyPr wrap="square">
            <a:spAutoFit/>
          </a:bodyPr>
          <a:lstStyle/>
          <a:p>
            <a:pPr marR="37465"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2011</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R="37465"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2013</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0284963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Logotipo&#10;&#10;O conteúdo gerado por IA pode estar incorreto.">
            <a:extLst>
              <a:ext uri="{FF2B5EF4-FFF2-40B4-BE49-F238E27FC236}">
                <a16:creationId xmlns:a16="http://schemas.microsoft.com/office/drawing/2014/main" id="{8DB09DE1-2FBC-C242-43E6-B8ED7712F95A}"/>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0" y="443659"/>
            <a:ext cx="3240000" cy="199164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B0B622E9-2474-FDE7-7A8A-24937E3B5D69}"/>
                  </a:ext>
                </a:extLst>
              </p:cNvPr>
              <p:cNvSpPr txBox="1"/>
              <p:nvPr/>
            </p:nvSpPr>
            <p:spPr>
              <a:xfrm>
                <a:off x="-2" y="2280164"/>
                <a:ext cx="6096000" cy="2526910"/>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Cuidado para não escolher simplesmente o ano com o maior valor de aluguel. A questão pede rentabilidade, que depende da relação entre duas grandezas: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14:m>
                  <m:oMathPara xmlns:m="http://schemas.openxmlformats.org/officeDocument/2006/math">
                    <m:oMathParaPr>
                      <m:jc m:val="centerGroup"/>
                    </m:oMathParaPr>
                    <m:oMath xmlns:m="http://schemas.openxmlformats.org/officeDocument/2006/math">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𝑅𝑒𝑛𝑡𝑎𝑏𝑖𝑙𝑖𝑑𝑎𝑑𝑒</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3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𝑣𝑎𝑙𝑜𝑟</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𝑑𝑜</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𝑎𝑙𝑢𝑔𝑢𝑒𝑙</m:t>
                          </m:r>
                        </m:num>
                        <m:den>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𝑣𝑎𝑙𝑜𝑟</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𝑑𝑜</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 </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𝑖𝑚</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ó</m:t>
                          </m:r>
                          <m:r>
                            <a:rPr lang="pt-BR" sz="2300" i="1" kern="100">
                              <a:effectLst/>
                              <a:latin typeface="Cambria Math" panose="02040503050406030204" pitchFamily="18" charset="0"/>
                              <a:ea typeface="Calibri" panose="020F0502020204030204" pitchFamily="34" charset="0"/>
                              <a:cs typeface="Times New Roman" panose="02020603050405020304" pitchFamily="18" charset="0"/>
                            </a:rPr>
                            <m:t>𝑣𝑒𝑙</m:t>
                          </m:r>
                          <m:r>
                            <a:rPr lang="pt-BR" sz="2300" i="1" kern="100">
                              <a:effectLst/>
                              <a:latin typeface="Cambria Math" panose="02040503050406030204" pitchFamily="18" charset="0"/>
                              <a:ea typeface="Calibri" panose="020F0502020204030204" pitchFamily="34" charset="0"/>
                              <a:cs typeface="Arial" panose="020B0604020202020204" pitchFamily="34" charset="0"/>
                            </a:rPr>
                            <m:t>​​</m:t>
                          </m:r>
                        </m:den>
                      </m:f>
                    </m:oMath>
                  </m:oMathPara>
                </a14:m>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B0B622E9-2474-FDE7-7A8A-24937E3B5D69}"/>
                  </a:ext>
                </a:extLst>
              </p:cNvPr>
              <p:cNvSpPr txBox="1">
                <a:spLocks noRot="1" noChangeAspect="1" noMove="1" noResize="1" noEditPoints="1" noAdjustHandles="1" noChangeArrowheads="1" noChangeShapeType="1" noTextEdit="1"/>
              </p:cNvSpPr>
              <p:nvPr/>
            </p:nvSpPr>
            <p:spPr>
              <a:xfrm>
                <a:off x="-2" y="2280164"/>
                <a:ext cx="6096000" cy="2526910"/>
              </a:xfrm>
              <a:prstGeom prst="rect">
                <a:avLst/>
              </a:prstGeom>
              <a:blipFill>
                <a:blip r:embed="rId4"/>
                <a:stretch>
                  <a:fillRect l="-1400" t="-964" r="-1400"/>
                </a:stretch>
              </a:blipFill>
            </p:spPr>
            <p:txBody>
              <a:bodyPr/>
              <a:lstStyle/>
              <a:p>
                <a:r>
                  <a:rPr lang="pt-BR">
                    <a:noFill/>
                  </a:rPr>
                  <a:t> </a:t>
                </a:r>
              </a:p>
            </p:txBody>
          </p:sp>
        </mc:Fallback>
      </mc:AlternateContent>
      <p:sp>
        <p:nvSpPr>
          <p:cNvPr id="6" name="CaixaDeTexto 5">
            <a:extLst>
              <a:ext uri="{FF2B5EF4-FFF2-40B4-BE49-F238E27FC236}">
                <a16:creationId xmlns:a16="http://schemas.microsoft.com/office/drawing/2014/main" id="{50BDF78D-6F1A-9B90-3FEF-6CB7F576F7F3}"/>
              </a:ext>
            </a:extLst>
          </p:cNvPr>
          <p:cNvSpPr txBox="1"/>
          <p:nvPr/>
        </p:nvSpPr>
        <p:spPr>
          <a:xfrm>
            <a:off x="6095998" y="2321004"/>
            <a:ext cx="6096000" cy="2215991"/>
          </a:xfrm>
          <a:prstGeom prst="rect">
            <a:avLst/>
          </a:prstGeom>
          <a:noFill/>
        </p:spPr>
        <p:txBody>
          <a:bodyPr wrap="square">
            <a:spAutoFit/>
          </a:bodyPr>
          <a:lstStyle/>
          <a:p>
            <a:pPr algn="just"/>
            <a:r>
              <a:rPr lang="pt-BR" sz="2300" dirty="0">
                <a:effectLst/>
                <a:latin typeface="Arial Narrow" panose="020B0606020202030204" pitchFamily="34" charset="0"/>
                <a:ea typeface="Calibri" panose="020F0502020204030204" pitchFamily="34" charset="0"/>
                <a:cs typeface="Times New Roman" panose="02020603050405020304" pitchFamily="18" charset="0"/>
              </a:rPr>
              <a:t>Assim, um aluguel maior não significa necessariamente maior rentabilidade. No ENEM, quando o enunciado fornece explicitamente uma razão, proporção ou fórmula, identifique primeiro quais valores devem ocupar o numerador e o denominador e só depois compare os resultados.</a:t>
            </a:r>
            <a:endParaRPr lang="pt-BR" sz="2300" dirty="0"/>
          </a:p>
        </p:txBody>
      </p:sp>
    </p:spTree>
    <p:extLst>
      <p:ext uri="{BB962C8B-B14F-4D97-AF65-F5344CB8AC3E}">
        <p14:creationId xmlns:p14="http://schemas.microsoft.com/office/powerpoint/2010/main" val="171980728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7C11511-BB98-3CB5-70F8-562A9CCE4F4F}"/>
              </a:ext>
            </a:extLst>
          </p:cNvPr>
          <p:cNvSpPr txBox="1"/>
          <p:nvPr/>
        </p:nvSpPr>
        <p:spPr>
          <a:xfrm>
            <a:off x="0" y="560715"/>
            <a:ext cx="6096000" cy="2345129"/>
          </a:xfrm>
          <a:prstGeom prst="rect">
            <a:avLst/>
          </a:prstGeom>
          <a:noFill/>
        </p:spPr>
        <p:txBody>
          <a:bodyPr wrap="square">
            <a:spAutoFit/>
          </a:bodyPr>
          <a:lstStyle/>
          <a:p>
            <a:pPr algn="just">
              <a:lnSpc>
                <a:spcPct val="107000"/>
              </a:lnSpc>
              <a:spcAft>
                <a:spcPts val="800"/>
              </a:spcAft>
            </a:pPr>
            <a:r>
              <a:rPr lang="pt-BR" sz="2300" b="1" kern="100" dirty="0">
                <a:effectLst/>
                <a:latin typeface="Arial Narrow" panose="020B0606020202030204" pitchFamily="34" charset="0"/>
                <a:ea typeface="Calibri" panose="020F0502020204030204" pitchFamily="34" charset="0"/>
                <a:cs typeface="Calibri" panose="020F0502020204030204" pitchFamily="34" charset="0"/>
              </a:rPr>
              <a:t>(ENEM 2025 Aplicação BELÉM, ANANINDEUA E MARITUBA) </a:t>
            </a:r>
            <a:r>
              <a:rPr lang="pt-BR" sz="2300" kern="100" dirty="0">
                <a:effectLst/>
                <a:latin typeface="Arial Narrow" panose="020B0606020202030204" pitchFamily="34" charset="0"/>
                <a:ea typeface="Calibri" panose="020F0502020204030204" pitchFamily="34" charset="0"/>
                <a:cs typeface="Calibri" panose="020F0502020204030204" pitchFamily="34" charset="0"/>
              </a:rPr>
              <a:t>Um site publicou este gráfico, que apresenta a evolução dos preços de dois produtos, em alguns dias de janeiro a julho de 2021. Por exemplo, o Produto 1 atingiu o valor recorde de 304 reais em 16 de maio, e atingiu 153 reais em 4 de julho.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33DC4149-D0E4-B093-4FDD-BD3363A1D9C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5788"/>
          <a:stretch/>
        </p:blipFill>
        <p:spPr bwMode="auto">
          <a:xfrm>
            <a:off x="0" y="2988497"/>
            <a:ext cx="6050238" cy="3224044"/>
          </a:xfrm>
          <a:prstGeom prst="rect">
            <a:avLst/>
          </a:prstGeom>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08411040-B538-A5BE-7511-EE30D0B56C50}"/>
              </a:ext>
            </a:extLst>
          </p:cNvPr>
          <p:cNvSpPr txBox="1"/>
          <p:nvPr/>
        </p:nvSpPr>
        <p:spPr>
          <a:xfrm>
            <a:off x="6141760" y="560715"/>
            <a:ext cx="6050239" cy="4185441"/>
          </a:xfrm>
          <a:prstGeom prst="rect">
            <a:avLst/>
          </a:prstGeom>
          <a:noFill/>
        </p:spPr>
        <p:txBody>
          <a:bodyPr wrap="square">
            <a:spAutoFit/>
          </a:bodyPr>
          <a:lstStyle/>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Em qual(</a:t>
            </a:r>
            <a:r>
              <a:rPr lang="pt-BR" sz="2300" kern="100" dirty="0" err="1">
                <a:effectLst/>
                <a:latin typeface="Arial Narrow" panose="020B0606020202030204" pitchFamily="34" charset="0"/>
                <a:ea typeface="Calibri" panose="020F0502020204030204" pitchFamily="34" charset="0"/>
                <a:cs typeface="Calibri" panose="020F0502020204030204" pitchFamily="34" charset="0"/>
              </a:rPr>
              <a:t>is</a:t>
            </a:r>
            <a:r>
              <a:rPr lang="pt-BR" sz="2300" kern="100" dirty="0">
                <a:effectLst/>
                <a:latin typeface="Arial Narrow" panose="020B0606020202030204" pitchFamily="34" charset="0"/>
                <a:ea typeface="Calibri" panose="020F0502020204030204" pitchFamily="34" charset="0"/>
                <a:cs typeface="Calibri" panose="020F0502020204030204" pitchFamily="34" charset="0"/>
              </a:rPr>
              <a:t>) período(s) os preços de ambos os produtos tiveram aumento ao mesmo tempo?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(A) De 17 de janeiro a 2 de maio.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(B) De 17 de janeiro a 16 de maio.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(C) De 17 de janeiro a 4 de julho.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(D) De 17 de janeiro a 2 de fevereiro e de 14 de fevereiro a 2 de maio.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(E) De 17 de janeiro a 2 de fevereiro e de 14 de fevereiro a 16 de maio.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3877457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Logotipo&#10;&#10;O conteúdo gerado por IA pode estar incorreto.">
            <a:extLst>
              <a:ext uri="{FF2B5EF4-FFF2-40B4-BE49-F238E27FC236}">
                <a16:creationId xmlns:a16="http://schemas.microsoft.com/office/drawing/2014/main" id="{6A952EBB-7312-0948-2D01-E01BADE0EFBE}"/>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0" y="425727"/>
            <a:ext cx="3240000" cy="199164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4B01BC05-AC67-5624-E52C-CAB4AE65990D}"/>
              </a:ext>
            </a:extLst>
          </p:cNvPr>
          <p:cNvSpPr txBox="1"/>
          <p:nvPr/>
        </p:nvSpPr>
        <p:spPr>
          <a:xfrm>
            <a:off x="80683" y="2721259"/>
            <a:ext cx="5934635" cy="2215991"/>
          </a:xfrm>
          <a:prstGeom prst="rect">
            <a:avLst/>
          </a:prstGeom>
          <a:noFill/>
        </p:spPr>
        <p:txBody>
          <a:bodyPr wrap="square">
            <a:spAutoFit/>
          </a:bodyPr>
          <a:lstStyle/>
          <a:p>
            <a:pPr algn="just"/>
            <a:r>
              <a:rPr lang="pt-BR" sz="2300" dirty="0">
                <a:effectLst/>
                <a:latin typeface="Arial Narrow" panose="020B0606020202030204" pitchFamily="34" charset="0"/>
                <a:ea typeface="Calibri" panose="020F0502020204030204" pitchFamily="34" charset="0"/>
                <a:cs typeface="Times New Roman" panose="02020603050405020304" pitchFamily="18" charset="0"/>
              </a:rPr>
              <a:t>Não é necessário calcular as diferenças entre os preços. Basta acompanhar, em cada intervalo, a inclinação das duas linhas. Quando as duas estiverem subindo simultaneamente da esquerda para a direita, houve aumento nos preços de ambos os produtos.</a:t>
            </a:r>
            <a:endParaRPr lang="pt-BR" sz="2300" dirty="0"/>
          </a:p>
        </p:txBody>
      </p:sp>
    </p:spTree>
    <p:extLst>
      <p:ext uri="{BB962C8B-B14F-4D97-AF65-F5344CB8AC3E}">
        <p14:creationId xmlns:p14="http://schemas.microsoft.com/office/powerpoint/2010/main" val="28559640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F32B8B3-7ED3-5FFF-F89A-520DE59CD27E}"/>
              </a:ext>
            </a:extLst>
          </p:cNvPr>
          <p:cNvSpPr txBox="1"/>
          <p:nvPr/>
        </p:nvSpPr>
        <p:spPr>
          <a:xfrm>
            <a:off x="0" y="576533"/>
            <a:ext cx="6096000" cy="6132063"/>
          </a:xfrm>
          <a:prstGeom prst="rect">
            <a:avLst/>
          </a:prstGeom>
          <a:noFill/>
        </p:spPr>
        <p:txBody>
          <a:bodyPr wrap="square">
            <a:spAutoFit/>
          </a:bodyPr>
          <a:lstStyle/>
          <a:p>
            <a:pPr algn="just">
              <a:lnSpc>
                <a:spcPct val="107000"/>
              </a:lnSpc>
              <a:spcAft>
                <a:spcPts val="800"/>
              </a:spcAft>
            </a:pPr>
            <a:r>
              <a:rPr lang="pt-BR" sz="2300" b="1" kern="100" dirty="0">
                <a:effectLst/>
                <a:latin typeface="Arial Narrow" panose="020B0606020202030204" pitchFamily="34" charset="0"/>
                <a:ea typeface="Calibri" panose="020F0502020204030204" pitchFamily="34" charset="0"/>
                <a:cs typeface="Calibri" panose="020F0502020204030204" pitchFamily="34" charset="0"/>
              </a:rPr>
              <a:t>(ENEM 2025 Aplicação BELÉM, ANANINDEUA E MARITUBA) </a:t>
            </a:r>
            <a:r>
              <a:rPr lang="pt-BR" sz="2300" kern="100" dirty="0">
                <a:effectLst/>
                <a:latin typeface="Arial Narrow" panose="020B0606020202030204" pitchFamily="34" charset="0"/>
                <a:ea typeface="Calibri" panose="020F0502020204030204" pitchFamily="34" charset="0"/>
                <a:cs typeface="Calibri" panose="020F0502020204030204" pitchFamily="34" charset="0"/>
              </a:rPr>
              <a:t>O controle de temperatura em sistemas mecânicos é fundamental para prevenir acidentes e manter o bom funcionamento das máquinas. Carros, aviões e computadores são exemplos de máquinas que têm sistemas de controle de temperatura. O gerente de uma fábrica orientou seus funcionários a manterem a temperatura de uma máquina abaixo do limite de segurança, definido como 80% da temperatura de referência, que é de 50 °C. Para isso, o monitoramento dessa máquina é feito diariamente em dez instantes e, sempre que sua temperatura atingir ou ultrapassar o limite de segurança, o funcionário deverá acionar o sistema de resfriamento. O gráfico apresenta as temperaturas registradas nos dez instantes de monitoramento.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5B7225D3-4F75-1A14-AA3E-E0101CE4ED6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47689" y="576533"/>
            <a:ext cx="5040000" cy="2899528"/>
          </a:xfrm>
          <a:prstGeom prst="rect">
            <a:avLst/>
          </a:prstGeom>
        </p:spPr>
      </p:pic>
      <p:sp>
        <p:nvSpPr>
          <p:cNvPr id="6" name="CaixaDeTexto 5">
            <a:extLst>
              <a:ext uri="{FF2B5EF4-FFF2-40B4-BE49-F238E27FC236}">
                <a16:creationId xmlns:a16="http://schemas.microsoft.com/office/drawing/2014/main" id="{5293E93B-A740-C645-6075-523477CB49C9}"/>
              </a:ext>
            </a:extLst>
          </p:cNvPr>
          <p:cNvSpPr txBox="1"/>
          <p:nvPr/>
        </p:nvSpPr>
        <p:spPr>
          <a:xfrm>
            <a:off x="6096000" y="3486901"/>
            <a:ext cx="6096000" cy="3132396"/>
          </a:xfrm>
          <a:prstGeom prst="rect">
            <a:avLst/>
          </a:prstGeom>
          <a:noFill/>
        </p:spPr>
        <p:txBody>
          <a:bodyPr wrap="square">
            <a:spAutoFit/>
          </a:bodyPr>
          <a:lstStyle/>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Quantas vezes, ao longo desse dia, o sistema de resfriamento foi acionado?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(A) 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(B) 1</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(C) 3</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(D) 4</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(E) 5</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817767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Logotipo&#10;&#10;O conteúdo gerado por IA pode estar incorreto.">
            <a:extLst>
              <a:ext uri="{FF2B5EF4-FFF2-40B4-BE49-F238E27FC236}">
                <a16:creationId xmlns:a16="http://schemas.microsoft.com/office/drawing/2014/main" id="{227856F9-259D-2028-27BA-E2DC3A3FA5B8}"/>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0" y="452624"/>
            <a:ext cx="3240000" cy="199164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0C69AC63-B729-B7D7-EBFD-EF3D285A062F}"/>
              </a:ext>
            </a:extLst>
          </p:cNvPr>
          <p:cNvSpPr txBox="1"/>
          <p:nvPr/>
        </p:nvSpPr>
        <p:spPr>
          <a:xfrm>
            <a:off x="0" y="2600689"/>
            <a:ext cx="6096000" cy="2215991"/>
          </a:xfrm>
          <a:prstGeom prst="rect">
            <a:avLst/>
          </a:prstGeom>
          <a:noFill/>
        </p:spPr>
        <p:txBody>
          <a:bodyPr wrap="square">
            <a:spAutoFit/>
          </a:bodyPr>
          <a:lstStyle/>
          <a:p>
            <a:pPr algn="just"/>
            <a:r>
              <a:rPr lang="pt-BR" sz="2300" dirty="0">
                <a:effectLst/>
                <a:latin typeface="Arial Narrow" panose="020B0606020202030204" pitchFamily="34" charset="0"/>
                <a:ea typeface="Calibri" panose="020F0502020204030204" pitchFamily="34" charset="0"/>
                <a:cs typeface="Times New Roman" panose="02020603050405020304" pitchFamily="18" charset="0"/>
              </a:rPr>
              <a:t>Preste atenção às expressões “atingir ou ultrapassar”. Elas indicam que o valor do limite também deve ser considerado. Portanto, depois de calcular 80% de 50 °C (limite de temperatura), procure no gráfico todos os pontos que estejam iguais ou acima desse limite. Isso evita o erro de contar apenas temperaturas maiores.</a:t>
            </a:r>
            <a:endParaRPr lang="pt-BR" sz="2300" dirty="0"/>
          </a:p>
        </p:txBody>
      </p:sp>
    </p:spTree>
    <p:extLst>
      <p:ext uri="{BB962C8B-B14F-4D97-AF65-F5344CB8AC3E}">
        <p14:creationId xmlns:p14="http://schemas.microsoft.com/office/powerpoint/2010/main" val="298908401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2CDE750-7B1D-836E-8FC4-BBC252A1FE9B}"/>
              </a:ext>
            </a:extLst>
          </p:cNvPr>
          <p:cNvSpPr txBox="1"/>
          <p:nvPr/>
        </p:nvSpPr>
        <p:spPr>
          <a:xfrm>
            <a:off x="107576" y="1238365"/>
            <a:ext cx="5988424" cy="3322128"/>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Calibri" panose="020F0502020204030204" pitchFamily="34" charset="0"/>
              </a:rPr>
              <a:t>(ENEM 2025 Aplicação BELÉM, ANANINDEUA E MARITUBA) </a:t>
            </a:r>
            <a:r>
              <a:rPr lang="pt-BR" sz="2300" kern="100" dirty="0">
                <a:effectLst/>
                <a:latin typeface="Arial Narrow" panose="020B0606020202030204" pitchFamily="34" charset="0"/>
                <a:ea typeface="Calibri" panose="020F0502020204030204" pitchFamily="34" charset="0"/>
                <a:cs typeface="Calibri" panose="020F0502020204030204" pitchFamily="34" charset="0"/>
              </a:rPr>
              <a:t>Em uma empresa, existem duas equipes de vendedores: uma denominada Profissional, formada pelos vendedores mais experientes, e outra denominada Iniciante, formada pelos vendedores que ainda se encontram em fase de aperfeiçoamento. Durante uma semana, as quantidades de unidades vendidas por equipe foram registradas no gráfico.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ED5F3D4C-82FE-89EF-CF25-A9789FD0B1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0" y="724870"/>
            <a:ext cx="5424697" cy="6007623"/>
          </a:xfrm>
          <a:prstGeom prst="rect">
            <a:avLst/>
          </a:prstGeom>
        </p:spPr>
      </p:pic>
    </p:spTree>
    <p:extLst>
      <p:ext uri="{BB962C8B-B14F-4D97-AF65-F5344CB8AC3E}">
        <p14:creationId xmlns:p14="http://schemas.microsoft.com/office/powerpoint/2010/main" val="210099963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16FD915-B543-9D8C-61DC-5B729A5C7FBC}"/>
              </a:ext>
            </a:extLst>
          </p:cNvPr>
          <p:cNvSpPr txBox="1"/>
          <p:nvPr/>
        </p:nvSpPr>
        <p:spPr>
          <a:xfrm>
            <a:off x="0" y="934631"/>
            <a:ext cx="6015318" cy="4988738"/>
          </a:xfrm>
          <a:prstGeom prst="rect">
            <a:avLst/>
          </a:prstGeom>
          <a:noFill/>
        </p:spPr>
        <p:txBody>
          <a:bodyPr wrap="square">
            <a:spAutoFit/>
          </a:bodyPr>
          <a:lstStyle/>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gerente da empresa pesquisou os dias dessa semana em que a equipe Profissional vendeu pelo menos o dobro do que vendeu a equipe Iniciante.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Quantas unidades a equipe Profissional vendeu a mais do que a equipe Iniciante no total dos dias pesquisados pelo gerente?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(A) 10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(B) 20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(C) 35</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(D) 45</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(E) 90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Interface gráfica do usuário, Logotipo&#10;&#10;O conteúdo gerado por IA pode estar incorreto.">
            <a:extLst>
              <a:ext uri="{FF2B5EF4-FFF2-40B4-BE49-F238E27FC236}">
                <a16:creationId xmlns:a16="http://schemas.microsoft.com/office/drawing/2014/main" id="{86A0D4AE-BDD7-2BAD-7E65-9F6824394B98}"/>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6176684" y="479518"/>
            <a:ext cx="3240000" cy="1991647"/>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11E7B418-8EED-A805-EC0E-AC24F7B17E7B}"/>
              </a:ext>
            </a:extLst>
          </p:cNvPr>
          <p:cNvSpPr txBox="1"/>
          <p:nvPr/>
        </p:nvSpPr>
        <p:spPr>
          <a:xfrm>
            <a:off x="6176684" y="2524788"/>
            <a:ext cx="5925669" cy="2215991"/>
          </a:xfrm>
          <a:prstGeom prst="rect">
            <a:avLst/>
          </a:prstGeom>
          <a:noFill/>
        </p:spPr>
        <p:txBody>
          <a:bodyPr wrap="square">
            <a:spAutoFit/>
          </a:bodyPr>
          <a:lstStyle/>
          <a:p>
            <a:pPr algn="just"/>
            <a:r>
              <a:rPr lang="pt-BR" sz="2300" dirty="0">
                <a:effectLst/>
                <a:latin typeface="Arial Narrow" panose="020B0606020202030204" pitchFamily="34" charset="0"/>
                <a:ea typeface="Calibri" panose="020F0502020204030204" pitchFamily="34" charset="0"/>
                <a:cs typeface="Times New Roman" panose="02020603050405020304" pitchFamily="18" charset="0"/>
              </a:rPr>
              <a:t>A expressão “pelo menos o dobro” inclui valores iguais ou maiores que o dobro. Dessa forma, para cada dia, compare a venda da equipe Profissional com 2 vezes a venda da equipe Iniciante. Só depois de selecionar os dias corretos, calcule a diferença entre as equipes.</a:t>
            </a:r>
            <a:endParaRPr lang="pt-BR" sz="2300" dirty="0"/>
          </a:p>
        </p:txBody>
      </p:sp>
    </p:spTree>
    <p:extLst>
      <p:ext uri="{BB962C8B-B14F-4D97-AF65-F5344CB8AC3E}">
        <p14:creationId xmlns:p14="http://schemas.microsoft.com/office/powerpoint/2010/main" val="419968309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6FC670C-8DAD-C657-3DFC-BAFD33689A0B}"/>
              </a:ext>
            </a:extLst>
          </p:cNvPr>
          <p:cNvSpPr txBox="1"/>
          <p:nvPr/>
        </p:nvSpPr>
        <p:spPr>
          <a:xfrm>
            <a:off x="0" y="572881"/>
            <a:ext cx="6096000" cy="2915093"/>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Calibri" panose="020F0502020204030204" pitchFamily="34" charset="0"/>
              </a:rPr>
              <a:t>(ENEM 2025) </a:t>
            </a:r>
            <a:r>
              <a:rPr lang="pt-BR" sz="2300" kern="100" dirty="0">
                <a:effectLst/>
                <a:latin typeface="Arial Narrow" panose="020B0606020202030204" pitchFamily="34" charset="0"/>
                <a:ea typeface="Calibri" panose="020F0502020204030204" pitchFamily="34" charset="0"/>
                <a:cs typeface="Calibri" panose="020F0502020204030204" pitchFamily="34" charset="0"/>
              </a:rPr>
              <a:t>Uma livraria comercializa livros dos seguintes gêneros literários: ficção científica, autoajuda, romance e biografia. O gráfico apresenta o estoque dos livros que essa livraria tem, por gênero literário e por nacionalidade do autor, bem como a demanda por gênero literário, obtida por meio de uma enquete feita com seus clientes habituais.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0BD1B624-5ACF-CAD9-088A-1FDBF0D21DF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6823" y="3429000"/>
            <a:ext cx="4291031" cy="3337851"/>
          </a:xfrm>
          <a:prstGeom prst="rect">
            <a:avLst/>
          </a:prstGeom>
        </p:spPr>
      </p:pic>
      <p:sp>
        <p:nvSpPr>
          <p:cNvPr id="6" name="CaixaDeTexto 5">
            <a:extLst>
              <a:ext uri="{FF2B5EF4-FFF2-40B4-BE49-F238E27FC236}">
                <a16:creationId xmlns:a16="http://schemas.microsoft.com/office/drawing/2014/main" id="{E0461AD3-FA8A-8598-3E1F-E759E6F8AD56}"/>
              </a:ext>
            </a:extLst>
          </p:cNvPr>
          <p:cNvSpPr txBox="1"/>
          <p:nvPr/>
        </p:nvSpPr>
        <p:spPr>
          <a:xfrm>
            <a:off x="6167718" y="572881"/>
            <a:ext cx="6024282" cy="6277296"/>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gerente da livraria fará a encomenda de novos exemplares somente do gênero cuja quantidade em estoque seja insuficiente para atender a demanda constatada pela enquete. O gênero de livro do qual o gerente deverá encomendar mais exemplares é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ficção, pois é o que apresenta maior demanda.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biografia, pois é o gênero que tem a menor demanda.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autoajuda, pois a quantidade em estoque é inferior à demanda.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biografia, pois é o gênero que tem a menor quantidade de livros em estoque.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romance, pois é o que apresenta o menor estoque de livros de autores brasileiros.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07345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Logotipo&#10;&#10;O conteúdo gerado por IA pode estar incorreto.">
            <a:extLst>
              <a:ext uri="{FF2B5EF4-FFF2-40B4-BE49-F238E27FC236}">
                <a16:creationId xmlns:a16="http://schemas.microsoft.com/office/drawing/2014/main" id="{36419F5B-F5B9-A1BF-915E-CA6B8F8E64E9}"/>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0" y="488483"/>
            <a:ext cx="3240000" cy="199164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C1D757D5-D7E0-3ACB-48DC-F9E71EBB6CB9}"/>
              </a:ext>
            </a:extLst>
          </p:cNvPr>
          <p:cNvSpPr txBox="1"/>
          <p:nvPr/>
        </p:nvSpPr>
        <p:spPr>
          <a:xfrm>
            <a:off x="0" y="2480130"/>
            <a:ext cx="6096000" cy="3046988"/>
          </a:xfrm>
          <a:prstGeom prst="rect">
            <a:avLst/>
          </a:prstGeom>
          <a:noFill/>
        </p:spPr>
        <p:txBody>
          <a:bodyPr wrap="square">
            <a:spAutoFit/>
          </a:bodyPr>
          <a:lstStyle/>
          <a:p>
            <a:pPr algn="just"/>
            <a:r>
              <a:rPr lang="pt-BR" sz="2400" dirty="0">
                <a:effectLst/>
                <a:latin typeface="Arial Narrow" panose="020B0606020202030204" pitchFamily="34" charset="0"/>
                <a:ea typeface="Calibri" panose="020F0502020204030204" pitchFamily="34" charset="0"/>
                <a:cs typeface="Times New Roman" panose="02020603050405020304" pitchFamily="18" charset="0"/>
              </a:rPr>
              <a:t>Observe que o gráfico apresenta duas barras de estoque para cada gênero. Por isso, não compare a demanda com apenas uma das barras. Primeiro, some os estoques de autores brasileiros e estrangeiros e, somente depois, compare esse total com a linha da demanda. O gênero em que a demanda superar o estoque total é aquele que necessita de reposição.</a:t>
            </a:r>
            <a:endParaRPr lang="pt-BR" sz="2400" dirty="0"/>
          </a:p>
        </p:txBody>
      </p:sp>
    </p:spTree>
    <p:extLst>
      <p:ext uri="{BB962C8B-B14F-4D97-AF65-F5344CB8AC3E}">
        <p14:creationId xmlns:p14="http://schemas.microsoft.com/office/powerpoint/2010/main" val="293092218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863E294-249D-A998-FD80-559A896585D1}"/>
              </a:ext>
            </a:extLst>
          </p:cNvPr>
          <p:cNvSpPr txBox="1"/>
          <p:nvPr/>
        </p:nvSpPr>
        <p:spPr>
          <a:xfrm>
            <a:off x="0" y="572882"/>
            <a:ext cx="6096000" cy="3322128"/>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Calibri" panose="020F0502020204030204" pitchFamily="34" charset="0"/>
              </a:rPr>
              <a:t>(ENEM 2025) </a:t>
            </a:r>
            <a:r>
              <a:rPr lang="pt-BR" sz="2300" kern="100" dirty="0">
                <a:effectLst/>
                <a:latin typeface="Arial Narrow" panose="020B0606020202030204" pitchFamily="34" charset="0"/>
                <a:ea typeface="Calibri" panose="020F0502020204030204" pitchFamily="34" charset="0"/>
                <a:cs typeface="Calibri" panose="020F0502020204030204" pitchFamily="34" charset="0"/>
              </a:rPr>
              <a:t>Em uma escola, todos os estudantes do ensino médio praticam uma das três modalidades esportivas oferecidas como atividade física, e cada um deles pratica somente uma dessas atividades. Os gráficos trazem alguns dados relativos aos quantitativos de estudantes que praticam essas modalidades esportivas nessa escola, apesar de algumas quantidades não terem sido informadas.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78536519-5F4C-FB4D-1F8B-8A97024636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172" y="3895010"/>
            <a:ext cx="2879725" cy="2879725"/>
          </a:xfrm>
          <a:prstGeom prst="rect">
            <a:avLst/>
          </a:prstGeom>
        </p:spPr>
      </p:pic>
      <p:pic>
        <p:nvPicPr>
          <p:cNvPr id="5" name="Imagem 4">
            <a:extLst>
              <a:ext uri="{FF2B5EF4-FFF2-40B4-BE49-F238E27FC236}">
                <a16:creationId xmlns:a16="http://schemas.microsoft.com/office/drawing/2014/main" id="{EDD53859-5365-B3C2-778B-5E634DB75A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5586" y="3895010"/>
            <a:ext cx="2879725" cy="2879725"/>
          </a:xfrm>
          <a:prstGeom prst="rect">
            <a:avLst/>
          </a:prstGeom>
        </p:spPr>
      </p:pic>
      <p:sp>
        <p:nvSpPr>
          <p:cNvPr id="7" name="CaixaDeTexto 6">
            <a:extLst>
              <a:ext uri="{FF2B5EF4-FFF2-40B4-BE49-F238E27FC236}">
                <a16:creationId xmlns:a16="http://schemas.microsoft.com/office/drawing/2014/main" id="{368EC46F-5D2E-04AD-63BB-6E3B6A2B4544}"/>
              </a:ext>
            </a:extLst>
          </p:cNvPr>
          <p:cNvSpPr txBox="1"/>
          <p:nvPr/>
        </p:nvSpPr>
        <p:spPr>
          <a:xfrm>
            <a:off x="6171172" y="608742"/>
            <a:ext cx="6020828" cy="3371372"/>
          </a:xfrm>
          <a:prstGeom prst="rect">
            <a:avLst/>
          </a:prstGeom>
          <a:noFill/>
        </p:spPr>
        <p:txBody>
          <a:bodyPr wrap="square">
            <a:spAutoFit/>
          </a:bodyPr>
          <a:lstStyle/>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Qual é a quantidade de estudantes no ensino médio dessa escola?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(A) 720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(B) 360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(C) 320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(D) 288</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(E) 240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3420274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Logotipo&#10;&#10;O conteúdo gerado por IA pode estar incorreto.">
            <a:extLst>
              <a:ext uri="{FF2B5EF4-FFF2-40B4-BE49-F238E27FC236}">
                <a16:creationId xmlns:a16="http://schemas.microsoft.com/office/drawing/2014/main" id="{B7686C94-1AC2-7D68-4E2B-6B8A7F52ACD8}"/>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0" y="506412"/>
            <a:ext cx="3240000" cy="199164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042CF446-ECAC-0BCC-14F6-ECD7809FA194}"/>
              </a:ext>
            </a:extLst>
          </p:cNvPr>
          <p:cNvSpPr txBox="1"/>
          <p:nvPr/>
        </p:nvSpPr>
        <p:spPr>
          <a:xfrm>
            <a:off x="0" y="2498059"/>
            <a:ext cx="6096000" cy="3046988"/>
          </a:xfrm>
          <a:prstGeom prst="rect">
            <a:avLst/>
          </a:prstGeom>
          <a:noFill/>
        </p:spPr>
        <p:txBody>
          <a:bodyPr wrap="square">
            <a:spAutoFit/>
          </a:bodyPr>
          <a:lstStyle/>
          <a:p>
            <a:pPr algn="just"/>
            <a:r>
              <a:rPr lang="pt-BR" sz="2400" dirty="0">
                <a:effectLst/>
                <a:latin typeface="Arial Narrow" panose="020B0606020202030204" pitchFamily="34" charset="0"/>
                <a:ea typeface="Calibri" panose="020F0502020204030204" pitchFamily="34" charset="0"/>
                <a:cs typeface="Times New Roman" panose="02020603050405020304" pitchFamily="18" charset="0"/>
              </a:rPr>
              <a:t>Quando um gráfico de barras não apresenta os valores numéricos no eixo, observe as proporções entre as alturas das barras. Neste item, o gráfico de setores fornece a informação que falta: 80 estudantes correspondem ao total do basquete. Use esse valor para descobrir quanto representa cada “unidade” de altura do primeiro gráfico e, depois, determine o total de estudantes.</a:t>
            </a:r>
            <a:endParaRPr lang="pt-BR" sz="2400" dirty="0"/>
          </a:p>
        </p:txBody>
      </p:sp>
    </p:spTree>
    <p:extLst>
      <p:ext uri="{BB962C8B-B14F-4D97-AF65-F5344CB8AC3E}">
        <p14:creationId xmlns:p14="http://schemas.microsoft.com/office/powerpoint/2010/main" val="247220931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2AA692E-8831-B2BA-F173-11DB06EB1243}"/>
              </a:ext>
            </a:extLst>
          </p:cNvPr>
          <p:cNvSpPr txBox="1"/>
          <p:nvPr/>
        </p:nvSpPr>
        <p:spPr>
          <a:xfrm>
            <a:off x="0" y="543899"/>
            <a:ext cx="6096000" cy="2508059"/>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Calibri" panose="020F0502020204030204" pitchFamily="34" charset="0"/>
              </a:rPr>
              <a:t>(ENEM 2025 – Adaptado) </a:t>
            </a:r>
            <a:r>
              <a:rPr lang="pt-BR" sz="2300" kern="100" dirty="0">
                <a:effectLst/>
                <a:latin typeface="Arial Narrow" panose="020B0606020202030204" pitchFamily="34" charset="0"/>
                <a:ea typeface="Calibri" panose="020F0502020204030204" pitchFamily="34" charset="0"/>
                <a:cs typeface="Calibri" panose="020F0502020204030204" pitchFamily="34" charset="0"/>
              </a:rPr>
              <a:t>A produtividade de soja em uma área cultivada é a média da quantidade de sacas de 50 quilogramas que são produzidas por hectare. O quadro apresenta a área cultivada e a produtividade de soja em certa propriedade, ao longo de cinco safras, com períodos de um ano, de 2011 a 2016.</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9862004C-1EED-B05A-945B-31369E533946}"/>
              </a:ext>
            </a:extLst>
          </p:cNvPr>
          <p:cNvPicPr>
            <a:picLocks noChangeAspect="1"/>
          </p:cNvPicPr>
          <p:nvPr/>
        </p:nvPicPr>
        <p:blipFill>
          <a:blip r:embed="rId2"/>
          <a:srcRect l="23665" r="23798" b="17894"/>
          <a:stretch/>
        </p:blipFill>
        <p:spPr>
          <a:xfrm>
            <a:off x="-1" y="3159538"/>
            <a:ext cx="5968447" cy="1672442"/>
          </a:xfrm>
          <a:prstGeom prst="rect">
            <a:avLst/>
          </a:prstGeom>
        </p:spPr>
      </p:pic>
      <p:sp>
        <p:nvSpPr>
          <p:cNvPr id="6" name="CaixaDeTexto 5">
            <a:extLst>
              <a:ext uri="{FF2B5EF4-FFF2-40B4-BE49-F238E27FC236}">
                <a16:creationId xmlns:a16="http://schemas.microsoft.com/office/drawing/2014/main" id="{496E23EC-B09B-B187-6D46-32A7DB21D0C3}"/>
              </a:ext>
            </a:extLst>
          </p:cNvPr>
          <p:cNvSpPr txBox="1"/>
          <p:nvPr/>
        </p:nvSpPr>
        <p:spPr>
          <a:xfrm>
            <a:off x="0" y="4985589"/>
            <a:ext cx="6140822" cy="830356"/>
          </a:xfrm>
          <a:prstGeom prst="rect">
            <a:avLst/>
          </a:prstGeom>
          <a:noFill/>
        </p:spPr>
        <p:txBody>
          <a:bodyPr wrap="square">
            <a:spAutoFit/>
          </a:bodyPr>
          <a:lstStyle/>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gráfico de linhas que representa a produção de soja dessa propriedade, em tonelada, nessas cinco safras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6CA4B2C5-438F-52AB-743C-FF77A502FFB6}"/>
              </a:ext>
            </a:extLst>
          </p:cNvPr>
          <p:cNvSpPr txBox="1"/>
          <p:nvPr/>
        </p:nvSpPr>
        <p:spPr>
          <a:xfrm>
            <a:off x="6096000" y="635832"/>
            <a:ext cx="1940859" cy="472886"/>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1D55EECB-60FF-1A1E-034B-8A99591849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23556" y="1602182"/>
            <a:ext cx="5740280" cy="4787153"/>
          </a:xfrm>
          <a:prstGeom prst="rect">
            <a:avLst/>
          </a:prstGeom>
        </p:spPr>
      </p:pic>
    </p:spTree>
    <p:extLst>
      <p:ext uri="{BB962C8B-B14F-4D97-AF65-F5344CB8AC3E}">
        <p14:creationId xmlns:p14="http://schemas.microsoft.com/office/powerpoint/2010/main" val="153640167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749025C1-E875-1B37-DCD4-237D5B1D75C9}"/>
              </a:ext>
            </a:extLst>
          </p:cNvPr>
          <p:cNvSpPr txBox="1"/>
          <p:nvPr/>
        </p:nvSpPr>
        <p:spPr>
          <a:xfrm>
            <a:off x="6096000" y="712603"/>
            <a:ext cx="1940859" cy="472886"/>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(C)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357AB059-19BF-3DAB-BBDD-018F16B62236}"/>
              </a:ext>
            </a:extLst>
          </p:cNvPr>
          <p:cNvSpPr txBox="1"/>
          <p:nvPr/>
        </p:nvSpPr>
        <p:spPr>
          <a:xfrm>
            <a:off x="0" y="712603"/>
            <a:ext cx="1940859" cy="472886"/>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(B)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28DEEDC4-D08B-0DDD-78D9-C48BB9EED1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4819" y="1298089"/>
            <a:ext cx="5653946" cy="4847308"/>
          </a:xfrm>
          <a:prstGeom prst="rect">
            <a:avLst/>
          </a:prstGeom>
        </p:spPr>
      </p:pic>
      <p:pic>
        <p:nvPicPr>
          <p:cNvPr id="5" name="Imagem 4">
            <a:extLst>
              <a:ext uri="{FF2B5EF4-FFF2-40B4-BE49-F238E27FC236}">
                <a16:creationId xmlns:a16="http://schemas.microsoft.com/office/drawing/2014/main" id="{1031B4AA-5924-E5FA-3941-BECC262752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24961" y="1298089"/>
            <a:ext cx="5869683" cy="4997320"/>
          </a:xfrm>
          <a:prstGeom prst="rect">
            <a:avLst/>
          </a:prstGeom>
        </p:spPr>
      </p:pic>
    </p:spTree>
    <p:extLst>
      <p:ext uri="{BB962C8B-B14F-4D97-AF65-F5344CB8AC3E}">
        <p14:creationId xmlns:p14="http://schemas.microsoft.com/office/powerpoint/2010/main" val="135836845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F8AEEE4-0ECE-87A7-32D1-D77FDD471718}"/>
              </a:ext>
            </a:extLst>
          </p:cNvPr>
          <p:cNvSpPr txBox="1"/>
          <p:nvPr/>
        </p:nvSpPr>
        <p:spPr>
          <a:xfrm>
            <a:off x="0" y="712603"/>
            <a:ext cx="1940859" cy="472886"/>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(D)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56AAE040-65B7-2EE9-83AA-AA80C9A0A23B}"/>
              </a:ext>
            </a:extLst>
          </p:cNvPr>
          <p:cNvSpPr txBox="1"/>
          <p:nvPr/>
        </p:nvSpPr>
        <p:spPr>
          <a:xfrm>
            <a:off x="6167718" y="712603"/>
            <a:ext cx="1940859" cy="472886"/>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Calibri" panose="020F0502020204030204" pitchFamily="34" charset="0"/>
              </a:rPr>
              <a:t>(E)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D6717D83-3333-5846-78B4-F26C1EB9A18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9995" y="1270339"/>
            <a:ext cx="5904000" cy="4954934"/>
          </a:xfrm>
          <a:prstGeom prst="rect">
            <a:avLst/>
          </a:prstGeom>
        </p:spPr>
      </p:pic>
      <p:pic>
        <p:nvPicPr>
          <p:cNvPr id="5" name="Imagem 4">
            <a:extLst>
              <a:ext uri="{FF2B5EF4-FFF2-40B4-BE49-F238E27FC236}">
                <a16:creationId xmlns:a16="http://schemas.microsoft.com/office/drawing/2014/main" id="{6E337764-0BB2-6389-9ECF-2EBDBFB2F2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14607" y="1185489"/>
            <a:ext cx="5760000" cy="4896317"/>
          </a:xfrm>
          <a:prstGeom prst="rect">
            <a:avLst/>
          </a:prstGeom>
        </p:spPr>
      </p:pic>
    </p:spTree>
    <p:extLst>
      <p:ext uri="{BB962C8B-B14F-4D97-AF65-F5344CB8AC3E}">
        <p14:creationId xmlns:p14="http://schemas.microsoft.com/office/powerpoint/2010/main" val="90694261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Logotipo&#10;&#10;O conteúdo gerado por IA pode estar incorreto.">
            <a:extLst>
              <a:ext uri="{FF2B5EF4-FFF2-40B4-BE49-F238E27FC236}">
                <a16:creationId xmlns:a16="http://schemas.microsoft.com/office/drawing/2014/main" id="{2FAE81B6-B546-7C3C-2EDE-12F5D080F933}"/>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0" y="461589"/>
            <a:ext cx="3240000" cy="199164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593A6E73-2235-A2BA-C06C-BAB43780A7A9}"/>
              </a:ext>
            </a:extLst>
          </p:cNvPr>
          <p:cNvSpPr txBox="1"/>
          <p:nvPr/>
        </p:nvSpPr>
        <p:spPr>
          <a:xfrm>
            <a:off x="0" y="2453236"/>
            <a:ext cx="6096000" cy="1652825"/>
          </a:xfrm>
          <a:prstGeom prst="rect">
            <a:avLst/>
          </a:prstGeom>
          <a:noFill/>
        </p:spPr>
        <p:txBody>
          <a:bodyPr wrap="square">
            <a:spAutoFit/>
          </a:bodyPr>
          <a:lstStyle/>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Cuidado para não confundir produtividade com produção total. A produtividade informa quantas sacas são produzidas por hectare. Por isso, primeiro é necessário multiplicá-la pela área cultivada: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974F3328-B98A-BDBE-68E3-EF4F98DE865E}"/>
              </a:ext>
            </a:extLst>
          </p:cNvPr>
          <p:cNvPicPr>
            <a:picLocks noChangeAspect="1"/>
          </p:cNvPicPr>
          <p:nvPr/>
        </p:nvPicPr>
        <p:blipFill>
          <a:blip r:embed="rId4"/>
          <a:srcRect l="4802" t="-6394" r="65819" b="50868"/>
          <a:stretch/>
        </p:blipFill>
        <p:spPr>
          <a:xfrm>
            <a:off x="187915" y="4444883"/>
            <a:ext cx="5720169" cy="824527"/>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E48F3F3F-C529-4793-23E8-92C10D0B42C3}"/>
                  </a:ext>
                </a:extLst>
              </p:cNvPr>
              <p:cNvSpPr txBox="1"/>
              <p:nvPr/>
            </p:nvSpPr>
            <p:spPr>
              <a:xfrm>
                <a:off x="-24654" y="5697598"/>
                <a:ext cx="6145306" cy="800219"/>
              </a:xfrm>
              <a:prstGeom prst="rect">
                <a:avLst/>
              </a:prstGeom>
              <a:noFill/>
            </p:spPr>
            <p:txBody>
              <a:bodyPr wrap="square">
                <a:spAutoFit/>
              </a:bodyPr>
              <a:lstStyle/>
              <a:p>
                <a:pPr algn="just"/>
                <a:r>
                  <a:rPr lang="pt-BR" sz="2300" dirty="0">
                    <a:effectLst/>
                    <a:latin typeface="Arial Narrow" panose="020B0606020202030204" pitchFamily="34" charset="0"/>
                    <a:ea typeface="Calibri" panose="020F0502020204030204" pitchFamily="34" charset="0"/>
                    <a:cs typeface="Times New Roman" panose="02020603050405020304" pitchFamily="18" charset="0"/>
                  </a:rPr>
                  <a:t>Depois, lembre-se de que cada saca possui 50 kg e de que </a:t>
                </a:r>
                <a14:m>
                  <m:oMath xmlns:m="http://schemas.openxmlformats.org/officeDocument/2006/math">
                    <m:r>
                      <a:rPr lang="pt-BR" sz="2300" i="1">
                        <a:effectLst/>
                        <a:latin typeface="Cambria Math" panose="02040503050406030204" pitchFamily="18" charset="0"/>
                        <a:ea typeface="Calibri" panose="020F0502020204030204" pitchFamily="34" charset="0"/>
                        <a:cs typeface="Times New Roman" panose="02020603050405020304" pitchFamily="18" charset="0"/>
                      </a:rPr>
                      <m:t>1000 </m:t>
                    </m:r>
                    <m:r>
                      <a:rPr lang="pt-BR" sz="2300" i="1">
                        <a:effectLst/>
                        <a:latin typeface="Cambria Math" panose="02040503050406030204" pitchFamily="18" charset="0"/>
                        <a:ea typeface="Calibri" panose="020F0502020204030204" pitchFamily="34" charset="0"/>
                        <a:cs typeface="Times New Roman" panose="02020603050405020304" pitchFamily="18" charset="0"/>
                      </a:rPr>
                      <m:t>𝑘𝑔</m:t>
                    </m:r>
                    <m:r>
                      <a:rPr lang="pt-BR" sz="2300" i="1">
                        <a:effectLst/>
                        <a:latin typeface="Cambria Math" panose="02040503050406030204" pitchFamily="18" charset="0"/>
                        <a:ea typeface="Calibri" panose="020F0502020204030204" pitchFamily="34" charset="0"/>
                        <a:cs typeface="Times New Roman" panose="02020603050405020304" pitchFamily="18" charset="0"/>
                      </a:rPr>
                      <m:t>=1 </m:t>
                    </m:r>
                    <m:r>
                      <a:rPr lang="pt-BR" sz="2300" i="1">
                        <a:effectLst/>
                        <a:latin typeface="Cambria Math" panose="02040503050406030204" pitchFamily="18" charset="0"/>
                        <a:ea typeface="Calibri" panose="020F0502020204030204" pitchFamily="34" charset="0"/>
                        <a:cs typeface="Times New Roman" panose="02020603050405020304" pitchFamily="18" charset="0"/>
                      </a:rPr>
                      <m:t>𝑡𝑜𝑛𝑒𝑙𝑎𝑑𝑎</m:t>
                    </m:r>
                  </m:oMath>
                </a14:m>
                <a:r>
                  <a:rPr lang="pt-BR" sz="23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dirty="0"/>
              </a:p>
            </p:txBody>
          </p:sp>
        </mc:Choice>
        <mc:Fallback xmlns="">
          <p:sp>
            <p:nvSpPr>
              <p:cNvPr id="7" name="CaixaDeTexto 6">
                <a:extLst>
                  <a:ext uri="{FF2B5EF4-FFF2-40B4-BE49-F238E27FC236}">
                    <a16:creationId xmlns:a16="http://schemas.microsoft.com/office/drawing/2014/main" id="{E48F3F3F-C529-4793-23E8-92C10D0B42C3}"/>
                  </a:ext>
                </a:extLst>
              </p:cNvPr>
              <p:cNvSpPr txBox="1">
                <a:spLocks noRot="1" noChangeAspect="1" noMove="1" noResize="1" noEditPoints="1" noAdjustHandles="1" noChangeArrowheads="1" noChangeShapeType="1" noTextEdit="1"/>
              </p:cNvSpPr>
              <p:nvPr/>
            </p:nvSpPr>
            <p:spPr>
              <a:xfrm>
                <a:off x="-24654" y="5697598"/>
                <a:ext cx="6145306" cy="800219"/>
              </a:xfrm>
              <a:prstGeom prst="rect">
                <a:avLst/>
              </a:prstGeom>
              <a:blipFill>
                <a:blip r:embed="rId5"/>
                <a:stretch>
                  <a:fillRect l="-1488" t="-6107" r="-1389" b="-15267"/>
                </a:stretch>
              </a:blipFill>
            </p:spPr>
            <p:txBody>
              <a:bodyPr/>
              <a:lstStyle/>
              <a:p>
                <a:r>
                  <a:rPr lang="pt-BR">
                    <a:noFill/>
                  </a:rPr>
                  <a:t> </a:t>
                </a:r>
              </a:p>
            </p:txBody>
          </p:sp>
        </mc:Fallback>
      </mc:AlternateContent>
    </p:spTree>
    <p:extLst>
      <p:ext uri="{BB962C8B-B14F-4D97-AF65-F5344CB8AC3E}">
        <p14:creationId xmlns:p14="http://schemas.microsoft.com/office/powerpoint/2010/main" val="175347937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7" name="Espaço Reservado para Conteúdo 6">
            <a:extLst>
              <a:ext uri="{FF2B5EF4-FFF2-40B4-BE49-F238E27FC236}">
                <a16:creationId xmlns:a16="http://schemas.microsoft.com/office/drawing/2014/main" id="{B06435A1-86C0-ECDB-4B72-E62ADE9020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1456</TotalTime>
  <Words>12327</Words>
  <Application>Microsoft Office PowerPoint</Application>
  <PresentationFormat>Widescreen</PresentationFormat>
  <Paragraphs>983</Paragraphs>
  <Slides>96</Slides>
  <Notes>0</Notes>
  <HiddenSlides>0</HiddenSlides>
  <MMClips>0</MMClips>
  <ScaleCrop>false</ScaleCrop>
  <HeadingPairs>
    <vt:vector size="6" baseType="variant">
      <vt:variant>
        <vt:lpstr>Fontes usadas</vt:lpstr>
      </vt:variant>
      <vt:variant>
        <vt:i4>9</vt:i4>
      </vt:variant>
      <vt:variant>
        <vt:lpstr>Tema</vt:lpstr>
      </vt:variant>
      <vt:variant>
        <vt:i4>1</vt:i4>
      </vt:variant>
      <vt:variant>
        <vt:lpstr>Títulos de slides</vt:lpstr>
      </vt:variant>
      <vt:variant>
        <vt:i4>96</vt:i4>
      </vt:variant>
    </vt:vector>
  </HeadingPairs>
  <TitlesOfParts>
    <vt:vector size="106" baseType="lpstr">
      <vt:lpstr>Arial</vt:lpstr>
      <vt:lpstr>Arial Narrow</vt:lpstr>
      <vt:lpstr>Calibri</vt:lpstr>
      <vt:lpstr>Calibri Light</vt:lpstr>
      <vt:lpstr>Cambria Math</vt:lpstr>
      <vt:lpstr>Symbol</vt:lpstr>
      <vt:lpstr>Times New Roman</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Adriani Grun</cp:lastModifiedBy>
  <cp:revision>18</cp:revision>
  <dcterms:created xsi:type="dcterms:W3CDTF">2024-02-02T11:27:21Z</dcterms:created>
  <dcterms:modified xsi:type="dcterms:W3CDTF">2026-09-25T12:36:42Z</dcterms:modified>
</cp:coreProperties>
</file>